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8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</p:sldIdLst>
  <p:sldSz cy="6858000" cx="12192000"/>
  <p:notesSz cx="6858000" cy="9144000"/>
  <p:embeddedFontLst>
    <p:embeddedFont>
      <p:font typeface="Dosis"/>
      <p:regular r:id="rId54"/>
      <p:bold r:id="rId55"/>
    </p:embeddedFont>
    <p:embeddedFont>
      <p:font typeface="Play"/>
      <p:regular r:id="rId56"/>
      <p:bold r:id="rId57"/>
    </p:embeddedFont>
    <p:embeddedFont>
      <p:font typeface="Cambria Math"/>
      <p:regular r:id="rId5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59" roundtripDataSignature="AMtx7mhz3+siRLBYnfsHbPrmcAO7fdiR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BE53BA1-D0C9-440D-BC98-A447FC4C8270}">
  <a:tblStyle styleId="{0BE53BA1-D0C9-440D-BC98-A447FC4C8270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font" Target="fonts/Dosis-bold.fntdata"/><Relationship Id="rId10" Type="http://schemas.openxmlformats.org/officeDocument/2006/relationships/slide" Target="slides/slide5.xml"/><Relationship Id="rId54" Type="http://schemas.openxmlformats.org/officeDocument/2006/relationships/font" Target="fonts/Dosis-regular.fntdata"/><Relationship Id="rId13" Type="http://schemas.openxmlformats.org/officeDocument/2006/relationships/slide" Target="slides/slide8.xml"/><Relationship Id="rId57" Type="http://schemas.openxmlformats.org/officeDocument/2006/relationships/font" Target="fonts/Play-bold.fntdata"/><Relationship Id="rId12" Type="http://schemas.openxmlformats.org/officeDocument/2006/relationships/slide" Target="slides/slide7.xml"/><Relationship Id="rId56" Type="http://schemas.openxmlformats.org/officeDocument/2006/relationships/font" Target="fonts/Play-regular.fntdata"/><Relationship Id="rId15" Type="http://schemas.openxmlformats.org/officeDocument/2006/relationships/slide" Target="slides/slide10.xml"/><Relationship Id="rId59" Type="http://customschemas.google.com/relationships/presentationmetadata" Target="metadata"/><Relationship Id="rId14" Type="http://schemas.openxmlformats.org/officeDocument/2006/relationships/slide" Target="slides/slide9.xml"/><Relationship Id="rId58" Type="http://schemas.openxmlformats.org/officeDocument/2006/relationships/font" Target="fonts/CambriaMath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2" name="Google Shape;53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8" name="Google Shape;538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" name="Google Shape;599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" name="Google Shape;625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0" name="Google Shape;630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" name="Google Shape;648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" name="Google Shape;666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8" name="Google Shape;688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" name="Google Shape;709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4" name="Google Shape;714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" name="Google Shape;726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2" name="Google Shape;742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0" name="Google Shape;760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6" name="Google Shape;776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4" name="Google Shape;794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1" name="Google Shape;801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5" name="Google Shape;815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0" name="Google Shape;820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1" name="Google Shape;831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5" name="Google Shape;855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0" name="Google Shape;860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8" name="Google Shape;868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4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6" name="Google Shape;876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9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1" name="Google Shape;881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8" name="Google Shape;888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9" name="Google Shape;899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6" name="Google Shape;906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image" Target="../media/image16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6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3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5.png"/><Relationship Id="rId3" Type="http://schemas.openxmlformats.org/officeDocument/2006/relationships/image" Target="../media/image3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gif"/><Relationship Id="rId3" Type="http://schemas.openxmlformats.org/officeDocument/2006/relationships/image" Target="../media/image34.png"/><Relationship Id="rId4" Type="http://schemas.openxmlformats.org/officeDocument/2006/relationships/image" Target="../media/image6.png"/><Relationship Id="rId5" Type="http://schemas.openxmlformats.org/officeDocument/2006/relationships/image" Target="../media/image1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gif"/><Relationship Id="rId3" Type="http://schemas.openxmlformats.org/officeDocument/2006/relationships/image" Target="../media/image39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8.png"/><Relationship Id="rId4" Type="http://schemas.openxmlformats.org/officeDocument/2006/relationships/image" Target="../media/image6.png"/><Relationship Id="rId5" Type="http://schemas.openxmlformats.org/officeDocument/2006/relationships/image" Target="../media/image11.png"/><Relationship Id="rId6" Type="http://schemas.openxmlformats.org/officeDocument/2006/relationships/image" Target="../media/image14.png"/><Relationship Id="rId7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gif"/><Relationship Id="rId3" Type="http://schemas.openxmlformats.org/officeDocument/2006/relationships/image" Target="../media/image49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37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37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gif"/><Relationship Id="rId3" Type="http://schemas.openxmlformats.org/officeDocument/2006/relationships/image" Target="../media/image38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3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3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gif"/><Relationship Id="rId3" Type="http://schemas.openxmlformats.org/officeDocument/2006/relationships/image" Target="../media/image28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3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9" Type="http://schemas.openxmlformats.org/officeDocument/2006/relationships/image" Target="../media/image15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13.jpg"/><Relationship Id="rId8" Type="http://schemas.openxmlformats.org/officeDocument/2006/relationships/image" Target="../media/image10.jp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7.jp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7.png"/><Relationship Id="rId7" Type="http://schemas.openxmlformats.org/officeDocument/2006/relationships/image" Target="../media/image14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22.png"/><Relationship Id="rId4" Type="http://schemas.openxmlformats.org/officeDocument/2006/relationships/image" Target="../media/image26.png"/><Relationship Id="rId5" Type="http://schemas.openxmlformats.org/officeDocument/2006/relationships/image" Target="../media/image25.png"/><Relationship Id="rId6" Type="http://schemas.openxmlformats.org/officeDocument/2006/relationships/image" Target="../media/image2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png"/><Relationship Id="rId3" Type="http://schemas.openxmlformats.org/officeDocument/2006/relationships/image" Target="../media/image29.gif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gif"/><Relationship Id="rId3" Type="http://schemas.openxmlformats.org/officeDocument/2006/relationships/image" Target="../media/image28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0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50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50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AC</a:t>
            </a:r>
            <a:endParaRPr/>
          </a:p>
        </p:txBody>
      </p:sp>
      <p:pic>
        <p:nvPicPr>
          <p:cNvPr descr="الصفحة الرئيسية" id="20" name="Google Shape;20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96201" y="3429000"/>
            <a:ext cx="4495799" cy="299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50"/>
          <p:cNvSpPr txBox="1"/>
          <p:nvPr>
            <p:ph idx="1" type="body"/>
          </p:nvPr>
        </p:nvSpPr>
        <p:spPr>
          <a:xfrm>
            <a:off x="10803924" y="1882678"/>
            <a:ext cx="356925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50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0"/>
          <p:cNvSpPr txBox="1"/>
          <p:nvPr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5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Mathématiques</a:t>
            </a:r>
            <a:endParaRPr b="1" i="0" sz="54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50"/>
          <p:cNvSpPr txBox="1"/>
          <p:nvPr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i="0" sz="30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Ouverture">
  <p:cSld name="Slide Ouverture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59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64" name="Google Shape;164;p5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5" name="Google Shape;165;p5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6" name="Google Shape;166;p5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7" name="Google Shape;167;p59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59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" name="Google Shape;169;p59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170" name="Google Shape;170;p59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171" name="Google Shape;171;p59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59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173" name="Google Shape;173;p59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cussion informelle">
  <p:cSld name="Discussion informelle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" name="Google Shape;175;p60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76" name="Google Shape;176;p6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6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8" name="Google Shape;178;p60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cap="flat" cmpd="sng" w="25400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60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60"/>
          <p:cNvSpPr txBox="1"/>
          <p:nvPr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5400" u="none" cap="none" strike="noStrike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Discussion informelle</a:t>
            </a:r>
            <a:endParaRPr/>
          </a:p>
        </p:txBody>
      </p:sp>
      <p:pic>
        <p:nvPicPr>
          <p:cNvPr id="181" name="Google Shape;181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4103" y="1875577"/>
            <a:ext cx="2856443" cy="2856443"/>
          </a:xfrm>
          <a:prstGeom prst="rect">
            <a:avLst/>
          </a:prstGeom>
          <a:noFill/>
          <a:ln>
            <a:noFill/>
          </a:ln>
          <a:effectLst>
            <a:reflection blurRad="0" dir="5400000" dist="5000" endA="0" endPos="30000" kx="0" rotWithShape="0" algn="bl" stA="30000" stPos="0" sy="-100000" ky="0"/>
          </a:effectLst>
        </p:spPr>
      </p:pic>
      <p:sp>
        <p:nvSpPr>
          <p:cNvPr id="182" name="Google Shape;182;p60"/>
          <p:cNvSpPr/>
          <p:nvPr/>
        </p:nvSpPr>
        <p:spPr>
          <a:xfrm>
            <a:off x="1890297" y="1779907"/>
            <a:ext cx="691824" cy="704171"/>
          </a:xfrm>
          <a:custGeom>
            <a:rect b="b" l="l" r="r" t="t"/>
            <a:pathLst>
              <a:path extrusionOk="0" h="2558" w="2759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3" name="Google Shape;183;p60"/>
          <p:cNvSpPr/>
          <p:nvPr/>
        </p:nvSpPr>
        <p:spPr>
          <a:xfrm rot="-560173">
            <a:off x="2207633" y="1946096"/>
            <a:ext cx="584715" cy="634720"/>
          </a:xfrm>
          <a:custGeom>
            <a:rect b="b" l="l" r="r" t="t"/>
            <a:pathLst>
              <a:path extrusionOk="0" h="2303" w="2331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4" name="Google Shape;184;p60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ontrôle des cahiers">
  <p:cSld name="Slide Contrôle des cahiers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oogle Shape;186;p61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87" name="Google Shape;187;p61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61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" name="Google Shape;189;p6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cap="flat" cmpd="sng" w="25400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61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61"/>
          <p:cNvSpPr txBox="1"/>
          <p:nvPr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400" u="none" cap="none" strike="noStrike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Contrôle des cahiers et correction des devoirs</a:t>
            </a:r>
            <a:endParaRPr/>
          </a:p>
        </p:txBody>
      </p:sp>
      <p:sp>
        <p:nvSpPr>
          <p:cNvPr id="192" name="Google Shape;192;p61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Une image contenant Visage humain, personne, habits, dessin&#10;&#10;Le contenu généré par l’IA peut être incorrect." id="193" name="Google Shape;193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89743" y="1746941"/>
            <a:ext cx="3766659" cy="37666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rôle des cahiers">
  <p:cSld name="Contrôle des cahiers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oogle Shape;195;p62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96" name="Google Shape;196;p6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7" name="Google Shape;197;p6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98" name="Google Shape;198;p6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99" name="Google Shape;199;p62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62"/>
          <p:cNvSpPr txBox="1"/>
          <p:nvPr>
            <p:ph idx="1" type="body"/>
          </p:nvPr>
        </p:nvSpPr>
        <p:spPr>
          <a:xfrm>
            <a:off x="530225" y="1136650"/>
            <a:ext cx="11174095" cy="4413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" name="Google Shape;201;p62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202" name="Google Shape;202;p62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203" name="Google Shape;203;p6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62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205" name="Google Shape;205;p62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62"/>
          <p:cNvSpPr txBox="1"/>
          <p:nvPr>
            <p:ph idx="3" type="body"/>
          </p:nvPr>
        </p:nvSpPr>
        <p:spPr>
          <a:xfrm>
            <a:off x="5483225" y="5953918"/>
            <a:ext cx="1225550" cy="471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ctivation des prérequis">
  <p:cSld name="Activation des prérequis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oogle Shape;208;p63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09" name="Google Shape;209;p6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6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1" name="Google Shape;211;p63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cap="flat" cmpd="sng" w="25400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6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63"/>
          <p:cNvSpPr txBox="1"/>
          <p:nvPr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5400" u="none" cap="none" strike="noStrike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Activation des prérequis</a:t>
            </a:r>
            <a:endParaRPr/>
          </a:p>
        </p:txBody>
      </p:sp>
      <p:sp>
        <p:nvSpPr>
          <p:cNvPr id="214" name="Google Shape;214;p63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15" name="Google Shape;215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99616" y="1583362"/>
            <a:ext cx="3843765" cy="38437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éclaration de l’objectif">
  <p:cSld name="Déclaration de l’objectif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" name="Google Shape;217;p64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18" name="Google Shape;218;p64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64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5098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0" name="Google Shape;220;p64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cap="flat" cmpd="sng" w="25400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64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64"/>
          <p:cNvSpPr txBox="1"/>
          <p:nvPr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F19D19"/>
              </a:buClr>
              <a:buSzPts val="4400"/>
              <a:buFont typeface="Calibri"/>
              <a:buNone/>
            </a:pPr>
            <a:r>
              <a:rPr b="1" i="0" lang="fr-FR" sz="4400" u="none" cap="none" strike="noStrike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Déclaration de l’objectif </a:t>
            </a:r>
            <a:br>
              <a:rPr b="1" i="0" lang="fr-FR" sz="4400" u="none" cap="none" strike="noStrike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fr-FR" sz="4400" u="none" cap="none" strike="noStrike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de la séance</a:t>
            </a:r>
            <a:endParaRPr/>
          </a:p>
        </p:txBody>
      </p:sp>
      <p:sp>
        <p:nvSpPr>
          <p:cNvPr id="223" name="Google Shape;223;p64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224" name="Google Shape;224;p64"/>
          <p:cNvGrpSpPr/>
          <p:nvPr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225" name="Google Shape;225;p6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6" name="Google Shape;226;p6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Google Shape;228;p65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229" name="Google Shape;229;p65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905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6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1" name="Google Shape;231;p65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65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233" name="Google Shape;233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4" name="Google Shape;234;p65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235" name="Google Shape;235;p65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65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7" name="Google Shape;237;p65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Modelage">
  <p:cSld name="Slide Modelage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oogle Shape;239;p66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240" name="Google Shape;240;p6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1" name="Google Shape;241;p6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2" name="Google Shape;242;p6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43" name="Google Shape;243;p66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" name="Google Shape;244;p66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5" name="Google Shape;245;p66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246" name="Google Shape;246;p66"/>
          <p:cNvGrpSpPr/>
          <p:nvPr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247" name="Google Shape;247;p66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66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9" name="Google Shape;249;p66"/>
          <p:cNvSpPr txBox="1"/>
          <p:nvPr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collective">
  <p:cSld name="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oogle Shape;251;p67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252" name="Google Shape;252;p67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905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6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guidée collective</a:t>
              </a:r>
              <a:endParaRPr/>
            </a:p>
          </p:txBody>
        </p:sp>
      </p:grpSp>
      <p:sp>
        <p:nvSpPr>
          <p:cNvPr id="254" name="Google Shape;254;p67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5" name="Google Shape;255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67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oogle Shape;258;p68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259" name="Google Shape;259;p6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60" name="Google Shape;260;p6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61" name="Google Shape;261;p6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62" name="Google Shape;262;p68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3" name="Google Shape;263;p68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4" name="Google Shape;264;p68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5" name="Google Shape;265;p68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PC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266" name="Google Shape;266;p68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1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b="0" i="0" sz="14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51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b="0" i="0" sz="14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9" name="Google Shape;29;p51"/>
          <p:cNvPicPr preferRelativeResize="0"/>
          <p:nvPr/>
        </p:nvPicPr>
        <p:blipFill rotWithShape="1">
          <a:blip r:embed="rId2">
            <a:alphaModFix/>
          </a:blip>
          <a:srcRect b="60700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51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51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133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" name="Google Shape;32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" name="Google Shape;34;p51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35" name="Google Shape;35;p51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51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50" r="0" t="-1678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37" name="Google Shape;37;p51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5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39" name="Google Shape;39;p51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oogle Shape;268;p69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269" name="Google Shape;269;p69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905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69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271" name="Google Shape;271;p69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2" name="Google Shape;272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69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'exercice à travailler">
  <p:cSld name="l'exercice à travailler"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5" name="Google Shape;275;p70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276" name="Google Shape;276;p7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77" name="Google Shape;277;p7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78" name="Google Shape;278;p7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79" name="Google Shape;279;p70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0" name="Google Shape;280;p70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281" name="Google Shape;281;p70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70"/>
          <p:cNvSpPr txBox="1"/>
          <p:nvPr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PB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3" name="Google Shape;283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41563" y="450975"/>
            <a:ext cx="469925" cy="43871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  <p:sp>
        <p:nvSpPr>
          <p:cNvPr id="284" name="Google Shape;284;p70"/>
          <p:cNvSpPr txBox="1"/>
          <p:nvPr>
            <p:ph idx="2" type="body"/>
          </p:nvPr>
        </p:nvSpPr>
        <p:spPr>
          <a:xfrm>
            <a:off x="530225" y="1136650"/>
            <a:ext cx="11174095" cy="4413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5" name="Google Shape;285;p70"/>
          <p:cNvSpPr txBox="1"/>
          <p:nvPr>
            <p:ph idx="3" type="body"/>
          </p:nvPr>
        </p:nvSpPr>
        <p:spPr>
          <a:xfrm>
            <a:off x="5483225" y="5953918"/>
            <a:ext cx="1225550" cy="471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B">
  <p:cSld name="Slide PB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7" name="Google Shape;287;p71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288" name="Google Shape;288;p7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89" name="Google Shape;289;p7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90" name="Google Shape;290;p7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91" name="Google Shape;291;p71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" name="Google Shape;292;p71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" name="Google Shape;293;p71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294" name="Google Shape;294;p71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71"/>
          <p:cNvSpPr txBox="1"/>
          <p:nvPr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PB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6" name="Google Shape;296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41563" y="450975"/>
            <a:ext cx="469925" cy="43871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autonome">
  <p:cSld name="Pratique autonome">
    <p:bg>
      <p:bgPr>
        <a:gradFill>
          <a:gsLst>
            <a:gs pos="0">
              <a:srgbClr val="8BC145"/>
            </a:gs>
            <a:gs pos="2000">
              <a:srgbClr val="8BC145"/>
            </a:gs>
            <a:gs pos="74000">
              <a:srgbClr val="FFFFFF"/>
            </a:gs>
            <a:gs pos="91000">
              <a:srgbClr val="8BC145"/>
            </a:gs>
            <a:gs pos="100000">
              <a:srgbClr val="8BC14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72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299" name="Google Shape;299;p72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8BC145"/>
            </a:solidFill>
            <a:ln cap="flat" cmpd="sng" w="19050">
              <a:solidFill>
                <a:srgbClr val="8BC14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72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8BC145"/>
                  </a:solidFill>
                  <a:latin typeface="Calibri"/>
                  <a:ea typeface="Calibri"/>
                  <a:cs typeface="Calibri"/>
                  <a:sym typeface="Calibri"/>
                </a:rPr>
                <a:t>Pratique autonome</a:t>
              </a:r>
              <a:endParaRPr/>
            </a:p>
          </p:txBody>
        </p:sp>
      </p:grpSp>
      <p:sp>
        <p:nvSpPr>
          <p:cNvPr id="301" name="Google Shape;301;p72"/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2" name="Google Shape;302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0599" y="1158197"/>
            <a:ext cx="2270803" cy="2270803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72"/>
          <p:cNvSpPr txBox="1"/>
          <p:nvPr>
            <p:ph idx="1" type="body"/>
          </p:nvPr>
        </p:nvSpPr>
        <p:spPr>
          <a:xfrm>
            <a:off x="9143533" y="5148686"/>
            <a:ext cx="132465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lide PA">
  <p:cSld name="1_Slide PA"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" name="Google Shape;305;p73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06" name="Google Shape;306;p7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07" name="Google Shape;307;p7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08" name="Google Shape;308;p7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09" name="Google Shape;309;p73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0" name="Google Shape;310;p73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311" name="Google Shape;311;p73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91277" y="423251"/>
            <a:ext cx="490171" cy="490174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73"/>
          <p:cNvSpPr txBox="1"/>
          <p:nvPr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73"/>
          <p:cNvSpPr txBox="1"/>
          <p:nvPr>
            <p:ph idx="2" type="body"/>
          </p:nvPr>
        </p:nvSpPr>
        <p:spPr>
          <a:xfrm>
            <a:off x="530225" y="1136650"/>
            <a:ext cx="11174095" cy="4413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5" name="Google Shape;315;p73"/>
          <p:cNvSpPr txBox="1"/>
          <p:nvPr>
            <p:ph idx="3" type="body"/>
          </p:nvPr>
        </p:nvSpPr>
        <p:spPr>
          <a:xfrm>
            <a:off x="5483225" y="5953918"/>
            <a:ext cx="1225550" cy="471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A">
  <p:cSld name="Slide PA"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" name="Google Shape;317;p74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18" name="Google Shape;318;p7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19" name="Google Shape;319;p7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20" name="Google Shape;320;p7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21" name="Google Shape;321;p74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2" name="Google Shape;322;p74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3" name="Google Shape;323;p74"/>
          <p:cNvSpPr txBox="1"/>
          <p:nvPr>
            <p:ph idx="2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324" name="Google Shape;324;p74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91277" y="423251"/>
            <a:ext cx="490171" cy="490174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74"/>
          <p:cNvSpPr txBox="1"/>
          <p:nvPr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ôture de la séance">
  <p:cSld name="Clôture de la séance">
    <p:bg>
      <p:bgPr>
        <a:gradFill>
          <a:gsLst>
            <a:gs pos="0">
              <a:srgbClr val="F19D19"/>
            </a:gs>
            <a:gs pos="3000">
              <a:schemeClr val="lt1"/>
            </a:gs>
            <a:gs pos="94000">
              <a:srgbClr val="F19D19"/>
            </a:gs>
            <a:gs pos="100000">
              <a:srgbClr val="F19D19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8" name="Google Shape;328;p75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29" name="Google Shape;329;p75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19D19"/>
            </a:solidFill>
            <a:ln cap="flat" cmpd="sng" w="19050">
              <a:solidFill>
                <a:srgbClr val="F19D19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7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1" name="Google Shape;331;p75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75"/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/>
          </a:p>
        </p:txBody>
      </p:sp>
      <p:pic>
        <p:nvPicPr>
          <p:cNvPr id="333" name="Google Shape;333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623" y="1310778"/>
            <a:ext cx="2096135" cy="2158333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75"/>
          <p:cNvSpPr txBox="1"/>
          <p:nvPr>
            <p:ph idx="1" type="body"/>
          </p:nvPr>
        </p:nvSpPr>
        <p:spPr>
          <a:xfrm>
            <a:off x="9110087" y="5229083"/>
            <a:ext cx="1250065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" name="Google Shape;336;p76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37" name="Google Shape;337;p7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38" name="Google Shape;338;p7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39" name="Google Shape;339;p7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40" name="Google Shape;340;p76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1" name="Google Shape;341;p76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2" name="Google Shape;342;p76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3" name="Google Shape;343;p76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344" name="Google Shape;344;p76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ynthèse des prérequis">
  <p:cSld name="Synthèse des prérequis"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6" name="Google Shape;346;p77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47" name="Google Shape;347;p7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48" name="Google Shape;348;p7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49" name="Google Shape;349;p7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50" name="Google Shape;350;p77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77"/>
          <p:cNvSpPr txBox="1"/>
          <p:nvPr>
            <p:ph idx="1" type="body"/>
          </p:nvPr>
        </p:nvSpPr>
        <p:spPr>
          <a:xfrm>
            <a:off x="530225" y="1136650"/>
            <a:ext cx="11174095" cy="5264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77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353" name="Google Shape;353;p77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354" name="Google Shape;354;p77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77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356" name="Google Shape;356;p77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rrection de l'exercice">
  <p:cSld name="Correction de l'exercice"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" name="Google Shape;358;p78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59" name="Google Shape;359;p7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0" name="Google Shape;360;p7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1" name="Google Shape;361;p7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62" name="Google Shape;362;p78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3" name="Google Shape;363;p78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364" name="Google Shape;364;p78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78"/>
          <p:cNvSpPr txBox="1"/>
          <p:nvPr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PB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6" name="Google Shape;366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41563" y="450975"/>
            <a:ext cx="469925" cy="43871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  <p:sp>
        <p:nvSpPr>
          <p:cNvPr id="367" name="Google Shape;367;p78"/>
          <p:cNvSpPr txBox="1"/>
          <p:nvPr>
            <p:ph idx="2" type="body"/>
          </p:nvPr>
        </p:nvSpPr>
        <p:spPr>
          <a:xfrm>
            <a:off x="530225" y="1136650"/>
            <a:ext cx="11174095" cy="4413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8" name="Google Shape;368;p78"/>
          <p:cNvSpPr txBox="1"/>
          <p:nvPr>
            <p:ph idx="3" type="body"/>
          </p:nvPr>
        </p:nvSpPr>
        <p:spPr>
          <a:xfrm>
            <a:off x="5483225" y="5953918"/>
            <a:ext cx="1225550" cy="471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52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42" name="Google Shape;42;p52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3" name="Google Shape;43;p52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4" name="Google Shape;44;p52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45" name="Google Shape;45;p52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46" name="Google Shape;46;p5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7" name="Google Shape;47;p52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48" name="Google Shape;48;p5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" name="Google Shape;49;p52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" name="Google Shape;50;p52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51" name="Google Shape;51;p52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52" name="Google Shape;52;p5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3" name="Google Shape;53;p52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54" name="Google Shape;54;p52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5" name="Google Shape;55;p52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56" name="Google Shape;56;p52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7" name="Google Shape;57;p52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7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8" name="Google Shape;58;p52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59" name="Google Shape;59;p52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0" name="Google Shape;60;p52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61" name="Google Shape;61;p52"/>
              <p:cNvPicPr preferRelativeResize="0"/>
              <p:nvPr/>
            </p:nvPicPr>
            <p:blipFill rotWithShape="1">
              <a:blip r:embed="rId7">
                <a:alphaModFix/>
              </a:blip>
              <a:srcRect b="30055" l="11664" r="25923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2" name="Google Shape;62;p52"/>
              <p:cNvPicPr preferRelativeResize="0"/>
              <p:nvPr/>
            </p:nvPicPr>
            <p:blipFill rotWithShape="1">
              <a:blip r:embed="rId8">
                <a:alphaModFix/>
              </a:blip>
              <a:srcRect b="30055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63" name="Google Shape;63;p52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52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" name="Google Shape;65;p5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voir maison ">
  <p:cSld name="Slide devoir maison "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0" name="Google Shape;370;p79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71" name="Google Shape;371;p7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2" name="Google Shape;372;p7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3" name="Google Shape;373;p7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74" name="Google Shape;374;p79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5" name="Google Shape;375;p79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6" name="Google Shape;376;p79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377" name="Google Shape;377;p79"/>
          <p:cNvPicPr preferRelativeResize="0"/>
          <p:nvPr/>
        </p:nvPicPr>
        <p:blipFill rotWithShape="1">
          <a:blip r:embed="rId2">
            <a:alphaModFix/>
          </a:blip>
          <a:srcRect b="62431" l="6026" r="75345" t="25227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79"/>
          <p:cNvSpPr txBox="1"/>
          <p:nvPr>
            <p:ph idx="2" type="body"/>
          </p:nvPr>
        </p:nvSpPr>
        <p:spPr>
          <a:xfrm>
            <a:off x="530225" y="1136650"/>
            <a:ext cx="11174095" cy="4413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9" name="Google Shape;379;p79"/>
          <p:cNvSpPr txBox="1"/>
          <p:nvPr>
            <p:ph idx="3" type="body"/>
          </p:nvPr>
        </p:nvSpPr>
        <p:spPr>
          <a:xfrm>
            <a:off x="5483225" y="5953918"/>
            <a:ext cx="1225550" cy="471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8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2" name="Google Shape;382;p8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83" name="Google Shape;383;p8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4" name="Google Shape;384;p8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5" name="Google Shape;385;p8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8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8" name="Google Shape;388;p8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9" name="Google Shape;389;p8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8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1" name="Google Shape;391;p8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8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4" name="Google Shape;394;p8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95" name="Google Shape;395;p8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6" name="Google Shape;396;p8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7" name="Google Shape;397;p8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8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8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8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2" name="Google Shape;402;p8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3" name="Google Shape;403;p8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4" name="Google Shape;404;p8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8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7" name="Google Shape;407;p8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08" name="Google Shape;408;p8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9" name="Google Shape;409;p8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0" name="Google Shape;410;p8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1" name="Google Shape;411;p8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2" name="Google Shape;412;p8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3" name="Google Shape;413;p8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8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6" name="Google Shape;416;p8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7" name="Google Shape;417;p8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8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8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1" name="Google Shape;421;p8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2" name="Google Shape;422;p8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8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5" name="Google Shape;425;p8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426" name="Google Shape;426;p8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27" name="Google Shape;427;p8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8" name="Google Shape;428;p8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9" name="Google Shape;429;p8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8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2" name="Google Shape;432;p88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33" name="Google Shape;433;p88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34" name="Google Shape;434;p8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5" name="Google Shape;435;p8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6" name="Google Shape;436;p8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tériel nécessaire">
  <p:cSld name="Matériel nécessaire">
    <p:bg>
      <p:bgPr>
        <a:solidFill>
          <a:srgbClr val="DCE6F2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3"/>
          <p:cNvSpPr/>
          <p:nvPr/>
        </p:nvSpPr>
        <p:spPr>
          <a:xfrm>
            <a:off x="1421762" y="1110377"/>
            <a:ext cx="9309992" cy="5232726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53"/>
          <p:cNvSpPr/>
          <p:nvPr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Matériel nécessaire</a:t>
            </a:r>
            <a:endParaRPr/>
          </a:p>
        </p:txBody>
      </p:sp>
      <p:sp>
        <p:nvSpPr>
          <p:cNvPr id="69" name="Google Shape;69;p53"/>
          <p:cNvSpPr txBox="1"/>
          <p:nvPr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de l’enseignant</a:t>
            </a:r>
            <a:endParaRPr/>
          </a:p>
        </p:txBody>
      </p:sp>
      <p:sp>
        <p:nvSpPr>
          <p:cNvPr id="70" name="Google Shape;70;p53"/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de l’élève</a:t>
            </a:r>
            <a:endParaRPr/>
          </a:p>
        </p:txBody>
      </p:sp>
      <p:pic>
        <p:nvPicPr>
          <p:cNvPr id="71" name="Google Shape;71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1924716">
            <a:off x="8544238" y="4865352"/>
            <a:ext cx="1564020" cy="174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53"/>
          <p:cNvPicPr preferRelativeResize="0"/>
          <p:nvPr/>
        </p:nvPicPr>
        <p:blipFill rotWithShape="1">
          <a:blip r:embed="rId3">
            <a:alphaModFix/>
          </a:blip>
          <a:srcRect b="30055" l="11665" r="26247" t="23325"/>
          <a:stretch/>
        </p:blipFill>
        <p:spPr>
          <a:xfrm>
            <a:off x="8786281" y="2316888"/>
            <a:ext cx="1478097" cy="1109845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73" name="Google Shape;73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9492110" y="5381605"/>
            <a:ext cx="413335" cy="397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5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69475" y="4700745"/>
            <a:ext cx="1491516" cy="1080393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75" name="Google Shape;75;p53"/>
          <p:cNvSpPr txBox="1"/>
          <p:nvPr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Cahier de l’élève</a:t>
            </a:r>
            <a:endParaRPr/>
          </a:p>
        </p:txBody>
      </p:sp>
      <p:sp>
        <p:nvSpPr>
          <p:cNvPr id="76" name="Google Shape;76;p53"/>
          <p:cNvSpPr/>
          <p:nvPr/>
        </p:nvSpPr>
        <p:spPr>
          <a:xfrm>
            <a:off x="4218715" y="3878375"/>
            <a:ext cx="1349291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Fiche technique de préparation de la séance</a:t>
            </a:r>
            <a:endParaRPr/>
          </a:p>
        </p:txBody>
      </p:sp>
      <p:pic>
        <p:nvPicPr>
          <p:cNvPr id="77" name="Google Shape;77;p5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010586" y="2316888"/>
            <a:ext cx="1765551" cy="145774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78" name="Google Shape;78;p53"/>
          <p:cNvSpPr/>
          <p:nvPr/>
        </p:nvSpPr>
        <p:spPr>
          <a:xfrm>
            <a:off x="2118499" y="3514273"/>
            <a:ext cx="1349291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Support PPT</a:t>
            </a:r>
            <a:endParaRPr/>
          </a:p>
        </p:txBody>
      </p:sp>
      <p:sp>
        <p:nvSpPr>
          <p:cNvPr id="79" name="Google Shape;79;p53"/>
          <p:cNvSpPr txBox="1"/>
          <p:nvPr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Livret</a:t>
            </a:r>
            <a:endParaRPr/>
          </a:p>
        </p:txBody>
      </p:sp>
      <p:sp>
        <p:nvSpPr>
          <p:cNvPr id="80" name="Google Shape;80;p53"/>
          <p:cNvSpPr/>
          <p:nvPr>
            <p:ph idx="2" type="pic"/>
          </p:nvPr>
        </p:nvSpPr>
        <p:spPr>
          <a:xfrm>
            <a:off x="1773800" y="2320200"/>
            <a:ext cx="1976400" cy="1108800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53"/>
          <p:cNvSpPr/>
          <p:nvPr>
            <p:ph idx="3" type="pic"/>
          </p:nvPr>
        </p:nvSpPr>
        <p:spPr>
          <a:xfrm>
            <a:off x="1847600" y="4260622"/>
            <a:ext cx="1828800" cy="1728000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p53"/>
          <p:cNvSpPr/>
          <p:nvPr>
            <p:ph idx="4" type="pic"/>
          </p:nvPr>
        </p:nvSpPr>
        <p:spPr>
          <a:xfrm>
            <a:off x="6770034" y="2373367"/>
            <a:ext cx="1134000" cy="1587600"/>
          </a:xfrm>
          <a:prstGeom prst="rect">
            <a:avLst/>
          </a:prstGeom>
          <a:noFill/>
          <a:ln>
            <a:noFill/>
          </a:ln>
        </p:spPr>
      </p:sp>
      <p:pic>
        <p:nvPicPr>
          <p:cNvPr descr="Image générée" id="83" name="Google Shape;83;p53"/>
          <p:cNvPicPr preferRelativeResize="0"/>
          <p:nvPr/>
        </p:nvPicPr>
        <p:blipFill rotWithShape="1">
          <a:blip r:embed="rId7">
            <a:alphaModFix/>
          </a:blip>
          <a:srcRect b="10678" l="0" r="0" t="11064"/>
          <a:stretch/>
        </p:blipFill>
        <p:spPr>
          <a:xfrm>
            <a:off x="220261" y="30482"/>
            <a:ext cx="727815" cy="854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8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9" name="Google Shape;439;p89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0" name="Google Shape;440;p8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1" name="Google Shape;441;p8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8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90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5" name="Google Shape;445;p90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6" name="Google Shape;446;p9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7" name="Google Shape;447;p9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8" name="Google Shape;448;p9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pérage dans la semaine">
  <p:cSld name="Repérage dans la semaine">
    <p:bg>
      <p:bgPr>
        <a:solidFill>
          <a:srgbClr val="DCE6F2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4"/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Repérage dans la semaine</a:t>
            </a:r>
            <a:endParaRPr i="1" sz="32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86" name="Google Shape;86;p54"/>
          <p:cNvPicPr preferRelativeResize="0"/>
          <p:nvPr/>
        </p:nvPicPr>
        <p:blipFill rotWithShape="1">
          <a:blip r:embed="rId2">
            <a:alphaModFix/>
          </a:blip>
          <a:srcRect b="10678" l="0" r="0" t="11064"/>
          <a:stretch/>
        </p:blipFill>
        <p:spPr>
          <a:xfrm>
            <a:off x="220261" y="30482"/>
            <a:ext cx="727815" cy="854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ientations didactiques">
  <p:cSld name="Orientations didactiques">
    <p:bg>
      <p:bgPr>
        <a:solidFill>
          <a:srgbClr val="DCEAF7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5"/>
          <p:cNvSpPr/>
          <p:nvPr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Orientations didactiques pour cette séance</a:t>
            </a:r>
            <a:endParaRPr sz="24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89" name="Google Shape;89;p55"/>
          <p:cNvPicPr preferRelativeResize="0"/>
          <p:nvPr/>
        </p:nvPicPr>
        <p:blipFill rotWithShape="1">
          <a:blip r:embed="rId2">
            <a:alphaModFix/>
          </a:blip>
          <a:srcRect b="10678" l="0" r="0" t="11064"/>
          <a:stretch/>
        </p:blipFill>
        <p:spPr>
          <a:xfrm>
            <a:off x="220261" y="30482"/>
            <a:ext cx="727815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55"/>
          <p:cNvSpPr txBox="1"/>
          <p:nvPr>
            <p:ph idx="1" type="body"/>
          </p:nvPr>
        </p:nvSpPr>
        <p:spPr>
          <a:xfrm>
            <a:off x="2233324" y="1132548"/>
            <a:ext cx="9463104" cy="10714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sz="18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55"/>
          <p:cNvSpPr txBox="1"/>
          <p:nvPr>
            <p:ph idx="2" type="body"/>
          </p:nvPr>
        </p:nvSpPr>
        <p:spPr>
          <a:xfrm>
            <a:off x="2217704" y="2440832"/>
            <a:ext cx="9478724" cy="9452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sz="18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" name="Google Shape;92;p55"/>
          <p:cNvSpPr txBox="1"/>
          <p:nvPr>
            <p:ph idx="3" type="body"/>
          </p:nvPr>
        </p:nvSpPr>
        <p:spPr>
          <a:xfrm>
            <a:off x="2235852" y="3654221"/>
            <a:ext cx="9478724" cy="173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sz="18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p55"/>
          <p:cNvSpPr txBox="1"/>
          <p:nvPr>
            <p:ph idx="4" type="body"/>
          </p:nvPr>
        </p:nvSpPr>
        <p:spPr>
          <a:xfrm>
            <a:off x="2253062" y="5636360"/>
            <a:ext cx="9478724" cy="9771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sz="18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" name="Google Shape;94;p55"/>
          <p:cNvSpPr/>
          <p:nvPr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Notions clés</a:t>
            </a:r>
            <a:endParaRPr/>
          </a:p>
        </p:txBody>
      </p:sp>
      <p:sp>
        <p:nvSpPr>
          <p:cNvPr id="95" name="Google Shape;95;p55"/>
          <p:cNvSpPr/>
          <p:nvPr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Tâches à réussir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55"/>
          <p:cNvSpPr/>
          <p:nvPr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Stratégies et outils didactiques</a:t>
            </a:r>
            <a:endParaRPr/>
          </a:p>
        </p:txBody>
      </p:sp>
      <p:sp>
        <p:nvSpPr>
          <p:cNvPr id="97" name="Google Shape;97;p55"/>
          <p:cNvSpPr/>
          <p:nvPr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Eléments de feedback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Pédagogique Efficace">
  <p:cSld name="Pratique Pédagogique Efficace">
    <p:bg>
      <p:bgPr>
        <a:solidFill>
          <a:srgbClr val="DCE6F2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6"/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Pédagogique Efficace de la Semaine</a:t>
            </a:r>
            <a:endParaRPr/>
          </a:p>
        </p:txBody>
      </p:sp>
      <p:pic>
        <p:nvPicPr>
          <p:cNvPr descr="Image générée" id="100" name="Google Shape;100;p56"/>
          <p:cNvPicPr preferRelativeResize="0"/>
          <p:nvPr/>
        </p:nvPicPr>
        <p:blipFill rotWithShape="1">
          <a:blip r:embed="rId2">
            <a:alphaModFix/>
          </a:blip>
          <a:srcRect b="10678" l="0" r="0" t="11064"/>
          <a:stretch/>
        </p:blipFill>
        <p:spPr>
          <a:xfrm>
            <a:off x="220261" y="30482"/>
            <a:ext cx="727815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56"/>
          <p:cNvSpPr/>
          <p:nvPr/>
        </p:nvSpPr>
        <p:spPr>
          <a:xfrm>
            <a:off x="304800" y="1262245"/>
            <a:ext cx="11291147" cy="55978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Donner un feedback de manière efficace aux élèves</a:t>
            </a:r>
            <a:endParaRPr/>
          </a:p>
        </p:txBody>
      </p:sp>
      <p:sp>
        <p:nvSpPr>
          <p:cNvPr id="102" name="Google Shape;102;p56"/>
          <p:cNvSpPr/>
          <p:nvPr/>
        </p:nvSpPr>
        <p:spPr>
          <a:xfrm>
            <a:off x="304800" y="2628796"/>
            <a:ext cx="2873248" cy="389965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074F6A"/>
                </a:solidFill>
                <a:latin typeface="Calibri"/>
                <a:ea typeface="Calibri"/>
                <a:cs typeface="Calibri"/>
                <a:sym typeface="Calibri"/>
              </a:rPr>
              <a:t>Pourquoi c’est important ?</a:t>
            </a:r>
            <a:endParaRPr/>
          </a:p>
        </p:txBody>
      </p:sp>
      <p:pic>
        <p:nvPicPr>
          <p:cNvPr id="103" name="Google Shape;103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41874" y="1158017"/>
            <a:ext cx="1137399" cy="751840"/>
          </a:xfrm>
          <a:prstGeom prst="rect">
            <a:avLst/>
          </a:prstGeom>
          <a:noFill/>
          <a:ln cap="flat" cmpd="sng" w="38100">
            <a:solidFill>
              <a:srgbClr val="15608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4" name="Google Shape;104;p56"/>
          <p:cNvSpPr/>
          <p:nvPr/>
        </p:nvSpPr>
        <p:spPr>
          <a:xfrm>
            <a:off x="3627797" y="2628796"/>
            <a:ext cx="3759200" cy="389965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074F6A"/>
                </a:solidFill>
                <a:latin typeface="Calibri"/>
                <a:ea typeface="Calibri"/>
                <a:cs typeface="Calibri"/>
                <a:sym typeface="Calibri"/>
              </a:rPr>
              <a:t>Bonnes pratiques</a:t>
            </a:r>
            <a:endParaRPr/>
          </a:p>
        </p:txBody>
      </p:sp>
      <p:sp>
        <p:nvSpPr>
          <p:cNvPr id="105" name="Google Shape;105;p56"/>
          <p:cNvSpPr/>
          <p:nvPr/>
        </p:nvSpPr>
        <p:spPr>
          <a:xfrm>
            <a:off x="7836747" y="2628796"/>
            <a:ext cx="3759200" cy="389965"/>
          </a:xfrm>
          <a:prstGeom prst="roundRect">
            <a:avLst>
              <a:gd fmla="val 16667" name="adj"/>
            </a:avLst>
          </a:prstGeom>
          <a:solidFill>
            <a:srgbClr val="D9E5F8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rgbClr val="074F6A"/>
                </a:solidFill>
                <a:latin typeface="Calibri"/>
                <a:ea typeface="Calibri"/>
                <a:cs typeface="Calibri"/>
                <a:sym typeface="Calibri"/>
              </a:rPr>
              <a:t>Pratiques à éviter</a:t>
            </a:r>
            <a:endParaRPr/>
          </a:p>
        </p:txBody>
      </p:sp>
      <p:sp>
        <p:nvSpPr>
          <p:cNvPr id="106" name="Google Shape;106;p56"/>
          <p:cNvSpPr/>
          <p:nvPr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80990" lvl="0" marL="38099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Pour plus d’informations Veuillez consulter le lien Suivant : </a:t>
            </a:r>
            <a:endParaRPr/>
          </a:p>
          <a:p>
            <a:pPr indent="-380990" lvl="0" marL="38099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Autres questions ? Veuillez Contacter l’inspecteur encadrant</a:t>
            </a:r>
            <a:endParaRPr/>
          </a:p>
        </p:txBody>
      </p:sp>
      <p:pic>
        <p:nvPicPr>
          <p:cNvPr descr="Handshake with solid fill" id="107" name="Google Shape;107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21083" y="1993815"/>
            <a:ext cx="549076" cy="5490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o sign with solid fill" id="108" name="Google Shape;108;p5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40956" y="2013585"/>
            <a:ext cx="500918" cy="500918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56"/>
          <p:cNvSpPr txBox="1"/>
          <p:nvPr>
            <p:ph idx="1" type="body"/>
          </p:nvPr>
        </p:nvSpPr>
        <p:spPr>
          <a:xfrm>
            <a:off x="253322" y="3190552"/>
            <a:ext cx="2873248" cy="15911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" name="Google Shape;110;p56"/>
          <p:cNvSpPr txBox="1"/>
          <p:nvPr>
            <p:ph idx="2" type="body"/>
          </p:nvPr>
        </p:nvSpPr>
        <p:spPr>
          <a:xfrm>
            <a:off x="3627796" y="3190551"/>
            <a:ext cx="3759199" cy="15911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56"/>
          <p:cNvSpPr txBox="1"/>
          <p:nvPr>
            <p:ph idx="3" type="body"/>
          </p:nvPr>
        </p:nvSpPr>
        <p:spPr>
          <a:xfrm>
            <a:off x="7816647" y="3190551"/>
            <a:ext cx="3779300" cy="15911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56"/>
          <p:cNvSpPr txBox="1"/>
          <p:nvPr>
            <p:ph idx="4" type="body"/>
          </p:nvPr>
        </p:nvSpPr>
        <p:spPr>
          <a:xfrm>
            <a:off x="5648039" y="6238017"/>
            <a:ext cx="4493835" cy="3899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Bullseye with solid fill" id="113" name="Google Shape;113;p5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39746" y="2014103"/>
            <a:ext cx="500400" cy="50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ructure de la séance">
  <p:cSld name="Structure de la séance">
    <p:bg>
      <p:bgPr>
        <a:solidFill>
          <a:srgbClr val="DCE6F2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7"/>
          <p:cNvSpPr/>
          <p:nvPr/>
        </p:nvSpPr>
        <p:spPr>
          <a:xfrm>
            <a:off x="2110915" y="1103970"/>
            <a:ext cx="7970171" cy="50095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57"/>
          <p:cNvSpPr/>
          <p:nvPr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17" name="Google Shape;117;p57"/>
          <p:cNvPicPr preferRelativeResize="0"/>
          <p:nvPr/>
        </p:nvPicPr>
        <p:blipFill rotWithShape="1">
          <a:blip r:embed="rId2">
            <a:alphaModFix/>
          </a:blip>
          <a:srcRect b="10678" l="0" r="0" t="11064"/>
          <a:stretch/>
        </p:blipFill>
        <p:spPr>
          <a:xfrm>
            <a:off x="220262" y="30483"/>
            <a:ext cx="727815" cy="8543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8" name="Google Shape;118;p57"/>
          <p:cNvGrpSpPr/>
          <p:nvPr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19" name="Google Shape;119;p57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133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120" name="Google Shape;120;p57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57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B3E5A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57"/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Ouverture de la séance</a:t>
              </a:r>
              <a:endParaRPr/>
            </a:p>
          </p:txBody>
        </p:sp>
      </p:grpSp>
      <p:sp>
        <p:nvSpPr>
          <p:cNvPr id="123" name="Google Shape;123;p57"/>
          <p:cNvSpPr/>
          <p:nvPr/>
        </p:nvSpPr>
        <p:spPr>
          <a:xfrm>
            <a:off x="2336945" y="2310757"/>
            <a:ext cx="395203" cy="39520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57"/>
          <p:cNvSpPr/>
          <p:nvPr/>
        </p:nvSpPr>
        <p:spPr>
          <a:xfrm>
            <a:off x="2860122" y="2234356"/>
            <a:ext cx="6994935" cy="548005"/>
          </a:xfrm>
          <a:custGeom>
            <a:rect b="b" l="l" r="r" t="t"/>
            <a:pathLst>
              <a:path extrusionOk="0" h="120000" w="120000">
                <a:moveTo>
                  <a:pt x="0" y="20000"/>
                </a:moveTo>
                <a:cubicBezTo>
                  <a:pt x="0" y="8954"/>
                  <a:pt x="702" y="0"/>
                  <a:pt x="1567" y="0"/>
                </a:cubicBezTo>
                <a:lnTo>
                  <a:pt x="118433" y="0"/>
                </a:lnTo>
                <a:cubicBezTo>
                  <a:pt x="118849" y="0"/>
                  <a:pt x="119247" y="2107"/>
                  <a:pt x="119541" y="5858"/>
                </a:cubicBezTo>
                <a:cubicBezTo>
                  <a:pt x="119835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98" y="120000"/>
                  <a:pt x="118433" y="120000"/>
                </a:cubicBezTo>
                <a:lnTo>
                  <a:pt x="1567" y="120000"/>
                </a:lnTo>
                <a:cubicBezTo>
                  <a:pt x="1151" y="120000"/>
                  <a:pt x="753" y="117893"/>
                  <a:pt x="459" y="114142"/>
                </a:cubicBezTo>
                <a:cubicBezTo>
                  <a:pt x="165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 cap="flat" cmpd="sng" w="285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57"/>
          <p:cNvSpPr/>
          <p:nvPr/>
        </p:nvSpPr>
        <p:spPr>
          <a:xfrm>
            <a:off x="9301364" y="2248560"/>
            <a:ext cx="519597" cy="51959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57"/>
          <p:cNvSpPr txBox="1"/>
          <p:nvPr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grpSp>
        <p:nvGrpSpPr>
          <p:cNvPr id="127" name="Google Shape;127;p57"/>
          <p:cNvGrpSpPr/>
          <p:nvPr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128" name="Google Shape;128;p57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0F9ED5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57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0F9E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57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57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grpSp>
        <p:nvGrpSpPr>
          <p:cNvPr id="132" name="Google Shape;132;p57"/>
          <p:cNvGrpSpPr/>
          <p:nvPr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133" name="Google Shape;133;p57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57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57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57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grpSp>
        <p:nvGrpSpPr>
          <p:cNvPr id="137" name="Google Shape;137;p57"/>
          <p:cNvGrpSpPr/>
          <p:nvPr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138" name="Google Shape;138;p57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8BC145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57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92D05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57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57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autonome</a:t>
              </a:r>
              <a:endParaRPr/>
            </a:p>
          </p:txBody>
        </p:sp>
      </p:grpSp>
      <p:grpSp>
        <p:nvGrpSpPr>
          <p:cNvPr id="142" name="Google Shape;142;p57"/>
          <p:cNvGrpSpPr/>
          <p:nvPr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143" name="Google Shape;143;p57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F19D19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57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57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57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Clôture</a:t>
              </a:r>
              <a:endParaRPr/>
            </a:p>
          </p:txBody>
        </p:sp>
      </p:grpSp>
      <p:sp>
        <p:nvSpPr>
          <p:cNvPr id="147" name="Google Shape;147;p57"/>
          <p:cNvSpPr txBox="1"/>
          <p:nvPr>
            <p:ph idx="1" type="body"/>
          </p:nvPr>
        </p:nvSpPr>
        <p:spPr>
          <a:xfrm>
            <a:off x="7879221" y="1447571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" name="Google Shape;148;p57"/>
          <p:cNvSpPr txBox="1"/>
          <p:nvPr>
            <p:ph idx="2" type="body"/>
          </p:nvPr>
        </p:nvSpPr>
        <p:spPr>
          <a:xfrm>
            <a:off x="7879221" y="2277958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" name="Google Shape;149;p57"/>
          <p:cNvSpPr txBox="1"/>
          <p:nvPr>
            <p:ph idx="3" type="body"/>
          </p:nvPr>
        </p:nvSpPr>
        <p:spPr>
          <a:xfrm>
            <a:off x="7879220" y="310433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" name="Google Shape;150;p57"/>
          <p:cNvSpPr txBox="1"/>
          <p:nvPr>
            <p:ph idx="4" type="body"/>
          </p:nvPr>
        </p:nvSpPr>
        <p:spPr>
          <a:xfrm>
            <a:off x="7879219" y="392802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57"/>
          <p:cNvSpPr txBox="1"/>
          <p:nvPr>
            <p:ph idx="5" type="body"/>
          </p:nvPr>
        </p:nvSpPr>
        <p:spPr>
          <a:xfrm>
            <a:off x="7879218" y="475709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" name="Google Shape;152;p57"/>
          <p:cNvSpPr txBox="1"/>
          <p:nvPr>
            <p:ph idx="6" type="body"/>
          </p:nvPr>
        </p:nvSpPr>
        <p:spPr>
          <a:xfrm>
            <a:off x="7879217" y="558347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uverture de la séance">
  <p:cSld name="Ouverture de la séance">
    <p:bg>
      <p:bgPr>
        <a:gradFill>
          <a:gsLst>
            <a:gs pos="0">
              <a:srgbClr val="F19D19"/>
            </a:gs>
            <a:gs pos="3000">
              <a:schemeClr val="lt1"/>
            </a:gs>
            <a:gs pos="94000">
              <a:srgbClr val="F19D19"/>
            </a:gs>
            <a:gs pos="100000">
              <a:srgbClr val="F19D19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oogle Shape;154;p58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155" name="Google Shape;155;p58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19D19"/>
            </a:solidFill>
            <a:ln cap="flat" cmpd="sng" w="19050">
              <a:solidFill>
                <a:srgbClr val="F19D19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7058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5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7" name="Google Shape;157;p58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58"/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Ouverture de la séance</a:t>
            </a:r>
            <a:endParaRPr/>
          </a:p>
        </p:txBody>
      </p:sp>
      <p:pic>
        <p:nvPicPr>
          <p:cNvPr id="159" name="Google Shape;159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623" y="1310778"/>
            <a:ext cx="2096135" cy="215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58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theme" Target="../theme/theme1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4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1.png"/><Relationship Id="rId4" Type="http://schemas.openxmlformats.org/officeDocument/2006/relationships/image" Target="../media/image9.png"/><Relationship Id="rId5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1.png"/><Relationship Id="rId4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Relationship Id="rId4" Type="http://schemas.openxmlformats.org/officeDocument/2006/relationships/image" Target="../media/image41.png"/><Relationship Id="rId5" Type="http://schemas.openxmlformats.org/officeDocument/2006/relationships/image" Target="../media/image5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Relationship Id="rId4" Type="http://schemas.openxmlformats.org/officeDocument/2006/relationships/image" Target="../media/image5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Relationship Id="rId4" Type="http://schemas.openxmlformats.org/officeDocument/2006/relationships/image" Target="../media/image4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png"/><Relationship Id="rId4" Type="http://schemas.openxmlformats.org/officeDocument/2006/relationships/image" Target="../media/image4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.png"/><Relationship Id="rId4" Type="http://schemas.openxmlformats.org/officeDocument/2006/relationships/image" Target="../media/image4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0.png"/><Relationship Id="rId4" Type="http://schemas.openxmlformats.org/officeDocument/2006/relationships/image" Target="../media/image3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9.png"/><Relationship Id="rId4" Type="http://schemas.openxmlformats.org/officeDocument/2006/relationships/image" Target="../media/image5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9.png"/><Relationship Id="rId4" Type="http://schemas.openxmlformats.org/officeDocument/2006/relationships/image" Target="../media/image55.png"/><Relationship Id="rId5" Type="http://schemas.openxmlformats.org/officeDocument/2006/relationships/image" Target="../media/image4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9.png"/><Relationship Id="rId4" Type="http://schemas.openxmlformats.org/officeDocument/2006/relationships/image" Target="../media/image63.png"/><Relationship Id="rId5" Type="http://schemas.openxmlformats.org/officeDocument/2006/relationships/image" Target="../media/image4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9.png"/><Relationship Id="rId4" Type="http://schemas.openxmlformats.org/officeDocument/2006/relationships/image" Target="../media/image60.png"/><Relationship Id="rId5" Type="http://schemas.openxmlformats.org/officeDocument/2006/relationships/image" Target="../media/image4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9.png"/><Relationship Id="rId4" Type="http://schemas.openxmlformats.org/officeDocument/2006/relationships/image" Target="../media/image52.png"/><Relationship Id="rId5" Type="http://schemas.openxmlformats.org/officeDocument/2006/relationships/image" Target="../media/image66.png"/><Relationship Id="rId6" Type="http://schemas.openxmlformats.org/officeDocument/2006/relationships/image" Target="../media/image5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9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9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9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9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3.jpg"/><Relationship Id="rId4" Type="http://schemas.openxmlformats.org/officeDocument/2006/relationships/image" Target="../media/image10.jpg"/><Relationship Id="rId5" Type="http://schemas.openxmlformats.org/officeDocument/2006/relationships/image" Target="../media/image5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7.png"/><Relationship Id="rId4" Type="http://schemas.openxmlformats.org/officeDocument/2006/relationships/image" Target="../media/image46.png"/><Relationship Id="rId5" Type="http://schemas.openxmlformats.org/officeDocument/2006/relationships/image" Target="../media/image40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3.jpg"/><Relationship Id="rId4" Type="http://schemas.openxmlformats.org/officeDocument/2006/relationships/image" Target="../media/image10.jpg"/><Relationship Id="rId5" Type="http://schemas.openxmlformats.org/officeDocument/2006/relationships/image" Target="../media/image6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62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61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58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9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7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6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drive.google.com/drive/folders/1EL5AcbXKLcZcptBw8zodh5LsuwwjlMQY?usp=drive_link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"/>
          <p:cNvSpPr txBox="1"/>
          <p:nvPr>
            <p:ph idx="1" type="body"/>
          </p:nvPr>
        </p:nvSpPr>
        <p:spPr>
          <a:xfrm>
            <a:off x="10803924" y="1882678"/>
            <a:ext cx="356925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</a:pPr>
            <a:r>
              <a:rPr lang="fr-FR"/>
              <a:t>1</a:t>
            </a:r>
            <a:endParaRPr/>
          </a:p>
        </p:txBody>
      </p:sp>
      <p:sp>
        <p:nvSpPr>
          <p:cNvPr id="454" name="Google Shape;454;p1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</a:pPr>
            <a:r>
              <a:rPr lang="fr-FR"/>
              <a:t>3</a:t>
            </a:r>
            <a:endParaRPr/>
          </a:p>
        </p:txBody>
      </p:sp>
      <p:sp>
        <p:nvSpPr>
          <p:cNvPr id="455" name="Google Shape;455;p1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12501B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1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54AFE9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457" name="Google Shape;457;p1"/>
          <p:cNvSpPr txBox="1"/>
          <p:nvPr/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Statistiques et probabilité</a:t>
            </a:r>
            <a:endParaRPr b="1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1"/>
          <p:cNvSpPr txBox="1"/>
          <p:nvPr/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Leçon 13</a:t>
            </a:r>
            <a:endParaRPr/>
          </a:p>
        </p:txBody>
      </p:sp>
      <p:sp>
        <p:nvSpPr>
          <p:cNvPr id="459" name="Google Shape;459;p1"/>
          <p:cNvSpPr txBox="1"/>
          <p:nvPr/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 11</a:t>
            </a:r>
            <a:endParaRPr/>
          </a:p>
        </p:txBody>
      </p:sp>
      <p:sp>
        <p:nvSpPr>
          <p:cNvPr id="460" name="Google Shape;460;p1"/>
          <p:cNvSpPr txBox="1"/>
          <p:nvPr/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850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Résoudre un problème en utilisant les graphes, les tableaux ou/et les paramètres d’une série statistique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10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Bonjour! Prêts pour démarrer notre séance? Allons-y!</a:t>
            </a:r>
            <a:endParaRPr/>
          </a:p>
        </p:txBody>
      </p:sp>
      <p:sp>
        <p:nvSpPr>
          <p:cNvPr id="528" name="Google Shape;528;p10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pic>
        <p:nvPicPr>
          <p:cNvPr descr="Une fusée Soyouz décolle vers l'ISS avec un Russe et un Américain à bord, fusée  qui décolle - heartfeltfuneralcompany.co.uk" id="529" name="Google Shape;529;p10"/>
          <p:cNvPicPr preferRelativeResize="0"/>
          <p:nvPr/>
        </p:nvPicPr>
        <p:blipFill rotWithShape="1">
          <a:blip r:embed="rId3">
            <a:alphaModFix/>
          </a:blip>
          <a:srcRect b="0" l="12628" r="42945" t="0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11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r>
              <a:rPr lang="fr-FR"/>
              <a:t>2 min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Qui peut me rappeler la signification de ces icônes?</a:t>
            </a:r>
            <a:endParaRPr/>
          </a:p>
        </p:txBody>
      </p:sp>
      <p:sp>
        <p:nvSpPr>
          <p:cNvPr id="541" name="Google Shape;541;p12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000"/>
              <a:buNone/>
            </a:pPr>
            <a:r>
              <a:rPr lang="fr-FR">
                <a:solidFill>
                  <a:srgbClr val="AEABAB"/>
                </a:solidFill>
              </a:rPr>
              <a:t>Demander à 3 élèves au hasard</a:t>
            </a:r>
            <a:endParaRPr/>
          </a:p>
        </p:txBody>
      </p:sp>
      <p:pic>
        <p:nvPicPr>
          <p:cNvPr descr="Lever la main - Icônes mains et gestes gratuites" id="542" name="Google Shape;54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ver la main - Icônes mains et gestes gratuites" id="545" name="Google Shape;54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89416" y="461518"/>
            <a:ext cx="431416" cy="431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13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51" name="Google Shape;551;p13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>
              <a:solidFill>
                <a:srgbClr val="AEABAB"/>
              </a:solidFill>
            </a:endParaRPr>
          </a:p>
        </p:txBody>
      </p:sp>
      <p:pic>
        <p:nvPicPr>
          <p:cNvPr descr="Lever la main - Icônes mains et gestes gratuites" id="552" name="Google Shape;55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13"/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participe activement.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lève la main pour participer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13"/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l’enseignant parle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d’autres camarades répondent à l’enseignant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6" name="Google Shape;556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45716" y="505406"/>
            <a:ext cx="325863" cy="3258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14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Voici une situation en classe. Que remarquez-vous ? Ce comportement est-il approprié ? Pourquoi ? Que faudrait-il améliorer ou changer ?</a:t>
            </a:r>
            <a:endParaRPr/>
          </a:p>
        </p:txBody>
      </p:sp>
      <p:sp>
        <p:nvSpPr>
          <p:cNvPr id="562" name="Google Shape;562;p14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000"/>
              <a:buNone/>
            </a:pPr>
            <a:r>
              <a:rPr lang="fr-FR">
                <a:solidFill>
                  <a:srgbClr val="AEABAB"/>
                </a:solidFill>
              </a:rPr>
              <a:t>Demander à 3 élèves au hasard en justifiant leurs réponses</a:t>
            </a:r>
            <a:endParaRPr/>
          </a:p>
        </p:txBody>
      </p:sp>
      <p:pic>
        <p:nvPicPr>
          <p:cNvPr id="563" name="Google Shape;56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ver la main - Icônes mains et gestes gratuites" id="564" name="Google Shape;56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89416" y="461518"/>
            <a:ext cx="431416" cy="431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45877" y="1264658"/>
            <a:ext cx="4900247" cy="4060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15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fr-FR">
                <a:solidFill>
                  <a:srgbClr val="000000"/>
                </a:solidFill>
              </a:rPr>
              <a:t>C’est un mauvais comportement. L’élève n’est pas attentif.</a:t>
            </a:r>
            <a:endParaRPr/>
          </a:p>
        </p:txBody>
      </p:sp>
      <p:sp>
        <p:nvSpPr>
          <p:cNvPr id="571" name="Google Shape;571;p15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>
              <a:solidFill>
                <a:srgbClr val="AEABAB"/>
              </a:solidFill>
            </a:endParaRPr>
          </a:p>
        </p:txBody>
      </p:sp>
      <p:pic>
        <p:nvPicPr>
          <p:cNvPr id="572" name="Google Shape;57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45716" y="505406"/>
            <a:ext cx="325863" cy="325863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15"/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est distrait pendant l'explication : il regarde ailleurs et ne prête pas attention à l'enseignant.</a:t>
            </a:r>
            <a:endParaRPr/>
          </a:p>
        </p:txBody>
      </p:sp>
      <p:pic>
        <p:nvPicPr>
          <p:cNvPr id="574" name="Google Shape;57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45877" y="1264658"/>
            <a:ext cx="4900247" cy="4060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6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fr-FR">
                <a:solidFill>
                  <a:srgbClr val="000000"/>
                </a:solidFill>
              </a:rPr>
              <a:t>Voici le comportement attendu</a:t>
            </a:r>
            <a:endParaRPr/>
          </a:p>
        </p:txBody>
      </p:sp>
      <p:sp>
        <p:nvSpPr>
          <p:cNvPr id="580" name="Google Shape;580;p16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pic>
        <p:nvPicPr>
          <p:cNvPr id="581" name="Google Shape;58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81667" y="1508086"/>
            <a:ext cx="4864456" cy="4030549"/>
          </a:xfrm>
          <a:prstGeom prst="rect">
            <a:avLst/>
          </a:prstGeom>
          <a:noFill/>
          <a:ln>
            <a:noFill/>
          </a:ln>
        </p:spPr>
      </p:pic>
      <p:sp>
        <p:nvSpPr>
          <p:cNvPr id="582" name="Google Shape;582;p16"/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reconcentration passe aussi par le corps. Changer de posture envoie un signal d'alerte au cerveau pour l'inciter à écouter.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17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18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commence par la correction de l’exercice maison de la séance précédente.</a:t>
            </a:r>
            <a:endParaRPr/>
          </a:p>
        </p:txBody>
      </p:sp>
      <p:sp>
        <p:nvSpPr>
          <p:cNvPr id="593" name="Google Shape;593;p18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L’enseignant contrôle les réalisations d’un échantillon d’élèves avant de passer à la correction au tableau</a:t>
            </a:r>
            <a:endParaRPr/>
          </a:p>
        </p:txBody>
      </p:sp>
      <p:sp>
        <p:nvSpPr>
          <p:cNvPr id="594" name="Google Shape;594;p18"/>
          <p:cNvSpPr txBox="1"/>
          <p:nvPr>
            <p:ph idx="3" type="body"/>
          </p:nvPr>
        </p:nvSpPr>
        <p:spPr>
          <a:xfrm>
            <a:off x="5483225" y="5953918"/>
            <a:ext cx="1225550" cy="471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fr-FR"/>
              <a:t>129</a:t>
            </a:r>
            <a:endParaRPr/>
          </a:p>
        </p:txBody>
      </p:sp>
      <p:pic>
        <p:nvPicPr>
          <p:cNvPr id="595" name="Google Shape;59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596" name="Google Shape;596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8781" y="2378968"/>
            <a:ext cx="11154437" cy="2100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9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20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Complétez les phrases suivantes.</a:t>
            </a:r>
            <a:endParaRPr/>
          </a:p>
        </p:txBody>
      </p:sp>
      <p:sp>
        <p:nvSpPr>
          <p:cNvPr id="607" name="Google Shape;607;p20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donne 30s aux élèves pour réfléchir, puis invite deux ou trois d'entre eux à répondre.</a:t>
            </a:r>
            <a:endParaRPr/>
          </a:p>
        </p:txBody>
      </p:sp>
      <p:grpSp>
        <p:nvGrpSpPr>
          <p:cNvPr id="608" name="Google Shape;608;p20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609" name="Google Shape;609;p20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0" name="Google Shape;610;p20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11" name="Google Shape;611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2281" y="1848254"/>
            <a:ext cx="11395347" cy="2996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21"/>
          <p:cNvSpPr txBox="1"/>
          <p:nvPr>
            <p:ph type="title"/>
          </p:nvPr>
        </p:nvSpPr>
        <p:spPr>
          <a:xfrm>
            <a:off x="778058" y="371631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La face d’une pièce de monnaie comporte un portrait.</a:t>
            </a:r>
            <a:endParaRPr i="1"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617" name="Google Shape;617;p21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affiche et explique les réponses.</a:t>
            </a:r>
            <a:endParaRPr/>
          </a:p>
        </p:txBody>
      </p:sp>
      <p:pic>
        <p:nvPicPr>
          <p:cNvPr id="618" name="Google Shape;61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45716" y="505406"/>
            <a:ext cx="325863" cy="325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3706" y="2256818"/>
            <a:ext cx="11364588" cy="2178996"/>
          </a:xfrm>
          <a:prstGeom prst="rect">
            <a:avLst/>
          </a:prstGeom>
          <a:noFill/>
          <a:ln>
            <a:noFill/>
          </a:ln>
        </p:spPr>
      </p:pic>
      <p:sp>
        <p:nvSpPr>
          <p:cNvPr id="620" name="Google Shape;620;p21"/>
          <p:cNvSpPr txBox="1"/>
          <p:nvPr/>
        </p:nvSpPr>
        <p:spPr>
          <a:xfrm>
            <a:off x="2490281" y="2823096"/>
            <a:ext cx="111868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32</a:t>
            </a:r>
            <a:endParaRPr/>
          </a:p>
        </p:txBody>
      </p:sp>
      <p:sp>
        <p:nvSpPr>
          <p:cNvPr id="621" name="Google Shape;621;p21"/>
          <p:cNvSpPr txBox="1"/>
          <p:nvPr/>
        </p:nvSpPr>
        <p:spPr>
          <a:xfrm>
            <a:off x="2603770" y="3250075"/>
            <a:ext cx="111868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19</a:t>
            </a:r>
            <a:endParaRPr/>
          </a:p>
        </p:txBody>
      </p:sp>
      <p:sp>
        <p:nvSpPr>
          <p:cNvPr id="622" name="Google Shape;622;p21"/>
          <p:cNvSpPr txBox="1"/>
          <p:nvPr/>
        </p:nvSpPr>
        <p:spPr>
          <a:xfrm>
            <a:off x="2545404" y="3773295"/>
            <a:ext cx="111868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112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22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</a:pPr>
            <a:r>
              <a:rPr lang="fr-FR"/>
              <a:t>2 min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23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A la fin de cette séance, vous serez capables de:</a:t>
            </a:r>
            <a:endParaRPr/>
          </a:p>
        </p:txBody>
      </p:sp>
      <p:sp>
        <p:nvSpPr>
          <p:cNvPr id="633" name="Google Shape;633;p23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explique :</a:t>
            </a:r>
            <a:endParaRPr/>
          </a:p>
        </p:txBody>
      </p:sp>
      <p:pic>
        <p:nvPicPr>
          <p:cNvPr descr="Lever la main - Icônes mains et gestes gratuites" id="634" name="Google Shape;63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87878" y="505209"/>
            <a:ext cx="312328" cy="312328"/>
          </a:xfrm>
          <a:prstGeom prst="rect">
            <a:avLst/>
          </a:prstGeom>
          <a:noFill/>
          <a:ln>
            <a:noFill/>
          </a:ln>
        </p:spPr>
      </p:pic>
      <p:sp>
        <p:nvSpPr>
          <p:cNvPr descr="Photo de formes géométriques en bois clair (sphère, cylindre, cône, cube) sur fond orange." id="635" name="Google Shape;635;p23"/>
          <p:cNvSpPr/>
          <p:nvPr/>
        </p:nvSpPr>
        <p:spPr>
          <a:xfrm flipH="1" rot="10800000">
            <a:off x="155575" y="160338"/>
            <a:ext cx="435552" cy="4355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Photo de formes géométriques en bois clair (sphère, cylindre, cône, cube) sur fond orange." id="636" name="Google Shape;636;p23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Perspective Solids" id="637" name="Google Shape;637;p23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23"/>
          <p:cNvSpPr txBox="1"/>
          <p:nvPr/>
        </p:nvSpPr>
        <p:spPr>
          <a:xfrm>
            <a:off x="7213600" y="4311699"/>
            <a:ext cx="665019" cy="1384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23"/>
          <p:cNvSpPr txBox="1"/>
          <p:nvPr/>
        </p:nvSpPr>
        <p:spPr>
          <a:xfrm>
            <a:off x="7361382" y="4179226"/>
            <a:ext cx="369454" cy="24622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40" name="Google Shape;640;p23"/>
          <p:cNvGrpSpPr/>
          <p:nvPr/>
        </p:nvGrpSpPr>
        <p:grpSpPr>
          <a:xfrm>
            <a:off x="1039618" y="2336420"/>
            <a:ext cx="10891063" cy="1624496"/>
            <a:chOff x="1040007" y="2279373"/>
            <a:chExt cx="10891063" cy="1624496"/>
          </a:xfrm>
        </p:grpSpPr>
        <p:sp>
          <p:nvSpPr>
            <p:cNvPr id="641" name="Google Shape;641;p23"/>
            <p:cNvSpPr/>
            <p:nvPr/>
          </p:nvSpPr>
          <p:spPr>
            <a:xfrm>
              <a:off x="6083852" y="2279373"/>
              <a:ext cx="203200" cy="20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0475" lIns="60950" spcFirstLastPara="1" rIns="60950" wrap="square" tIns="304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23"/>
            <p:cNvSpPr/>
            <p:nvPr/>
          </p:nvSpPr>
          <p:spPr>
            <a:xfrm>
              <a:off x="1442779" y="2445238"/>
              <a:ext cx="10245488" cy="1230680"/>
            </a:xfrm>
            <a:prstGeom prst="roundRect">
              <a:avLst>
                <a:gd fmla="val 50000" name="adj"/>
              </a:avLst>
            </a:prstGeom>
            <a:noFill/>
            <a:ln cap="flat" cmpd="sng" w="19050">
              <a:solidFill>
                <a:srgbClr val="72B5D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43" name="Google Shape;643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40007" y="2566409"/>
              <a:ext cx="805544" cy="8055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4" name="Google Shape;644;p23"/>
            <p:cNvSpPr/>
            <p:nvPr/>
          </p:nvSpPr>
          <p:spPr>
            <a:xfrm>
              <a:off x="6083852" y="3700669"/>
              <a:ext cx="203200" cy="20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0475" lIns="60950" spcFirstLastPara="1" rIns="60950" wrap="square" tIns="304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23"/>
            <p:cNvSpPr txBox="1"/>
            <p:nvPr/>
          </p:nvSpPr>
          <p:spPr>
            <a:xfrm>
              <a:off x="1949643" y="2691841"/>
              <a:ext cx="998142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fr-FR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Résoudre un problème en utilisant les graphes, les tableaux ou/et les paramètres d’une série statistique</a:t>
              </a:r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24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3 min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25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Je vais vous montrer, à travers un exemple, comment résoudre un problème statistique.</a:t>
            </a:r>
            <a:endParaRPr/>
          </a:p>
        </p:txBody>
      </p:sp>
      <p:sp>
        <p:nvSpPr>
          <p:cNvPr id="656" name="Google Shape;656;p25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lit et explique  la situation.</a:t>
            </a:r>
            <a:endParaRPr/>
          </a:p>
        </p:txBody>
      </p:sp>
      <p:pic>
        <p:nvPicPr>
          <p:cNvPr id="657" name="Google Shape;65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58" name="Google Shape;658;p25"/>
          <p:cNvSpPr txBox="1"/>
          <p:nvPr/>
        </p:nvSpPr>
        <p:spPr>
          <a:xfrm>
            <a:off x="398834" y="5543331"/>
            <a:ext cx="114300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fr-FR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L'entraîneur dit : "En général, nous marquons 3 buts par match." Cette affirmation est-elle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exacte ? Justifie ta réponse en utilisant les paramètres  statistiques que tu as calculés.</a:t>
            </a:r>
            <a:endParaRPr/>
          </a:p>
        </p:txBody>
      </p:sp>
      <p:grpSp>
        <p:nvGrpSpPr>
          <p:cNvPr id="659" name="Google Shape;659;p25"/>
          <p:cNvGrpSpPr/>
          <p:nvPr/>
        </p:nvGrpSpPr>
        <p:grpSpPr>
          <a:xfrm>
            <a:off x="1120135" y="1106670"/>
            <a:ext cx="10097311" cy="3812090"/>
            <a:chOff x="1120135" y="1106670"/>
            <a:chExt cx="10097311" cy="3812090"/>
          </a:xfrm>
        </p:grpSpPr>
        <p:grpSp>
          <p:nvGrpSpPr>
            <p:cNvPr id="660" name="Google Shape;660;p25"/>
            <p:cNvGrpSpPr/>
            <p:nvPr/>
          </p:nvGrpSpPr>
          <p:grpSpPr>
            <a:xfrm>
              <a:off x="1120135" y="1106670"/>
              <a:ext cx="10097311" cy="3812090"/>
              <a:chOff x="1120135" y="1106670"/>
              <a:chExt cx="10097311" cy="3812090"/>
            </a:xfrm>
          </p:grpSpPr>
          <p:pic>
            <p:nvPicPr>
              <p:cNvPr id="661" name="Google Shape;661;p25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1120135" y="1106670"/>
                <a:ext cx="10097311" cy="381209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662" name="Google Shape;662;p25"/>
              <p:cNvSpPr/>
              <p:nvPr/>
            </p:nvSpPr>
            <p:spPr>
              <a:xfrm>
                <a:off x="5690681" y="4513636"/>
                <a:ext cx="1147864" cy="233464"/>
              </a:xfrm>
              <a:prstGeom prst="rect">
                <a:avLst/>
              </a:prstGeom>
              <a:solidFill>
                <a:srgbClr val="F8DFC0"/>
              </a:solidFill>
              <a:ln cap="flat" cmpd="sng" w="19050">
                <a:solidFill>
                  <a:srgbClr val="F8DFC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fr-FR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paramètres</a:t>
                </a:r>
                <a:endParaRPr b="1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63" name="Google Shape;663;p25"/>
            <p:cNvSpPr/>
            <p:nvPr/>
          </p:nvSpPr>
          <p:spPr>
            <a:xfrm>
              <a:off x="1760706" y="1643974"/>
              <a:ext cx="175098" cy="268287"/>
            </a:xfrm>
            <a:prstGeom prst="rect">
              <a:avLst/>
            </a:prstGeom>
            <a:solidFill>
              <a:srgbClr val="F8DFC0"/>
            </a:solidFill>
            <a:ln cap="flat" cmpd="sng" w="19050">
              <a:solidFill>
                <a:srgbClr val="F8DF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26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Je calcule la moyenne arithmétique de cette série  statistique</a:t>
            </a:r>
            <a:endParaRPr/>
          </a:p>
        </p:txBody>
      </p:sp>
      <p:sp>
        <p:nvSpPr>
          <p:cNvPr id="669" name="Google Shape;669;p26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lit et explique</a:t>
            </a:r>
            <a:endParaRPr/>
          </a:p>
        </p:txBody>
      </p:sp>
      <p:pic>
        <p:nvPicPr>
          <p:cNvPr id="670" name="Google Shape;670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9019" y="3948417"/>
            <a:ext cx="11413961" cy="8956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2" name="Google Shape;672;p26"/>
          <p:cNvGrpSpPr/>
          <p:nvPr/>
        </p:nvGrpSpPr>
        <p:grpSpPr>
          <a:xfrm>
            <a:off x="462105" y="1488824"/>
            <a:ext cx="11081180" cy="1868231"/>
            <a:chOff x="462105" y="1488824"/>
            <a:chExt cx="11081180" cy="1868231"/>
          </a:xfrm>
        </p:grpSpPr>
        <p:pic>
          <p:nvPicPr>
            <p:cNvPr id="673" name="Google Shape;673;p2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62105" y="1488824"/>
              <a:ext cx="11081180" cy="18682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4" name="Google Shape;674;p26"/>
            <p:cNvSpPr/>
            <p:nvPr/>
          </p:nvSpPr>
          <p:spPr>
            <a:xfrm>
              <a:off x="1008730" y="1839607"/>
              <a:ext cx="175098" cy="268287"/>
            </a:xfrm>
            <a:prstGeom prst="rect">
              <a:avLst/>
            </a:prstGeom>
            <a:solidFill>
              <a:srgbClr val="F8DFC0"/>
            </a:solidFill>
            <a:ln cap="flat" cmpd="sng" w="19050">
              <a:solidFill>
                <a:srgbClr val="F8DF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27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Je calcule la valeur médiane de cette série  statistique</a:t>
            </a:r>
            <a:endParaRPr/>
          </a:p>
        </p:txBody>
      </p:sp>
      <p:sp>
        <p:nvSpPr>
          <p:cNvPr id="680" name="Google Shape;680;p27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lit et explique</a:t>
            </a:r>
            <a:endParaRPr/>
          </a:p>
        </p:txBody>
      </p:sp>
      <p:pic>
        <p:nvPicPr>
          <p:cNvPr id="681" name="Google Shape;681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2" name="Google Shape;682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9596" y="4107044"/>
            <a:ext cx="10933803" cy="143772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3" name="Google Shape;683;p27"/>
          <p:cNvGrpSpPr/>
          <p:nvPr/>
        </p:nvGrpSpPr>
        <p:grpSpPr>
          <a:xfrm>
            <a:off x="462105" y="1488824"/>
            <a:ext cx="11081180" cy="1868231"/>
            <a:chOff x="462105" y="1488824"/>
            <a:chExt cx="11081180" cy="1868231"/>
          </a:xfrm>
        </p:grpSpPr>
        <p:pic>
          <p:nvPicPr>
            <p:cNvPr id="684" name="Google Shape;684;p2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62105" y="1488824"/>
              <a:ext cx="11081180" cy="18682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85" name="Google Shape;685;p27"/>
            <p:cNvSpPr/>
            <p:nvPr/>
          </p:nvSpPr>
          <p:spPr>
            <a:xfrm>
              <a:off x="1008730" y="1893397"/>
              <a:ext cx="175098" cy="268287"/>
            </a:xfrm>
            <a:prstGeom prst="rect">
              <a:avLst/>
            </a:prstGeom>
            <a:solidFill>
              <a:srgbClr val="F8DFC0"/>
            </a:solidFill>
            <a:ln cap="flat" cmpd="sng" w="19050">
              <a:solidFill>
                <a:srgbClr val="F8DF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28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Je détermine le mode de cette série  statistique</a:t>
            </a:r>
            <a:endParaRPr/>
          </a:p>
        </p:txBody>
      </p:sp>
      <p:sp>
        <p:nvSpPr>
          <p:cNvPr id="691" name="Google Shape;691;p28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lit et explique</a:t>
            </a:r>
            <a:endParaRPr/>
          </a:p>
        </p:txBody>
      </p:sp>
      <p:pic>
        <p:nvPicPr>
          <p:cNvPr id="692" name="Google Shape;692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30246" y="3984510"/>
            <a:ext cx="10414670" cy="10641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4" name="Google Shape;694;p28"/>
          <p:cNvGrpSpPr/>
          <p:nvPr/>
        </p:nvGrpSpPr>
        <p:grpSpPr>
          <a:xfrm>
            <a:off x="462105" y="1488824"/>
            <a:ext cx="11081180" cy="1868231"/>
            <a:chOff x="462105" y="1488824"/>
            <a:chExt cx="11081180" cy="1868231"/>
          </a:xfrm>
        </p:grpSpPr>
        <p:pic>
          <p:nvPicPr>
            <p:cNvPr id="695" name="Google Shape;695;p2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62105" y="1488824"/>
              <a:ext cx="11081180" cy="18682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96" name="Google Shape;696;p28"/>
            <p:cNvSpPr/>
            <p:nvPr/>
          </p:nvSpPr>
          <p:spPr>
            <a:xfrm>
              <a:off x="974971" y="1871881"/>
              <a:ext cx="175098" cy="268287"/>
            </a:xfrm>
            <a:prstGeom prst="rect">
              <a:avLst/>
            </a:prstGeom>
            <a:solidFill>
              <a:srgbClr val="F8DFC0"/>
            </a:solidFill>
            <a:ln cap="flat" cmpd="sng" w="19050">
              <a:solidFill>
                <a:srgbClr val="F8DFC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29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J’analyse l’affirmation pour répondre à question</a:t>
            </a:r>
            <a:endParaRPr/>
          </a:p>
        </p:txBody>
      </p:sp>
      <p:sp>
        <p:nvSpPr>
          <p:cNvPr id="702" name="Google Shape;702;p29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lit et explique</a:t>
            </a:r>
            <a:endParaRPr/>
          </a:p>
        </p:txBody>
      </p:sp>
      <p:pic>
        <p:nvPicPr>
          <p:cNvPr id="703" name="Google Shape;703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5373" y="1248778"/>
            <a:ext cx="3593082" cy="480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Google Shape;705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5708" y="2194668"/>
            <a:ext cx="11353692" cy="1721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6" name="Google Shape;706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9509" y="4382176"/>
            <a:ext cx="11636680" cy="1493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30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31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Nous allons traiter la situation suivante</a:t>
            </a:r>
            <a:endParaRPr/>
          </a:p>
        </p:txBody>
      </p:sp>
      <p:sp>
        <p:nvSpPr>
          <p:cNvPr id="717" name="Google Shape;717;p31"/>
          <p:cNvSpPr txBox="1"/>
          <p:nvPr>
            <p:ph idx="2" type="body"/>
          </p:nvPr>
        </p:nvSpPr>
        <p:spPr>
          <a:xfrm>
            <a:off x="935304" y="668339"/>
            <a:ext cx="10558061" cy="2871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explique la situation</a:t>
            </a:r>
            <a:endParaRPr/>
          </a:p>
        </p:txBody>
      </p:sp>
      <p:grpSp>
        <p:nvGrpSpPr>
          <p:cNvPr id="718" name="Google Shape;718;p31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719" name="Google Shape;719;p31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20" name="Google Shape;720;p31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1" name="Google Shape;721;p31"/>
          <p:cNvSpPr txBox="1"/>
          <p:nvPr/>
        </p:nvSpPr>
        <p:spPr>
          <a:xfrm>
            <a:off x="467957" y="1196494"/>
            <a:ext cx="1149117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Le tableau ci-dessous montre le nombre de livres empruntés à la bibliothèque du collège par une classe  de 1AC pendant les 10 dernières semaines.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31"/>
          <p:cNvSpPr txBox="1"/>
          <p:nvPr/>
        </p:nvSpPr>
        <p:spPr>
          <a:xfrm>
            <a:off x="716754" y="3984124"/>
            <a:ext cx="11025409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Le responsable de la bibliothèque affirme : « En général, la classe emprunte 6 livres par semaine. » Cette affirmation est-elle exacte ? Justifie ta réponse en utilisant les paramètres statistiques calculés.</a:t>
            </a:r>
            <a:endParaRPr/>
          </a:p>
        </p:txBody>
      </p:sp>
      <p:graphicFrame>
        <p:nvGraphicFramePr>
          <p:cNvPr id="723" name="Google Shape;723;p31"/>
          <p:cNvGraphicFramePr/>
          <p:nvPr/>
        </p:nvGraphicFramePr>
        <p:xfrm>
          <a:off x="467957" y="191942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{0BE53BA1-D0C9-440D-BC98-A447FC4C8270}</a:tableStyleId>
              </a:tblPr>
              <a:tblGrid>
                <a:gridCol w="4415325"/>
                <a:gridCol w="749025"/>
                <a:gridCol w="710125"/>
                <a:gridCol w="603125"/>
                <a:gridCol w="680925"/>
                <a:gridCol w="603125"/>
                <a:gridCol w="593375"/>
                <a:gridCol w="661475"/>
                <a:gridCol w="719850"/>
                <a:gridCol w="729575"/>
                <a:gridCol w="808275"/>
              </a:tblGrid>
              <a:tr h="6705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Semaine n°</a:t>
                      </a:r>
                      <a:endParaRPr/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1</a:t>
                      </a:r>
                      <a:endParaRPr/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2</a:t>
                      </a:r>
                      <a:endParaRPr/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3</a:t>
                      </a:r>
                      <a:endParaRPr/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4</a:t>
                      </a:r>
                      <a:endParaRPr/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5</a:t>
                      </a:r>
                      <a:endParaRPr/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6</a:t>
                      </a:r>
                      <a:endParaRPr/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7</a:t>
                      </a:r>
                      <a:endParaRPr/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8</a:t>
                      </a:r>
                      <a:endParaRPr/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9</a:t>
                      </a:r>
                      <a:endParaRPr/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10</a:t>
                      </a:r>
                      <a:endParaRPr/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9448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Livres empruntés</a:t>
                      </a:r>
                      <a:endParaRPr/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4</a:t>
                      </a:r>
                      <a:endParaRPr/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4</a:t>
                      </a:r>
                      <a:endParaRPr/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4</a:t>
                      </a:r>
                      <a:endParaRPr/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5</a:t>
                      </a:r>
                      <a:endParaRPr/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5</a:t>
                      </a:r>
                      <a:endParaRPr/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6</a:t>
                      </a:r>
                      <a:endParaRPr/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6</a:t>
                      </a:r>
                      <a:endParaRPr/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7</a:t>
                      </a:r>
                      <a:endParaRPr/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7</a:t>
                      </a:r>
                      <a:endParaRPr/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fr-FR" sz="2800" u="none" cap="none" strike="noStrike"/>
                        <a:t>8</a:t>
                      </a:r>
                      <a:endParaRPr/>
                    </a:p>
                  </a:txBody>
                  <a:tcPr marT="60950" marB="60950" marR="60950" marL="60950" anchor="ctr">
                    <a:lnL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DFC0"/>
        </a:solidFill>
      </p:bgPr>
    </p:bg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32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Nous allons commencer par le calcul de la moyenne arithmétique ,le mode et la médiane de cette série statistique</a:t>
            </a:r>
            <a:endParaRPr/>
          </a:p>
        </p:txBody>
      </p:sp>
      <p:sp>
        <p:nvSpPr>
          <p:cNvPr id="729" name="Google Shape;729;p32"/>
          <p:cNvSpPr txBox="1"/>
          <p:nvPr>
            <p:ph idx="2" type="body"/>
          </p:nvPr>
        </p:nvSpPr>
        <p:spPr>
          <a:xfrm>
            <a:off x="935304" y="668339"/>
            <a:ext cx="10558061" cy="2871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explique la situation</a:t>
            </a:r>
            <a:endParaRPr/>
          </a:p>
        </p:txBody>
      </p:sp>
      <p:grpSp>
        <p:nvGrpSpPr>
          <p:cNvPr id="730" name="Google Shape;730;p32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731" name="Google Shape;731;p32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2" name="Google Shape;732;p32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3" name="Google Shape;733;p32"/>
          <p:cNvSpPr txBox="1"/>
          <p:nvPr/>
        </p:nvSpPr>
        <p:spPr>
          <a:xfrm>
            <a:off x="3071527" y="1403061"/>
            <a:ext cx="609958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8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Reliez par ce qui convient:</a:t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32"/>
          <p:cNvSpPr/>
          <p:nvPr/>
        </p:nvSpPr>
        <p:spPr>
          <a:xfrm>
            <a:off x="666974" y="2571078"/>
            <a:ext cx="4679577" cy="666974"/>
          </a:xfrm>
          <a:prstGeom prst="roundRect">
            <a:avLst>
              <a:gd fmla="val 16667" name="adj"/>
            </a:avLst>
          </a:prstGeom>
          <a:solidFill>
            <a:srgbClr val="F8DFC0"/>
          </a:solidFill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la moyenne de cette série statistique est :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32"/>
          <p:cNvSpPr/>
          <p:nvPr/>
        </p:nvSpPr>
        <p:spPr>
          <a:xfrm>
            <a:off x="666974" y="3554790"/>
            <a:ext cx="4679577" cy="666974"/>
          </a:xfrm>
          <a:prstGeom prst="roundRect">
            <a:avLst>
              <a:gd fmla="val 16667" name="adj"/>
            </a:avLst>
          </a:prstGeom>
          <a:solidFill>
            <a:srgbClr val="F8DFC0"/>
          </a:solidFill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la médiane de cette série statistique est :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32"/>
          <p:cNvSpPr/>
          <p:nvPr/>
        </p:nvSpPr>
        <p:spPr>
          <a:xfrm>
            <a:off x="666974" y="4669352"/>
            <a:ext cx="4679577" cy="666974"/>
          </a:xfrm>
          <a:prstGeom prst="roundRect">
            <a:avLst>
              <a:gd fmla="val 16667" name="adj"/>
            </a:avLst>
          </a:prstGeom>
          <a:solidFill>
            <a:srgbClr val="F8DFC0"/>
          </a:solidFill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Le mode de cette série statistique est: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32"/>
          <p:cNvSpPr/>
          <p:nvPr/>
        </p:nvSpPr>
        <p:spPr>
          <a:xfrm>
            <a:off x="6813788" y="2514453"/>
            <a:ext cx="4679577" cy="666974"/>
          </a:xfrm>
          <a:prstGeom prst="roundRect">
            <a:avLst>
              <a:gd fmla="val 16667" name="adj"/>
            </a:avLst>
          </a:prstGeom>
          <a:solidFill>
            <a:srgbClr val="F8DFC0"/>
          </a:solidFill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32"/>
          <p:cNvSpPr/>
          <p:nvPr/>
        </p:nvSpPr>
        <p:spPr>
          <a:xfrm>
            <a:off x="6813788" y="3498165"/>
            <a:ext cx="4679577" cy="666974"/>
          </a:xfrm>
          <a:prstGeom prst="roundRect">
            <a:avLst>
              <a:gd fmla="val 16667" name="adj"/>
            </a:avLst>
          </a:prstGeom>
          <a:solidFill>
            <a:srgbClr val="F8DFC0"/>
          </a:solidFill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5,6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32"/>
          <p:cNvSpPr/>
          <p:nvPr/>
        </p:nvSpPr>
        <p:spPr>
          <a:xfrm>
            <a:off x="6813788" y="4612727"/>
            <a:ext cx="4679577" cy="666974"/>
          </a:xfrm>
          <a:prstGeom prst="roundRect">
            <a:avLst>
              <a:gd fmla="val 16667" name="adj"/>
            </a:avLst>
          </a:prstGeom>
          <a:solidFill>
            <a:srgbClr val="F8DFC0"/>
          </a:solidFill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5,5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DFC0"/>
        </a:solidFill>
      </p:bgPr>
    </p:bg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3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Voici les bonnes réponses</a:t>
            </a:r>
            <a:endParaRPr/>
          </a:p>
        </p:txBody>
      </p:sp>
      <p:grpSp>
        <p:nvGrpSpPr>
          <p:cNvPr id="745" name="Google Shape;745;p33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746" name="Google Shape;746;p33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7" name="Google Shape;747;p33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8" name="Google Shape;748;p33"/>
          <p:cNvSpPr/>
          <p:nvPr/>
        </p:nvSpPr>
        <p:spPr>
          <a:xfrm>
            <a:off x="666974" y="2571078"/>
            <a:ext cx="4679577" cy="666974"/>
          </a:xfrm>
          <a:prstGeom prst="roundRect">
            <a:avLst>
              <a:gd fmla="val 16667" name="adj"/>
            </a:avLst>
          </a:prstGeom>
          <a:solidFill>
            <a:srgbClr val="F8DFC0"/>
          </a:solidFill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la moyenne de cette série statistique est :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Google Shape;749;p33"/>
          <p:cNvSpPr/>
          <p:nvPr/>
        </p:nvSpPr>
        <p:spPr>
          <a:xfrm>
            <a:off x="666974" y="3554790"/>
            <a:ext cx="4679577" cy="666974"/>
          </a:xfrm>
          <a:prstGeom prst="roundRect">
            <a:avLst>
              <a:gd fmla="val 16667" name="adj"/>
            </a:avLst>
          </a:prstGeom>
          <a:solidFill>
            <a:srgbClr val="F8DFC0"/>
          </a:solidFill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la médiane de cette série statistique est :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0" name="Google Shape;750;p33"/>
          <p:cNvSpPr/>
          <p:nvPr/>
        </p:nvSpPr>
        <p:spPr>
          <a:xfrm>
            <a:off x="666974" y="4669352"/>
            <a:ext cx="4679577" cy="666974"/>
          </a:xfrm>
          <a:prstGeom prst="roundRect">
            <a:avLst>
              <a:gd fmla="val 16667" name="adj"/>
            </a:avLst>
          </a:prstGeom>
          <a:solidFill>
            <a:srgbClr val="F8DFC0"/>
          </a:solidFill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Le mode de cette série statistique est: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Google Shape;751;p33"/>
          <p:cNvSpPr/>
          <p:nvPr/>
        </p:nvSpPr>
        <p:spPr>
          <a:xfrm>
            <a:off x="6813788" y="2514453"/>
            <a:ext cx="4679577" cy="666974"/>
          </a:xfrm>
          <a:prstGeom prst="roundRect">
            <a:avLst>
              <a:gd fmla="val 16667" name="adj"/>
            </a:avLst>
          </a:prstGeom>
          <a:solidFill>
            <a:srgbClr val="F8DFC0"/>
          </a:solidFill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2" name="Google Shape;752;p33"/>
          <p:cNvSpPr/>
          <p:nvPr/>
        </p:nvSpPr>
        <p:spPr>
          <a:xfrm>
            <a:off x="6813788" y="3498165"/>
            <a:ext cx="4679577" cy="666974"/>
          </a:xfrm>
          <a:prstGeom prst="roundRect">
            <a:avLst>
              <a:gd fmla="val 16667" name="adj"/>
            </a:avLst>
          </a:prstGeom>
          <a:solidFill>
            <a:srgbClr val="F8DFC0"/>
          </a:solidFill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5,6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33"/>
          <p:cNvSpPr/>
          <p:nvPr/>
        </p:nvSpPr>
        <p:spPr>
          <a:xfrm>
            <a:off x="6813788" y="4612727"/>
            <a:ext cx="4679577" cy="666974"/>
          </a:xfrm>
          <a:prstGeom prst="roundRect">
            <a:avLst>
              <a:gd fmla="val 16667" name="adj"/>
            </a:avLst>
          </a:prstGeom>
          <a:solidFill>
            <a:srgbClr val="F8DFC0"/>
          </a:solidFill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5,5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33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cxnSp>
        <p:nvCxnSpPr>
          <p:cNvPr id="755" name="Google Shape;755;p33"/>
          <p:cNvCxnSpPr>
            <a:stCxn id="748" idx="3"/>
            <a:endCxn id="752" idx="1"/>
          </p:cNvCxnSpPr>
          <p:nvPr/>
        </p:nvCxnSpPr>
        <p:spPr>
          <a:xfrm>
            <a:off x="5346551" y="2904565"/>
            <a:ext cx="1467300" cy="9270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756" name="Google Shape;756;p33"/>
          <p:cNvCxnSpPr>
            <a:stCxn id="749" idx="3"/>
          </p:cNvCxnSpPr>
          <p:nvPr/>
        </p:nvCxnSpPr>
        <p:spPr>
          <a:xfrm>
            <a:off x="5346551" y="3888277"/>
            <a:ext cx="1467300" cy="10722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757" name="Google Shape;757;p33"/>
          <p:cNvCxnSpPr>
            <a:endCxn id="751" idx="1"/>
          </p:cNvCxnSpPr>
          <p:nvPr/>
        </p:nvCxnSpPr>
        <p:spPr>
          <a:xfrm flipH="1" rot="10800000">
            <a:off x="5362388" y="2847940"/>
            <a:ext cx="1451400" cy="21924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DFC0"/>
        </a:solidFill>
      </p:bgPr>
    </p:bg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34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Nous allons maintenant interpréter les résultats trouvés</a:t>
            </a:r>
            <a:endParaRPr/>
          </a:p>
        </p:txBody>
      </p:sp>
      <p:sp>
        <p:nvSpPr>
          <p:cNvPr id="763" name="Google Shape;763;p34"/>
          <p:cNvSpPr txBox="1"/>
          <p:nvPr>
            <p:ph idx="2" type="body"/>
          </p:nvPr>
        </p:nvSpPr>
        <p:spPr>
          <a:xfrm>
            <a:off x="935304" y="668339"/>
            <a:ext cx="10558061" cy="2871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explique la situation</a:t>
            </a:r>
            <a:endParaRPr/>
          </a:p>
        </p:txBody>
      </p:sp>
      <p:grpSp>
        <p:nvGrpSpPr>
          <p:cNvPr id="764" name="Google Shape;764;p34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765" name="Google Shape;765;p34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6" name="Google Shape;766;p34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7" name="Google Shape;767;p34"/>
          <p:cNvSpPr txBox="1"/>
          <p:nvPr/>
        </p:nvSpPr>
        <p:spPr>
          <a:xfrm>
            <a:off x="3071527" y="1403061"/>
            <a:ext cx="609958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8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Reliez par ce qui convient:</a:t>
            </a:r>
            <a:endParaRPr b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34"/>
          <p:cNvSpPr/>
          <p:nvPr/>
        </p:nvSpPr>
        <p:spPr>
          <a:xfrm>
            <a:off x="357014" y="2583982"/>
            <a:ext cx="5429026" cy="666974"/>
          </a:xfrm>
          <a:prstGeom prst="roundRect">
            <a:avLst>
              <a:gd fmla="val 16667" name="adj"/>
            </a:avLst>
          </a:prstGeom>
          <a:solidFill>
            <a:srgbClr val="F8DFC0"/>
          </a:solidFill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la moyenne de cette série statistique est :5,6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34"/>
          <p:cNvSpPr/>
          <p:nvPr/>
        </p:nvSpPr>
        <p:spPr>
          <a:xfrm>
            <a:off x="357014" y="3548799"/>
            <a:ext cx="5429026" cy="666974"/>
          </a:xfrm>
          <a:prstGeom prst="roundRect">
            <a:avLst>
              <a:gd fmla="val 16667" name="adj"/>
            </a:avLst>
          </a:prstGeom>
          <a:solidFill>
            <a:srgbClr val="F8DFC0"/>
          </a:solidFill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la médiane de cette série statistique est : 5,5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34"/>
          <p:cNvSpPr/>
          <p:nvPr/>
        </p:nvSpPr>
        <p:spPr>
          <a:xfrm>
            <a:off x="357014" y="4613260"/>
            <a:ext cx="5429026" cy="666974"/>
          </a:xfrm>
          <a:prstGeom prst="roundRect">
            <a:avLst>
              <a:gd fmla="val 16667" name="adj"/>
            </a:avLst>
          </a:prstGeom>
          <a:solidFill>
            <a:srgbClr val="F8DFC0"/>
          </a:solidFill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Le mode de cette série statistique est: 4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34"/>
          <p:cNvSpPr/>
          <p:nvPr/>
        </p:nvSpPr>
        <p:spPr>
          <a:xfrm>
            <a:off x="6405960" y="2548182"/>
            <a:ext cx="5411668" cy="666974"/>
          </a:xfrm>
          <a:prstGeom prst="roundRect">
            <a:avLst>
              <a:gd fmla="val 16667" name="adj"/>
            </a:avLst>
          </a:prstGeom>
          <a:solidFill>
            <a:srgbClr val="F8DFC0"/>
          </a:solidFill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moitié de la classe a emprunté 5,5 livres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34"/>
          <p:cNvSpPr/>
          <p:nvPr/>
        </p:nvSpPr>
        <p:spPr>
          <a:xfrm>
            <a:off x="6405960" y="3498165"/>
            <a:ext cx="5429026" cy="666974"/>
          </a:xfrm>
          <a:prstGeom prst="roundRect">
            <a:avLst>
              <a:gd fmla="val 16667" name="adj"/>
            </a:avLst>
          </a:prstGeom>
          <a:solidFill>
            <a:srgbClr val="F8DFC0"/>
          </a:solidFill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La majorité des élèves ont emprunté 4 livres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34"/>
          <p:cNvSpPr/>
          <p:nvPr/>
        </p:nvSpPr>
        <p:spPr>
          <a:xfrm>
            <a:off x="6405960" y="4612727"/>
            <a:ext cx="5429026" cy="666974"/>
          </a:xfrm>
          <a:prstGeom prst="roundRect">
            <a:avLst>
              <a:gd fmla="val 16667" name="adj"/>
            </a:avLst>
          </a:prstGeom>
          <a:solidFill>
            <a:srgbClr val="F8DFC0"/>
          </a:solidFill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En moyenne les élèves de cette classe ont emprunté : 5,6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DFC0"/>
        </a:solidFill>
      </p:bgPr>
    </p:bg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35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Voici les bonnes réponses</a:t>
            </a:r>
            <a:endParaRPr/>
          </a:p>
        </p:txBody>
      </p:sp>
      <p:grpSp>
        <p:nvGrpSpPr>
          <p:cNvPr id="779" name="Google Shape;779;p35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780" name="Google Shape;780;p35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81" name="Google Shape;781;p35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2" name="Google Shape;782;p35"/>
          <p:cNvSpPr/>
          <p:nvPr/>
        </p:nvSpPr>
        <p:spPr>
          <a:xfrm>
            <a:off x="357014" y="2583982"/>
            <a:ext cx="5429026" cy="666974"/>
          </a:xfrm>
          <a:prstGeom prst="roundRect">
            <a:avLst>
              <a:gd fmla="val 16667" name="adj"/>
            </a:avLst>
          </a:prstGeom>
          <a:solidFill>
            <a:srgbClr val="F8DFC0"/>
          </a:solidFill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la moyenne de cette série statistique est :5,6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35"/>
          <p:cNvSpPr/>
          <p:nvPr/>
        </p:nvSpPr>
        <p:spPr>
          <a:xfrm>
            <a:off x="357014" y="3548799"/>
            <a:ext cx="5429026" cy="666974"/>
          </a:xfrm>
          <a:prstGeom prst="roundRect">
            <a:avLst>
              <a:gd fmla="val 16667" name="adj"/>
            </a:avLst>
          </a:prstGeom>
          <a:solidFill>
            <a:srgbClr val="F8DFC0"/>
          </a:solidFill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la médiane de cette série statistique est : 5,5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35"/>
          <p:cNvSpPr/>
          <p:nvPr/>
        </p:nvSpPr>
        <p:spPr>
          <a:xfrm>
            <a:off x="357014" y="4613260"/>
            <a:ext cx="5429026" cy="666974"/>
          </a:xfrm>
          <a:prstGeom prst="roundRect">
            <a:avLst>
              <a:gd fmla="val 16667" name="adj"/>
            </a:avLst>
          </a:prstGeom>
          <a:solidFill>
            <a:srgbClr val="F8DFC0"/>
          </a:solidFill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Le mode de cette série statistique est: 4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35"/>
          <p:cNvSpPr/>
          <p:nvPr/>
        </p:nvSpPr>
        <p:spPr>
          <a:xfrm>
            <a:off x="6405960" y="2548182"/>
            <a:ext cx="5411668" cy="666974"/>
          </a:xfrm>
          <a:prstGeom prst="roundRect">
            <a:avLst>
              <a:gd fmla="val 16667" name="adj"/>
            </a:avLst>
          </a:prstGeom>
          <a:solidFill>
            <a:srgbClr val="F8DFC0"/>
          </a:solidFill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moitié de la classe a emprunté 5,5 livres.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35"/>
          <p:cNvSpPr/>
          <p:nvPr/>
        </p:nvSpPr>
        <p:spPr>
          <a:xfrm>
            <a:off x="6405960" y="3498165"/>
            <a:ext cx="5429026" cy="666974"/>
          </a:xfrm>
          <a:prstGeom prst="roundRect">
            <a:avLst>
              <a:gd fmla="val 16667" name="adj"/>
            </a:avLst>
          </a:prstGeom>
          <a:solidFill>
            <a:srgbClr val="F8DFC0"/>
          </a:solidFill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La majorité des élèves ont emprunté 4 livres.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35"/>
          <p:cNvSpPr/>
          <p:nvPr/>
        </p:nvSpPr>
        <p:spPr>
          <a:xfrm>
            <a:off x="6405960" y="4612727"/>
            <a:ext cx="5429026" cy="666974"/>
          </a:xfrm>
          <a:prstGeom prst="roundRect">
            <a:avLst>
              <a:gd fmla="val 16667" name="adj"/>
            </a:avLst>
          </a:prstGeom>
          <a:solidFill>
            <a:srgbClr val="F8DFC0"/>
          </a:solidFill>
          <a:ln cap="flat" cmpd="sng" w="19050">
            <a:solidFill>
              <a:srgbClr val="BF4F1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En moyenne les élèves de cette classe ont emprunté 5,6 livres.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35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cxnSp>
        <p:nvCxnSpPr>
          <p:cNvPr id="789" name="Google Shape;789;p35"/>
          <p:cNvCxnSpPr>
            <a:stCxn id="782" idx="3"/>
            <a:endCxn id="787" idx="1"/>
          </p:cNvCxnSpPr>
          <p:nvPr/>
        </p:nvCxnSpPr>
        <p:spPr>
          <a:xfrm>
            <a:off x="5786040" y="2917469"/>
            <a:ext cx="619800" cy="20286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790" name="Google Shape;790;p35"/>
          <p:cNvCxnSpPr>
            <a:stCxn id="783" idx="3"/>
            <a:endCxn id="785" idx="1"/>
          </p:cNvCxnSpPr>
          <p:nvPr/>
        </p:nvCxnSpPr>
        <p:spPr>
          <a:xfrm flipH="1" rot="10800000">
            <a:off x="5786040" y="2881786"/>
            <a:ext cx="619800" cy="10005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791" name="Google Shape;791;p35"/>
          <p:cNvCxnSpPr>
            <a:stCxn id="784" idx="3"/>
            <a:endCxn id="786" idx="1"/>
          </p:cNvCxnSpPr>
          <p:nvPr/>
        </p:nvCxnSpPr>
        <p:spPr>
          <a:xfrm flipH="1" rot="10800000">
            <a:off x="5786040" y="3831647"/>
            <a:ext cx="619800" cy="11151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36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Compléter la conclusion de la situation étudiée</a:t>
            </a:r>
            <a:endParaRPr/>
          </a:p>
        </p:txBody>
      </p:sp>
      <p:sp>
        <p:nvSpPr>
          <p:cNvPr id="797" name="Google Shape;797;p36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sp>
        <p:nvSpPr>
          <p:cNvPr id="798" name="Google Shape;798;p36"/>
          <p:cNvSpPr txBox="1"/>
          <p:nvPr/>
        </p:nvSpPr>
        <p:spPr>
          <a:xfrm>
            <a:off x="248054" y="1050161"/>
            <a:ext cx="11648873" cy="50167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251E"/>
              </a:buClr>
              <a:buSzPts val="4000"/>
              <a:buFont typeface="Arial"/>
              <a:buNone/>
            </a:pP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L’affirmation du responsable de la bibliothèque n’est ………………………………, car :</a:t>
            </a:r>
            <a:endParaRPr/>
          </a:p>
          <a:p>
            <a:pPr indent="-254000" lvl="0" marL="0" marR="0" rtl="0" algn="l">
              <a:spcBef>
                <a:spcPts val="0"/>
              </a:spcBef>
              <a:spcAft>
                <a:spcPts val="0"/>
              </a:spcAft>
              <a:buClr>
                <a:srgbClr val="27251E"/>
              </a:buClr>
              <a:buSzPts val="4000"/>
              <a:buFont typeface="Arial"/>
              <a:buChar char="•"/>
            </a:pP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la ……………………….. est </a:t>
            </a:r>
            <a:r>
              <a:rPr b="1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5,6</a:t>
            </a: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 ;</a:t>
            </a:r>
            <a:endParaRPr/>
          </a:p>
          <a:p>
            <a:pPr indent="-254000" lvl="0" marL="0" marR="0" rtl="0" algn="l">
              <a:spcBef>
                <a:spcPts val="0"/>
              </a:spcBef>
              <a:spcAft>
                <a:spcPts val="0"/>
              </a:spcAft>
              <a:buClr>
                <a:srgbClr val="27251E"/>
              </a:buClr>
              <a:buSzPts val="4000"/>
              <a:buFont typeface="Arial"/>
              <a:buChar char="•"/>
            </a:pP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la ………………………… est </a:t>
            </a:r>
            <a:r>
              <a:rPr b="1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5,5</a:t>
            </a: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 ;</a:t>
            </a:r>
            <a:endParaRPr/>
          </a:p>
          <a:p>
            <a:pPr indent="-254000" lvl="0" marL="0" marR="0" rtl="0" algn="l">
              <a:spcBef>
                <a:spcPts val="0"/>
              </a:spcBef>
              <a:spcAft>
                <a:spcPts val="0"/>
              </a:spcAft>
              <a:buClr>
                <a:srgbClr val="27251E"/>
              </a:buClr>
              <a:buSzPts val="4000"/>
              <a:buFont typeface="Arial"/>
              <a:buChar char="•"/>
            </a:pP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le ………………………… est </a:t>
            </a:r>
            <a:r>
              <a:rPr b="1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27251E"/>
              </a:buClr>
              <a:buSzPts val="4000"/>
              <a:buFont typeface="Arial"/>
              <a:buNone/>
            </a:pP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Ces trois valeurs sont ………………, et aucune ne vaut …...</a:t>
            </a:r>
            <a:b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On peut donc dire que la classe emprunte plutôt </a:t>
            </a:r>
            <a:r>
              <a:rPr b="1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entre …………………..livres</a:t>
            </a: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 en général, mais pas ………………… 6.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37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Voici les bonnes réponses:</a:t>
            </a:r>
            <a:endParaRPr/>
          </a:p>
        </p:txBody>
      </p:sp>
      <p:sp>
        <p:nvSpPr>
          <p:cNvPr id="804" name="Google Shape;804;p37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sp>
        <p:nvSpPr>
          <p:cNvPr id="805" name="Google Shape;805;p37"/>
          <p:cNvSpPr txBox="1"/>
          <p:nvPr/>
        </p:nvSpPr>
        <p:spPr>
          <a:xfrm>
            <a:off x="248054" y="1050161"/>
            <a:ext cx="11648873" cy="50167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251E"/>
              </a:buClr>
              <a:buSzPts val="4000"/>
              <a:buFont typeface="Arial"/>
              <a:buNone/>
            </a:pP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L’affirmation du responsable de la bibliothèque n’est </a:t>
            </a:r>
            <a:r>
              <a:rPr b="0" i="0" lang="fr-FR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………………………………</a:t>
            </a: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, car :</a:t>
            </a:r>
            <a:endParaRPr/>
          </a:p>
          <a:p>
            <a:pPr indent="-254000" lvl="0" marL="0" marR="0" rtl="0" algn="l">
              <a:spcBef>
                <a:spcPts val="0"/>
              </a:spcBef>
              <a:spcAft>
                <a:spcPts val="0"/>
              </a:spcAft>
              <a:buClr>
                <a:srgbClr val="27251E"/>
              </a:buClr>
              <a:buSzPts val="4000"/>
              <a:buFont typeface="Arial"/>
              <a:buChar char="•"/>
            </a:pP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b="0" i="0" lang="fr-FR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………………………..</a:t>
            </a: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 est </a:t>
            </a:r>
            <a:r>
              <a:rPr b="1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5,6</a:t>
            </a: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 ;</a:t>
            </a:r>
            <a:endParaRPr/>
          </a:p>
          <a:p>
            <a:pPr indent="-254000" lvl="0" marL="0" marR="0" rtl="0" algn="l">
              <a:spcBef>
                <a:spcPts val="0"/>
              </a:spcBef>
              <a:spcAft>
                <a:spcPts val="0"/>
              </a:spcAft>
              <a:buClr>
                <a:srgbClr val="27251E"/>
              </a:buClr>
              <a:buSzPts val="4000"/>
              <a:buFont typeface="Arial"/>
              <a:buChar char="•"/>
            </a:pP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b="0" i="0" lang="fr-FR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…………………………</a:t>
            </a: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 est </a:t>
            </a:r>
            <a:r>
              <a:rPr b="1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5,5</a:t>
            </a: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 ;</a:t>
            </a:r>
            <a:endParaRPr/>
          </a:p>
          <a:p>
            <a:pPr indent="-254000" lvl="0" marL="0" marR="0" rtl="0" algn="l">
              <a:spcBef>
                <a:spcPts val="0"/>
              </a:spcBef>
              <a:spcAft>
                <a:spcPts val="0"/>
              </a:spcAft>
              <a:buClr>
                <a:srgbClr val="27251E"/>
              </a:buClr>
              <a:buSzPts val="4000"/>
              <a:buFont typeface="Arial"/>
              <a:buChar char="•"/>
            </a:pP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le </a:t>
            </a:r>
            <a:r>
              <a:rPr b="0" i="0" lang="fr-FR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…………………………</a:t>
            </a: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 est </a:t>
            </a:r>
            <a:r>
              <a:rPr b="1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27251E"/>
              </a:buClr>
              <a:buSzPts val="4000"/>
              <a:buFont typeface="Arial"/>
              <a:buNone/>
            </a:pP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Ces trois valeurs sont </a:t>
            </a:r>
            <a:r>
              <a:rPr b="0" i="0" lang="fr-FR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………………</a:t>
            </a: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, et aucune ne vaut </a:t>
            </a:r>
            <a:r>
              <a:rPr b="0" i="0" lang="fr-FR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…...</a:t>
            </a:r>
            <a:b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On peut donc dire que la classe emprunte plutôt </a:t>
            </a:r>
            <a:r>
              <a:rPr b="1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entre </a:t>
            </a:r>
            <a:r>
              <a:rPr b="1" i="0" lang="fr-FR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………… </a:t>
            </a:r>
            <a:r>
              <a:rPr b="1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livres</a:t>
            </a: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 en général, mais pas</a:t>
            </a:r>
            <a:r>
              <a:rPr b="0" i="0" lang="fr-FR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4000">
                <a:solidFill>
                  <a:srgbClr val="27251E"/>
                </a:solidFill>
                <a:latin typeface="Arial"/>
                <a:ea typeface="Arial"/>
                <a:cs typeface="Arial"/>
                <a:sym typeface="Arial"/>
              </a:rPr>
              <a:t>6.</a:t>
            </a:r>
            <a:endParaRPr/>
          </a:p>
        </p:txBody>
      </p:sp>
      <p:sp>
        <p:nvSpPr>
          <p:cNvPr id="806" name="Google Shape;806;p37"/>
          <p:cNvSpPr txBox="1"/>
          <p:nvPr/>
        </p:nvSpPr>
        <p:spPr>
          <a:xfrm>
            <a:off x="1218390" y="1658726"/>
            <a:ext cx="615274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pas exacte</a:t>
            </a:r>
            <a:endParaRPr b="1" sz="40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37"/>
          <p:cNvSpPr txBox="1"/>
          <p:nvPr/>
        </p:nvSpPr>
        <p:spPr>
          <a:xfrm>
            <a:off x="1049777" y="2267291"/>
            <a:ext cx="615274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moyenne</a:t>
            </a:r>
            <a:endParaRPr b="1" sz="40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37"/>
          <p:cNvSpPr txBox="1"/>
          <p:nvPr/>
        </p:nvSpPr>
        <p:spPr>
          <a:xfrm>
            <a:off x="1041671" y="2875856"/>
            <a:ext cx="615274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médiane</a:t>
            </a:r>
            <a:endParaRPr b="1" sz="40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37"/>
          <p:cNvSpPr txBox="1"/>
          <p:nvPr/>
        </p:nvSpPr>
        <p:spPr>
          <a:xfrm>
            <a:off x="1049777" y="3484421"/>
            <a:ext cx="615274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mode</a:t>
            </a:r>
            <a:endParaRPr b="1" sz="40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37"/>
          <p:cNvSpPr txBox="1"/>
          <p:nvPr/>
        </p:nvSpPr>
        <p:spPr>
          <a:xfrm>
            <a:off x="4707377" y="4117444"/>
            <a:ext cx="615274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différentes</a:t>
            </a:r>
            <a:endParaRPr b="1" sz="40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37"/>
          <p:cNvSpPr txBox="1"/>
          <p:nvPr/>
        </p:nvSpPr>
        <p:spPr>
          <a:xfrm>
            <a:off x="543939" y="5359033"/>
            <a:ext cx="174206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 et 6 </a:t>
            </a:r>
            <a:endParaRPr b="1" sz="40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37"/>
          <p:cNvSpPr txBox="1"/>
          <p:nvPr/>
        </p:nvSpPr>
        <p:spPr>
          <a:xfrm>
            <a:off x="10860122" y="4137310"/>
            <a:ext cx="174206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4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pas 6</a:t>
            </a:r>
            <a:endParaRPr sz="40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38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20 min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39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Travaillez individuellement puis discutez en binômes vos réponses.</a:t>
            </a:r>
            <a:endParaRPr/>
          </a:p>
        </p:txBody>
      </p:sp>
      <p:sp>
        <p:nvSpPr>
          <p:cNvPr id="823" name="Google Shape;823;p39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 accorde 2 min au travail individuel puis une minute de discussion. Il circule pour contrôler et donner des indications en cas de besoin.</a:t>
            </a:r>
            <a:endParaRPr/>
          </a:p>
        </p:txBody>
      </p:sp>
      <p:grpSp>
        <p:nvGrpSpPr>
          <p:cNvPr id="824" name="Google Shape;824;p39"/>
          <p:cNvGrpSpPr/>
          <p:nvPr/>
        </p:nvGrpSpPr>
        <p:grpSpPr>
          <a:xfrm>
            <a:off x="10633247" y="178527"/>
            <a:ext cx="630930" cy="597556"/>
            <a:chOff x="582302" y="4447623"/>
            <a:chExt cx="630930" cy="597556"/>
          </a:xfrm>
        </p:grpSpPr>
        <p:pic>
          <p:nvPicPr>
            <p:cNvPr id="825" name="Google Shape;825;p39"/>
            <p:cNvPicPr preferRelativeResize="0"/>
            <p:nvPr/>
          </p:nvPicPr>
          <p:blipFill rotWithShape="1">
            <a:blip r:embed="rId3">
              <a:alphaModFix/>
            </a:blip>
            <a:srcRect b="30055" l="11664" r="25923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6" name="Google Shape;826;p39"/>
            <p:cNvPicPr preferRelativeResize="0"/>
            <p:nvPr/>
          </p:nvPicPr>
          <p:blipFill rotWithShape="1">
            <a:blip r:embed="rId4">
              <a:alphaModFix/>
            </a:blip>
            <a:srcRect b="30055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27" name="Google Shape;827;p39"/>
          <p:cNvSpPr txBox="1"/>
          <p:nvPr>
            <p:ph idx="3" type="body"/>
          </p:nvPr>
        </p:nvSpPr>
        <p:spPr>
          <a:xfrm>
            <a:off x="5483225" y="5953918"/>
            <a:ext cx="1225550" cy="471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fr-FR"/>
              <a:t>131</a:t>
            </a:r>
            <a:endParaRPr/>
          </a:p>
        </p:txBody>
      </p:sp>
      <p:pic>
        <p:nvPicPr>
          <p:cNvPr id="828" name="Google Shape;828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09926" y="967666"/>
            <a:ext cx="7922016" cy="4986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artoon of a child and child&#10;&#10;AI-generated content may be incorrect." id="473" name="Google Shape;473;p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2495" l="0" r="0" t="2495"/>
          <a:stretch/>
        </p:blipFill>
        <p:spPr>
          <a:xfrm>
            <a:off x="1773800" y="2320200"/>
            <a:ext cx="1976400" cy="110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set of yellow measuring instruments&#10;&#10;AI-generated content may be incorrect." id="474" name="Google Shape;474;p4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344" l="0" r="0" t="344"/>
          <a:stretch/>
        </p:blipFill>
        <p:spPr>
          <a:xfrm>
            <a:off x="1847600" y="4260622"/>
            <a:ext cx="1828800" cy="172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screen shot of a book&#10;&#10;AI-generated content may be incorrect." id="475" name="Google Shape;475;p4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1416" r="1416" t="0"/>
          <a:stretch/>
        </p:blipFill>
        <p:spPr>
          <a:xfrm>
            <a:off x="6770034" y="2373367"/>
            <a:ext cx="1134000" cy="158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40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Prenez la correction sur vos livrets.</a:t>
            </a:r>
            <a:endParaRPr/>
          </a:p>
        </p:txBody>
      </p:sp>
      <p:sp>
        <p:nvSpPr>
          <p:cNvPr id="834" name="Google Shape;834;p40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None/>
            </a:pPr>
            <a:r>
              <a:rPr lang="fr-FR">
                <a:solidFill>
                  <a:srgbClr val="A5A5A5"/>
                </a:solidFill>
              </a:rPr>
              <a:t>L'enseignant accorde 2 min au travail individuel puis une minute de discussion. Il circule pour contrôler et donner des indications en cas de besoin.</a:t>
            </a:r>
            <a:endParaRPr/>
          </a:p>
        </p:txBody>
      </p:sp>
      <p:grpSp>
        <p:nvGrpSpPr>
          <p:cNvPr id="835" name="Google Shape;835;p40"/>
          <p:cNvGrpSpPr/>
          <p:nvPr/>
        </p:nvGrpSpPr>
        <p:grpSpPr>
          <a:xfrm>
            <a:off x="10633247" y="178527"/>
            <a:ext cx="630930" cy="597556"/>
            <a:chOff x="582302" y="4447623"/>
            <a:chExt cx="630930" cy="597556"/>
          </a:xfrm>
        </p:grpSpPr>
        <p:pic>
          <p:nvPicPr>
            <p:cNvPr id="836" name="Google Shape;836;p40"/>
            <p:cNvPicPr preferRelativeResize="0"/>
            <p:nvPr/>
          </p:nvPicPr>
          <p:blipFill rotWithShape="1">
            <a:blip r:embed="rId3">
              <a:alphaModFix/>
            </a:blip>
            <a:srcRect b="30055" l="11664" r="25923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7" name="Google Shape;837;p40"/>
            <p:cNvPicPr preferRelativeResize="0"/>
            <p:nvPr/>
          </p:nvPicPr>
          <p:blipFill rotWithShape="1">
            <a:blip r:embed="rId4">
              <a:alphaModFix/>
            </a:blip>
            <a:srcRect b="30055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38" name="Google Shape;838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90827" y="1050161"/>
            <a:ext cx="9610345" cy="5489546"/>
          </a:xfrm>
          <a:prstGeom prst="rect">
            <a:avLst/>
          </a:prstGeom>
          <a:noFill/>
          <a:ln>
            <a:noFill/>
          </a:ln>
        </p:spPr>
      </p:pic>
      <p:sp>
        <p:nvSpPr>
          <p:cNvPr id="839" name="Google Shape;839;p40"/>
          <p:cNvSpPr txBox="1"/>
          <p:nvPr/>
        </p:nvSpPr>
        <p:spPr>
          <a:xfrm>
            <a:off x="3706239" y="4260715"/>
            <a:ext cx="59338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120</a:t>
            </a:r>
            <a:endParaRPr/>
          </a:p>
        </p:txBody>
      </p:sp>
      <p:sp>
        <p:nvSpPr>
          <p:cNvPr id="840" name="Google Shape;840;p40"/>
          <p:cNvSpPr txBox="1"/>
          <p:nvPr/>
        </p:nvSpPr>
        <p:spPr>
          <a:xfrm>
            <a:off x="4500665" y="4189378"/>
            <a:ext cx="59338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30</a:t>
            </a:r>
            <a:endParaRPr/>
          </a:p>
        </p:txBody>
      </p:sp>
      <p:sp>
        <p:nvSpPr>
          <p:cNvPr id="841" name="Google Shape;841;p40"/>
          <p:cNvSpPr txBox="1"/>
          <p:nvPr/>
        </p:nvSpPr>
        <p:spPr>
          <a:xfrm>
            <a:off x="4413116" y="4471929"/>
            <a:ext cx="59338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100</a:t>
            </a:r>
            <a:endParaRPr/>
          </a:p>
        </p:txBody>
      </p:sp>
      <p:sp>
        <p:nvSpPr>
          <p:cNvPr id="842" name="Google Shape;842;p40"/>
          <p:cNvSpPr txBox="1"/>
          <p:nvPr/>
        </p:nvSpPr>
        <p:spPr>
          <a:xfrm>
            <a:off x="5295091" y="4317563"/>
            <a:ext cx="59338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36</a:t>
            </a:r>
            <a:endParaRPr/>
          </a:p>
        </p:txBody>
      </p:sp>
      <p:sp>
        <p:nvSpPr>
          <p:cNvPr id="843" name="Google Shape;843;p40"/>
          <p:cNvSpPr txBox="1"/>
          <p:nvPr/>
        </p:nvSpPr>
        <p:spPr>
          <a:xfrm>
            <a:off x="4213699" y="4717673"/>
            <a:ext cx="49611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25</a:t>
            </a:r>
            <a:endParaRPr/>
          </a:p>
        </p:txBody>
      </p:sp>
      <p:sp>
        <p:nvSpPr>
          <p:cNvPr id="844" name="Google Shape;844;p40"/>
          <p:cNvSpPr txBox="1"/>
          <p:nvPr/>
        </p:nvSpPr>
        <p:spPr>
          <a:xfrm>
            <a:off x="6300282" y="5117783"/>
            <a:ext cx="59338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120</a:t>
            </a:r>
            <a:endParaRPr/>
          </a:p>
        </p:txBody>
      </p:sp>
      <p:sp>
        <p:nvSpPr>
          <p:cNvPr id="845" name="Google Shape;845;p40"/>
          <p:cNvSpPr txBox="1"/>
          <p:nvPr/>
        </p:nvSpPr>
        <p:spPr>
          <a:xfrm>
            <a:off x="7212103" y="5117783"/>
            <a:ext cx="59338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120</a:t>
            </a:r>
            <a:endParaRPr/>
          </a:p>
        </p:txBody>
      </p:sp>
      <p:sp>
        <p:nvSpPr>
          <p:cNvPr id="846" name="Google Shape;846;p40"/>
          <p:cNvSpPr txBox="1"/>
          <p:nvPr/>
        </p:nvSpPr>
        <p:spPr>
          <a:xfrm>
            <a:off x="8245812" y="5069143"/>
            <a:ext cx="59338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120</a:t>
            </a:r>
            <a:endParaRPr/>
          </a:p>
        </p:txBody>
      </p:sp>
      <p:sp>
        <p:nvSpPr>
          <p:cNvPr id="847" name="Google Shape;847;p40"/>
          <p:cNvSpPr txBox="1"/>
          <p:nvPr/>
        </p:nvSpPr>
        <p:spPr>
          <a:xfrm>
            <a:off x="4854103" y="5428635"/>
            <a:ext cx="191767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120</a:t>
            </a:r>
            <a:endParaRPr/>
          </a:p>
        </p:txBody>
      </p:sp>
      <p:sp>
        <p:nvSpPr>
          <p:cNvPr id="848" name="Google Shape;848;p40"/>
          <p:cNvSpPr txBox="1"/>
          <p:nvPr/>
        </p:nvSpPr>
        <p:spPr>
          <a:xfrm>
            <a:off x="7302230" y="5407729"/>
            <a:ext cx="59338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120</a:t>
            </a:r>
            <a:endParaRPr/>
          </a:p>
        </p:txBody>
      </p:sp>
      <p:sp>
        <p:nvSpPr>
          <p:cNvPr id="849" name="Google Shape;849;p40"/>
          <p:cNvSpPr txBox="1"/>
          <p:nvPr/>
        </p:nvSpPr>
        <p:spPr>
          <a:xfrm>
            <a:off x="9247760" y="5407729"/>
            <a:ext cx="59338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120</a:t>
            </a:r>
            <a:endParaRPr/>
          </a:p>
        </p:txBody>
      </p:sp>
      <p:sp>
        <p:nvSpPr>
          <p:cNvPr id="850" name="Google Shape;850;p40"/>
          <p:cNvSpPr txBox="1"/>
          <p:nvPr/>
        </p:nvSpPr>
        <p:spPr>
          <a:xfrm>
            <a:off x="6032771" y="5784116"/>
            <a:ext cx="59338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120</a:t>
            </a:r>
            <a:endParaRPr/>
          </a:p>
        </p:txBody>
      </p:sp>
      <p:sp>
        <p:nvSpPr>
          <p:cNvPr id="851" name="Google Shape;851;p40"/>
          <p:cNvSpPr txBox="1"/>
          <p:nvPr/>
        </p:nvSpPr>
        <p:spPr>
          <a:xfrm>
            <a:off x="6893669" y="5784116"/>
            <a:ext cx="59338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120</a:t>
            </a:r>
            <a:endParaRPr/>
          </a:p>
        </p:txBody>
      </p:sp>
      <p:sp>
        <p:nvSpPr>
          <p:cNvPr id="852" name="Google Shape;852;p40"/>
          <p:cNvSpPr txBox="1"/>
          <p:nvPr/>
        </p:nvSpPr>
        <p:spPr>
          <a:xfrm>
            <a:off x="7866434" y="5759199"/>
            <a:ext cx="59338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120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41"/>
          <p:cNvSpPr txBox="1"/>
          <p:nvPr>
            <p:ph idx="1" type="body"/>
          </p:nvPr>
        </p:nvSpPr>
        <p:spPr>
          <a:xfrm>
            <a:off x="9143533" y="5148686"/>
            <a:ext cx="132465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85000"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10 min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42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Prenez votre livret et votre crayon, puis répondez individuellement aux exercices. Vous avez 10 min</a:t>
            </a:r>
            <a:endParaRPr/>
          </a:p>
        </p:txBody>
      </p:sp>
      <p:sp>
        <p:nvSpPr>
          <p:cNvPr id="863" name="Google Shape;863;p42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vérifie les productions des élèves, donne une aide individuelle en cas de difficulté et oriente les élèves ayant terminé vers le défi.</a:t>
            </a:r>
            <a:endParaRPr/>
          </a:p>
        </p:txBody>
      </p:sp>
      <p:sp>
        <p:nvSpPr>
          <p:cNvPr id="864" name="Google Shape;864;p42"/>
          <p:cNvSpPr txBox="1"/>
          <p:nvPr>
            <p:ph idx="3" type="body"/>
          </p:nvPr>
        </p:nvSpPr>
        <p:spPr>
          <a:xfrm>
            <a:off x="5483225" y="5953918"/>
            <a:ext cx="1225550" cy="471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fr-FR"/>
              <a:t>Page 131</a:t>
            </a:r>
            <a:endParaRPr/>
          </a:p>
        </p:txBody>
      </p:sp>
      <p:pic>
        <p:nvPicPr>
          <p:cNvPr id="865" name="Google Shape;865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5282" y="1639111"/>
            <a:ext cx="11290068" cy="35797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43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Le temps est terminé. Voyons ensemble la solution des exercices.</a:t>
            </a:r>
            <a:endParaRPr/>
          </a:p>
        </p:txBody>
      </p:sp>
      <p:sp>
        <p:nvSpPr>
          <p:cNvPr id="871" name="Google Shape;871;p43"/>
          <p:cNvSpPr txBox="1"/>
          <p:nvPr>
            <p:ph idx="2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accorde 5 min pour donner l’occasion aux élèves de présenter leurs productions et corrige au tableau.</a:t>
            </a:r>
            <a:endParaRPr/>
          </a:p>
        </p:txBody>
      </p:sp>
      <p:sp>
        <p:nvSpPr>
          <p:cNvPr id="872" name="Google Shape;872;p43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Temps Écoulé</a:t>
            </a:r>
            <a:endParaRPr/>
          </a:p>
        </p:txBody>
      </p:sp>
      <p:pic>
        <p:nvPicPr>
          <p:cNvPr id="873" name="Google Shape;873;p43"/>
          <p:cNvPicPr preferRelativeResize="0"/>
          <p:nvPr/>
        </p:nvPicPr>
        <p:blipFill rotWithShape="1">
          <a:blip r:embed="rId3">
            <a:alphaModFix/>
          </a:blip>
          <a:srcRect b="20983" l="10491" r="10044" t="15401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7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44"/>
          <p:cNvSpPr txBox="1"/>
          <p:nvPr>
            <p:ph idx="1" type="body"/>
          </p:nvPr>
        </p:nvSpPr>
        <p:spPr>
          <a:xfrm>
            <a:off x="9110087" y="5229083"/>
            <a:ext cx="1250065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45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Qui peut me dire ce que nous avons appris aujourd’hui? </a:t>
            </a:r>
            <a:endParaRPr/>
          </a:p>
        </p:txBody>
      </p:sp>
      <p:sp>
        <p:nvSpPr>
          <p:cNvPr id="884" name="Google Shape;884;p45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pic>
        <p:nvPicPr>
          <p:cNvPr descr="A cartoon character leaning on a question mark&#10;&#10;AI-generated content may be incorrect." id="885" name="Google Shape;885;p4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3115" y="1306115"/>
            <a:ext cx="4245769" cy="4245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9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46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Voici ce que nous avons appris</a:t>
            </a:r>
            <a:endParaRPr/>
          </a:p>
        </p:txBody>
      </p:sp>
      <p:sp>
        <p:nvSpPr>
          <p:cNvPr id="891" name="Google Shape;891;p46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donne un rappel du cas pair ci-dessous:</a:t>
            </a:r>
            <a:endParaRPr/>
          </a:p>
        </p:txBody>
      </p:sp>
      <p:pic>
        <p:nvPicPr>
          <p:cNvPr id="892" name="Google Shape;892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45716" y="505406"/>
            <a:ext cx="325863" cy="325863"/>
          </a:xfrm>
          <a:prstGeom prst="rect">
            <a:avLst/>
          </a:prstGeom>
          <a:noFill/>
          <a:ln>
            <a:noFill/>
          </a:ln>
        </p:spPr>
      </p:pic>
      <p:sp>
        <p:nvSpPr>
          <p:cNvPr id="893" name="Google Shape;893;p46"/>
          <p:cNvSpPr txBox="1"/>
          <p:nvPr/>
        </p:nvSpPr>
        <p:spPr>
          <a:xfrm>
            <a:off x="2558375" y="1128409"/>
            <a:ext cx="950392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Comment résoudre un problème statistique à partir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</p:txBody>
      </p:sp>
      <p:sp>
        <p:nvSpPr>
          <p:cNvPr id="894" name="Google Shape;894;p46"/>
          <p:cNvSpPr txBox="1"/>
          <p:nvPr/>
        </p:nvSpPr>
        <p:spPr>
          <a:xfrm>
            <a:off x="502597" y="1901808"/>
            <a:ext cx="950392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 tableau de valeurs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5" name="Google Shape;895;p46"/>
          <p:cNvSpPr txBox="1"/>
          <p:nvPr/>
        </p:nvSpPr>
        <p:spPr>
          <a:xfrm>
            <a:off x="502597" y="2866991"/>
            <a:ext cx="950392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 graphe de la série (en bâtonnets ou circulaire)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6" name="Google Shape;896;p46"/>
          <p:cNvSpPr txBox="1"/>
          <p:nvPr/>
        </p:nvSpPr>
        <p:spPr>
          <a:xfrm>
            <a:off x="502596" y="4032863"/>
            <a:ext cx="950392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 paramètres de la série ( Mode, Médiane et Moyenne)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47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Voici l’exercice à faire à la maison pour la séance prochaine.</a:t>
            </a:r>
            <a:endParaRPr/>
          </a:p>
        </p:txBody>
      </p:sp>
      <p:sp>
        <p:nvSpPr>
          <p:cNvPr id="902" name="Google Shape;902;p47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incite les élèves à faire l’exercice à la maison, puis clôt la séance..</a:t>
            </a:r>
            <a:endParaRPr/>
          </a:p>
        </p:txBody>
      </p:sp>
      <p:pic>
        <p:nvPicPr>
          <p:cNvPr id="903" name="Google Shape;903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3060" y="2110902"/>
            <a:ext cx="11325880" cy="2636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48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i="1" lang="fr-FR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C’est la fin de notre séance. N’oubliez pas de réviser votre leçon.</a:t>
            </a:r>
            <a:endParaRPr/>
          </a:p>
        </p:txBody>
      </p:sp>
      <p:sp>
        <p:nvSpPr>
          <p:cNvPr id="909" name="Google Shape;909;p48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incite les élèves à faire l’exercice à la maison, puis clôt la séance..</a:t>
            </a:r>
            <a:endParaRPr/>
          </a:p>
        </p:txBody>
      </p:sp>
      <p:pic>
        <p:nvPicPr>
          <p:cNvPr id="910" name="Google Shape;910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>
            <a:noFill/>
          </a:ln>
        </p:spPr>
      </p:pic>
      <p:sp>
        <p:nvSpPr>
          <p:cNvPr id="911" name="Google Shape;911;p48"/>
          <p:cNvSpPr txBox="1"/>
          <p:nvPr/>
        </p:nvSpPr>
        <p:spPr>
          <a:xfrm>
            <a:off x="685164" y="2676021"/>
            <a:ext cx="1029810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la prochaine séance!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5"/>
          <p:cNvSpPr/>
          <p:nvPr/>
        </p:nvSpPr>
        <p:spPr>
          <a:xfrm>
            <a:off x="914081" y="1109055"/>
            <a:ext cx="10321337" cy="554477"/>
          </a:xfrm>
          <a:prstGeom prst="rect">
            <a:avLst/>
          </a:prstGeom>
          <a:solidFill>
            <a:srgbClr val="1D6FA9"/>
          </a:solidFill>
          <a:ln cap="flat" cmpd="sng" w="19050">
            <a:solidFill>
              <a:srgbClr val="0F465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Statistiques et probabilité</a:t>
            </a:r>
            <a:endParaRPr/>
          </a:p>
        </p:txBody>
      </p:sp>
      <p:sp>
        <p:nvSpPr>
          <p:cNvPr id="481" name="Google Shape;481;p5"/>
          <p:cNvSpPr txBox="1"/>
          <p:nvPr/>
        </p:nvSpPr>
        <p:spPr>
          <a:xfrm>
            <a:off x="956582" y="1087930"/>
            <a:ext cx="10321200" cy="5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1"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Leçon 13 </a:t>
            </a:r>
            <a:endParaRPr b="1"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5"/>
          <p:cNvSpPr txBox="1"/>
          <p:nvPr/>
        </p:nvSpPr>
        <p:spPr>
          <a:xfrm>
            <a:off x="1342224" y="1731987"/>
            <a:ext cx="1227600" cy="73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28600" lvl="0" marL="2286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fr-F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Tâche 10</a:t>
            </a:r>
            <a:endParaRPr/>
          </a:p>
        </p:txBody>
      </p:sp>
      <p:sp>
        <p:nvSpPr>
          <p:cNvPr id="483" name="Google Shape;483;p5"/>
          <p:cNvSpPr txBox="1"/>
          <p:nvPr/>
        </p:nvSpPr>
        <p:spPr>
          <a:xfrm>
            <a:off x="1321651" y="2622932"/>
            <a:ext cx="1227600" cy="73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Tâche 11</a:t>
            </a:r>
            <a:endParaRPr/>
          </a:p>
        </p:txBody>
      </p:sp>
      <p:sp>
        <p:nvSpPr>
          <p:cNvPr id="484" name="Google Shape;484;p5"/>
          <p:cNvSpPr txBox="1"/>
          <p:nvPr/>
        </p:nvSpPr>
        <p:spPr>
          <a:xfrm>
            <a:off x="1321651" y="3494242"/>
            <a:ext cx="1227600" cy="734400"/>
          </a:xfrm>
          <a:prstGeom prst="rect">
            <a:avLst/>
          </a:prstGeom>
          <a:solidFill>
            <a:srgbClr val="AEAE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C13</a:t>
            </a:r>
            <a:endParaRPr/>
          </a:p>
        </p:txBody>
      </p:sp>
      <p:sp>
        <p:nvSpPr>
          <p:cNvPr id="485" name="Google Shape;485;p5"/>
          <p:cNvSpPr txBox="1"/>
          <p:nvPr/>
        </p:nvSpPr>
        <p:spPr>
          <a:xfrm>
            <a:off x="3133380" y="1731987"/>
            <a:ext cx="8144401" cy="73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28600" lvl="0" marL="2286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fr-F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Calculer la probabilité d’une issue</a:t>
            </a:r>
            <a:endParaRPr/>
          </a:p>
        </p:txBody>
      </p:sp>
      <p:sp>
        <p:nvSpPr>
          <p:cNvPr id="486" name="Google Shape;486;p5"/>
          <p:cNvSpPr txBox="1"/>
          <p:nvPr/>
        </p:nvSpPr>
        <p:spPr>
          <a:xfrm>
            <a:off x="3259563" y="2588380"/>
            <a:ext cx="7925687" cy="714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Résoudre un problème en utilisant les graphes, les tableaux ou/et les paramètres d’une série statistique</a:t>
            </a:r>
            <a:endParaRPr/>
          </a:p>
        </p:txBody>
      </p:sp>
      <p:sp>
        <p:nvSpPr>
          <p:cNvPr id="487" name="Google Shape;487;p5"/>
          <p:cNvSpPr txBox="1"/>
          <p:nvPr/>
        </p:nvSpPr>
        <p:spPr>
          <a:xfrm>
            <a:off x="3167034" y="3497922"/>
            <a:ext cx="8110747" cy="73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28600" lvl="0" marL="2286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fr-F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Consolidation 13</a:t>
            </a:r>
            <a:endParaRPr/>
          </a:p>
        </p:txBody>
      </p:sp>
      <p:sp>
        <p:nvSpPr>
          <p:cNvPr id="488" name="Google Shape;488;p5"/>
          <p:cNvSpPr txBox="1"/>
          <p:nvPr/>
        </p:nvSpPr>
        <p:spPr>
          <a:xfrm>
            <a:off x="1281837" y="4514443"/>
            <a:ext cx="1227600" cy="734400"/>
          </a:xfrm>
          <a:prstGeom prst="rect">
            <a:avLst/>
          </a:prstGeom>
          <a:solidFill>
            <a:srgbClr val="AEAE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C14</a:t>
            </a:r>
            <a:endParaRPr/>
          </a:p>
        </p:txBody>
      </p:sp>
      <p:sp>
        <p:nvSpPr>
          <p:cNvPr id="489" name="Google Shape;489;p5"/>
          <p:cNvSpPr txBox="1"/>
          <p:nvPr/>
        </p:nvSpPr>
        <p:spPr>
          <a:xfrm>
            <a:off x="1281837" y="5395172"/>
            <a:ext cx="1227600" cy="734400"/>
          </a:xfrm>
          <a:prstGeom prst="rect">
            <a:avLst/>
          </a:prstGeom>
          <a:solidFill>
            <a:srgbClr val="AEAE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C15</a:t>
            </a:r>
            <a:endParaRPr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5"/>
          <p:cNvSpPr txBox="1"/>
          <p:nvPr/>
        </p:nvSpPr>
        <p:spPr>
          <a:xfrm>
            <a:off x="3127220" y="5395172"/>
            <a:ext cx="8109547" cy="734400"/>
          </a:xfrm>
          <a:prstGeom prst="rect">
            <a:avLst/>
          </a:prstGeom>
          <a:solidFill>
            <a:srgbClr val="AEAE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Consolidation 15</a:t>
            </a:r>
            <a:endParaRPr/>
          </a:p>
        </p:txBody>
      </p:sp>
      <p:sp>
        <p:nvSpPr>
          <p:cNvPr id="491" name="Google Shape;491;p5"/>
          <p:cNvSpPr txBox="1"/>
          <p:nvPr/>
        </p:nvSpPr>
        <p:spPr>
          <a:xfrm>
            <a:off x="3093566" y="4511448"/>
            <a:ext cx="8150400" cy="73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fr-F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Consolidation 14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6"/>
          <p:cNvSpPr txBox="1"/>
          <p:nvPr>
            <p:ph idx="1" type="body"/>
          </p:nvPr>
        </p:nvSpPr>
        <p:spPr>
          <a:xfrm>
            <a:off x="2233324" y="1132548"/>
            <a:ext cx="9463104" cy="10714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/>
              <a:t>Résoudre un problème en utilisant les graphes, les tableaux ou/et les paramètres d’une série statistique</a:t>
            </a:r>
            <a:endParaRPr/>
          </a:p>
        </p:txBody>
      </p:sp>
      <p:sp>
        <p:nvSpPr>
          <p:cNvPr id="497" name="Google Shape;497;p6"/>
          <p:cNvSpPr txBox="1"/>
          <p:nvPr>
            <p:ph idx="2" type="body"/>
          </p:nvPr>
        </p:nvSpPr>
        <p:spPr>
          <a:xfrm>
            <a:off x="2217704" y="2440832"/>
            <a:ext cx="9478724" cy="9452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fr-FR"/>
              <a:t>graphe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fr-FR"/>
              <a:t>Tableau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fr-FR"/>
              <a:t>Paramètres d’une série statistique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498" name="Google Shape;498;p6"/>
          <p:cNvSpPr txBox="1"/>
          <p:nvPr>
            <p:ph idx="3" type="body"/>
          </p:nvPr>
        </p:nvSpPr>
        <p:spPr>
          <a:xfrm>
            <a:off x="2352584" y="3803515"/>
            <a:ext cx="9478724" cy="1717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fr-FR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l’élève doit être capable de</a:t>
            </a:r>
            <a:r>
              <a:rPr b="1" lang="fr-FR">
                <a:solidFill>
                  <a:srgbClr val="000000"/>
                </a:solidFill>
              </a:rPr>
              <a:t> résoudre un problème de statistique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fr-FR"/>
              <a:t>Les outils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fr-FR"/>
              <a:t>Graphe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fr-FR"/>
              <a:t>Tableau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fr-FR"/>
              <a:t>Paramètres d’une série statistique</a:t>
            </a:r>
            <a:endParaRPr/>
          </a:p>
          <a:p>
            <a:pPr indent="-180023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499" name="Google Shape;499;p6"/>
          <p:cNvSpPr txBox="1"/>
          <p:nvPr>
            <p:ph idx="4" type="body"/>
          </p:nvPr>
        </p:nvSpPr>
        <p:spPr>
          <a:xfrm>
            <a:off x="2253062" y="5636360"/>
            <a:ext cx="9478724" cy="9771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fr-FR"/>
              <a:t>Pendant le feedback, attirer l’attention des élèves sur les erreurs fréquentes :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fr-FR"/>
              <a:t>Lasituation doit être nécessairement représentée par un tableau ou un graphe.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7"/>
          <p:cNvSpPr txBox="1"/>
          <p:nvPr>
            <p:ph idx="1" type="body"/>
          </p:nvPr>
        </p:nvSpPr>
        <p:spPr>
          <a:xfrm>
            <a:off x="253322" y="3190552"/>
            <a:ext cx="2873248" cy="28353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fr-FR" sz="1200"/>
              <a:t>Le feedback ne doit pas être un jugement sur l’élève ni sur ses capacités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fr-FR" sz="1200"/>
              <a:t>Le feedback est une opportunité d’apprentissage pour les élèves en exploitant des erreurs ou de bonnes réponses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fr-FR" sz="1200"/>
              <a:t>Le feedback permet aux élèves d’être conscients des critères de réussite d’une tâche 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fr-FR" sz="1200"/>
              <a:t>Le feedback encourage les élèves à identifier les erreurs à ne pas reproduire, ou alors les bonnes pratiques à renforcer</a:t>
            </a:r>
            <a:endParaRPr/>
          </a:p>
        </p:txBody>
      </p:sp>
      <p:sp>
        <p:nvSpPr>
          <p:cNvPr id="505" name="Google Shape;505;p7"/>
          <p:cNvSpPr txBox="1"/>
          <p:nvPr>
            <p:ph idx="2" type="body"/>
          </p:nvPr>
        </p:nvSpPr>
        <p:spPr>
          <a:xfrm>
            <a:off x="3627796" y="3190551"/>
            <a:ext cx="3759199" cy="28353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fr-FR" sz="1400"/>
              <a:t>Demander aux élèves de justifier leurs réponses et de verbaliser leur raisonnement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fr-FR" sz="1400"/>
              <a:t>Donner des feedbacks aux élèves de manière instantanée à chaque fois que l’occasion se présente (ne pas laisser passer des erreurs)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fr-FR" sz="1400"/>
              <a:t>Donner un feedback spécifique, détaillé et objectif aux élèves:</a:t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lang="fr-FR" sz="1400"/>
              <a:t>« Voici pourquoi c’est une bonne réponse »; « Voici ce que tu as bien fait … »</a:t>
            </a:r>
            <a:endParaRPr/>
          </a:p>
          <a:p>
            <a:pPr indent="-228600" lvl="1" marL="68580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lang="fr-FR" sz="1400"/>
              <a:t>« Voici pourquoi c’est une réponse incomplète. Voici l’erreur »</a:t>
            </a:r>
            <a:endParaRPr/>
          </a:p>
        </p:txBody>
      </p:sp>
      <p:sp>
        <p:nvSpPr>
          <p:cNvPr id="506" name="Google Shape;506;p7"/>
          <p:cNvSpPr txBox="1"/>
          <p:nvPr>
            <p:ph idx="3" type="body"/>
          </p:nvPr>
        </p:nvSpPr>
        <p:spPr>
          <a:xfrm>
            <a:off x="7816647" y="3190551"/>
            <a:ext cx="3779300" cy="28353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fr-FR" sz="1400"/>
              <a:t>Ne pas donner de feedback ou donner du feedback de manière occasionnelle seulement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fr-FR" sz="1400"/>
              <a:t>Donner un feedback générique sans préciser pourquoi: « Bien »; « C’est faux » ; « Excellent »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fr-FR" sz="1400"/>
              <a:t>Porter un jugement de valeur sur l’élève: « Tu es intelligent »; « Tu es paresseux »; …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fr-FR" sz="1400"/>
              <a:t>S’adresser uniquement à l’élève concerné</a:t>
            </a:r>
            <a:endParaRPr/>
          </a:p>
        </p:txBody>
      </p:sp>
      <p:sp>
        <p:nvSpPr>
          <p:cNvPr id="507" name="Google Shape;507;p7"/>
          <p:cNvSpPr txBox="1"/>
          <p:nvPr>
            <p:ph idx="4" type="body"/>
          </p:nvPr>
        </p:nvSpPr>
        <p:spPr>
          <a:xfrm>
            <a:off x="5648039" y="6218581"/>
            <a:ext cx="4493835" cy="3322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>
                <a:solidFill>
                  <a:srgbClr val="000000"/>
                </a:solidFill>
              </a:rPr>
              <a:t>« </a:t>
            </a:r>
            <a:r>
              <a:rPr lang="fr-FR" u="sng">
                <a:solidFill>
                  <a:srgbClr val="00000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Banque des pratiques pédagogiques efficaces </a:t>
            </a:r>
            <a:r>
              <a:rPr lang="fr-FR">
                <a:solidFill>
                  <a:srgbClr val="000000"/>
                </a:solidFill>
              </a:rPr>
              <a:t>»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8"/>
          <p:cNvSpPr txBox="1"/>
          <p:nvPr>
            <p:ph idx="1" type="body"/>
          </p:nvPr>
        </p:nvSpPr>
        <p:spPr>
          <a:xfrm>
            <a:off x="7879221" y="1447571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513" name="Google Shape;513;p8"/>
          <p:cNvSpPr txBox="1"/>
          <p:nvPr>
            <p:ph idx="2" type="body"/>
          </p:nvPr>
        </p:nvSpPr>
        <p:spPr>
          <a:xfrm>
            <a:off x="7879221" y="2277958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514" name="Google Shape;514;p8"/>
          <p:cNvSpPr txBox="1"/>
          <p:nvPr>
            <p:ph idx="3" type="body"/>
          </p:nvPr>
        </p:nvSpPr>
        <p:spPr>
          <a:xfrm>
            <a:off x="7879220" y="310433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515" name="Google Shape;515;p8"/>
          <p:cNvSpPr txBox="1"/>
          <p:nvPr>
            <p:ph idx="4" type="body"/>
          </p:nvPr>
        </p:nvSpPr>
        <p:spPr>
          <a:xfrm>
            <a:off x="7879219" y="392802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516" name="Google Shape;516;p8"/>
          <p:cNvSpPr txBox="1"/>
          <p:nvPr>
            <p:ph idx="5" type="body"/>
          </p:nvPr>
        </p:nvSpPr>
        <p:spPr>
          <a:xfrm>
            <a:off x="7879218" y="475709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517" name="Google Shape;517;p8"/>
          <p:cNvSpPr txBox="1"/>
          <p:nvPr>
            <p:ph idx="6" type="body"/>
          </p:nvPr>
        </p:nvSpPr>
        <p:spPr>
          <a:xfrm>
            <a:off x="7879217" y="558347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9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10 min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2025-11-03T10:55:47Z</dcterms:created>
  <dc:creator>Mehdi Alaoui</dc:creator>
</cp:coreProperties>
</file>