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308" r:id="rId2"/>
    <p:sldId id="288" r:id="rId3"/>
    <p:sldId id="289" r:id="rId4"/>
    <p:sldId id="286" r:id="rId5"/>
    <p:sldId id="287" r:id="rId6"/>
    <p:sldId id="264" r:id="rId7"/>
    <p:sldId id="2147483423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2147483426" r:id="rId25"/>
    <p:sldId id="2147483427" r:id="rId26"/>
    <p:sldId id="2147483424" r:id="rId27"/>
    <p:sldId id="2147483425" r:id="rId28"/>
    <p:sldId id="316" r:id="rId29"/>
    <p:sldId id="317" r:id="rId30"/>
    <p:sldId id="2147483428" r:id="rId31"/>
    <p:sldId id="2147483429" r:id="rId32"/>
    <p:sldId id="2147483430" r:id="rId33"/>
    <p:sldId id="2147483431" r:id="rId34"/>
    <p:sldId id="309" r:id="rId35"/>
    <p:sldId id="310" r:id="rId36"/>
    <p:sldId id="297" r:id="rId37"/>
    <p:sldId id="270" r:id="rId38"/>
    <p:sldId id="271" r:id="rId39"/>
    <p:sldId id="272" r:id="rId40"/>
    <p:sldId id="2147483419" r:id="rId41"/>
    <p:sldId id="2147483421" r:id="rId42"/>
    <p:sldId id="2147483432" r:id="rId43"/>
    <p:sldId id="2147483433" r:id="rId44"/>
    <p:sldId id="2147483436" r:id="rId45"/>
    <p:sldId id="298" r:id="rId46"/>
    <p:sldId id="313" r:id="rId47"/>
    <p:sldId id="259" r:id="rId48"/>
    <p:sldId id="299" r:id="rId49"/>
    <p:sldId id="260" r:id="rId50"/>
    <p:sldId id="279" r:id="rId51"/>
    <p:sldId id="322" r:id="rId52"/>
    <p:sldId id="323" r:id="rId53"/>
    <p:sldId id="324" r:id="rId54"/>
    <p:sldId id="325" r:id="rId55"/>
    <p:sldId id="300" r:id="rId56"/>
    <p:sldId id="301" r:id="rId57"/>
    <p:sldId id="2147483434" r:id="rId58"/>
    <p:sldId id="2147483435" r:id="rId59"/>
    <p:sldId id="303" r:id="rId60"/>
    <p:sldId id="304" r:id="rId61"/>
    <p:sldId id="282" r:id="rId62"/>
    <p:sldId id="305" r:id="rId63"/>
    <p:sldId id="262" r:id="rId64"/>
    <p:sldId id="283" r:id="rId65"/>
    <p:sldId id="284" r:id="rId66"/>
    <p:sldId id="352" r:id="rId6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147483423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2147483426"/>
            <p14:sldId id="2147483427"/>
            <p14:sldId id="2147483424"/>
            <p14:sldId id="2147483425"/>
            <p14:sldId id="316"/>
            <p14:sldId id="317"/>
            <p14:sldId id="2147483428"/>
            <p14:sldId id="2147483429"/>
            <p14:sldId id="2147483430"/>
            <p14:sldId id="2147483431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  <p14:sldId id="2147483419"/>
            <p14:sldId id="2147483421"/>
            <p14:sldId id="2147483432"/>
            <p14:sldId id="2147483433"/>
            <p14:sldId id="2147483436"/>
          </p14:sldIdLst>
        </p14:section>
        <p14:section name="Modelage" id="{6D007598-4F88-4283-9E36-970C44D688AD}">
          <p14:sldIdLst>
            <p14:sldId id="298"/>
            <p14:sldId id="313"/>
            <p14:sldId id="259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</p14:sldIdLst>
        </p14:section>
        <p14:section name="Pratique en binôme" id="{B5D45BF5-6276-4DCA-B0C6-B46ADF983B36}">
          <p14:sldIdLst>
            <p14:sldId id="300"/>
            <p14:sldId id="301"/>
            <p14:sldId id="2147483434"/>
            <p14:sldId id="2147483435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413207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microsoft.com/office/2007/relationships/hdphoto" Target="../media/hdphoto10.wdp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microsoft.com/office/2007/relationships/hdphoto" Target="../media/hdphoto11.wdp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microsoft.com/office/2007/relationships/hdphoto" Target="../media/hdphoto12.wdp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microsoft.com/office/2007/relationships/hdphoto" Target="../media/hdphoto12.wdp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1.png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6.png"/><Relationship Id="rId7" Type="http://schemas.microsoft.com/office/2007/relationships/hdphoto" Target="../media/hdphoto13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4.png"/><Relationship Id="rId4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4.wdp"/><Relationship Id="rId4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png"/><Relationship Id="rId5" Type="http://schemas.openxmlformats.org/officeDocument/2006/relationships/image" Target="../media/image930.png"/><Relationship Id="rId4" Type="http://schemas.microsoft.com/office/2007/relationships/hdphoto" Target="../media/hdphoto15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0.png"/><Relationship Id="rId5" Type="http://schemas.microsoft.com/office/2007/relationships/hdphoto" Target="../media/hdphoto15.wdp"/><Relationship Id="rId4" Type="http://schemas.openxmlformats.org/officeDocument/2006/relationships/image" Target="../media/image9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microsoft.com/office/2007/relationships/hdphoto" Target="../media/hdphoto15.wdp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6.png"/><Relationship Id="rId7" Type="http://schemas.openxmlformats.org/officeDocument/2006/relationships/image" Target="../media/image97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png"/><Relationship Id="rId5" Type="http://schemas.microsoft.com/office/2007/relationships/hdphoto" Target="../media/hdphoto15.wdp"/><Relationship Id="rId4" Type="http://schemas.openxmlformats.org/officeDocument/2006/relationships/image" Target="../media/image9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6.png"/><Relationship Id="rId7" Type="http://schemas.openxmlformats.org/officeDocument/2006/relationships/image" Target="../media/image105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00.png"/><Relationship Id="rId5" Type="http://schemas.openxmlformats.org/officeDocument/2006/relationships/image" Target="../media/image100.png"/><Relationship Id="rId4" Type="http://schemas.openxmlformats.org/officeDocument/2006/relationships/image" Target="../media/image10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0.png"/><Relationship Id="rId7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70.png"/><Relationship Id="rId5" Type="http://schemas.openxmlformats.org/officeDocument/2006/relationships/image" Target="../media/image1060.png"/><Relationship Id="rId4" Type="http://schemas.openxmlformats.org/officeDocument/2006/relationships/image" Target="../media/image10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8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Volumes et aires des solides usuels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11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effectLst/>
                <a:latin typeface="Calibri" panose="020F0502020204030204" pitchFamily="34" charset="0"/>
              </a:rPr>
              <a:t>Calculer l’aire d’une pyramide et d’un cône en utilisant son patron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77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7AC871D-E9EB-D1FA-009A-3F63F781E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0" y="1432559"/>
            <a:ext cx="11396980" cy="362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899019" y="3211905"/>
            <a:ext cx="591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L’aire d’un triangle de hauteur h et de base b est donne par la formule 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:……………..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489899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 : on prend la hauteur qui correspond à la base choisie.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40A7B61-2A6F-1683-E9E9-93F0C174E63F}"/>
                  </a:ext>
                </a:extLst>
              </p:cNvPr>
              <p:cNvSpPr txBox="1"/>
              <p:nvPr/>
            </p:nvSpPr>
            <p:spPr>
              <a:xfrm>
                <a:off x="3899019" y="3211905"/>
                <a:ext cx="5916313" cy="785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L’aire d’un triangle de hauteur h et de base b est donne par la formule: </a:t>
                </a:r>
                <a14:m>
                  <m:oMath xmlns:m="http://schemas.openxmlformats.org/officeDocument/2006/math">
                    <m:r>
                      <a:rPr lang="fr-FR" sz="1800" b="1" i="0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𝐀</m:t>
                    </m:r>
                    <m:r>
                      <a:rPr lang="fr-FR" sz="1800" b="1" i="0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=</m:t>
                    </m:r>
                    <m:f>
                      <m:fPr>
                        <m:ctrlPr>
                          <a:rPr lang="fr-MA" sz="18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Calibri"/>
                            <a:sym typeface="Calibri"/>
                          </a:rPr>
                          <m:t>𝒃</m:t>
                        </m:r>
                        <m:r>
                          <a:rPr lang="fr-FR" sz="18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×</m:t>
                        </m:r>
                        <m:r>
                          <a:rPr lang="fr-FR" sz="18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𝒉</m:t>
                        </m:r>
                      </m:num>
                      <m:den>
                        <m:r>
                          <a:rPr lang="fr-FR" sz="18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Calibri"/>
                            <a:sym typeface="Calibri"/>
                          </a:rPr>
                          <m:t>𝟐</m:t>
                        </m:r>
                      </m:den>
                    </m:f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40A7B61-2A6F-1683-E9E9-93F0C174E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19" y="3211905"/>
                <a:ext cx="5916313" cy="785536"/>
              </a:xfrm>
              <a:prstGeom prst="rect">
                <a:avLst/>
              </a:prstGeom>
              <a:blipFill>
                <a:blip r:embed="rId3"/>
                <a:stretch>
                  <a:fillRect l="-1073" t="-3175" b="-31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4F8D452A-E53F-34EF-D289-21C0387B2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80" y="4742058"/>
            <a:ext cx="1851660" cy="140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64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Complétez.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71295CA-0BBF-0287-AB80-02572178383C}"/>
              </a:ext>
            </a:extLst>
          </p:cNvPr>
          <p:cNvSpPr txBox="1"/>
          <p:nvPr/>
        </p:nvSpPr>
        <p:spPr>
          <a:xfrm>
            <a:off x="2367660" y="2818365"/>
            <a:ext cx="709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’aire d’un cercle de rayon r est donnée par la formule 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: ……………..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82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 :</a:t>
                </a:r>
                <a14:m>
                  <m:oMath xmlns:m="http://schemas.openxmlformats.org/officeDocument/2006/math">
                    <m:r>
                      <a:rPr lang="fr-FR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884B779-6F8B-8F58-9CF8-9CBB6F350953}"/>
                  </a:ext>
                </a:extLst>
              </p:cNvPr>
              <p:cNvSpPr txBox="1"/>
              <p:nvPr/>
            </p:nvSpPr>
            <p:spPr>
              <a:xfrm>
                <a:off x="2547810" y="2886945"/>
                <a:ext cx="709638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’aire d’un cercle de rayon r est donnée par la formule 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: </a:t>
                </a:r>
                <a14:m>
                  <m:oMath xmlns:m="http://schemas.openxmlformats.org/officeDocument/2006/math">
                    <m:r>
                      <a:rPr lang="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𝝅</m:t>
                    </m:r>
                    <m:sSup>
                      <m:sSupPr>
                        <m:ctrlPr>
                          <a:rPr lang="fr-FR" sz="1800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fr-FR" sz="1800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𝒓</m:t>
                        </m:r>
                      </m:e>
                      <m:sup>
                        <m:r>
                          <a:rPr lang="fr-FR" b="1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endParaRPr lang="fr-FR" sz="1800" b="1" kern="1200" dirty="0">
                  <a:solidFill>
                    <a:srgbClr val="FF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884B779-6F8B-8F58-9CF8-9CBB6F350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810" y="2886945"/>
                <a:ext cx="7096380" cy="375552"/>
              </a:xfrm>
              <a:prstGeom prst="rect">
                <a:avLst/>
              </a:prstGeom>
              <a:blipFill>
                <a:blip r:embed="rId4"/>
                <a:stretch>
                  <a:fillRect l="-714" t="-6667" b="-2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6165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DE22D-4111-9A69-07C5-8DED2B855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4B957C-A744-5793-8628-FD7D2F162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39FC8DF-CFE8-FC2C-8488-153D4F3ED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A9331B-16A3-297A-5E3B-ED10C076AB1B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994148-0E78-A1D7-E2C8-CA2A2548BCC6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6CD8EFF-204D-E3EF-0A9E-97EE8C17394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40A1042-33FD-E1C7-0591-5848D646F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046B55C-A811-500A-84AD-BF17B3393C2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7AE9DFF-49F1-20F1-B63D-6FD0756153F7}"/>
              </a:ext>
            </a:extLst>
          </p:cNvPr>
          <p:cNvSpPr txBox="1"/>
          <p:nvPr/>
        </p:nvSpPr>
        <p:spPr>
          <a:xfrm>
            <a:off x="2367660" y="2818365"/>
            <a:ext cx="7713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périmètre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 d’un cercle de rayon r est donnée par la formule 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: ……………..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2741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13025-BD9A-CA50-221C-62FA418AB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9A05537-D295-188A-777F-6E471337355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 :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où d est le diamètre du cercle. </a:t>
                </a: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9A05537-D295-188A-777F-6E47133735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82ACFD-69BC-D210-F959-F477EDAADE5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6D5EBB5-1A30-C662-A81A-63BD4A118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CA8532-217B-EBB2-B49F-C63DA714CA3F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CD7775D-DDC6-C2CF-439F-092DE24E0C94}"/>
                  </a:ext>
                </a:extLst>
              </p:cNvPr>
              <p:cNvSpPr txBox="1"/>
              <p:nvPr/>
            </p:nvSpPr>
            <p:spPr>
              <a:xfrm>
                <a:off x="2367660" y="2818365"/>
                <a:ext cx="70963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e périmètre</a:t>
                </a:r>
                <a:r>
                  <a:rPr lang="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 d’un cercle de rayon r est donné par la formule 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: </a:t>
                </a:r>
                <a14:m>
                  <m:oMath xmlns:m="http://schemas.openxmlformats.org/officeDocument/2006/math"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𝟐</m:t>
                    </m:r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𝝅</m:t>
                    </m:r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𝒓</m:t>
                    </m:r>
                  </m:oMath>
                </a14:m>
                <a:r>
                  <a:rPr lang="fr-FR" sz="1800" b="1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CD7775D-DDC6-C2CF-439F-092DE24E0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0" y="2818365"/>
                <a:ext cx="7096380" cy="369332"/>
              </a:xfrm>
              <a:prstGeom prst="rect">
                <a:avLst/>
              </a:prstGeom>
              <a:blipFill>
                <a:blip r:embed="rId4"/>
                <a:stretch>
                  <a:fillRect l="-714" t="-6452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39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7D36BD-8F19-1536-681A-41FEF0F9E760}"/>
                  </a:ext>
                </a:extLst>
              </p:cNvPr>
              <p:cNvSpPr txBox="1"/>
              <p:nvPr/>
            </p:nvSpPr>
            <p:spPr>
              <a:xfrm>
                <a:off x="2023674" y="2386494"/>
                <a:ext cx="73952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solidFill>
                      <a:prstClr val="black"/>
                    </a:solidFill>
                  </a:rPr>
                  <a:t>L’aire du secteur angulaire de rayon r et d’angle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 ci-dessous est donnée par la formule :…………..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7D36BD-8F19-1536-681A-41FEF0F9E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74" y="2386494"/>
                <a:ext cx="7395236" cy="707886"/>
              </a:xfrm>
              <a:prstGeom prst="rect">
                <a:avLst/>
              </a:prstGeom>
              <a:blipFill>
                <a:blip r:embed="rId2"/>
                <a:stretch>
                  <a:fillRect l="-858" t="-1754" b="-140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367840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DF02DBF0-E4AC-5B31-5802-86E7A83DEF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05" r="58012"/>
          <a:stretch/>
        </p:blipFill>
        <p:spPr>
          <a:xfrm>
            <a:off x="7737527" y="3581644"/>
            <a:ext cx="1466434" cy="153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23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22FA589-1B07-30D8-E4B3-A4DC6ABBCC85}"/>
                  </a:ext>
                </a:extLst>
              </p:cNvPr>
              <p:cNvSpPr txBox="1"/>
              <p:nvPr/>
            </p:nvSpPr>
            <p:spPr>
              <a:xfrm>
                <a:off x="1918743" y="2099876"/>
                <a:ext cx="7395236" cy="818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solidFill>
                      <a:prstClr val="black"/>
                    </a:solidFill>
                  </a:rPr>
                  <a:t>L’aire du secteur angulaire de rayon r et d’angle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 ci-dessous est donnée par la formule: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</m:num>
                      <m:den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22FA589-1B07-30D8-E4B3-A4DC6ABBC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743" y="2099876"/>
                <a:ext cx="7395236" cy="818044"/>
              </a:xfrm>
              <a:prstGeom prst="rect">
                <a:avLst/>
              </a:prstGeom>
              <a:blipFill>
                <a:blip r:embed="rId3"/>
                <a:stretch>
                  <a:fillRect l="-1029" t="-3077" b="-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DCBAF159-DEDD-B02A-F34D-ADC11D1A0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05" r="58012"/>
          <a:stretch/>
        </p:blipFill>
        <p:spPr>
          <a:xfrm>
            <a:off x="9124262" y="3013838"/>
            <a:ext cx="1466434" cy="153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092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449706" y="57883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9839217" y="579479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’aire de la partie coloriée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𝟐𝟔𝟎</m:t>
                        </m:r>
                      </m:num>
                      <m:den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𝟑𝟔𝟎</m:t>
                        </m:r>
                      </m:den>
                    </m:f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𝟏</m:t>
                    </m:r>
                    <m:sSup>
                      <m:sSup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𝟎</m:t>
                        </m:r>
                      </m:e>
                      <m:sup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𝒄𝒎</m:t>
                    </m:r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3"/>
                <a:stretch>
                  <a:fillRect l="-446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F4771BFA-4DF2-4D8E-B4A9-8C25FEC3AC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317" y="1938556"/>
            <a:ext cx="27178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527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 Voici la réponse : la formule est juste mais l’unité de mesure des aires est le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dirty="0">
                    <a:latin typeface="Calibri" panose="020F0502020204030204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7391" b="-347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9839217" y="562601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5F2B81C8-4CD7-F42E-5149-9F718AD56544}"/>
              </a:ext>
            </a:extLst>
          </p:cNvPr>
          <p:cNvSpPr txBox="1"/>
          <p:nvPr/>
        </p:nvSpPr>
        <p:spPr>
          <a:xfrm>
            <a:off x="449706" y="1019121"/>
            <a:ext cx="11367922" cy="417567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EA2EF5D-3465-E9B3-8093-6506B2114E42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’aire de la partie coloriée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𝟐𝟔𝟎</m:t>
                        </m:r>
                      </m:num>
                      <m:den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𝟑𝟔𝟎</m:t>
                        </m:r>
                      </m:den>
                    </m:f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𝟏</m:t>
                    </m:r>
                    <m:sSup>
                      <m:sSup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𝟎</m:t>
                        </m:r>
                      </m:e>
                      <m:sup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𝒄𝒎</m:t>
                    </m:r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EA2EF5D-3465-E9B3-8093-6506B2114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4"/>
                <a:stretch>
                  <a:fillRect l="-446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AD431C72-104C-7FF4-6988-4ABB9FDBBA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317" y="1938556"/>
            <a:ext cx="27178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31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77C29-059A-D7EA-9263-AB79D5A5B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78FD28-ACDB-167B-3F9C-7C13FCE0F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6F6F75-9410-CEC0-1085-AFA8E402B1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A5C9CFE-B632-979C-B4D7-8EF747E898F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9037B8E-B287-0CEB-4A1E-78A245FF014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9C7B4A-B59D-0301-C678-67CB6B3AC05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1D5BBE9-6BE0-1809-0CB8-48EAC6435B60}"/>
                  </a:ext>
                </a:extLst>
              </p:cNvPr>
              <p:cNvSpPr txBox="1"/>
              <p:nvPr/>
            </p:nvSpPr>
            <p:spPr>
              <a:xfrm>
                <a:off x="358736" y="1000187"/>
                <a:ext cx="11367922" cy="465303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endParaRPr lang="fr-MA" sz="24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r>
                  <a:rPr lang="fr-MA" sz="2400" kern="0" dirty="0">
                    <a:solidFill>
                      <a:srgbClr val="000000"/>
                    </a:solidFill>
                    <a:sym typeface="Calibri"/>
                  </a:rPr>
                  <a:t>V</a:t>
                </a:r>
                <a:r>
                  <a:rPr lang="fr" sz="2400" kern="0" dirty="0" err="1">
                    <a:solidFill>
                      <a:srgbClr val="000000"/>
                    </a:solidFill>
                    <a:sym typeface="Calibri"/>
                  </a:rPr>
                  <a:t>oici</a:t>
                </a: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 un cône et son patron</a:t>
                </a:r>
              </a:p>
              <a:p>
                <a:pPr algn="l" defTabSz="342900">
                  <a:buClrTx/>
                </a:pPr>
                <a:r>
                  <a:rPr lang="fr-MA" sz="2400" kern="0" dirty="0">
                    <a:solidFill>
                      <a:srgbClr val="000000"/>
                    </a:solidFill>
                    <a:sym typeface="Calibri"/>
                  </a:rPr>
                  <a:t>C</a:t>
                </a: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compléter </a:t>
                </a:r>
                <a:r>
                  <a:rPr lang="fr" sz="2400" kern="0" dirty="0">
                    <a:sym typeface="Calibri"/>
                  </a:rPr>
                  <a:t>:</a:t>
                </a:r>
              </a:p>
              <a:p>
                <a:pPr algn="l" defTabSz="342900"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𝒂</m:t>
                      </m:r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=…</m:t>
                      </m:r>
                    </m:oMath>
                  </m:oMathPara>
                </a14:m>
                <a:endParaRPr lang="fr-FR" sz="2400" b="1" i="1" kern="0" dirty="0">
                  <a:solidFill>
                    <a:srgbClr val="000000"/>
                  </a:solidFill>
                  <a:latin typeface="Cambria Math" panose="02040503050406030204" pitchFamily="18" charset="0"/>
                  <a:sym typeface="Calibri"/>
                </a:endParaRPr>
              </a:p>
              <a:p>
                <a:pPr algn="l" defTabSz="342900"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𝑹</m:t>
                      </m:r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=…</m:t>
                      </m:r>
                    </m:oMath>
                  </m:oMathPara>
                </a14:m>
                <a:endParaRPr lang="fr-FR" sz="2400" b="1" i="1" kern="0" dirty="0">
                  <a:solidFill>
                    <a:srgbClr val="000000"/>
                  </a:solidFill>
                  <a:latin typeface="Cambria Math" panose="02040503050406030204" pitchFamily="18" charset="0"/>
                  <a:sym typeface="Calibri"/>
                </a:endParaRPr>
              </a:p>
              <a:p>
                <a:pPr algn="l" defTabSz="342900"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 </m:t>
                      </m:r>
                    </m:oMath>
                  </m:oMathPara>
                </a14:m>
                <a:endParaRPr lang="fr" sz="24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1D5BBE9-6BE0-1809-0CB8-48EAC6435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36" y="1000187"/>
                <a:ext cx="11367922" cy="4653033"/>
              </a:xfrm>
              <a:prstGeom prst="rect">
                <a:avLst/>
              </a:prstGeom>
              <a:blipFill>
                <a:blip r:embed="rId3"/>
                <a:stretch>
                  <a:fillRect l="-780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e 15">
            <a:extLst>
              <a:ext uri="{FF2B5EF4-FFF2-40B4-BE49-F238E27FC236}">
                <a16:creationId xmlns:a16="http://schemas.microsoft.com/office/drawing/2014/main" id="{09AE67F9-4876-DB72-AEE8-B265BA65BA65}"/>
              </a:ext>
            </a:extLst>
          </p:cNvPr>
          <p:cNvGrpSpPr/>
          <p:nvPr/>
        </p:nvGrpSpPr>
        <p:grpSpPr>
          <a:xfrm>
            <a:off x="4193968" y="1282563"/>
            <a:ext cx="3396505" cy="4088280"/>
            <a:chOff x="473183" y="1006045"/>
            <a:chExt cx="3259077" cy="4179368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550FE00D-6163-ABED-FD00-AA4435D4A44F}"/>
                </a:ext>
              </a:extLst>
            </p:cNvPr>
            <p:cNvGrpSpPr/>
            <p:nvPr/>
          </p:nvGrpSpPr>
          <p:grpSpPr>
            <a:xfrm>
              <a:off x="778058" y="1006045"/>
              <a:ext cx="2834282" cy="4179368"/>
              <a:chOff x="1513291" y="975217"/>
              <a:chExt cx="2834282" cy="4179368"/>
            </a:xfrm>
          </p:grpSpPr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B9AF2E82-7915-84ED-A1E5-D916616192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5919"/>
              <a:stretch/>
            </p:blipFill>
            <p:spPr>
              <a:xfrm>
                <a:off x="1513291" y="975217"/>
                <a:ext cx="2429837" cy="4179368"/>
              </a:xfrm>
              <a:prstGeom prst="rect">
                <a:avLst/>
              </a:prstGeom>
            </p:spPr>
          </p:pic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AC29DB5-A995-B513-847B-2EDB7BAEDC6B}"/>
                  </a:ext>
                </a:extLst>
              </p:cNvPr>
              <p:cNvSpPr txBox="1"/>
              <p:nvPr/>
            </p:nvSpPr>
            <p:spPr>
              <a:xfrm>
                <a:off x="3508124" y="1569425"/>
                <a:ext cx="839449" cy="52905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1B4558DD-AFB7-5874-C7F2-C4DFAB8FC412}"/>
                </a:ext>
              </a:extLst>
            </p:cNvPr>
            <p:cNvSpPr txBox="1"/>
            <p:nvPr/>
          </p:nvSpPr>
          <p:spPr>
            <a:xfrm>
              <a:off x="2772890" y="2403153"/>
              <a:ext cx="959370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10cm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162BE23B-6E70-A8F3-98D0-13E8ADBB311E}"/>
                </a:ext>
              </a:extLst>
            </p:cNvPr>
            <p:cNvSpPr txBox="1"/>
            <p:nvPr/>
          </p:nvSpPr>
          <p:spPr>
            <a:xfrm>
              <a:off x="473183" y="2608289"/>
              <a:ext cx="785991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8cm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0E48060-5A01-0E18-E2CE-57C587936650}"/>
                </a:ext>
              </a:extLst>
            </p:cNvPr>
            <p:cNvSpPr txBox="1"/>
            <p:nvPr/>
          </p:nvSpPr>
          <p:spPr>
            <a:xfrm>
              <a:off x="778058" y="4002374"/>
              <a:ext cx="660853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6cm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1FCE780-B612-4588-B8CD-C0060AC1C35E}"/>
              </a:ext>
            </a:extLst>
          </p:cNvPr>
          <p:cNvGrpSpPr/>
          <p:nvPr/>
        </p:nvGrpSpPr>
        <p:grpSpPr>
          <a:xfrm>
            <a:off x="7868647" y="1166913"/>
            <a:ext cx="3759200" cy="3492500"/>
            <a:chOff x="7959617" y="1185846"/>
            <a:chExt cx="3759200" cy="34925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E2F1994-3555-10C8-A3A5-9451BD44D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9617" y="1185846"/>
              <a:ext cx="3759200" cy="3492500"/>
            </a:xfrm>
            <a:prstGeom prst="rect">
              <a:avLst/>
            </a:prstGeom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DE79E145-F4A9-F6FE-8372-E38258064E29}"/>
                </a:ext>
              </a:extLst>
            </p:cNvPr>
            <p:cNvSpPr txBox="1"/>
            <p:nvPr/>
          </p:nvSpPr>
          <p:spPr>
            <a:xfrm>
              <a:off x="7959617" y="1633928"/>
              <a:ext cx="704698" cy="5075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447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735AF-3232-0B8B-F930-9FDEFCE93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0B359-8DE6-4489-E055-82EA7CCF7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4CF1FF-3096-7335-030A-55F61A1099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8C36C7A7-9287-B7D0-F8C0-76AA2BED5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9270C361-9CE6-8C79-8C79-D7D7E46D9318}"/>
              </a:ext>
            </a:extLst>
          </p:cNvPr>
          <p:cNvSpPr txBox="1"/>
          <p:nvPr/>
        </p:nvSpPr>
        <p:spPr>
          <a:xfrm>
            <a:off x="449706" y="1019121"/>
            <a:ext cx="11367922" cy="4351722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49E5F0C9-CF8F-1510-A3AB-911E3B6F8FA0}"/>
                  </a:ext>
                </a:extLst>
              </p:cNvPr>
              <p:cNvSpPr txBox="1"/>
              <p:nvPr/>
            </p:nvSpPr>
            <p:spPr>
              <a:xfrm>
                <a:off x="564153" y="1124477"/>
                <a:ext cx="9898981" cy="3778729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endParaRPr lang="fr-MA" sz="24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r>
                  <a:rPr lang="fr-MA" sz="2400" kern="0" dirty="0">
                    <a:solidFill>
                      <a:srgbClr val="000000"/>
                    </a:solidFill>
                    <a:sym typeface="Calibri"/>
                  </a:rPr>
                  <a:t>V</a:t>
                </a:r>
                <a:r>
                  <a:rPr lang="fr" sz="2400" kern="0" dirty="0" err="1">
                    <a:solidFill>
                      <a:srgbClr val="000000"/>
                    </a:solidFill>
                    <a:sym typeface="Calibri"/>
                  </a:rPr>
                  <a:t>oici</a:t>
                </a: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 un cône et son patron :</a:t>
                </a:r>
              </a:p>
              <a:p>
                <a:pPr algn="l" defTabSz="342900"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𝒂</m:t>
                      </m:r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=</m:t>
                      </m:r>
                      <m:r>
                        <a:rPr lang="fr-FR" sz="2400" b="1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𝟏𝟎</m:t>
                      </m:r>
                      <m:r>
                        <a:rPr lang="fr-FR" sz="2400" b="1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𝒄𝒎</m:t>
                      </m:r>
                    </m:oMath>
                  </m:oMathPara>
                </a14:m>
                <a:endParaRPr lang="fr-FR" sz="2400" b="1" i="1" kern="0" dirty="0">
                  <a:solidFill>
                    <a:srgbClr val="000000"/>
                  </a:solidFill>
                  <a:latin typeface="Cambria Math" panose="02040503050406030204" pitchFamily="18" charset="0"/>
                  <a:sym typeface="Calibri"/>
                </a:endParaRPr>
              </a:p>
              <a:p>
                <a:pPr algn="l" defTabSz="342900"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𝑹</m:t>
                      </m:r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=</m:t>
                      </m:r>
                      <m:r>
                        <a:rPr lang="fr-FR" sz="2400" b="1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𝟔</m:t>
                      </m:r>
                      <m:r>
                        <a:rPr lang="fr-FR" sz="2400" b="1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𝒄𝒎</m:t>
                      </m:r>
                    </m:oMath>
                  </m:oMathPara>
                </a14:m>
                <a:endParaRPr lang="fr-FR" sz="2400" b="1" i="1" kern="0" dirty="0">
                  <a:solidFill>
                    <a:srgbClr val="000000"/>
                  </a:solidFill>
                  <a:latin typeface="Cambria Math" panose="02040503050406030204" pitchFamily="18" charset="0"/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49E5F0C9-CF8F-1510-A3AB-911E3B6F8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53" y="1124477"/>
                <a:ext cx="9898981" cy="3778729"/>
              </a:xfrm>
              <a:prstGeom prst="rect">
                <a:avLst/>
              </a:prstGeom>
              <a:blipFill>
                <a:blip r:embed="rId3"/>
                <a:stretch>
                  <a:fillRect l="-1026"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D76E6890-4CAB-DDF2-568D-58F4764324B7}"/>
              </a:ext>
            </a:extLst>
          </p:cNvPr>
          <p:cNvGrpSpPr/>
          <p:nvPr/>
        </p:nvGrpSpPr>
        <p:grpSpPr>
          <a:xfrm>
            <a:off x="4280605" y="1282563"/>
            <a:ext cx="3396505" cy="4088280"/>
            <a:chOff x="473183" y="1006045"/>
            <a:chExt cx="3259077" cy="417936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5BF91C36-B4BD-698F-8910-CAB0AF8BF51B}"/>
                </a:ext>
              </a:extLst>
            </p:cNvPr>
            <p:cNvGrpSpPr/>
            <p:nvPr/>
          </p:nvGrpSpPr>
          <p:grpSpPr>
            <a:xfrm>
              <a:off x="778058" y="1006045"/>
              <a:ext cx="2834282" cy="4179368"/>
              <a:chOff x="1513291" y="975217"/>
              <a:chExt cx="2834282" cy="4179368"/>
            </a:xfrm>
          </p:grpSpPr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26B50C2C-F05E-F788-6855-E7A7A52B35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5919"/>
              <a:stretch/>
            </p:blipFill>
            <p:spPr>
              <a:xfrm>
                <a:off x="1513291" y="975217"/>
                <a:ext cx="2429837" cy="4179368"/>
              </a:xfrm>
              <a:prstGeom prst="rect">
                <a:avLst/>
              </a:prstGeom>
            </p:spPr>
          </p:pic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05D588A-7E8C-870C-C23C-98CF2052E297}"/>
                  </a:ext>
                </a:extLst>
              </p:cNvPr>
              <p:cNvSpPr txBox="1"/>
              <p:nvPr/>
            </p:nvSpPr>
            <p:spPr>
              <a:xfrm>
                <a:off x="3508124" y="1569425"/>
                <a:ext cx="839449" cy="52905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31C82CC-E428-0EE0-0504-A01A3725A816}"/>
                </a:ext>
              </a:extLst>
            </p:cNvPr>
            <p:cNvSpPr txBox="1"/>
            <p:nvPr/>
          </p:nvSpPr>
          <p:spPr>
            <a:xfrm>
              <a:off x="2772890" y="2403153"/>
              <a:ext cx="959370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10cm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93B9C4B-0A08-D510-E9DB-D25C34F01864}"/>
                </a:ext>
              </a:extLst>
            </p:cNvPr>
            <p:cNvSpPr txBox="1"/>
            <p:nvPr/>
          </p:nvSpPr>
          <p:spPr>
            <a:xfrm>
              <a:off x="473183" y="2608289"/>
              <a:ext cx="785991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8cm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2F7EB8AD-3CF2-6B75-E3F5-3F31FDC4DB1B}"/>
                </a:ext>
              </a:extLst>
            </p:cNvPr>
            <p:cNvSpPr txBox="1"/>
            <p:nvPr/>
          </p:nvSpPr>
          <p:spPr>
            <a:xfrm>
              <a:off x="778058" y="4002374"/>
              <a:ext cx="660853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6cm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7339D607-1851-3793-A587-16EC35F422F4}"/>
              </a:ext>
            </a:extLst>
          </p:cNvPr>
          <p:cNvGrpSpPr/>
          <p:nvPr/>
        </p:nvGrpSpPr>
        <p:grpSpPr>
          <a:xfrm>
            <a:off x="7868647" y="1166913"/>
            <a:ext cx="3759200" cy="3492500"/>
            <a:chOff x="7959617" y="1185846"/>
            <a:chExt cx="3759200" cy="3492500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1BFCFEF-4445-DF05-EEC6-492EF4587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9617" y="1185846"/>
              <a:ext cx="3759200" cy="3492500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13C1E70-72AF-E65A-8612-B005E48DBF5E}"/>
                </a:ext>
              </a:extLst>
            </p:cNvPr>
            <p:cNvSpPr txBox="1"/>
            <p:nvPr/>
          </p:nvSpPr>
          <p:spPr>
            <a:xfrm>
              <a:off x="7959617" y="1633928"/>
              <a:ext cx="704698" cy="5075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20315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FC256-1CE5-E7AA-70CE-35C114247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43D9B8-FF52-C5A8-7D1B-09A5BF6E4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F5FE23-CA73-015D-1590-91C9A8B055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62F5743-3572-8BAC-2A5E-B3AACF5AB04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EAFCEC1-2750-F16B-657E-09DC862CE07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4B1F665-C3B7-DF24-4D2C-D4A81D84576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F72B5C76-7EE9-CC25-C0B1-7292168B8CB4}"/>
                  </a:ext>
                </a:extLst>
              </p:cNvPr>
              <p:cNvSpPr txBox="1"/>
              <p:nvPr/>
            </p:nvSpPr>
            <p:spPr>
              <a:xfrm>
                <a:off x="358736" y="1019121"/>
                <a:ext cx="11367922" cy="427051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endParaRPr lang="fr" sz="24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Voici un prisme droit et son patron :</a:t>
                </a:r>
              </a:p>
              <a:p>
                <a:pPr algn="l" defTabSz="342900">
                  <a:buClrTx/>
                </a:pPr>
                <a:r>
                  <a:rPr lang="fr-MA" sz="2400" kern="0" dirty="0">
                    <a:solidFill>
                      <a:srgbClr val="000000"/>
                    </a:solidFill>
                    <a:sym typeface="Calibri"/>
                  </a:rPr>
                  <a:t>O</a:t>
                </a: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n a :</a:t>
                </a:r>
              </a:p>
              <a:p>
                <a:pPr defTabSz="342900">
                  <a:buClrTx/>
                </a:pPr>
                <a:r>
                  <a:rPr lang="fr-FR" sz="2400" b="1" kern="0" dirty="0">
                    <a:solidFill>
                      <a:srgbClr val="000000"/>
                    </a:solidFill>
                    <a:sym typeface="Calibri"/>
                  </a:rPr>
                  <a:t>a</a:t>
                </a:r>
                <a14:m>
                  <m:oMath xmlns:m="http://schemas.openxmlformats.org/officeDocument/2006/math">
                    <m:r>
                      <a:rPr lang="fr-FR" sz="24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24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𝟐𝟒</m:t>
                    </m:r>
                    <m:r>
                      <a:rPr lang="fr-FR" sz="24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𝒄𝒎</m:t>
                    </m:r>
                  </m:oMath>
                </a14:m>
                <a:endParaRPr lang="fr-FR" sz="2400" b="1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𝑨𝑩</m:t>
                      </m:r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=</m:t>
                      </m:r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𝟐𝟐</m:t>
                      </m:r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𝒄𝒎</m:t>
                      </m:r>
                    </m:oMath>
                  </m:oMathPara>
                </a14:m>
                <a:endParaRPr lang="fr" sz="24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F72B5C76-7EE9-CC25-C0B1-7292168B8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36" y="1019121"/>
                <a:ext cx="11367922" cy="4270510"/>
              </a:xfrm>
              <a:prstGeom prst="rect">
                <a:avLst/>
              </a:prstGeom>
              <a:blipFill>
                <a:blip r:embed="rId3"/>
                <a:stretch>
                  <a:fillRect l="-749" t="-284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799DFFDB-64E7-9C02-DFDB-1C4286512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21"/>
          <a:stretch/>
        </p:blipFill>
        <p:spPr>
          <a:xfrm>
            <a:off x="7726181" y="1760488"/>
            <a:ext cx="3767184" cy="33519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7026E0F-2FA8-245C-DBC0-DBA9F76E87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87" y="2098423"/>
            <a:ext cx="2444439" cy="2544439"/>
          </a:xfrm>
          <a:prstGeom prst="rect">
            <a:avLst/>
          </a:prstGeom>
        </p:spPr>
      </p:pic>
      <p:sp>
        <p:nvSpPr>
          <p:cNvPr id="12" name="Google Shape;266;p44">
            <a:extLst>
              <a:ext uri="{FF2B5EF4-FFF2-40B4-BE49-F238E27FC236}">
                <a16:creationId xmlns:a16="http://schemas.microsoft.com/office/drawing/2014/main" id="{EB69E33E-7C4A-2AAA-D127-6B03B00F478B}"/>
              </a:ext>
            </a:extLst>
          </p:cNvPr>
          <p:cNvSpPr/>
          <p:nvPr/>
        </p:nvSpPr>
        <p:spPr>
          <a:xfrm>
            <a:off x="449410" y="550046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67;p44">
            <a:extLst>
              <a:ext uri="{FF2B5EF4-FFF2-40B4-BE49-F238E27FC236}">
                <a16:creationId xmlns:a16="http://schemas.microsoft.com/office/drawing/2014/main" id="{CA9A2BD5-81A8-9477-A91F-B45CEF28CC3E}"/>
              </a:ext>
            </a:extLst>
          </p:cNvPr>
          <p:cNvSpPr/>
          <p:nvPr/>
        </p:nvSpPr>
        <p:spPr>
          <a:xfrm>
            <a:off x="9838921" y="550686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69171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B11D4-7668-8C40-41F1-75C5D07C0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D71827-A720-01C8-4C9D-8922970E7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967E592-241D-F69C-F34E-51FA699B38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9AC08C4-E2E1-2DBE-8D29-5FF2F17F7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0F502B88-794C-5A6A-FE42-73977D3DE205}"/>
              </a:ext>
            </a:extLst>
          </p:cNvPr>
          <p:cNvSpPr txBox="1"/>
          <p:nvPr/>
        </p:nvSpPr>
        <p:spPr>
          <a:xfrm>
            <a:off x="449706" y="1019121"/>
            <a:ext cx="11367922" cy="417567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15827948-4CEA-9269-C0E7-8881894A5B92}"/>
              </a:ext>
            </a:extLst>
          </p:cNvPr>
          <p:cNvSpPr txBox="1"/>
          <p:nvPr/>
        </p:nvSpPr>
        <p:spPr>
          <a:xfrm>
            <a:off x="449706" y="1019121"/>
            <a:ext cx="11367922" cy="417567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333DFF8D-E9FD-7B5F-2D32-5274E8AE4FD1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536728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Voici un prisme droit et son patron :</a:t>
                </a:r>
              </a:p>
              <a:p>
                <a:pPr algn="l" defTabSz="342900">
                  <a:buClrTx/>
                </a:pPr>
                <a:r>
                  <a:rPr lang="fr-MA" sz="2400" kern="0" dirty="0">
                    <a:solidFill>
                      <a:srgbClr val="000000"/>
                    </a:solidFill>
                    <a:sym typeface="Calibri"/>
                  </a:rPr>
                  <a:t>O</a:t>
                </a: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n a :</a:t>
                </a:r>
              </a:p>
              <a:p>
                <a:pPr defTabSz="342900">
                  <a:buClrTx/>
                </a:pPr>
                <a:r>
                  <a:rPr lang="fr-FR" sz="2400" b="1" kern="0" dirty="0">
                    <a:solidFill>
                      <a:srgbClr val="000000"/>
                    </a:solidFill>
                    <a:sym typeface="Calibri"/>
                  </a:rPr>
                  <a:t>a</a:t>
                </a:r>
                <a14:m>
                  <m:oMath xmlns:m="http://schemas.openxmlformats.org/officeDocument/2006/math">
                    <m:r>
                      <a:rPr lang="fr-FR" sz="24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2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Calibri"/>
                      </a:rPr>
                      <m:t>𝟐𝟒</m:t>
                    </m:r>
                    <m:r>
                      <a:rPr lang="fr-FR" sz="2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Calibri"/>
                      </a:rPr>
                      <m:t>𝒎</m:t>
                    </m:r>
                  </m:oMath>
                </a14:m>
                <a:endParaRPr lang="fr-FR" sz="2400" b="1" kern="0" dirty="0">
                  <a:solidFill>
                    <a:schemeClr val="tx1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𝑨𝑩</m:t>
                      </m:r>
                      <m:r>
                        <a:rPr lang="fr-FR" sz="2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=</m:t>
                      </m:r>
                      <m:r>
                        <a:rPr lang="fr-FR" sz="2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𝟐𝟐</m:t>
                      </m:r>
                      <m:r>
                        <a:rPr lang="fr-FR" sz="24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Calibri"/>
                        </a:rPr>
                        <m:t>𝒎</m:t>
                      </m:r>
                    </m:oMath>
                  </m:oMathPara>
                </a14:m>
                <a:endParaRPr lang="fr" sz="2400" kern="0" dirty="0">
                  <a:solidFill>
                    <a:schemeClr val="tx1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333DFF8D-E9FD-7B5F-2D32-5274E8AE4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536728"/>
              </a:xfrm>
              <a:prstGeom prst="rect">
                <a:avLst/>
              </a:prstGeom>
              <a:blipFill>
                <a:blip r:embed="rId3"/>
                <a:stretch>
                  <a:fillRect l="-749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4E515BE5-FF11-7645-8ABA-D8A354BA6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21"/>
          <a:stretch/>
        </p:blipFill>
        <p:spPr>
          <a:xfrm>
            <a:off x="7750931" y="1496633"/>
            <a:ext cx="3767184" cy="369815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29B2ADB-A005-75C7-9327-40B1ABE155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7" y="2025399"/>
            <a:ext cx="2444439" cy="2807202"/>
          </a:xfrm>
          <a:prstGeom prst="rect">
            <a:avLst/>
          </a:prstGeom>
        </p:spPr>
      </p:pic>
      <p:sp>
        <p:nvSpPr>
          <p:cNvPr id="9" name="Google Shape;266;p44">
            <a:extLst>
              <a:ext uri="{FF2B5EF4-FFF2-40B4-BE49-F238E27FC236}">
                <a16:creationId xmlns:a16="http://schemas.microsoft.com/office/drawing/2014/main" id="{C56ADFC6-204B-EA63-63F8-0C86F37649B0}"/>
              </a:ext>
            </a:extLst>
          </p:cNvPr>
          <p:cNvSpPr/>
          <p:nvPr/>
        </p:nvSpPr>
        <p:spPr>
          <a:xfrm>
            <a:off x="449706" y="568660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7324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Identifier la hauteur et la base d’un cylindre ou d’un prisme: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1EB8B44-E8E5-BADA-1DF6-DF26C1BE7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1472779"/>
            <a:ext cx="11538857" cy="26924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F85B4B-BD4E-2C74-7D65-67FBC46E8636}"/>
              </a:ext>
            </a:extLst>
          </p:cNvPr>
          <p:cNvSpPr txBox="1"/>
          <p:nvPr/>
        </p:nvSpPr>
        <p:spPr>
          <a:xfrm>
            <a:off x="10382490" y="2361235"/>
            <a:ext cx="2893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,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0B6434-D4AB-809C-48F4-E0F37F1E4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1472779"/>
            <a:ext cx="11538857" cy="26924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77525DE-06DE-5324-3261-7E204FCED2C8}"/>
              </a:ext>
            </a:extLst>
          </p:cNvPr>
          <p:cNvSpPr txBox="1"/>
          <p:nvPr/>
        </p:nvSpPr>
        <p:spPr>
          <a:xfrm>
            <a:off x="1794510" y="2788920"/>
            <a:ext cx="2823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Hauteur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41CC4D-473C-5E11-AECF-9815D5A252A9}"/>
              </a:ext>
            </a:extLst>
          </p:cNvPr>
          <p:cNvSpPr txBox="1"/>
          <p:nvPr/>
        </p:nvSpPr>
        <p:spPr>
          <a:xfrm>
            <a:off x="1794510" y="3228945"/>
            <a:ext cx="2823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187F71-04FD-FF1B-1A5B-EA970B51FEC2}"/>
              </a:ext>
            </a:extLst>
          </p:cNvPr>
          <p:cNvSpPr txBox="1"/>
          <p:nvPr/>
        </p:nvSpPr>
        <p:spPr>
          <a:xfrm>
            <a:off x="1794510" y="3641567"/>
            <a:ext cx="2823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Génératrice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2D3ADE1-D606-450D-DADE-A825DDDB7B56}"/>
              </a:ext>
            </a:extLst>
          </p:cNvPr>
          <p:cNvSpPr txBox="1"/>
          <p:nvPr/>
        </p:nvSpPr>
        <p:spPr>
          <a:xfrm>
            <a:off x="10313670" y="2388810"/>
            <a:ext cx="35052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 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qu’il faut retenir jusqu’ici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6EBEB4-06F4-5B29-7D4B-0FD78ABE7F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fait un rappel :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B7085B-BC06-BAF1-F401-34EBCAFC6475}"/>
              </a:ext>
            </a:extLst>
          </p:cNvPr>
          <p:cNvSpPr txBox="1"/>
          <p:nvPr/>
        </p:nvSpPr>
        <p:spPr>
          <a:xfrm>
            <a:off x="245623" y="946589"/>
            <a:ext cx="7397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Identifier les éléments caractéristiques d’un cône et d’une pyramide ;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1D9BDB-9859-CE3B-A702-A6DA552CA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23" y="3246821"/>
            <a:ext cx="6722336" cy="144296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ED5B826-ABD1-755B-BF45-B7BE317E1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330" y="1415986"/>
            <a:ext cx="1367790" cy="176154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D7BEE35-83B7-65DF-3A0B-040B9F0AD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23" y="1415986"/>
            <a:ext cx="1713230" cy="17833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1FAD4E1-58D0-C50D-B592-8A5288C5C4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23" y="4759077"/>
            <a:ext cx="6768054" cy="176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6257257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057943" y="2530926"/>
            <a:ext cx="5439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Ahmed veut peindre ce cône.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Quelles informations lui faut-il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pour calculer l'aire de la surface à peindre ?</a:t>
            </a:r>
            <a:endParaRPr lang="fr-MA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9C44673-3884-3FF0-8823-DD37B82DA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757" y="1601759"/>
            <a:ext cx="2146300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MA" sz="1800" b="1" dirty="0">
                <a:effectLst/>
                <a:latin typeface="Calibri" panose="020F0502020204030204" pitchFamily="34" charset="0"/>
              </a:rPr>
              <a:t>Calculer l’aire d’un </a:t>
            </a:r>
            <a:r>
              <a:rPr lang="fr-MA" b="1" dirty="0">
                <a:latin typeface="Calibri" panose="020F0502020204030204" pitchFamily="34" charset="0"/>
              </a:rPr>
              <a:t>cône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et d’une </a:t>
            </a:r>
            <a:r>
              <a:rPr lang="fr-MA" b="1" dirty="0">
                <a:latin typeface="Calibri" panose="020F0502020204030204" pitchFamily="34" charset="0"/>
              </a:rPr>
              <a:t>pyramide 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en utilisant son patron.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86C2109-6376-CBCB-6809-8B8CE8E2678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Voici un cône et son patron calculons la mesure de l’angle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:</a:t>
                </a:r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86C2109-6376-CBCB-6809-8B8CE8E267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70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en utilisant le patron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0DCECE4-DB5E-F9EC-C7B8-27A1842891AD}"/>
                  </a:ext>
                </a:extLst>
              </p:cNvPr>
              <p:cNvSpPr txBox="1"/>
              <p:nvPr/>
            </p:nvSpPr>
            <p:spPr>
              <a:xfrm>
                <a:off x="439838" y="1033051"/>
                <a:ext cx="72479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Voici un cône et son patron. On veut calculer la mesure de l’angle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𝛼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0DCECE4-DB5E-F9EC-C7B8-27A1842891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38" y="1033051"/>
                <a:ext cx="7247946" cy="400110"/>
              </a:xfrm>
              <a:prstGeom prst="rect">
                <a:avLst/>
              </a:prstGeom>
              <a:blipFill>
                <a:blip r:embed="rId4"/>
                <a:stretch>
                  <a:fillRect l="-841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Image 28">
            <a:extLst>
              <a:ext uri="{FF2B5EF4-FFF2-40B4-BE49-F238E27FC236}">
                <a16:creationId xmlns:a16="http://schemas.microsoft.com/office/drawing/2014/main" id="{41E179C6-7F30-AB0A-DF31-B537F7C316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349" y="1803999"/>
            <a:ext cx="2007301" cy="1864891"/>
          </a:xfrm>
          <a:prstGeom prst="rect">
            <a:avLst/>
          </a:prstGeom>
        </p:spPr>
      </p:pic>
      <p:grpSp>
        <p:nvGrpSpPr>
          <p:cNvPr id="33" name="Groupe 32">
            <a:extLst>
              <a:ext uri="{FF2B5EF4-FFF2-40B4-BE49-F238E27FC236}">
                <a16:creationId xmlns:a16="http://schemas.microsoft.com/office/drawing/2014/main" id="{95F400E8-0932-E5C4-E13E-BC1225AE0586}"/>
              </a:ext>
            </a:extLst>
          </p:cNvPr>
          <p:cNvGrpSpPr/>
          <p:nvPr/>
        </p:nvGrpSpPr>
        <p:grpSpPr>
          <a:xfrm>
            <a:off x="439838" y="1635666"/>
            <a:ext cx="2105467" cy="2453833"/>
            <a:chOff x="1513291" y="975217"/>
            <a:chExt cx="2834282" cy="4179368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16FC68A6-EDAE-2AA1-ECC1-13A09083C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919"/>
            <a:stretch/>
          </p:blipFill>
          <p:spPr>
            <a:xfrm>
              <a:off x="1513291" y="975217"/>
              <a:ext cx="2429837" cy="4179368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7DC52859-8AE0-07D9-65E6-304F579E48CD}"/>
                </a:ext>
              </a:extLst>
            </p:cNvPr>
            <p:cNvSpPr txBox="1"/>
            <p:nvPr/>
          </p:nvSpPr>
          <p:spPr>
            <a:xfrm>
              <a:off x="3508124" y="1569425"/>
              <a:ext cx="839449" cy="529053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AC64C51C-3F5E-E99B-F473-B9E399E886B0}"/>
              </a:ext>
            </a:extLst>
          </p:cNvPr>
          <p:cNvSpPr txBox="1"/>
          <p:nvPr/>
        </p:nvSpPr>
        <p:spPr>
          <a:xfrm>
            <a:off x="602885" y="3937657"/>
            <a:ext cx="854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On a 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09791097-2243-CC4D-7AE3-72713FD95420}"/>
                  </a:ext>
                </a:extLst>
              </p:cNvPr>
              <p:cNvSpPr txBox="1"/>
              <p:nvPr/>
            </p:nvSpPr>
            <p:spPr>
              <a:xfrm>
                <a:off x="602885" y="4640881"/>
                <a:ext cx="836729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périmètre de la base est égal à la longueur de l’arc de rayon a est d’angle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𝛼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09791097-2243-CC4D-7AE3-72713FD95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885" y="4640881"/>
                <a:ext cx="8367291" cy="400110"/>
              </a:xfrm>
              <a:prstGeom prst="rect">
                <a:avLst/>
              </a:prstGeom>
              <a:blipFill>
                <a:blip r:embed="rId8"/>
                <a:stretch>
                  <a:fillRect l="-802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76409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82B46CA-35B3-86D3-CE8D-AAA7DF85DB2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Voici comment je détermine la mesure de l’angle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fr-FR" dirty="0"/>
                  <a:t>: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82B46CA-35B3-86D3-CE8D-AAA7DF85DB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70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D91A88-EB8B-F201-8CD1-194ABEFE2C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16EA5D-06D8-CF5E-6640-C338819204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838" y="1652441"/>
            <a:ext cx="2612497" cy="28217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C61CA5-0165-E3CA-35E0-A0893E6B0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31" y="1827080"/>
            <a:ext cx="2378137" cy="26092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8F01FF5-F95A-A70F-C397-A75DA256F76A}"/>
                  </a:ext>
                </a:extLst>
              </p:cNvPr>
              <p:cNvSpPr txBox="1"/>
              <p:nvPr/>
            </p:nvSpPr>
            <p:spPr>
              <a:xfrm>
                <a:off x="1030246" y="4711940"/>
                <a:ext cx="2328843" cy="6193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𝑅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𝛼</m:t>
                          </m:r>
                        </m:num>
                        <m:den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360</m:t>
                          </m:r>
                        </m:den>
                      </m:f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8F01FF5-F95A-A70F-C397-A75DA256F7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46" y="4711940"/>
                <a:ext cx="2328843" cy="619337"/>
              </a:xfrm>
              <a:prstGeom prst="rect">
                <a:avLst/>
              </a:prstGeom>
              <a:blipFill>
                <a:blip r:embed="rId5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lèche vers la droite 8">
            <a:extLst>
              <a:ext uri="{FF2B5EF4-FFF2-40B4-BE49-F238E27FC236}">
                <a16:creationId xmlns:a16="http://schemas.microsoft.com/office/drawing/2014/main" id="{6FEFA776-28A1-05AF-189D-2DCB353747FA}"/>
              </a:ext>
            </a:extLst>
          </p:cNvPr>
          <p:cNvSpPr/>
          <p:nvPr/>
        </p:nvSpPr>
        <p:spPr>
          <a:xfrm>
            <a:off x="3488593" y="4805965"/>
            <a:ext cx="706056" cy="5092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6277308-6F68-7813-EAC3-D6F2DF194565}"/>
                  </a:ext>
                </a:extLst>
              </p:cNvPr>
              <p:cNvSpPr txBox="1"/>
              <p:nvPr/>
            </p:nvSpPr>
            <p:spPr>
              <a:xfrm>
                <a:off x="4291360" y="4732341"/>
                <a:ext cx="1550681" cy="6193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𝑅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𝛼</m:t>
                          </m:r>
                        </m:num>
                        <m:den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360</m:t>
                          </m:r>
                        </m:den>
                      </m:f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6277308-6F68-7813-EAC3-D6F2DF194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1360" y="4732341"/>
                <a:ext cx="1550681" cy="619337"/>
              </a:xfrm>
              <a:prstGeom prst="rect">
                <a:avLst/>
              </a:prstGeom>
              <a:blipFill>
                <a:blip r:embed="rId6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Espace réservé du contenu 10">
                <a:extLst>
                  <a:ext uri="{FF2B5EF4-FFF2-40B4-BE49-F238E27FC236}">
                    <a16:creationId xmlns:a16="http://schemas.microsoft.com/office/drawing/2014/main" id="{4942BBC1-5E91-0868-70F4-AAE6E929F986}"/>
                  </a:ext>
                </a:extLst>
              </p:cNvPr>
              <p:cNvSpPr txBox="1">
                <a:spLocks noGrp="1"/>
              </p:cNvSpPr>
              <p:nvPr>
                <p:ph sz="quarter" idx="10"/>
              </p:nvPr>
            </p:nvSpPr>
            <p:spPr>
              <a:xfrm>
                <a:off x="530225" y="1136650"/>
                <a:ext cx="8598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périmètre de la base est égal à la longueur de l’arc de rayon a est d’angle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𝛼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Espace réservé du contenu 10">
                <a:extLst>
                  <a:ext uri="{FF2B5EF4-FFF2-40B4-BE49-F238E27FC236}">
                    <a16:creationId xmlns:a16="http://schemas.microsoft.com/office/drawing/2014/main" id="{4942BBC1-5E91-0868-70F4-AAE6E929F986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530225" y="1136650"/>
                <a:ext cx="8598123" cy="369332"/>
              </a:xfrm>
              <a:prstGeom prst="rect">
                <a:avLst/>
              </a:prstGeom>
              <a:blipFill>
                <a:blip r:embed="rId7"/>
                <a:stretch>
                  <a:fillRect l="-638" t="-16393" b="-278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lèche vers la droite 12">
            <a:extLst>
              <a:ext uri="{FF2B5EF4-FFF2-40B4-BE49-F238E27FC236}">
                <a16:creationId xmlns:a16="http://schemas.microsoft.com/office/drawing/2014/main" id="{9366B727-EE78-AB54-7D5E-992E7CE89E75}"/>
              </a:ext>
            </a:extLst>
          </p:cNvPr>
          <p:cNvSpPr/>
          <p:nvPr/>
        </p:nvSpPr>
        <p:spPr>
          <a:xfrm>
            <a:off x="6126783" y="4842392"/>
            <a:ext cx="706056" cy="5092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E61E3C8-1650-9295-BC76-22D3D12EF87A}"/>
                  </a:ext>
                </a:extLst>
              </p:cNvPr>
              <p:cNvSpPr txBox="1"/>
              <p:nvPr/>
            </p:nvSpPr>
            <p:spPr>
              <a:xfrm>
                <a:off x="7225039" y="4754094"/>
                <a:ext cx="1520609" cy="670568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𝛼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360×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𝑅</m:t>
                          </m:r>
                        </m:num>
                        <m:den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E61E3C8-1650-9295-BC76-22D3D12EF8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5039" y="4754094"/>
                <a:ext cx="1520609" cy="670568"/>
              </a:xfrm>
              <a:prstGeom prst="rect">
                <a:avLst/>
              </a:prstGeom>
              <a:blipFill>
                <a:blip r:embed="rId8"/>
                <a:stretch>
                  <a:fillRect b="-1818"/>
                </a:stretch>
              </a:blipFill>
              <a:ln>
                <a:solidFill>
                  <a:srgbClr val="00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23080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20B5AF-FBA6-7A38-7DCF-B8B24B36A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formule qui permet de calculer l’aire d’un cône de rayon R et de génératrice a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E1CD5F-63B4-FCBC-FF8B-0EAC3DB9CA2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le raisonnement.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682C361-96A1-138F-0B4E-82B7B982CA3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960" y="2254535"/>
            <a:ext cx="1995696" cy="18541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0E10D22-1C6F-1F60-BD8B-9A89FC2A3BF0}"/>
                  </a:ext>
                </a:extLst>
              </p:cNvPr>
              <p:cNvSpPr txBox="1"/>
              <p:nvPr/>
            </p:nvSpPr>
            <p:spPr>
              <a:xfrm>
                <a:off x="2495830" y="4946754"/>
                <a:ext cx="73459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L’aire total d’un cône de rayon R et de génératrice a est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𝑅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𝑎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0E10D22-1C6F-1F60-BD8B-9A89FC2A3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830" y="4946754"/>
                <a:ext cx="7345922" cy="400110"/>
              </a:xfrm>
              <a:prstGeom prst="rect">
                <a:avLst/>
              </a:prstGeom>
              <a:blipFill>
                <a:blip r:embed="rId3"/>
                <a:stretch>
                  <a:fillRect l="-864" t="-937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AF56DB22-C36F-FAAC-2327-6F131EADCED7}"/>
              </a:ext>
            </a:extLst>
          </p:cNvPr>
          <p:cNvGrpSpPr/>
          <p:nvPr/>
        </p:nvGrpSpPr>
        <p:grpSpPr>
          <a:xfrm>
            <a:off x="2898225" y="1954672"/>
            <a:ext cx="2105467" cy="2453833"/>
            <a:chOff x="1513291" y="975217"/>
            <a:chExt cx="2834282" cy="417936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FC914FC-E120-B1ED-81F4-F32F347DD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919"/>
            <a:stretch/>
          </p:blipFill>
          <p:spPr>
            <a:xfrm>
              <a:off x="1513291" y="975217"/>
              <a:ext cx="2429837" cy="4179368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F36C81A-2887-67D4-D5D4-9B439C8560B4}"/>
                </a:ext>
              </a:extLst>
            </p:cNvPr>
            <p:cNvSpPr txBox="1"/>
            <p:nvPr/>
          </p:nvSpPr>
          <p:spPr>
            <a:xfrm>
              <a:off x="3508124" y="1569425"/>
              <a:ext cx="839449" cy="529053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58019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4870A1-4DD9-D263-7431-722726A3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comment je calcule l’aire d’une pyramide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7232091-A717-A1A2-4E3E-01E17593521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196" y="2664559"/>
            <a:ext cx="7213600" cy="2171700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CAF7EE-1BC6-F69A-EE37-BC4E5D5AD87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4927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montre, à l’aide un exemple, comment calculer l’aire totale d’une pyramide en utilisant son patron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4D39E61-0E60-A53B-C71E-F8439D49F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51" y="936625"/>
            <a:ext cx="7772400" cy="12913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448CD1C-A10B-409B-C777-BCA13DAFA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77" y="2832100"/>
            <a:ext cx="4330700" cy="5969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92952B4-CE76-FB8C-8926-685689C249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20" y="3854450"/>
            <a:ext cx="7708900" cy="9779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10BFCAE-3D77-652C-EE1F-ABE6F62206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6" y="5230411"/>
            <a:ext cx="7772400" cy="9592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0A03391-263A-FAE3-3B7F-57DC37DD78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149" y="985837"/>
            <a:ext cx="26670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étape par étape :.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9EDF3465-EE7F-BA68-FC91-5C8B52FA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/>
          <a:lstStyle/>
          <a:p>
            <a:r>
              <a:rPr lang="fr-FR" dirty="0"/>
              <a:t>Je vous montre comment calculer l’aire totale d’un cône  en utilisant son patron :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D191F6-4E40-F5E9-F348-5458A1FB2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99" y="1019121"/>
            <a:ext cx="4089400" cy="5969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C121EB1-D9AE-C63E-6E69-73C727C3C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300" y="1178185"/>
            <a:ext cx="2070100" cy="18034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141291F-9E88-BF32-1F87-EA9C746CFD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065" y="2334822"/>
            <a:ext cx="7021369" cy="318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935304" y="1870003"/>
            <a:ext cx="5120584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formule qui permet de calculer l’aire de la pyramide suivante est :……………….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2"/>
            <a:ext cx="10727579" cy="41040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9D752F7-9CEA-CFFA-F0D0-A91D0C6C260B}"/>
              </a:ext>
            </a:extLst>
          </p:cNvPr>
          <p:cNvGrpSpPr/>
          <p:nvPr/>
        </p:nvGrpSpPr>
        <p:grpSpPr>
          <a:xfrm>
            <a:off x="7788605" y="2039061"/>
            <a:ext cx="3447575" cy="3296294"/>
            <a:chOff x="6495078" y="1673629"/>
            <a:chExt cx="3719939" cy="3870071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1C9508A4-FB2B-DEDD-ADCB-9126F0AC7E4F}"/>
                </a:ext>
              </a:extLst>
            </p:cNvPr>
            <p:cNvGrpSpPr/>
            <p:nvPr/>
          </p:nvGrpSpPr>
          <p:grpSpPr>
            <a:xfrm>
              <a:off x="6495078" y="1673629"/>
              <a:ext cx="3719939" cy="3870071"/>
              <a:chOff x="1261921" y="1487864"/>
              <a:chExt cx="3719939" cy="3870071"/>
            </a:xfrm>
          </p:grpSpPr>
          <p:pic>
            <p:nvPicPr>
              <p:cNvPr id="21" name="Picture 1">
                <a:extLst>
                  <a:ext uri="{FF2B5EF4-FFF2-40B4-BE49-F238E27FC236}">
                    <a16:creationId xmlns:a16="http://schemas.microsoft.com/office/drawing/2014/main" id="{173A72E8-DF26-B625-2CBD-866CC8C13F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61921" y="1487864"/>
                <a:ext cx="3719939" cy="3870071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14">
                    <a:extLst>
                      <a:ext uri="{FF2B5EF4-FFF2-40B4-BE49-F238E27FC236}">
                        <a16:creationId xmlns:a16="http://schemas.microsoft.com/office/drawing/2014/main" id="{D5A3882F-1F2A-7781-23E9-EFEAB6FD26FB}"/>
                      </a:ext>
                    </a:extLst>
                  </p:cNvPr>
                  <p:cNvSpPr txBox="1"/>
                  <p:nvPr/>
                </p:nvSpPr>
                <p:spPr>
                  <a:xfrm>
                    <a:off x="2825604" y="2258947"/>
                    <a:ext cx="33682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22" name="TextBox 14">
                    <a:extLst>
                      <a:ext uri="{FF2B5EF4-FFF2-40B4-BE49-F238E27FC236}">
                        <a16:creationId xmlns:a16="http://schemas.microsoft.com/office/drawing/2014/main" id="{D5A3882F-1F2A-7781-23E9-EFEAB6FD26F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25604" y="2258947"/>
                    <a:ext cx="336822" cy="30777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33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16">
                    <a:extLst>
                      <a:ext uri="{FF2B5EF4-FFF2-40B4-BE49-F238E27FC236}">
                        <a16:creationId xmlns:a16="http://schemas.microsoft.com/office/drawing/2014/main" id="{C4B92C5A-6B4D-68A1-F178-7188BFEC486A}"/>
                      </a:ext>
                    </a:extLst>
                  </p:cNvPr>
                  <p:cNvSpPr txBox="1"/>
                  <p:nvPr/>
                </p:nvSpPr>
                <p:spPr>
                  <a:xfrm>
                    <a:off x="2892235" y="3978401"/>
                    <a:ext cx="338105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23" name="TextBox 16">
                    <a:extLst>
                      <a:ext uri="{FF2B5EF4-FFF2-40B4-BE49-F238E27FC236}">
                        <a16:creationId xmlns:a16="http://schemas.microsoft.com/office/drawing/2014/main" id="{C4B92C5A-6B4D-68A1-F178-7188BFEC486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92235" y="3978401"/>
                    <a:ext cx="338105" cy="30777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2381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TextBox 5">
                <a:extLst>
                  <a:ext uri="{FF2B5EF4-FFF2-40B4-BE49-F238E27FC236}">
                    <a16:creationId xmlns:a16="http://schemas.microsoft.com/office/drawing/2014/main" id="{BA114EEA-839E-1351-3961-A0E474CB90E0}"/>
                  </a:ext>
                </a:extLst>
              </p:cNvPr>
              <p:cNvSpPr txBox="1"/>
              <p:nvPr/>
            </p:nvSpPr>
            <p:spPr>
              <a:xfrm>
                <a:off x="2851989" y="2722464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//</a:t>
                </a:r>
              </a:p>
            </p:txBody>
          </p:sp>
          <p:sp>
            <p:nvSpPr>
              <p:cNvPr id="25" name="TextBox 22">
                <a:extLst>
                  <a:ext uri="{FF2B5EF4-FFF2-40B4-BE49-F238E27FC236}">
                    <a16:creationId xmlns:a16="http://schemas.microsoft.com/office/drawing/2014/main" id="{406C1E17-577E-99A4-2146-57184F69C6CB}"/>
                  </a:ext>
                </a:extLst>
              </p:cNvPr>
              <p:cNvSpPr txBox="1"/>
              <p:nvPr/>
            </p:nvSpPr>
            <p:spPr>
              <a:xfrm>
                <a:off x="2933682" y="3822661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//</a:t>
                </a:r>
              </a:p>
            </p:txBody>
          </p:sp>
          <p:sp>
            <p:nvSpPr>
              <p:cNvPr id="26" name="TextBox 24">
                <a:extLst>
                  <a:ext uri="{FF2B5EF4-FFF2-40B4-BE49-F238E27FC236}">
                    <a16:creationId xmlns:a16="http://schemas.microsoft.com/office/drawing/2014/main" id="{0AC8D21B-DD64-DA65-98D7-D171F7122976}"/>
                  </a:ext>
                </a:extLst>
              </p:cNvPr>
              <p:cNvSpPr txBox="1"/>
              <p:nvPr/>
            </p:nvSpPr>
            <p:spPr>
              <a:xfrm rot="3882653">
                <a:off x="3497101" y="3338907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//</a:t>
                </a:r>
              </a:p>
            </p:txBody>
          </p:sp>
          <p:sp>
            <p:nvSpPr>
              <p:cNvPr id="27" name="TextBox 25">
                <a:extLst>
                  <a:ext uri="{FF2B5EF4-FFF2-40B4-BE49-F238E27FC236}">
                    <a16:creationId xmlns:a16="http://schemas.microsoft.com/office/drawing/2014/main" id="{19AA9106-1D6B-19BE-EAC4-32FF1C9E6C18}"/>
                  </a:ext>
                </a:extLst>
              </p:cNvPr>
              <p:cNvSpPr txBox="1"/>
              <p:nvPr/>
            </p:nvSpPr>
            <p:spPr>
              <a:xfrm rot="3882653">
                <a:off x="2385851" y="3281757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//</a:t>
                </a:r>
              </a:p>
            </p:txBody>
          </p:sp>
        </p:grpSp>
        <p:cxnSp>
          <p:nvCxnSpPr>
            <p:cNvPr id="19" name="Straight Connector 13">
              <a:extLst>
                <a:ext uri="{FF2B5EF4-FFF2-40B4-BE49-F238E27FC236}">
                  <a16:creationId xmlns:a16="http://schemas.microsoft.com/office/drawing/2014/main" id="{0BAD230C-4FBD-7301-4A08-8BA2E577C241}"/>
                </a:ext>
              </a:extLst>
            </p:cNvPr>
            <p:cNvCxnSpPr/>
            <p:nvPr/>
          </p:nvCxnSpPr>
          <p:spPr>
            <a:xfrm flipV="1">
              <a:off x="8308865" y="1925632"/>
              <a:ext cx="0" cy="1074375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A55400-B68A-DC69-1A0E-36ADFD9FB4B9}"/>
                </a:ext>
              </a:extLst>
            </p:cNvPr>
            <p:cNvSpPr/>
            <p:nvPr/>
          </p:nvSpPr>
          <p:spPr>
            <a:xfrm>
              <a:off x="8338882" y="2931937"/>
              <a:ext cx="137974" cy="1379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l’aire d’un prisme et d’un cylindre en utilisant son patron 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10491" y="264645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19752" y="467172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19752" y="579047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sz="20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19177" y="172154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latin typeface="Calibri" panose="020F0502020204030204" pitchFamily="34" charset="0"/>
              </a:rPr>
              <a:t>Calculer l’aire d’une pyramide et d’un cône en utilisant son patron 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le volume d’un prisme et d’un cylindre 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67034" y="5718335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Résolution de problèmes : Calcul d’aires et de volumes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7034" y="4673060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sz="20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/>
          <p:nvPr/>
        </p:nvSpPr>
        <p:spPr>
          <a:xfrm>
            <a:off x="945044" y="1014417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       Volumes et aires des solides usuels </a:t>
            </a: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 txBox="1">
            <a:spLocks/>
          </p:cNvSpPr>
          <p:nvPr/>
        </p:nvSpPr>
        <p:spPr>
          <a:xfrm>
            <a:off x="1017059" y="1018530"/>
            <a:ext cx="1875632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ym typeface="Arial"/>
              </a:rPr>
              <a:t>Tâche 11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00" y="3504656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12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>
              <a:effectLst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18603" y="4704631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41075" y="578026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Tâche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14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>
              <a:solidFill>
                <a:schemeClr val="tx1"/>
              </a:solidFill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67034" y="4671722"/>
            <a:ext cx="81504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le volume de la pyramide, du cône et de la sphère 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L’aire totale est égale à la somme de l’aire du carré et le quadruple de l’aire du triangle.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2"/>
            <a:ext cx="10727579" cy="42429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117154A-D88B-ECAF-2DCD-05052FFBAF8D}"/>
                  </a:ext>
                </a:extLst>
              </p:cNvPr>
              <p:cNvSpPr/>
              <p:nvPr/>
            </p:nvSpPr>
            <p:spPr>
              <a:xfrm>
                <a:off x="935303" y="1870003"/>
                <a:ext cx="6055805" cy="10545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MA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formule qui permet de calculer l’aire de la pyramide suivante est 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+4</m:t>
                    </m:r>
                    <m:f>
                      <m:fPr>
                        <m:ctrlP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×</m:t>
                        </m:r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MA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117154A-D88B-ECAF-2DCD-05052FFBAF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3" y="1870003"/>
                <a:ext cx="6055805" cy="1054584"/>
              </a:xfrm>
              <a:prstGeom prst="rect">
                <a:avLst/>
              </a:prstGeom>
              <a:blipFill>
                <a:blip r:embed="rId3"/>
                <a:stretch>
                  <a:fillRect l="-1464" t="-3571" b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63162772-1604-98F8-9177-F52271901EFC}"/>
              </a:ext>
            </a:extLst>
          </p:cNvPr>
          <p:cNvGrpSpPr/>
          <p:nvPr/>
        </p:nvGrpSpPr>
        <p:grpSpPr>
          <a:xfrm>
            <a:off x="7788605" y="2039061"/>
            <a:ext cx="3447575" cy="3296294"/>
            <a:chOff x="6495078" y="1673629"/>
            <a:chExt cx="3719939" cy="3870071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C783E3DF-36D7-CF9F-55E6-9998C8817233}"/>
                </a:ext>
              </a:extLst>
            </p:cNvPr>
            <p:cNvGrpSpPr/>
            <p:nvPr/>
          </p:nvGrpSpPr>
          <p:grpSpPr>
            <a:xfrm>
              <a:off x="6495078" y="1673629"/>
              <a:ext cx="3719939" cy="3870071"/>
              <a:chOff x="1261921" y="1487864"/>
              <a:chExt cx="3719939" cy="3870071"/>
            </a:xfrm>
          </p:grpSpPr>
          <p:pic>
            <p:nvPicPr>
              <p:cNvPr id="11" name="Picture 1">
                <a:extLst>
                  <a:ext uri="{FF2B5EF4-FFF2-40B4-BE49-F238E27FC236}">
                    <a16:creationId xmlns:a16="http://schemas.microsoft.com/office/drawing/2014/main" id="{9E6402A7-5538-5767-4D03-CF1272063D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61921" y="1487864"/>
                <a:ext cx="3719939" cy="3870071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4">
                    <a:extLst>
                      <a:ext uri="{FF2B5EF4-FFF2-40B4-BE49-F238E27FC236}">
                        <a16:creationId xmlns:a16="http://schemas.microsoft.com/office/drawing/2014/main" id="{834904AE-D09D-D1AD-E464-1BF314EE51F3}"/>
                      </a:ext>
                    </a:extLst>
                  </p:cNvPr>
                  <p:cNvSpPr txBox="1"/>
                  <p:nvPr/>
                </p:nvSpPr>
                <p:spPr>
                  <a:xfrm>
                    <a:off x="2825604" y="2258947"/>
                    <a:ext cx="33682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12" name="TextBox 14">
                    <a:extLst>
                      <a:ext uri="{FF2B5EF4-FFF2-40B4-BE49-F238E27FC236}">
                        <a16:creationId xmlns:a16="http://schemas.microsoft.com/office/drawing/2014/main" id="{834904AE-D09D-D1AD-E464-1BF314EE51F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25604" y="2258947"/>
                    <a:ext cx="336822" cy="30777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33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6">
                    <a:extLst>
                      <a:ext uri="{FF2B5EF4-FFF2-40B4-BE49-F238E27FC236}">
                        <a16:creationId xmlns:a16="http://schemas.microsoft.com/office/drawing/2014/main" id="{D0A5AEFF-C783-4B6C-6925-22573EF0AE7A}"/>
                      </a:ext>
                    </a:extLst>
                  </p:cNvPr>
                  <p:cNvSpPr txBox="1"/>
                  <p:nvPr/>
                </p:nvSpPr>
                <p:spPr>
                  <a:xfrm>
                    <a:off x="2892235" y="3978401"/>
                    <a:ext cx="338105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13" name="TextBox 16">
                    <a:extLst>
                      <a:ext uri="{FF2B5EF4-FFF2-40B4-BE49-F238E27FC236}">
                        <a16:creationId xmlns:a16="http://schemas.microsoft.com/office/drawing/2014/main" id="{D0A5AEFF-C783-4B6C-6925-22573EF0AE7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92235" y="3978401"/>
                    <a:ext cx="338105" cy="30777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2381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TextBox 5">
                <a:extLst>
                  <a:ext uri="{FF2B5EF4-FFF2-40B4-BE49-F238E27FC236}">
                    <a16:creationId xmlns:a16="http://schemas.microsoft.com/office/drawing/2014/main" id="{5AC82762-ABC2-248A-A498-073378882273}"/>
                  </a:ext>
                </a:extLst>
              </p:cNvPr>
              <p:cNvSpPr txBox="1"/>
              <p:nvPr/>
            </p:nvSpPr>
            <p:spPr>
              <a:xfrm>
                <a:off x="2851989" y="2722464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//</a:t>
                </a:r>
              </a:p>
            </p:txBody>
          </p:sp>
          <p:sp>
            <p:nvSpPr>
              <p:cNvPr id="16" name="TextBox 22">
                <a:extLst>
                  <a:ext uri="{FF2B5EF4-FFF2-40B4-BE49-F238E27FC236}">
                    <a16:creationId xmlns:a16="http://schemas.microsoft.com/office/drawing/2014/main" id="{C51ACD80-D456-AD50-7280-244E3E9742AF}"/>
                  </a:ext>
                </a:extLst>
              </p:cNvPr>
              <p:cNvSpPr txBox="1"/>
              <p:nvPr/>
            </p:nvSpPr>
            <p:spPr>
              <a:xfrm>
                <a:off x="2933682" y="3822661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//</a:t>
                </a:r>
              </a:p>
            </p:txBody>
          </p:sp>
          <p:sp>
            <p:nvSpPr>
              <p:cNvPr id="17" name="TextBox 24">
                <a:extLst>
                  <a:ext uri="{FF2B5EF4-FFF2-40B4-BE49-F238E27FC236}">
                    <a16:creationId xmlns:a16="http://schemas.microsoft.com/office/drawing/2014/main" id="{0045D4AB-A892-3670-5A8D-934ECACBE713}"/>
                  </a:ext>
                </a:extLst>
              </p:cNvPr>
              <p:cNvSpPr txBox="1"/>
              <p:nvPr/>
            </p:nvSpPr>
            <p:spPr>
              <a:xfrm rot="3882653">
                <a:off x="3497101" y="3338907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//</a:t>
                </a:r>
              </a:p>
            </p:txBody>
          </p:sp>
          <p:sp>
            <p:nvSpPr>
              <p:cNvPr id="18" name="TextBox 25">
                <a:extLst>
                  <a:ext uri="{FF2B5EF4-FFF2-40B4-BE49-F238E27FC236}">
                    <a16:creationId xmlns:a16="http://schemas.microsoft.com/office/drawing/2014/main" id="{B74237A8-9E62-5ECD-266A-98753140A62B}"/>
                  </a:ext>
                </a:extLst>
              </p:cNvPr>
              <p:cNvSpPr txBox="1"/>
              <p:nvPr/>
            </p:nvSpPr>
            <p:spPr>
              <a:xfrm rot="3882653">
                <a:off x="2385851" y="3281757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//</a:t>
                </a:r>
              </a:p>
            </p:txBody>
          </p:sp>
        </p:grpSp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67960A91-D15C-1612-B662-B17F6DA3C757}"/>
                </a:ext>
              </a:extLst>
            </p:cNvPr>
            <p:cNvCxnSpPr/>
            <p:nvPr/>
          </p:nvCxnSpPr>
          <p:spPr>
            <a:xfrm flipV="1">
              <a:off x="8308865" y="1925632"/>
              <a:ext cx="0" cy="1074375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0DCE023-23FF-8C00-1634-1430693E221E}"/>
                </a:ext>
              </a:extLst>
            </p:cNvPr>
            <p:cNvSpPr/>
            <p:nvPr/>
          </p:nvSpPr>
          <p:spPr>
            <a:xfrm>
              <a:off x="8338882" y="2931937"/>
              <a:ext cx="137974" cy="1379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2"/>
            <a:ext cx="10727579" cy="43123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994A00FC-3CDE-70A5-17FF-CFD799A98AB6}"/>
              </a:ext>
            </a:extLst>
          </p:cNvPr>
          <p:cNvGrpSpPr/>
          <p:nvPr/>
        </p:nvGrpSpPr>
        <p:grpSpPr>
          <a:xfrm>
            <a:off x="7361779" y="1939194"/>
            <a:ext cx="3719939" cy="3870071"/>
            <a:chOff x="1261921" y="1487864"/>
            <a:chExt cx="3719939" cy="3870071"/>
          </a:xfrm>
        </p:grpSpPr>
        <p:pic>
          <p:nvPicPr>
            <p:cNvPr id="5" name="Picture 18">
              <a:extLst>
                <a:ext uri="{FF2B5EF4-FFF2-40B4-BE49-F238E27FC236}">
                  <a16:creationId xmlns:a16="http://schemas.microsoft.com/office/drawing/2014/main" id="{ECB52EA0-4ADF-FD87-027B-BD55C6821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61921" y="1487864"/>
              <a:ext cx="3719939" cy="3870071"/>
            </a:xfrm>
            <a:prstGeom prst="rect">
              <a:avLst/>
            </a:prstGeom>
          </p:spPr>
        </p:pic>
        <p:cxnSp>
          <p:nvCxnSpPr>
            <p:cNvPr id="6" name="Straight Connector 21">
              <a:extLst>
                <a:ext uri="{FF2B5EF4-FFF2-40B4-BE49-F238E27FC236}">
                  <a16:creationId xmlns:a16="http://schemas.microsoft.com/office/drawing/2014/main" id="{E5147CEB-4DDA-0C8C-8630-710B1B66B787}"/>
                </a:ext>
              </a:extLst>
            </p:cNvPr>
            <p:cNvCxnSpPr/>
            <p:nvPr/>
          </p:nvCxnSpPr>
          <p:spPr>
            <a:xfrm flipV="1">
              <a:off x="3079760" y="1776406"/>
              <a:ext cx="0" cy="1074375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24">
              <a:extLst>
                <a:ext uri="{FF2B5EF4-FFF2-40B4-BE49-F238E27FC236}">
                  <a16:creationId xmlns:a16="http://schemas.microsoft.com/office/drawing/2014/main" id="{18846476-19A1-6A14-037B-4599CB8AB0D9}"/>
                </a:ext>
              </a:extLst>
            </p:cNvPr>
            <p:cNvSpPr txBox="1"/>
            <p:nvPr/>
          </p:nvSpPr>
          <p:spPr>
            <a:xfrm>
              <a:off x="2851989" y="2722464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//</a:t>
              </a:r>
            </a:p>
          </p:txBody>
        </p:sp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63BE29FD-2E38-15A1-E656-07586C370B2E}"/>
                </a:ext>
              </a:extLst>
            </p:cNvPr>
            <p:cNvSpPr txBox="1"/>
            <p:nvPr/>
          </p:nvSpPr>
          <p:spPr>
            <a:xfrm>
              <a:off x="2933682" y="382266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//</a:t>
              </a:r>
            </a:p>
          </p:txBody>
        </p:sp>
        <p:sp>
          <p:nvSpPr>
            <p:cNvPr id="14" name="TextBox 26">
              <a:extLst>
                <a:ext uri="{FF2B5EF4-FFF2-40B4-BE49-F238E27FC236}">
                  <a16:creationId xmlns:a16="http://schemas.microsoft.com/office/drawing/2014/main" id="{1863FFF7-DB97-E04D-9675-343B0E7D18E1}"/>
                </a:ext>
              </a:extLst>
            </p:cNvPr>
            <p:cNvSpPr txBox="1"/>
            <p:nvPr/>
          </p:nvSpPr>
          <p:spPr>
            <a:xfrm rot="3882653">
              <a:off x="3497101" y="333890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//</a:t>
              </a:r>
            </a:p>
          </p:txBody>
        </p:sp>
        <p:sp>
          <p:nvSpPr>
            <p:cNvPr id="15" name="TextBox 27">
              <a:extLst>
                <a:ext uri="{FF2B5EF4-FFF2-40B4-BE49-F238E27FC236}">
                  <a16:creationId xmlns:a16="http://schemas.microsoft.com/office/drawing/2014/main" id="{2B2CBF67-C879-E78E-F522-2764D6BD0358}"/>
                </a:ext>
              </a:extLst>
            </p:cNvPr>
            <p:cNvSpPr txBox="1"/>
            <p:nvPr/>
          </p:nvSpPr>
          <p:spPr>
            <a:xfrm rot="3882653">
              <a:off x="2385851" y="328175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//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58E117A-930E-3F93-0340-937491D66F26}"/>
                </a:ext>
              </a:extLst>
            </p:cNvPr>
            <p:cNvSpPr/>
            <p:nvPr/>
          </p:nvSpPr>
          <p:spPr>
            <a:xfrm>
              <a:off x="3079760" y="2740735"/>
              <a:ext cx="137974" cy="1379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4">
                  <a:extLst>
                    <a:ext uri="{FF2B5EF4-FFF2-40B4-BE49-F238E27FC236}">
                      <a16:creationId xmlns:a16="http://schemas.microsoft.com/office/drawing/2014/main" id="{0F8A162D-9D02-D6BE-DD61-5C89B1EFDE6B}"/>
                    </a:ext>
                  </a:extLst>
                </p:cNvPr>
                <p:cNvSpPr txBox="1"/>
                <p:nvPr/>
              </p:nvSpPr>
              <p:spPr>
                <a:xfrm>
                  <a:off x="3027355" y="2250109"/>
                  <a:ext cx="57086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7" name="TextBox 14">
                  <a:extLst>
                    <a:ext uri="{FF2B5EF4-FFF2-40B4-BE49-F238E27FC236}">
                      <a16:creationId xmlns:a16="http://schemas.microsoft.com/office/drawing/2014/main" id="{0F8A162D-9D02-D6BE-DD61-5C89B1EFDE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7355" y="2250109"/>
                  <a:ext cx="570861" cy="307777"/>
                </a:xfrm>
                <a:prstGeom prst="rect">
                  <a:avLst/>
                </a:prstGeom>
                <a:blipFill>
                  <a:blip r:embed="rId5"/>
                  <a:stretch>
                    <a:fillRect r="-4348" b="-769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6">
                  <a:extLst>
                    <a:ext uri="{FF2B5EF4-FFF2-40B4-BE49-F238E27FC236}">
                      <a16:creationId xmlns:a16="http://schemas.microsoft.com/office/drawing/2014/main" id="{A3041320-DAB4-60EC-F6DF-E5697943B49E}"/>
                    </a:ext>
                  </a:extLst>
                </p:cNvPr>
                <p:cNvSpPr txBox="1"/>
                <p:nvPr/>
              </p:nvSpPr>
              <p:spPr>
                <a:xfrm>
                  <a:off x="2796985" y="4022851"/>
                  <a:ext cx="57086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8" name="TextBox 16">
                  <a:extLst>
                    <a:ext uri="{FF2B5EF4-FFF2-40B4-BE49-F238E27FC236}">
                      <a16:creationId xmlns:a16="http://schemas.microsoft.com/office/drawing/2014/main" id="{A3041320-DAB4-60EC-F6DF-E5697943B4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96985" y="4022851"/>
                  <a:ext cx="570862" cy="307777"/>
                </a:xfrm>
                <a:prstGeom prst="rect">
                  <a:avLst/>
                </a:prstGeom>
                <a:blipFill>
                  <a:blip r:embed="rId6"/>
                  <a:stretch>
                    <a:fillRect r="-4348" b="-12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97976F2-BA16-5BAA-33AF-E39C6D751E2E}"/>
              </a:ext>
            </a:extLst>
          </p:cNvPr>
          <p:cNvSpPr/>
          <p:nvPr/>
        </p:nvSpPr>
        <p:spPr>
          <a:xfrm>
            <a:off x="801240" y="1869042"/>
            <a:ext cx="56516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L’aire totale de cette pyramide est :………..</a:t>
            </a:r>
          </a:p>
        </p:txBody>
      </p: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J’applique la formule: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+4</m:t>
                    </m:r>
                    <m:f>
                      <m:fPr>
                        <m:ctrlP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×</m:t>
                        </m:r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1400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5000" b="-363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579758" y="1617187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E7C6B0A-8E98-BE1C-BC71-B6F7E054E61C}"/>
              </a:ext>
            </a:extLst>
          </p:cNvPr>
          <p:cNvGrpSpPr/>
          <p:nvPr/>
        </p:nvGrpSpPr>
        <p:grpSpPr>
          <a:xfrm>
            <a:off x="7361779" y="1939194"/>
            <a:ext cx="3719939" cy="3870071"/>
            <a:chOff x="1261921" y="1487864"/>
            <a:chExt cx="3719939" cy="3870071"/>
          </a:xfrm>
        </p:grpSpPr>
        <p:pic>
          <p:nvPicPr>
            <p:cNvPr id="6" name="Picture 18">
              <a:extLst>
                <a:ext uri="{FF2B5EF4-FFF2-40B4-BE49-F238E27FC236}">
                  <a16:creationId xmlns:a16="http://schemas.microsoft.com/office/drawing/2014/main" id="{B2EEF634-1BD6-8C77-CF8A-4FE447298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61921" y="1487864"/>
              <a:ext cx="3719939" cy="3870071"/>
            </a:xfrm>
            <a:prstGeom prst="rect">
              <a:avLst/>
            </a:prstGeom>
          </p:spPr>
        </p:pic>
        <p:cxnSp>
          <p:nvCxnSpPr>
            <p:cNvPr id="7" name="Straight Connector 21">
              <a:extLst>
                <a:ext uri="{FF2B5EF4-FFF2-40B4-BE49-F238E27FC236}">
                  <a16:creationId xmlns:a16="http://schemas.microsoft.com/office/drawing/2014/main" id="{D99FE492-39B5-18D1-CE35-DC49BF1C5245}"/>
                </a:ext>
              </a:extLst>
            </p:cNvPr>
            <p:cNvCxnSpPr/>
            <p:nvPr/>
          </p:nvCxnSpPr>
          <p:spPr>
            <a:xfrm flipV="1">
              <a:off x="3079760" y="1776406"/>
              <a:ext cx="0" cy="1074375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24">
              <a:extLst>
                <a:ext uri="{FF2B5EF4-FFF2-40B4-BE49-F238E27FC236}">
                  <a16:creationId xmlns:a16="http://schemas.microsoft.com/office/drawing/2014/main" id="{AD519546-DAE3-DCA7-97C5-45960909BC7A}"/>
                </a:ext>
              </a:extLst>
            </p:cNvPr>
            <p:cNvSpPr txBox="1"/>
            <p:nvPr/>
          </p:nvSpPr>
          <p:spPr>
            <a:xfrm>
              <a:off x="2851989" y="2722464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//</a:t>
              </a:r>
            </a:p>
          </p:txBody>
        </p:sp>
        <p:sp>
          <p:nvSpPr>
            <p:cNvPr id="9" name="TextBox 25">
              <a:extLst>
                <a:ext uri="{FF2B5EF4-FFF2-40B4-BE49-F238E27FC236}">
                  <a16:creationId xmlns:a16="http://schemas.microsoft.com/office/drawing/2014/main" id="{13872651-AA35-4D8A-4539-B526A4B1A97D}"/>
                </a:ext>
              </a:extLst>
            </p:cNvPr>
            <p:cNvSpPr txBox="1"/>
            <p:nvPr/>
          </p:nvSpPr>
          <p:spPr>
            <a:xfrm>
              <a:off x="2933682" y="382266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//</a:t>
              </a:r>
            </a:p>
          </p:txBody>
        </p:sp>
        <p:sp>
          <p:nvSpPr>
            <p:cNvPr id="10" name="TextBox 26">
              <a:extLst>
                <a:ext uri="{FF2B5EF4-FFF2-40B4-BE49-F238E27FC236}">
                  <a16:creationId xmlns:a16="http://schemas.microsoft.com/office/drawing/2014/main" id="{E314E9B0-B640-1785-16EF-CF68E1A166C3}"/>
                </a:ext>
              </a:extLst>
            </p:cNvPr>
            <p:cNvSpPr txBox="1"/>
            <p:nvPr/>
          </p:nvSpPr>
          <p:spPr>
            <a:xfrm rot="3882653">
              <a:off x="3497101" y="333890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//</a:t>
              </a:r>
            </a:p>
          </p:txBody>
        </p:sp>
        <p:sp>
          <p:nvSpPr>
            <p:cNvPr id="11" name="TextBox 27">
              <a:extLst>
                <a:ext uri="{FF2B5EF4-FFF2-40B4-BE49-F238E27FC236}">
                  <a16:creationId xmlns:a16="http://schemas.microsoft.com/office/drawing/2014/main" id="{54E670E8-994E-9A61-7160-A26D1FE0D7B2}"/>
                </a:ext>
              </a:extLst>
            </p:cNvPr>
            <p:cNvSpPr txBox="1"/>
            <p:nvPr/>
          </p:nvSpPr>
          <p:spPr>
            <a:xfrm rot="3882653">
              <a:off x="2385851" y="328175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//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922063-E1F6-81CF-48BD-A7EE6F5635A0}"/>
                </a:ext>
              </a:extLst>
            </p:cNvPr>
            <p:cNvSpPr/>
            <p:nvPr/>
          </p:nvSpPr>
          <p:spPr>
            <a:xfrm>
              <a:off x="3079760" y="2740735"/>
              <a:ext cx="137974" cy="1379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4">
                  <a:extLst>
                    <a:ext uri="{FF2B5EF4-FFF2-40B4-BE49-F238E27FC236}">
                      <a16:creationId xmlns:a16="http://schemas.microsoft.com/office/drawing/2014/main" id="{4A7E8C72-5E19-56FF-EC2E-D04092834B04}"/>
                    </a:ext>
                  </a:extLst>
                </p:cNvPr>
                <p:cNvSpPr txBox="1"/>
                <p:nvPr/>
              </p:nvSpPr>
              <p:spPr>
                <a:xfrm>
                  <a:off x="3027355" y="2250109"/>
                  <a:ext cx="57086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3" name="TextBox 14">
                  <a:extLst>
                    <a:ext uri="{FF2B5EF4-FFF2-40B4-BE49-F238E27FC236}">
                      <a16:creationId xmlns:a16="http://schemas.microsoft.com/office/drawing/2014/main" id="{4A7E8C72-5E19-56FF-EC2E-D04092834B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7355" y="2250109"/>
                  <a:ext cx="570861" cy="307777"/>
                </a:xfrm>
                <a:prstGeom prst="rect">
                  <a:avLst/>
                </a:prstGeom>
                <a:blipFill>
                  <a:blip r:embed="rId6"/>
                  <a:stretch>
                    <a:fillRect r="-4348" b="-769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6">
                  <a:extLst>
                    <a:ext uri="{FF2B5EF4-FFF2-40B4-BE49-F238E27FC236}">
                      <a16:creationId xmlns:a16="http://schemas.microsoft.com/office/drawing/2014/main" id="{05EA4D74-17FA-CECB-196D-57E96EEDF395}"/>
                    </a:ext>
                  </a:extLst>
                </p:cNvPr>
                <p:cNvSpPr txBox="1"/>
                <p:nvPr/>
              </p:nvSpPr>
              <p:spPr>
                <a:xfrm>
                  <a:off x="2796985" y="4022851"/>
                  <a:ext cx="57086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5" name="TextBox 16">
                  <a:extLst>
                    <a:ext uri="{FF2B5EF4-FFF2-40B4-BE49-F238E27FC236}">
                      <a16:creationId xmlns:a16="http://schemas.microsoft.com/office/drawing/2014/main" id="{05EA4D74-17FA-CECB-196D-57E96EEDF3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96985" y="4022851"/>
                  <a:ext cx="570862" cy="307777"/>
                </a:xfrm>
                <a:prstGeom prst="rect">
                  <a:avLst/>
                </a:prstGeom>
                <a:blipFill>
                  <a:blip r:embed="rId7"/>
                  <a:stretch>
                    <a:fillRect r="-4348" b="-12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7C72EA0-CB04-C2D3-05C2-6190D5906322}"/>
                  </a:ext>
                </a:extLst>
              </p:cNvPr>
              <p:cNvSpPr/>
              <p:nvPr/>
            </p:nvSpPr>
            <p:spPr>
              <a:xfrm>
                <a:off x="801240" y="1869042"/>
                <a:ext cx="7807517" cy="6146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L’aire totale de cette pyramide est: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  <m:sup>
                        <m: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fr-F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+4</m:t>
                    </m:r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f>
                      <m:fPr>
                        <m:ctrlP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×</m:t>
                        </m:r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MA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40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7C72EA0-CB04-C2D3-05C2-6190D59063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40" y="1869042"/>
                <a:ext cx="7807517" cy="614655"/>
              </a:xfrm>
              <a:prstGeom prst="rect">
                <a:avLst/>
              </a:prstGeom>
              <a:blipFill>
                <a:blip r:embed="rId8"/>
                <a:stretch>
                  <a:fillRect l="-1171" b="-11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5490974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L’aire du cône dont le patron est le suivant est :………………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C8D3DB-3978-3ECD-1F3B-EE15162489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69"/>
          <a:stretch/>
        </p:blipFill>
        <p:spPr>
          <a:xfrm>
            <a:off x="8194937" y="2386494"/>
            <a:ext cx="2670548" cy="37000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A18A46D-74ED-B334-609B-2EE43A038087}"/>
                  </a:ext>
                </a:extLst>
              </p:cNvPr>
              <p:cNvSpPr/>
              <p:nvPr/>
            </p:nvSpPr>
            <p:spPr>
              <a:xfrm>
                <a:off x="8287297" y="1840837"/>
                <a:ext cx="272125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 = 4 </m:t>
                      </m:r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, ℓ = 10 </m:t>
                      </m:r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A18A46D-74ED-B334-609B-2EE43A0380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7297" y="1840837"/>
                <a:ext cx="2721258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11F4EE6-E55F-9FD8-708F-C3375EB6C24D}"/>
              </a:ext>
            </a:extLst>
          </p:cNvPr>
          <p:cNvCxnSpPr/>
          <p:nvPr/>
        </p:nvCxnSpPr>
        <p:spPr>
          <a:xfrm flipH="1">
            <a:off x="8565266" y="5393803"/>
            <a:ext cx="925975" cy="5903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264D35B1-EC84-1AAE-D021-435C3A4302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119" y="5688957"/>
            <a:ext cx="292100" cy="342900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BB84C1C-5793-2A1C-1EF2-DEF713C02A74}"/>
              </a:ext>
            </a:extLst>
          </p:cNvPr>
          <p:cNvCxnSpPr>
            <a:cxnSpLocks/>
          </p:cNvCxnSpPr>
          <p:nvPr/>
        </p:nvCxnSpPr>
        <p:spPr>
          <a:xfrm>
            <a:off x="9491241" y="3198040"/>
            <a:ext cx="79080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3ADE8F7-5A60-CD1F-0FE1-015A91E087B5}"/>
                  </a:ext>
                </a:extLst>
              </p:cNvPr>
              <p:cNvSpPr txBox="1"/>
              <p:nvPr/>
            </p:nvSpPr>
            <p:spPr>
              <a:xfrm>
                <a:off x="9632641" y="2781667"/>
                <a:ext cx="508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𝑟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3ADE8F7-5A60-CD1F-0FE1-015A91E087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2641" y="2781667"/>
                <a:ext cx="50800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4BDF551-33ED-8A33-8C79-4F96EADB90F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 J’applique la formule: </a:t>
                </a:r>
                <a:r>
                  <a:rPr lang="fr-FR" b="0" dirty="0"/>
                  <a:t>r</a:t>
                </a:r>
                <a14:m>
                  <m:oMath xmlns:m="http://schemas.openxmlformats.org/officeDocument/2006/math">
                    <m:r>
                      <a:rPr lang="fr-FR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fr-FR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fr-FR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fr-FR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4BDF551-33ED-8A33-8C79-4F96EADB90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92CBD8B-4AEA-22D6-A3F8-13FBDC5AD734}"/>
                  </a:ext>
                </a:extLst>
              </p:cNvPr>
              <p:cNvSpPr/>
              <p:nvPr/>
            </p:nvSpPr>
            <p:spPr>
              <a:xfrm>
                <a:off x="1326515" y="1916494"/>
                <a:ext cx="5490974" cy="8651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MA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L’aire du cône dont le patron est le suivant est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:</m:t>
                    </m:r>
                    <m:r>
                      <a:rPr lang="fr-FR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4×</m:t>
                    </m:r>
                    <m:r>
                      <a:rPr lang="fr-FR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fr-FR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×10+4²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=56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92CBD8B-4AEA-22D6-A3F8-13FBDC5AD7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15" y="1916494"/>
                <a:ext cx="5490974" cy="865173"/>
              </a:xfrm>
              <a:prstGeom prst="rect">
                <a:avLst/>
              </a:prstGeom>
              <a:blipFill>
                <a:blip r:embed="rId4"/>
                <a:stretch>
                  <a:fillRect l="-1778" t="-4930" r="-1111" b="-14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>
            <a:extLst>
              <a:ext uri="{FF2B5EF4-FFF2-40B4-BE49-F238E27FC236}">
                <a16:creationId xmlns:a16="http://schemas.microsoft.com/office/drawing/2014/main" id="{7FEE315A-ABC3-959C-4A0A-410F009B9BA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69"/>
          <a:stretch/>
        </p:blipFill>
        <p:spPr>
          <a:xfrm>
            <a:off x="8194937" y="2386494"/>
            <a:ext cx="2670548" cy="37000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F8E09DF-C1CC-5537-54E3-DA0C253BDE0F}"/>
                  </a:ext>
                </a:extLst>
              </p:cNvPr>
              <p:cNvSpPr/>
              <p:nvPr/>
            </p:nvSpPr>
            <p:spPr>
              <a:xfrm>
                <a:off x="8287297" y="1840837"/>
                <a:ext cx="272125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 = 4 </m:t>
                      </m:r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, ℓ = 10 </m:t>
                      </m:r>
                      <m:r>
                        <a:rPr lang="pt-BR" sz="2000" i="1" dirty="0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F8E09DF-C1CC-5537-54E3-DA0C253BDE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7297" y="1840837"/>
                <a:ext cx="2721258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898DCA3-A7C1-B383-1DF4-B87CD56F383C}"/>
              </a:ext>
            </a:extLst>
          </p:cNvPr>
          <p:cNvCxnSpPr/>
          <p:nvPr/>
        </p:nvCxnSpPr>
        <p:spPr>
          <a:xfrm flipH="1">
            <a:off x="8565266" y="5393803"/>
            <a:ext cx="925975" cy="5903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2741DC5E-5BBB-40E6-C7C3-3D00B748F65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119" y="5688957"/>
            <a:ext cx="292100" cy="342900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6E7DBF4-8DF2-DF7F-0479-61FAD56AF621}"/>
              </a:ext>
            </a:extLst>
          </p:cNvPr>
          <p:cNvCxnSpPr>
            <a:cxnSpLocks/>
          </p:cNvCxnSpPr>
          <p:nvPr/>
        </p:nvCxnSpPr>
        <p:spPr>
          <a:xfrm>
            <a:off x="9491241" y="3198040"/>
            <a:ext cx="79080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83D7735-02B0-115D-44D0-346A6C4E6049}"/>
                  </a:ext>
                </a:extLst>
              </p:cNvPr>
              <p:cNvSpPr txBox="1"/>
              <p:nvPr/>
            </p:nvSpPr>
            <p:spPr>
              <a:xfrm>
                <a:off x="9632641" y="2781667"/>
                <a:ext cx="508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𝑟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83D7735-02B0-115D-44D0-346A6C4E6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2641" y="2781667"/>
                <a:ext cx="508000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Page:79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B1A9FB1-5213-B043-E963-15F1EAE96D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73" y="941484"/>
            <a:ext cx="8349704" cy="497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E15CE5-C213-14EF-AC7B-5A8B9BB1F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D6D4C7-5BF4-CB93-EAA5-B88C29E0D13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8AECAECA-4ABF-4889-77D9-5AA16485572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5" y="1876481"/>
            <a:ext cx="11174413" cy="2933587"/>
          </a:xfr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6276A56-954C-9A5C-5FCA-0D62B7BAAC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79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1A5F140-7D30-18D8-FA9B-4411FDEC2BAF}"/>
                  </a:ext>
                </a:extLst>
              </p:cNvPr>
              <p:cNvSpPr txBox="1"/>
              <p:nvPr/>
            </p:nvSpPr>
            <p:spPr>
              <a:xfrm>
                <a:off x="9919504" y="3326695"/>
                <a:ext cx="3703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1A5F140-7D30-18D8-FA9B-4411FDEC2B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9504" y="3326695"/>
                <a:ext cx="370389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8EFF066-8A87-CC25-BA3F-F974B3C97160}"/>
                  </a:ext>
                </a:extLst>
              </p:cNvPr>
              <p:cNvSpPr txBox="1"/>
              <p:nvPr/>
            </p:nvSpPr>
            <p:spPr>
              <a:xfrm>
                <a:off x="7027763" y="3326695"/>
                <a:ext cx="3703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8EFF066-8A87-CC25-BA3F-F974B3C97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763" y="3326695"/>
                <a:ext cx="370389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279ACF7-5B7F-AAEE-DC98-3A77133AC567}"/>
                  </a:ext>
                </a:extLst>
              </p:cNvPr>
              <p:cNvSpPr txBox="1"/>
              <p:nvPr/>
            </p:nvSpPr>
            <p:spPr>
              <a:xfrm>
                <a:off x="7546694" y="3326695"/>
                <a:ext cx="3703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279ACF7-5B7F-AAEE-DC98-3A77133AC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6694" y="3326695"/>
                <a:ext cx="370389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3DE3D88-F887-AF8D-2742-2E31C5BC7133}"/>
                  </a:ext>
                </a:extLst>
              </p:cNvPr>
              <p:cNvSpPr txBox="1"/>
              <p:nvPr/>
            </p:nvSpPr>
            <p:spPr>
              <a:xfrm>
                <a:off x="10441682" y="3343274"/>
                <a:ext cx="3703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3DE3D88-F887-AF8D-2742-2E31C5BC7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1682" y="3343274"/>
                <a:ext cx="370389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EFEE930-8436-DB77-B24B-BF9A00D696D0}"/>
                  </a:ext>
                </a:extLst>
              </p:cNvPr>
              <p:cNvSpPr txBox="1"/>
              <p:nvPr/>
            </p:nvSpPr>
            <p:spPr>
              <a:xfrm>
                <a:off x="8507392" y="3743384"/>
                <a:ext cx="5903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30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EFEE930-8436-DB77-B24B-BF9A00D69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7392" y="3743384"/>
                <a:ext cx="590308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43C393D-2ED1-2BE4-EFBF-0425782D7705}"/>
                  </a:ext>
                </a:extLst>
              </p:cNvPr>
              <p:cNvSpPr txBox="1"/>
              <p:nvPr/>
            </p:nvSpPr>
            <p:spPr>
              <a:xfrm>
                <a:off x="9013642" y="4252090"/>
                <a:ext cx="25525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30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𝑐</m:t>
                      </m:r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≈94,2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𝑐</m:t>
                      </m:r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43C393D-2ED1-2BE4-EFBF-0425782D7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642" y="4252090"/>
                <a:ext cx="2552502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412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A22B8C-EB41-3217-521E-DAA20C8F16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EB8D4F58-C747-6409-2C32-9CD29EE1198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27" y="1710804"/>
            <a:ext cx="11440432" cy="3400842"/>
          </a:xfr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9808AC-7F93-457E-0660-64E605A0BF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79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0004316-CC99-5128-3D0A-E84459542424}"/>
                  </a:ext>
                </a:extLst>
              </p:cNvPr>
              <p:cNvSpPr txBox="1"/>
              <p:nvPr/>
            </p:nvSpPr>
            <p:spPr>
              <a:xfrm>
                <a:off x="9213448" y="3565003"/>
                <a:ext cx="3240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0004316-CC99-5128-3D0A-E84459542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48" y="3565003"/>
                <a:ext cx="324092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1A79F8C-B578-6C61-3EF1-63B7F18278AE}"/>
                  </a:ext>
                </a:extLst>
              </p:cNvPr>
              <p:cNvSpPr txBox="1"/>
              <p:nvPr/>
            </p:nvSpPr>
            <p:spPr>
              <a:xfrm>
                <a:off x="10204011" y="3565003"/>
                <a:ext cx="3240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1A79F8C-B578-6C61-3EF1-63B7F1827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4011" y="3565003"/>
                <a:ext cx="32409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05327AB-AA61-F442-52A3-97EE6544A53B}"/>
                  </a:ext>
                </a:extLst>
              </p:cNvPr>
              <p:cNvSpPr txBox="1"/>
              <p:nvPr/>
            </p:nvSpPr>
            <p:spPr>
              <a:xfrm>
                <a:off x="10699293" y="3565003"/>
                <a:ext cx="3240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05327AB-AA61-F442-52A3-97EE6544A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9293" y="3565003"/>
                <a:ext cx="324092" cy="400110"/>
              </a:xfrm>
              <a:prstGeom prst="rect">
                <a:avLst/>
              </a:prstGeom>
              <a:blipFill>
                <a:blip r:embed="rId5"/>
                <a:stretch>
                  <a:fillRect r="-423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810B236-173E-503C-A29E-94E363D115B9}"/>
                  </a:ext>
                </a:extLst>
              </p:cNvPr>
              <p:cNvSpPr txBox="1"/>
              <p:nvPr/>
            </p:nvSpPr>
            <p:spPr>
              <a:xfrm>
                <a:off x="8858833" y="4585503"/>
                <a:ext cx="1033322" cy="414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156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</m:t>
                      </m:r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810B236-173E-503C-A29E-94E363D11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833" y="4585503"/>
                <a:ext cx="1033322" cy="4147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021E53F-B10C-959B-B3A0-C23F8BB43DCF}"/>
                  </a:ext>
                </a:extLst>
              </p:cNvPr>
              <p:cNvSpPr txBox="1"/>
              <p:nvPr/>
            </p:nvSpPr>
            <p:spPr>
              <a:xfrm>
                <a:off x="7798868" y="4095230"/>
                <a:ext cx="157662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36+120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021E53F-B10C-959B-B3A0-C23F8BB43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868" y="4095230"/>
                <a:ext cx="157662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re 1">
            <a:extLst>
              <a:ext uri="{FF2B5EF4-FFF2-40B4-BE49-F238E27FC236}">
                <a16:creationId xmlns:a16="http://schemas.microsoft.com/office/drawing/2014/main" id="{E2919ECA-C7C0-45CB-1C8B-22772A599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</p:spTree>
    <p:extLst>
      <p:ext uri="{BB962C8B-B14F-4D97-AF65-F5344CB8AC3E}">
        <p14:creationId xmlns:p14="http://schemas.microsoft.com/office/powerpoint/2010/main" val="21889492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dirty="0">
                <a:effectLst/>
                <a:latin typeface="Calibri" panose="020F0502020204030204" pitchFamily="34" charset="0"/>
              </a:rPr>
              <a:t>Calculer l’aire d’une pyramide et d’un cône en utilisant son patron.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Patron </a:t>
            </a:r>
          </a:p>
          <a:p>
            <a:r>
              <a:rPr lang="en-US" dirty="0"/>
              <a:t>base</a:t>
            </a:r>
          </a:p>
          <a:p>
            <a:r>
              <a:rPr lang="en-US" dirty="0"/>
              <a:t>hauteur</a:t>
            </a:r>
          </a:p>
          <a:p>
            <a:r>
              <a:rPr lang="en-US" dirty="0"/>
              <a:t>Aire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dirty="0"/>
              <a:t>Savoir réaliser le patron d’une pyramide ou d’un cône.  </a:t>
            </a:r>
          </a:p>
          <a:p>
            <a:pPr lvl="0"/>
            <a:r>
              <a:rPr lang="fr-FR" dirty="0"/>
              <a:t>Faire correspondre les mesures entre un solide et son patron. </a:t>
            </a:r>
          </a:p>
          <a:p>
            <a:pPr marL="0" lvl="0" indent="0"/>
            <a:r>
              <a:rPr lang="fr-FR" dirty="0"/>
              <a:t>Savoir calculer l’aire d’un polygone usuel ou un cercle.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/>
              </p:cNvSpPr>
              <p:nvPr>
                <p:ph type="body" sz="quarter" idx="22"/>
              </p:nvPr>
            </p:nvSpPr>
            <p:spPr/>
            <p:txBody>
              <a:bodyPr/>
              <a:lstStyle/>
              <a:p>
                <a:pPr lvl="0"/>
                <a:r>
                  <a:rPr lang="fr-FR" b="1" dirty="0"/>
                  <a:t>Donner l’aire exacte en fonction de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fr-FR" b="1" dirty="0"/>
                  <a:t> et une valeur approchée si on le demande en prenant :   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</m:t>
                    </m:r>
                  </m:oMath>
                </a14:m>
                <a:endParaRPr lang="fr-FR" b="1" dirty="0"/>
              </a:p>
            </p:txBody>
          </p:sp>
        </mc:Choice>
        <mc:Fallback xmlns="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2"/>
              </p:nvPr>
            </p:nvSpPr>
            <p:spPr>
              <a:blipFill>
                <a:blip r:embed="rId2"/>
                <a:stretch>
                  <a:fillRect l="-5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Page:79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C11909-D575-A126-4416-18F636CD0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878" y="920464"/>
            <a:ext cx="8898244" cy="497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calculer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267E3A0-0F1C-1847-340F-3FB613BC1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24" y="936625"/>
            <a:ext cx="6238719" cy="27093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3C516C2-9BF1-4314-54EC-6449E072D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24" y="3874104"/>
            <a:ext cx="6523532" cy="266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28858C-7B3F-4097-B05C-7718AAFFB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32" y="1652041"/>
            <a:ext cx="11662501" cy="362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D0D7A07-3B84-26B3-4E86-6217B7BC4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7FFF57-0D2F-C608-BE67-7771AEE575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endParaRPr lang="fr-FR" sz="13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60AFA-0A13-2381-8298-6C415B7C92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1400" dirty="0"/>
              <a:t>Demander aux élèves de dire ce qu’ils ont appris pendant la séance (tâche ciblée + comment la réaliser)</a:t>
            </a:r>
          </a:p>
          <a:p>
            <a:pPr algn="just"/>
            <a:r>
              <a:rPr lang="fr-FR" sz="1400" dirty="0"/>
              <a:t>Faire un bref bilan de la séance en rappelant les éléments clés (comment réaliser la tâche, erreurs à éviter, etc.)</a:t>
            </a:r>
          </a:p>
          <a:p>
            <a:pPr algn="just"/>
            <a:r>
              <a:rPr lang="fr-FR" sz="1400" dirty="0"/>
              <a:t>Indiquer aux élèves les devoirs à réaliser à la maison</a:t>
            </a:r>
          </a:p>
          <a:p>
            <a:pPr algn="just"/>
            <a:r>
              <a:rPr lang="fr-FR" sz="1400" dirty="0"/>
              <a:t>Utiliser le tableau ou la surface de projection pour afficher le bilan de la séance (carte mentale, carte lexicale, rappel de la procédure de réalisation de la tâche, …)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23466-8B5B-51C8-F238-C3092B1883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L’enseignant ne clôture pas la séance ou survole les diapositives rapidement</a:t>
            </a:r>
          </a:p>
          <a:p>
            <a:pPr algn="just"/>
            <a:r>
              <a:rPr lang="fr-FR" sz="1400" dirty="0"/>
              <a:t>Lire directement l’objectif de la séance sans demander aux élèves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D295F8D-D1EA-E4ED-C009-2D49C6578A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600349-7E58-9CD4-F344-4ADFE3D1EE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Clôture de la séance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13E5B07-589B-72AE-12A1-B538C6648F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131742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1870</TotalTime>
  <Words>1916</Words>
  <Application>Microsoft Office PowerPoint</Application>
  <PresentationFormat>Grand écran</PresentationFormat>
  <Paragraphs>345</Paragraphs>
  <Slides>66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5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Rappelez vous : on prend la hauteur qui correspond à la base choisie.</vt:lpstr>
      <vt:lpstr> Complétez.</vt:lpstr>
      <vt:lpstr>Rappelez vous : πr^2=π×r×r</vt:lpstr>
      <vt:lpstr> Complétez:</vt:lpstr>
      <vt:lpstr>Rappelez vous :2×r×π=d×π où d est le diamètre du cercle. </vt:lpstr>
      <vt:lpstr>Complétez:</vt:lpstr>
      <vt:lpstr> 𝐕𝐨𝐢𝐜𝐢 𝐥𝐚  𝐫é𝐩𝐨𝐧𝐬𝐞.</vt:lpstr>
      <vt:lpstr> Répondez par vrai ou faux.</vt:lpstr>
      <vt:lpstr> Voici la réponse : la formule est juste mais l’unité de mesure des aires est le cm^2 </vt:lpstr>
      <vt:lpstr> Complétez. </vt:lpstr>
      <vt:lpstr> Voici la réponse :</vt:lpstr>
      <vt:lpstr> Répondez par vrai ou faux.</vt:lpstr>
      <vt:lpstr> Voici la réponse :</vt:lpstr>
      <vt:lpstr>Identifier la hauteur et la base d’un cylindre ou d’un prisme:</vt:lpstr>
      <vt:lpstr>Voici la réponse : </vt:lpstr>
      <vt:lpstr>Voici ce qu’il faut retenir jusqu’ici :</vt:lpstr>
      <vt:lpstr>Présentation PowerPoint</vt:lpstr>
      <vt:lpstr>Exprimez vos avis:</vt:lpstr>
      <vt:lpstr>A la fin de cette séance, vous serez capables de</vt:lpstr>
      <vt:lpstr>Présentation PowerPoint</vt:lpstr>
      <vt:lpstr>Voici un cône et son patron calculons la mesure de l’angle α:</vt:lpstr>
      <vt:lpstr>Voici comment je détermine la mesure de l’angle α:</vt:lpstr>
      <vt:lpstr>Voici la formule qui permet de calculer l’aire d’un cône de rayon R et de génératrice a :</vt:lpstr>
      <vt:lpstr>Voici comment je calcule l’aire d’une pyramide :</vt:lpstr>
      <vt:lpstr>Présentation PowerPoint</vt:lpstr>
      <vt:lpstr>Je vous montre, à l’aide un exemple, comment calculer l’aire totale d’une pyramide en utilisant son patron :</vt:lpstr>
      <vt:lpstr>Je vous montre comment calculer l’aire totale d’un cône  en utilisant son patron :</vt:lpstr>
      <vt:lpstr>Présentation PowerPoint</vt:lpstr>
      <vt:lpstr>Complétez:</vt:lpstr>
      <vt:lpstr>L’aire totale est égale à la somme de l’aire du carré et le quadruple de l’aire du triangle. </vt:lpstr>
      <vt:lpstr>Complétez:</vt:lpstr>
      <vt:lpstr> J’applique la formule: a^2+4 (h×a)/2</vt:lpstr>
      <vt:lpstr>Complétez.</vt:lpstr>
      <vt:lpstr>  J’applique la formule: rπl+r^2 π</vt:lpstr>
      <vt:lpstr>Présentation PowerPoint</vt:lpstr>
      <vt:lpstr>Travaillez individuellement puis discutez en binômes vos réponses.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min.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148</cp:revision>
  <dcterms:created xsi:type="dcterms:W3CDTF">2025-11-03T10:55:47Z</dcterms:created>
  <dcterms:modified xsi:type="dcterms:W3CDTF">2026-03-27T20:39:31Z</dcterms:modified>
</cp:coreProperties>
</file>