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06" r:id="rId25"/>
    <p:sldId id="307" r:id="rId26"/>
    <p:sldId id="309" r:id="rId27"/>
    <p:sldId id="310" r:id="rId28"/>
    <p:sldId id="297" r:id="rId29"/>
    <p:sldId id="270" r:id="rId30"/>
    <p:sldId id="271" r:id="rId31"/>
    <p:sldId id="272" r:id="rId32"/>
    <p:sldId id="349" r:id="rId33"/>
    <p:sldId id="313" r:id="rId34"/>
    <p:sldId id="298" r:id="rId35"/>
    <p:sldId id="259" r:id="rId36"/>
    <p:sldId id="274" r:id="rId37"/>
    <p:sldId id="348" r:id="rId38"/>
    <p:sldId id="275" r:id="rId39"/>
    <p:sldId id="299" r:id="rId40"/>
    <p:sldId id="260" r:id="rId41"/>
    <p:sldId id="279" r:id="rId42"/>
    <p:sldId id="322" r:id="rId43"/>
    <p:sldId id="323" r:id="rId44"/>
    <p:sldId id="311" r:id="rId45"/>
    <p:sldId id="312" r:id="rId46"/>
    <p:sldId id="332" r:id="rId47"/>
    <p:sldId id="333" r:id="rId48"/>
    <p:sldId id="334" r:id="rId49"/>
    <p:sldId id="335" r:id="rId50"/>
    <p:sldId id="300" r:id="rId51"/>
    <p:sldId id="301" r:id="rId52"/>
    <p:sldId id="281" r:id="rId53"/>
    <p:sldId id="303" r:id="rId54"/>
    <p:sldId id="304" r:id="rId55"/>
    <p:sldId id="282" r:id="rId56"/>
    <p:sldId id="305" r:id="rId57"/>
    <p:sldId id="262" r:id="rId58"/>
    <p:sldId id="283" r:id="rId59"/>
    <p:sldId id="284" r:id="rId60"/>
    <p:sldId id="352" r:id="rId6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06"/>
            <p14:sldId id="30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349"/>
            <p14:sldId id="313"/>
            <p14:sldId id="298"/>
            <p14:sldId id="259"/>
            <p14:sldId id="274"/>
            <p14:sldId id="348"/>
            <p14:sldId id="275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11"/>
            <p14:sldId id="312"/>
            <p14:sldId id="332"/>
            <p14:sldId id="333"/>
            <p14:sldId id="334"/>
            <p14:sldId id="335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52" autoAdjust="0"/>
    <p:restoredTop sz="94660"/>
  </p:normalViewPr>
  <p:slideViewPr>
    <p:cSldViewPr snapToGrid="0">
      <p:cViewPr varScale="1">
        <p:scale>
          <a:sx n="79" d="100"/>
          <a:sy n="79" d="100"/>
        </p:scale>
        <p:origin x="3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5" Type="http://schemas.openxmlformats.org/officeDocument/2006/relationships/image" Target="../media/image670.png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9.png"/><Relationship Id="rId4" Type="http://schemas.openxmlformats.org/officeDocument/2006/relationships/image" Target="../media/image1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png"/><Relationship Id="rId4" Type="http://schemas.openxmlformats.org/officeDocument/2006/relationships/image" Target="../media/image8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png"/><Relationship Id="rId4" Type="http://schemas.openxmlformats.org/officeDocument/2006/relationships/image" Target="../media/image83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20.jpeg"/><Relationship Id="rId7" Type="http://schemas.openxmlformats.org/officeDocument/2006/relationships/image" Target="../media/image8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0.png"/><Relationship Id="rId5" Type="http://schemas.openxmlformats.org/officeDocument/2006/relationships/image" Target="../media/image840.png"/><Relationship Id="rId4" Type="http://schemas.openxmlformats.org/officeDocument/2006/relationships/image" Target="../media/image73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8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Les concepts de base de la géométrie dans le plan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</a:t>
            </a:r>
            <a:r>
              <a:rPr lang="ar-SA" dirty="0"/>
              <a:t>7</a:t>
            </a:r>
            <a:r>
              <a:rPr lang="en-US" dirty="0"/>
              <a:t>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</a:t>
            </a:r>
            <a:r>
              <a:rPr lang="ar-SA" dirty="0"/>
              <a:t>11</a:t>
            </a:r>
            <a:r>
              <a:rPr lang="fr-FR" dirty="0"/>
              <a:t>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Calculer l’aire d'un secteur angulaire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Page :25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E77E849-F753-FC8E-16ED-2245CD48A7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43" y="1521492"/>
            <a:ext cx="11616314" cy="35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2367660" y="2632346"/>
            <a:ext cx="5886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Dans le cercle ci-après ,</a:t>
            </a: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le segment AC est un ……………….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312175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919FDE06-E03D-150C-1ED2-17033368C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273" y="3278676"/>
            <a:ext cx="1886491" cy="162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le diamètre est le segment dont les extrémités sont sur le cercle et passe par  le centre du cercle  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réponse,.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9144442-2F92-6884-1BDA-069AE823B31E}"/>
              </a:ext>
            </a:extLst>
          </p:cNvPr>
          <p:cNvSpPr/>
          <p:nvPr/>
        </p:nvSpPr>
        <p:spPr>
          <a:xfrm>
            <a:off x="2141959" y="2054663"/>
            <a:ext cx="8045684" cy="312175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26296E-C77C-F9D4-FFC3-26BC8DAF8C86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A747404-30EA-763B-25D7-661EB3E098F3}"/>
              </a:ext>
            </a:extLst>
          </p:cNvPr>
          <p:cNvSpPr txBox="1"/>
          <p:nvPr/>
        </p:nvSpPr>
        <p:spPr>
          <a:xfrm>
            <a:off x="2367660" y="2632346"/>
            <a:ext cx="5886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Dans le cercle ci-après ,</a:t>
            </a: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le segment AC est un </a:t>
            </a:r>
            <a:r>
              <a:rPr lang="fr-FR" b="1" kern="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diamètre </a:t>
            </a:r>
            <a:endParaRPr lang="fr-FR" sz="18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950B38-48FC-0AC5-4442-85D086DF29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273" y="3278676"/>
            <a:ext cx="1886491" cy="162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40D45B5E-E347-3DF0-151A-3EF11C5BD1F4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A1259A-FA5B-AD26-8CBC-9FE51076F269}"/>
              </a:ext>
            </a:extLst>
          </p:cNvPr>
          <p:cNvSpPr/>
          <p:nvPr/>
        </p:nvSpPr>
        <p:spPr>
          <a:xfrm>
            <a:off x="2278235" y="2167872"/>
            <a:ext cx="8045684" cy="312175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565FEF6-FC7B-0EFD-BB57-26743DFADA99}"/>
                  </a:ext>
                </a:extLst>
              </p:cNvPr>
              <p:cNvSpPr txBox="1"/>
              <p:nvPr/>
            </p:nvSpPr>
            <p:spPr>
              <a:xfrm>
                <a:off x="2367660" y="2632346"/>
                <a:ext cx="58868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Dans le cercle ci-après , </a:t>
                </a:r>
                <a14:m>
                  <m:oMath xmlns:m="http://schemas.openxmlformats.org/officeDocument/2006/math">
                    <m:r>
                      <a:rPr lang="fr-FR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𝑨𝑪</m:t>
                    </m:r>
                    <m:r>
                      <a:rPr lang="fr-FR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=…</m:t>
                    </m:r>
                    <m:r>
                      <a:rPr lang="fr-FR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𝑶𝑩</m:t>
                    </m:r>
                  </m:oMath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565FEF6-FC7B-0EFD-BB57-26743DFAD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660" y="2632346"/>
                <a:ext cx="5886868" cy="369332"/>
              </a:xfrm>
              <a:prstGeom prst="rect">
                <a:avLst/>
              </a:prstGeom>
              <a:blipFill>
                <a:blip r:embed="rId3"/>
                <a:stretch>
                  <a:fillRect l="-862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EFD4F996-124B-4351-7674-0B8F01F4B7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273" y="3278676"/>
            <a:ext cx="1886491" cy="162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le diamètre égal deux fois le rayon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11EB97-781D-8FE9-4DFE-F41F081BEF1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0AC3A0-FF2E-BC20-23FB-3393BC70C6C6}"/>
              </a:ext>
            </a:extLst>
          </p:cNvPr>
          <p:cNvSpPr/>
          <p:nvPr/>
        </p:nvSpPr>
        <p:spPr>
          <a:xfrm>
            <a:off x="2278235" y="2167872"/>
            <a:ext cx="8045684" cy="312175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5086857-C4DF-B66B-EBE1-AF3573B7A6FC}"/>
                  </a:ext>
                </a:extLst>
              </p:cNvPr>
              <p:cNvSpPr txBox="1"/>
              <p:nvPr/>
            </p:nvSpPr>
            <p:spPr>
              <a:xfrm>
                <a:off x="2367660" y="2632346"/>
                <a:ext cx="58868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Dans le cercle ci-après , </a:t>
                </a:r>
                <a14:m>
                  <m:oMath xmlns:m="http://schemas.openxmlformats.org/officeDocument/2006/math">
                    <m:r>
                      <a:rPr lang="fr-FR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𝑨𝑪</m:t>
                    </m:r>
                    <m:r>
                      <a:rPr lang="fr-FR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=</m:t>
                    </m:r>
                    <m:r>
                      <a:rPr lang="fr-FR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𝟐</m:t>
                    </m:r>
                    <m:r>
                      <a:rPr lang="fr-FR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×</m:t>
                    </m:r>
                    <m:r>
                      <a:rPr lang="fr-FR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𝑶𝑩</m:t>
                    </m:r>
                  </m:oMath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5086857-C4DF-B66B-EBE1-AF3573B7A6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660" y="2632346"/>
                <a:ext cx="5886868" cy="369332"/>
              </a:xfrm>
              <a:prstGeom prst="rect">
                <a:avLst/>
              </a:prstGeom>
              <a:blipFill>
                <a:blip r:embed="rId3"/>
                <a:stretch>
                  <a:fillRect l="-862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408F22D5-2148-F4CA-62EA-9B61CA3A1E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273" y="3278676"/>
            <a:ext cx="1886491" cy="162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6D83D202-2CC3-20D0-26AA-03EF8E57923D}"/>
              </a:ext>
            </a:extLst>
          </p:cNvPr>
          <p:cNvSpPr txBox="1"/>
          <p:nvPr/>
        </p:nvSpPr>
        <p:spPr>
          <a:xfrm>
            <a:off x="2333428" y="1331089"/>
            <a:ext cx="7092719" cy="306729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algn="ctr" defTabSz="342900" rtl="0" eaLnBrk="1" latinLnBrk="0" hangingPunct="1">
              <a:buClrTx/>
            </a:pPr>
            <a:r>
              <a:rPr lang="fr-FR" sz="1800" dirty="0">
                <a:solidFill>
                  <a:prstClr val="black"/>
                </a:solidFill>
              </a:rPr>
              <a:t>Dans le cercle ci-dessous ,le segment AB est un rayon: </a:t>
            </a: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333428" y="484822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447736" y="484822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D9B84E1-9E89-85A1-12E2-A4CF7C7265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736" y="2155772"/>
            <a:ext cx="1782514" cy="178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réponse: le rayon est le segment reliant le centre du cercle et un point du cercle.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réponse 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7259221" y="5131776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4AE1CD67-9CF1-441E-4957-C944F1C7D815}"/>
              </a:ext>
            </a:extLst>
          </p:cNvPr>
          <p:cNvSpPr txBox="1"/>
          <p:nvPr/>
        </p:nvSpPr>
        <p:spPr>
          <a:xfrm>
            <a:off x="2144913" y="1362932"/>
            <a:ext cx="7092719" cy="306729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algn="ctr" defTabSz="342900" rtl="0" eaLnBrk="1" latinLnBrk="0" hangingPunct="1">
              <a:buClrTx/>
            </a:pPr>
            <a:r>
              <a:rPr lang="fr-FR" sz="1800" dirty="0">
                <a:solidFill>
                  <a:prstClr val="black"/>
                </a:solidFill>
              </a:rPr>
              <a:t>Dans le cercle ci-dessous ,le segment AB est un rayon: </a:t>
            </a: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marL="0" algn="ctr" defTabSz="342900" rtl="0" eaLnBrk="1" latinLnBrk="0" hangingPunct="1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FE725F4-E8A0-1434-AE8A-ABCE395A370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028" y="2284418"/>
            <a:ext cx="1782514" cy="178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Calculer l’aire d’un disque de rayon 10 cm.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57D882C5-D138-AC7D-E3DE-CB12CB40B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16" y="2090998"/>
            <a:ext cx="11472657" cy="26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C8E1FF49-56BF-A756-624A-AF8B1D5043AD}"/>
              </a:ext>
            </a:extLst>
          </p:cNvPr>
          <p:cNvSpPr txBox="1"/>
          <p:nvPr/>
        </p:nvSpPr>
        <p:spPr>
          <a:xfrm>
            <a:off x="1409331" y="3664464"/>
            <a:ext cx="95188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B7478C2-81EA-A748-BEC8-4FBB70C8127B}"/>
                  </a:ext>
                </a:extLst>
              </p:cNvPr>
              <p:cNvSpPr/>
              <p:nvPr/>
            </p:nvSpPr>
            <p:spPr>
              <a:xfrm>
                <a:off x="1365864" y="3491345"/>
                <a:ext cx="9562289" cy="20814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On a: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𝑟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=10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b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On applique la formule de l’aire d’un disque: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=100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𝑐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b="0" dirty="0">
                  <a:solidFill>
                    <a:srgbClr val="FF0000"/>
                  </a:solidFill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Pour obtenir une valeur approchée on remplace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par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3,14 </m:t>
                    </m:r>
                  </m:oMath>
                </a14:m>
                <a:endParaRPr lang="fr-FR" b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On trouve :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≈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314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B7478C2-81EA-A748-BEC8-4FBB70C812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864" y="3491345"/>
                <a:ext cx="9562289" cy="20814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7490DC-94EA-6083-D5FE-0A61F7A86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68" y="1162224"/>
            <a:ext cx="11472657" cy="23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Voila ce qu’il faut retenir jusqu’ici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A94F6A-E3A6-DEDE-13D5-86ECA1D49A3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fr-MA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 </a:t>
                </a:r>
                <a:r>
                  <a:rPr lang="fr-MA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l</a:t>
                </a:r>
                <a:r>
                  <a:rPr lang="fr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’angle au centre qui intercepte l’arc rouge BA est </a:t>
                </a:r>
                <a14:m>
                  <m:oMath xmlns:m="http://schemas.openxmlformats.org/officeDocument/2006/math">
                    <m:r>
                      <a:rPr lang="fr-FR" sz="2000" b="0" i="0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: </m:t>
                    </m:r>
                    <m:r>
                      <a:rPr lang="fr" sz="20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∠</m:t>
                    </m:r>
                    <m:r>
                      <a:rPr lang="fr-FR" sz="2000" b="1" i="0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𝐁𝐎𝐀</m:t>
                    </m:r>
                  </m:oMath>
                </a14:m>
                <a:r>
                  <a:rPr lang="fr-FR" dirty="0"/>
                  <a:t> </a:t>
                </a:r>
              </a:p>
              <a:p>
                <a:endParaRPr lang="fr-FR" dirty="0"/>
              </a:p>
              <a:p>
                <a:endParaRPr lang="fr-FR" dirty="0"/>
              </a:p>
              <a:p>
                <a:endParaRPr lang="fr-FR" dirty="0"/>
              </a:p>
              <a:p>
                <a:endParaRPr lang="fr-FR" dirty="0"/>
              </a:p>
              <a:p>
                <a:endParaRPr lang="fr-FR" dirty="0"/>
              </a:p>
              <a:p>
                <a:r>
                  <a:rPr lang="fr-FR" dirty="0"/>
                  <a:t>L’aire d’un disque de rayon r est donnée par la formule :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FR" dirty="0"/>
              </a:p>
              <a:p>
                <a:endParaRPr lang="fr-FR" dirty="0"/>
              </a:p>
              <a:p>
                <a:endParaRPr lang="fr-FR" dirty="0"/>
              </a:p>
              <a:p>
                <a:endParaRPr lang="fr-FR" dirty="0"/>
              </a:p>
              <a:p>
                <a:pPr marL="0" indent="0">
                  <a:buNone/>
                </a:pPr>
                <a:endParaRPr lang="fr-FR" dirty="0"/>
              </a:p>
              <a:p>
                <a:r>
                  <a:rPr lang="fr-FR" dirty="0"/>
                  <a:t>Une valeur approchée du nombre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fr-FR" dirty="0"/>
                  <a:t> est: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3,14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A94F6A-E3A6-DEDE-13D5-86ECA1D49A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454" t="-12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B1973619-288E-93D9-40A5-3162AE61265A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321" y="1136650"/>
            <a:ext cx="2030016" cy="2098011"/>
          </a:xfrm>
        </p:spPr>
      </p:pic>
      <p:sp>
        <p:nvSpPr>
          <p:cNvPr id="4" name="Flèche en arc 3">
            <a:extLst>
              <a:ext uri="{FF2B5EF4-FFF2-40B4-BE49-F238E27FC236}">
                <a16:creationId xmlns:a16="http://schemas.microsoft.com/office/drawing/2014/main" id="{2F6F72C3-9F6F-89C0-E214-BC8F0739A072}"/>
              </a:ext>
            </a:extLst>
          </p:cNvPr>
          <p:cNvSpPr/>
          <p:nvPr/>
        </p:nvSpPr>
        <p:spPr>
          <a:xfrm>
            <a:off x="5335929" y="1136650"/>
            <a:ext cx="312517" cy="45719"/>
          </a:xfrm>
          <a:prstGeom prst="circular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avis: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4"/>
            <a:ext cx="9856984" cy="323755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355118" y="2402818"/>
            <a:ext cx="6399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Les disques ci-dessous ont tous le même rayon 10cm , pouvez vous calculer l’aire de la partie coloriée dans chaque cas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D90A8CF-3DFF-5FC7-5025-A64600CF0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024" y="3445442"/>
            <a:ext cx="1943100" cy="19431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545EAA4-16CF-5E00-0A13-F5E1454980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118" y="3568035"/>
            <a:ext cx="1943100" cy="182050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5B2CDA6-5431-4AA8-8F3D-CDA6610049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931" y="3508575"/>
            <a:ext cx="19431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50860D26-C1F5-6652-951B-FC6919C328D3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239" y="3429000"/>
            <a:ext cx="4287194" cy="2580384"/>
          </a:xfrm>
        </p:spPr>
      </p:pic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7" y="2214124"/>
            <a:ext cx="9370847" cy="309865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531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Calculer l’aire d'un secteur angulaire comme  : 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1459460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</a:t>
            </a:r>
            <a:r>
              <a:rPr lang="ar-SA" dirty="0"/>
              <a:t> </a:t>
            </a:r>
            <a:r>
              <a:rPr lang="fr-FR" dirty="0"/>
              <a:t> la signification d’un secteur angulaire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et attire l’attention des élèves sur les deux cas d’un secteur angulaire 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DA509B9-7390-A49A-EB7F-997F846857E9}"/>
              </a:ext>
            </a:extLst>
          </p:cNvPr>
          <p:cNvSpPr txBox="1"/>
          <p:nvPr/>
        </p:nvSpPr>
        <p:spPr>
          <a:xfrm>
            <a:off x="1030246" y="1539434"/>
            <a:ext cx="9329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800" dirty="0">
                <a:effectLst/>
                <a:latin typeface="Calibri" panose="020F0502020204030204" pitchFamily="34" charset="0"/>
              </a:rPr>
              <a:t>Un secteur angulaire est la partie intérieure du cercle qui est délimitée par deux rayons et un arc. </a:t>
            </a:r>
            <a:endParaRPr lang="fr-MA" sz="20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6089AC4-9CCF-7656-DD35-4EB5BEAF4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633" y="2379643"/>
            <a:ext cx="6096000" cy="265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44650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 je vous montre comment calculer l’aire d’un secteur angulaire en général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en utilisant un tableau de proportionnalité 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FC8CC8E-FB95-7453-2EFF-7F2B860C9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700" y="2307707"/>
            <a:ext cx="6108700" cy="228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2DA7517-540C-DF32-597E-32236FB93344}"/>
                  </a:ext>
                </a:extLst>
              </p:cNvPr>
              <p:cNvSpPr txBox="1"/>
              <p:nvPr/>
            </p:nvSpPr>
            <p:spPr>
              <a:xfrm>
                <a:off x="752327" y="4332750"/>
                <a:ext cx="4117281" cy="812274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fr-MA" sz="2000" dirty="0">
                    <a:effectLst/>
                    <a:latin typeface="Calibri" panose="020F0502020204030204" pitchFamily="34" charset="0"/>
                  </a:rPr>
                  <a:t>L’aire d’un secteur angulaire de rayon </a:t>
                </a:r>
                <a:endParaRPr lang="fr-MA" sz="2000" dirty="0"/>
              </a:p>
              <a:p>
                <a:r>
                  <a:rPr lang="fr-MA" sz="2000" dirty="0">
                    <a:effectLst/>
                    <a:latin typeface="Calibri" panose="020F0502020204030204" pitchFamily="34" charset="0"/>
                  </a:rPr>
                  <a:t>r et d’angle </a:t>
                </a:r>
                <a14:m>
                  <m:oMath xmlns:m="http://schemas.openxmlformats.org/officeDocument/2006/math">
                    <m:r>
                      <a:rPr lang="fr-MA" sz="2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fr-MA" sz="2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MA" sz="2000" dirty="0">
                    <a:effectLst/>
                    <a:latin typeface="Calibri" panose="020F0502020204030204" pitchFamily="34" charset="0"/>
                  </a:rPr>
                  <a:t>est : </a:t>
                </a:r>
                <a14:m>
                  <m:oMath xmlns:m="http://schemas.openxmlformats.org/officeDocument/2006/math">
                    <m:r>
                      <a:rPr lang="fr-MA" sz="2000" i="1" dirty="0" smtClean="0">
                        <a:effectLst/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MA" sz="2000" i="1" dirty="0" smtClean="0">
                        <a:effectLst/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2000" b="0" i="1" dirty="0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2000" i="1" dirty="0" smtClean="0">
                            <a:effectLst/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fr-FR" sz="2000" b="0" i="1" dirty="0" smtClean="0">
                            <a:effectLst/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el-GR" sz="2000" i="1" dirty="0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lang="el-GR" sz="2000" i="1" dirty="0" smtClean="0">
                        <a:effectLst/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fr-MA" sz="2000" i="1" dirty="0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MA" sz="2000" i="1" dirty="0" smtClean="0">
                            <a:effectLst/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MA" sz="2000" i="1" dirty="0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MA" sz="20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2DA7517-540C-DF32-597E-32236FB933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27" y="4332750"/>
                <a:ext cx="4117281" cy="812274"/>
              </a:xfrm>
              <a:prstGeom prst="rect">
                <a:avLst/>
              </a:prstGeom>
              <a:blipFill>
                <a:blip r:embed="rId4"/>
                <a:stretch>
                  <a:fillRect l="-1327" t="-5185" r="-442" b="-4444"/>
                </a:stretch>
              </a:blipFill>
              <a:ln>
                <a:solidFill>
                  <a:srgbClr val="00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2C928CF-393E-8C79-1075-116C69253569}"/>
                  </a:ext>
                </a:extLst>
              </p:cNvPr>
              <p:cNvSpPr txBox="1"/>
              <p:nvPr/>
            </p:nvSpPr>
            <p:spPr>
              <a:xfrm>
                <a:off x="752327" y="1467885"/>
                <a:ext cx="45532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r" defTabSz="914400" rtl="1" eaLnBrk="1" latinLnBrk="0" hangingPunct="1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L’aire du disque entier de rayon r est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sSup>
                      <m:sSupPr>
                        <m:ctrlPr>
                          <a:rPr lang="fr-F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𝑟</m:t>
                        </m:r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2C928CF-393E-8C79-1075-116C69253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27" y="1467885"/>
                <a:ext cx="4553234" cy="400110"/>
              </a:xfrm>
              <a:prstGeom prst="rect">
                <a:avLst/>
              </a:prstGeom>
              <a:blipFill>
                <a:blip r:embed="rId5"/>
                <a:stretch>
                  <a:fillRect l="-557" t="-9375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au 8">
                <a:extLst>
                  <a:ext uri="{FF2B5EF4-FFF2-40B4-BE49-F238E27FC236}">
                    <a16:creationId xmlns:a16="http://schemas.microsoft.com/office/drawing/2014/main" id="{F02EE79B-7775-A538-BFB8-E56F38CE9A4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13913150"/>
                  </p:ext>
                </p:extLst>
              </p:nvPr>
            </p:nvGraphicFramePr>
            <p:xfrm>
              <a:off x="1030246" y="3079867"/>
              <a:ext cx="2505276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52638">
                      <a:extLst>
                        <a:ext uri="{9D8B030D-6E8A-4147-A177-3AD203B41FA5}">
                          <a16:colId xmlns:a16="http://schemas.microsoft.com/office/drawing/2014/main" val="3981193855"/>
                        </a:ext>
                      </a:extLst>
                    </a:gridCol>
                    <a:gridCol w="1252638">
                      <a:extLst>
                        <a:ext uri="{9D8B030D-6E8A-4147-A177-3AD203B41FA5}">
                          <a16:colId xmlns:a16="http://schemas.microsoft.com/office/drawing/2014/main" val="225861444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dirty="0"/>
                            <a:t>360°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∝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43403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𝜋</m:t>
                                </m:r>
                                <m:sSup>
                                  <m:sSupPr>
                                    <m:ctrlPr>
                                      <a:rPr lang="fr-FR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fr-FR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A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986411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au 8">
                <a:extLst>
                  <a:ext uri="{FF2B5EF4-FFF2-40B4-BE49-F238E27FC236}">
                    <a16:creationId xmlns:a16="http://schemas.microsoft.com/office/drawing/2014/main" id="{F02EE79B-7775-A538-BFB8-E56F38CE9A4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13913150"/>
                  </p:ext>
                </p:extLst>
              </p:nvPr>
            </p:nvGraphicFramePr>
            <p:xfrm>
              <a:off x="1030246" y="3079867"/>
              <a:ext cx="2505276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52638">
                      <a:extLst>
                        <a:ext uri="{9D8B030D-6E8A-4147-A177-3AD203B41FA5}">
                          <a16:colId xmlns:a16="http://schemas.microsoft.com/office/drawing/2014/main" val="3981193855"/>
                        </a:ext>
                      </a:extLst>
                    </a:gridCol>
                    <a:gridCol w="1252638">
                      <a:extLst>
                        <a:ext uri="{9D8B030D-6E8A-4147-A177-3AD203B41FA5}">
                          <a16:colId xmlns:a16="http://schemas.microsoft.com/office/drawing/2014/main" val="225861444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dirty="0"/>
                            <a:t>360°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101010" t="-6667" r="-1010" b="-12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43403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1010" t="-110345" r="-101010" b="-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A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986411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1FE2FC-6CC7-45B9-5210-F7F479E341F1}"/>
              </a:ext>
            </a:extLst>
          </p:cNvPr>
          <p:cNvSpPr txBox="1"/>
          <p:nvPr/>
        </p:nvSpPr>
        <p:spPr>
          <a:xfrm>
            <a:off x="949124" y="2303362"/>
            <a:ext cx="4348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J’utilise un tableau de proportionnalité :</a:t>
            </a:r>
          </a:p>
        </p:txBody>
      </p: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Maintenant, à partir cette exemple je vous montre comment calculer l’aire d’un secteur angulaire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insiste sur les éléments caractéristiques du secteur angulaire : rayon ; angle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069191-1103-AF17-21FB-6A220726F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8" t="39311" r="48816"/>
          <a:stretch/>
        </p:blipFill>
        <p:spPr>
          <a:xfrm>
            <a:off x="6365318" y="1812565"/>
            <a:ext cx="3460050" cy="16164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CDA65EA-3FE9-2CE1-5827-2925CF3EFE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91"/>
          <a:stretch/>
        </p:blipFill>
        <p:spPr>
          <a:xfrm>
            <a:off x="6365318" y="3886561"/>
            <a:ext cx="3638207" cy="112226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769EB4B-0A5F-B5F9-D2E6-40E9A5F05B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91"/>
          <a:stretch/>
        </p:blipFill>
        <p:spPr>
          <a:xfrm>
            <a:off x="6365317" y="5399752"/>
            <a:ext cx="3638207" cy="85025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E02D42A-1E6E-DB84-805B-4949D163742B}"/>
              </a:ext>
            </a:extLst>
          </p:cNvPr>
          <p:cNvSpPr txBox="1"/>
          <p:nvPr/>
        </p:nvSpPr>
        <p:spPr>
          <a:xfrm>
            <a:off x="636608" y="2384385"/>
            <a:ext cx="3460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1) j’identifie le rayon et l’angle 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E74793-42BD-5407-5ECA-9B41C4FF00CB}"/>
              </a:ext>
            </a:extLst>
          </p:cNvPr>
          <p:cNvSpPr txBox="1"/>
          <p:nvPr/>
        </p:nvSpPr>
        <p:spPr>
          <a:xfrm>
            <a:off x="636608" y="4206077"/>
            <a:ext cx="24308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2) j’utilise un tableau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 proportionnalité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A285AEA-F7C9-034F-B73C-77D003B3C3A8}"/>
              </a:ext>
            </a:extLst>
          </p:cNvPr>
          <p:cNvSpPr txBox="1"/>
          <p:nvPr/>
        </p:nvSpPr>
        <p:spPr>
          <a:xfrm>
            <a:off x="682906" y="5891514"/>
            <a:ext cx="1565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3) Je calcule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9887CB4-677B-71A9-4A40-9D5BCC32C866}"/>
                  </a:ext>
                </a:extLst>
              </p:cNvPr>
              <p:cNvSpPr txBox="1"/>
              <p:nvPr/>
            </p:nvSpPr>
            <p:spPr>
              <a:xfrm>
                <a:off x="803847" y="2922496"/>
                <a:ext cx="237475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𝑟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=10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; ∝=36°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9887CB4-677B-71A9-4A40-9D5BCC32C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47" y="2922496"/>
                <a:ext cx="2374753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B7098-66BB-83D0-375C-EEA893B26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2E2235-9C9E-946E-350C-14EFA3065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Maintenant, à partir cette exemple je vous montre comment calculer l’aire d’un secteur angulaire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F4F503-B8B8-F847-5FE9-5A50E30D464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insiste sur les éléments caractéristiques du secteur angulaire : rayon ; angle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C5417C7-8380-7011-D1B9-978F8ECDE05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5ED3039-FB5C-6941-BAC0-35CE1AFFCA3F}"/>
              </a:ext>
            </a:extLst>
          </p:cNvPr>
          <p:cNvSpPr txBox="1"/>
          <p:nvPr/>
        </p:nvSpPr>
        <p:spPr>
          <a:xfrm>
            <a:off x="636608" y="2384385"/>
            <a:ext cx="3460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1) j’identifie le rayon et l’angle 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3EA70E5-FEBD-7E52-EE67-200010A0C782}"/>
              </a:ext>
            </a:extLst>
          </p:cNvPr>
          <p:cNvSpPr txBox="1"/>
          <p:nvPr/>
        </p:nvSpPr>
        <p:spPr>
          <a:xfrm>
            <a:off x="636608" y="4206077"/>
            <a:ext cx="24308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2) j’utilise un tableau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 proportionnalité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FC43BE8-4031-BFF4-CC36-8E913E69BBDD}"/>
              </a:ext>
            </a:extLst>
          </p:cNvPr>
          <p:cNvSpPr txBox="1"/>
          <p:nvPr/>
        </p:nvSpPr>
        <p:spPr>
          <a:xfrm>
            <a:off x="682906" y="5891514"/>
            <a:ext cx="1565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3) Je calcule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3807D58-AB1A-06FA-9C19-C816961BB3C0}"/>
                  </a:ext>
                </a:extLst>
              </p:cNvPr>
              <p:cNvSpPr txBox="1"/>
              <p:nvPr/>
            </p:nvSpPr>
            <p:spPr>
              <a:xfrm>
                <a:off x="803847" y="2922496"/>
                <a:ext cx="237475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𝑟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; ∝=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120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°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3807D58-AB1A-06FA-9C19-C816961BB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47" y="2922496"/>
                <a:ext cx="2374753" cy="400110"/>
              </a:xfrm>
              <a:prstGeom prst="rect">
                <a:avLst/>
              </a:prstGeom>
              <a:blipFill>
                <a:blip r:embed="rId3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8B24219E-3746-2087-A997-E8EEC42F0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1" t="39256"/>
          <a:stretch/>
        </p:blipFill>
        <p:spPr>
          <a:xfrm>
            <a:off x="6704947" y="2005361"/>
            <a:ext cx="3961492" cy="155826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B5AE8A7-84D4-4CA9-30B9-44839AC3BF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06"/>
          <a:stretch/>
        </p:blipFill>
        <p:spPr>
          <a:xfrm>
            <a:off x="6704947" y="3890387"/>
            <a:ext cx="4080031" cy="112226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CC6C9EF-B146-6236-7AD4-F6286CFF3E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06"/>
          <a:stretch/>
        </p:blipFill>
        <p:spPr>
          <a:xfrm>
            <a:off x="6507083" y="5339412"/>
            <a:ext cx="4080031" cy="85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33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 un résumé: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8ED08F8-C910-DFE1-5EE4-320EC0576894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80" y="1218262"/>
            <a:ext cx="8502128" cy="2806168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92F204-A2A8-7455-3D7F-CEF340231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208" y="4080643"/>
            <a:ext cx="7772400" cy="112226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B942508-066C-D4BE-42BD-976349FB94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208" y="5176226"/>
            <a:ext cx="7772400" cy="85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25D681A9-3363-048A-AB0C-68530F3F97B2}"/>
              </a:ext>
            </a:extLst>
          </p:cNvPr>
          <p:cNvSpPr txBox="1"/>
          <p:nvPr/>
        </p:nvSpPr>
        <p:spPr>
          <a:xfrm>
            <a:off x="1139252" y="3013023"/>
            <a:ext cx="80296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L’aire d’un disque de rayon R est donnée par la formule :…………………………….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8666108-1734-7F75-220F-8890543876B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𝐕𝐨𝐢𝐜𝐢 𝐥𝐚  𝐫</a:t>
                </a:r>
                <a:r>
                  <a:rPr lang="fr-FR" dirty="0" err="1"/>
                  <a:t>é</a:t>
                </a:r>
                <a:r>
                  <a:rPr lang="fr-FR" dirty="0"/>
                  <a:t>𝐩𝐨𝐧𝐬𝐞: </a:t>
                </a:r>
                <a14:m>
                  <m:oMath xmlns:m="http://schemas.openxmlformats.org/officeDocument/2006/math">
                    <m:r>
                      <a:rPr lang="fr-FR" b="1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-FR" dirty="0"/>
                  <a:t>)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8666108-1734-7F75-220F-8890543876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17391" b="-347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E8AB2AE-B336-7610-62F5-60899ACB9274}"/>
                  </a:ext>
                </a:extLst>
              </p:cNvPr>
              <p:cNvSpPr txBox="1"/>
              <p:nvPr/>
            </p:nvSpPr>
            <p:spPr>
              <a:xfrm>
                <a:off x="1139252" y="3013023"/>
                <a:ext cx="716337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L’aire d’un disque de rayon R est donnée par la formule:  </a:t>
                </a:r>
                <a14:m>
                  <m:oMath xmlns:m="http://schemas.openxmlformats.org/officeDocument/2006/math"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sSup>
                      <m:sSupPr>
                        <m:ctrlP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p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E8AB2AE-B336-7610-62F5-60899ACB92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252" y="3013023"/>
                <a:ext cx="7163371" cy="400110"/>
              </a:xfrm>
              <a:prstGeom prst="rect">
                <a:avLst/>
              </a:prstGeom>
              <a:blipFill>
                <a:blip r:embed="rId4"/>
                <a:stretch>
                  <a:fillRect l="-885" t="-9375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D7D36BD-8F19-1536-681A-41FEF0F9E760}"/>
                  </a:ext>
                </a:extLst>
              </p:cNvPr>
              <p:cNvSpPr txBox="1"/>
              <p:nvPr/>
            </p:nvSpPr>
            <p:spPr>
              <a:xfrm>
                <a:off x="2023674" y="2386494"/>
                <a:ext cx="739523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L’aire du secteur angulaire de rayon r et d’angle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 ci-dessous est donnée par la formule :…………..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D7D36BD-8F19-1536-681A-41FEF0F9E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674" y="2386494"/>
                <a:ext cx="7395236" cy="830997"/>
              </a:xfrm>
              <a:prstGeom prst="rect">
                <a:avLst/>
              </a:prstGeom>
              <a:blipFill>
                <a:blip r:embed="rId2"/>
                <a:stretch>
                  <a:fillRect l="-1372" t="-5970" b="-164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3"/>
            <a:ext cx="10727579" cy="367840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DF02DBF0-E4AC-5B31-5802-86E7A83DEF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05" r="58012"/>
          <a:stretch/>
        </p:blipFill>
        <p:spPr>
          <a:xfrm>
            <a:off x="7737527" y="3581644"/>
            <a:ext cx="1466434" cy="153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22FA589-1B07-30D8-E4B3-A4DC6ABBCC85}"/>
                  </a:ext>
                </a:extLst>
              </p:cNvPr>
              <p:cNvSpPr txBox="1"/>
              <p:nvPr/>
            </p:nvSpPr>
            <p:spPr>
              <a:xfrm>
                <a:off x="1918743" y="2099876"/>
                <a:ext cx="7395236" cy="9762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L’aire du secteur angulaire de rayon r et d’angle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 ci-dessous est donnée par la formule: 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</m:num>
                      <m:den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22FA589-1B07-30D8-E4B3-A4DC6ABBC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743" y="2099876"/>
                <a:ext cx="7395236" cy="976229"/>
              </a:xfrm>
              <a:prstGeom prst="rect">
                <a:avLst/>
              </a:prstGeom>
              <a:blipFill>
                <a:blip r:embed="rId3"/>
                <a:stretch>
                  <a:fillRect l="-1372" t="-5128" b="-51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DCBAF159-DEDD-B02A-F34D-ADC11D1A0D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05" r="58012"/>
          <a:stretch/>
        </p:blipFill>
        <p:spPr>
          <a:xfrm>
            <a:off x="9124262" y="3013838"/>
            <a:ext cx="1466434" cy="153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/>
              <p:nvPr/>
            </p:nvSpPr>
            <p:spPr>
              <a:xfrm>
                <a:off x="2333428" y="1304145"/>
                <a:ext cx="7092719" cy="213475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MA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L</a:t>
                </a: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’aire d’un disque de rayon 3cm est :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𝑨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𝟔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𝝅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  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𝒄</m:t>
                    </m:r>
                    <m:sSup>
                      <m:sSupPr>
                        <m:ctrlP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sSupPr>
                      <m:e>
                        <m: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𝒎</m:t>
                        </m:r>
                      </m:e>
                      <m:sup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𝟐</m:t>
                        </m:r>
                      </m:sup>
                    </m:sSup>
                  </m:oMath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1304145"/>
                <a:ext cx="7092719" cy="21347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333428" y="443022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447736" y="457659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72E9335-9785-29B9-B4E6-7F85F91A6B4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𝐕𝐨𝐢𝐜𝐢 𝐥𝐚  𝐫</a:t>
                </a:r>
                <a:r>
                  <a:rPr lang="fr-FR" dirty="0" err="1">
                    <a:latin typeface="Calibri" panose="020F0502020204030204"/>
                  </a:rPr>
                  <a:t>é</a:t>
                </a:r>
                <a:r>
                  <a:rPr lang="fr-FR" dirty="0">
                    <a:latin typeface="Calibri" panose="020F0502020204030204"/>
                  </a:rPr>
                  <a:t>𝐩𝐨𝐧𝐬𝐞 : l’aire d’un disque de rayon R est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72E9335-9785-29B9-B4E6-7F85F91A6B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4" t="-17391" b="-3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F1D14D3-8182-BC7D-870C-60EBB78160C0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L'enseignant explique et attire l’attention sur cette erreur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fr-FR" dirty="0"/>
                  <a:t>.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F1D14D3-8182-BC7D-870C-60EBB78160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3"/>
                <a:stretch>
                  <a:fillRect t="-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7447736" y="4561608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5B9F8D89-19BD-E0E3-6837-056D5D306F12}"/>
                  </a:ext>
                </a:extLst>
              </p:cNvPr>
              <p:cNvSpPr txBox="1"/>
              <p:nvPr/>
            </p:nvSpPr>
            <p:spPr>
              <a:xfrm>
                <a:off x="2333428" y="1304145"/>
                <a:ext cx="7092719" cy="213475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L’aire d’un disque de rayon 3cm est : </a:t>
                </a:r>
                <a14:m>
                  <m:oMath xmlns:m="http://schemas.openxmlformats.org/officeDocument/2006/math">
                    <m:r>
                      <a:rPr lang="fr-MA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MA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MA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𝟔</m:t>
                    </m:r>
                    <m:r>
                      <a:rPr lang="fr-MA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𝝅</m:t>
                    </m:r>
                    <m:r>
                      <a:rPr lang="fr-MA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  </m:t>
                    </m:r>
                    <m:r>
                      <a:rPr lang="fr-MA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𝒄</m:t>
                    </m:r>
                    <m:sSup>
                      <m:sSupPr>
                        <m:ctrlPr>
                          <a:rPr lang="ar-MA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sSupPr>
                      <m:e>
                        <m:r>
                          <a:rPr lang="ar-MA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𝒎</m:t>
                        </m:r>
                      </m:e>
                      <m:sup>
                        <m:r>
                          <a:rPr lang="ar-MA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𝟐</m:t>
                        </m:r>
                      </m:sup>
                    </m:sSup>
                  </m:oMath>
                </a14:m>
                <a:endParaRPr lang="ar-MA" sz="1800" kern="0" dirty="0">
                  <a:solidFill>
                    <a:srgbClr val="000000"/>
                  </a:solidFill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5B9F8D89-19BD-E0E3-6837-056D5D306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1304145"/>
                <a:ext cx="7092719" cy="21347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1537FB5-F08F-56EC-238B-99EA2EBB5A05}"/>
                  </a:ext>
                </a:extLst>
              </p:cNvPr>
              <p:cNvSpPr txBox="1"/>
              <p:nvPr/>
            </p:nvSpPr>
            <p:spPr>
              <a:xfrm>
                <a:off x="1079292" y="1084739"/>
                <a:ext cx="8769246" cy="3262409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MA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L</a:t>
                </a: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e disque ci-dessous a pour rayon R ,l’aire de la partie coloriée est donnée par la formule 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kumimoji="0" lang="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𝝅</m:t>
                        </m:r>
                        <m:sSup>
                          <m:sSupPr>
                            <m:ctrlPr>
                              <a:rPr kumimoji="0" lang="fr-FR" sz="18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Calibri"/>
                              </a:rPr>
                            </m:ctrlPr>
                          </m:sSupPr>
                          <m:e>
                            <m:r>
                              <a:rPr kumimoji="0" lang="fr-FR" sz="18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Calibri"/>
                              </a:rPr>
                              <m:t>𝑹</m:t>
                            </m:r>
                          </m:e>
                          <m:sup>
                            <m:r>
                              <a:rPr lang="fr-FR" sz="1800" b="1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Calibri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𝟐</m:t>
                        </m:r>
                      </m:den>
                    </m:f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MA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MA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MA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1537FB5-F08F-56EC-238B-99EA2EBB5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292" y="1084739"/>
                <a:ext cx="8769246" cy="3262409"/>
              </a:xfrm>
              <a:prstGeom prst="rect">
                <a:avLst/>
              </a:prstGeom>
              <a:blipFill>
                <a:blip r:embed="rId3"/>
                <a:stretch>
                  <a:fillRect r="-577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1079292" y="490885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7870127" y="490885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CE2F925-BA6C-3A40-F069-4A5CDD4A4F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365" y="2396327"/>
            <a:ext cx="1943100" cy="182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7369B-101C-BE27-5F18-40598E1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AD4A3027-AA41-5A1D-B841-57EA58587E2B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L'enseignant explique pourquoi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180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FR" dirty="0"/>
                  <a:t>.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AD4A3027-AA41-5A1D-B841-57EA58587E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1079292" y="5206184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561402DF-C813-DE48-D08A-6A15B4E457FD}"/>
                  </a:ext>
                </a:extLst>
              </p:cNvPr>
              <p:cNvSpPr txBox="1"/>
              <p:nvPr/>
            </p:nvSpPr>
            <p:spPr>
              <a:xfrm>
                <a:off x="1079292" y="1084739"/>
                <a:ext cx="8769246" cy="3262409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MA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L</a:t>
                </a: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e disque ci-dessous a pour rayon R ,l’aire de la partie coloriée est donnée par la formule 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kumimoji="0" lang="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𝝅</m:t>
                        </m:r>
                        <m:sSup>
                          <m:sSupPr>
                            <m:ctrlPr>
                              <a:rPr kumimoji="0" lang="fr-FR" sz="18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Calibri"/>
                              </a:rPr>
                            </m:ctrlPr>
                          </m:sSupPr>
                          <m:e>
                            <m:r>
                              <a:rPr kumimoji="0" lang="fr-FR" sz="18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Calibri"/>
                              </a:rPr>
                              <m:t>𝑹</m:t>
                            </m:r>
                          </m:e>
                          <m:sup>
                            <m:r>
                              <a:rPr lang="fr-FR" sz="1800" b="1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Calibri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𝟐</m:t>
                        </m:r>
                      </m:den>
                    </m:f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MA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MA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MA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561402DF-C813-DE48-D08A-6A15B4E457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292" y="1084739"/>
                <a:ext cx="8769246" cy="3262409"/>
              </a:xfrm>
              <a:prstGeom prst="rect">
                <a:avLst/>
              </a:prstGeom>
              <a:blipFill>
                <a:blip r:embed="rId4"/>
                <a:stretch>
                  <a:fillRect r="-577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4369AAF6-F384-B785-8549-3D37266A55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365" y="2396327"/>
            <a:ext cx="1943100" cy="182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7FD23-EF00-5DE6-17DB-BD7D3A26A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AEB0BA-77F9-2445-7453-31106CD45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D9A69-B832-432D-4AB9-C36C54C787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C617C71-F550-D277-4FBC-C97C68C2889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E44D96B-A3B3-B5F4-5753-FDDC7ED10AF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8748E8F-4665-C589-7EF4-D9252816299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641B202-2D97-79BD-5959-025774B72ABF}"/>
              </a:ext>
            </a:extLst>
          </p:cNvPr>
          <p:cNvSpPr/>
          <p:nvPr/>
        </p:nvSpPr>
        <p:spPr>
          <a:xfrm>
            <a:off x="1079292" y="504667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B11E14CF-55F7-1BBF-0D0C-03DCFF633ECA}"/>
              </a:ext>
            </a:extLst>
          </p:cNvPr>
          <p:cNvSpPr/>
          <p:nvPr/>
        </p:nvSpPr>
        <p:spPr>
          <a:xfrm>
            <a:off x="7870127" y="504667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115D11FF-A894-8D33-DF9E-E3939FC18577}"/>
                  </a:ext>
                </a:extLst>
              </p:cNvPr>
              <p:cNvSpPr txBox="1"/>
              <p:nvPr/>
            </p:nvSpPr>
            <p:spPr>
              <a:xfrm>
                <a:off x="1079292" y="1084739"/>
                <a:ext cx="8769246" cy="3262409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MA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L</a:t>
                </a: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e disque ci-dessous a pour rayon R ,l’aire de la partie coloriée est donnée par la formule 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kumimoji="0" lang="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𝝅</m:t>
                        </m:r>
                        <m:sSup>
                          <m:sSupPr>
                            <m:ctrlPr>
                              <a:rPr kumimoji="0" lang="fr-FR" sz="18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Calibri"/>
                              </a:rPr>
                            </m:ctrlPr>
                          </m:sSupPr>
                          <m:e>
                            <m:r>
                              <a:rPr kumimoji="0" lang="fr-FR" sz="18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Calibri"/>
                              </a:rPr>
                              <m:t>𝑹</m:t>
                            </m:r>
                          </m:e>
                          <m:sup>
                            <m:r>
                              <a:rPr lang="fr-FR" sz="1800" b="1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Calibri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𝟒</m:t>
                        </m:r>
                      </m:den>
                    </m:f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MA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MA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MA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115D11FF-A894-8D33-DF9E-E3939FC18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292" y="1084739"/>
                <a:ext cx="8769246" cy="3262409"/>
              </a:xfrm>
              <a:prstGeom prst="rect">
                <a:avLst/>
              </a:prstGeom>
              <a:blipFill>
                <a:blip r:embed="rId3"/>
                <a:stretch>
                  <a:fillRect r="-577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7A23C603-A486-F432-4DF4-7F48E74C8E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365" y="2400300"/>
            <a:ext cx="19431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768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B7252-1CC9-4CCB-CED5-C8939F4EF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EA34AA-D82E-350A-4470-DE2A0549D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A23B353-1662-7316-C377-15714A570D0A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L'enseignant explique pourquoi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dirty="0"/>
                  <a:t>.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A23B353-1662-7316-C377-15714A570D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1A417EC-FA00-8C51-1B0B-7CB4D705BF14}"/>
              </a:ext>
            </a:extLst>
          </p:cNvPr>
          <p:cNvSpPr/>
          <p:nvPr/>
        </p:nvSpPr>
        <p:spPr>
          <a:xfrm>
            <a:off x="1079292" y="514827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DCB83F7-BD2E-0D64-C154-750772C2E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15CC8242-D7FA-6897-46F5-73FF88120A46}"/>
                  </a:ext>
                </a:extLst>
              </p:cNvPr>
              <p:cNvSpPr txBox="1"/>
              <p:nvPr/>
            </p:nvSpPr>
            <p:spPr>
              <a:xfrm>
                <a:off x="1079292" y="1084739"/>
                <a:ext cx="8769246" cy="3262409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MA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L</a:t>
                </a: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e disque ci-dessous a pour rayon R ,l’aire de la partie coloriée est donnée par la formule 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kumimoji="0" lang="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𝝅</m:t>
                        </m:r>
                        <m:sSup>
                          <m:sSupPr>
                            <m:ctrlPr>
                              <a:rPr kumimoji="0" lang="fr-FR" sz="18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Calibri"/>
                              </a:rPr>
                            </m:ctrlPr>
                          </m:sSupPr>
                          <m:e>
                            <m:r>
                              <a:rPr kumimoji="0" lang="fr-FR" sz="18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Calibri"/>
                              </a:rPr>
                              <m:t>𝑹</m:t>
                            </m:r>
                          </m:e>
                          <m:sup>
                            <m:r>
                              <a:rPr lang="fr-FR" sz="1800" b="1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Calibri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𝟒</m:t>
                        </m:r>
                      </m:den>
                    </m:f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MA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MA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MA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15CC8242-D7FA-6897-46F5-73FF88120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292" y="1084739"/>
                <a:ext cx="8769246" cy="3262409"/>
              </a:xfrm>
              <a:prstGeom prst="rect">
                <a:avLst/>
              </a:prstGeom>
              <a:blipFill>
                <a:blip r:embed="rId4"/>
                <a:stretch>
                  <a:fillRect r="-577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ABDE9EDA-C0CC-DBBD-A9C1-17B081CC1F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365" y="2400300"/>
            <a:ext cx="19431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49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2937769" y="1724129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228600" indent="-228600" algn="ctr" defTabSz="685783" rtl="1">
              <a:lnSpc>
                <a:spcPct val="90000"/>
              </a:lnSpc>
              <a:spcBef>
                <a:spcPts val="1000"/>
              </a:spcBef>
            </a:pPr>
            <a:r>
              <a:rPr lang="fr-MA" sz="2000" dirty="0"/>
              <a:t>Reconnaître la relation entre angle au centre et angle inscrit </a:t>
            </a: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956582" y="261161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</a:pPr>
            <a:endParaRPr lang="fr-FR" sz="2000" dirty="0">
              <a:solidFill>
                <a:schemeClr val="bg2">
                  <a:lumMod val="50000"/>
                </a:schemeClr>
              </a:solidFill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948074" y="468711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949223" y="351952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956582" y="575176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000" kern="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C1</a:t>
            </a: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956582" y="173197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228600" indent="-228600" algn="ctr" defTabSz="685783" rtl="1">
              <a:lnSpc>
                <a:spcPct val="90000"/>
              </a:lnSpc>
              <a:spcBef>
                <a:spcPts val="1000"/>
              </a:spcBef>
            </a:pPr>
            <a:endParaRPr lang="fr-FR" sz="2000" dirty="0"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2954599" y="2593983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228600" indent="-228600" algn="ctr" defTabSz="685783" rtl="1">
              <a:lnSpc>
                <a:spcPct val="90000"/>
              </a:lnSpc>
              <a:spcBef>
                <a:spcPts val="1000"/>
              </a:spcBef>
            </a:pPr>
            <a:r>
              <a:rPr lang="fr-MA" sz="2000" dirty="0"/>
              <a:t>Calculer l’aire d'un secteur angulaire 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2954599" y="3486897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MA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Calculer la longueur d’un arc de cercle </a:t>
            </a: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2936921" y="5678977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2918044" y="4651604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MA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Utiliser la longueur d’arc et l’aire d’un secteur pour résoudre un problème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</a:t>
            </a:r>
            <a:r>
              <a:rPr lang="ar-SA" dirty="0"/>
              <a:t>7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003015" y="1743616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10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948074" y="2626245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>
                <a:solidFill>
                  <a:prstClr val="black"/>
                </a:solidFill>
                <a:sym typeface="Arial"/>
              </a:rPr>
              <a:t>Tâche 11</a:t>
            </a: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003015" y="3543756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12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003015" y="4702743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b="0" dirty="0">
                <a:solidFill>
                  <a:prstClr val="black"/>
                </a:solidFill>
                <a:sym typeface="Arial"/>
              </a:rPr>
              <a:t>Tâche 13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987454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059489" y="5690002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Consolidation:1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46607" y="4664621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fr-FR" sz="2000" dirty="0">
              <a:solidFill>
                <a:prstClr val="black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27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275D4A8D-656C-8317-ABF0-1B18AD594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71" y="1050161"/>
            <a:ext cx="11437495" cy="49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9231CA1E-27F7-3353-0DDB-08DFC3B2DF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71" y="1050161"/>
            <a:ext cx="11437495" cy="49656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B3290F5-99E9-EA70-71B5-4BF3661177DF}"/>
                  </a:ext>
                </a:extLst>
              </p:cNvPr>
              <p:cNvSpPr txBox="1"/>
              <p:nvPr/>
            </p:nvSpPr>
            <p:spPr>
              <a:xfrm>
                <a:off x="2604304" y="5107070"/>
                <a:ext cx="787078" cy="700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135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B3290F5-99E9-EA70-71B5-4BF3661177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4304" y="5107070"/>
                <a:ext cx="787078" cy="700769"/>
              </a:xfrm>
              <a:prstGeom prst="rect">
                <a:avLst/>
              </a:prstGeom>
              <a:blipFill>
                <a:blip r:embed="rId5"/>
                <a:stretch>
                  <a:fillRect b="-17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B6AAC1E-6DF1-60CE-BC05-2CF0BAC6DD47}"/>
                  </a:ext>
                </a:extLst>
              </p:cNvPr>
              <p:cNvSpPr txBox="1"/>
              <p:nvPr/>
            </p:nvSpPr>
            <p:spPr>
              <a:xfrm>
                <a:off x="3391382" y="5085082"/>
                <a:ext cx="7870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B6AAC1E-6DF1-60CE-BC05-2CF0BAC6D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382" y="5085082"/>
                <a:ext cx="787078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4656724-21B5-E97D-D984-D863928D86C5}"/>
                  </a:ext>
                </a:extLst>
              </p:cNvPr>
              <p:cNvSpPr txBox="1"/>
              <p:nvPr/>
            </p:nvSpPr>
            <p:spPr>
              <a:xfrm>
                <a:off x="8036691" y="5085082"/>
                <a:ext cx="787078" cy="66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72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4656724-21B5-E97D-D984-D863928D8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6691" y="5085082"/>
                <a:ext cx="787078" cy="668581"/>
              </a:xfrm>
              <a:prstGeom prst="rect">
                <a:avLst/>
              </a:prstGeom>
              <a:blipFill>
                <a:blip r:embed="rId7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08FCBBF-C104-CD1B-C09A-E4B71E90D525}"/>
                  </a:ext>
                </a:extLst>
              </p:cNvPr>
              <p:cNvSpPr txBox="1"/>
              <p:nvPr/>
            </p:nvSpPr>
            <p:spPr>
              <a:xfrm>
                <a:off x="8823769" y="5057344"/>
                <a:ext cx="7870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08FCBBF-C104-CD1B-C09A-E4B71E90D5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3769" y="5057344"/>
                <a:ext cx="787078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27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CD3D3CE-FEC9-6077-A021-42C0EBE84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02" y="1408931"/>
            <a:ext cx="11422329" cy="36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5BB711F-4225-2D85-ACDB-F2767751B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99" y="936625"/>
            <a:ext cx="9640181" cy="557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3B5CC8D-A8CD-21BF-11A8-3B5C6D432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73" y="936625"/>
            <a:ext cx="11289884" cy="526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Calculer l’aire d'un secteur angulaire </a:t>
            </a:r>
            <a:endParaRPr lang="fr-M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Aire d’un </a:t>
            </a:r>
            <a:r>
              <a:rPr lang="en-US" dirty="0" err="1"/>
              <a:t>disque</a:t>
            </a:r>
            <a:endParaRPr lang="en-US" dirty="0"/>
          </a:p>
          <a:p>
            <a:r>
              <a:rPr lang="en-US" dirty="0" err="1"/>
              <a:t>Secteur</a:t>
            </a:r>
            <a:r>
              <a:rPr lang="en-US" dirty="0"/>
              <a:t> </a:t>
            </a:r>
            <a:r>
              <a:rPr lang="en-US" dirty="0" err="1"/>
              <a:t>angulaire</a:t>
            </a:r>
            <a:endParaRPr lang="en-US" dirty="0"/>
          </a:p>
          <a:p>
            <a:r>
              <a:rPr lang="en-US" dirty="0"/>
              <a:t>Rayon d’un </a:t>
            </a:r>
            <a:r>
              <a:rPr lang="en-US" dirty="0" err="1"/>
              <a:t>secteur</a:t>
            </a:r>
            <a:r>
              <a:rPr lang="en-US" dirty="0"/>
              <a:t> </a:t>
            </a:r>
            <a:r>
              <a:rPr lang="en-US" dirty="0" err="1"/>
              <a:t>angulaire</a:t>
            </a:r>
            <a:r>
              <a:rPr lang="en-US" dirty="0"/>
              <a:t> </a:t>
            </a:r>
          </a:p>
          <a:p>
            <a:r>
              <a:rPr lang="en-US" dirty="0"/>
              <a:t>Angle d’un </a:t>
            </a:r>
            <a:r>
              <a:rPr lang="en-US" dirty="0" err="1"/>
              <a:t>secteur</a:t>
            </a:r>
            <a:r>
              <a:rPr lang="en-US" dirty="0"/>
              <a:t> </a:t>
            </a:r>
            <a:r>
              <a:rPr lang="en-US" dirty="0" err="1"/>
              <a:t>angulaire</a:t>
            </a:r>
            <a:r>
              <a:rPr lang="en-US" dirty="0"/>
              <a:t> 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Identifier le rayon et l’angle du secteur angulaire ;</a:t>
            </a:r>
            <a:endParaRPr lang="fr-FR" dirty="0"/>
          </a:p>
          <a:p>
            <a:pPr lvl="0"/>
            <a:r>
              <a:rPr lang="fr-FR" dirty="0"/>
              <a:t>Utiliser un tableau de proportionnalité ou appliquer directement la formule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dirty="0"/>
              <a:t>Les angles sont exprimés en degré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1469</TotalTime>
  <Words>1813</Words>
  <Application>Microsoft Office PowerPoint</Application>
  <PresentationFormat>Grand écran</PresentationFormat>
  <Paragraphs>241</Paragraphs>
  <Slides>60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9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Complétez:</vt:lpstr>
      <vt:lpstr>Rappelez vous, le diamètre est le segment dont les extrémités sont sur le cercle et passe par  le centre du cercle   :</vt:lpstr>
      <vt:lpstr> Complétez:</vt:lpstr>
      <vt:lpstr>Rappelez vous, le diamètre égal deux fois le rayon :</vt:lpstr>
      <vt:lpstr> Répondez par vrai ou faux:</vt:lpstr>
      <vt:lpstr> Voici la réponse: le rayon est le segment reliant le centre du cercle et un point du cercle. </vt:lpstr>
      <vt:lpstr>Calculer l’aire d’un disque de rayon 10 cm. </vt:lpstr>
      <vt:lpstr>Voici la réponse :</vt:lpstr>
      <vt:lpstr>Voila ce qu’il faut retenir jusqu’ici :</vt:lpstr>
      <vt:lpstr>Présentation PowerPoint</vt:lpstr>
      <vt:lpstr>Exprimez vos avis:</vt:lpstr>
      <vt:lpstr>A la fin de cette séance, vous serez capables de:</vt:lpstr>
      <vt:lpstr>Présentation PowerPoint</vt:lpstr>
      <vt:lpstr>Je vous montre  la signification d’un secteur angulaire :</vt:lpstr>
      <vt:lpstr>Présentation PowerPoint</vt:lpstr>
      <vt:lpstr>Maintenant je vous montre comment calculer l’aire d’un secteur angulaire en général :</vt:lpstr>
      <vt:lpstr>Maintenant, à partir cette exemple je vous montre comment calculer l’aire d’un secteur angulaire :</vt:lpstr>
      <vt:lpstr>Maintenant, à partir cette exemple je vous montre comment calculer l’aire d’un secteur angulaire :</vt:lpstr>
      <vt:lpstr>Voici  un résumé:</vt:lpstr>
      <vt:lpstr>Présentation PowerPoint</vt:lpstr>
      <vt:lpstr>Complétez:</vt:lpstr>
      <vt:lpstr> 𝐕𝐨𝐢𝐜𝐢 𝐥𝐚  𝐫é𝐩𝐨𝐧𝐬𝐞: (R×R=R^2)</vt:lpstr>
      <vt:lpstr>Complétez:</vt:lpstr>
      <vt:lpstr> 𝐕𝐨𝐢𝐜𝐢 𝐥𝐚  𝐫é𝐩𝐨𝐧𝐬𝐞.</vt:lpstr>
      <vt:lpstr> Complétez:</vt:lpstr>
      <vt:lpstr>𝐕𝐨𝐢𝐜𝐢 𝐥𝐚  𝐫é𝐩𝐨𝐧𝐬𝐞 : l’aire d’un disque de rayon R est R×R×π</vt:lpstr>
      <vt:lpstr> Complétez:</vt:lpstr>
      <vt:lpstr>𝐕𝐨𝐢𝐜𝐢 𝐥𝐚  𝐫é𝐩𝐨𝐧𝐬𝐞:</vt:lpstr>
      <vt:lpstr> Complétez:</vt:lpstr>
      <vt:lpstr>𝐕𝐨𝐢𝐜𝐢 𝐥𝐚  𝐫é𝐩𝐨𝐧𝐬𝐞: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142</cp:revision>
  <dcterms:created xsi:type="dcterms:W3CDTF">2025-11-03T10:55:47Z</dcterms:created>
  <dcterms:modified xsi:type="dcterms:W3CDTF">2026-02-10T16:51:02Z</dcterms:modified>
</cp:coreProperties>
</file>