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55"/>
  </p:notesMasterIdLst>
  <p:handoutMasterIdLst>
    <p:handoutMasterId r:id="rId56"/>
  </p:handoutMasterIdLst>
  <p:sldIdLst>
    <p:sldId id="2147483553" r:id="rId5"/>
    <p:sldId id="2147483485" r:id="rId6"/>
    <p:sldId id="2147483583" r:id="rId7"/>
    <p:sldId id="2147483552" r:id="rId8"/>
    <p:sldId id="2147483397" r:id="rId9"/>
    <p:sldId id="2147483635" r:id="rId10"/>
    <p:sldId id="2134806507" r:id="rId11"/>
    <p:sldId id="2134806552" r:id="rId12"/>
    <p:sldId id="2134806567" r:id="rId13"/>
    <p:sldId id="2134806569" r:id="rId14"/>
    <p:sldId id="2147483582" r:id="rId15"/>
    <p:sldId id="2134806564" r:id="rId16"/>
    <p:sldId id="2147483566" r:id="rId17"/>
    <p:sldId id="2147483568" r:id="rId18"/>
    <p:sldId id="2147483567" r:id="rId19"/>
    <p:sldId id="2134806568" r:id="rId20"/>
    <p:sldId id="2134805874" r:id="rId21"/>
    <p:sldId id="2134805878" r:id="rId22"/>
    <p:sldId id="2147483554" r:id="rId23"/>
    <p:sldId id="2134806573" r:id="rId24"/>
    <p:sldId id="2147483557" r:id="rId25"/>
    <p:sldId id="2147483569" r:id="rId26"/>
    <p:sldId id="2147483558" r:id="rId27"/>
    <p:sldId id="2147483584" r:id="rId28"/>
    <p:sldId id="2147483585" r:id="rId29"/>
    <p:sldId id="2147483586" r:id="rId30"/>
    <p:sldId id="2147483587" r:id="rId31"/>
    <p:sldId id="2147483589" r:id="rId32"/>
    <p:sldId id="2134806108" r:id="rId33"/>
    <p:sldId id="2147483559" r:id="rId34"/>
    <p:sldId id="2147483571" r:id="rId35"/>
    <p:sldId id="2147483573" r:id="rId36"/>
    <p:sldId id="2147483572" r:id="rId37"/>
    <p:sldId id="2147483575" r:id="rId38"/>
    <p:sldId id="2147483576" r:id="rId39"/>
    <p:sldId id="2147483577" r:id="rId40"/>
    <p:sldId id="2147483637" r:id="rId41"/>
    <p:sldId id="2147483636" r:id="rId42"/>
    <p:sldId id="2134806577" r:id="rId43"/>
    <p:sldId id="2134806551" r:id="rId44"/>
    <p:sldId id="2134806578" r:id="rId45"/>
    <p:sldId id="2147483579" r:id="rId46"/>
    <p:sldId id="2147483580" r:id="rId47"/>
    <p:sldId id="2134806579" r:id="rId48"/>
    <p:sldId id="2134806088" r:id="rId49"/>
    <p:sldId id="2134806580" r:id="rId50"/>
    <p:sldId id="2134806582" r:id="rId51"/>
    <p:sldId id="2134806536" r:id="rId52"/>
    <p:sldId id="2134806535" r:id="rId53"/>
    <p:sldId id="2134806584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584"/>
            <p14:sldId id="2147483585"/>
            <p14:sldId id="2147483586"/>
            <p14:sldId id="2147483587"/>
            <p14:sldId id="2147483589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637"/>
            <p14:sldId id="214748363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5875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4933A-7A95-151A-F9F4-7F4FCBF2E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362D153-0709-1D7F-7C77-69EB25B06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92692D-4BED-4DA9-11C4-8884A1D6C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652A18-EA36-4F85-8784-4936D2155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30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3A955-6B7B-559A-15A7-1D48BC571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A3FFD29-BB38-61B6-299B-F1E38472A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D93AB5-99AD-5ACB-7AD2-04E0FDF61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BAC49F-1147-609E-368F-3BD5D86119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3890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02758-8F8B-502E-E864-7789B4AEA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9E18E3-4752-265B-886E-7BA434C4D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2F8399-C0A4-5C34-CE53-4100AE79AA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FC9D87-CC4C-DDC1-9D43-53227C87A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3880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B182D-EDBE-4FA9-0C6D-1FCAF4399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BFC05F-B124-AEB3-27AA-D3E64286B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3BBB99C-D44B-C8C2-EE28-317F303F7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CFD348-409A-C5EE-ACB1-55F1BC915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1172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0A433-5313-6192-25D5-A5CBB0881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9916E7-7367-2C89-4158-35C9646358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192AB8D-DDDD-A5F6-8605-2B116C9B6D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A94556-1DED-D004-E482-94E7A7BA2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9306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7858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3651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57379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1446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54611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9349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64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5299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14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056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1781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828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312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8971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535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401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094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249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02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67273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032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10" Type="http://schemas.openxmlformats.org/officeDocument/2006/relationships/image" Target="../media/image66.png"/><Relationship Id="rId4" Type="http://schemas.openxmlformats.org/officeDocument/2006/relationships/image" Target="../media/image9.png"/><Relationship Id="rId9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8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58.png"/><Relationship Id="rId10" Type="http://schemas.openxmlformats.org/officeDocument/2006/relationships/image" Target="../media/image70.png"/><Relationship Id="rId4" Type="http://schemas.openxmlformats.org/officeDocument/2006/relationships/image" Target="../media/image9.png"/><Relationship Id="rId9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72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7.png"/><Relationship Id="rId4" Type="http://schemas.openxmlformats.org/officeDocument/2006/relationships/image" Target="../media/image9.png"/><Relationship Id="rId9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3" Type="http://schemas.openxmlformats.org/officeDocument/2006/relationships/image" Target="../media/image12.jpeg"/><Relationship Id="rId7" Type="http://schemas.openxmlformats.org/officeDocument/2006/relationships/image" Target="../media/image76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50.png"/><Relationship Id="rId5" Type="http://schemas.openxmlformats.org/officeDocument/2006/relationships/image" Target="../media/image76.png"/><Relationship Id="rId4" Type="http://schemas.openxmlformats.org/officeDocument/2006/relationships/image" Target="../media/image15.png"/><Relationship Id="rId9" Type="http://schemas.openxmlformats.org/officeDocument/2006/relationships/image" Target="../media/image78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0.png"/><Relationship Id="rId3" Type="http://schemas.openxmlformats.org/officeDocument/2006/relationships/image" Target="../media/image12.jpeg"/><Relationship Id="rId7" Type="http://schemas.openxmlformats.org/officeDocument/2006/relationships/image" Target="../media/image8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00.png"/><Relationship Id="rId5" Type="http://schemas.openxmlformats.org/officeDocument/2006/relationships/image" Target="../media/image77.png"/><Relationship Id="rId10" Type="http://schemas.openxmlformats.org/officeDocument/2006/relationships/image" Target="../media/image84.png"/><Relationship Id="rId4" Type="http://schemas.openxmlformats.org/officeDocument/2006/relationships/image" Target="../media/image15.png"/><Relationship Id="rId9" Type="http://schemas.openxmlformats.org/officeDocument/2006/relationships/image" Target="../media/image8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8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image" Target="../media/image24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5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Opérations sur les expressions littérales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6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Résoudre des problèmes en modélisant une situation par une relation d’inégalité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deux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481826"/>
              </p:ext>
            </p:extLst>
          </p:nvPr>
        </p:nvGraphicFramePr>
        <p:xfrm>
          <a:off x="1377374" y="1415204"/>
          <a:ext cx="9435652" cy="3379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5652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</a:tblGrid>
              <a:tr h="1533994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Inégalité</a:t>
                      </a:r>
                    </a:p>
                    <a:p>
                      <a:pPr algn="ctr"/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  <a:p>
                      <a:pPr algn="ctr"/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6419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Modéliser</a:t>
                      </a:r>
                      <a:endParaRPr lang="fr-FR" sz="3600" b="0" kern="12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</a:tbl>
          </a:graphicData>
        </a:graphic>
      </p:graphicFrame>
      <p:pic>
        <p:nvPicPr>
          <p:cNvPr id="2" name="Image 8">
            <a:extLst>
              <a:ext uri="{FF2B5EF4-FFF2-40B4-BE49-F238E27FC236}">
                <a16:creationId xmlns:a16="http://schemas.microsoft.com/office/drawing/2014/main" id="{1BF3FF27-B3EF-A2E6-A257-FE48CF123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par vrai ou faux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23;p43">
            <a:extLst>
              <a:ext uri="{FF2B5EF4-FFF2-40B4-BE49-F238E27FC236}">
                <a16:creationId xmlns:a16="http://schemas.microsoft.com/office/drawing/2014/main" id="{E1831BB8-3E5E-C97B-D94E-1C91E5845822}"/>
              </a:ext>
            </a:extLst>
          </p:cNvPr>
          <p:cNvSpPr/>
          <p:nvPr/>
        </p:nvSpPr>
        <p:spPr>
          <a:xfrm>
            <a:off x="861646" y="4762094"/>
            <a:ext cx="2221774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4" name="Google Shape;524;p43">
            <a:extLst>
              <a:ext uri="{FF2B5EF4-FFF2-40B4-BE49-F238E27FC236}">
                <a16:creationId xmlns:a16="http://schemas.microsoft.com/office/drawing/2014/main" id="{8888C65B-DB57-3D4C-3DD2-92B4073B92EE}"/>
              </a:ext>
            </a:extLst>
          </p:cNvPr>
          <p:cNvSpPr/>
          <p:nvPr/>
        </p:nvSpPr>
        <p:spPr>
          <a:xfrm>
            <a:off x="9317820" y="4762094"/>
            <a:ext cx="2221774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5" name="Google Shape;527;p43">
            <a:extLst>
              <a:ext uri="{FF2B5EF4-FFF2-40B4-BE49-F238E27FC236}">
                <a16:creationId xmlns:a16="http://schemas.microsoft.com/office/drawing/2014/main" id="{5F40AD89-6FBA-5ACF-1014-21077930D872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une égalité</a:t>
            </a:r>
            <a:endParaRPr/>
          </a:p>
        </p:txBody>
      </p:sp>
      <p:sp>
        <p:nvSpPr>
          <p:cNvPr id="7" name="Google Shape;528;p43">
            <a:extLst>
              <a:ext uri="{FF2B5EF4-FFF2-40B4-BE49-F238E27FC236}">
                <a16:creationId xmlns:a16="http://schemas.microsoft.com/office/drawing/2014/main" id="{56A430E1-6B07-E066-66FB-9B1228202185}"/>
              </a:ext>
            </a:extLst>
          </p:cNvPr>
          <p:cNvSpPr txBox="1"/>
          <p:nvPr/>
        </p:nvSpPr>
        <p:spPr>
          <a:xfrm>
            <a:off x="3565680" y="2659100"/>
            <a:ext cx="1300835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281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29;p43">
            <a:extLst>
              <a:ext uri="{FF2B5EF4-FFF2-40B4-BE49-F238E27FC236}">
                <a16:creationId xmlns:a16="http://schemas.microsoft.com/office/drawing/2014/main" id="{C8F5E92A-8F3D-7F9E-BCC1-E151F1C7AD23}"/>
              </a:ext>
            </a:extLst>
          </p:cNvPr>
          <p:cNvSpPr/>
          <p:nvPr/>
        </p:nvSpPr>
        <p:spPr>
          <a:xfrm>
            <a:off x="861646" y="1705708"/>
            <a:ext cx="10603523" cy="296300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A65CB73A-6D83-1AA3-0D27-AA71D8A0697A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Cette expression contient le signe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A65CB73A-6D83-1AA3-0D27-AA71D8A06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34;p44">
            <a:extLst>
              <a:ext uri="{FF2B5EF4-FFF2-40B4-BE49-F238E27FC236}">
                <a16:creationId xmlns:a16="http://schemas.microsoft.com/office/drawing/2014/main" id="{E59DA909-8DD7-40AA-EC6E-FC438BDB906A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une égalité</a:t>
            </a:r>
            <a:endParaRPr/>
          </a:p>
        </p:txBody>
      </p:sp>
      <p:sp>
        <p:nvSpPr>
          <p:cNvPr id="4" name="Google Shape;538;p44">
            <a:extLst>
              <a:ext uri="{FF2B5EF4-FFF2-40B4-BE49-F238E27FC236}">
                <a16:creationId xmlns:a16="http://schemas.microsoft.com/office/drawing/2014/main" id="{C29E9793-035E-1895-898D-0E581C8909D6}"/>
              </a:ext>
            </a:extLst>
          </p:cNvPr>
          <p:cNvSpPr/>
          <p:nvPr/>
        </p:nvSpPr>
        <p:spPr>
          <a:xfrm>
            <a:off x="749200" y="4762094"/>
            <a:ext cx="2221774" cy="726141"/>
          </a:xfrm>
          <a:prstGeom prst="rect">
            <a:avLst/>
          </a:prstGeom>
          <a:solidFill>
            <a:srgbClr val="1D6FA9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2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39;p44">
            <a:extLst>
              <a:ext uri="{FF2B5EF4-FFF2-40B4-BE49-F238E27FC236}">
                <a16:creationId xmlns:a16="http://schemas.microsoft.com/office/drawing/2014/main" id="{542CD272-43B0-64F5-240D-6084473BD568}"/>
              </a:ext>
            </a:extLst>
          </p:cNvPr>
          <p:cNvSpPr txBox="1"/>
          <p:nvPr/>
        </p:nvSpPr>
        <p:spPr>
          <a:xfrm>
            <a:off x="3565680" y="2659100"/>
            <a:ext cx="1300835" cy="461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281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541;p44">
            <a:extLst>
              <a:ext uri="{FF2B5EF4-FFF2-40B4-BE49-F238E27FC236}">
                <a16:creationId xmlns:a16="http://schemas.microsoft.com/office/drawing/2014/main" id="{1188691F-B456-7480-7FC4-FA385E390F10}"/>
              </a:ext>
            </a:extLst>
          </p:cNvPr>
          <p:cNvSpPr/>
          <p:nvPr/>
        </p:nvSpPr>
        <p:spPr>
          <a:xfrm>
            <a:off x="861646" y="1705708"/>
            <a:ext cx="10603523" cy="296300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par vrai ou faux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71;p47">
            <a:extLst>
              <a:ext uri="{FF2B5EF4-FFF2-40B4-BE49-F238E27FC236}">
                <a16:creationId xmlns:a16="http://schemas.microsoft.com/office/drawing/2014/main" id="{7E363CE8-5DAE-24C6-9B9D-043EAC3C86D9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est une égalité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572;p47">
            <a:extLst>
              <a:ext uri="{FF2B5EF4-FFF2-40B4-BE49-F238E27FC236}">
                <a16:creationId xmlns:a16="http://schemas.microsoft.com/office/drawing/2014/main" id="{83211DF9-7DDE-6681-9B90-F619C447DB83}"/>
              </a:ext>
            </a:extLst>
          </p:cNvPr>
          <p:cNvSpPr/>
          <p:nvPr/>
        </p:nvSpPr>
        <p:spPr>
          <a:xfrm>
            <a:off x="2066448" y="3585882"/>
            <a:ext cx="2221774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Vrai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Google Shape;573;p47">
            <a:extLst>
              <a:ext uri="{FF2B5EF4-FFF2-40B4-BE49-F238E27FC236}">
                <a16:creationId xmlns:a16="http://schemas.microsoft.com/office/drawing/2014/main" id="{35FFAC3F-FC38-76F0-8721-17242927DB2C}"/>
              </a:ext>
            </a:extLst>
          </p:cNvPr>
          <p:cNvSpPr/>
          <p:nvPr/>
        </p:nvSpPr>
        <p:spPr>
          <a:xfrm>
            <a:off x="7810568" y="3585882"/>
            <a:ext cx="2221774" cy="726141"/>
          </a:xfrm>
          <a:prstGeom prst="rect">
            <a:avLst/>
          </a:prstGeom>
          <a:solidFill>
            <a:srgbClr val="D8D8D8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Faux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575;p47">
            <a:extLst>
              <a:ext uri="{FF2B5EF4-FFF2-40B4-BE49-F238E27FC236}">
                <a16:creationId xmlns:a16="http://schemas.microsoft.com/office/drawing/2014/main" id="{AC065BB8-AAE0-3F03-7E9D-0F016EB86DA1}"/>
              </a:ext>
            </a:extLst>
          </p:cNvPr>
          <p:cNvSpPr txBox="1"/>
          <p:nvPr/>
        </p:nvSpPr>
        <p:spPr>
          <a:xfrm>
            <a:off x="2909455" y="2682115"/>
            <a:ext cx="1851553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19943799-70EC-CB15-AF47-3EE952F078B1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Cette expression contient le signe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19943799-70EC-CB15-AF47-3EE952F07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81;p48">
            <a:extLst>
              <a:ext uri="{FF2B5EF4-FFF2-40B4-BE49-F238E27FC236}">
                <a16:creationId xmlns:a16="http://schemas.microsoft.com/office/drawing/2014/main" id="{6FEE5407-8857-0095-E4A0-5137AC1D7508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est une égalité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585;p48">
            <a:extLst>
              <a:ext uri="{FF2B5EF4-FFF2-40B4-BE49-F238E27FC236}">
                <a16:creationId xmlns:a16="http://schemas.microsoft.com/office/drawing/2014/main" id="{C08A85C4-9A21-A391-1C5B-22F0270A3BB5}"/>
              </a:ext>
            </a:extLst>
          </p:cNvPr>
          <p:cNvSpPr/>
          <p:nvPr/>
        </p:nvSpPr>
        <p:spPr>
          <a:xfrm>
            <a:off x="7810568" y="3603363"/>
            <a:ext cx="2221774" cy="726141"/>
          </a:xfrm>
          <a:prstGeom prst="rect">
            <a:avLst/>
          </a:prstGeom>
          <a:solidFill>
            <a:srgbClr val="1D6FA9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Vrai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Google Shape;586;p48">
            <a:extLst>
              <a:ext uri="{FF2B5EF4-FFF2-40B4-BE49-F238E27FC236}">
                <a16:creationId xmlns:a16="http://schemas.microsoft.com/office/drawing/2014/main" id="{FBB26588-5619-DDDF-FEA1-70E1B9CB2E52}"/>
              </a:ext>
            </a:extLst>
          </p:cNvPr>
          <p:cNvSpPr txBox="1"/>
          <p:nvPr/>
        </p:nvSpPr>
        <p:spPr>
          <a:xfrm>
            <a:off x="2836719" y="2682115"/>
            <a:ext cx="1924290" cy="4001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" name="Google Shape;790;p68">
            <a:extLst>
              <a:ext uri="{FF2B5EF4-FFF2-40B4-BE49-F238E27FC236}">
                <a16:creationId xmlns:a16="http://schemas.microsoft.com/office/drawing/2014/main" id="{05BA4BE3-84BE-0F0C-297C-02243FBA3F3E}"/>
              </a:ext>
            </a:extLst>
          </p:cNvPr>
          <p:cNvGrpSpPr/>
          <p:nvPr/>
        </p:nvGrpSpPr>
        <p:grpSpPr>
          <a:xfrm>
            <a:off x="1172762" y="1268788"/>
            <a:ext cx="9238587" cy="3786954"/>
            <a:chOff x="1303390" y="1605560"/>
            <a:chExt cx="9238587" cy="4733693"/>
          </a:xfrm>
        </p:grpSpPr>
        <p:pic>
          <p:nvPicPr>
            <p:cNvPr id="3" name="Google Shape;791;p68">
              <a:extLst>
                <a:ext uri="{FF2B5EF4-FFF2-40B4-BE49-F238E27FC236}">
                  <a16:creationId xmlns:a16="http://schemas.microsoft.com/office/drawing/2014/main" id="{7E76510B-5313-4431-E65F-1D6DEBCBB4A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303390" y="2745395"/>
              <a:ext cx="3082446" cy="30824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792;p68">
              <a:extLst>
                <a:ext uri="{FF2B5EF4-FFF2-40B4-BE49-F238E27FC236}">
                  <a16:creationId xmlns:a16="http://schemas.microsoft.com/office/drawing/2014/main" id="{65D86EE6-1A5A-5B70-0EDF-DF94DEB5AFC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459531" y="2745395"/>
              <a:ext cx="3082446" cy="30824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793;p68">
              <a:extLst>
                <a:ext uri="{FF2B5EF4-FFF2-40B4-BE49-F238E27FC236}">
                  <a16:creationId xmlns:a16="http://schemas.microsoft.com/office/drawing/2014/main" id="{1780FD8B-EE56-2D40-FB2F-EED67A04FCCF}"/>
                </a:ext>
              </a:extLst>
            </p:cNvPr>
            <p:cNvSpPr/>
            <p:nvPr/>
          </p:nvSpPr>
          <p:spPr>
            <a:xfrm>
              <a:off x="3288417" y="1675899"/>
              <a:ext cx="1890347" cy="1225563"/>
            </a:xfrm>
            <a:prstGeom prst="cloudCallout">
              <a:avLst>
                <a:gd name="adj1" fmla="val -47045"/>
                <a:gd name="adj2" fmla="val 71682"/>
              </a:avLst>
            </a:prstGeom>
            <a:solidFill>
              <a:srgbClr val="EFE9D9"/>
            </a:solidFill>
            <a:ln w="12700" cap="flat" cmpd="sng">
              <a:solidFill>
                <a:srgbClr val="5990A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794;p68">
              <a:extLst>
                <a:ext uri="{FF2B5EF4-FFF2-40B4-BE49-F238E27FC236}">
                  <a16:creationId xmlns:a16="http://schemas.microsoft.com/office/drawing/2014/main" id="{B2676A9E-3339-79D5-6B37-874C2202EE5B}"/>
                </a:ext>
              </a:extLst>
            </p:cNvPr>
            <p:cNvSpPr/>
            <p:nvPr/>
          </p:nvSpPr>
          <p:spPr>
            <a:xfrm>
              <a:off x="6010474" y="1605560"/>
              <a:ext cx="1890347" cy="1225563"/>
            </a:xfrm>
            <a:prstGeom prst="cloudCallout">
              <a:avLst>
                <a:gd name="adj1" fmla="val 80398"/>
                <a:gd name="adj2" fmla="val 58050"/>
              </a:avLst>
            </a:prstGeom>
            <a:solidFill>
              <a:srgbClr val="1490A4"/>
            </a:solidFill>
            <a:ln w="12700" cap="flat" cmpd="sng">
              <a:solidFill>
                <a:srgbClr val="5990A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795;p68">
              <a:extLst>
                <a:ext uri="{FF2B5EF4-FFF2-40B4-BE49-F238E27FC236}">
                  <a16:creationId xmlns:a16="http://schemas.microsoft.com/office/drawing/2014/main" id="{3AD88FB4-7485-79A2-05D9-10533FCA4665}"/>
                </a:ext>
              </a:extLst>
            </p:cNvPr>
            <p:cNvSpPr txBox="1"/>
            <p:nvPr/>
          </p:nvSpPr>
          <p:spPr>
            <a:xfrm>
              <a:off x="3901179" y="1809887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J’ai</a:t>
              </a:r>
              <a:endParaRPr sz="2000" kern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796;p68">
              <a:extLst>
                <a:ext uri="{FF2B5EF4-FFF2-40B4-BE49-F238E27FC236}">
                  <a16:creationId xmlns:a16="http://schemas.microsoft.com/office/drawing/2014/main" id="{C25DF858-AA37-EE9F-5A9C-961D9AC07CA5}"/>
                </a:ext>
              </a:extLst>
            </p:cNvPr>
            <p:cNvSpPr txBox="1"/>
            <p:nvPr/>
          </p:nvSpPr>
          <p:spPr>
            <a:xfrm>
              <a:off x="3901178" y="2345285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ans</a:t>
              </a:r>
              <a:endParaRPr sz="2000" kern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797;p68">
              <a:extLst>
                <a:ext uri="{FF2B5EF4-FFF2-40B4-BE49-F238E27FC236}">
                  <a16:creationId xmlns:a16="http://schemas.microsoft.com/office/drawing/2014/main" id="{B4F5AEAF-D47C-7C93-DBF3-8135DF0076C8}"/>
                </a:ext>
              </a:extLst>
            </p:cNvPr>
            <p:cNvSpPr/>
            <p:nvPr/>
          </p:nvSpPr>
          <p:spPr>
            <a:xfrm>
              <a:off x="3945138" y="2094718"/>
              <a:ext cx="428322" cy="46166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 </a:t>
              </a: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798;p68">
              <a:extLst>
                <a:ext uri="{FF2B5EF4-FFF2-40B4-BE49-F238E27FC236}">
                  <a16:creationId xmlns:a16="http://schemas.microsoft.com/office/drawing/2014/main" id="{16E72F45-0A3D-6375-06B4-EBF2342B5BA5}"/>
                </a:ext>
              </a:extLst>
            </p:cNvPr>
            <p:cNvSpPr/>
            <p:nvPr/>
          </p:nvSpPr>
          <p:spPr>
            <a:xfrm>
              <a:off x="6596095" y="1862350"/>
              <a:ext cx="41710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800" kern="0" dirty="0">
                  <a:solidFill>
                    <a:srgbClr val="FCEAD0"/>
                  </a:solidFill>
                  <a:ea typeface="Calibri"/>
                  <a:cs typeface="Calibri"/>
                  <a:sym typeface="Calibri"/>
                </a:rPr>
                <a:t>𝒏</a:t>
              </a:r>
              <a:endParaRPr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799;p68">
              <a:extLst>
                <a:ext uri="{FF2B5EF4-FFF2-40B4-BE49-F238E27FC236}">
                  <a16:creationId xmlns:a16="http://schemas.microsoft.com/office/drawing/2014/main" id="{CA92C3FC-B7A4-77FB-0217-1143B2083695}"/>
                </a:ext>
              </a:extLst>
            </p:cNvPr>
            <p:cNvSpPr txBox="1"/>
            <p:nvPr/>
          </p:nvSpPr>
          <p:spPr>
            <a:xfrm>
              <a:off x="6574041" y="1674698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 dirty="0">
                  <a:solidFill>
                    <a:srgbClr val="FFFFFF"/>
                  </a:solidFill>
                  <a:ea typeface="Calibri"/>
                  <a:cs typeface="Calibri"/>
                  <a:sym typeface="Calibri"/>
                </a:rPr>
                <a:t>J’ai</a:t>
              </a:r>
              <a:endParaRPr sz="2000" kern="0" dirty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00;p68">
              <a:extLst>
                <a:ext uri="{FF2B5EF4-FFF2-40B4-BE49-F238E27FC236}">
                  <a16:creationId xmlns:a16="http://schemas.microsoft.com/office/drawing/2014/main" id="{9553D738-D260-C227-8943-84C54EA133F6}"/>
                </a:ext>
              </a:extLst>
            </p:cNvPr>
            <p:cNvSpPr txBox="1"/>
            <p:nvPr/>
          </p:nvSpPr>
          <p:spPr>
            <a:xfrm>
              <a:off x="6574040" y="2296125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 dirty="0">
                  <a:solidFill>
                    <a:srgbClr val="FFFFFF"/>
                  </a:solidFill>
                  <a:ea typeface="Calibri"/>
                  <a:cs typeface="Calibri"/>
                  <a:sym typeface="Calibri"/>
                </a:rPr>
                <a:t>ans</a:t>
              </a:r>
              <a:endParaRPr sz="2000" kern="0" dirty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01;p68">
              <a:extLst>
                <a:ext uri="{FF2B5EF4-FFF2-40B4-BE49-F238E27FC236}">
                  <a16:creationId xmlns:a16="http://schemas.microsoft.com/office/drawing/2014/main" id="{EDE8B6FD-FDA8-84C5-3008-F519BB8550E2}"/>
                </a:ext>
              </a:extLst>
            </p:cNvPr>
            <p:cNvSpPr/>
            <p:nvPr/>
          </p:nvSpPr>
          <p:spPr>
            <a:xfrm>
              <a:off x="1389185" y="5827841"/>
              <a:ext cx="9152792" cy="511412"/>
            </a:xfrm>
            <a:prstGeom prst="rect">
              <a:avLst/>
            </a:prstGeom>
            <a:solidFill>
              <a:srgbClr val="F0F2EF"/>
            </a:solidFill>
            <a:ln w="12700" cap="flat" cmpd="sng">
              <a:solidFill>
                <a:srgbClr val="5990A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02;p68">
              <a:extLst>
                <a:ext uri="{FF2B5EF4-FFF2-40B4-BE49-F238E27FC236}">
                  <a16:creationId xmlns:a16="http://schemas.microsoft.com/office/drawing/2014/main" id="{7B002C1D-B946-C08C-D0D8-108A79F7888E}"/>
                </a:ext>
              </a:extLst>
            </p:cNvPr>
            <p:cNvSpPr txBox="1"/>
            <p:nvPr/>
          </p:nvSpPr>
          <p:spPr>
            <a:xfrm>
              <a:off x="2198078" y="5852714"/>
              <a:ext cx="81592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400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Le triple de  l’âge de Ahmed est supérieur à l’âge de sa mère.</a:t>
              </a:r>
              <a:endParaRPr sz="2400" kern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812;p71">
            <a:extLst>
              <a:ext uri="{FF2B5EF4-FFF2-40B4-BE49-F238E27FC236}">
                <a16:creationId xmlns:a16="http://schemas.microsoft.com/office/drawing/2014/main" id="{BD1E03B0-5813-005F-F73D-E319F610351C}"/>
              </a:ext>
            </a:extLst>
          </p:cNvPr>
          <p:cNvSpPr/>
          <p:nvPr/>
        </p:nvSpPr>
        <p:spPr>
          <a:xfrm>
            <a:off x="2398149" y="5589212"/>
            <a:ext cx="782856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800" b="1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Comment peut-on modéliser cette situation?</a:t>
            </a:r>
            <a:endParaRPr sz="2800" b="1" kern="0" dirty="0">
              <a:solidFill>
                <a:srgbClr val="FF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Modéliser une situation de la vie courante par une relation d’inégalité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 traduire par une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inégalité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situation comme celle-ci: 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2" name="Google Shape;790;p68">
            <a:extLst>
              <a:ext uri="{FF2B5EF4-FFF2-40B4-BE49-F238E27FC236}">
                <a16:creationId xmlns:a16="http://schemas.microsoft.com/office/drawing/2014/main" id="{39875162-9DC1-849E-378B-59E70AAB6A2C}"/>
              </a:ext>
            </a:extLst>
          </p:cNvPr>
          <p:cNvGrpSpPr/>
          <p:nvPr/>
        </p:nvGrpSpPr>
        <p:grpSpPr>
          <a:xfrm>
            <a:off x="1172762" y="1268788"/>
            <a:ext cx="9238587" cy="3786954"/>
            <a:chOff x="1303390" y="1605560"/>
            <a:chExt cx="9238587" cy="4733693"/>
          </a:xfrm>
        </p:grpSpPr>
        <p:pic>
          <p:nvPicPr>
            <p:cNvPr id="3" name="Google Shape;791;p68">
              <a:extLst>
                <a:ext uri="{FF2B5EF4-FFF2-40B4-BE49-F238E27FC236}">
                  <a16:creationId xmlns:a16="http://schemas.microsoft.com/office/drawing/2014/main" id="{6699959E-79E8-4328-777A-15C4C9F5918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303390" y="2745395"/>
              <a:ext cx="3082446" cy="30824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792;p68">
              <a:extLst>
                <a:ext uri="{FF2B5EF4-FFF2-40B4-BE49-F238E27FC236}">
                  <a16:creationId xmlns:a16="http://schemas.microsoft.com/office/drawing/2014/main" id="{C0254BFC-097A-2AE8-05F2-68C13567EE7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459531" y="2745395"/>
              <a:ext cx="3082446" cy="30824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793;p68">
              <a:extLst>
                <a:ext uri="{FF2B5EF4-FFF2-40B4-BE49-F238E27FC236}">
                  <a16:creationId xmlns:a16="http://schemas.microsoft.com/office/drawing/2014/main" id="{5C6DAFCC-F575-23F7-BC9B-56BC599CE14F}"/>
                </a:ext>
              </a:extLst>
            </p:cNvPr>
            <p:cNvSpPr/>
            <p:nvPr/>
          </p:nvSpPr>
          <p:spPr>
            <a:xfrm>
              <a:off x="3288417" y="1675899"/>
              <a:ext cx="1890347" cy="1225563"/>
            </a:xfrm>
            <a:prstGeom prst="cloudCallout">
              <a:avLst>
                <a:gd name="adj1" fmla="val -47045"/>
                <a:gd name="adj2" fmla="val 71682"/>
              </a:avLst>
            </a:prstGeom>
            <a:solidFill>
              <a:srgbClr val="EFE9D9"/>
            </a:solidFill>
            <a:ln w="12700" cap="flat" cmpd="sng">
              <a:solidFill>
                <a:srgbClr val="5990A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794;p68">
              <a:extLst>
                <a:ext uri="{FF2B5EF4-FFF2-40B4-BE49-F238E27FC236}">
                  <a16:creationId xmlns:a16="http://schemas.microsoft.com/office/drawing/2014/main" id="{9277C905-EDD2-BA27-94AB-96A7F2D875F1}"/>
                </a:ext>
              </a:extLst>
            </p:cNvPr>
            <p:cNvSpPr/>
            <p:nvPr/>
          </p:nvSpPr>
          <p:spPr>
            <a:xfrm>
              <a:off x="6010474" y="1605560"/>
              <a:ext cx="1890347" cy="1225563"/>
            </a:xfrm>
            <a:prstGeom prst="cloudCallout">
              <a:avLst>
                <a:gd name="adj1" fmla="val 80398"/>
                <a:gd name="adj2" fmla="val 58050"/>
              </a:avLst>
            </a:prstGeom>
            <a:solidFill>
              <a:srgbClr val="1490A4"/>
            </a:solidFill>
            <a:ln w="12700" cap="flat" cmpd="sng">
              <a:solidFill>
                <a:srgbClr val="5990A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795;p68">
              <a:extLst>
                <a:ext uri="{FF2B5EF4-FFF2-40B4-BE49-F238E27FC236}">
                  <a16:creationId xmlns:a16="http://schemas.microsoft.com/office/drawing/2014/main" id="{3B2D98AF-9A46-3822-6F4A-B025242FD9D9}"/>
                </a:ext>
              </a:extLst>
            </p:cNvPr>
            <p:cNvSpPr txBox="1"/>
            <p:nvPr/>
          </p:nvSpPr>
          <p:spPr>
            <a:xfrm>
              <a:off x="3901179" y="1809887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J’ai</a:t>
              </a:r>
              <a:endParaRPr sz="2000" kern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796;p68">
              <a:extLst>
                <a:ext uri="{FF2B5EF4-FFF2-40B4-BE49-F238E27FC236}">
                  <a16:creationId xmlns:a16="http://schemas.microsoft.com/office/drawing/2014/main" id="{6010A564-A9DF-CF48-106D-0B2E0AB94E1B}"/>
                </a:ext>
              </a:extLst>
            </p:cNvPr>
            <p:cNvSpPr txBox="1"/>
            <p:nvPr/>
          </p:nvSpPr>
          <p:spPr>
            <a:xfrm>
              <a:off x="3901178" y="2345285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ans</a:t>
              </a:r>
              <a:endParaRPr sz="2000" kern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797;p68">
              <a:extLst>
                <a:ext uri="{FF2B5EF4-FFF2-40B4-BE49-F238E27FC236}">
                  <a16:creationId xmlns:a16="http://schemas.microsoft.com/office/drawing/2014/main" id="{DFDAED7D-241A-4568-1AAC-B18077428749}"/>
                </a:ext>
              </a:extLst>
            </p:cNvPr>
            <p:cNvSpPr/>
            <p:nvPr/>
          </p:nvSpPr>
          <p:spPr>
            <a:xfrm>
              <a:off x="3945138" y="2094718"/>
              <a:ext cx="428322" cy="46166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 </a:t>
              </a:r>
              <a:endParaRPr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798;p68">
              <a:extLst>
                <a:ext uri="{FF2B5EF4-FFF2-40B4-BE49-F238E27FC236}">
                  <a16:creationId xmlns:a16="http://schemas.microsoft.com/office/drawing/2014/main" id="{1F877205-5D97-82A7-200D-E96E06B62525}"/>
                </a:ext>
              </a:extLst>
            </p:cNvPr>
            <p:cNvSpPr/>
            <p:nvPr/>
          </p:nvSpPr>
          <p:spPr>
            <a:xfrm>
              <a:off x="6596095" y="2022120"/>
              <a:ext cx="41710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800" kern="0">
                  <a:solidFill>
                    <a:srgbClr val="FCEAD0"/>
                  </a:solidFill>
                  <a:ea typeface="Calibri"/>
                  <a:cs typeface="Calibri"/>
                  <a:sym typeface="Calibri"/>
                </a:rPr>
                <a:t>𝒏</a:t>
              </a: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799;p68">
              <a:extLst>
                <a:ext uri="{FF2B5EF4-FFF2-40B4-BE49-F238E27FC236}">
                  <a16:creationId xmlns:a16="http://schemas.microsoft.com/office/drawing/2014/main" id="{A68FF172-B10B-F250-AAB1-ABB17719DA44}"/>
                </a:ext>
              </a:extLst>
            </p:cNvPr>
            <p:cNvSpPr txBox="1"/>
            <p:nvPr/>
          </p:nvSpPr>
          <p:spPr>
            <a:xfrm>
              <a:off x="6574041" y="1809887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>
                  <a:solidFill>
                    <a:srgbClr val="FFFFFF"/>
                  </a:solidFill>
                  <a:ea typeface="Calibri"/>
                  <a:cs typeface="Calibri"/>
                  <a:sym typeface="Calibri"/>
                </a:rPr>
                <a:t>J’ai</a:t>
              </a:r>
              <a:endParaRPr sz="2000"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800;p68">
              <a:extLst>
                <a:ext uri="{FF2B5EF4-FFF2-40B4-BE49-F238E27FC236}">
                  <a16:creationId xmlns:a16="http://schemas.microsoft.com/office/drawing/2014/main" id="{3A5B8DCD-59E3-5AB4-E809-1B606176CF78}"/>
                </a:ext>
              </a:extLst>
            </p:cNvPr>
            <p:cNvSpPr txBox="1"/>
            <p:nvPr/>
          </p:nvSpPr>
          <p:spPr>
            <a:xfrm>
              <a:off x="6574040" y="2345285"/>
              <a:ext cx="810637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000" kern="0">
                  <a:solidFill>
                    <a:srgbClr val="FFFFFF"/>
                  </a:solidFill>
                  <a:ea typeface="Calibri"/>
                  <a:cs typeface="Calibri"/>
                  <a:sym typeface="Calibri"/>
                </a:rPr>
                <a:t>ans</a:t>
              </a:r>
              <a:endParaRPr sz="2000"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801;p68">
              <a:extLst>
                <a:ext uri="{FF2B5EF4-FFF2-40B4-BE49-F238E27FC236}">
                  <a16:creationId xmlns:a16="http://schemas.microsoft.com/office/drawing/2014/main" id="{A016BB24-C3EB-A8A4-3FE7-2B7C74B3BD53}"/>
                </a:ext>
              </a:extLst>
            </p:cNvPr>
            <p:cNvSpPr/>
            <p:nvPr/>
          </p:nvSpPr>
          <p:spPr>
            <a:xfrm>
              <a:off x="1389185" y="5827841"/>
              <a:ext cx="9152792" cy="511412"/>
            </a:xfrm>
            <a:prstGeom prst="rect">
              <a:avLst/>
            </a:prstGeom>
            <a:solidFill>
              <a:srgbClr val="F0F2EF"/>
            </a:solidFill>
            <a:ln w="12700" cap="flat" cmpd="sng">
              <a:solidFill>
                <a:srgbClr val="5990A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802;p68">
              <a:extLst>
                <a:ext uri="{FF2B5EF4-FFF2-40B4-BE49-F238E27FC236}">
                  <a16:creationId xmlns:a16="http://schemas.microsoft.com/office/drawing/2014/main" id="{160B4B73-7B2F-BA2E-D586-03C47EE3B137}"/>
                </a:ext>
              </a:extLst>
            </p:cNvPr>
            <p:cNvSpPr txBox="1"/>
            <p:nvPr/>
          </p:nvSpPr>
          <p:spPr>
            <a:xfrm>
              <a:off x="2198078" y="5852714"/>
              <a:ext cx="81592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r>
                <a:rPr lang="fr-FR" sz="2400" kern="0">
                  <a:solidFill>
                    <a:srgbClr val="000000"/>
                  </a:solidFill>
                  <a:ea typeface="Calibri"/>
                  <a:cs typeface="Calibri"/>
                  <a:sym typeface="Calibri"/>
                </a:rPr>
                <a:t>Le triple de  l’âge de Ahmed est supérieur à l’âge de sa mère.</a:t>
              </a:r>
              <a:endParaRPr sz="2400" kern="0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68DF7F6-5EA4-FFCC-6C30-6050B4223B2B}"/>
                  </a:ext>
                </a:extLst>
              </p:cNvPr>
              <p:cNvSpPr txBox="1"/>
              <p:nvPr/>
            </p:nvSpPr>
            <p:spPr>
              <a:xfrm>
                <a:off x="2999224" y="5532941"/>
                <a:ext cx="56714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3600" b="0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fr-FR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fr-FR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68DF7F6-5EA4-FFCC-6C30-6050B4223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224" y="5532941"/>
                <a:ext cx="567145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Je commence par définir ce qu’est une inégalité : une relation d’inégalité compare deux quantités. Par exemple,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  <m:r>
                      <a:rPr kumimoji="0" lang="fr-FR" sz="1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signifie que 𝑥+1</a:t>
                </a:r>
                <a:r>
                  <a:rPr kumimoji="0" lang="fr-FR" sz="1600" b="1" i="0" u="none" strike="noStrike" kern="1200" cap="none" spc="0" normalizeH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supérieur à 𝑛.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t="-8046" b="-195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Google Shape;845;p72">
            <a:extLst>
              <a:ext uri="{FF2B5EF4-FFF2-40B4-BE49-F238E27FC236}">
                <a16:creationId xmlns:a16="http://schemas.microsoft.com/office/drawing/2014/main" id="{115F7A9D-B573-F6D4-D9EA-9A674CD42DD3}"/>
              </a:ext>
            </a:extLst>
          </p:cNvPr>
          <p:cNvSpPr txBox="1"/>
          <p:nvPr/>
        </p:nvSpPr>
        <p:spPr>
          <a:xfrm>
            <a:off x="840635" y="1027215"/>
            <a:ext cx="947937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600" b="1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Relation d’inégalité </a:t>
            </a:r>
            <a:endParaRPr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846;p72" descr="Icône De Balance Inégale. Image Clipart Illustration de Vecteur ...">
            <a:extLst>
              <a:ext uri="{FF2B5EF4-FFF2-40B4-BE49-F238E27FC236}">
                <a16:creationId xmlns:a16="http://schemas.microsoft.com/office/drawing/2014/main" id="{35EC746F-AB89-1B0D-60D4-CD85FFD0CF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4288" t="6871" r="14813" b="65847"/>
          <a:stretch/>
        </p:blipFill>
        <p:spPr>
          <a:xfrm>
            <a:off x="3347427" y="2151479"/>
            <a:ext cx="4862146" cy="23387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7;p72">
            <a:extLst>
              <a:ext uri="{FF2B5EF4-FFF2-40B4-BE49-F238E27FC236}">
                <a16:creationId xmlns:a16="http://schemas.microsoft.com/office/drawing/2014/main" id="{7A4E351A-CFAB-BF3A-1A25-67C5DDA61388}"/>
              </a:ext>
            </a:extLst>
          </p:cNvPr>
          <p:cNvSpPr/>
          <p:nvPr/>
        </p:nvSpPr>
        <p:spPr>
          <a:xfrm>
            <a:off x="3585242" y="3031983"/>
            <a:ext cx="635067" cy="36048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63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Google Shape;848;p72">
            <a:extLst>
              <a:ext uri="{FF2B5EF4-FFF2-40B4-BE49-F238E27FC236}">
                <a16:creationId xmlns:a16="http://schemas.microsoft.com/office/drawing/2014/main" id="{C073E657-B9E5-C3EE-9572-20E9A5E88B5B}"/>
              </a:ext>
            </a:extLst>
          </p:cNvPr>
          <p:cNvSpPr/>
          <p:nvPr/>
        </p:nvSpPr>
        <p:spPr>
          <a:xfrm>
            <a:off x="4220309" y="3031983"/>
            <a:ext cx="360484" cy="360484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1</a:t>
            </a:r>
            <a:endParaRPr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49;p72">
            <a:extLst>
              <a:ext uri="{FF2B5EF4-FFF2-40B4-BE49-F238E27FC236}">
                <a16:creationId xmlns:a16="http://schemas.microsoft.com/office/drawing/2014/main" id="{502198C3-CE09-CA44-ADF6-974A7BA9E6B8}"/>
              </a:ext>
            </a:extLst>
          </p:cNvPr>
          <p:cNvSpPr/>
          <p:nvPr/>
        </p:nvSpPr>
        <p:spPr>
          <a:xfrm>
            <a:off x="7152406" y="1792266"/>
            <a:ext cx="619995" cy="36048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850;p72">
            <a:extLst>
              <a:ext uri="{FF2B5EF4-FFF2-40B4-BE49-F238E27FC236}">
                <a16:creationId xmlns:a16="http://schemas.microsoft.com/office/drawing/2014/main" id="{D9ED0CC5-EFF5-603C-F0CB-69942270634C}"/>
              </a:ext>
            </a:extLst>
          </p:cNvPr>
          <p:cNvSpPr/>
          <p:nvPr/>
        </p:nvSpPr>
        <p:spPr>
          <a:xfrm>
            <a:off x="2034582" y="4799236"/>
            <a:ext cx="8085838" cy="9144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 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,  s’écrit aussi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78B99358-4FEB-B516-214E-87487F4E0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sp>
        <p:nvSpPr>
          <p:cNvPr id="3" name="Google Shape;860;p73">
            <a:extLst>
              <a:ext uri="{FF2B5EF4-FFF2-40B4-BE49-F238E27FC236}">
                <a16:creationId xmlns:a16="http://schemas.microsoft.com/office/drawing/2014/main" id="{80DE9A34-466A-E8D6-1ED5-06E1AE5BB82A}"/>
              </a:ext>
            </a:extLst>
          </p:cNvPr>
          <p:cNvSpPr/>
          <p:nvPr/>
        </p:nvSpPr>
        <p:spPr>
          <a:xfrm>
            <a:off x="2325258" y="1730721"/>
            <a:ext cx="6682511" cy="9144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861;p73">
            <a:extLst>
              <a:ext uri="{FF2B5EF4-FFF2-40B4-BE49-F238E27FC236}">
                <a16:creationId xmlns:a16="http://schemas.microsoft.com/office/drawing/2014/main" id="{131CCCCA-2778-ECC6-5373-13675BBD4B98}"/>
              </a:ext>
            </a:extLst>
          </p:cNvPr>
          <p:cNvSpPr/>
          <p:nvPr/>
        </p:nvSpPr>
        <p:spPr>
          <a:xfrm>
            <a:off x="2325258" y="4720105"/>
            <a:ext cx="6682511" cy="9144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862;p73">
            <a:extLst>
              <a:ext uri="{FF2B5EF4-FFF2-40B4-BE49-F238E27FC236}">
                <a16:creationId xmlns:a16="http://schemas.microsoft.com/office/drawing/2014/main" id="{072E6759-9BE0-55BF-F180-A8D6DB4702D1}"/>
              </a:ext>
            </a:extLst>
          </p:cNvPr>
          <p:cNvSpPr/>
          <p:nvPr/>
        </p:nvSpPr>
        <p:spPr>
          <a:xfrm>
            <a:off x="5169877" y="3251790"/>
            <a:ext cx="712177" cy="86164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supérieur à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veut dire aussi,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est inférieur à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à coins arrondis 5"/>
              <p:cNvSpPr/>
              <p:nvPr/>
            </p:nvSpPr>
            <p:spPr>
              <a:xfrm>
                <a:off x="2387399" y="2871741"/>
                <a:ext cx="2042809" cy="1108953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rgbClr val="F587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800" b="1" i="1" smtClean="0">
                          <a:solidFill>
                            <a:srgbClr val="F587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1" i="1" smtClean="0">
                          <a:solidFill>
                            <a:srgbClr val="F587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fr-FR" sz="28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fr-FR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399" y="2871741"/>
                <a:ext cx="2042809" cy="110895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/>
          <p:cNvCxnSpPr/>
          <p:nvPr/>
        </p:nvCxnSpPr>
        <p:spPr>
          <a:xfrm>
            <a:off x="4481083" y="3426218"/>
            <a:ext cx="982493" cy="9728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5463576" y="2535014"/>
            <a:ext cx="0" cy="21155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5463576" y="4650535"/>
            <a:ext cx="1147864" cy="0"/>
          </a:xfrm>
          <a:prstGeom prst="straightConnector1">
            <a:avLst/>
          </a:prstGeom>
          <a:ln w="28575">
            <a:solidFill>
              <a:schemeClr val="tx1"/>
            </a:solidFill>
            <a:headEnd type="diamond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cxnSpLocks/>
          </p:cNvCxnSpPr>
          <p:nvPr/>
        </p:nvCxnSpPr>
        <p:spPr>
          <a:xfrm>
            <a:off x="5478012" y="2510687"/>
            <a:ext cx="1138134" cy="1"/>
          </a:xfrm>
          <a:prstGeom prst="straightConnector1">
            <a:avLst/>
          </a:prstGeom>
          <a:ln w="28575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à coins arrondis 21"/>
              <p:cNvSpPr/>
              <p:nvPr/>
            </p:nvSpPr>
            <p:spPr>
              <a:xfrm>
                <a:off x="6611440" y="2193148"/>
                <a:ext cx="3171220" cy="708947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>
                    <a:solidFill>
                      <a:srgbClr val="FFC000"/>
                    </a:solidFill>
                  </a:rPr>
                  <a:t> </a:t>
                </a:r>
                <a:r>
                  <a:rPr lang="fr-FR" sz="2400" dirty="0"/>
                  <a:t>est supérieur à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22" name="Rectangle à coins arrondis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440" y="2193148"/>
                <a:ext cx="3171220" cy="708947"/>
              </a:xfrm>
              <a:prstGeom prst="roundRect">
                <a:avLst/>
              </a:prstGeom>
              <a:blipFill>
                <a:blip r:embed="rId6"/>
                <a:stretch>
                  <a:fillRect b="-8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à coins arrondis 22"/>
              <p:cNvSpPr/>
              <p:nvPr/>
            </p:nvSpPr>
            <p:spPr>
              <a:xfrm>
                <a:off x="6561147" y="4296062"/>
                <a:ext cx="3171219" cy="708947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fr-FR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est inférieur à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23" name="Rectangle à coins arrondis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147" y="4296062"/>
                <a:ext cx="3171219" cy="708947"/>
              </a:xfrm>
              <a:prstGeom prst="roundRect">
                <a:avLst/>
              </a:prstGeom>
              <a:blipFill>
                <a:blip r:embed="rId7"/>
                <a:stretch>
                  <a:fillRect b="-8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85FF-A306-C342-9687-FD1E133F1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65BEA9A-195B-7775-B002-6E302422B252}"/>
              </a:ext>
            </a:extLst>
          </p:cNvPr>
          <p:cNvSpPr txBox="1"/>
          <p:nvPr/>
        </p:nvSpPr>
        <p:spPr>
          <a:xfrm>
            <a:off x="765810" y="292305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Maintenant, je vais vous montrer, à partir d’un exemple, comment modéliser une relation d’inégalité.</a:t>
            </a:r>
            <a:br>
              <a:rPr lang="fr-F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 : je lis la situation</a:t>
            </a:r>
          </a:p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91C0129-2D1E-2C53-34C2-5BFFEDDDF3C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E4BE055-66BB-5A1E-E66A-6951EE8A2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750EC5E-FA6B-3E83-92E1-97CB97CDBE8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la situation à voix haute, lentement..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BA09ADC-4E22-231A-18FC-1629954EF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8407" y="1382104"/>
            <a:ext cx="7613040" cy="811601"/>
          </a:xfrm>
          <a:prstGeom prst="rect">
            <a:avLst/>
          </a:prstGeom>
        </p:spPr>
      </p:pic>
      <p:pic>
        <p:nvPicPr>
          <p:cNvPr id="24" name="Image 23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4514B94A-7E8C-DB67-B29A-3CAFCFE2EB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810" y="3233394"/>
            <a:ext cx="2766300" cy="89161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F96A082-523E-8992-99DE-57AA5787B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7754" y="3313411"/>
            <a:ext cx="7613040" cy="8116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2B14C24-2821-50CC-2A81-05758765BB37}"/>
              </a:ext>
            </a:extLst>
          </p:cNvPr>
          <p:cNvSpPr/>
          <p:nvPr/>
        </p:nvSpPr>
        <p:spPr>
          <a:xfrm>
            <a:off x="7639665" y="3537314"/>
            <a:ext cx="1455173" cy="36379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024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E09C3-0704-3269-4421-1AB247336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53BAABE-0368-BE6A-A5A9-31018E2156F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 </a:t>
            </a:r>
            <a:r>
              <a:rPr lang="fr-FR" sz="1600" b="1" i="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2</a:t>
            </a:r>
            <a:r>
              <a:rPr lang="fr-FR" sz="1600" b="1" i="0" baseline="300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ème</a:t>
            </a:r>
            <a:r>
              <a:rPr lang="fr-FR" sz="1600" b="1" i="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 étape</a:t>
            </a:r>
            <a:r>
              <a:rPr lang="fr-FR" sz="1600" b="1" dirty="0">
                <a:solidFill>
                  <a:schemeClr val="bg1">
                    <a:lumMod val="75000"/>
                  </a:schemeClr>
                </a:solidFill>
              </a:rPr>
              <a:t>:</a:t>
            </a:r>
            <a:r>
              <a:rPr lang="fr-FR" sz="1600" b="1" dirty="0">
                <a:solidFill>
                  <a:schemeClr val="tx1"/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J’identifie les quantités.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57A90AD-2E6C-52B2-FBB8-343BA6111D5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A398BF6-8452-6FCA-2297-47E9D6743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153F657-2BE2-CB80-FD47-62C5663635FB}"/>
              </a:ext>
            </a:extLst>
          </p:cNvPr>
          <p:cNvSpPr txBox="1"/>
          <p:nvPr/>
        </p:nvSpPr>
        <p:spPr>
          <a:xfrm>
            <a:off x="65747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1AD784-9215-B99F-6927-93F89285C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952" y="1096073"/>
            <a:ext cx="7613040" cy="8116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C066F6-1D0D-7852-45AB-6F8EAA9E3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899" y="3002244"/>
            <a:ext cx="2766300" cy="12802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988B8C-675A-955C-7C4E-0B367A9541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309" y="2891937"/>
            <a:ext cx="6309908" cy="5143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21EE719-9775-39C5-F36A-829A8D36B3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1309" y="3841907"/>
            <a:ext cx="6195597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1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3DE1-DE2B-7A55-9A0D-06E70670F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CAB8435-83E2-DA40-6A4E-8F567E14152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fr-FR" sz="1600" b="1" i="0" dirty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3</a:t>
                </a:r>
                <a:r>
                  <a:rPr lang="fr-FR" sz="1600" b="1" i="0" baseline="30000" dirty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ème</a:t>
                </a:r>
                <a:r>
                  <a:rPr lang="fr-FR" sz="1600" b="1" i="0" dirty="0">
                    <a:solidFill>
                      <a:schemeClr val="bg1">
                        <a:lumMod val="75000"/>
                      </a:schemeClr>
                    </a:solidFill>
                    <a:latin typeface="+mj-lt"/>
                  </a:rPr>
                  <a:t> étape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J’identifie les quantités à comparer en se basant sur les données du texte et les résultats de l’étape précédente .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BCAB8435-83E2-DA40-6A4E-8F567E141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 t="-8046" b="-195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9E557D6C-3975-B034-949A-101823C5F2C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2F6C39B-68CA-F997-8085-0913771E6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26C46B1-7210-C128-86E4-0D416FA1B37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9D7426-0CA8-DE7D-8503-265041B2C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952" y="1006556"/>
            <a:ext cx="7613040" cy="8116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4AB309-6E43-324A-71E3-BEB520371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5398" y="1846813"/>
            <a:ext cx="6309908" cy="5143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8F68739-6D1D-9A02-66B5-D0A6B56FCF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5398" y="2389864"/>
            <a:ext cx="6195597" cy="548688"/>
          </a:xfrm>
          <a:prstGeom prst="rect">
            <a:avLst/>
          </a:prstGeom>
        </p:spPr>
      </p:pic>
      <p:pic>
        <p:nvPicPr>
          <p:cNvPr id="10" name="Image 9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ECBBE393-039F-B855-644C-3AEB10C80F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09" y="3472542"/>
            <a:ext cx="2823455" cy="1314564"/>
          </a:xfrm>
          <a:prstGeom prst="rect">
            <a:avLst/>
          </a:prstGeom>
        </p:spPr>
      </p:pic>
      <p:pic>
        <p:nvPicPr>
          <p:cNvPr id="12" name="Image 11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710178F-AC69-80F7-BED7-8087356769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5063" y="3497049"/>
            <a:ext cx="3406436" cy="1291703"/>
          </a:xfrm>
          <a:prstGeom prst="rect">
            <a:avLst/>
          </a:prstGeom>
        </p:spPr>
      </p:pic>
      <p:pic>
        <p:nvPicPr>
          <p:cNvPr id="14" name="Image 1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F657257-7A9C-466A-5053-48D8D02190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4846" y="3472542"/>
            <a:ext cx="2537681" cy="139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2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751C4-A8B7-998F-6242-4785FEDC4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CAD8D55-69FF-1709-55CD-5BAAE7D66D8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fr-FR" sz="1600" b="1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𝒆𝒎𝒆</m:t>
                        </m:r>
                        <m:r>
                          <a:rPr lang="fr-FR" sz="1600" b="1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fr-FR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𝒕𝒂𝒑𝒆</m:t>
                    </m:r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rgbClr val="0040C0"/>
                    </a:solidFill>
                  </a:rPr>
                  <a:t> </a:t>
                </a:r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J’identifie le sens de l’inégalité« supérieur à » ou « inférieur à ».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CAD8D55-69FF-1709-55CD-5BAAE7D66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EB363931-A0D5-401A-9FFC-E998739FA82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631469B-5D05-8B9E-F16F-78E09917E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74FE480-2FCA-9C3D-488E-D5FEB1F32A7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7453FF-D51D-141C-D868-5376AAC2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952" y="1006556"/>
            <a:ext cx="7613040" cy="811601"/>
          </a:xfrm>
          <a:prstGeom prst="rect">
            <a:avLst/>
          </a:prstGeom>
        </p:spPr>
      </p:pic>
      <p:pic>
        <p:nvPicPr>
          <p:cNvPr id="12" name="Image 11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054F6D6-D745-6A57-6C6C-85A701BBDE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3205" y="1871320"/>
            <a:ext cx="3406436" cy="1291703"/>
          </a:xfrm>
          <a:prstGeom prst="rect">
            <a:avLst/>
          </a:prstGeom>
        </p:spPr>
      </p:pic>
      <p:pic>
        <p:nvPicPr>
          <p:cNvPr id="14" name="Image 1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0D08781-354C-C03E-8935-E6FCCCD4B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2988" y="1846813"/>
            <a:ext cx="2537681" cy="1394582"/>
          </a:xfrm>
          <a:prstGeom prst="rect">
            <a:avLst/>
          </a:prstGeom>
        </p:spPr>
      </p:pic>
      <p:pic>
        <p:nvPicPr>
          <p:cNvPr id="11" name="Image 10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192F5BBF-D842-F776-78F3-F82EB2577B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6626" y="3694977"/>
            <a:ext cx="2754869" cy="13259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CF42EA5-ECCA-E1F5-7107-6D98A72E1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9009" y="3694976"/>
            <a:ext cx="7635902" cy="5715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3AC7199-0D53-4CDD-25F8-E223CA828A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9009" y="4535566"/>
            <a:ext cx="7567316" cy="52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8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F631E-1F20-6E41-9758-ABCA74F3B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B939155-F563-6776-1E2D-6B4BFAE3F5D6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6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fr-FR" sz="1600" b="1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𝒆𝒎𝒆</m:t>
                        </m:r>
                      </m:sup>
                    </m:sSup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𝒕𝒂𝒑𝒆</m:t>
                    </m:r>
                    <m:r>
                      <a:rPr lang="fr-FR" sz="1600" b="1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J’écris la relation d’inégalité en se basant sur le résultat précédent.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B939155-F563-6776-1E2D-6B4BFAE3F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2689FB28-2964-2FE2-9E94-769334B1125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EF37989-2B8D-25B3-F378-185C080A3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057336D-889A-5E87-E3FE-3C050931535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11" name="Image 10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8C05C3A2-9A71-139C-C97B-5BAA4766C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15" y="1078575"/>
            <a:ext cx="2754869" cy="13259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5AA968E-DCB0-471C-7B51-227FD7A308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598" y="1078574"/>
            <a:ext cx="7635902" cy="5715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3522704-C619-070E-BE6B-C25DBB98DA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598" y="1919164"/>
            <a:ext cx="7567316" cy="525825"/>
          </a:xfrm>
          <a:prstGeom prst="rect">
            <a:avLst/>
          </a:prstGeom>
        </p:spPr>
      </p:pic>
      <p:pic>
        <p:nvPicPr>
          <p:cNvPr id="6" name="Image 5" descr="Une image contenant texte, Police, capture d’écran, blanc&#10;&#10;Le contenu généré par l’IA peut être incorrect.">
            <a:extLst>
              <a:ext uri="{FF2B5EF4-FFF2-40B4-BE49-F238E27FC236}">
                <a16:creationId xmlns:a16="http://schemas.microsoft.com/office/drawing/2014/main" id="{9F2B616D-1E80-63CF-BCFC-C013364330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3549" y="3739765"/>
            <a:ext cx="2766300" cy="7658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DB13A28-C6DE-769F-4199-9F83867845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6340" y="3705472"/>
            <a:ext cx="7544454" cy="8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9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281;p102">
            <a:extLst>
              <a:ext uri="{FF2B5EF4-FFF2-40B4-BE49-F238E27FC236}">
                <a16:creationId xmlns:a16="http://schemas.microsoft.com/office/drawing/2014/main" id="{2009BCFA-DA96-737E-A24A-49DA0FC19A8E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1</a:t>
            </a:r>
            <a:r>
              <a:rPr lang="fr-FR" sz="2400" b="1" kern="0" baseline="3000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</a:t>
            </a: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étape de modélisation: je ……………la situation</a:t>
            </a:r>
            <a:endParaRPr sz="2400" b="1" kern="0">
              <a:solidFill>
                <a:srgbClr val="1D6FA9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prstClr val="white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Résoudre des problèmes en modélisant une situation par une relation d’inégalité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Consolidation 8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Consolidation 7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Modéliser une situation par une relation d’égalité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48074" y="222485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Vérifier si un nombre est solution d’une équation du premier degré à une inconnue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2860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CEE1A1D-CE92-5271-5ABC-824FD1CFCF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La 1</a:t>
            </a:r>
            <a:r>
              <a:rPr lang="fr-FR" sz="1600" b="1" kern="0" baseline="3000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e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  étape de modélisation : « je lis la situation ».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rappelle que la lecture attentive est essentielle pour comprendre la situation..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Google Shape;1281;p102">
            <a:extLst>
              <a:ext uri="{FF2B5EF4-FFF2-40B4-BE49-F238E27FC236}">
                <a16:creationId xmlns:a16="http://schemas.microsoft.com/office/drawing/2014/main" id="{EC7F98D9-323F-6F0F-3362-668202C8F59A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1</a:t>
            </a:r>
            <a:r>
              <a:rPr lang="fr-FR" sz="2400" b="1" kern="0" baseline="300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</a:t>
            </a:r>
            <a:r>
              <a:rPr lang="fr-FR" sz="2400" b="1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étape de modélisation: je           la situation</a:t>
            </a:r>
            <a:endParaRPr sz="2400" b="1" kern="0" dirty="0">
              <a:solidFill>
                <a:srgbClr val="1D6FA9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293;p103">
            <a:extLst>
              <a:ext uri="{FF2B5EF4-FFF2-40B4-BE49-F238E27FC236}">
                <a16:creationId xmlns:a16="http://schemas.microsoft.com/office/drawing/2014/main" id="{0210252C-8F5C-AC5D-C80B-6040AAD43B25}"/>
              </a:ext>
            </a:extLst>
          </p:cNvPr>
          <p:cNvSpPr txBox="1"/>
          <p:nvPr/>
        </p:nvSpPr>
        <p:spPr>
          <a:xfrm>
            <a:off x="7086603" y="2659100"/>
            <a:ext cx="48985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lis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300;p104">
            <a:extLst>
              <a:ext uri="{FF2B5EF4-FFF2-40B4-BE49-F238E27FC236}">
                <a16:creationId xmlns:a16="http://schemas.microsoft.com/office/drawing/2014/main" id="{EA6A7272-4D15-5F7E-A116-1C66ECFC11D4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2</a:t>
            </a:r>
            <a:r>
              <a:rPr lang="fr-FR" sz="240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j’ ……………les quantités</a:t>
            </a:r>
            <a:endParaRPr sz="2400" b="1" i="0" u="none" strike="noStrike" cap="none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27B6101-D3E3-6218-F58E-B6842005067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La 2</a:t>
            </a:r>
            <a:r>
              <a:rPr lang="fr-FR" sz="1600" b="1" kern="0" baseline="3000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e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étape de modélisation:  J’identifie les quantités.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rappelle que, lors de cette étape, on représente les quantités par des lettres.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5" name="Google Shape;1311;p105">
            <a:extLst>
              <a:ext uri="{FF2B5EF4-FFF2-40B4-BE49-F238E27FC236}">
                <a16:creationId xmlns:a16="http://schemas.microsoft.com/office/drawing/2014/main" id="{265D6495-10A7-D887-DDD6-61FD81A98358}"/>
              </a:ext>
            </a:extLst>
          </p:cNvPr>
          <p:cNvSpPr txBox="1"/>
          <p:nvPr/>
        </p:nvSpPr>
        <p:spPr>
          <a:xfrm>
            <a:off x="2066448" y="2525228"/>
            <a:ext cx="7965894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2</a:t>
            </a:r>
            <a:r>
              <a:rPr lang="fr-FR" sz="240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</a:t>
            </a:r>
            <a:endParaRPr/>
          </a:p>
        </p:txBody>
      </p:sp>
      <p:sp>
        <p:nvSpPr>
          <p:cNvPr id="6" name="Google Shape;1312;p105">
            <a:extLst>
              <a:ext uri="{FF2B5EF4-FFF2-40B4-BE49-F238E27FC236}">
                <a16:creationId xmlns:a16="http://schemas.microsoft.com/office/drawing/2014/main" id="{A36CE253-1F03-428E-4A31-C4D056E335CC}"/>
              </a:ext>
            </a:extLst>
          </p:cNvPr>
          <p:cNvSpPr txBox="1"/>
          <p:nvPr/>
        </p:nvSpPr>
        <p:spPr>
          <a:xfrm>
            <a:off x="5844211" y="2669039"/>
            <a:ext cx="38601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fr-FR" sz="2400" b="1" dirty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’identifie 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les quantités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319;p106">
            <a:extLst>
              <a:ext uri="{FF2B5EF4-FFF2-40B4-BE49-F238E27FC236}">
                <a16:creationId xmlns:a16="http://schemas.microsoft.com/office/drawing/2014/main" id="{9A59F904-649B-E36E-2E36-7A5D045413A2}"/>
              </a:ext>
            </a:extLst>
          </p:cNvPr>
          <p:cNvSpPr txBox="1"/>
          <p:nvPr/>
        </p:nvSpPr>
        <p:spPr>
          <a:xfrm>
            <a:off x="2066448" y="2525228"/>
            <a:ext cx="8376416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3</a:t>
            </a:r>
            <a:r>
              <a:rPr lang="fr-FR" sz="240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j’ identifie les quantités à …………..</a:t>
            </a:r>
            <a:endParaRPr sz="2400" b="1" i="0" u="none" strike="noStrike" cap="none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12702CD-D23A-D1D9-BFC5-52D3380DBA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La 3e étape de modélisation « J’identifie les quantités à comparer».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en rappelle que l’identification se fait en se basant sur les données du texte et les résultats de l’étape précédente .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330;p107">
            <a:extLst>
              <a:ext uri="{FF2B5EF4-FFF2-40B4-BE49-F238E27FC236}">
                <a16:creationId xmlns:a16="http://schemas.microsoft.com/office/drawing/2014/main" id="{D2B4E2BB-0281-0B50-CFC5-D321D4CCBA22}"/>
              </a:ext>
            </a:extLst>
          </p:cNvPr>
          <p:cNvSpPr txBox="1"/>
          <p:nvPr/>
        </p:nvSpPr>
        <p:spPr>
          <a:xfrm>
            <a:off x="2066448" y="2525228"/>
            <a:ext cx="8697630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3</a:t>
            </a:r>
            <a:r>
              <a:rPr lang="fr-FR" sz="240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</a:t>
            </a:r>
            <a:endParaRPr/>
          </a:p>
        </p:txBody>
      </p:sp>
      <p:sp>
        <p:nvSpPr>
          <p:cNvPr id="5" name="Google Shape;1331;p107">
            <a:extLst>
              <a:ext uri="{FF2B5EF4-FFF2-40B4-BE49-F238E27FC236}">
                <a16:creationId xmlns:a16="http://schemas.microsoft.com/office/drawing/2014/main" id="{D875BFF2-2C23-00B2-5BFB-05C021E2337B}"/>
              </a:ext>
            </a:extLst>
          </p:cNvPr>
          <p:cNvSpPr txBox="1"/>
          <p:nvPr/>
        </p:nvSpPr>
        <p:spPr>
          <a:xfrm>
            <a:off x="5844211" y="2669039"/>
            <a:ext cx="46515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J’identifie les quantités </a:t>
            </a:r>
            <a:r>
              <a:rPr lang="fr-FR" sz="2400" b="1" dirty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à comparer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338;p108">
            <a:extLst>
              <a:ext uri="{FF2B5EF4-FFF2-40B4-BE49-F238E27FC236}">
                <a16:creationId xmlns:a16="http://schemas.microsoft.com/office/drawing/2014/main" id="{159B363A-9F3F-CBC1-3213-1C525B661C26}"/>
              </a:ext>
            </a:extLst>
          </p:cNvPr>
          <p:cNvSpPr txBox="1"/>
          <p:nvPr/>
        </p:nvSpPr>
        <p:spPr>
          <a:xfrm>
            <a:off x="2066448" y="2525228"/>
            <a:ext cx="8147816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algn="ctr" defTabSz="914400"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4</a:t>
            </a:r>
            <a:r>
              <a:rPr lang="fr-FR" sz="2400" b="1" kern="0" baseline="3000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e</a:t>
            </a: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étape de modélisation: j’ identifie le …………de l’inégalité</a:t>
            </a:r>
            <a:endParaRPr sz="2400" b="1" kern="0">
              <a:solidFill>
                <a:srgbClr val="1D6FA9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La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4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è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me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 é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tape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de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mod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é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lisation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: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J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’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identifie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sens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de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’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in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é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galit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é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rappelle qu’on fait attention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à l’ordre: « supérieur à » ou « inférieur à »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349;p109">
            <a:extLst>
              <a:ext uri="{FF2B5EF4-FFF2-40B4-BE49-F238E27FC236}">
                <a16:creationId xmlns:a16="http://schemas.microsoft.com/office/drawing/2014/main" id="{685647C5-32D9-8AD1-5429-2F1041FFE72A}"/>
              </a:ext>
            </a:extLst>
          </p:cNvPr>
          <p:cNvSpPr txBox="1"/>
          <p:nvPr/>
        </p:nvSpPr>
        <p:spPr>
          <a:xfrm>
            <a:off x="2066448" y="2525228"/>
            <a:ext cx="8697630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4</a:t>
            </a:r>
            <a:r>
              <a:rPr lang="fr-FR" sz="240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</a:t>
            </a:r>
            <a:endParaRPr/>
          </a:p>
        </p:txBody>
      </p:sp>
      <p:sp>
        <p:nvSpPr>
          <p:cNvPr id="5" name="Google Shape;1350;p109">
            <a:extLst>
              <a:ext uri="{FF2B5EF4-FFF2-40B4-BE49-F238E27FC236}">
                <a16:creationId xmlns:a16="http://schemas.microsoft.com/office/drawing/2014/main" id="{F0E21634-4E2F-2F6B-6CBE-C60C4AFF3438}"/>
              </a:ext>
            </a:extLst>
          </p:cNvPr>
          <p:cNvSpPr txBox="1"/>
          <p:nvPr/>
        </p:nvSpPr>
        <p:spPr>
          <a:xfrm>
            <a:off x="5844211" y="2669039"/>
            <a:ext cx="46515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J’identifie</a:t>
            </a:r>
            <a:r>
              <a:rPr lang="fr-FR" sz="2400" b="1" dirty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le</a:t>
            </a:r>
            <a:r>
              <a:rPr lang="fr-FR" sz="2400" b="1" dirty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sens </a:t>
            </a: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de l’inégalité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600" b="1" kern="0" dirty="0">
                          <a:solidFill>
                            <a:srgbClr val="A5A5A5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c</m:t>
                      </m:r>
                      <m:r>
                        <m:rPr>
                          <m:nor/>
                        </m:rPr>
                        <a:rPr lang="fr-FR" sz="1600" b="1" i="0" kern="0" dirty="0" smtClean="0">
                          <a:solidFill>
                            <a:srgbClr val="A5A5A5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ompl</m:t>
                      </m:r>
                      <m:r>
                        <m:rPr>
                          <m:nor/>
                        </m:rPr>
                        <a:rPr lang="fr-FR" sz="1600" b="1" i="0" kern="0" dirty="0" smtClean="0">
                          <a:solidFill>
                            <a:srgbClr val="A5A5A5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é</m:t>
                      </m:r>
                      <m:r>
                        <m:rPr>
                          <m:nor/>
                        </m:rPr>
                        <a:rPr lang="fr-FR" sz="1600" b="1" i="0" kern="0" dirty="0" smtClean="0">
                          <a:solidFill>
                            <a:srgbClr val="A5A5A5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ter</m:t>
                      </m:r>
                      <m:r>
                        <m:rPr>
                          <m:nor/>
                        </m:rPr>
                        <a:rPr lang="fr-FR" sz="1600" b="1" i="0" kern="0" dirty="0" smtClean="0">
                          <a:solidFill>
                            <a:srgbClr val="A5A5A5"/>
                          </a:solidFill>
                          <a:ea typeface="Calibri"/>
                          <a:cs typeface="Calibri"/>
                          <a:sym typeface="Calibri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rappelle qu’on fait attention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à l’ordre: « supérieur à » ou « inférieur à »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Google Shape;1349;p109">
            <a:extLst>
              <a:ext uri="{FF2B5EF4-FFF2-40B4-BE49-F238E27FC236}">
                <a16:creationId xmlns:a16="http://schemas.microsoft.com/office/drawing/2014/main" id="{685647C5-32D9-8AD1-5429-2F1041FFE72A}"/>
              </a:ext>
            </a:extLst>
          </p:cNvPr>
          <p:cNvSpPr txBox="1"/>
          <p:nvPr/>
        </p:nvSpPr>
        <p:spPr>
          <a:xfrm>
            <a:off x="2066448" y="2525228"/>
            <a:ext cx="8697630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5</a:t>
            </a:r>
            <a:r>
              <a:rPr lang="fr-FR" sz="2400" b="1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</a:t>
            </a:r>
            <a:endParaRPr dirty="0"/>
          </a:p>
        </p:txBody>
      </p:sp>
      <p:sp>
        <p:nvSpPr>
          <p:cNvPr id="5" name="Google Shape;1350;p109">
            <a:extLst>
              <a:ext uri="{FF2B5EF4-FFF2-40B4-BE49-F238E27FC236}">
                <a16:creationId xmlns:a16="http://schemas.microsoft.com/office/drawing/2014/main" id="{F0E21634-4E2F-2F6B-6CBE-C60C4AFF3438}"/>
              </a:ext>
            </a:extLst>
          </p:cNvPr>
          <p:cNvSpPr txBox="1"/>
          <p:nvPr/>
        </p:nvSpPr>
        <p:spPr>
          <a:xfrm>
            <a:off x="5844211" y="2669039"/>
            <a:ext cx="46515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J’écris……………………………..</a:t>
            </a:r>
            <a:endParaRPr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51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La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5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è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me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 é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tape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de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mod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é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lisation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: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kern="0" dirty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J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′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ecris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la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relation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 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d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′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in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é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galit</m:t>
                    </m:r>
                    <m:r>
                      <m:rPr>
                        <m:nor/>
                      </m:rPr>
                      <a:rPr lang="fr-FR" sz="1600" b="1" i="0" kern="0" dirty="0" smtClean="0">
                        <a:solidFill>
                          <a:srgbClr val="A5A5A5"/>
                        </a:solidFill>
                        <a:ea typeface="Calibri"/>
                        <a:cs typeface="Calibri"/>
                        <a:sym typeface="Calibri"/>
                      </a:rPr>
                      <m:t>é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rappelle qu’on fait attention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à l’ordre: « supérieur à » ou « inférieur à »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349;p109">
            <a:extLst>
              <a:ext uri="{FF2B5EF4-FFF2-40B4-BE49-F238E27FC236}">
                <a16:creationId xmlns:a16="http://schemas.microsoft.com/office/drawing/2014/main" id="{685647C5-32D9-8AD1-5429-2F1041FFE72A}"/>
              </a:ext>
            </a:extLst>
          </p:cNvPr>
          <p:cNvSpPr txBox="1"/>
          <p:nvPr/>
        </p:nvSpPr>
        <p:spPr>
          <a:xfrm>
            <a:off x="2066448" y="2525228"/>
            <a:ext cx="8697630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5</a:t>
            </a:r>
            <a:r>
              <a:rPr lang="fr-FR" sz="2400" b="1" i="0" u="none" strike="noStrike" cap="none" baseline="30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fr-FR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étape de modélisation: </a:t>
            </a:r>
            <a:endParaRPr dirty="0"/>
          </a:p>
        </p:txBody>
      </p:sp>
      <p:sp>
        <p:nvSpPr>
          <p:cNvPr id="5" name="Google Shape;1350;p109">
            <a:extLst>
              <a:ext uri="{FF2B5EF4-FFF2-40B4-BE49-F238E27FC236}">
                <a16:creationId xmlns:a16="http://schemas.microsoft.com/office/drawing/2014/main" id="{F0E21634-4E2F-2F6B-6CBE-C60C4AFF3438}"/>
              </a:ext>
            </a:extLst>
          </p:cNvPr>
          <p:cNvSpPr txBox="1"/>
          <p:nvPr/>
        </p:nvSpPr>
        <p:spPr>
          <a:xfrm>
            <a:off x="5844211" y="2669039"/>
            <a:ext cx="465151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J’écris</a:t>
            </a:r>
            <a:r>
              <a:rPr lang="fr-FR" sz="2400" b="1" dirty="0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la relation d’inégalité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723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49" y="623993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78</a:t>
            </a: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1200C50-9792-5831-9C17-A89736685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87" y="975296"/>
            <a:ext cx="9805984" cy="518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2BF1909-DE4D-D16B-DA70-8E5F5F6CA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64" y="990600"/>
            <a:ext cx="10065368" cy="53199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1880396-13D3-DD2D-6BE1-920A61767618}"/>
                  </a:ext>
                </a:extLst>
              </p:cNvPr>
              <p:cNvSpPr txBox="1"/>
              <p:nvPr/>
            </p:nvSpPr>
            <p:spPr>
              <a:xfrm>
                <a:off x="8817428" y="3015734"/>
                <a:ext cx="5442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1880396-13D3-DD2D-6BE1-920A61767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7428" y="3015734"/>
                <a:ext cx="54428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6CA9C0D-B36A-2050-CD54-9729C49FCDD7}"/>
                  </a:ext>
                </a:extLst>
              </p:cNvPr>
              <p:cNvSpPr txBox="1"/>
              <p:nvPr/>
            </p:nvSpPr>
            <p:spPr>
              <a:xfrm>
                <a:off x="4920342" y="4049485"/>
                <a:ext cx="653143" cy="564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6CA9C0D-B36A-2050-CD54-9729C49FC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342" y="4049485"/>
                <a:ext cx="653143" cy="564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E2556BB-2DA3-0ACF-6A62-E9AC3C113483}"/>
                  </a:ext>
                </a:extLst>
              </p:cNvPr>
              <p:cNvSpPr txBox="1"/>
              <p:nvPr/>
            </p:nvSpPr>
            <p:spPr>
              <a:xfrm>
                <a:off x="4931227" y="4996545"/>
                <a:ext cx="653143" cy="564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E2556BB-2DA3-0ACF-6A62-E9AC3C113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227" y="4996545"/>
                <a:ext cx="653143" cy="564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46AF75-B52C-1250-4426-D381C7E745E0}"/>
                  </a:ext>
                </a:extLst>
              </p:cNvPr>
              <p:cNvSpPr txBox="1"/>
              <p:nvPr/>
            </p:nvSpPr>
            <p:spPr>
              <a:xfrm>
                <a:off x="5083627" y="5638802"/>
                <a:ext cx="1371602" cy="56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&lt;40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46AF75-B52C-1250-4426-D381C7E74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627" y="5638802"/>
                <a:ext cx="1371602" cy="5667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78</a:t>
            </a: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AC09DBE-562C-89AA-5371-81FFE1142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235" y="1407001"/>
            <a:ext cx="9679001" cy="47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E4B6654-BDF8-1BF1-D82C-A531708A9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35" y="1407001"/>
            <a:ext cx="9679001" cy="476519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13298D3-E950-960B-A4F4-048E41A3D3B0}"/>
              </a:ext>
            </a:extLst>
          </p:cNvPr>
          <p:cNvSpPr txBox="1"/>
          <p:nvPr/>
        </p:nvSpPr>
        <p:spPr>
          <a:xfrm>
            <a:off x="4136571" y="2427515"/>
            <a:ext cx="1959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Masse de la caisse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3310D1-B2E8-EAFE-19B5-8595615E6BA8}"/>
              </a:ext>
            </a:extLst>
          </p:cNvPr>
          <p:cNvSpPr txBox="1"/>
          <p:nvPr/>
        </p:nvSpPr>
        <p:spPr>
          <a:xfrm>
            <a:off x="7815943" y="2427515"/>
            <a:ext cx="2318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Masse de la personne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4B3E7A4-8E63-69F3-BC75-DE684D2E80A3}"/>
                  </a:ext>
                </a:extLst>
              </p:cNvPr>
              <p:cNvSpPr txBox="1"/>
              <p:nvPr/>
            </p:nvSpPr>
            <p:spPr>
              <a:xfrm>
                <a:off x="4680856" y="2843916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4B3E7A4-8E63-69F3-BC75-DE684D2E80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856" y="2843916"/>
                <a:ext cx="43542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0216C12-E145-861C-B65E-10F8743AE91C}"/>
                  </a:ext>
                </a:extLst>
              </p:cNvPr>
              <p:cNvSpPr txBox="1"/>
              <p:nvPr/>
            </p:nvSpPr>
            <p:spPr>
              <a:xfrm>
                <a:off x="8665023" y="2931000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0216C12-E145-861C-B65E-10F8743AE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5023" y="2931000"/>
                <a:ext cx="435429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003110C6-34C6-E9DB-92A6-015B79B80226}"/>
              </a:ext>
            </a:extLst>
          </p:cNvPr>
          <p:cNvSpPr txBox="1"/>
          <p:nvPr/>
        </p:nvSpPr>
        <p:spPr>
          <a:xfrm>
            <a:off x="4680856" y="3661906"/>
            <a:ext cx="63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BEA933C-6B20-4569-AE65-47A285D516DA}"/>
                  </a:ext>
                </a:extLst>
              </p:cNvPr>
              <p:cNvSpPr txBox="1"/>
              <p:nvPr/>
            </p:nvSpPr>
            <p:spPr>
              <a:xfrm>
                <a:off x="8534401" y="3638570"/>
                <a:ext cx="7184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BEA933C-6B20-4569-AE65-47A285D51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01" y="3638570"/>
                <a:ext cx="718452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6168D719-BFA6-E612-7BD1-1147CFE351B6}"/>
              </a:ext>
            </a:extLst>
          </p:cNvPr>
          <p:cNvSpPr txBox="1"/>
          <p:nvPr/>
        </p:nvSpPr>
        <p:spPr>
          <a:xfrm>
            <a:off x="4778826" y="4456568"/>
            <a:ext cx="63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D3ACAB2-7390-D01E-A9DB-B2A40C6614BC}"/>
                  </a:ext>
                </a:extLst>
              </p:cNvPr>
              <p:cNvSpPr txBox="1"/>
              <p:nvPr/>
            </p:nvSpPr>
            <p:spPr>
              <a:xfrm>
                <a:off x="8686801" y="4433224"/>
                <a:ext cx="7184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D3ACAB2-7390-D01E-A9DB-B2A40C661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1" y="4433224"/>
                <a:ext cx="718452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5FA68686-ECF1-4768-63FF-C783B8FBE0A8}"/>
              </a:ext>
            </a:extLst>
          </p:cNvPr>
          <p:cNvSpPr txBox="1"/>
          <p:nvPr/>
        </p:nvSpPr>
        <p:spPr>
          <a:xfrm>
            <a:off x="6814463" y="4484654"/>
            <a:ext cx="37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F3C2BCB-7FFB-04C5-B479-631FC7E20BCC}"/>
                  </a:ext>
                </a:extLst>
              </p:cNvPr>
              <p:cNvSpPr txBox="1"/>
              <p:nvPr/>
            </p:nvSpPr>
            <p:spPr>
              <a:xfrm>
                <a:off x="5736773" y="5266333"/>
                <a:ext cx="16872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F3C2BCB-7FFB-04C5-B479-631FC7E20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773" y="5266333"/>
                <a:ext cx="1687283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78</a:t>
            </a:r>
          </a:p>
        </p:txBody>
      </p:sp>
      <p:pic>
        <p:nvPicPr>
          <p:cNvPr id="4" name="Image 3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15B546F-0CFD-3F03-0577-C7E44FBA2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806" y="2261356"/>
            <a:ext cx="9956393" cy="20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Nous avons appris comment modéliser une situation avec une relation d’inégalité.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BE0E588-6296-AF63-2266-B597D0094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215" y="1102292"/>
            <a:ext cx="7417570" cy="55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78</a:t>
            </a:r>
          </a:p>
        </p:txBody>
      </p: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5CDCCC90-09E0-58BB-8E77-ED7D357FB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03" y="2266131"/>
            <a:ext cx="9906858" cy="206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76</a:t>
            </a:r>
          </a:p>
        </p:txBody>
      </p:sp>
      <p:pic>
        <p:nvPicPr>
          <p:cNvPr id="5" name="Image 4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2AA1041-960F-4A42-0C26-F002A4C94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90" y="1922010"/>
            <a:ext cx="9966299" cy="19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>
            <a:alphaModFix/>
          </a:blip>
          <a:stretch>
            <a:fillRect/>
          </a:stretch>
        </a:blipFill>
        <a:ln w="9525" cap="flat" cmpd="sng">
          <a:solidFill>
            <a:schemeClr val="dk1"/>
          </a:solidFill>
          <a:prstDash val="solid"/>
          <a:round/>
          <a:headEnd type="none" w="sm" len="sm"/>
          <a:tailEnd type="none" w="sm" len="sm"/>
        </a:ln>
      </a:spPr>
      <a:bodyPr spcFirstLastPara="1" wrap="square" lIns="91425" tIns="45700" rIns="91425" bIns="45700" anchor="t" anchorCtr="0">
        <a:noAutofit/>
      </a:bodyPr>
      <a:lstStyle>
        <a:defPPr marL="0" marR="0" indent="0" algn="l" rtl="0">
          <a:spcBef>
            <a:spcPts val="0"/>
          </a:spcBef>
          <a:spcAft>
            <a:spcPts val="0"/>
          </a:spcAft>
          <a:buNone/>
          <a:defRPr sz="1800" dirty="0">
            <a:latin typeface="Calibri"/>
            <a:ea typeface="Calibri"/>
            <a:cs typeface="Calibri"/>
            <a:sym typeface="Calibri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8771</TotalTime>
  <Words>1390</Words>
  <Application>Microsoft Office PowerPoint</Application>
  <PresentationFormat>Grand écran</PresentationFormat>
  <Paragraphs>262</Paragraphs>
  <Slides>50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50</vt:i4>
      </vt:variant>
    </vt:vector>
  </HeadingPairs>
  <TitlesOfParts>
    <vt:vector size="62" baseType="lpstr">
      <vt:lpstr>Aptos</vt:lpstr>
      <vt:lpstr>Arial</vt:lpstr>
      <vt:lpstr>Calibri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1167</cp:revision>
  <cp:lastPrinted>2024-10-05T19:15:58Z</cp:lastPrinted>
  <dcterms:created xsi:type="dcterms:W3CDTF">2024-05-28T10:13:44Z</dcterms:created>
  <dcterms:modified xsi:type="dcterms:W3CDTF">2025-12-21T09:51:40Z</dcterms:modified>
</cp:coreProperties>
</file>