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67" r:id="rId2"/>
    <p:sldMasterId id="2147483768" r:id="rId3"/>
  </p:sldMasterIdLst>
  <p:notesMasterIdLst>
    <p:notesMasterId r:id="rId50"/>
  </p:notesMasterIdLst>
  <p:handoutMasterIdLst>
    <p:handoutMasterId r:id="rId51"/>
  </p:handoutMasterIdLst>
  <p:sldIdLst>
    <p:sldId id="2147483553" r:id="rId4"/>
    <p:sldId id="2147483485" r:id="rId5"/>
    <p:sldId id="2147483595" r:id="rId6"/>
    <p:sldId id="2147483552" r:id="rId7"/>
    <p:sldId id="2147483397" r:id="rId8"/>
    <p:sldId id="2147483604" r:id="rId9"/>
    <p:sldId id="2134806507" r:id="rId10"/>
    <p:sldId id="2134806552" r:id="rId11"/>
    <p:sldId id="2134806567" r:id="rId12"/>
    <p:sldId id="2134806569" r:id="rId13"/>
    <p:sldId id="2147483582" r:id="rId14"/>
    <p:sldId id="2147483602" r:id="rId15"/>
    <p:sldId id="2147483556" r:id="rId16"/>
    <p:sldId id="2134806558" r:id="rId17"/>
    <p:sldId id="2134806568" r:id="rId18"/>
    <p:sldId id="2134805878" r:id="rId19"/>
    <p:sldId id="2134806573" r:id="rId20"/>
    <p:sldId id="2147483557" r:id="rId21"/>
    <p:sldId id="2147483569" r:id="rId22"/>
    <p:sldId id="2147483599" r:id="rId23"/>
    <p:sldId id="2147483584" r:id="rId24"/>
    <p:sldId id="2147483592" r:id="rId25"/>
    <p:sldId id="2147483593" r:id="rId26"/>
    <p:sldId id="2147483594" r:id="rId27"/>
    <p:sldId id="2147483613" r:id="rId28"/>
    <p:sldId id="2147483615" r:id="rId29"/>
    <p:sldId id="2147483617" r:id="rId30"/>
    <p:sldId id="2147483619" r:id="rId31"/>
    <p:sldId id="2147483621" r:id="rId32"/>
    <p:sldId id="2147483632" r:id="rId33"/>
    <p:sldId id="2147483625" r:id="rId34"/>
    <p:sldId id="2147483627" r:id="rId35"/>
    <p:sldId id="2147483630" r:id="rId36"/>
    <p:sldId id="2147483628" r:id="rId37"/>
    <p:sldId id="2147483634" r:id="rId38"/>
    <p:sldId id="2134806577" r:id="rId39"/>
    <p:sldId id="2134806551" r:id="rId40"/>
    <p:sldId id="2134806578" r:id="rId41"/>
    <p:sldId id="2147483580" r:id="rId42"/>
    <p:sldId id="2134806579" r:id="rId43"/>
    <p:sldId id="2134806088" r:id="rId44"/>
    <p:sldId id="2134806580" r:id="rId45"/>
    <p:sldId id="2134806582" r:id="rId46"/>
    <p:sldId id="2134806536" r:id="rId47"/>
    <p:sldId id="2134806535" r:id="rId48"/>
    <p:sldId id="2134806584" r:id="rId4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47483553"/>
            <p14:sldId id="2147483485"/>
            <p14:sldId id="2147483595"/>
            <p14:sldId id="2147483552"/>
            <p14:sldId id="2147483397"/>
            <p14:sldId id="2147483604"/>
          </p14:sldIdLst>
        </p14:section>
        <p14:section name="Contrôle des cahiers des élèves" id="{3349E447-45AA-43EF-A620-CF581E9FA99B}">
          <p14:sldIdLst>
            <p14:sldId id="2134806507"/>
            <p14:sldId id="2134806552"/>
          </p14:sldIdLst>
        </p14:section>
        <p14:section name="Discussion informelle" id="{8F7889F9-27DA-4421-B305-A18399C6F4CE}">
          <p14:sldIdLst/>
        </p14:section>
        <p14:section name="Activité rituelle" id="{79315A69-A635-48A2-B9BA-98FE67B817D4}">
          <p14:sldIdLst>
            <p14:sldId id="2134806567"/>
            <p14:sldId id="2134806569"/>
            <p14:sldId id="2147483582"/>
            <p14:sldId id="2147483602"/>
            <p14:sldId id="2147483556"/>
            <p14:sldId id="2134806558"/>
          </p14:sldIdLst>
        </p14:section>
        <p14:section name="Lexique" id="{343C6800-A84D-49D7-8DE8-BBB1B42005B7}">
          <p14:sldIdLst/>
        </p14:section>
        <p14:section name="Déclaration de l’objectif de la séance" id="{1F7A1ED2-DD19-4DF3-BC26-A1D65FFD1118}">
          <p14:sldIdLst>
            <p14:sldId id="2134806568"/>
            <p14:sldId id="2134805878"/>
          </p14:sldIdLst>
        </p14:section>
        <p14:section name="Tâche principale" id="{A2A5D278-252D-471E-A046-E0EEBB7C2D2B}">
          <p14:sldIdLst>
            <p14:sldId id="2134806573"/>
            <p14:sldId id="2147483557"/>
            <p14:sldId id="2147483569"/>
            <p14:sldId id="2147483599"/>
            <p14:sldId id="2147483584"/>
            <p14:sldId id="2147483592"/>
            <p14:sldId id="2147483593"/>
            <p14:sldId id="2147483594"/>
            <p14:sldId id="2147483613"/>
            <p14:sldId id="2147483615"/>
            <p14:sldId id="2147483617"/>
            <p14:sldId id="2147483619"/>
            <p14:sldId id="2147483621"/>
            <p14:sldId id="2147483632"/>
            <p14:sldId id="2147483625"/>
            <p14:sldId id="2147483627"/>
            <p14:sldId id="2147483630"/>
            <p14:sldId id="2147483628"/>
            <p14:sldId id="2147483634"/>
          </p14:sldIdLst>
        </p14:section>
        <p14:section name="Pratique en binôme" id="{FBF6C3DA-BDD6-43C8-8043-82F3BE3C64FD}">
          <p14:sldIdLst>
            <p14:sldId id="2134806577"/>
            <p14:sldId id="2134806551"/>
            <p14:sldId id="2134806578"/>
            <p14:sldId id="2147483580"/>
          </p14:sldIdLst>
        </p14:section>
        <p14:section name="Pratique autonome" id="{40CD8AAE-F9F0-47C4-A7F7-0976D79B8EC9}">
          <p14:sldIdLst>
            <p14:sldId id="2134806579"/>
            <p14:sldId id="2134806088"/>
            <p14:sldId id="2134806580"/>
          </p14:sldIdLst>
        </p14:section>
        <p14:section name="Clôture" id="{8EB5D3A0-81F1-4DE6-BEB2-58DE24DBB138}">
          <p14:sldIdLst>
            <p14:sldId id="2134806582"/>
            <p14:sldId id="2134806536"/>
            <p14:sldId id="2134806535"/>
          </p14:sldIdLst>
        </p14:section>
        <p14:section name="Fin de la séance" id="{44B71B2B-D974-4F2C-B5A1-E1796678D1E2}">
          <p14:sldIdLst>
            <p14:sldId id="21348065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B20B6"/>
    <a:srgbClr val="FF6565"/>
    <a:srgbClr val="DC94DE"/>
    <a:srgbClr val="B27096"/>
    <a:srgbClr val="FDDF43"/>
    <a:srgbClr val="EB926C"/>
    <a:srgbClr val="5FADE4"/>
    <a:srgbClr val="767171"/>
    <a:srgbClr val="F58750"/>
    <a:srgbClr val="004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976" autoAdjust="0"/>
    <p:restoredTop sz="94654" autoAdjust="0"/>
  </p:normalViewPr>
  <p:slideViewPr>
    <p:cSldViewPr snapToGrid="0">
      <p:cViewPr varScale="1">
        <p:scale>
          <a:sx n="78" d="100"/>
          <a:sy n="78" d="100"/>
        </p:scale>
        <p:origin x="60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notesMaster" Target="notesMasters/notesMaster1.xml"/><Relationship Id="rId55" Type="http://schemas.openxmlformats.org/officeDocument/2006/relationships/tableStyles" Target="tableStyle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viewProps" Target="viewProps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8" Type="http://schemas.openxmlformats.org/officeDocument/2006/relationships/slide" Target="slides/slide5.xml"/><Relationship Id="rId51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11/11/2025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11/11/2025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25998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2CE0A3-FC57-DBD0-2804-13741FC689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012FAAF-2154-4C32-91DB-9A56DB6AF6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D4090F3-E515-97C2-3C63-3D9FA37AD5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466BF4-5555-3259-A508-EFE27F6DA7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70236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11/11/2025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2031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06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17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55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65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310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152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842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800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472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84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11/11/2025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84356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4036893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11/11/2025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727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11/11/2025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7129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11/11/2025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339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11/11/2025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11/11/2025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11/11/2025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95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486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11/11/2025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55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  <p:sldLayoutId id="2147483778" r:id="rId19"/>
    <p:sldLayoutId id="2147483779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31432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7600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0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6.png"/><Relationship Id="rId11" Type="http://schemas.openxmlformats.org/officeDocument/2006/relationships/image" Target="../media/image370.png"/><Relationship Id="rId5" Type="http://schemas.openxmlformats.org/officeDocument/2006/relationships/image" Target="../media/image35.png"/><Relationship Id="rId10" Type="http://schemas.openxmlformats.org/officeDocument/2006/relationships/image" Target="../media/image360.png"/><Relationship Id="rId4" Type="http://schemas.openxmlformats.org/officeDocument/2006/relationships/image" Target="../media/image34.png"/><Relationship Id="rId9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eg"/><Relationship Id="rId11" Type="http://schemas.openxmlformats.org/officeDocument/2006/relationships/image" Target="../media/image15.png"/><Relationship Id="rId5" Type="http://schemas.openxmlformats.org/officeDocument/2006/relationships/image" Target="../media/image10.jpeg"/><Relationship Id="rId10" Type="http://schemas.openxmlformats.org/officeDocument/2006/relationships/image" Target="../media/image14.png"/><Relationship Id="rId4" Type="http://schemas.openxmlformats.org/officeDocument/2006/relationships/image" Target="../media/image9.png"/><Relationship Id="rId9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Relationship Id="rId9" Type="http://schemas.openxmlformats.org/officeDocument/2006/relationships/image" Target="../media/image5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0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6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20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50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8.png"/><Relationship Id="rId4" Type="http://schemas.openxmlformats.org/officeDocument/2006/relationships/image" Target="../media/image56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6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8.png"/><Relationship Id="rId4" Type="http://schemas.openxmlformats.org/officeDocument/2006/relationships/image" Target="../media/image6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70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71.png"/><Relationship Id="rId4" Type="http://schemas.openxmlformats.org/officeDocument/2006/relationships/image" Target="../media/image1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74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8.gi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4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75.png"/></Relationships>
</file>

<file path=ppt/slides/_rels/slide42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8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6.png"/><Relationship Id="rId7" Type="http://schemas.openxmlformats.org/officeDocument/2006/relationships/image" Target="../media/image23.jpe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Relationship Id="rId5" Type="http://schemas.microsoft.com/office/2007/relationships/hdphoto" Target="../media/hdphoto3.wdp"/><Relationship Id="rId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731;p98">
            <a:extLst>
              <a:ext uri="{FF2B5EF4-FFF2-40B4-BE49-F238E27FC236}">
                <a16:creationId xmlns:a16="http://schemas.microsoft.com/office/drawing/2014/main" id="{0E910BEC-3868-7DE0-D228-E0003D957D4A}"/>
              </a:ext>
            </a:extLst>
          </p:cNvPr>
          <p:cNvSpPr txBox="1"/>
          <p:nvPr/>
        </p:nvSpPr>
        <p:spPr>
          <a:xfrm>
            <a:off x="461345" y="1787438"/>
            <a:ext cx="7747991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7200" b="1" kern="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Mathématiques</a:t>
            </a:r>
            <a:endParaRPr lang="fr-FR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" name="Google Shape;738;p98">
            <a:extLst>
              <a:ext uri="{FF2B5EF4-FFF2-40B4-BE49-F238E27FC236}">
                <a16:creationId xmlns:a16="http://schemas.microsoft.com/office/drawing/2014/main" id="{0EBDBF7A-898D-CD5E-FD65-31C70CAF2C96}"/>
              </a:ext>
            </a:extLst>
          </p:cNvPr>
          <p:cNvSpPr txBox="1"/>
          <p:nvPr/>
        </p:nvSpPr>
        <p:spPr>
          <a:xfrm>
            <a:off x="9945099" y="1685373"/>
            <a:ext cx="1704404" cy="4597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333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4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26" name="Google Shape;743;p98">
            <a:extLst>
              <a:ext uri="{FF2B5EF4-FFF2-40B4-BE49-F238E27FC236}">
                <a16:creationId xmlns:a16="http://schemas.microsoft.com/office/drawing/2014/main" id="{88D992A8-6E1A-3C30-F0F8-0C7D0E55AA2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9852013" y="1564952"/>
            <a:ext cx="2026479" cy="16237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7" name="Google Shape;744;p98">
            <a:extLst>
              <a:ext uri="{FF2B5EF4-FFF2-40B4-BE49-F238E27FC236}">
                <a16:creationId xmlns:a16="http://schemas.microsoft.com/office/drawing/2014/main" id="{3F92AB03-18B8-13BB-2D06-A587EA92C9A2}"/>
              </a:ext>
            </a:extLst>
          </p:cNvPr>
          <p:cNvSpPr txBox="1"/>
          <p:nvPr/>
        </p:nvSpPr>
        <p:spPr>
          <a:xfrm>
            <a:off x="10013049" y="1751881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Google Shape;745;p98">
            <a:extLst>
              <a:ext uri="{FF2B5EF4-FFF2-40B4-BE49-F238E27FC236}">
                <a16:creationId xmlns:a16="http://schemas.microsoft.com/office/drawing/2014/main" id="{A0D0C4EB-2935-9420-0EA1-9C5D58DC1BEC}"/>
              </a:ext>
            </a:extLst>
          </p:cNvPr>
          <p:cNvSpPr txBox="1"/>
          <p:nvPr/>
        </p:nvSpPr>
        <p:spPr>
          <a:xfrm>
            <a:off x="10116447" y="2376817"/>
            <a:ext cx="1497604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1AC</a:t>
            </a:r>
          </a:p>
        </p:txBody>
      </p:sp>
      <p:sp>
        <p:nvSpPr>
          <p:cNvPr id="29" name="Google Shape;223;p26">
            <a:extLst>
              <a:ext uri="{FF2B5EF4-FFF2-40B4-BE49-F238E27FC236}">
                <a16:creationId xmlns:a16="http://schemas.microsoft.com/office/drawing/2014/main" id="{3CFA28FA-0FE6-BD9C-088F-8A2DB9E493B1}"/>
              </a:ext>
            </a:extLst>
          </p:cNvPr>
          <p:cNvSpPr/>
          <p:nvPr/>
        </p:nvSpPr>
        <p:spPr>
          <a:xfrm>
            <a:off x="731956" y="3429000"/>
            <a:ext cx="4901928" cy="968911"/>
          </a:xfrm>
          <a:prstGeom prst="rect">
            <a:avLst/>
          </a:prstGeom>
          <a:noFill/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Semestre 1 - Période 1</a:t>
            </a:r>
            <a:endParaRPr lang="fr-FR" sz="3600" b="1" kern="0" dirty="0">
              <a:solidFill>
                <a:srgbClr val="0070C0"/>
              </a:solidFill>
              <a:ea typeface="Calibri"/>
              <a:cs typeface="Calibri"/>
            </a:endParaRP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3200" b="1" kern="0" dirty="0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</p:txBody>
      </p: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31FF70A2-2BEC-6DA4-BB3B-FD37C1BF0FC1}"/>
              </a:ext>
            </a:extLst>
          </p:cNvPr>
          <p:cNvGrpSpPr/>
          <p:nvPr/>
        </p:nvGrpSpPr>
        <p:grpSpPr>
          <a:xfrm>
            <a:off x="304312" y="4507561"/>
            <a:ext cx="7458868" cy="696796"/>
            <a:chOff x="304312" y="4531839"/>
            <a:chExt cx="5990003" cy="696796"/>
          </a:xfrm>
        </p:grpSpPr>
        <p:sp>
          <p:nvSpPr>
            <p:cNvPr id="30" name="Google Shape;223;p26">
              <a:extLst>
                <a:ext uri="{FF2B5EF4-FFF2-40B4-BE49-F238E27FC236}">
                  <a16:creationId xmlns:a16="http://schemas.microsoft.com/office/drawing/2014/main" id="{71190B53-ACBA-710D-DE8A-FE7EE0342929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Leçon 2</a:t>
              </a:r>
            </a:p>
          </p:txBody>
        </p:sp>
        <p:sp>
          <p:nvSpPr>
            <p:cNvPr id="31" name="Google Shape;735;p98">
              <a:extLst>
                <a:ext uri="{FF2B5EF4-FFF2-40B4-BE49-F238E27FC236}">
                  <a16:creationId xmlns:a16="http://schemas.microsoft.com/office/drawing/2014/main" id="{7EC771D8-8907-CDD0-B001-1534949F4D2A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4" name="Google Shape;223;p26">
              <a:extLst>
                <a:ext uri="{FF2B5EF4-FFF2-40B4-BE49-F238E27FC236}">
                  <a16:creationId xmlns:a16="http://schemas.microsoft.com/office/drawing/2014/main" id="{87B54357-56AD-E94B-2BEB-7B454898F30C}"/>
                </a:ext>
              </a:extLst>
            </p:cNvPr>
            <p:cNvSpPr/>
            <p:nvPr/>
          </p:nvSpPr>
          <p:spPr>
            <a:xfrm>
              <a:off x="1937552" y="4618418"/>
              <a:ext cx="4286785" cy="52363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Introduction aux nombres négatifs</a:t>
              </a: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D7132A66-52DC-A1E0-6A37-1747EBB7E313}"/>
              </a:ext>
            </a:extLst>
          </p:cNvPr>
          <p:cNvGrpSpPr/>
          <p:nvPr/>
        </p:nvGrpSpPr>
        <p:grpSpPr>
          <a:xfrm>
            <a:off x="304312" y="5304657"/>
            <a:ext cx="7458868" cy="696796"/>
            <a:chOff x="304312" y="5304657"/>
            <a:chExt cx="5990003" cy="696796"/>
          </a:xfrm>
        </p:grpSpPr>
        <p:sp>
          <p:nvSpPr>
            <p:cNvPr id="20" name="Google Shape;224;p26">
              <a:extLst>
                <a:ext uri="{FF2B5EF4-FFF2-40B4-BE49-F238E27FC236}">
                  <a16:creationId xmlns:a16="http://schemas.microsoft.com/office/drawing/2014/main" id="{5098BABD-FDE8-630E-348E-96D6B925820F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Tâche 7</a:t>
              </a:r>
            </a:p>
          </p:txBody>
        </p:sp>
        <p:sp>
          <p:nvSpPr>
            <p:cNvPr id="22" name="Google Shape;742;p98">
              <a:extLst>
                <a:ext uri="{FF2B5EF4-FFF2-40B4-BE49-F238E27FC236}">
                  <a16:creationId xmlns:a16="http://schemas.microsoft.com/office/drawing/2014/main" id="{4C5A2434-F1AA-B9F3-E0BF-DA5E4F76E503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5" name="Google Shape;223;p26">
              <a:extLst>
                <a:ext uri="{FF2B5EF4-FFF2-40B4-BE49-F238E27FC236}">
                  <a16:creationId xmlns:a16="http://schemas.microsoft.com/office/drawing/2014/main" id="{48216599-F5AB-C483-EA37-2BCCC810BD0E}"/>
                </a:ext>
              </a:extLst>
            </p:cNvPr>
            <p:cNvSpPr/>
            <p:nvPr/>
          </p:nvSpPr>
          <p:spPr>
            <a:xfrm>
              <a:off x="1937552" y="5365053"/>
              <a:ext cx="4286785" cy="576000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133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37" name="Google Shape;730;p98" descr="الصفحة الرئيسية">
            <a:extLst>
              <a:ext uri="{FF2B5EF4-FFF2-40B4-BE49-F238E27FC236}">
                <a16:creationId xmlns:a16="http://schemas.microsoft.com/office/drawing/2014/main" id="{20058C65-91AB-5E79-FC9A-1438161C172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Picture 2" descr="A cartoon of a child and child sitting at a table writing in a notebook&#10;&#10;AI-generated content may be incorrect.">
            <a:extLst>
              <a:ext uri="{FF2B5EF4-FFF2-40B4-BE49-F238E27FC236}">
                <a16:creationId xmlns:a16="http://schemas.microsoft.com/office/drawing/2014/main" id="{1F94E452-65F9-BAD3-73B2-9F6653458A8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3180" y="3429000"/>
            <a:ext cx="3995903" cy="2777742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B77C1D5-E5AE-8B49-A5E0-6EB11D4FC381}"/>
              </a:ext>
            </a:extLst>
          </p:cNvPr>
          <p:cNvSpPr txBox="1"/>
          <p:nvPr/>
        </p:nvSpPr>
        <p:spPr>
          <a:xfrm>
            <a:off x="2338054" y="5320309"/>
            <a:ext cx="619073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800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Utiliser l’addition et la soustraction des nombres entiers pour résoudre des problèmes </a:t>
            </a:r>
            <a:endParaRPr lang="fr-MA" dirty="0">
              <a:solidFill>
                <a:schemeClr val="bg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7341157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97DCD3-7E2D-91B5-8B6C-32BB0449DA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00CB0939-B889-00E3-240F-B78E789C9ED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63B304AE-F9B2-8DE5-6C2E-73E3BD31DD8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E5727F8-31CE-BFE0-3DB5-AD019D263AAB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5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Lexique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2A4462C8-2B32-EA78-CD01-247E37425A93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3D164A7-90A6-0FF6-E091-E375E773C391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05687A2-1D42-D24B-6BB8-E33646815E39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 min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468B9924-2D50-D7A9-71E5-12542BE36D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2038" y="1397317"/>
            <a:ext cx="1407925" cy="1227600"/>
          </a:xfrm>
          <a:custGeom>
            <a:avLst/>
            <a:gdLst>
              <a:gd name="connsiteX0" fmla="*/ 0 w 1407925"/>
              <a:gd name="connsiteY0" fmla="*/ 0 h 1227600"/>
              <a:gd name="connsiteX1" fmla="*/ 469308 w 1407925"/>
              <a:gd name="connsiteY1" fmla="*/ 0 h 1227600"/>
              <a:gd name="connsiteX2" fmla="*/ 952696 w 1407925"/>
              <a:gd name="connsiteY2" fmla="*/ 0 h 1227600"/>
              <a:gd name="connsiteX3" fmla="*/ 1407925 w 1407925"/>
              <a:gd name="connsiteY3" fmla="*/ 0 h 1227600"/>
              <a:gd name="connsiteX4" fmla="*/ 1407925 w 1407925"/>
              <a:gd name="connsiteY4" fmla="*/ 421476 h 1227600"/>
              <a:gd name="connsiteX5" fmla="*/ 1407925 w 1407925"/>
              <a:gd name="connsiteY5" fmla="*/ 818400 h 1227600"/>
              <a:gd name="connsiteX6" fmla="*/ 1407925 w 1407925"/>
              <a:gd name="connsiteY6" fmla="*/ 1227600 h 1227600"/>
              <a:gd name="connsiteX7" fmla="*/ 938617 w 1407925"/>
              <a:gd name="connsiteY7" fmla="*/ 1227600 h 1227600"/>
              <a:gd name="connsiteX8" fmla="*/ 483388 w 1407925"/>
              <a:gd name="connsiteY8" fmla="*/ 1227600 h 1227600"/>
              <a:gd name="connsiteX9" fmla="*/ 0 w 1407925"/>
              <a:gd name="connsiteY9" fmla="*/ 1227600 h 1227600"/>
              <a:gd name="connsiteX10" fmla="*/ 0 w 1407925"/>
              <a:gd name="connsiteY10" fmla="*/ 793848 h 1227600"/>
              <a:gd name="connsiteX11" fmla="*/ 0 w 1407925"/>
              <a:gd name="connsiteY11" fmla="*/ 372372 h 1227600"/>
              <a:gd name="connsiteX12" fmla="*/ 0 w 1407925"/>
              <a:gd name="connsiteY12" fmla="*/ 0 h 122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07925" h="1227600" fill="none" extrusionOk="0">
                <a:moveTo>
                  <a:pt x="0" y="0"/>
                </a:moveTo>
                <a:cubicBezTo>
                  <a:pt x="97159" y="-47304"/>
                  <a:pt x="307302" y="14376"/>
                  <a:pt x="469308" y="0"/>
                </a:cubicBezTo>
                <a:cubicBezTo>
                  <a:pt x="631314" y="-14376"/>
                  <a:pt x="733928" y="25223"/>
                  <a:pt x="952696" y="0"/>
                </a:cubicBezTo>
                <a:cubicBezTo>
                  <a:pt x="1171464" y="-25223"/>
                  <a:pt x="1206947" y="46417"/>
                  <a:pt x="1407925" y="0"/>
                </a:cubicBezTo>
                <a:cubicBezTo>
                  <a:pt x="1414686" y="108824"/>
                  <a:pt x="1401804" y="241412"/>
                  <a:pt x="1407925" y="421476"/>
                </a:cubicBezTo>
                <a:cubicBezTo>
                  <a:pt x="1414046" y="601540"/>
                  <a:pt x="1399281" y="689538"/>
                  <a:pt x="1407925" y="818400"/>
                </a:cubicBezTo>
                <a:cubicBezTo>
                  <a:pt x="1416569" y="947262"/>
                  <a:pt x="1366004" y="1130313"/>
                  <a:pt x="1407925" y="1227600"/>
                </a:cubicBezTo>
                <a:cubicBezTo>
                  <a:pt x="1228184" y="1257298"/>
                  <a:pt x="1160171" y="1195385"/>
                  <a:pt x="938617" y="1227600"/>
                </a:cubicBezTo>
                <a:cubicBezTo>
                  <a:pt x="717063" y="1259815"/>
                  <a:pt x="603423" y="1198033"/>
                  <a:pt x="483388" y="1227600"/>
                </a:cubicBezTo>
                <a:cubicBezTo>
                  <a:pt x="363353" y="1257167"/>
                  <a:pt x="223838" y="1203235"/>
                  <a:pt x="0" y="1227600"/>
                </a:cubicBezTo>
                <a:cubicBezTo>
                  <a:pt x="-36369" y="1029647"/>
                  <a:pt x="25876" y="909087"/>
                  <a:pt x="0" y="793848"/>
                </a:cubicBezTo>
                <a:cubicBezTo>
                  <a:pt x="-25876" y="678609"/>
                  <a:pt x="20520" y="568845"/>
                  <a:pt x="0" y="372372"/>
                </a:cubicBezTo>
                <a:cubicBezTo>
                  <a:pt x="-20520" y="175899"/>
                  <a:pt x="38855" y="109030"/>
                  <a:pt x="0" y="0"/>
                </a:cubicBezTo>
                <a:close/>
              </a:path>
              <a:path w="1407925" h="1227600" stroke="0" extrusionOk="0">
                <a:moveTo>
                  <a:pt x="0" y="0"/>
                </a:moveTo>
                <a:cubicBezTo>
                  <a:pt x="105373" y="-7769"/>
                  <a:pt x="262787" y="8732"/>
                  <a:pt x="427071" y="0"/>
                </a:cubicBezTo>
                <a:cubicBezTo>
                  <a:pt x="591355" y="-8732"/>
                  <a:pt x="648851" y="28881"/>
                  <a:pt x="854141" y="0"/>
                </a:cubicBezTo>
                <a:cubicBezTo>
                  <a:pt x="1059431" y="-28881"/>
                  <a:pt x="1223492" y="30855"/>
                  <a:pt x="1407925" y="0"/>
                </a:cubicBezTo>
                <a:cubicBezTo>
                  <a:pt x="1435756" y="178000"/>
                  <a:pt x="1404614" y="245819"/>
                  <a:pt x="1407925" y="384648"/>
                </a:cubicBezTo>
                <a:cubicBezTo>
                  <a:pt x="1411236" y="523477"/>
                  <a:pt x="1365978" y="610238"/>
                  <a:pt x="1407925" y="806124"/>
                </a:cubicBezTo>
                <a:cubicBezTo>
                  <a:pt x="1449872" y="1002010"/>
                  <a:pt x="1386449" y="1066247"/>
                  <a:pt x="1407925" y="1227600"/>
                </a:cubicBezTo>
                <a:cubicBezTo>
                  <a:pt x="1291123" y="1254235"/>
                  <a:pt x="1179980" y="1186521"/>
                  <a:pt x="966775" y="1227600"/>
                </a:cubicBezTo>
                <a:cubicBezTo>
                  <a:pt x="753570" y="1268679"/>
                  <a:pt x="634025" y="1188637"/>
                  <a:pt x="469308" y="1227600"/>
                </a:cubicBezTo>
                <a:cubicBezTo>
                  <a:pt x="304591" y="1266563"/>
                  <a:pt x="229939" y="1185858"/>
                  <a:pt x="0" y="1227600"/>
                </a:cubicBezTo>
                <a:cubicBezTo>
                  <a:pt x="-33521" y="1140452"/>
                  <a:pt x="24394" y="958484"/>
                  <a:pt x="0" y="806124"/>
                </a:cubicBezTo>
                <a:cubicBezTo>
                  <a:pt x="-24394" y="653764"/>
                  <a:pt x="33205" y="480016"/>
                  <a:pt x="0" y="396924"/>
                </a:cubicBezTo>
                <a:cubicBezTo>
                  <a:pt x="-33205" y="313832"/>
                  <a:pt x="5652" y="133195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23714749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42252008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DEE79D-2FE6-0B7D-E01A-685742BADC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A36C3B3D-1D4D-F08E-F92F-D71570C20460}"/>
              </a:ext>
            </a:extLst>
          </p:cNvPr>
          <p:cNvSpPr txBox="1"/>
          <p:nvPr/>
        </p:nvSpPr>
        <p:spPr>
          <a:xfrm>
            <a:off x="818350" y="248879"/>
            <a:ext cx="105537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Donnez la traduction de ces termes en arabe.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009099BD-E9EF-F635-A5B1-C315A11888D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F0D1FD72-AF72-1EB0-C711-3A02202A57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3239630"/>
              </p:ext>
            </p:extLst>
          </p:nvPr>
        </p:nvGraphicFramePr>
        <p:xfrm>
          <a:off x="1378174" y="1192857"/>
          <a:ext cx="9435652" cy="356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17826">
                  <a:extLst>
                    <a:ext uri="{9D8B030D-6E8A-4147-A177-3AD203B41FA5}">
                      <a16:colId xmlns:a16="http://schemas.microsoft.com/office/drawing/2014/main" val="1960156081"/>
                    </a:ext>
                  </a:extLst>
                </a:gridCol>
                <a:gridCol w="4717826">
                  <a:extLst>
                    <a:ext uri="{9D8B030D-6E8A-4147-A177-3AD203B41FA5}">
                      <a16:colId xmlns:a16="http://schemas.microsoft.com/office/drawing/2014/main" val="1839190834"/>
                    </a:ext>
                  </a:extLst>
                </a:gridCol>
              </a:tblGrid>
              <a:tr h="1188000">
                <a:tc>
                  <a:txBody>
                    <a:bodyPr/>
                    <a:lstStyle/>
                    <a:p>
                      <a:pPr algn="ctr"/>
                      <a:r>
                        <a:rPr lang="fr-FR" sz="3600" b="0" dirty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</a:rPr>
                        <a:t>gagner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3600" b="0" kern="1200" dirty="0">
                        <a:solidFill>
                          <a:srgbClr val="000000"/>
                        </a:solidFill>
                        <a:latin typeface="+mj-lt"/>
                        <a:cs typeface="Calibri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608795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algn="ctr"/>
                      <a:r>
                        <a:rPr lang="fr-FR" sz="3600" b="0" dirty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</a:rPr>
                        <a:t>Perdre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3600" b="0" kern="1200" dirty="0">
                        <a:solidFill>
                          <a:srgbClr val="000000"/>
                        </a:solidFill>
                        <a:latin typeface="+mj-lt"/>
                        <a:cs typeface="Calibri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1265034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algn="ctr"/>
                      <a:r>
                        <a:rPr lang="fr-FR" sz="3600" b="0" dirty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</a:rPr>
                        <a:t>vérifier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3600" b="0" kern="1200" dirty="0">
                        <a:solidFill>
                          <a:srgbClr val="000000"/>
                        </a:solidFill>
                        <a:latin typeface="+mj-lt"/>
                        <a:cs typeface="Calibri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2061686"/>
                  </a:ext>
                </a:extLst>
              </a:tr>
            </a:tbl>
          </a:graphicData>
        </a:graphic>
      </p:graphicFrame>
      <p:pic>
        <p:nvPicPr>
          <p:cNvPr id="6" name="Picture 2" descr="Lever la main - Icônes mains et gestes gratuites">
            <a:extLst>
              <a:ext uri="{FF2B5EF4-FFF2-40B4-BE49-F238E27FC236}">
                <a16:creationId xmlns:a16="http://schemas.microsoft.com/office/drawing/2014/main" id="{4D17F5C4-AAAA-083C-F1B7-2E0A9179EF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8056" y="961592"/>
            <a:ext cx="580695" cy="58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41964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7B9106-15EC-1260-A1E5-67B351887C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2100C6D6-828F-AF46-2722-B3089BD97DCA}"/>
              </a:ext>
            </a:extLst>
          </p:cNvPr>
          <p:cNvSpPr txBox="1"/>
          <p:nvPr/>
        </p:nvSpPr>
        <p:spPr>
          <a:xfrm>
            <a:off x="774699" y="177800"/>
            <a:ext cx="105537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voici la traduction de ces termes en arabe.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AD63E0B8-9664-9F7D-9AF6-AAA08E3D14D7}"/>
              </a:ext>
            </a:extLst>
          </p:cNvPr>
          <p:cNvSpPr txBox="1"/>
          <p:nvPr/>
        </p:nvSpPr>
        <p:spPr>
          <a:xfrm>
            <a:off x="1017600" y="527694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Notez bien que ces mots en français seront utilisés au cours de cette séance et pendant toute la leçon.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6E2F6D43-24EA-1A55-C00A-84D02E46EA30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5C2C2C97-3F46-B41C-E3F5-9C98F3A7F7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3273827"/>
              </p:ext>
            </p:extLst>
          </p:nvPr>
        </p:nvGraphicFramePr>
        <p:xfrm>
          <a:off x="1378174" y="1192857"/>
          <a:ext cx="9435652" cy="356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17826">
                  <a:extLst>
                    <a:ext uri="{9D8B030D-6E8A-4147-A177-3AD203B41FA5}">
                      <a16:colId xmlns:a16="http://schemas.microsoft.com/office/drawing/2014/main" val="1960156081"/>
                    </a:ext>
                  </a:extLst>
                </a:gridCol>
                <a:gridCol w="4717826">
                  <a:extLst>
                    <a:ext uri="{9D8B030D-6E8A-4147-A177-3AD203B41FA5}">
                      <a16:colId xmlns:a16="http://schemas.microsoft.com/office/drawing/2014/main" val="1839190834"/>
                    </a:ext>
                  </a:extLst>
                </a:gridCol>
              </a:tblGrid>
              <a:tr h="1188000">
                <a:tc>
                  <a:txBody>
                    <a:bodyPr/>
                    <a:lstStyle/>
                    <a:p>
                      <a:pPr algn="ctr"/>
                      <a:r>
                        <a:rPr lang="fr-FR" sz="3600" b="0" dirty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</a:rPr>
                        <a:t>gagner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ar-SA" sz="3600" b="0" kern="1200" dirty="0">
                          <a:solidFill>
                            <a:srgbClr val="000000"/>
                          </a:solidFill>
                          <a:latin typeface="+mj-lt"/>
                          <a:cs typeface="Calibri"/>
                        </a:rPr>
                        <a:t>ربح</a:t>
                      </a:r>
                      <a:endParaRPr lang="fr-FR" sz="3600" b="0" kern="1200" dirty="0">
                        <a:solidFill>
                          <a:srgbClr val="000000"/>
                        </a:solidFill>
                        <a:latin typeface="+mj-lt"/>
                        <a:cs typeface="Calibri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608795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algn="ctr"/>
                      <a:r>
                        <a:rPr lang="fr-FR" sz="3600" b="0" dirty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</a:rPr>
                        <a:t>Perdre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0" kern="1200" dirty="0">
                          <a:solidFill>
                            <a:srgbClr val="000000"/>
                          </a:solidFill>
                          <a:latin typeface="+mj-lt"/>
                          <a:cs typeface="Calibri"/>
                        </a:rPr>
                        <a:t>خسر</a:t>
                      </a:r>
                      <a:endParaRPr lang="fr-FR" sz="3600" b="0" kern="1200" dirty="0">
                        <a:solidFill>
                          <a:srgbClr val="000000"/>
                        </a:solidFill>
                        <a:latin typeface="+mj-lt"/>
                        <a:cs typeface="Calibri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1265034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algn="ctr"/>
                      <a:r>
                        <a:rPr lang="fr-FR" sz="3600" b="0" dirty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</a:rPr>
                        <a:t>vérifier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0" kern="1200" dirty="0">
                          <a:solidFill>
                            <a:srgbClr val="000000"/>
                          </a:solidFill>
                          <a:latin typeface="+mj-lt"/>
                          <a:cs typeface="Calibri"/>
                        </a:rPr>
                        <a:t>تحقق</a:t>
                      </a:r>
                      <a:endParaRPr lang="fr-FR" sz="3600" b="0" kern="1200" dirty="0">
                        <a:solidFill>
                          <a:srgbClr val="000000"/>
                        </a:solidFill>
                        <a:latin typeface="+mj-lt"/>
                        <a:cs typeface="Calibri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2061686"/>
                  </a:ext>
                </a:extLst>
              </a:tr>
            </a:tbl>
          </a:graphicData>
        </a:graphic>
      </p:graphicFrame>
      <p:pic>
        <p:nvPicPr>
          <p:cNvPr id="6" name="Picture 2" descr="Lever la main - Icônes mains et gestes gratuites">
            <a:extLst>
              <a:ext uri="{FF2B5EF4-FFF2-40B4-BE49-F238E27FC236}">
                <a16:creationId xmlns:a16="http://schemas.microsoft.com/office/drawing/2014/main" id="{289F9D1C-5FA0-600B-CC8D-78BDD57BE7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8056" y="961592"/>
            <a:ext cx="580695" cy="58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96186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30s aux élèves pour réfléchir, puis invite deux ou trois d'entre eux à répondre.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fr-FR" sz="1600" b="1" i="0" u="non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r>
              <a:rPr lang="fr-FR" sz="1600" b="1" dirty="0" err="1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alculer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: </a:t>
            </a:r>
            <a:endParaRPr kumimoji="0" lang="fr-FR" sz="1600" b="1" i="0" u="none" strike="sng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1FE2E87-362C-757B-88C1-B6AC76076E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314" y="1582940"/>
            <a:ext cx="11263249" cy="2494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819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6EA176-4F3A-6051-FEE7-BCC9CDDF9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C0FC3C22-6006-D67F-A2F0-60E0479D4A37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affiche et explique les réponses.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7E33F42F-52A7-03A7-6B9C-BDD34F0C0FDB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Voici la réponse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1FBCAEBD-B118-0B36-F355-F98E39B80C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CE2F7B73-081F-26F7-6F41-8DAB8729DD3C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6EAFE0A-E9BF-A64C-8616-F048207E42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314" y="1582940"/>
            <a:ext cx="11263249" cy="249479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 : coins arrondis 2">
                <a:extLst>
                  <a:ext uri="{FF2B5EF4-FFF2-40B4-BE49-F238E27FC236}">
                    <a16:creationId xmlns:a16="http://schemas.microsoft.com/office/drawing/2014/main" id="{77D828FB-F8BD-F826-DD62-3BF34C5E8EC2}"/>
                  </a:ext>
                </a:extLst>
              </p:cNvPr>
              <p:cNvSpPr/>
              <p:nvPr/>
            </p:nvSpPr>
            <p:spPr>
              <a:xfrm>
                <a:off x="3031241" y="2900356"/>
                <a:ext cx="630195" cy="308919"/>
              </a:xfrm>
              <a:prstGeom prst="roundRect">
                <a:avLst/>
              </a:prstGeom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algn="ctr" defTabSz="457200" rtl="1" eaLnBrk="1" latinLnBrk="0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fr-FR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Rectangle : coins arrondis 2">
                <a:extLst>
                  <a:ext uri="{FF2B5EF4-FFF2-40B4-BE49-F238E27FC236}">
                    <a16:creationId xmlns:a16="http://schemas.microsoft.com/office/drawing/2014/main" id="{77D828FB-F8BD-F826-DD62-3BF34C5E8EC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1241" y="2900356"/>
                <a:ext cx="630195" cy="308919"/>
              </a:xfrm>
              <a:prstGeom prst="roundRect">
                <a:avLst/>
              </a:prstGeom>
              <a:blipFill>
                <a:blip r:embed="rId4"/>
                <a:stretch>
                  <a:fillRect r="-43137" b="-40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 : coins arrondis 3">
                <a:extLst>
                  <a:ext uri="{FF2B5EF4-FFF2-40B4-BE49-F238E27FC236}">
                    <a16:creationId xmlns:a16="http://schemas.microsoft.com/office/drawing/2014/main" id="{AE2E7CF3-D6E6-9442-EA66-87D1CFEB9F35}"/>
                  </a:ext>
                </a:extLst>
              </p:cNvPr>
              <p:cNvSpPr/>
              <p:nvPr/>
            </p:nvSpPr>
            <p:spPr>
              <a:xfrm>
                <a:off x="3288956" y="3470190"/>
                <a:ext cx="889687" cy="308919"/>
              </a:xfrm>
              <a:prstGeom prst="roundRect">
                <a:avLst/>
              </a:prstGeom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algn="ctr" defTabSz="457200" rtl="1" eaLnBrk="1" latinLnBrk="0" hangingPunct="1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fr-FR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75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" name="Rectangle : coins arrondis 3">
                <a:extLst>
                  <a:ext uri="{FF2B5EF4-FFF2-40B4-BE49-F238E27FC236}">
                    <a16:creationId xmlns:a16="http://schemas.microsoft.com/office/drawing/2014/main" id="{AE2E7CF3-D6E6-9442-EA66-87D1CFEB9F3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8956" y="3470190"/>
                <a:ext cx="889687" cy="308919"/>
              </a:xfrm>
              <a:prstGeom prst="roundRect">
                <a:avLst/>
              </a:prstGeom>
              <a:blipFill>
                <a:blip r:embed="rId5"/>
                <a:stretch>
                  <a:fillRect b="-40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 : coins arrondis 5">
                <a:extLst>
                  <a:ext uri="{FF2B5EF4-FFF2-40B4-BE49-F238E27FC236}">
                    <a16:creationId xmlns:a16="http://schemas.microsoft.com/office/drawing/2014/main" id="{3AC5E35C-FE7C-904D-C5C0-6DAFC5876378}"/>
                  </a:ext>
                </a:extLst>
              </p:cNvPr>
              <p:cNvSpPr/>
              <p:nvPr/>
            </p:nvSpPr>
            <p:spPr>
              <a:xfrm>
                <a:off x="5206314" y="3470190"/>
                <a:ext cx="889687" cy="308919"/>
              </a:xfrm>
              <a:prstGeom prst="roundRect">
                <a:avLst/>
              </a:prstGeom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algn="ctr" defTabSz="457200" rtl="1" eaLnBrk="1" latinLnBrk="0" hangingPunct="1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fr-FR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25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" name="Rectangle : coins arrondis 5">
                <a:extLst>
                  <a:ext uri="{FF2B5EF4-FFF2-40B4-BE49-F238E27FC236}">
                    <a16:creationId xmlns:a16="http://schemas.microsoft.com/office/drawing/2014/main" id="{3AC5E35C-FE7C-904D-C5C0-6DAFC587637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6314" y="3470190"/>
                <a:ext cx="889687" cy="308919"/>
              </a:xfrm>
              <a:prstGeom prst="roundRect">
                <a:avLst/>
              </a:prstGeom>
              <a:blipFill>
                <a:blip r:embed="rId6"/>
                <a:stretch>
                  <a:fillRect b="-40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 : coins arrondis 6">
                <a:extLst>
                  <a:ext uri="{FF2B5EF4-FFF2-40B4-BE49-F238E27FC236}">
                    <a16:creationId xmlns:a16="http://schemas.microsoft.com/office/drawing/2014/main" id="{B787AD11-24D5-3DCB-80A4-6EBC492B0775}"/>
                  </a:ext>
                </a:extLst>
              </p:cNvPr>
              <p:cNvSpPr/>
              <p:nvPr/>
            </p:nvSpPr>
            <p:spPr>
              <a:xfrm>
                <a:off x="5206313" y="2900355"/>
                <a:ext cx="889687" cy="308919"/>
              </a:xfrm>
              <a:prstGeom prst="roundRect">
                <a:avLst/>
              </a:prstGeom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defTabSz="457200" rtl="1" eaLnBrk="1" latinLnBrk="0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" name="Rectangle : coins arrondis 6">
                <a:extLst>
                  <a:ext uri="{FF2B5EF4-FFF2-40B4-BE49-F238E27FC236}">
                    <a16:creationId xmlns:a16="http://schemas.microsoft.com/office/drawing/2014/main" id="{B787AD11-24D5-3DCB-80A4-6EBC492B077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6313" y="2900355"/>
                <a:ext cx="889687" cy="308919"/>
              </a:xfrm>
              <a:prstGeom prst="roundRect">
                <a:avLst/>
              </a:prstGeom>
              <a:blipFill>
                <a:blip r:embed="rId7"/>
                <a:stretch>
                  <a:fillRect b="-40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49E50BB7-EFD0-5EB9-7471-4106FCCC3CCC}"/>
                  </a:ext>
                </a:extLst>
              </p:cNvPr>
              <p:cNvSpPr/>
              <p:nvPr/>
            </p:nvSpPr>
            <p:spPr>
              <a:xfrm>
                <a:off x="7261656" y="3540210"/>
                <a:ext cx="889687" cy="308919"/>
              </a:xfrm>
              <a:prstGeom prst="roundRect">
                <a:avLst/>
              </a:prstGeom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algn="ctr" defTabSz="457200" rtl="1" eaLnBrk="1" latinLnBrk="0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fr-FR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49E50BB7-EFD0-5EB9-7471-4106FCCC3CC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61656" y="3540210"/>
                <a:ext cx="889687" cy="308919"/>
              </a:xfrm>
              <a:prstGeom prst="roundRect">
                <a:avLst/>
              </a:prstGeom>
              <a:blipFill>
                <a:blip r:embed="rId8"/>
                <a:stretch>
                  <a:fillRect t="-36000" b="-600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999A78AB-0E5C-0F2E-06EE-5C066E0526A6}"/>
                  </a:ext>
                </a:extLst>
              </p:cNvPr>
              <p:cNvSpPr/>
              <p:nvPr/>
            </p:nvSpPr>
            <p:spPr>
              <a:xfrm>
                <a:off x="7261656" y="2900356"/>
                <a:ext cx="889687" cy="308919"/>
              </a:xfrm>
              <a:prstGeom prst="roundRect">
                <a:avLst/>
              </a:prstGeom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algn="ctr" defTabSz="457200" rtl="1" eaLnBrk="1" latinLnBrk="0" hangingPunct="1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fr-FR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999A78AB-0E5C-0F2E-06EE-5C066E0526A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61656" y="2900356"/>
                <a:ext cx="889687" cy="308919"/>
              </a:xfrm>
              <a:prstGeom prst="roundRect">
                <a:avLst/>
              </a:prstGeom>
              <a:blipFill>
                <a:blip r:embed="rId9"/>
                <a:stretch>
                  <a:fillRect t="-40000" b="-560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 : coins arrondis 10">
                <a:extLst>
                  <a:ext uri="{FF2B5EF4-FFF2-40B4-BE49-F238E27FC236}">
                    <a16:creationId xmlns:a16="http://schemas.microsoft.com/office/drawing/2014/main" id="{E980A217-E290-6ACD-3735-D2D1DB430629}"/>
                  </a:ext>
                </a:extLst>
              </p:cNvPr>
              <p:cNvSpPr/>
              <p:nvPr/>
            </p:nvSpPr>
            <p:spPr>
              <a:xfrm>
                <a:off x="10507141" y="3437679"/>
                <a:ext cx="889687" cy="308919"/>
              </a:xfrm>
              <a:prstGeom prst="roundRect">
                <a:avLst/>
              </a:prstGeom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algn="ctr" defTabSz="457200" rtl="1" eaLnBrk="1" latinLnBrk="0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" name="Rectangle : coins arrondis 10">
                <a:extLst>
                  <a:ext uri="{FF2B5EF4-FFF2-40B4-BE49-F238E27FC236}">
                    <a16:creationId xmlns:a16="http://schemas.microsoft.com/office/drawing/2014/main" id="{E980A217-E290-6ACD-3735-D2D1DB43062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07141" y="3437679"/>
                <a:ext cx="889687" cy="308919"/>
              </a:xfrm>
              <a:prstGeom prst="roundRect">
                <a:avLst/>
              </a:prstGeom>
              <a:blipFill>
                <a:blip r:embed="rId10"/>
                <a:stretch>
                  <a:fillRect t="-38462" b="-5384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 : coins arrondis 12">
                <a:extLst>
                  <a:ext uri="{FF2B5EF4-FFF2-40B4-BE49-F238E27FC236}">
                    <a16:creationId xmlns:a16="http://schemas.microsoft.com/office/drawing/2014/main" id="{5CACCEBB-85D2-D6CA-1AB0-1C9985F2DCC8}"/>
                  </a:ext>
                </a:extLst>
              </p:cNvPr>
              <p:cNvSpPr/>
              <p:nvPr/>
            </p:nvSpPr>
            <p:spPr>
              <a:xfrm>
                <a:off x="10439688" y="2830335"/>
                <a:ext cx="889687" cy="308919"/>
              </a:xfrm>
              <a:prstGeom prst="roundRect">
                <a:avLst/>
              </a:prstGeom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algn="ctr" defTabSz="457200" rtl="1" eaLnBrk="1" latinLnBrk="0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3" name="Rectangle : coins arrondis 12">
                <a:extLst>
                  <a:ext uri="{FF2B5EF4-FFF2-40B4-BE49-F238E27FC236}">
                    <a16:creationId xmlns:a16="http://schemas.microsoft.com/office/drawing/2014/main" id="{5CACCEBB-85D2-D6CA-1AB0-1C9985F2DCC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9688" y="2830335"/>
                <a:ext cx="889687" cy="308919"/>
              </a:xfrm>
              <a:prstGeom prst="roundRect">
                <a:avLst/>
              </a:prstGeom>
              <a:blipFill>
                <a:blip r:embed="rId11"/>
                <a:stretch>
                  <a:fillRect t="-38462" b="-5384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95167715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5BDFA7-8376-13C3-55AF-B8132F644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838AD19-89AD-83F5-2768-C0E9310953F5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D4FECBDD-FE17-6530-B8CB-0CC9831DEDF6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3A0CE62-A2F5-4EE8-24B8-5D883810FAD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Déclaration de l’objectif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de la séance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D8AC97E-DDDE-1B87-8C8A-0B3090B08A01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CF2B2B7-F70B-0731-D261-BFD8F1D2A89C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7D85B70-E75F-E837-04F6-E07B31BD5D41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 à 2  min</a:t>
              </a:r>
            </a:p>
          </p:txBody>
        </p:sp>
      </p:grpSp>
      <p:pic>
        <p:nvPicPr>
          <p:cNvPr id="5" name="Image 23">
            <a:extLst>
              <a:ext uri="{FF2B5EF4-FFF2-40B4-BE49-F238E27FC236}">
                <a16:creationId xmlns:a16="http://schemas.microsoft.com/office/drawing/2014/main" id="{67ABEC7D-8D18-C4C6-7BE6-E0EE89E2D3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651" t="-3030" r="-1" b="-2475"/>
          <a:stretch/>
        </p:blipFill>
        <p:spPr>
          <a:xfrm>
            <a:off x="5414010" y="1047750"/>
            <a:ext cx="1263390" cy="1226820"/>
          </a:xfrm>
          <a:custGeom>
            <a:avLst/>
            <a:gdLst>
              <a:gd name="connsiteX0" fmla="*/ 0 w 1263390"/>
              <a:gd name="connsiteY0" fmla="*/ 0 h 1226820"/>
              <a:gd name="connsiteX1" fmla="*/ 408496 w 1263390"/>
              <a:gd name="connsiteY1" fmla="*/ 0 h 1226820"/>
              <a:gd name="connsiteX2" fmla="*/ 842260 w 1263390"/>
              <a:gd name="connsiteY2" fmla="*/ 0 h 1226820"/>
              <a:gd name="connsiteX3" fmla="*/ 1263390 w 1263390"/>
              <a:gd name="connsiteY3" fmla="*/ 0 h 1226820"/>
              <a:gd name="connsiteX4" fmla="*/ 1263390 w 1263390"/>
              <a:gd name="connsiteY4" fmla="*/ 372135 h 1226820"/>
              <a:gd name="connsiteX5" fmla="*/ 1263390 w 1263390"/>
              <a:gd name="connsiteY5" fmla="*/ 805612 h 1226820"/>
              <a:gd name="connsiteX6" fmla="*/ 1263390 w 1263390"/>
              <a:gd name="connsiteY6" fmla="*/ 1226820 h 1226820"/>
              <a:gd name="connsiteX7" fmla="*/ 842260 w 1263390"/>
              <a:gd name="connsiteY7" fmla="*/ 1226820 h 1226820"/>
              <a:gd name="connsiteX8" fmla="*/ 446398 w 1263390"/>
              <a:gd name="connsiteY8" fmla="*/ 1226820 h 1226820"/>
              <a:gd name="connsiteX9" fmla="*/ 0 w 1263390"/>
              <a:gd name="connsiteY9" fmla="*/ 1226820 h 1226820"/>
              <a:gd name="connsiteX10" fmla="*/ 0 w 1263390"/>
              <a:gd name="connsiteY10" fmla="*/ 854685 h 1226820"/>
              <a:gd name="connsiteX11" fmla="*/ 0 w 1263390"/>
              <a:gd name="connsiteY11" fmla="*/ 458013 h 1226820"/>
              <a:gd name="connsiteX12" fmla="*/ 0 w 1263390"/>
              <a:gd name="connsiteY12" fmla="*/ 0 h 1226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63390" h="1226820" fill="none" extrusionOk="0">
                <a:moveTo>
                  <a:pt x="0" y="0"/>
                </a:moveTo>
                <a:cubicBezTo>
                  <a:pt x="154298" y="-32504"/>
                  <a:pt x="290814" y="45440"/>
                  <a:pt x="408496" y="0"/>
                </a:cubicBezTo>
                <a:cubicBezTo>
                  <a:pt x="526178" y="-45440"/>
                  <a:pt x="744176" y="24572"/>
                  <a:pt x="842260" y="0"/>
                </a:cubicBezTo>
                <a:cubicBezTo>
                  <a:pt x="940344" y="-24572"/>
                  <a:pt x="1130917" y="5892"/>
                  <a:pt x="1263390" y="0"/>
                </a:cubicBezTo>
                <a:cubicBezTo>
                  <a:pt x="1298095" y="148229"/>
                  <a:pt x="1255985" y="229454"/>
                  <a:pt x="1263390" y="372135"/>
                </a:cubicBezTo>
                <a:cubicBezTo>
                  <a:pt x="1270795" y="514817"/>
                  <a:pt x="1229977" y="609411"/>
                  <a:pt x="1263390" y="805612"/>
                </a:cubicBezTo>
                <a:cubicBezTo>
                  <a:pt x="1296803" y="1001813"/>
                  <a:pt x="1240370" y="1047358"/>
                  <a:pt x="1263390" y="1226820"/>
                </a:cubicBezTo>
                <a:cubicBezTo>
                  <a:pt x="1072006" y="1254819"/>
                  <a:pt x="957831" y="1183296"/>
                  <a:pt x="842260" y="1226820"/>
                </a:cubicBezTo>
                <a:cubicBezTo>
                  <a:pt x="726689" y="1270344"/>
                  <a:pt x="592790" y="1215456"/>
                  <a:pt x="446398" y="1226820"/>
                </a:cubicBezTo>
                <a:cubicBezTo>
                  <a:pt x="300006" y="1238184"/>
                  <a:pt x="118105" y="1199197"/>
                  <a:pt x="0" y="1226820"/>
                </a:cubicBezTo>
                <a:cubicBezTo>
                  <a:pt x="-37025" y="1136350"/>
                  <a:pt x="13756" y="1012064"/>
                  <a:pt x="0" y="854685"/>
                </a:cubicBezTo>
                <a:cubicBezTo>
                  <a:pt x="-13756" y="697306"/>
                  <a:pt x="19777" y="641070"/>
                  <a:pt x="0" y="458013"/>
                </a:cubicBezTo>
                <a:cubicBezTo>
                  <a:pt x="-19777" y="274956"/>
                  <a:pt x="24227" y="172424"/>
                  <a:pt x="0" y="0"/>
                </a:cubicBezTo>
                <a:close/>
              </a:path>
              <a:path w="1263390" h="1226820" stroke="0" extrusionOk="0">
                <a:moveTo>
                  <a:pt x="0" y="0"/>
                </a:moveTo>
                <a:cubicBezTo>
                  <a:pt x="195536" y="-53471"/>
                  <a:pt x="302629" y="442"/>
                  <a:pt x="446398" y="0"/>
                </a:cubicBezTo>
                <a:cubicBezTo>
                  <a:pt x="590167" y="-442"/>
                  <a:pt x="739588" y="45818"/>
                  <a:pt x="854894" y="0"/>
                </a:cubicBezTo>
                <a:cubicBezTo>
                  <a:pt x="970200" y="-45818"/>
                  <a:pt x="1070257" y="40794"/>
                  <a:pt x="1263390" y="0"/>
                </a:cubicBezTo>
                <a:cubicBezTo>
                  <a:pt x="1300266" y="83435"/>
                  <a:pt x="1237473" y="271774"/>
                  <a:pt x="1263390" y="396672"/>
                </a:cubicBezTo>
                <a:cubicBezTo>
                  <a:pt x="1289307" y="521570"/>
                  <a:pt x="1244381" y="634192"/>
                  <a:pt x="1263390" y="830148"/>
                </a:cubicBezTo>
                <a:cubicBezTo>
                  <a:pt x="1282399" y="1026104"/>
                  <a:pt x="1244980" y="1107843"/>
                  <a:pt x="1263390" y="1226820"/>
                </a:cubicBezTo>
                <a:cubicBezTo>
                  <a:pt x="1163146" y="1235140"/>
                  <a:pt x="998366" y="1181384"/>
                  <a:pt x="854894" y="1226820"/>
                </a:cubicBezTo>
                <a:cubicBezTo>
                  <a:pt x="711422" y="1272256"/>
                  <a:pt x="587263" y="1224209"/>
                  <a:pt x="421130" y="1226820"/>
                </a:cubicBezTo>
                <a:cubicBezTo>
                  <a:pt x="254997" y="1229431"/>
                  <a:pt x="123040" y="1188598"/>
                  <a:pt x="0" y="1226820"/>
                </a:cubicBezTo>
                <a:cubicBezTo>
                  <a:pt x="-48084" y="1095287"/>
                  <a:pt x="40797" y="989440"/>
                  <a:pt x="0" y="805612"/>
                </a:cubicBezTo>
                <a:cubicBezTo>
                  <a:pt x="-40797" y="621784"/>
                  <a:pt x="46416" y="497706"/>
                  <a:pt x="0" y="372135"/>
                </a:cubicBezTo>
                <a:cubicBezTo>
                  <a:pt x="-46416" y="246564"/>
                  <a:pt x="22734" y="102258"/>
                  <a:pt x="0" y="0"/>
                </a:cubicBezTo>
                <a:close/>
              </a:path>
            </a:pathLst>
          </a:custGeom>
          <a:ln w="57150">
            <a:solidFill>
              <a:schemeClr val="accent4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07214821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6186132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F12169F3-1E1E-5674-AF58-0D9FDBFD6406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A la fin de cette séance, vous serez capables de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456919ED-CC42-D4C9-B299-6D709E41B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14" name="Google Shape;2054;p38">
            <a:extLst>
              <a:ext uri="{FF2B5EF4-FFF2-40B4-BE49-F238E27FC236}">
                <a16:creationId xmlns:a16="http://schemas.microsoft.com/office/drawing/2014/main" id="{6501D79C-26AF-921E-9B63-CD8E14A565B9}"/>
              </a:ext>
            </a:extLst>
          </p:cNvPr>
          <p:cNvSpPr/>
          <p:nvPr/>
        </p:nvSpPr>
        <p:spPr>
          <a:xfrm>
            <a:off x="774699" y="3191193"/>
            <a:ext cx="10908576" cy="707886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 dirty="0"/>
          </a:p>
        </p:txBody>
      </p:sp>
      <p:sp>
        <p:nvSpPr>
          <p:cNvPr id="15" name="ZoneTexte 3">
            <a:extLst>
              <a:ext uri="{FF2B5EF4-FFF2-40B4-BE49-F238E27FC236}">
                <a16:creationId xmlns:a16="http://schemas.microsoft.com/office/drawing/2014/main" id="{A2F52361-43C4-DFD3-0C09-18ABE961AD0E}"/>
              </a:ext>
            </a:extLst>
          </p:cNvPr>
          <p:cNvSpPr txBox="1"/>
          <p:nvPr/>
        </p:nvSpPr>
        <p:spPr>
          <a:xfrm>
            <a:off x="1519970" y="3314323"/>
            <a:ext cx="9731504" cy="461665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pPr algn="l"/>
            <a:r>
              <a:rPr lang="fr-MA" sz="2400" dirty="0">
                <a:solidFill>
                  <a:schemeClr val="accent4"/>
                </a:solidFill>
                <a:effectLst/>
                <a:latin typeface="Calibri" panose="020F0502020204030204" pitchFamily="34" charset="0"/>
              </a:rPr>
              <a:t>Utiliser l’addition et la soustraction des nombres entiers pour résoudre des problèmes</a:t>
            </a:r>
            <a:endParaRPr lang="fr-FR" altLang="fr-FR" b="1" dirty="0">
              <a:solidFill>
                <a:schemeClr val="accent4"/>
              </a:solidFill>
            </a:endParaRPr>
          </a:p>
        </p:txBody>
      </p:sp>
      <p:pic>
        <p:nvPicPr>
          <p:cNvPr id="18" name="Image 23">
            <a:extLst>
              <a:ext uri="{FF2B5EF4-FFF2-40B4-BE49-F238E27FC236}">
                <a16:creationId xmlns:a16="http://schemas.microsoft.com/office/drawing/2014/main" id="{26133DAA-B1B6-2FA8-97A6-AB92BE8CFE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59" y="2907916"/>
            <a:ext cx="805544" cy="805544"/>
          </a:xfrm>
          <a:prstGeom prst="rect">
            <a:avLst/>
          </a:prstGeom>
        </p:spPr>
      </p:pic>
      <p:sp>
        <p:nvSpPr>
          <p:cNvPr id="42" name="D_A_02">
            <a:extLst>
              <a:ext uri="{FF2B5EF4-FFF2-40B4-BE49-F238E27FC236}">
                <a16:creationId xmlns:a16="http://schemas.microsoft.com/office/drawing/2014/main" id="{10E50318-8877-2053-794E-0F66F466E0B9}"/>
              </a:ext>
            </a:extLst>
          </p:cNvPr>
          <p:cNvSpPr txBox="1"/>
          <p:nvPr/>
        </p:nvSpPr>
        <p:spPr>
          <a:xfrm>
            <a:off x="733493" y="50413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déclare l’objectif.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937B0509-6C22-05EA-3A25-50D2C4A264F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43371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030A0">
                <a:alpha val="15000"/>
              </a:srgbClr>
            </a:gs>
            <a:gs pos="74000">
              <a:srgbClr val="7030A0">
                <a:alpha val="64000"/>
              </a:srgbClr>
            </a:gs>
            <a:gs pos="83000">
              <a:srgbClr val="7030A0"/>
            </a:gs>
            <a:gs pos="100000">
              <a:srgbClr val="7030A0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9780FE-9FCE-1381-FFD4-A5D640666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CB8A577-911C-FD81-B916-3D7EE40911B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E5F7B02-652F-05AB-0AA0-813BC29E60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4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8959736-496E-A58E-DE07-89E2E778448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Tâche principale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CC6AB3A-9C73-A6CA-AAC2-813D827AB29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77E1DEAE-FF3D-2DFB-798F-C9F31425C258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327F1A6-9BD2-766B-F33A-F10703AAAC04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AEF6DAB-AD82-CDA7-4514-05F41D35916D}"/>
              </a:ext>
            </a:extLst>
          </p:cNvPr>
          <p:cNvGrpSpPr/>
          <p:nvPr/>
        </p:nvGrpSpPr>
        <p:grpSpPr>
          <a:xfrm>
            <a:off x="5489860" y="1368749"/>
            <a:ext cx="1212279" cy="1231221"/>
            <a:chOff x="8785161" y="1328109"/>
            <a:chExt cx="1212279" cy="1231221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9E3F72F-921E-D48C-F757-BC4B1D68600C}"/>
                </a:ext>
              </a:extLst>
            </p:cNvPr>
            <p:cNvGrpSpPr/>
            <p:nvPr/>
          </p:nvGrpSpPr>
          <p:grpSpPr>
            <a:xfrm>
              <a:off x="8785161" y="1328109"/>
              <a:ext cx="1212279" cy="1231221"/>
              <a:chOff x="8785161" y="1328109"/>
              <a:chExt cx="1212279" cy="1231221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7B1539CC-6A30-3BB0-749E-D3FF075EC7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r="33712" b="33712"/>
              <a:stretch/>
            </p:blipFill>
            <p:spPr>
              <a:xfrm>
                <a:off x="8785161" y="1328109"/>
                <a:ext cx="1212279" cy="1231221"/>
              </a:xfrm>
              <a:custGeom>
                <a:avLst/>
                <a:gdLst>
                  <a:gd name="connsiteX0" fmla="*/ 0 w 1212279"/>
                  <a:gd name="connsiteY0" fmla="*/ 0 h 1231221"/>
                  <a:gd name="connsiteX1" fmla="*/ 416216 w 1212279"/>
                  <a:gd name="connsiteY1" fmla="*/ 0 h 1231221"/>
                  <a:gd name="connsiteX2" fmla="*/ 783940 w 1212279"/>
                  <a:gd name="connsiteY2" fmla="*/ 0 h 1231221"/>
                  <a:gd name="connsiteX3" fmla="*/ 1212279 w 1212279"/>
                  <a:gd name="connsiteY3" fmla="*/ 0 h 1231221"/>
                  <a:gd name="connsiteX4" fmla="*/ 1212279 w 1212279"/>
                  <a:gd name="connsiteY4" fmla="*/ 373470 h 1231221"/>
                  <a:gd name="connsiteX5" fmla="*/ 1212279 w 1212279"/>
                  <a:gd name="connsiteY5" fmla="*/ 771565 h 1231221"/>
                  <a:gd name="connsiteX6" fmla="*/ 1212279 w 1212279"/>
                  <a:gd name="connsiteY6" fmla="*/ 1231221 h 1231221"/>
                  <a:gd name="connsiteX7" fmla="*/ 832432 w 1212279"/>
                  <a:gd name="connsiteY7" fmla="*/ 1231221 h 1231221"/>
                  <a:gd name="connsiteX8" fmla="*/ 404093 w 1212279"/>
                  <a:gd name="connsiteY8" fmla="*/ 1231221 h 1231221"/>
                  <a:gd name="connsiteX9" fmla="*/ 0 w 1212279"/>
                  <a:gd name="connsiteY9" fmla="*/ 1231221 h 1231221"/>
                  <a:gd name="connsiteX10" fmla="*/ 0 w 1212279"/>
                  <a:gd name="connsiteY10" fmla="*/ 820814 h 1231221"/>
                  <a:gd name="connsiteX11" fmla="*/ 0 w 1212279"/>
                  <a:gd name="connsiteY11" fmla="*/ 398095 h 1231221"/>
                  <a:gd name="connsiteX12" fmla="*/ 0 w 1212279"/>
                  <a:gd name="connsiteY12" fmla="*/ 0 h 1231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12279" h="1231221" fill="none" extrusionOk="0">
                    <a:moveTo>
                      <a:pt x="0" y="0"/>
                    </a:moveTo>
                    <a:cubicBezTo>
                      <a:pt x="151577" y="-12235"/>
                      <a:pt x="271266" y="41204"/>
                      <a:pt x="416216" y="0"/>
                    </a:cubicBezTo>
                    <a:cubicBezTo>
                      <a:pt x="561166" y="-41204"/>
                      <a:pt x="648075" y="13993"/>
                      <a:pt x="783940" y="0"/>
                    </a:cubicBezTo>
                    <a:cubicBezTo>
                      <a:pt x="919805" y="-13993"/>
                      <a:pt x="1030975" y="9324"/>
                      <a:pt x="1212279" y="0"/>
                    </a:cubicBezTo>
                    <a:cubicBezTo>
                      <a:pt x="1230621" y="126227"/>
                      <a:pt x="1179615" y="203393"/>
                      <a:pt x="1212279" y="373470"/>
                    </a:cubicBezTo>
                    <a:cubicBezTo>
                      <a:pt x="1244943" y="543547"/>
                      <a:pt x="1194614" y="653653"/>
                      <a:pt x="1212279" y="771565"/>
                    </a:cubicBezTo>
                    <a:cubicBezTo>
                      <a:pt x="1229944" y="889477"/>
                      <a:pt x="1159763" y="1035195"/>
                      <a:pt x="1212279" y="1231221"/>
                    </a:cubicBezTo>
                    <a:cubicBezTo>
                      <a:pt x="1080783" y="1275724"/>
                      <a:pt x="930848" y="1212439"/>
                      <a:pt x="832432" y="1231221"/>
                    </a:cubicBezTo>
                    <a:cubicBezTo>
                      <a:pt x="734016" y="1250003"/>
                      <a:pt x="502786" y="1204579"/>
                      <a:pt x="404093" y="1231221"/>
                    </a:cubicBezTo>
                    <a:cubicBezTo>
                      <a:pt x="305400" y="1257863"/>
                      <a:pt x="174863" y="1197235"/>
                      <a:pt x="0" y="1231221"/>
                    </a:cubicBezTo>
                    <a:cubicBezTo>
                      <a:pt x="-14608" y="1093703"/>
                      <a:pt x="45445" y="936692"/>
                      <a:pt x="0" y="820814"/>
                    </a:cubicBezTo>
                    <a:cubicBezTo>
                      <a:pt x="-45445" y="704936"/>
                      <a:pt x="5272" y="607244"/>
                      <a:pt x="0" y="398095"/>
                    </a:cubicBezTo>
                    <a:cubicBezTo>
                      <a:pt x="-5272" y="188946"/>
                      <a:pt x="2075" y="167047"/>
                      <a:pt x="0" y="0"/>
                    </a:cubicBezTo>
                    <a:close/>
                  </a:path>
                  <a:path w="1212279" h="1231221" stroke="0" extrusionOk="0">
                    <a:moveTo>
                      <a:pt x="0" y="0"/>
                    </a:moveTo>
                    <a:cubicBezTo>
                      <a:pt x="124927" y="-29832"/>
                      <a:pt x="293598" y="30254"/>
                      <a:pt x="404093" y="0"/>
                    </a:cubicBezTo>
                    <a:cubicBezTo>
                      <a:pt x="514588" y="-30254"/>
                      <a:pt x="625997" y="27623"/>
                      <a:pt x="796063" y="0"/>
                    </a:cubicBezTo>
                    <a:cubicBezTo>
                      <a:pt x="966129" y="-27623"/>
                      <a:pt x="1080568" y="18890"/>
                      <a:pt x="1212279" y="0"/>
                    </a:cubicBezTo>
                    <a:cubicBezTo>
                      <a:pt x="1241019" y="105988"/>
                      <a:pt x="1162319" y="220819"/>
                      <a:pt x="1212279" y="435031"/>
                    </a:cubicBezTo>
                    <a:cubicBezTo>
                      <a:pt x="1262239" y="649243"/>
                      <a:pt x="1200860" y="701077"/>
                      <a:pt x="1212279" y="833126"/>
                    </a:cubicBezTo>
                    <a:cubicBezTo>
                      <a:pt x="1223698" y="965176"/>
                      <a:pt x="1212051" y="1087068"/>
                      <a:pt x="1212279" y="1231221"/>
                    </a:cubicBezTo>
                    <a:cubicBezTo>
                      <a:pt x="1054845" y="1245982"/>
                      <a:pt x="911106" y="1180989"/>
                      <a:pt x="783940" y="1231221"/>
                    </a:cubicBezTo>
                    <a:cubicBezTo>
                      <a:pt x="656774" y="1281453"/>
                      <a:pt x="485861" y="1223569"/>
                      <a:pt x="391970" y="1231221"/>
                    </a:cubicBezTo>
                    <a:cubicBezTo>
                      <a:pt x="298079" y="1238873"/>
                      <a:pt x="195435" y="1230290"/>
                      <a:pt x="0" y="1231221"/>
                    </a:cubicBezTo>
                    <a:cubicBezTo>
                      <a:pt x="-16866" y="1041361"/>
                      <a:pt x="41363" y="919744"/>
                      <a:pt x="0" y="833126"/>
                    </a:cubicBezTo>
                    <a:cubicBezTo>
                      <a:pt x="-41363" y="746509"/>
                      <a:pt x="40948" y="576265"/>
                      <a:pt x="0" y="459656"/>
                    </a:cubicBezTo>
                    <a:cubicBezTo>
                      <a:pt x="-40948" y="343047"/>
                      <a:pt x="6107" y="130864"/>
                      <a:pt x="0" y="0"/>
                    </a:cubicBezTo>
                    <a:close/>
                  </a:path>
                </a:pathLst>
              </a:custGeom>
              <a:ln w="38100">
                <a:solidFill>
                  <a:srgbClr val="7030A0"/>
                </a:solidFill>
                <a:extLst>
                  <a:ext uri="{C807C97D-BFC1-408E-A445-0C87EB9F89A2}">
                    <ask:lineSketchStyleProps xmlns:ask="http://schemas.microsoft.com/office/drawing/2018/sketchyshapes" sd="280394293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5352A805-D321-DD26-68B6-C0FBEFCB48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11425" r="52534" b="24998"/>
              <a:stretch/>
            </p:blipFill>
            <p:spPr>
              <a:xfrm>
                <a:off x="8932406" y="1487155"/>
                <a:ext cx="917789" cy="835689"/>
              </a:xfrm>
              <a:prstGeom prst="rect">
                <a:avLst/>
              </a:prstGeom>
            </p:spPr>
          </p:pic>
        </p:grp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F0371A6-AD9A-7BFB-E435-E48A61E6D1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785062" y="1468598"/>
              <a:ext cx="199924" cy="2991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743315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E95067-9573-2C1C-8F6A-F3E033F005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002AF405-A118-D67A-9CFD-1F0543ACBFC7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prenez vos livrets page 26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7BE6EDB-A446-9271-49D5-7DD40A30A761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54066F4B-E774-0E30-BE83-87B41EE255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37CC0F38-B797-08E6-F9A4-D75EF712B2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230" y="1523204"/>
            <a:ext cx="11134655" cy="394478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056121A-ADA5-D9CE-ACCC-9C1F4A42EFDA}"/>
              </a:ext>
            </a:extLst>
          </p:cNvPr>
          <p:cNvSpPr/>
          <p:nvPr/>
        </p:nvSpPr>
        <p:spPr>
          <a:xfrm>
            <a:off x="5124450" y="5949372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Page26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8D8219F-40EF-0338-EC04-21828B62F73C}"/>
              </a:ext>
            </a:extLst>
          </p:cNvPr>
          <p:cNvSpPr txBox="1"/>
          <p:nvPr/>
        </p:nvSpPr>
        <p:spPr>
          <a:xfrm>
            <a:off x="676198" y="586294"/>
            <a:ext cx="72650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lit l’énoncé à haute voix puis invite les élèves à le lire silencieusement: </a:t>
            </a:r>
          </a:p>
        </p:txBody>
      </p:sp>
    </p:spTree>
    <p:extLst>
      <p:ext uri="{BB962C8B-B14F-4D97-AF65-F5344CB8AC3E}">
        <p14:creationId xmlns:p14="http://schemas.microsoft.com/office/powerpoint/2010/main" val="39290029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1401BA-FFA2-5DB4-DE81-4083985E3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78B99358-4FEB-B516-214E-87487F4E00F8}"/>
              </a:ext>
            </a:extLst>
          </p:cNvPr>
          <p:cNvSpPr txBox="1"/>
          <p:nvPr/>
        </p:nvSpPr>
        <p:spPr>
          <a:xfrm>
            <a:off x="765809" y="149126"/>
            <a:ext cx="10543399" cy="33855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Je lis le problème : 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EC6A2B0-7CB4-D749-6218-2F70BF2CF860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44E40081-7190-6EDC-F858-504A29FCA7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A2E7DD88-761B-F634-48EB-64DCFA8E81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230" y="1523204"/>
            <a:ext cx="11134655" cy="394478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BE07AAFA-F40F-72B0-7E45-A7BE98B54062}"/>
              </a:ext>
            </a:extLst>
          </p:cNvPr>
          <p:cNvSpPr txBox="1"/>
          <p:nvPr/>
        </p:nvSpPr>
        <p:spPr>
          <a:xfrm>
            <a:off x="882792" y="472258"/>
            <a:ext cx="77043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L’enseignant lit à haute voix puis se pose des questions de compréhension et y répond:</a:t>
            </a:r>
          </a:p>
        </p:txBody>
      </p:sp>
    </p:spTree>
    <p:extLst>
      <p:ext uri="{BB962C8B-B14F-4D97-AF65-F5344CB8AC3E}">
        <p14:creationId xmlns:p14="http://schemas.microsoft.com/office/powerpoint/2010/main" val="41325324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e 25">
            <a:extLst>
              <a:ext uri="{FF2B5EF4-FFF2-40B4-BE49-F238E27FC236}">
                <a16:creationId xmlns:a16="http://schemas.microsoft.com/office/drawing/2014/main" id="{1F60E79E-44F9-73E8-EE0A-CD776DBAD59C}"/>
              </a:ext>
            </a:extLst>
          </p:cNvPr>
          <p:cNvGrpSpPr/>
          <p:nvPr/>
        </p:nvGrpSpPr>
        <p:grpSpPr>
          <a:xfrm>
            <a:off x="619365" y="1551565"/>
            <a:ext cx="10083393" cy="553396"/>
            <a:chOff x="619365" y="2771723"/>
            <a:chExt cx="10083393" cy="553396"/>
          </a:xfrm>
        </p:grpSpPr>
        <p:pic>
          <p:nvPicPr>
            <p:cNvPr id="4" name="Picture 3" descr="Image générée">
              <a:extLst>
                <a:ext uri="{FF2B5EF4-FFF2-40B4-BE49-F238E27FC236}">
                  <a16:creationId xmlns:a16="http://schemas.microsoft.com/office/drawing/2014/main" id="{4FFB60C4-8009-C22C-6AF2-61AABBB304C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26" t="25227" r="75345" b="62431"/>
            <a:stretch>
              <a:fillRect/>
            </a:stretch>
          </p:blipFill>
          <p:spPr bwMode="auto">
            <a:xfrm>
              <a:off x="619365" y="2771723"/>
              <a:ext cx="556805" cy="553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Google Shape;1185;p114">
              <a:extLst>
                <a:ext uri="{FF2B5EF4-FFF2-40B4-BE49-F238E27FC236}">
                  <a16:creationId xmlns:a16="http://schemas.microsoft.com/office/drawing/2014/main" id="{A59F36CC-CDFE-3C2A-2593-769EE40B2A0D}"/>
                </a:ext>
              </a:extLst>
            </p:cNvPr>
            <p:cNvSpPr txBox="1"/>
            <p:nvPr/>
          </p:nvSpPr>
          <p:spPr>
            <a:xfrm>
              <a:off x="1596074" y="285003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Consignes et explications données aux élèves (à dire à haute voix)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FF811532-D41C-18D2-CC75-4FDADF22C5F0}"/>
              </a:ext>
            </a:extLst>
          </p:cNvPr>
          <p:cNvGrpSpPr/>
          <p:nvPr/>
        </p:nvGrpSpPr>
        <p:grpSpPr>
          <a:xfrm>
            <a:off x="641607" y="2278151"/>
            <a:ext cx="10061151" cy="481959"/>
            <a:chOff x="641607" y="3874674"/>
            <a:chExt cx="10061151" cy="481959"/>
          </a:xfrm>
        </p:grpSpPr>
        <p:pic>
          <p:nvPicPr>
            <p:cNvPr id="30" name="Image 9">
              <a:extLst>
                <a:ext uri="{FF2B5EF4-FFF2-40B4-BE49-F238E27FC236}">
                  <a16:creationId xmlns:a16="http://schemas.microsoft.com/office/drawing/2014/main" id="{09036825-C8BB-3F76-00B6-B6E0060FF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1607" y="3874674"/>
              <a:ext cx="481959" cy="481959"/>
            </a:xfrm>
            <a:prstGeom prst="rect">
              <a:avLst/>
            </a:prstGeom>
          </p:spPr>
        </p:pic>
        <p:sp>
          <p:nvSpPr>
            <p:cNvPr id="10" name="Google Shape;1185;p114">
              <a:extLst>
                <a:ext uri="{FF2B5EF4-FFF2-40B4-BE49-F238E27FC236}">
                  <a16:creationId xmlns:a16="http://schemas.microsoft.com/office/drawing/2014/main" id="{29D2EE66-5645-E2E2-A84E-694256C5078B}"/>
                </a:ext>
              </a:extLst>
            </p:cNvPr>
            <p:cNvSpPr txBox="1"/>
            <p:nvPr/>
          </p:nvSpPr>
          <p:spPr>
            <a:xfrm>
              <a:off x="1596074" y="394206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prête l’attention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" name="Google Shape;853;p104">
            <a:extLst>
              <a:ext uri="{FF2B5EF4-FFF2-40B4-BE49-F238E27FC236}">
                <a16:creationId xmlns:a16="http://schemas.microsoft.com/office/drawing/2014/main" id="{0B966DA1-200F-843A-31DC-1A206DCDCBE7}"/>
              </a:ext>
            </a:extLst>
          </p:cNvPr>
          <p:cNvSpPr/>
          <p:nvPr/>
        </p:nvSpPr>
        <p:spPr>
          <a:xfrm>
            <a:off x="63503" y="27983"/>
            <a:ext cx="8240977" cy="60371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Banque des icones utilisées dans les slides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9836112-CCAC-4413-2986-BF5CC2870BAA}"/>
              </a:ext>
            </a:extLst>
          </p:cNvPr>
          <p:cNvGrpSpPr/>
          <p:nvPr/>
        </p:nvGrpSpPr>
        <p:grpSpPr>
          <a:xfrm>
            <a:off x="633815" y="2933300"/>
            <a:ext cx="10068943" cy="527905"/>
            <a:chOff x="633815" y="5937939"/>
            <a:chExt cx="10068943" cy="527905"/>
          </a:xfrm>
        </p:grpSpPr>
        <p:sp>
          <p:nvSpPr>
            <p:cNvPr id="12" name="Google Shape;1185;p114">
              <a:extLst>
                <a:ext uri="{FF2B5EF4-FFF2-40B4-BE49-F238E27FC236}">
                  <a16:creationId xmlns:a16="http://schemas.microsoft.com/office/drawing/2014/main" id="{B47427F0-4482-A0CA-65C7-0A249E0575EF}"/>
                </a:ext>
              </a:extLst>
            </p:cNvPr>
            <p:cNvSpPr txBox="1"/>
            <p:nvPr/>
          </p:nvSpPr>
          <p:spPr>
            <a:xfrm>
              <a:off x="1596074" y="6001862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lève la main avant de répondre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20" name="Picture 2" descr="Lever la main - Icônes mains et gestes gratuites">
              <a:extLst>
                <a:ext uri="{FF2B5EF4-FFF2-40B4-BE49-F238E27FC236}">
                  <a16:creationId xmlns:a16="http://schemas.microsoft.com/office/drawing/2014/main" id="{2FCF7B9A-6689-6267-0FD9-41B383A180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815" y="5937939"/>
              <a:ext cx="527905" cy="527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DA1E3BCF-77F7-83D5-7635-BA60211B5BB3}"/>
              </a:ext>
            </a:extLst>
          </p:cNvPr>
          <p:cNvGrpSpPr/>
          <p:nvPr/>
        </p:nvGrpSpPr>
        <p:grpSpPr>
          <a:xfrm>
            <a:off x="582302" y="4457015"/>
            <a:ext cx="10120456" cy="588164"/>
            <a:chOff x="582302" y="4995763"/>
            <a:chExt cx="10120456" cy="588164"/>
          </a:xfrm>
        </p:grpSpPr>
        <p:sp>
          <p:nvSpPr>
            <p:cNvPr id="11" name="Google Shape;1185;p114">
              <a:extLst>
                <a:ext uri="{FF2B5EF4-FFF2-40B4-BE49-F238E27FC236}">
                  <a16:creationId xmlns:a16="http://schemas.microsoft.com/office/drawing/2014/main" id="{8E1A970E-903D-6D16-9675-51626C774FDD}"/>
                </a:ext>
              </a:extLst>
            </p:cNvPr>
            <p:cNvSpPr txBox="1"/>
            <p:nvPr/>
          </p:nvSpPr>
          <p:spPr>
            <a:xfrm>
              <a:off x="1596074" y="5117031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recopie la correction sur le livret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B2982EF8-5E48-6000-7A9A-FFBA190C7120}"/>
                </a:ext>
              </a:extLst>
            </p:cNvPr>
            <p:cNvGrpSpPr/>
            <p:nvPr/>
          </p:nvGrpSpPr>
          <p:grpSpPr>
            <a:xfrm>
              <a:off x="582302" y="4995763"/>
              <a:ext cx="630930" cy="588164"/>
              <a:chOff x="10280460" y="4850932"/>
              <a:chExt cx="630930" cy="588164"/>
            </a:xfrm>
          </p:grpSpPr>
          <p:pic>
            <p:nvPicPr>
              <p:cNvPr id="2" name="Picture 7">
                <a:extLst>
                  <a:ext uri="{FF2B5EF4-FFF2-40B4-BE49-F238E27FC236}">
                    <a16:creationId xmlns:a16="http://schemas.microsoft.com/office/drawing/2014/main" id="{FBCC49BC-29F6-6E08-E3DD-5BFF1ADED9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23" name="Picture 7">
                <a:extLst>
                  <a:ext uri="{FF2B5EF4-FFF2-40B4-BE49-F238E27FC236}">
                    <a16:creationId xmlns:a16="http://schemas.microsoft.com/office/drawing/2014/main" id="{6B1C2D3A-6AC5-2620-1526-A1C86C35AB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2A52812C-2574-5FBD-20D8-4B52D19C9B88}"/>
              </a:ext>
            </a:extLst>
          </p:cNvPr>
          <p:cNvGrpSpPr/>
          <p:nvPr/>
        </p:nvGrpSpPr>
        <p:grpSpPr>
          <a:xfrm>
            <a:off x="563963" y="3754530"/>
            <a:ext cx="9818899" cy="471273"/>
            <a:chOff x="563963" y="3754530"/>
            <a:chExt cx="9818899" cy="471273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8017B555-F8E8-EF10-A734-35560AD21E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963" y="3754530"/>
              <a:ext cx="649216" cy="4712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Google Shape;1233;p116">
              <a:extLst>
                <a:ext uri="{FF2B5EF4-FFF2-40B4-BE49-F238E27FC236}">
                  <a16:creationId xmlns:a16="http://schemas.microsoft.com/office/drawing/2014/main" id="{60FA70E0-73E4-C505-CD95-3A2BF272883C}"/>
                </a:ext>
              </a:extLst>
            </p:cNvPr>
            <p:cNvSpPr txBox="1"/>
            <p:nvPr/>
          </p:nvSpPr>
          <p:spPr>
            <a:xfrm>
              <a:off x="1589281" y="3778310"/>
              <a:ext cx="8793581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utilise l’ardoise pour répondre 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53AAD794-A7AF-D7A8-B8AE-396A98369A1C}"/>
              </a:ext>
            </a:extLst>
          </p:cNvPr>
          <p:cNvGrpSpPr/>
          <p:nvPr/>
        </p:nvGrpSpPr>
        <p:grpSpPr>
          <a:xfrm>
            <a:off x="594801" y="5218369"/>
            <a:ext cx="9414435" cy="615521"/>
            <a:chOff x="594801" y="7422032"/>
            <a:chExt cx="9414435" cy="615521"/>
          </a:xfrm>
        </p:grpSpPr>
        <p:sp>
          <p:nvSpPr>
            <p:cNvPr id="33" name="Google Shape;1234;p116">
              <a:extLst>
                <a:ext uri="{FF2B5EF4-FFF2-40B4-BE49-F238E27FC236}">
                  <a16:creationId xmlns:a16="http://schemas.microsoft.com/office/drawing/2014/main" id="{4A00C5EF-E445-EB6B-1DE2-E4A5A54530F6}"/>
                </a:ext>
              </a:extLst>
            </p:cNvPr>
            <p:cNvSpPr txBox="1"/>
            <p:nvPr/>
          </p:nvSpPr>
          <p:spPr>
            <a:xfrm>
              <a:off x="1589281" y="7548993"/>
              <a:ext cx="8419955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autonome</a:t>
              </a:r>
            </a:p>
          </p:txBody>
        </p:sp>
        <p:pic>
          <p:nvPicPr>
            <p:cNvPr id="36" name="Picture 14">
              <a:extLst>
                <a:ext uri="{FF2B5EF4-FFF2-40B4-BE49-F238E27FC236}">
                  <a16:creationId xmlns:a16="http://schemas.microsoft.com/office/drawing/2014/main" id="{65756CE2-44EC-5A96-FB15-7BE43C6C2C3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5469" b="89941" l="9961" r="89941">
                          <a14:foregroundMark x1="29102" y1="41602" x2="32422" y2="38184"/>
                          <a14:foregroundMark x1="50098" y1="9570" x2="43262" y2="13379"/>
                          <a14:foregroundMark x1="32227" y1="37109" x2="32715" y2="35742"/>
                          <a14:foregroundMark x1="37891" y1="55078" x2="61914" y2="65430"/>
                          <a14:foregroundMark x1="52539" y1="55078" x2="61816" y2="55078"/>
                          <a14:foregroundMark x1="37012" y1="64941" x2="46777" y2="64063"/>
                          <a14:foregroundMark x1="73535" y1="56738" x2="81250" y2="55957"/>
                          <a14:foregroundMark x1="71875" y1="66699" x2="79102" y2="66504"/>
                          <a14:foregroundMark x1="43848" y1="20801" x2="44922" y2="2763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7422032"/>
              <a:ext cx="615518" cy="615521"/>
            </a:xfrm>
            <a:prstGeom prst="rect">
              <a:avLst/>
            </a:prstGeom>
          </p:spPr>
        </p:pic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FCBBF3BE-3157-798D-4F61-21AD576E26E4}"/>
              </a:ext>
            </a:extLst>
          </p:cNvPr>
          <p:cNvGrpSpPr/>
          <p:nvPr/>
        </p:nvGrpSpPr>
        <p:grpSpPr>
          <a:xfrm>
            <a:off x="594801" y="6007081"/>
            <a:ext cx="8608190" cy="574642"/>
            <a:chOff x="594801" y="8720789"/>
            <a:chExt cx="8608190" cy="574642"/>
          </a:xfrm>
        </p:grpSpPr>
        <p:sp>
          <p:nvSpPr>
            <p:cNvPr id="34" name="Google Shape;1235;p116">
              <a:extLst>
                <a:ext uri="{FF2B5EF4-FFF2-40B4-BE49-F238E27FC236}">
                  <a16:creationId xmlns:a16="http://schemas.microsoft.com/office/drawing/2014/main" id="{F1EDF54E-1505-D11C-6E61-D13C0509A328}"/>
                </a:ext>
              </a:extLst>
            </p:cNvPr>
            <p:cNvSpPr txBox="1"/>
            <p:nvPr/>
          </p:nvSpPr>
          <p:spPr>
            <a:xfrm>
              <a:off x="1589281" y="8827342"/>
              <a:ext cx="7613710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guidée en binôme</a:t>
              </a:r>
            </a:p>
          </p:txBody>
        </p:sp>
        <p:pic>
          <p:nvPicPr>
            <p:cNvPr id="37" name="Picture 9">
              <a:extLst>
                <a:ext uri="{FF2B5EF4-FFF2-40B4-BE49-F238E27FC236}">
                  <a16:creationId xmlns:a16="http://schemas.microsoft.com/office/drawing/2014/main" id="{40841830-4F1E-C9C4-4026-00753CDEA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8720789"/>
              <a:ext cx="615518" cy="574642"/>
            </a:xfrm>
            <a:prstGeom prst="rect">
              <a:avLst/>
            </a:prstGeom>
          </p:spPr>
        </p:pic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40C50BF5-960C-B6C6-9315-41D3DF110C0F}"/>
              </a:ext>
            </a:extLst>
          </p:cNvPr>
          <p:cNvGrpSpPr/>
          <p:nvPr/>
        </p:nvGrpSpPr>
        <p:grpSpPr>
          <a:xfrm>
            <a:off x="605726" y="736482"/>
            <a:ext cx="10092113" cy="641893"/>
            <a:chOff x="605726" y="736482"/>
            <a:chExt cx="10092113" cy="641893"/>
          </a:xfrm>
        </p:grpSpPr>
        <p:pic>
          <p:nvPicPr>
            <p:cNvPr id="41" name="Picture 2" descr="Image générée">
              <a:extLst>
                <a:ext uri="{FF2B5EF4-FFF2-40B4-BE49-F238E27FC236}">
                  <a16:creationId xmlns:a16="http://schemas.microsoft.com/office/drawing/2014/main" id="{E9531E9B-C991-40A9-D03B-DB4C18F892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64" b="10678"/>
            <a:stretch>
              <a:fillRect/>
            </a:stretch>
          </p:blipFill>
          <p:spPr bwMode="auto">
            <a:xfrm>
              <a:off x="605726" y="736482"/>
              <a:ext cx="546818" cy="641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Google Shape;1185;p114">
              <a:extLst>
                <a:ext uri="{FF2B5EF4-FFF2-40B4-BE49-F238E27FC236}">
                  <a16:creationId xmlns:a16="http://schemas.microsoft.com/office/drawing/2014/main" id="{8E049F13-5293-D7AC-1599-B71F84A1B7F9}"/>
                </a:ext>
              </a:extLst>
            </p:cNvPr>
            <p:cNvSpPr txBox="1"/>
            <p:nvPr/>
          </p:nvSpPr>
          <p:spPr>
            <a:xfrm>
              <a:off x="1591155" y="857399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Slide réservé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77631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91802F-0DD4-0BFD-C1AE-C2596A6A11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id="{5C84E5CC-BDB0-B96D-3884-27F9FEF3F6DF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B32D3D44-0FF2-B399-E54D-1D8778955B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40CD180-1CE0-404C-16D8-955E27307193}"/>
              </a:ext>
            </a:extLst>
          </p:cNvPr>
          <p:cNvSpPr/>
          <p:nvPr/>
        </p:nvSpPr>
        <p:spPr>
          <a:xfrm>
            <a:off x="6512011" y="4114800"/>
            <a:ext cx="1754659" cy="543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F2051C2-3FC5-0029-6593-B2FF8E1A2A20}"/>
              </a:ext>
            </a:extLst>
          </p:cNvPr>
          <p:cNvSpPr txBox="1"/>
          <p:nvPr/>
        </p:nvSpPr>
        <p:spPr>
          <a:xfrm>
            <a:off x="3793525" y="1216433"/>
            <a:ext cx="316330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dirty="0"/>
              <a:t>Je comprends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175C58C-6A68-F2D3-BA66-3B6B5377EECF}"/>
              </a:ext>
            </a:extLst>
          </p:cNvPr>
          <p:cNvSpPr txBox="1"/>
          <p:nvPr/>
        </p:nvSpPr>
        <p:spPr>
          <a:xfrm>
            <a:off x="877330" y="527694"/>
            <a:ext cx="611282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L’enseignant explique les </a:t>
            </a:r>
            <a:r>
              <a:rPr lang="fr-FR" sz="1600" b="1">
                <a:solidFill>
                  <a:schemeClr val="bg1">
                    <a:lumMod val="65000"/>
                  </a:schemeClr>
                </a:solidFill>
              </a:rPr>
              <a:t>mots difficiles </a:t>
            </a: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et souligne les données utiles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51881EDD-50E2-D1AE-6401-5E39EBE0C1F1}"/>
              </a:ext>
            </a:extLst>
          </p:cNvPr>
          <p:cNvSpPr txBox="1"/>
          <p:nvPr/>
        </p:nvSpPr>
        <p:spPr>
          <a:xfrm>
            <a:off x="729049" y="2446638"/>
            <a:ext cx="43686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Dimanche : au début j’ai 75 billes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D321144-BC95-D895-EE1D-4C73C884977F}"/>
              </a:ext>
            </a:extLst>
          </p:cNvPr>
          <p:cNvSpPr txBox="1"/>
          <p:nvPr/>
        </p:nvSpPr>
        <p:spPr>
          <a:xfrm>
            <a:off x="729049" y="2967335"/>
            <a:ext cx="60281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Lundi : j’ai perdu 19 billes puis encore 11 billes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C7B3AC7-D121-2E07-28BE-EC21AD657A3C}"/>
              </a:ext>
            </a:extLst>
          </p:cNvPr>
          <p:cNvSpPr txBox="1"/>
          <p:nvPr/>
        </p:nvSpPr>
        <p:spPr>
          <a:xfrm>
            <a:off x="729049" y="3563013"/>
            <a:ext cx="62216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Jeudi: j’ai perdu 13 billes puis j’ai gagné 21 billes 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47E8EB7-318C-2AE0-7B17-676ED7B16638}"/>
              </a:ext>
            </a:extLst>
          </p:cNvPr>
          <p:cNvSpPr txBox="1"/>
          <p:nvPr/>
        </p:nvSpPr>
        <p:spPr>
          <a:xfrm>
            <a:off x="729049" y="4241183"/>
            <a:ext cx="37233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Samedi : j’ai gagné 41 billes 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BF4B2E6-3586-D50D-7900-10C45ADF89C0}"/>
              </a:ext>
            </a:extLst>
          </p:cNvPr>
          <p:cNvSpPr txBox="1"/>
          <p:nvPr/>
        </p:nvSpPr>
        <p:spPr>
          <a:xfrm>
            <a:off x="2100649" y="4883028"/>
            <a:ext cx="8661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Perdre 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5F17E4C-393C-6BE8-7D05-3A19FEEE95DA}"/>
              </a:ext>
            </a:extLst>
          </p:cNvPr>
          <p:cNvSpPr txBox="1"/>
          <p:nvPr/>
        </p:nvSpPr>
        <p:spPr>
          <a:xfrm>
            <a:off x="2064295" y="5294040"/>
            <a:ext cx="9204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Gagner </a:t>
            </a:r>
          </a:p>
        </p:txBody>
      </p:sp>
      <p:sp>
        <p:nvSpPr>
          <p:cNvPr id="16" name="Flèche vers la droite 15">
            <a:extLst>
              <a:ext uri="{FF2B5EF4-FFF2-40B4-BE49-F238E27FC236}">
                <a16:creationId xmlns:a16="http://schemas.microsoft.com/office/drawing/2014/main" id="{14779772-608E-033D-B9E7-90CE4AEFCB56}"/>
              </a:ext>
            </a:extLst>
          </p:cNvPr>
          <p:cNvSpPr/>
          <p:nvPr/>
        </p:nvSpPr>
        <p:spPr>
          <a:xfrm flipV="1">
            <a:off x="3277567" y="4965073"/>
            <a:ext cx="1356426" cy="10262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Flèche vers la droite 16">
            <a:extLst>
              <a:ext uri="{FF2B5EF4-FFF2-40B4-BE49-F238E27FC236}">
                <a16:creationId xmlns:a16="http://schemas.microsoft.com/office/drawing/2014/main" id="{3DEAC8FE-0E39-3F6C-85E1-59BF930DA47B}"/>
              </a:ext>
            </a:extLst>
          </p:cNvPr>
          <p:cNvSpPr/>
          <p:nvPr/>
        </p:nvSpPr>
        <p:spPr>
          <a:xfrm flipV="1">
            <a:off x="3277567" y="5399717"/>
            <a:ext cx="1356426" cy="10262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Plus 17">
            <a:extLst>
              <a:ext uri="{FF2B5EF4-FFF2-40B4-BE49-F238E27FC236}">
                <a16:creationId xmlns:a16="http://schemas.microsoft.com/office/drawing/2014/main" id="{B38EC45B-649D-BFA0-BEEC-635F88559C21}"/>
              </a:ext>
            </a:extLst>
          </p:cNvPr>
          <p:cNvSpPr/>
          <p:nvPr/>
        </p:nvSpPr>
        <p:spPr>
          <a:xfrm>
            <a:off x="4932738" y="5239015"/>
            <a:ext cx="404153" cy="369332"/>
          </a:xfrm>
          <a:prstGeom prst="mathPlus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Moins 18">
            <a:extLst>
              <a:ext uri="{FF2B5EF4-FFF2-40B4-BE49-F238E27FC236}">
                <a16:creationId xmlns:a16="http://schemas.microsoft.com/office/drawing/2014/main" id="{B35E1ED5-699F-4DEA-6324-A72D46B30917}"/>
              </a:ext>
            </a:extLst>
          </p:cNvPr>
          <p:cNvSpPr/>
          <p:nvPr/>
        </p:nvSpPr>
        <p:spPr>
          <a:xfrm>
            <a:off x="4895668" y="4892089"/>
            <a:ext cx="404153" cy="211178"/>
          </a:xfrm>
          <a:prstGeom prst="mathMinus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64E3E28-61AC-40A1-50E7-094A0413FA44}"/>
              </a:ext>
            </a:extLst>
          </p:cNvPr>
          <p:cNvSpPr txBox="1"/>
          <p:nvPr/>
        </p:nvSpPr>
        <p:spPr>
          <a:xfrm>
            <a:off x="1047959" y="209015"/>
            <a:ext cx="140762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Je comprends: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940DAFD9-A4D7-B152-2B2D-F4A963AAD443}"/>
              </a:ext>
            </a:extLst>
          </p:cNvPr>
          <p:cNvSpPr txBox="1"/>
          <p:nvPr/>
        </p:nvSpPr>
        <p:spPr>
          <a:xfrm>
            <a:off x="576944" y="5751785"/>
            <a:ext cx="89254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Ce qu’on me demande: le nombre de billes qui me reste samedi soir</a:t>
            </a:r>
          </a:p>
        </p:txBody>
      </p:sp>
    </p:spTree>
    <p:extLst>
      <p:ext uri="{BB962C8B-B14F-4D97-AF65-F5344CB8AC3E}">
        <p14:creationId xmlns:p14="http://schemas.microsoft.com/office/powerpoint/2010/main" val="1084727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  <p:bldP spid="5" grpId="0"/>
      <p:bldP spid="7" grpId="0"/>
      <p:bldP spid="11" grpId="0"/>
      <p:bldP spid="12" grpId="0"/>
      <p:bldP spid="13" grpId="0"/>
      <p:bldP spid="16" grpId="0" animBg="1"/>
      <p:bldP spid="17" grpId="0" animBg="1"/>
      <p:bldP spid="18" grpId="0" animBg="1"/>
      <p:bldP spid="19" grpId="0" animBg="1"/>
      <p:bldP spid="2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064416-1CB7-7B04-74A4-3071D7EB9B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id="{B923415E-611A-809D-7653-6C4AF7DE74DA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E0F1C0EE-F6B2-2EB7-BBB3-CB8BA40720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409FAB42-AF85-32AB-9C76-6279CA482FE3}"/>
              </a:ext>
            </a:extLst>
          </p:cNvPr>
          <p:cNvSpPr txBox="1"/>
          <p:nvPr/>
        </p:nvSpPr>
        <p:spPr>
          <a:xfrm>
            <a:off x="542443" y="644828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A500447-1460-2A9B-18F4-F15F65B3B987}"/>
              </a:ext>
            </a:extLst>
          </p:cNvPr>
          <p:cNvSpPr/>
          <p:nvPr/>
        </p:nvSpPr>
        <p:spPr>
          <a:xfrm>
            <a:off x="6512011" y="4114800"/>
            <a:ext cx="1754659" cy="543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C935D8B-38E4-1B81-E7D0-A5115C018C64}"/>
              </a:ext>
            </a:extLst>
          </p:cNvPr>
          <p:cNvSpPr txBox="1"/>
          <p:nvPr/>
        </p:nvSpPr>
        <p:spPr>
          <a:xfrm>
            <a:off x="3313246" y="1028161"/>
            <a:ext cx="286649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dirty="0"/>
              <a:t>Je modélise 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E709D212-368E-5039-F8D2-678104F35644}"/>
                  </a:ext>
                </a:extLst>
              </p:cNvPr>
              <p:cNvSpPr txBox="1"/>
              <p:nvPr/>
            </p:nvSpPr>
            <p:spPr>
              <a:xfrm>
                <a:off x="2746331" y="4990429"/>
                <a:ext cx="486639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75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19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11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21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13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41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E709D212-368E-5039-F8D2-678104F356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6331" y="4990429"/>
                <a:ext cx="4866397" cy="523220"/>
              </a:xfrm>
              <a:prstGeom prst="rect">
                <a:avLst/>
              </a:prstGeom>
              <a:blipFill>
                <a:blip r:embed="rId3"/>
                <a:stretch>
                  <a:fillRect r="-521" b="-2439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ZoneTexte 9">
            <a:extLst>
              <a:ext uri="{FF2B5EF4-FFF2-40B4-BE49-F238E27FC236}">
                <a16:creationId xmlns:a16="http://schemas.microsoft.com/office/drawing/2014/main" id="{FF222303-2C24-71BF-67B9-771D2F315987}"/>
              </a:ext>
            </a:extLst>
          </p:cNvPr>
          <p:cNvSpPr txBox="1"/>
          <p:nvPr/>
        </p:nvSpPr>
        <p:spPr>
          <a:xfrm>
            <a:off x="898902" y="268896"/>
            <a:ext cx="36948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J’utilise un schéma pour modéliser  le problème :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AF23854-D7EB-E41A-89A4-66E83EBE7783}"/>
              </a:ext>
            </a:extLst>
          </p:cNvPr>
          <p:cNvSpPr txBox="1"/>
          <p:nvPr/>
        </p:nvSpPr>
        <p:spPr>
          <a:xfrm>
            <a:off x="6512011" y="3212757"/>
            <a:ext cx="1631092" cy="56257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314A8E28-601D-642F-B993-871923FCD8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443" y="2145957"/>
            <a:ext cx="1206500" cy="213360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DBBB8902-9B64-089D-EDE9-89A235BFCAE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9245" y="2222157"/>
            <a:ext cx="3695700" cy="204470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E6349AAC-DAA1-131A-0EA4-9E32E30D2E8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9903" y="2222157"/>
            <a:ext cx="2743200" cy="205740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5B07425F-68D0-4C5C-A82D-73E18072F63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8751" y="2081605"/>
            <a:ext cx="3543300" cy="194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692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951874-BCBB-E037-2755-635E53809F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id="{DA6A40B0-1244-F171-27A4-A550091BBF42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4934F148-14D6-25FC-3518-CEEEF1DF90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E753225C-D1E7-DC80-6CED-3392BAD633F4}"/>
              </a:ext>
            </a:extLst>
          </p:cNvPr>
          <p:cNvSpPr txBox="1"/>
          <p:nvPr/>
        </p:nvSpPr>
        <p:spPr>
          <a:xfrm>
            <a:off x="711201" y="70327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8BA91B9-F62B-070A-9468-C225A19C77CB}"/>
              </a:ext>
            </a:extLst>
          </p:cNvPr>
          <p:cNvSpPr/>
          <p:nvPr/>
        </p:nvSpPr>
        <p:spPr>
          <a:xfrm>
            <a:off x="6512011" y="4114800"/>
            <a:ext cx="1754659" cy="543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BD31586-781A-C7FE-12BA-5400E97DAFFE}"/>
              </a:ext>
            </a:extLst>
          </p:cNvPr>
          <p:cNvSpPr txBox="1"/>
          <p:nvPr/>
        </p:nvSpPr>
        <p:spPr>
          <a:xfrm>
            <a:off x="3363132" y="1191602"/>
            <a:ext cx="24038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dirty="0"/>
              <a:t>Je calcule: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187982B0-3781-1EC6-A1D0-1321E2414A4B}"/>
                  </a:ext>
                </a:extLst>
              </p:cNvPr>
              <p:cNvSpPr txBox="1"/>
              <p:nvPr/>
            </p:nvSpPr>
            <p:spPr>
              <a:xfrm>
                <a:off x="209434" y="2595659"/>
                <a:ext cx="5871992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3200" b="0" i="1" smtClean="0">
                          <a:latin typeface="Cambria Math" panose="02040503050406030204" pitchFamily="18" charset="0"/>
                        </a:rPr>
                        <m:t>75</m:t>
                      </m:r>
                      <m:r>
                        <a:rPr lang="fr-FR" sz="32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3200" b="0" i="1" smtClean="0">
                          <a:latin typeface="Cambria Math" panose="02040503050406030204" pitchFamily="18" charset="0"/>
                        </a:rPr>
                        <m:t>19</m:t>
                      </m:r>
                      <m:r>
                        <a:rPr lang="fr-FR" sz="32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3200" b="0" i="1" smtClean="0">
                          <a:latin typeface="Cambria Math" panose="02040503050406030204" pitchFamily="18" charset="0"/>
                        </a:rPr>
                        <m:t>11</m:t>
                      </m:r>
                      <m:r>
                        <a:rPr lang="fr-FR" sz="32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sz="3200" b="0" i="1" smtClean="0">
                          <a:latin typeface="Cambria Math" panose="02040503050406030204" pitchFamily="18" charset="0"/>
                        </a:rPr>
                        <m:t>21</m:t>
                      </m:r>
                      <m:r>
                        <a:rPr lang="fr-FR" sz="32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3200" b="0" i="1" smtClean="0">
                          <a:latin typeface="Cambria Math" panose="02040503050406030204" pitchFamily="18" charset="0"/>
                        </a:rPr>
                        <m:t>13</m:t>
                      </m:r>
                      <m:r>
                        <a:rPr lang="fr-FR" sz="32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sz="3200" b="0" i="1" smtClean="0">
                          <a:latin typeface="Cambria Math" panose="02040503050406030204" pitchFamily="18" charset="0"/>
                        </a:rPr>
                        <m:t>41</m:t>
                      </m:r>
                      <m:r>
                        <a:rPr lang="fr-FR" sz="32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sz="3200" dirty="0"/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187982B0-3781-1EC6-A1D0-1321E2414A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434" y="2595659"/>
                <a:ext cx="5871992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ZoneTexte 14">
            <a:extLst>
              <a:ext uri="{FF2B5EF4-FFF2-40B4-BE49-F238E27FC236}">
                <a16:creationId xmlns:a16="http://schemas.microsoft.com/office/drawing/2014/main" id="{D84CAA52-0B9D-E6CA-4AC2-6A10D75D2DE1}"/>
              </a:ext>
            </a:extLst>
          </p:cNvPr>
          <p:cNvSpPr txBox="1"/>
          <p:nvPr/>
        </p:nvSpPr>
        <p:spPr>
          <a:xfrm>
            <a:off x="960896" y="268896"/>
            <a:ext cx="353462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Voici comment je calcule l’expression  trouvée: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E4EFE2BF-E17B-3616-C6FE-405D9FFE9218}"/>
                  </a:ext>
                </a:extLst>
              </p:cNvPr>
              <p:cNvSpPr txBox="1"/>
              <p:nvPr/>
            </p:nvSpPr>
            <p:spPr>
              <a:xfrm>
                <a:off x="3590668" y="3530025"/>
                <a:ext cx="6098058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3200" b="0" i="1" smtClean="0">
                          <a:latin typeface="Cambria Math" panose="02040503050406030204" pitchFamily="18" charset="0"/>
                        </a:rPr>
                        <m:t>137</m:t>
                      </m:r>
                      <m:r>
                        <a:rPr lang="fr-FR" sz="32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3200" b="0" i="1" smtClean="0">
                          <a:latin typeface="Cambria Math" panose="02040503050406030204" pitchFamily="18" charset="0"/>
                        </a:rPr>
                        <m:t>43</m:t>
                      </m:r>
                    </m:oMath>
                  </m:oMathPara>
                </a14:m>
                <a:endParaRPr lang="fr-FR" sz="3200" b="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E4EFE2BF-E17B-3616-C6FE-405D9FFE92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0668" y="3530025"/>
                <a:ext cx="6098058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85FF924D-9108-183E-D933-5C6198557426}"/>
                  </a:ext>
                </a:extLst>
              </p:cNvPr>
              <p:cNvSpPr txBox="1"/>
              <p:nvPr/>
            </p:nvSpPr>
            <p:spPr>
              <a:xfrm>
                <a:off x="5917792" y="2614934"/>
                <a:ext cx="545181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3200" b="0" i="1" smtClean="0">
                          <a:latin typeface="Cambria Math" panose="02040503050406030204" pitchFamily="18" charset="0"/>
                        </a:rPr>
                        <m:t>75</m:t>
                      </m:r>
                      <m:r>
                        <a:rPr lang="fr-FR" sz="32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sz="3200" b="0" i="1" smtClean="0">
                          <a:latin typeface="Cambria Math" panose="02040503050406030204" pitchFamily="18" charset="0"/>
                        </a:rPr>
                        <m:t>21</m:t>
                      </m:r>
                      <m:r>
                        <a:rPr lang="fr-FR" sz="32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sz="3200" b="0" i="1" smtClean="0">
                          <a:latin typeface="Cambria Math" panose="02040503050406030204" pitchFamily="18" charset="0"/>
                        </a:rPr>
                        <m:t>41</m:t>
                      </m:r>
                      <m:r>
                        <a:rPr lang="fr-FR" sz="32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3200" b="0" i="1" smtClean="0">
                          <a:latin typeface="Cambria Math" panose="02040503050406030204" pitchFamily="18" charset="0"/>
                        </a:rPr>
                        <m:t>19</m:t>
                      </m:r>
                      <m:r>
                        <a:rPr lang="fr-FR" sz="32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3200" b="0" i="1" smtClean="0">
                          <a:latin typeface="Cambria Math" panose="02040503050406030204" pitchFamily="18" charset="0"/>
                        </a:rPr>
                        <m:t>11</m:t>
                      </m:r>
                      <m:r>
                        <a:rPr lang="fr-FR" sz="32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3200" b="0" i="1" smtClean="0">
                          <a:latin typeface="Cambria Math" panose="02040503050406030204" pitchFamily="18" charset="0"/>
                        </a:rPr>
                        <m:t>13</m:t>
                      </m:r>
                    </m:oMath>
                  </m:oMathPara>
                </a14:m>
                <a:endParaRPr lang="fr-FR" sz="3200" dirty="0"/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85FF924D-9108-183E-D933-5C61985574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17792" y="2614934"/>
                <a:ext cx="5451813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18D881AD-5450-2AB6-2657-CCFA4EA3DDEE}"/>
                  </a:ext>
                </a:extLst>
              </p:cNvPr>
              <p:cNvSpPr txBox="1"/>
              <p:nvPr/>
            </p:nvSpPr>
            <p:spPr>
              <a:xfrm>
                <a:off x="5678110" y="4494910"/>
                <a:ext cx="115307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3200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3200" i="1" dirty="0" smtClean="0">
                          <a:latin typeface="Cambria Math" panose="02040503050406030204" pitchFamily="18" charset="0"/>
                        </a:rPr>
                        <m:t>94</m:t>
                      </m:r>
                    </m:oMath>
                  </m:oMathPara>
                </a14:m>
                <a:endParaRPr lang="fr-FR" sz="3200" dirty="0"/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18D881AD-5450-2AB6-2657-CCFA4EA3DD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78110" y="4494910"/>
                <a:ext cx="1153073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87741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10" grpId="0"/>
      <p:bldP spid="11" grpId="0"/>
      <p:bldP spid="1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A2BCB3-4EFE-D2C4-3503-D84652A479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581BE645-A785-5BDD-B13F-501D0C54356B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Voici comment je vérifie ma réponse 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21AEDF1-AE79-05AC-3B23-B2341F79E7A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82746B32-B68E-36BE-5CB2-1105A05D1C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1EFBACB0-5CB8-5DE8-95C8-718458CAB237}"/>
              </a:ext>
            </a:extLst>
          </p:cNvPr>
          <p:cNvSpPr txBox="1"/>
          <p:nvPr/>
        </p:nvSpPr>
        <p:spPr>
          <a:xfrm>
            <a:off x="585160" y="59426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 pas à pas en revenant à l’énoncé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F7EF373-FE36-ED15-F74F-6032CC48A47A}"/>
              </a:ext>
            </a:extLst>
          </p:cNvPr>
          <p:cNvSpPr txBox="1"/>
          <p:nvPr/>
        </p:nvSpPr>
        <p:spPr>
          <a:xfrm>
            <a:off x="4293030" y="1147931"/>
            <a:ext cx="214174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dirty="0"/>
              <a:t>Je vérifie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Ellipse 4">
                <a:extLst>
                  <a:ext uri="{FF2B5EF4-FFF2-40B4-BE49-F238E27FC236}">
                    <a16:creationId xmlns:a16="http://schemas.microsoft.com/office/drawing/2014/main" id="{79BC3466-BB6F-2F44-1425-0275E1545CB3}"/>
                  </a:ext>
                </a:extLst>
              </p:cNvPr>
              <p:cNvSpPr/>
              <p:nvPr/>
            </p:nvSpPr>
            <p:spPr>
              <a:xfrm>
                <a:off x="3247081" y="3786590"/>
                <a:ext cx="463561" cy="477890"/>
              </a:xfrm>
              <a:prstGeom prst="ellipse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19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5" name="Ellipse 4">
                <a:extLst>
                  <a:ext uri="{FF2B5EF4-FFF2-40B4-BE49-F238E27FC236}">
                    <a16:creationId xmlns:a16="http://schemas.microsoft.com/office/drawing/2014/main" id="{79BC3466-BB6F-2F44-1425-0275E1545CB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47081" y="3786590"/>
                <a:ext cx="463561" cy="477890"/>
              </a:xfrm>
              <a:prstGeom prst="ellipse">
                <a:avLst/>
              </a:prstGeom>
              <a:blipFill>
                <a:blip r:embed="rId3"/>
                <a:stretch>
                  <a:fillRect l="-7895" r="-526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Ellipse 5">
                <a:extLst>
                  <a:ext uri="{FF2B5EF4-FFF2-40B4-BE49-F238E27FC236}">
                    <a16:creationId xmlns:a16="http://schemas.microsoft.com/office/drawing/2014/main" id="{FB5F7DCA-EBAD-C6B5-98E8-102F645483BF}"/>
                  </a:ext>
                </a:extLst>
              </p:cNvPr>
              <p:cNvSpPr/>
              <p:nvPr/>
            </p:nvSpPr>
            <p:spPr>
              <a:xfrm>
                <a:off x="6396609" y="3775914"/>
                <a:ext cx="495343" cy="473645"/>
              </a:xfrm>
              <a:prstGeom prst="ellipse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i="1" dirty="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1400" i="1" dirty="0" smtClean="0">
                          <a:latin typeface="Cambria Math" panose="02040503050406030204" pitchFamily="18" charset="0"/>
                        </a:rPr>
                        <m:t>13</m:t>
                      </m:r>
                    </m:oMath>
                  </m:oMathPara>
                </a14:m>
                <a:endParaRPr lang="fr-FR" sz="1400" dirty="0"/>
              </a:p>
            </p:txBody>
          </p:sp>
        </mc:Choice>
        <mc:Fallback xmlns="">
          <p:sp>
            <p:nvSpPr>
              <p:cNvPr id="6" name="Ellipse 5">
                <a:extLst>
                  <a:ext uri="{FF2B5EF4-FFF2-40B4-BE49-F238E27FC236}">
                    <a16:creationId xmlns:a16="http://schemas.microsoft.com/office/drawing/2014/main" id="{FB5F7DCA-EBAD-C6B5-98E8-102F645483B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96609" y="3775914"/>
                <a:ext cx="495343" cy="473645"/>
              </a:xfrm>
              <a:prstGeom prst="ellipse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Ellipse 6">
                <a:extLst>
                  <a:ext uri="{FF2B5EF4-FFF2-40B4-BE49-F238E27FC236}">
                    <a16:creationId xmlns:a16="http://schemas.microsoft.com/office/drawing/2014/main" id="{C075B0A5-7CBD-F7D0-D819-C99807A4C379}"/>
                  </a:ext>
                </a:extLst>
              </p:cNvPr>
              <p:cNvSpPr/>
              <p:nvPr/>
            </p:nvSpPr>
            <p:spPr>
              <a:xfrm>
                <a:off x="8994403" y="3805041"/>
                <a:ext cx="510562" cy="562929"/>
              </a:xfrm>
              <a:prstGeom prst="ellipse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dirty="0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i="1" dirty="0" smtClean="0">
                          <a:latin typeface="Cambria Math" panose="02040503050406030204" pitchFamily="18" charset="0"/>
                        </a:rPr>
                        <m:t>41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7" name="Ellipse 6">
                <a:extLst>
                  <a:ext uri="{FF2B5EF4-FFF2-40B4-BE49-F238E27FC236}">
                    <a16:creationId xmlns:a16="http://schemas.microsoft.com/office/drawing/2014/main" id="{C075B0A5-7CBD-F7D0-D819-C99807A4C37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4403" y="3805041"/>
                <a:ext cx="510562" cy="562929"/>
              </a:xfrm>
              <a:prstGeom prst="ellipse">
                <a:avLst/>
              </a:prstGeom>
              <a:blipFill>
                <a:blip r:embed="rId5"/>
                <a:stretch>
                  <a:fillRect l="-9524" r="-238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Ellipse 9">
                <a:extLst>
                  <a:ext uri="{FF2B5EF4-FFF2-40B4-BE49-F238E27FC236}">
                    <a16:creationId xmlns:a16="http://schemas.microsoft.com/office/drawing/2014/main" id="{46EF5E5F-3F29-4761-41C5-192599D7CEE7}"/>
                  </a:ext>
                </a:extLst>
              </p:cNvPr>
              <p:cNvSpPr/>
              <p:nvPr/>
            </p:nvSpPr>
            <p:spPr>
              <a:xfrm>
                <a:off x="5158172" y="3819178"/>
                <a:ext cx="495342" cy="442126"/>
              </a:xfrm>
              <a:prstGeom prst="ellipse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11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0" name="Ellipse 9">
                <a:extLst>
                  <a:ext uri="{FF2B5EF4-FFF2-40B4-BE49-F238E27FC236}">
                    <a16:creationId xmlns:a16="http://schemas.microsoft.com/office/drawing/2014/main" id="{46EF5E5F-3F29-4761-41C5-192599D7CEE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8172" y="3819178"/>
                <a:ext cx="495342" cy="442126"/>
              </a:xfrm>
              <a:prstGeom prst="ellipse">
                <a:avLst/>
              </a:prstGeom>
              <a:blipFill>
                <a:blip r:embed="rId6"/>
                <a:stretch>
                  <a:fillRect l="-4878" r="-243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Ellipse 11">
                <a:extLst>
                  <a:ext uri="{FF2B5EF4-FFF2-40B4-BE49-F238E27FC236}">
                    <a16:creationId xmlns:a16="http://schemas.microsoft.com/office/drawing/2014/main" id="{A7525E5C-5182-8F8F-A20D-39E8B38634DB}"/>
                  </a:ext>
                </a:extLst>
              </p:cNvPr>
              <p:cNvSpPr/>
              <p:nvPr/>
            </p:nvSpPr>
            <p:spPr>
              <a:xfrm>
                <a:off x="7709010" y="3786590"/>
                <a:ext cx="535506" cy="524449"/>
              </a:xfrm>
              <a:prstGeom prst="ellipse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dirty="0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i="1" dirty="0" smtClean="0">
                          <a:latin typeface="Cambria Math" panose="02040503050406030204" pitchFamily="18" charset="0"/>
                        </a:rPr>
                        <m:t>21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2" name="Ellipse 11">
                <a:extLst>
                  <a:ext uri="{FF2B5EF4-FFF2-40B4-BE49-F238E27FC236}">
                    <a16:creationId xmlns:a16="http://schemas.microsoft.com/office/drawing/2014/main" id="{A7525E5C-5182-8F8F-A20D-39E8B38634D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09010" y="3786590"/>
                <a:ext cx="535506" cy="524449"/>
              </a:xfrm>
              <a:prstGeom prst="ellipse">
                <a:avLst/>
              </a:prstGeom>
              <a:blipFill>
                <a:blip r:embed="rId7"/>
                <a:stretch>
                  <a:fillRect l="-681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Virage 17">
            <a:extLst>
              <a:ext uri="{FF2B5EF4-FFF2-40B4-BE49-F238E27FC236}">
                <a16:creationId xmlns:a16="http://schemas.microsoft.com/office/drawing/2014/main" id="{9083AF46-9AC7-B5F9-6EF7-5344C112D653}"/>
              </a:ext>
            </a:extLst>
          </p:cNvPr>
          <p:cNvSpPr/>
          <p:nvPr/>
        </p:nvSpPr>
        <p:spPr>
          <a:xfrm rot="5400000" flipH="1">
            <a:off x="9688388" y="3247916"/>
            <a:ext cx="790223" cy="1016670"/>
          </a:xfrm>
          <a:prstGeom prst="bentArrow">
            <a:avLst>
              <a:gd name="adj1" fmla="val 11702"/>
              <a:gd name="adj2" fmla="val 14361"/>
              <a:gd name="adj3" fmla="val 26330"/>
              <a:gd name="adj4" fmla="val 3976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9" name="Virage 18">
            <a:extLst>
              <a:ext uri="{FF2B5EF4-FFF2-40B4-BE49-F238E27FC236}">
                <a16:creationId xmlns:a16="http://schemas.microsoft.com/office/drawing/2014/main" id="{4A0B3F61-C4EC-EE1C-58D5-1556E315F414}"/>
              </a:ext>
            </a:extLst>
          </p:cNvPr>
          <p:cNvSpPr/>
          <p:nvPr/>
        </p:nvSpPr>
        <p:spPr>
          <a:xfrm rot="10800000" flipH="1">
            <a:off x="6081396" y="3361140"/>
            <a:ext cx="294468" cy="728212"/>
          </a:xfrm>
          <a:prstGeom prst="ben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0" name="Virage 19">
            <a:extLst>
              <a:ext uri="{FF2B5EF4-FFF2-40B4-BE49-F238E27FC236}">
                <a16:creationId xmlns:a16="http://schemas.microsoft.com/office/drawing/2014/main" id="{D164F2E9-5859-9F52-AE97-F5BC16A36259}"/>
              </a:ext>
            </a:extLst>
          </p:cNvPr>
          <p:cNvSpPr/>
          <p:nvPr/>
        </p:nvSpPr>
        <p:spPr>
          <a:xfrm rot="10800000" flipH="1">
            <a:off x="2952613" y="3340106"/>
            <a:ext cx="294468" cy="728212"/>
          </a:xfrm>
          <a:prstGeom prst="ben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Ellipse 20">
                <a:extLst>
                  <a:ext uri="{FF2B5EF4-FFF2-40B4-BE49-F238E27FC236}">
                    <a16:creationId xmlns:a16="http://schemas.microsoft.com/office/drawing/2014/main" id="{2B0AA031-F3E5-CAB0-D879-BE1184DA8989}"/>
                  </a:ext>
                </a:extLst>
              </p:cNvPr>
              <p:cNvSpPr/>
              <p:nvPr/>
            </p:nvSpPr>
            <p:spPr>
              <a:xfrm>
                <a:off x="4215475" y="3832934"/>
                <a:ext cx="565625" cy="477889"/>
              </a:xfrm>
              <a:prstGeom prst="ellipse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56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1" name="Ellipse 20">
                <a:extLst>
                  <a:ext uri="{FF2B5EF4-FFF2-40B4-BE49-F238E27FC236}">
                    <a16:creationId xmlns:a16="http://schemas.microsoft.com/office/drawing/2014/main" id="{2B0AA031-F3E5-CAB0-D879-BE1184DA898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5475" y="3832934"/>
                <a:ext cx="565625" cy="477889"/>
              </a:xfrm>
              <a:prstGeom prst="ellipse">
                <a:avLst/>
              </a:prstGeom>
              <a:blipFill>
                <a:blip r:embed="rId8"/>
                <a:stretch>
                  <a:fillRect l="-531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Virage 21">
            <a:extLst>
              <a:ext uri="{FF2B5EF4-FFF2-40B4-BE49-F238E27FC236}">
                <a16:creationId xmlns:a16="http://schemas.microsoft.com/office/drawing/2014/main" id="{A0A02BFC-AAF3-518A-CCE6-5BEEA202AC86}"/>
              </a:ext>
            </a:extLst>
          </p:cNvPr>
          <p:cNvSpPr/>
          <p:nvPr/>
        </p:nvSpPr>
        <p:spPr>
          <a:xfrm rot="5400000" flipH="1">
            <a:off x="5535328" y="3564663"/>
            <a:ext cx="728214" cy="294468"/>
          </a:xfrm>
          <a:prstGeom prst="ben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Ellipse 23">
                <a:extLst>
                  <a:ext uri="{FF2B5EF4-FFF2-40B4-BE49-F238E27FC236}">
                    <a16:creationId xmlns:a16="http://schemas.microsoft.com/office/drawing/2014/main" id="{CD427302-8CD6-5C5F-12A7-61132B0721D4}"/>
                  </a:ext>
                </a:extLst>
              </p:cNvPr>
              <p:cNvSpPr/>
              <p:nvPr/>
            </p:nvSpPr>
            <p:spPr>
              <a:xfrm>
                <a:off x="7034894" y="3767275"/>
                <a:ext cx="532618" cy="524448"/>
              </a:xfrm>
              <a:prstGeom prst="ellipse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dirty="0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i="1" dirty="0" smtClean="0">
                          <a:latin typeface="Cambria Math" panose="02040503050406030204" pitchFamily="18" charset="0"/>
                        </a:rPr>
                        <m:t>32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4" name="Ellipse 23">
                <a:extLst>
                  <a:ext uri="{FF2B5EF4-FFF2-40B4-BE49-F238E27FC236}">
                    <a16:creationId xmlns:a16="http://schemas.microsoft.com/office/drawing/2014/main" id="{CD427302-8CD6-5C5F-12A7-61132B0721D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4894" y="3767275"/>
                <a:ext cx="532618" cy="524448"/>
              </a:xfrm>
              <a:prstGeom prst="ellipse">
                <a:avLst/>
              </a:prstGeom>
              <a:blipFill>
                <a:blip r:embed="rId9"/>
                <a:stretch>
                  <a:fillRect l="-786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Virage 24">
            <a:extLst>
              <a:ext uri="{FF2B5EF4-FFF2-40B4-BE49-F238E27FC236}">
                <a16:creationId xmlns:a16="http://schemas.microsoft.com/office/drawing/2014/main" id="{F0203397-3996-1661-5097-7ADD27A97F1C}"/>
              </a:ext>
            </a:extLst>
          </p:cNvPr>
          <p:cNvSpPr/>
          <p:nvPr/>
        </p:nvSpPr>
        <p:spPr>
          <a:xfrm flipV="1">
            <a:off x="8585324" y="3409684"/>
            <a:ext cx="237860" cy="741679"/>
          </a:xfrm>
          <a:prstGeom prst="ben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6" name="Virage 25">
            <a:extLst>
              <a:ext uri="{FF2B5EF4-FFF2-40B4-BE49-F238E27FC236}">
                <a16:creationId xmlns:a16="http://schemas.microsoft.com/office/drawing/2014/main" id="{B15C8B34-BFB6-EC8D-FB72-C44567A8FCAB}"/>
              </a:ext>
            </a:extLst>
          </p:cNvPr>
          <p:cNvSpPr/>
          <p:nvPr/>
        </p:nvSpPr>
        <p:spPr>
          <a:xfrm rot="5247721" flipH="1">
            <a:off x="8048192" y="3615116"/>
            <a:ext cx="716679" cy="276373"/>
          </a:xfrm>
          <a:prstGeom prst="bentArrow">
            <a:avLst>
              <a:gd name="adj1" fmla="val 25000"/>
              <a:gd name="adj2" fmla="val 23601"/>
              <a:gd name="adj3" fmla="val 25000"/>
              <a:gd name="adj4" fmla="val 4375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graphicFrame>
        <p:nvGraphicFramePr>
          <p:cNvPr id="28" name="Tableau 27">
            <a:extLst>
              <a:ext uri="{FF2B5EF4-FFF2-40B4-BE49-F238E27FC236}">
                <a16:creationId xmlns:a16="http://schemas.microsoft.com/office/drawing/2014/main" id="{6154E057-849E-FD6B-9210-EDD1D57857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3488902"/>
              </p:ext>
            </p:extLst>
          </p:nvPr>
        </p:nvGraphicFramePr>
        <p:xfrm>
          <a:off x="547949" y="2561075"/>
          <a:ext cx="11030330" cy="741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06066">
                  <a:extLst>
                    <a:ext uri="{9D8B030D-6E8A-4147-A177-3AD203B41FA5}">
                      <a16:colId xmlns:a16="http://schemas.microsoft.com/office/drawing/2014/main" val="1173183731"/>
                    </a:ext>
                  </a:extLst>
                </a:gridCol>
                <a:gridCol w="2206066">
                  <a:extLst>
                    <a:ext uri="{9D8B030D-6E8A-4147-A177-3AD203B41FA5}">
                      <a16:colId xmlns:a16="http://schemas.microsoft.com/office/drawing/2014/main" val="2955099559"/>
                    </a:ext>
                  </a:extLst>
                </a:gridCol>
                <a:gridCol w="2206066">
                  <a:extLst>
                    <a:ext uri="{9D8B030D-6E8A-4147-A177-3AD203B41FA5}">
                      <a16:colId xmlns:a16="http://schemas.microsoft.com/office/drawing/2014/main" val="470356468"/>
                    </a:ext>
                  </a:extLst>
                </a:gridCol>
                <a:gridCol w="2206066">
                  <a:extLst>
                    <a:ext uri="{9D8B030D-6E8A-4147-A177-3AD203B41FA5}">
                      <a16:colId xmlns:a16="http://schemas.microsoft.com/office/drawing/2014/main" val="1516569076"/>
                    </a:ext>
                  </a:extLst>
                </a:gridCol>
                <a:gridCol w="2206066">
                  <a:extLst>
                    <a:ext uri="{9D8B030D-6E8A-4147-A177-3AD203B41FA5}">
                      <a16:colId xmlns:a16="http://schemas.microsoft.com/office/drawing/2014/main" val="140835620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Jour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départ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lundi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jeudi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samedi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97575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Nbre de billes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45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53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94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9960244"/>
                  </a:ext>
                </a:extLst>
              </a:tr>
            </a:tbl>
          </a:graphicData>
        </a:graphic>
      </p:graphicFrame>
      <p:sp>
        <p:nvSpPr>
          <p:cNvPr id="29" name="Flèche vers la droite 28">
            <a:extLst>
              <a:ext uri="{FF2B5EF4-FFF2-40B4-BE49-F238E27FC236}">
                <a16:creationId xmlns:a16="http://schemas.microsoft.com/office/drawing/2014/main" id="{71D69EE7-FAC5-5701-C044-480D4EA3CC60}"/>
              </a:ext>
            </a:extLst>
          </p:cNvPr>
          <p:cNvSpPr/>
          <p:nvPr/>
        </p:nvSpPr>
        <p:spPr>
          <a:xfrm>
            <a:off x="3785611" y="3942169"/>
            <a:ext cx="361891" cy="172487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Flèche vers la droite 29">
            <a:extLst>
              <a:ext uri="{FF2B5EF4-FFF2-40B4-BE49-F238E27FC236}">
                <a16:creationId xmlns:a16="http://schemas.microsoft.com/office/drawing/2014/main" id="{EC330497-2D53-E9F7-17AF-A3F6394D0EBD}"/>
              </a:ext>
            </a:extLst>
          </p:cNvPr>
          <p:cNvSpPr/>
          <p:nvPr/>
        </p:nvSpPr>
        <p:spPr>
          <a:xfrm>
            <a:off x="4788690" y="3983104"/>
            <a:ext cx="361891" cy="172487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Flèche vers la droite 30">
            <a:extLst>
              <a:ext uri="{FF2B5EF4-FFF2-40B4-BE49-F238E27FC236}">
                <a16:creationId xmlns:a16="http://schemas.microsoft.com/office/drawing/2014/main" id="{1E73D3BC-2733-35E0-48E3-8A64A0853D63}"/>
              </a:ext>
            </a:extLst>
          </p:cNvPr>
          <p:cNvSpPr/>
          <p:nvPr/>
        </p:nvSpPr>
        <p:spPr>
          <a:xfrm>
            <a:off x="6891273" y="3921684"/>
            <a:ext cx="135526" cy="19297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Flèche vers la droite 31">
            <a:extLst>
              <a:ext uri="{FF2B5EF4-FFF2-40B4-BE49-F238E27FC236}">
                <a16:creationId xmlns:a16="http://schemas.microsoft.com/office/drawing/2014/main" id="{A516C745-9038-B779-C654-7224F00FB6A1}"/>
              </a:ext>
            </a:extLst>
          </p:cNvPr>
          <p:cNvSpPr/>
          <p:nvPr/>
        </p:nvSpPr>
        <p:spPr>
          <a:xfrm>
            <a:off x="7587938" y="3952328"/>
            <a:ext cx="135526" cy="19297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0935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 animBg="1"/>
      <p:bldP spid="7" grpId="0" animBg="1"/>
      <p:bldP spid="10" grpId="0" animBg="1"/>
      <p:bldP spid="12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4" grpId="0" animBg="1"/>
      <p:bldP spid="25" grpId="0" animBg="1"/>
      <p:bldP spid="26" grpId="0" animBg="1"/>
      <p:bldP spid="29" grpId="0" animBg="1"/>
      <p:bldP spid="30" grpId="0" animBg="1"/>
      <p:bldP spid="31" grpId="0" animBg="1"/>
      <p:bldP spid="3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EC0526-387A-ED78-1B69-C733185D6A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86C31A34-DA71-D5A2-F581-23D9737EDDE5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Voici comment je rédige ma réponse 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5B7CCD0-6C87-1ED9-96A6-482F74F0C61A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B4E364B1-F800-B9FF-E963-0488A9A107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E3B62358-7F29-2938-C15A-0DBF426F0971}"/>
              </a:ext>
            </a:extLst>
          </p:cNvPr>
          <p:cNvSpPr txBox="1"/>
          <p:nvPr/>
        </p:nvSpPr>
        <p:spPr>
          <a:xfrm>
            <a:off x="424794" y="611162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formule une phrase réponse puis écrit le résultat (l’enseignant corrige :le nombre de billes)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3179F7A-D524-B87D-5C05-C4140D8996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701"/>
          <a:stretch/>
        </p:blipFill>
        <p:spPr>
          <a:xfrm>
            <a:off x="1202546" y="2924754"/>
            <a:ext cx="9786908" cy="2169762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4E71F96-1502-9301-3C70-51A427819A9D}"/>
              </a:ext>
            </a:extLst>
          </p:cNvPr>
          <p:cNvSpPr txBox="1"/>
          <p:nvPr/>
        </p:nvSpPr>
        <p:spPr>
          <a:xfrm>
            <a:off x="4369964" y="1501874"/>
            <a:ext cx="238937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dirty="0"/>
              <a:t>Je conclus </a:t>
            </a:r>
          </a:p>
        </p:txBody>
      </p:sp>
    </p:spTree>
    <p:extLst>
      <p:ext uri="{BB962C8B-B14F-4D97-AF65-F5344CB8AC3E}">
        <p14:creationId xmlns:p14="http://schemas.microsoft.com/office/powerpoint/2010/main" val="17823542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37EF2ADE-B959-5993-A71F-4320DC335AB1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je comprends .</a:t>
            </a:r>
          </a:p>
        </p:txBody>
      </p:sp>
      <p:sp>
        <p:nvSpPr>
          <p:cNvPr id="25" name="Rectangle: Rounded Corners 24"/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F3C4496F-53E7-5BC5-D053-78C09D5A9C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D_A_02">
            <a:extLst>
              <a:ext uri="{FF2B5EF4-FFF2-40B4-BE49-F238E27FC236}">
                <a16:creationId xmlns:a16="http://schemas.microsoft.com/office/drawing/2014/main" id="{DE61EB86-05B4-7186-0C0A-1D2D327D7F5E}"/>
              </a:ext>
            </a:extLst>
          </p:cNvPr>
          <p:cNvSpPr txBox="1"/>
          <p:nvPr/>
        </p:nvSpPr>
        <p:spPr>
          <a:xfrm>
            <a:off x="472470" y="585853"/>
            <a:ext cx="9741440" cy="36264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un moment de réflexion et demande aux élèves de lever la main pour répondre en justifiant :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B302212-057F-B57B-E670-AAFD25DA52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713"/>
          <a:stretch/>
        </p:blipFill>
        <p:spPr>
          <a:xfrm>
            <a:off x="528672" y="1440219"/>
            <a:ext cx="11134655" cy="2693787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BC0D5C2-DC6D-7FB5-4FFF-CB778FB08C07}"/>
              </a:ext>
            </a:extLst>
          </p:cNvPr>
          <p:cNvSpPr txBox="1"/>
          <p:nvPr/>
        </p:nvSpPr>
        <p:spPr>
          <a:xfrm>
            <a:off x="1974848" y="4306868"/>
            <a:ext cx="65229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dirty="0"/>
              <a:t>Combien de billes ai-je au début ?</a:t>
            </a:r>
          </a:p>
        </p:txBody>
      </p:sp>
    </p:spTree>
    <p:extLst>
      <p:ext uri="{BB962C8B-B14F-4D97-AF65-F5344CB8AC3E}">
        <p14:creationId xmlns:p14="http://schemas.microsoft.com/office/powerpoint/2010/main" val="19936809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AA90F0-8366-C8CF-6439-A27C0B7758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0EB8BFB0-B20C-B0DC-18E2-626CE071AA6E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la réponse est dans l’énoncé: .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14660BBF-B4CE-6906-087D-9B51F0DE9414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2C7A3E86-3789-E55E-123F-298411D255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525472A6-56A4-19EC-C40A-528FD48098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713"/>
          <a:stretch/>
        </p:blipFill>
        <p:spPr>
          <a:xfrm>
            <a:off x="528672" y="1188741"/>
            <a:ext cx="11134655" cy="2693787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93CE0FD-0AEF-84E7-5B55-BFBBF5B9A8EE}"/>
              </a:ext>
            </a:extLst>
          </p:cNvPr>
          <p:cNvSpPr txBox="1"/>
          <p:nvPr/>
        </p:nvSpPr>
        <p:spPr>
          <a:xfrm>
            <a:off x="5083445" y="4322365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dirty="0"/>
              <a:t>75</a:t>
            </a:r>
          </a:p>
        </p:txBody>
      </p:sp>
      <p:sp>
        <p:nvSpPr>
          <p:cNvPr id="3" name="Bouée 2">
            <a:extLst>
              <a:ext uri="{FF2B5EF4-FFF2-40B4-BE49-F238E27FC236}">
                <a16:creationId xmlns:a16="http://schemas.microsoft.com/office/drawing/2014/main" id="{B298D1B2-5709-60CA-28CA-5BE1661A2293}"/>
              </a:ext>
            </a:extLst>
          </p:cNvPr>
          <p:cNvSpPr/>
          <p:nvPr/>
        </p:nvSpPr>
        <p:spPr>
          <a:xfrm>
            <a:off x="4940243" y="4150866"/>
            <a:ext cx="990441" cy="1050883"/>
          </a:xfrm>
          <a:prstGeom prst="donut">
            <a:avLst>
              <a:gd name="adj" fmla="val 957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917054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59B6E8-736F-BF2D-0CE4-2B15623E6F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0F82C256-DBFA-7CA1-221B-E0A132B4EA37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je comprends .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748007BD-351B-87D1-FBF8-35C608CE07F1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6DC42C2F-B700-ED5C-F393-9D300CC445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3FFCE8E3-F811-29BD-2EE2-FF99F33105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713"/>
          <a:stretch/>
        </p:blipFill>
        <p:spPr>
          <a:xfrm>
            <a:off x="484222" y="992221"/>
            <a:ext cx="11134655" cy="2693787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324F459-C177-791F-CC11-76D009E682A6}"/>
              </a:ext>
            </a:extLst>
          </p:cNvPr>
          <p:cNvSpPr txBox="1"/>
          <p:nvPr/>
        </p:nvSpPr>
        <p:spPr>
          <a:xfrm>
            <a:off x="1110466" y="3992429"/>
            <a:ext cx="101088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Quel est le nombre de billes perdues chaque jour ?</a:t>
            </a:r>
            <a:endParaRPr lang="fr-FR" sz="3600" dirty="0"/>
          </a:p>
        </p:txBody>
      </p:sp>
      <p:sp>
        <p:nvSpPr>
          <p:cNvPr id="3" name="D_A_02">
            <a:extLst>
              <a:ext uri="{FF2B5EF4-FFF2-40B4-BE49-F238E27FC236}">
                <a16:creationId xmlns:a16="http://schemas.microsoft.com/office/drawing/2014/main" id="{EE7A3E89-C871-133B-33F5-2514643434F0}"/>
              </a:ext>
            </a:extLst>
          </p:cNvPr>
          <p:cNvSpPr txBox="1"/>
          <p:nvPr/>
        </p:nvSpPr>
        <p:spPr>
          <a:xfrm>
            <a:off x="472470" y="585853"/>
            <a:ext cx="9741440" cy="36264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un moment de réflexion et demande aux élèves de lever la main pour répondre en justifiant :</a:t>
            </a:r>
          </a:p>
        </p:txBody>
      </p:sp>
    </p:spTree>
    <p:extLst>
      <p:ext uri="{BB962C8B-B14F-4D97-AF65-F5344CB8AC3E}">
        <p14:creationId xmlns:p14="http://schemas.microsoft.com/office/powerpoint/2010/main" val="381960804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E0D2F-332B-CADC-697C-ACB29DFFB9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48AAE187-FDD4-40F9-D74A-77BEDF553B9F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6FA96B36-B6DD-C921-A4FB-A0D0CDFA3B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D_A_02">
            <a:extLst>
              <a:ext uri="{FF2B5EF4-FFF2-40B4-BE49-F238E27FC236}">
                <a16:creationId xmlns:a16="http://schemas.microsoft.com/office/drawing/2014/main" id="{AF173919-2754-6534-BFB0-B0A4E1073A3C}"/>
              </a:ext>
            </a:extLst>
          </p:cNvPr>
          <p:cNvSpPr txBox="1"/>
          <p:nvPr/>
        </p:nvSpPr>
        <p:spPr>
          <a:xfrm>
            <a:off x="365598" y="629581"/>
            <a:ext cx="9741440" cy="36264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un moment de réflexion et demande aux élèves de  répondre en levant la main en justifiant 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E6EEB28-641D-CC30-2CD5-B068D0C371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713"/>
          <a:stretch/>
        </p:blipFill>
        <p:spPr>
          <a:xfrm>
            <a:off x="484222" y="992221"/>
            <a:ext cx="11134655" cy="2693787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31E5AFF1-4C48-3D02-C8D5-699DD2F0C00E}"/>
              </a:ext>
            </a:extLst>
          </p:cNvPr>
          <p:cNvSpPr txBox="1"/>
          <p:nvPr/>
        </p:nvSpPr>
        <p:spPr>
          <a:xfrm>
            <a:off x="1243021" y="3639027"/>
            <a:ext cx="96170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dirty="0"/>
              <a:t>le jour ou j’ai perdu plus de billes est le lundi 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9F6BDFB6-02E9-0F16-3CFF-8EB6923E18AB}"/>
              </a:ext>
            </a:extLst>
          </p:cNvPr>
          <p:cNvSpPr txBox="1"/>
          <p:nvPr/>
        </p:nvSpPr>
        <p:spPr>
          <a:xfrm>
            <a:off x="819150" y="177259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voici la réponse: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5C63BE2-4617-CB86-029E-45AE1EF659F5}"/>
              </a:ext>
            </a:extLst>
          </p:cNvPr>
          <p:cNvSpPr txBox="1"/>
          <p:nvPr/>
        </p:nvSpPr>
        <p:spPr>
          <a:xfrm>
            <a:off x="1433384" y="4797417"/>
            <a:ext cx="58371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Lundi : j’ai perdue 19 puis encore 11 donc j’ai perdu 30 billes 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B1F0EE5-5419-F920-9034-3409E358F53C}"/>
              </a:ext>
            </a:extLst>
          </p:cNvPr>
          <p:cNvSpPr txBox="1"/>
          <p:nvPr/>
        </p:nvSpPr>
        <p:spPr>
          <a:xfrm>
            <a:off x="1433384" y="5239265"/>
            <a:ext cx="19978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Jeudi: j’ai perdu 13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2E72CFF4-9813-FBE2-00F9-7900E49582FD}"/>
              </a:ext>
            </a:extLst>
          </p:cNvPr>
          <p:cNvSpPr txBox="1"/>
          <p:nvPr/>
        </p:nvSpPr>
        <p:spPr>
          <a:xfrm>
            <a:off x="1433384" y="5681113"/>
            <a:ext cx="27495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Samedi : je n’ ai rien perdu </a:t>
            </a:r>
          </a:p>
        </p:txBody>
      </p:sp>
    </p:spTree>
    <p:extLst>
      <p:ext uri="{BB962C8B-B14F-4D97-AF65-F5344CB8AC3E}">
        <p14:creationId xmlns:p14="http://schemas.microsoft.com/office/powerpoint/2010/main" val="395331612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AEC7BC-2C5F-3831-E6A9-2D1CA37BAA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834D9B0B-7FC8-DAD4-39A2-814440F07DC3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Reliez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28CD2E80-4136-D8E7-D12A-A388D18635CD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488570BE-0990-0391-5769-6E367FF81E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84DA4A8-6EB3-D9AC-A129-3B502D26E022}"/>
              </a:ext>
            </a:extLst>
          </p:cNvPr>
          <p:cNvSpPr txBox="1"/>
          <p:nvPr/>
        </p:nvSpPr>
        <p:spPr>
          <a:xfrm>
            <a:off x="1286359" y="1968285"/>
            <a:ext cx="17941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dirty="0"/>
              <a:t>Perdre 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39A3015-7833-073F-AD94-83594DF3D75C}"/>
              </a:ext>
            </a:extLst>
          </p:cNvPr>
          <p:cNvSpPr txBox="1"/>
          <p:nvPr/>
        </p:nvSpPr>
        <p:spPr>
          <a:xfrm>
            <a:off x="1218263" y="3298292"/>
            <a:ext cx="181492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dirty="0"/>
              <a:t>Gagner </a:t>
            </a:r>
          </a:p>
        </p:txBody>
      </p:sp>
      <p:sp>
        <p:nvSpPr>
          <p:cNvPr id="6" name="Plus 5">
            <a:extLst>
              <a:ext uri="{FF2B5EF4-FFF2-40B4-BE49-F238E27FC236}">
                <a16:creationId xmlns:a16="http://schemas.microsoft.com/office/drawing/2014/main" id="{BFD74E14-6F83-60DB-8403-C016A930DB18}"/>
              </a:ext>
            </a:extLst>
          </p:cNvPr>
          <p:cNvSpPr/>
          <p:nvPr/>
        </p:nvSpPr>
        <p:spPr>
          <a:xfrm>
            <a:off x="7423688" y="2102733"/>
            <a:ext cx="650929" cy="752829"/>
          </a:xfrm>
          <a:prstGeom prst="mathPlus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Moins 8">
            <a:extLst>
              <a:ext uri="{FF2B5EF4-FFF2-40B4-BE49-F238E27FC236}">
                <a16:creationId xmlns:a16="http://schemas.microsoft.com/office/drawing/2014/main" id="{8B99A694-2FDE-4BAA-3648-FC434CD279A1}"/>
              </a:ext>
            </a:extLst>
          </p:cNvPr>
          <p:cNvSpPr/>
          <p:nvPr/>
        </p:nvSpPr>
        <p:spPr>
          <a:xfrm>
            <a:off x="7346197" y="3700019"/>
            <a:ext cx="821410" cy="612317"/>
          </a:xfrm>
          <a:prstGeom prst="mathMinus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540F265-61A6-1153-5782-8F4E410E121B}"/>
              </a:ext>
            </a:extLst>
          </p:cNvPr>
          <p:cNvSpPr txBox="1"/>
          <p:nvPr/>
        </p:nvSpPr>
        <p:spPr>
          <a:xfrm>
            <a:off x="656805" y="1083787"/>
            <a:ext cx="1071120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dirty="0"/>
              <a:t>Reliez chaque mot à l’opération qui lui correspond </a:t>
            </a:r>
          </a:p>
        </p:txBody>
      </p:sp>
      <p:sp>
        <p:nvSpPr>
          <p:cNvPr id="16" name="D_A_02">
            <a:extLst>
              <a:ext uri="{FF2B5EF4-FFF2-40B4-BE49-F238E27FC236}">
                <a16:creationId xmlns:a16="http://schemas.microsoft.com/office/drawing/2014/main" id="{C43F8FB2-0188-1C2E-09B2-FF5481F7D9CD}"/>
              </a:ext>
            </a:extLst>
          </p:cNvPr>
          <p:cNvSpPr txBox="1"/>
          <p:nvPr/>
        </p:nvSpPr>
        <p:spPr>
          <a:xfrm>
            <a:off x="472470" y="585853"/>
            <a:ext cx="9741440" cy="36264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un moment de réflexion et demande aux élèves de lever la main pour répondre en justifiant :</a:t>
            </a:r>
          </a:p>
        </p:txBody>
      </p:sp>
    </p:spTree>
    <p:extLst>
      <p:ext uri="{BB962C8B-B14F-4D97-AF65-F5344CB8AC3E}">
        <p14:creationId xmlns:p14="http://schemas.microsoft.com/office/powerpoint/2010/main" val="3345237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 animBg="1"/>
      <p:bldP spid="9" grpId="0" animBg="1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A0A5CCA6-ACF4-248E-316E-DBA5E824163A}"/>
              </a:ext>
            </a:extLst>
          </p:cNvPr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FA1BCB3-912D-8C33-256F-F0A36B5141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1" name="Groupe 30">
            <a:extLst>
              <a:ext uri="{FF2B5EF4-FFF2-40B4-BE49-F238E27FC236}">
                <a16:creationId xmlns:a16="http://schemas.microsoft.com/office/drawing/2014/main" id="{B50FB1E5-3184-209B-9E29-F4B87759EAF9}"/>
              </a:ext>
            </a:extLst>
          </p:cNvPr>
          <p:cNvGrpSpPr/>
          <p:nvPr/>
        </p:nvGrpSpPr>
        <p:grpSpPr>
          <a:xfrm>
            <a:off x="963450" y="2304276"/>
            <a:ext cx="10265100" cy="828000"/>
            <a:chOff x="963450" y="2259806"/>
            <a:chExt cx="10265100" cy="828000"/>
          </a:xfrm>
          <a:solidFill>
            <a:schemeClr val="accent1"/>
          </a:solidFill>
        </p:grpSpPr>
        <p:sp>
          <p:nvSpPr>
            <p:cNvPr id="17" name="Google Shape;288;p29">
              <a:extLst>
                <a:ext uri="{FF2B5EF4-FFF2-40B4-BE49-F238E27FC236}">
                  <a16:creationId xmlns:a16="http://schemas.microsoft.com/office/drawing/2014/main" id="{31A683D1-1F3A-63C5-04F6-F4F49B649634}"/>
                </a:ext>
              </a:extLst>
            </p:cNvPr>
            <p:cNvSpPr/>
            <p:nvPr/>
          </p:nvSpPr>
          <p:spPr>
            <a:xfrm>
              <a:off x="2428129" y="2259806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endParaRPr lang="fr-FR" b="1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8" name="Google Shape;289;p29">
              <a:extLst>
                <a:ext uri="{FF2B5EF4-FFF2-40B4-BE49-F238E27FC236}">
                  <a16:creationId xmlns:a16="http://schemas.microsoft.com/office/drawing/2014/main" id="{62E553FE-BA54-F0CE-AB1E-ADA3C2CDABD0}"/>
                </a:ext>
              </a:extLst>
            </p:cNvPr>
            <p:cNvSpPr/>
            <p:nvPr/>
          </p:nvSpPr>
          <p:spPr>
            <a:xfrm>
              <a:off x="963450" y="2259806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r>
                <a:rPr lang="fr-FR" b="1" dirty="0">
                  <a:solidFill>
                    <a:srgbClr val="FFFFFF"/>
                  </a:solidFill>
                  <a:latin typeface="Arial"/>
                </a:rPr>
                <a:t>Séance 2</a:t>
              </a:r>
            </a:p>
          </p:txBody>
        </p:sp>
      </p:grpSp>
      <p:grpSp>
        <p:nvGrpSpPr>
          <p:cNvPr id="33" name="Groupe 32">
            <a:extLst>
              <a:ext uri="{FF2B5EF4-FFF2-40B4-BE49-F238E27FC236}">
                <a16:creationId xmlns:a16="http://schemas.microsoft.com/office/drawing/2014/main" id="{1ADDEB16-C386-D0C9-7CF2-1C01B402A9E5}"/>
              </a:ext>
            </a:extLst>
          </p:cNvPr>
          <p:cNvGrpSpPr/>
          <p:nvPr/>
        </p:nvGrpSpPr>
        <p:grpSpPr>
          <a:xfrm>
            <a:off x="963450" y="4289788"/>
            <a:ext cx="10265100" cy="828000"/>
            <a:chOff x="963450" y="3925491"/>
            <a:chExt cx="10265100" cy="828000"/>
          </a:xfrm>
          <a:solidFill>
            <a:schemeClr val="accent1"/>
          </a:solidFill>
        </p:grpSpPr>
        <p:sp>
          <p:nvSpPr>
            <p:cNvPr id="19" name="Google Shape;290;p29">
              <a:extLst>
                <a:ext uri="{FF2B5EF4-FFF2-40B4-BE49-F238E27FC236}">
                  <a16:creationId xmlns:a16="http://schemas.microsoft.com/office/drawing/2014/main" id="{7DECC7AF-CDE4-5BD9-4725-66E98E22FD2F}"/>
                </a:ext>
              </a:extLst>
            </p:cNvPr>
            <p:cNvSpPr/>
            <p:nvPr/>
          </p:nvSpPr>
          <p:spPr>
            <a:xfrm>
              <a:off x="2428129" y="3925491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323854" indent="-171450" algn="ctr" defTabSz="914400">
                <a:buClr>
                  <a:schemeClr val="bg1"/>
                </a:buClr>
                <a:buSzPts val="1200"/>
                <a:buFont typeface="Arial" panose="020B0604020202020204" pitchFamily="34" charset="0"/>
                <a:buChar char="•"/>
              </a:pPr>
              <a:endParaRPr lang="fr-FR" b="1" kern="0" dirty="0">
                <a:solidFill>
                  <a:srgbClr val="000000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0" name="Google Shape;291;p29">
              <a:extLst>
                <a:ext uri="{FF2B5EF4-FFF2-40B4-BE49-F238E27FC236}">
                  <a16:creationId xmlns:a16="http://schemas.microsoft.com/office/drawing/2014/main" id="{8DDFDABA-484E-F91A-3A01-B2943296092B}"/>
                </a:ext>
              </a:extLst>
            </p:cNvPr>
            <p:cNvSpPr/>
            <p:nvPr/>
          </p:nvSpPr>
          <p:spPr>
            <a:xfrm>
              <a:off x="963450" y="3925491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400"/>
              <a:r>
                <a:rPr lang="fr-FR" b="1" kern="0" dirty="0">
                  <a:solidFill>
                    <a:schemeClr val="bg1"/>
                  </a:solidFill>
                  <a:latin typeface="Calibri"/>
                  <a:ea typeface="Calibri"/>
                  <a:cs typeface="Calibri"/>
                </a:rPr>
                <a:t>Séance 4</a:t>
              </a:r>
            </a:p>
          </p:txBody>
        </p:sp>
      </p:grpSp>
      <p:grpSp>
        <p:nvGrpSpPr>
          <p:cNvPr id="32" name="Groupe 31">
            <a:extLst>
              <a:ext uri="{FF2B5EF4-FFF2-40B4-BE49-F238E27FC236}">
                <a16:creationId xmlns:a16="http://schemas.microsoft.com/office/drawing/2014/main" id="{9FA61C4D-361C-79C8-306E-1E4E23338A67}"/>
              </a:ext>
            </a:extLst>
          </p:cNvPr>
          <p:cNvGrpSpPr/>
          <p:nvPr/>
        </p:nvGrpSpPr>
        <p:grpSpPr>
          <a:xfrm>
            <a:off x="963450" y="3297032"/>
            <a:ext cx="10265100" cy="828000"/>
            <a:chOff x="963450" y="3092649"/>
            <a:chExt cx="10265100" cy="828000"/>
          </a:xfrm>
        </p:grpSpPr>
        <p:sp>
          <p:nvSpPr>
            <p:cNvPr id="21" name="Google Shape;292;p29">
              <a:extLst>
                <a:ext uri="{FF2B5EF4-FFF2-40B4-BE49-F238E27FC236}">
                  <a16:creationId xmlns:a16="http://schemas.microsoft.com/office/drawing/2014/main" id="{10C2D34D-FB8B-A95D-F232-29CF7C58B625}"/>
                </a:ext>
              </a:extLst>
            </p:cNvPr>
            <p:cNvSpPr/>
            <p:nvPr/>
          </p:nvSpPr>
          <p:spPr>
            <a:xfrm>
              <a:off x="2428129" y="3092649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>
                <a:defRPr/>
              </a:pPr>
              <a:endParaRPr lang="fr-FR" b="1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22" name="Google Shape;293;p29">
              <a:extLst>
                <a:ext uri="{FF2B5EF4-FFF2-40B4-BE49-F238E27FC236}">
                  <a16:creationId xmlns:a16="http://schemas.microsoft.com/office/drawing/2014/main" id="{EAC398AE-0F64-B30B-B910-B04156DD3482}"/>
                </a:ext>
              </a:extLst>
            </p:cNvPr>
            <p:cNvSpPr/>
            <p:nvPr/>
          </p:nvSpPr>
          <p:spPr>
            <a:xfrm>
              <a:off x="963450" y="3092649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i="0" u="none" strike="noStrike" kern="0" cap="none" spc="0" baseline="0" dirty="0">
                  <a:solidFill>
                    <a:schemeClr val="bg1"/>
                  </a:solidFill>
                  <a:uFillTx/>
                  <a:latin typeface="Calibri"/>
                  <a:ea typeface="Calibri"/>
                  <a:cs typeface="Calibri"/>
                </a:rPr>
                <a:t>Séance 3</a:t>
              </a:r>
            </a:p>
          </p:txBody>
        </p:sp>
      </p:grp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DA799033-29F0-02FD-AD5E-B49541A29363}"/>
              </a:ext>
            </a:extLst>
          </p:cNvPr>
          <p:cNvGrpSpPr/>
          <p:nvPr/>
        </p:nvGrpSpPr>
        <p:grpSpPr>
          <a:xfrm>
            <a:off x="963450" y="1239520"/>
            <a:ext cx="10265100" cy="828000"/>
            <a:chOff x="963450" y="1311520"/>
            <a:chExt cx="10265100" cy="828000"/>
          </a:xfrm>
          <a:solidFill>
            <a:schemeClr val="bg1"/>
          </a:solidFill>
        </p:grpSpPr>
        <p:sp>
          <p:nvSpPr>
            <p:cNvPr id="11" name="Google Shape;286;p29">
              <a:extLst>
                <a:ext uri="{FF2B5EF4-FFF2-40B4-BE49-F238E27FC236}">
                  <a16:creationId xmlns:a16="http://schemas.microsoft.com/office/drawing/2014/main" id="{FFE2AFA5-7DEF-38D8-BDD1-76AEF8185550}"/>
                </a:ext>
              </a:extLst>
            </p:cNvPr>
            <p:cNvSpPr/>
            <p:nvPr/>
          </p:nvSpPr>
          <p:spPr>
            <a:xfrm>
              <a:off x="2428129" y="1311520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endParaRPr lang="fr-FR" b="1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3" name="Google Shape;287;p29">
              <a:extLst>
                <a:ext uri="{FF2B5EF4-FFF2-40B4-BE49-F238E27FC236}">
                  <a16:creationId xmlns:a16="http://schemas.microsoft.com/office/drawing/2014/main" id="{56CD9EBF-2323-60FE-7D1D-9992D468BC8B}"/>
                </a:ext>
              </a:extLst>
            </p:cNvPr>
            <p:cNvSpPr/>
            <p:nvPr/>
          </p:nvSpPr>
          <p:spPr>
            <a:xfrm>
              <a:off x="963450" y="1311520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4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r>
                <a:rPr lang="fr-FR" b="1" dirty="0">
                  <a:solidFill>
                    <a:srgbClr val="FFFFFF"/>
                  </a:solidFill>
                  <a:latin typeface="Arial"/>
                </a:rPr>
                <a:t>Séance 1</a:t>
              </a:r>
            </a:p>
          </p:txBody>
        </p:sp>
      </p:grpSp>
      <p:sp>
        <p:nvSpPr>
          <p:cNvPr id="23" name="Rectangle: Rounded Corners 11">
            <a:extLst>
              <a:ext uri="{FF2B5EF4-FFF2-40B4-BE49-F238E27FC236}">
                <a16:creationId xmlns:a16="http://schemas.microsoft.com/office/drawing/2014/main" id="{099B9CC5-16E5-CB9D-53DD-A5AAB22E13F1}"/>
              </a:ext>
            </a:extLst>
          </p:cNvPr>
          <p:cNvSpPr/>
          <p:nvPr/>
        </p:nvSpPr>
        <p:spPr>
          <a:xfrm>
            <a:off x="911234" y="1186325"/>
            <a:ext cx="10440000" cy="972000"/>
          </a:xfrm>
          <a:prstGeom prst="roundRect">
            <a:avLst/>
          </a:prstGeom>
          <a:noFill/>
          <a:ln w="381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2564370A-59B0-305A-AD91-6388C2F54F5A}"/>
              </a:ext>
            </a:extLst>
          </p:cNvPr>
          <p:cNvGrpSpPr/>
          <p:nvPr/>
        </p:nvGrpSpPr>
        <p:grpSpPr>
          <a:xfrm>
            <a:off x="963450" y="5282544"/>
            <a:ext cx="10265100" cy="828000"/>
            <a:chOff x="963450" y="4784704"/>
            <a:chExt cx="10265100" cy="828000"/>
          </a:xfrm>
        </p:grpSpPr>
        <p:sp>
          <p:nvSpPr>
            <p:cNvPr id="24" name="Google Shape;290;p29">
              <a:extLst>
                <a:ext uri="{FF2B5EF4-FFF2-40B4-BE49-F238E27FC236}">
                  <a16:creationId xmlns:a16="http://schemas.microsoft.com/office/drawing/2014/main" id="{B8CDE028-25F6-4D23-03E3-E57D5BD0FE10}"/>
                </a:ext>
              </a:extLst>
            </p:cNvPr>
            <p:cNvSpPr/>
            <p:nvPr/>
          </p:nvSpPr>
          <p:spPr>
            <a:xfrm>
              <a:off x="2428129" y="4784704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>
                <a:defRPr/>
              </a:pPr>
              <a:endParaRPr lang="fr-FR" b="1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25" name="Google Shape;291;p29">
              <a:extLst>
                <a:ext uri="{FF2B5EF4-FFF2-40B4-BE49-F238E27FC236}">
                  <a16:creationId xmlns:a16="http://schemas.microsoft.com/office/drawing/2014/main" id="{1603B967-D9FC-FC8C-55EE-DBAEAEF2C638}"/>
                </a:ext>
              </a:extLst>
            </p:cNvPr>
            <p:cNvSpPr/>
            <p:nvPr/>
          </p:nvSpPr>
          <p:spPr>
            <a:xfrm>
              <a:off x="963450" y="4784704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i="0" u="none" strike="noStrike" kern="0" cap="none" spc="0" baseline="0" dirty="0">
                  <a:solidFill>
                    <a:schemeClr val="bg1"/>
                  </a:solidFill>
                  <a:uFillTx/>
                  <a:latin typeface="Calibri"/>
                  <a:ea typeface="Calibri"/>
                  <a:cs typeface="Calibri"/>
                </a:rPr>
                <a:t>Séance 5</a:t>
              </a:r>
            </a:p>
          </p:txBody>
        </p:sp>
      </p:grpSp>
      <p:sp>
        <p:nvSpPr>
          <p:cNvPr id="4" name="ZoneTexte 3">
            <a:extLst>
              <a:ext uri="{FF2B5EF4-FFF2-40B4-BE49-F238E27FC236}">
                <a16:creationId xmlns:a16="http://schemas.microsoft.com/office/drawing/2014/main" id="{21CEBD20-19D5-1682-96A3-54C152031C99}"/>
              </a:ext>
            </a:extLst>
          </p:cNvPr>
          <p:cNvSpPr txBox="1"/>
          <p:nvPr/>
        </p:nvSpPr>
        <p:spPr>
          <a:xfrm>
            <a:off x="2672762" y="1314024"/>
            <a:ext cx="831115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800" dirty="0">
                <a:effectLst/>
                <a:latin typeface="Calibri" panose="020F0502020204030204" pitchFamily="34" charset="0"/>
              </a:rPr>
              <a:t>Utiliser l’addition et la soustraction des nombres entiers </a:t>
            </a:r>
            <a:endParaRPr lang="fr-MA" dirty="0">
              <a:effectLst/>
            </a:endParaRPr>
          </a:p>
          <a:p>
            <a:r>
              <a:rPr lang="fr-MA" sz="1800" dirty="0">
                <a:effectLst/>
                <a:latin typeface="Calibri" panose="020F0502020204030204" pitchFamily="34" charset="0"/>
              </a:rPr>
              <a:t>pour résoudre des problèmes </a:t>
            </a:r>
            <a:endParaRPr lang="fr-MA" dirty="0">
              <a:effectLst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6BCF07-FFC1-70A5-BE4A-16C99675C22C}"/>
              </a:ext>
            </a:extLst>
          </p:cNvPr>
          <p:cNvSpPr txBox="1"/>
          <p:nvPr/>
        </p:nvSpPr>
        <p:spPr>
          <a:xfrm>
            <a:off x="2672762" y="2373702"/>
            <a:ext cx="84359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Utiliser l’addition et la soustraction des nombres </a:t>
            </a:r>
          </a:p>
          <a:p>
            <a:r>
              <a:rPr lang="fr-FR" dirty="0">
                <a:solidFill>
                  <a:schemeClr val="bg1"/>
                </a:solidFill>
              </a:rPr>
              <a:t>décimaux et fractionnaires pour résoudre des problèmes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CADF1C8-EE81-7CFA-C508-4C8974EFAB32}"/>
              </a:ext>
            </a:extLst>
          </p:cNvPr>
          <p:cNvSpPr txBox="1"/>
          <p:nvPr/>
        </p:nvSpPr>
        <p:spPr>
          <a:xfrm>
            <a:off x="3046971" y="3526366"/>
            <a:ext cx="60980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Consolidation 1 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59E20D0-B0A2-48B3-5855-9327F4349AFD}"/>
              </a:ext>
            </a:extLst>
          </p:cNvPr>
          <p:cNvSpPr txBox="1"/>
          <p:nvPr/>
        </p:nvSpPr>
        <p:spPr>
          <a:xfrm>
            <a:off x="3187015" y="4519122"/>
            <a:ext cx="60980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Consolidation 2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0EDE843-D302-DFAD-8EA0-A34A2FFCD33D}"/>
              </a:ext>
            </a:extLst>
          </p:cNvPr>
          <p:cNvSpPr txBox="1"/>
          <p:nvPr/>
        </p:nvSpPr>
        <p:spPr>
          <a:xfrm>
            <a:off x="3187015" y="5433814"/>
            <a:ext cx="60980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Consolidation 3 </a:t>
            </a:r>
          </a:p>
        </p:txBody>
      </p:sp>
    </p:spTree>
    <p:extLst>
      <p:ext uri="{BB962C8B-B14F-4D97-AF65-F5344CB8AC3E}">
        <p14:creationId xmlns:p14="http://schemas.microsoft.com/office/powerpoint/2010/main" val="11551099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387B4D-D6C1-D638-06C7-B5703E5CF5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E3AF3D6A-EB9D-F184-FE47-FB3D8BB103F2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fr-FR" sz="1600" b="1" strike="sngStrike" dirty="0">
                <a:solidFill>
                  <a:schemeClr val="bg1">
                    <a:lumMod val="65000"/>
                  </a:schemeClr>
                </a:solidFill>
              </a:rPr>
              <a:t>je comprends . </a:t>
            </a: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Reliez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CF4F4ADE-57FE-144B-AB66-49A22932FAE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B46F9DBF-A117-BB53-A850-C79C1CBFB8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4152369-A50F-DC8D-0BF5-B195E1A455C5}"/>
              </a:ext>
            </a:extLst>
          </p:cNvPr>
          <p:cNvSpPr txBox="1"/>
          <p:nvPr/>
        </p:nvSpPr>
        <p:spPr>
          <a:xfrm>
            <a:off x="1286359" y="1968285"/>
            <a:ext cx="17941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dirty="0"/>
              <a:t>Perdre 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8F2F11E-1035-357E-BDC8-FB9CB697BBCF}"/>
              </a:ext>
            </a:extLst>
          </p:cNvPr>
          <p:cNvSpPr txBox="1"/>
          <p:nvPr/>
        </p:nvSpPr>
        <p:spPr>
          <a:xfrm>
            <a:off x="1218263" y="3298292"/>
            <a:ext cx="181492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dirty="0"/>
              <a:t>Gagner </a:t>
            </a:r>
          </a:p>
        </p:txBody>
      </p:sp>
      <p:sp>
        <p:nvSpPr>
          <p:cNvPr id="6" name="Plus 5">
            <a:extLst>
              <a:ext uri="{FF2B5EF4-FFF2-40B4-BE49-F238E27FC236}">
                <a16:creationId xmlns:a16="http://schemas.microsoft.com/office/drawing/2014/main" id="{1206352F-9355-CF1A-9CA1-A49D81424E70}"/>
              </a:ext>
            </a:extLst>
          </p:cNvPr>
          <p:cNvSpPr/>
          <p:nvPr/>
        </p:nvSpPr>
        <p:spPr>
          <a:xfrm>
            <a:off x="7423688" y="2102733"/>
            <a:ext cx="650929" cy="752829"/>
          </a:xfrm>
          <a:prstGeom prst="mathPlus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Moins 8">
            <a:extLst>
              <a:ext uri="{FF2B5EF4-FFF2-40B4-BE49-F238E27FC236}">
                <a16:creationId xmlns:a16="http://schemas.microsoft.com/office/drawing/2014/main" id="{11511F72-FFAE-9013-F4D8-B1BF5F391C56}"/>
              </a:ext>
            </a:extLst>
          </p:cNvPr>
          <p:cNvSpPr/>
          <p:nvPr/>
        </p:nvSpPr>
        <p:spPr>
          <a:xfrm>
            <a:off x="7346197" y="3700019"/>
            <a:ext cx="821410" cy="612317"/>
          </a:xfrm>
          <a:prstGeom prst="mathMinus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E945A210-5F88-7399-7154-3372777340EF}"/>
              </a:ext>
            </a:extLst>
          </p:cNvPr>
          <p:cNvSpPr txBox="1"/>
          <p:nvPr/>
        </p:nvSpPr>
        <p:spPr>
          <a:xfrm>
            <a:off x="1218263" y="992221"/>
            <a:ext cx="877644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dirty="0"/>
              <a:t>Relie le mot à l’opération qui lui convient </a:t>
            </a:r>
          </a:p>
        </p:txBody>
      </p: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E54AA255-4C18-BFDC-28F5-8766D7F1419D}"/>
              </a:ext>
            </a:extLst>
          </p:cNvPr>
          <p:cNvCxnSpPr/>
          <p:nvPr/>
        </p:nvCxnSpPr>
        <p:spPr>
          <a:xfrm>
            <a:off x="3033183" y="2541722"/>
            <a:ext cx="4189027" cy="1464456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EED5088D-AABF-2B33-3219-2C943D2CB090}"/>
              </a:ext>
            </a:extLst>
          </p:cNvPr>
          <p:cNvCxnSpPr>
            <a:cxnSpLocks/>
          </p:cNvCxnSpPr>
          <p:nvPr/>
        </p:nvCxnSpPr>
        <p:spPr>
          <a:xfrm flipV="1">
            <a:off x="3234661" y="2676171"/>
            <a:ext cx="4111536" cy="999178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D_A_02">
            <a:extLst>
              <a:ext uri="{FF2B5EF4-FFF2-40B4-BE49-F238E27FC236}">
                <a16:creationId xmlns:a16="http://schemas.microsoft.com/office/drawing/2014/main" id="{B74A048D-AAD1-8772-2AE7-70822182D092}"/>
              </a:ext>
            </a:extLst>
          </p:cNvPr>
          <p:cNvSpPr txBox="1"/>
          <p:nvPr/>
        </p:nvSpPr>
        <p:spPr>
          <a:xfrm>
            <a:off x="472470" y="585853"/>
            <a:ext cx="9741440" cy="36264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un moment de réflexion et demande aux élèves de lever la main pour répondre en justifiant :</a:t>
            </a:r>
          </a:p>
        </p:txBody>
      </p:sp>
    </p:spTree>
    <p:extLst>
      <p:ext uri="{BB962C8B-B14F-4D97-AF65-F5344CB8AC3E}">
        <p14:creationId xmlns:p14="http://schemas.microsoft.com/office/powerpoint/2010/main" val="1297738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 animBg="1"/>
      <p:bldP spid="9" grpId="0" animBg="1"/>
      <p:bldP spid="10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C96CEE-4D99-CBF1-C4DF-81A900905F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50DE93AC-21EA-B476-020A-6B9A85FC2156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complétez </a:t>
            </a:r>
            <a:r>
              <a:rPr lang="fr-FR" sz="1600" b="1" strike="sngStrike" dirty="0">
                <a:solidFill>
                  <a:schemeClr val="bg1">
                    <a:lumMod val="65000"/>
                  </a:schemeClr>
                </a:solidFill>
              </a:rPr>
              <a:t>: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6920E582-FDBC-4E3F-5A31-DC830CB2B402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A8C10254-9E24-262E-09B7-8672995CBD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au 3">
                <a:extLst>
                  <a:ext uri="{FF2B5EF4-FFF2-40B4-BE49-F238E27FC236}">
                    <a16:creationId xmlns:a16="http://schemas.microsoft.com/office/drawing/2014/main" id="{233BB279-8663-E287-8AF7-0FA8476CC0D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867149591"/>
                  </p:ext>
                </p:extLst>
              </p:nvPr>
            </p:nvGraphicFramePr>
            <p:xfrm>
              <a:off x="365597" y="2873300"/>
              <a:ext cx="11149643" cy="79248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1187431">
                      <a:extLst>
                        <a:ext uri="{9D8B030D-6E8A-4147-A177-3AD203B41FA5}">
                          <a16:colId xmlns:a16="http://schemas.microsoft.com/office/drawing/2014/main" val="4248567486"/>
                        </a:ext>
                      </a:extLst>
                    </a:gridCol>
                    <a:gridCol w="1249736">
                      <a:extLst>
                        <a:ext uri="{9D8B030D-6E8A-4147-A177-3AD203B41FA5}">
                          <a16:colId xmlns:a16="http://schemas.microsoft.com/office/drawing/2014/main" val="1847432307"/>
                        </a:ext>
                      </a:extLst>
                    </a:gridCol>
                    <a:gridCol w="1301809">
                      <a:extLst>
                        <a:ext uri="{9D8B030D-6E8A-4147-A177-3AD203B41FA5}">
                          <a16:colId xmlns:a16="http://schemas.microsoft.com/office/drawing/2014/main" val="556376568"/>
                        </a:ext>
                      </a:extLst>
                    </a:gridCol>
                    <a:gridCol w="1371238">
                      <a:extLst>
                        <a:ext uri="{9D8B030D-6E8A-4147-A177-3AD203B41FA5}">
                          <a16:colId xmlns:a16="http://schemas.microsoft.com/office/drawing/2014/main" val="1516093124"/>
                        </a:ext>
                      </a:extLst>
                    </a:gridCol>
                    <a:gridCol w="1284450">
                      <a:extLst>
                        <a:ext uri="{9D8B030D-6E8A-4147-A177-3AD203B41FA5}">
                          <a16:colId xmlns:a16="http://schemas.microsoft.com/office/drawing/2014/main" val="1585527015"/>
                        </a:ext>
                      </a:extLst>
                    </a:gridCol>
                    <a:gridCol w="1371239">
                      <a:extLst>
                        <a:ext uri="{9D8B030D-6E8A-4147-A177-3AD203B41FA5}">
                          <a16:colId xmlns:a16="http://schemas.microsoft.com/office/drawing/2014/main" val="3544074225"/>
                        </a:ext>
                      </a:extLst>
                    </a:gridCol>
                    <a:gridCol w="3383740">
                      <a:extLst>
                        <a:ext uri="{9D8B030D-6E8A-4147-A177-3AD203B41FA5}">
                          <a16:colId xmlns:a16="http://schemas.microsoft.com/office/drawing/2014/main" val="479538031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r>
                            <a:rPr lang="fr-FR" sz="2000" dirty="0"/>
                            <a:t>Au début 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fr-FR" sz="2000" dirty="0"/>
                            <a:t>Perdre 19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fr-FR" sz="2000" dirty="0"/>
                            <a:t>Perdre 11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fr-FR" sz="2000" dirty="0"/>
                            <a:t>Perdre 13 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fr-FR" sz="2000" dirty="0"/>
                            <a:t>Gagner 21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fr-FR" sz="2000" dirty="0"/>
                            <a:t>Gagner 41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fr-FR" sz="2000" dirty="0"/>
                            <a:t>                        </a:t>
                          </a:r>
                        </a:p>
                      </a:txBody>
                      <a:tcPr>
                        <a:solidFill>
                          <a:srgbClr val="FFC00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33843903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fr-FR" sz="2000" dirty="0"/>
                            <a:t>75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00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00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00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000" b="0" i="1" smtClean="0">
                                    <a:latin typeface="Cambria Math" panose="02040503050406030204" pitchFamily="18" charset="0"/>
                                  </a:rPr>
                                  <m:t>75</m:t>
                                </m:r>
                                <m:r>
                                  <a:rPr lang="fr-FR" sz="2000" b="0" i="1" smtClean="0">
                                    <a:latin typeface="Cambria Math" panose="02040503050406030204" pitchFamily="18" charset="0"/>
                                  </a:rPr>
                                  <m:t>−…−…−…+…+…=</m:t>
                                </m:r>
                              </m:oMath>
                            </m:oMathPara>
                          </a14:m>
                          <a:endParaRPr lang="fr-FR" sz="2000" dirty="0"/>
                        </a:p>
                      </a:txBody>
                      <a:tcPr>
                        <a:solidFill>
                          <a:srgbClr val="FFC00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688826737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au 3">
                <a:extLst>
                  <a:ext uri="{FF2B5EF4-FFF2-40B4-BE49-F238E27FC236}">
                    <a16:creationId xmlns:a16="http://schemas.microsoft.com/office/drawing/2014/main" id="{233BB279-8663-E287-8AF7-0FA8476CC0D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01230152"/>
                  </p:ext>
                </p:extLst>
              </p:nvPr>
            </p:nvGraphicFramePr>
            <p:xfrm>
              <a:off x="365597" y="2873300"/>
              <a:ext cx="11149643" cy="79248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1187431">
                      <a:extLst>
                        <a:ext uri="{9D8B030D-6E8A-4147-A177-3AD203B41FA5}">
                          <a16:colId xmlns:a16="http://schemas.microsoft.com/office/drawing/2014/main" val="4248567486"/>
                        </a:ext>
                      </a:extLst>
                    </a:gridCol>
                    <a:gridCol w="1249736">
                      <a:extLst>
                        <a:ext uri="{9D8B030D-6E8A-4147-A177-3AD203B41FA5}">
                          <a16:colId xmlns:a16="http://schemas.microsoft.com/office/drawing/2014/main" val="1847432307"/>
                        </a:ext>
                      </a:extLst>
                    </a:gridCol>
                    <a:gridCol w="1301809">
                      <a:extLst>
                        <a:ext uri="{9D8B030D-6E8A-4147-A177-3AD203B41FA5}">
                          <a16:colId xmlns:a16="http://schemas.microsoft.com/office/drawing/2014/main" val="556376568"/>
                        </a:ext>
                      </a:extLst>
                    </a:gridCol>
                    <a:gridCol w="1371238">
                      <a:extLst>
                        <a:ext uri="{9D8B030D-6E8A-4147-A177-3AD203B41FA5}">
                          <a16:colId xmlns:a16="http://schemas.microsoft.com/office/drawing/2014/main" val="1516093124"/>
                        </a:ext>
                      </a:extLst>
                    </a:gridCol>
                    <a:gridCol w="1284450">
                      <a:extLst>
                        <a:ext uri="{9D8B030D-6E8A-4147-A177-3AD203B41FA5}">
                          <a16:colId xmlns:a16="http://schemas.microsoft.com/office/drawing/2014/main" val="1585527015"/>
                        </a:ext>
                      </a:extLst>
                    </a:gridCol>
                    <a:gridCol w="1371239">
                      <a:extLst>
                        <a:ext uri="{9D8B030D-6E8A-4147-A177-3AD203B41FA5}">
                          <a16:colId xmlns:a16="http://schemas.microsoft.com/office/drawing/2014/main" val="3544074225"/>
                        </a:ext>
                      </a:extLst>
                    </a:gridCol>
                    <a:gridCol w="3383740">
                      <a:extLst>
                        <a:ext uri="{9D8B030D-6E8A-4147-A177-3AD203B41FA5}">
                          <a16:colId xmlns:a16="http://schemas.microsoft.com/office/drawing/2014/main" val="479538031"/>
                        </a:ext>
                      </a:extLst>
                    </a:gridCol>
                  </a:tblGrid>
                  <a:tr h="396240">
                    <a:tc>
                      <a:txBody>
                        <a:bodyPr/>
                        <a:lstStyle/>
                        <a:p>
                          <a:r>
                            <a:rPr lang="fr-FR" sz="2000" dirty="0"/>
                            <a:t>Au début 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fr-FR" sz="2000" dirty="0"/>
                            <a:t>Perdre 19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fr-FR" sz="2000" dirty="0"/>
                            <a:t>Perdre 11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fr-FR" sz="2000" dirty="0"/>
                            <a:t>Perdre 13 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fr-FR" sz="2000" dirty="0"/>
                            <a:t>Gagner 21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fr-FR" sz="2000" dirty="0"/>
                            <a:t>Gagner 41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fr-FR" sz="2000" dirty="0"/>
                            <a:t>                        </a:t>
                          </a:r>
                        </a:p>
                      </a:txBody>
                      <a:tcPr>
                        <a:solidFill>
                          <a:srgbClr val="FFC00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338439038"/>
                      </a:ext>
                    </a:extLst>
                  </a:tr>
                  <a:tr h="396240">
                    <a:tc>
                      <a:txBody>
                        <a:bodyPr/>
                        <a:lstStyle/>
                        <a:p>
                          <a:r>
                            <a:rPr lang="fr-FR" sz="2000" dirty="0"/>
                            <a:t>75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00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00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00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3"/>
                          <a:stretch>
                            <a:fillRect l="-229588" t="-112903" r="-749" b="-2903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688826737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6" name="ZoneTexte 5">
            <a:extLst>
              <a:ext uri="{FF2B5EF4-FFF2-40B4-BE49-F238E27FC236}">
                <a16:creationId xmlns:a16="http://schemas.microsoft.com/office/drawing/2014/main" id="{F7281C45-739D-8654-DB38-519D60FD4454}"/>
              </a:ext>
            </a:extLst>
          </p:cNvPr>
          <p:cNvSpPr txBox="1"/>
          <p:nvPr/>
        </p:nvSpPr>
        <p:spPr>
          <a:xfrm>
            <a:off x="914400" y="1456841"/>
            <a:ext cx="12975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Complétez :</a:t>
            </a:r>
          </a:p>
        </p:txBody>
      </p:sp>
      <p:sp>
        <p:nvSpPr>
          <p:cNvPr id="9" name="D_A_02">
            <a:extLst>
              <a:ext uri="{FF2B5EF4-FFF2-40B4-BE49-F238E27FC236}">
                <a16:creationId xmlns:a16="http://schemas.microsoft.com/office/drawing/2014/main" id="{88AA641B-75FC-C758-8F1B-F33230B448C7}"/>
              </a:ext>
            </a:extLst>
          </p:cNvPr>
          <p:cNvSpPr txBox="1"/>
          <p:nvPr/>
        </p:nvSpPr>
        <p:spPr>
          <a:xfrm>
            <a:off x="472470" y="585853"/>
            <a:ext cx="9741440" cy="36264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un moment de réflexion et demande aux élèves de lever la main pour répondre  :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68091E1-BAFA-9717-F031-B0DC870E7E42}"/>
              </a:ext>
            </a:extLst>
          </p:cNvPr>
          <p:cNvSpPr txBox="1"/>
          <p:nvPr/>
        </p:nvSpPr>
        <p:spPr>
          <a:xfrm>
            <a:off x="1818968" y="3323303"/>
            <a:ext cx="7177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-19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E8BE3FC-BF94-4697-AA30-FAEBADA90353}"/>
              </a:ext>
            </a:extLst>
          </p:cNvPr>
          <p:cNvSpPr txBox="1"/>
          <p:nvPr/>
        </p:nvSpPr>
        <p:spPr>
          <a:xfrm>
            <a:off x="3200400" y="3269540"/>
            <a:ext cx="7177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-11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AC42461-25A4-A412-ED6B-1614679DD672}"/>
              </a:ext>
            </a:extLst>
          </p:cNvPr>
          <p:cNvSpPr txBox="1"/>
          <p:nvPr/>
        </p:nvSpPr>
        <p:spPr>
          <a:xfrm>
            <a:off x="4419601" y="3309876"/>
            <a:ext cx="7177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-13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064E8C2-3B94-929F-96F9-C46347CF2B4B}"/>
              </a:ext>
            </a:extLst>
          </p:cNvPr>
          <p:cNvSpPr txBox="1"/>
          <p:nvPr/>
        </p:nvSpPr>
        <p:spPr>
          <a:xfrm>
            <a:off x="5737122" y="3244334"/>
            <a:ext cx="7177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+21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050AD7F-60D7-B466-70EF-D5007268CA0B}"/>
              </a:ext>
            </a:extLst>
          </p:cNvPr>
          <p:cNvSpPr txBox="1"/>
          <p:nvPr/>
        </p:nvSpPr>
        <p:spPr>
          <a:xfrm>
            <a:off x="7093972" y="3269540"/>
            <a:ext cx="7177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41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FDFA606-E1DB-1E3F-7D7B-BFC76C9B060E}"/>
              </a:ext>
            </a:extLst>
          </p:cNvPr>
          <p:cNvSpPr txBox="1"/>
          <p:nvPr/>
        </p:nvSpPr>
        <p:spPr>
          <a:xfrm>
            <a:off x="8716297" y="3269540"/>
            <a:ext cx="7177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19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5F7C5059-16EA-88B8-EAC1-8AD8088CC9AF}"/>
              </a:ext>
            </a:extLst>
          </p:cNvPr>
          <p:cNvSpPr txBox="1"/>
          <p:nvPr/>
        </p:nvSpPr>
        <p:spPr>
          <a:xfrm>
            <a:off x="9192612" y="3244334"/>
            <a:ext cx="61997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11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CF5AD5E-0125-EE81-9DE5-B56462B3B6A1}"/>
              </a:ext>
            </a:extLst>
          </p:cNvPr>
          <p:cNvSpPr txBox="1"/>
          <p:nvPr/>
        </p:nvSpPr>
        <p:spPr>
          <a:xfrm>
            <a:off x="9724099" y="3230906"/>
            <a:ext cx="7177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13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228E541E-DCCA-F4F7-3BA5-C6D129001D01}"/>
              </a:ext>
            </a:extLst>
          </p:cNvPr>
          <p:cNvSpPr txBox="1"/>
          <p:nvPr/>
        </p:nvSpPr>
        <p:spPr>
          <a:xfrm>
            <a:off x="10213910" y="3269540"/>
            <a:ext cx="7177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21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8EF79E5C-253C-564D-18F5-0BCD0A308FBE}"/>
              </a:ext>
            </a:extLst>
          </p:cNvPr>
          <p:cNvSpPr txBox="1"/>
          <p:nvPr/>
        </p:nvSpPr>
        <p:spPr>
          <a:xfrm>
            <a:off x="10777819" y="3269540"/>
            <a:ext cx="7177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41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0B5262BB-B4E5-2482-F3D3-303B45A7302E}"/>
                  </a:ext>
                </a:extLst>
              </p:cNvPr>
              <p:cNvSpPr txBox="1"/>
              <p:nvPr/>
            </p:nvSpPr>
            <p:spPr>
              <a:xfrm>
                <a:off x="11398124" y="3230970"/>
                <a:ext cx="59343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94</m:t>
                      </m:r>
                    </m:oMath>
                  </m:oMathPara>
                </a14:m>
                <a:endParaRPr lang="fr-FR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0B5262BB-B4E5-2482-F3D3-303B45A730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98124" y="3230970"/>
                <a:ext cx="593431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39680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7" grpId="0"/>
      <p:bldP spid="10" grpId="0"/>
      <p:bldP spid="11" grpId="0"/>
      <p:bldP spid="16" grpId="0"/>
      <p:bldP spid="17" grpId="0"/>
      <p:bldP spid="18" grpId="0"/>
      <p:bldP spid="19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297134-867E-D290-8623-BEEE760229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AA2BEE5D-A7B3-787F-2BD7-954CBFEFE968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  calculez cette expression </a:t>
                </a:r>
                <a14:m>
                  <m:oMath xmlns:m="http://schemas.openxmlformats.org/officeDocument/2006/math">
                    <m:r>
                      <a:rPr lang="fr-FR" sz="1600" b="1">
                        <a:latin typeface="Cambria Math" panose="02040503050406030204" pitchFamily="18" charset="0"/>
                      </a:rPr>
                      <m:t>:</m:t>
                    </m:r>
                    <m:r>
                      <a:rPr lang="fr-FR" sz="1600" b="1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600" b="0" i="1" smtClean="0">
                        <a:latin typeface="Cambria Math" panose="02040503050406030204" pitchFamily="18" charset="0"/>
                      </a:rPr>
                      <m:t>75</m:t>
                    </m:r>
                    <m:r>
                      <a:rPr lang="fr-FR" sz="16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fr-FR" sz="1600" b="0" i="1" smtClean="0">
                        <a:latin typeface="Cambria Math" panose="02040503050406030204" pitchFamily="18" charset="0"/>
                      </a:rPr>
                      <m:t>19</m:t>
                    </m:r>
                    <m:r>
                      <a:rPr lang="fr-FR" sz="16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fr-FR" sz="1600" b="0" i="1" smtClean="0">
                        <a:latin typeface="Cambria Math" panose="02040503050406030204" pitchFamily="18" charset="0"/>
                      </a:rPr>
                      <m:t>11</m:t>
                    </m:r>
                    <m:r>
                      <a:rPr lang="fr-FR" sz="16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fr-FR" sz="1600" b="0" i="1" smtClean="0">
                        <a:latin typeface="Cambria Math" panose="02040503050406030204" pitchFamily="18" charset="0"/>
                      </a:rPr>
                      <m:t>13</m:t>
                    </m:r>
                    <m:r>
                      <a:rPr lang="fr-FR" sz="16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sz="1600" b="0" i="1" smtClean="0">
                        <a:latin typeface="Cambria Math" panose="02040503050406030204" pitchFamily="18" charset="0"/>
                      </a:rPr>
                      <m:t>21</m:t>
                    </m:r>
                    <m:r>
                      <a:rPr lang="fr-FR" sz="16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sz="1600" b="0" i="1" smtClean="0">
                        <a:latin typeface="Cambria Math" panose="02040503050406030204" pitchFamily="18" charset="0"/>
                      </a:rPr>
                      <m:t>41</m:t>
                    </m:r>
                  </m:oMath>
                </a14:m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 .</a:t>
                </a: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AA2BEE5D-A7B3-787F-2BD7-954CBFEFE9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8E299FE8-EDBE-D6F8-E9F8-3613A4F7FFF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3181E2B7-BF60-B48C-B50B-694B374015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33B4AFF-5CA6-64B2-D9B6-48810D893542}"/>
              </a:ext>
            </a:extLst>
          </p:cNvPr>
          <p:cNvSpPr txBox="1"/>
          <p:nvPr/>
        </p:nvSpPr>
        <p:spPr>
          <a:xfrm>
            <a:off x="991892" y="1549831"/>
            <a:ext cx="35857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Calculez  cette expression :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530908AB-22BF-DA61-D559-B0816B5C6304}"/>
                  </a:ext>
                </a:extLst>
              </p:cNvPr>
              <p:cNvSpPr txBox="1"/>
              <p:nvPr/>
            </p:nvSpPr>
            <p:spPr>
              <a:xfrm>
                <a:off x="1177871" y="2721114"/>
                <a:ext cx="443762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75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19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11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13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21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41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sz="2400" b="0" dirty="0"/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530908AB-22BF-DA61-D559-B0816B5C63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7871" y="2721114"/>
                <a:ext cx="4437625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D_A_02">
            <a:extLst>
              <a:ext uri="{FF2B5EF4-FFF2-40B4-BE49-F238E27FC236}">
                <a16:creationId xmlns:a16="http://schemas.microsoft.com/office/drawing/2014/main" id="{258DA0E3-5600-19FF-9318-69C9EE0B3B43}"/>
              </a:ext>
            </a:extLst>
          </p:cNvPr>
          <p:cNvSpPr txBox="1"/>
          <p:nvPr/>
        </p:nvSpPr>
        <p:spPr>
          <a:xfrm>
            <a:off x="472470" y="585853"/>
            <a:ext cx="9741440" cy="36264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 demande aux élèves de lever la main pour répondre  puis il explique les étapes de calcul  :</a:t>
            </a:r>
          </a:p>
        </p:txBody>
      </p:sp>
    </p:spTree>
    <p:extLst>
      <p:ext uri="{BB962C8B-B14F-4D97-AF65-F5344CB8AC3E}">
        <p14:creationId xmlns:p14="http://schemas.microsoft.com/office/powerpoint/2010/main" val="27031240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927CEC-A155-E14C-A53C-744EBE80A5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CF20F46A-424E-5161-124C-351CCB824713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 je regroupe les termes positifs et les termes négatifs:  </a:t>
                </a:r>
                <a14:m>
                  <m:oMath xmlns:m="http://schemas.openxmlformats.org/officeDocument/2006/math">
                    <m:r>
                      <a:rPr lang="fr-FR" sz="1600" b="0" i="1" smtClean="0">
                        <a:latin typeface="Cambria Math" panose="02040503050406030204" pitchFamily="18" charset="0"/>
                      </a:rPr>
                      <m:t>75</m:t>
                    </m:r>
                    <m:r>
                      <a:rPr lang="fr-FR" sz="16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sz="1600" b="0" i="1" smtClean="0">
                        <a:latin typeface="Cambria Math" panose="02040503050406030204" pitchFamily="18" charset="0"/>
                      </a:rPr>
                      <m:t>21</m:t>
                    </m:r>
                    <m:r>
                      <a:rPr lang="fr-FR" sz="16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sz="1600" b="0" i="1" smtClean="0">
                        <a:latin typeface="Cambria Math" panose="02040503050406030204" pitchFamily="18" charset="0"/>
                      </a:rPr>
                      <m:t>41</m:t>
                    </m:r>
                    <m:r>
                      <a:rPr lang="fr-FR" sz="16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fr-FR" sz="1600" b="0" i="1" smtClean="0">
                        <a:latin typeface="Cambria Math" panose="02040503050406030204" pitchFamily="18" charset="0"/>
                      </a:rPr>
                      <m:t>19</m:t>
                    </m:r>
                    <m:r>
                      <a:rPr lang="fr-FR" sz="16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fr-FR" sz="1600" b="0" i="1" smtClean="0">
                        <a:latin typeface="Cambria Math" panose="02040503050406030204" pitchFamily="18" charset="0"/>
                      </a:rPr>
                      <m:t>11</m:t>
                    </m:r>
                    <m:r>
                      <a:rPr lang="fr-FR" sz="16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fr-FR" sz="1600" b="0" i="1" smtClean="0">
                        <a:latin typeface="Cambria Math" panose="02040503050406030204" pitchFamily="18" charset="0"/>
                      </a:rPr>
                      <m:t>13</m:t>
                    </m:r>
                  </m:oMath>
                </a14:m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 .</a:t>
                </a: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CF20F46A-424E-5161-124C-351CCB8247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34559324-03B4-24BD-25C4-1AAA2E53F866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18127C9-0067-AC74-E1FB-64AD6B3CBA7F}"/>
              </a:ext>
            </a:extLst>
          </p:cNvPr>
          <p:cNvSpPr txBox="1"/>
          <p:nvPr/>
        </p:nvSpPr>
        <p:spPr>
          <a:xfrm>
            <a:off x="991892" y="1549831"/>
            <a:ext cx="70051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Je regroupe les termes positifs et les termes négatifs  :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9689FF82-B20D-3372-97BA-34F6BB44483B}"/>
                  </a:ext>
                </a:extLst>
              </p:cNvPr>
              <p:cNvSpPr txBox="1"/>
              <p:nvPr/>
            </p:nvSpPr>
            <p:spPr>
              <a:xfrm>
                <a:off x="1177871" y="2721114"/>
                <a:ext cx="839242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75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19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11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13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21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41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75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21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41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19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11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13</m:t>
                      </m:r>
                    </m:oMath>
                  </m:oMathPara>
                </a14:m>
                <a:endParaRPr lang="fr-FR" sz="2400" b="0" dirty="0"/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9689FF82-B20D-3372-97BA-34F6BB4448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7871" y="2721114"/>
                <a:ext cx="8392426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D_A_02">
            <a:extLst>
              <a:ext uri="{FF2B5EF4-FFF2-40B4-BE49-F238E27FC236}">
                <a16:creationId xmlns:a16="http://schemas.microsoft.com/office/drawing/2014/main" id="{2C941910-1BCB-CF7C-C7B7-B5ADA8261DAF}"/>
              </a:ext>
            </a:extLst>
          </p:cNvPr>
          <p:cNvSpPr txBox="1"/>
          <p:nvPr/>
        </p:nvSpPr>
        <p:spPr>
          <a:xfrm>
            <a:off x="472470" y="585853"/>
            <a:ext cx="9741440" cy="36264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 demande aux élèves de lever la main pour répondre  puis il explique les étapes de calcul  :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BF9DE7CC-21E7-6CB7-D2C8-E521386DBC8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648451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24">
            <a:extLst>
              <a:ext uri="{FF2B5EF4-FFF2-40B4-BE49-F238E27FC236}">
                <a16:creationId xmlns:a16="http://schemas.microsoft.com/office/drawing/2014/main" id="{C701D90B-04FD-17DC-0E05-5A9440361D65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F79E1E82-F328-375A-001D-853527413F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D_A_02">
            <a:extLst>
              <a:ext uri="{FF2B5EF4-FFF2-40B4-BE49-F238E27FC236}">
                <a16:creationId xmlns:a16="http://schemas.microsoft.com/office/drawing/2014/main" id="{13F6B08A-154D-A747-2A68-91FCBDD6083C}"/>
              </a:ext>
            </a:extLst>
          </p:cNvPr>
          <p:cNvSpPr txBox="1"/>
          <p:nvPr/>
        </p:nvSpPr>
        <p:spPr>
          <a:xfrm>
            <a:off x="648915" y="594311"/>
            <a:ext cx="9741440" cy="36264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un moment de réflexion et demande aux élèves de  répondre en levant la main et en justifiant 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F26F065A-A4BD-399A-6638-223D9DCCB2FB}"/>
                  </a:ext>
                </a:extLst>
              </p:cNvPr>
              <p:cNvSpPr txBox="1"/>
              <p:nvPr/>
            </p:nvSpPr>
            <p:spPr>
              <a:xfrm>
                <a:off x="1118314" y="259707"/>
                <a:ext cx="787740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400" i="1" dirty="0">
                    <a:solidFill>
                      <a:schemeClr val="bg1">
                        <a:lumMod val="65000"/>
                      </a:schemeClr>
                    </a:solidFill>
                  </a:rPr>
                  <a:t>Calculez : </a:t>
                </a:r>
                <a14:m>
                  <m:oMath xmlns:m="http://schemas.openxmlformats.org/officeDocument/2006/math">
                    <m:r>
                      <a:rPr lang="fr-FR" sz="140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75+21+41−19−11−13</m:t>
                    </m:r>
                  </m:oMath>
                </a14:m>
                <a:r>
                  <a:rPr lang="fr-FR" sz="1400" i="1" dirty="0">
                    <a:solidFill>
                      <a:schemeClr val="bg1">
                        <a:lumMod val="65000"/>
                      </a:schemeClr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F26F065A-A4BD-399A-6638-223D9DCCB2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8314" y="259707"/>
                <a:ext cx="7877405" cy="307777"/>
              </a:xfrm>
              <a:prstGeom prst="rect">
                <a:avLst/>
              </a:prstGeom>
              <a:blipFill>
                <a:blip r:embed="rId3"/>
                <a:stretch>
                  <a:fillRect l="-161" t="-4000" b="-20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EC38886F-D672-B8EC-8BCB-8C47EF8BB18F}"/>
                  </a:ext>
                </a:extLst>
              </p:cNvPr>
              <p:cNvSpPr txBox="1"/>
              <p:nvPr/>
            </p:nvSpPr>
            <p:spPr>
              <a:xfrm>
                <a:off x="1207873" y="1922161"/>
                <a:ext cx="6098058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3200" b="0" i="1" smtClean="0">
                          <a:latin typeface="Cambria Math" panose="02040503050406030204" pitchFamily="18" charset="0"/>
                        </a:rPr>
                        <m:t>75+21+41−19−11−13</m:t>
                      </m:r>
                    </m:oMath>
                  </m:oMathPara>
                </a14:m>
                <a:endParaRPr lang="fr-FR" sz="3200" dirty="0"/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EC38886F-D672-B8EC-8BCB-8C47EF8BB1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7873" y="1922161"/>
                <a:ext cx="6098058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6708457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CE9D56-509B-F5B2-F93F-12ACEF2F28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24">
            <a:extLst>
              <a:ext uri="{FF2B5EF4-FFF2-40B4-BE49-F238E27FC236}">
                <a16:creationId xmlns:a16="http://schemas.microsoft.com/office/drawing/2014/main" id="{A1DD867B-2152-7788-3152-64A0DB00CA5E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8F363CE2-4542-FCD9-D5FF-6F8496F1558E}"/>
              </a:ext>
            </a:extLst>
          </p:cNvPr>
          <p:cNvSpPr txBox="1"/>
          <p:nvPr/>
        </p:nvSpPr>
        <p:spPr>
          <a:xfrm>
            <a:off x="648915" y="594311"/>
            <a:ext cx="9741440" cy="36264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demande aux élèves de  répondre en levant la main et en justifiant .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1140296-37A5-B0CF-ED7F-6A826CDF7D05}"/>
              </a:ext>
            </a:extLst>
          </p:cNvPr>
          <p:cNvSpPr txBox="1"/>
          <p:nvPr/>
        </p:nvSpPr>
        <p:spPr>
          <a:xfrm>
            <a:off x="1118314" y="259707"/>
            <a:ext cx="78774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Voici la réponse 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F733FE91-2673-E9EF-2B38-0656596A3C3F}"/>
                  </a:ext>
                </a:extLst>
              </p:cNvPr>
              <p:cNvSpPr txBox="1"/>
              <p:nvPr/>
            </p:nvSpPr>
            <p:spPr>
              <a:xfrm>
                <a:off x="1207872" y="1922161"/>
                <a:ext cx="5823123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3200" b="0" i="1" smtClean="0">
                          <a:latin typeface="Cambria Math" panose="02040503050406030204" pitchFamily="18" charset="0"/>
                        </a:rPr>
                        <m:t>75</m:t>
                      </m:r>
                      <m:r>
                        <a:rPr lang="fr-FR" sz="32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sz="3200" b="0" i="1" smtClean="0">
                          <a:latin typeface="Cambria Math" panose="02040503050406030204" pitchFamily="18" charset="0"/>
                        </a:rPr>
                        <m:t>21</m:t>
                      </m:r>
                      <m:r>
                        <a:rPr lang="fr-FR" sz="32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sz="3200" b="0" i="1" smtClean="0">
                          <a:latin typeface="Cambria Math" panose="02040503050406030204" pitchFamily="18" charset="0"/>
                        </a:rPr>
                        <m:t>41</m:t>
                      </m:r>
                      <m:r>
                        <a:rPr lang="fr-FR" sz="32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3200" b="0" i="1" smtClean="0">
                          <a:latin typeface="Cambria Math" panose="02040503050406030204" pitchFamily="18" charset="0"/>
                        </a:rPr>
                        <m:t>19</m:t>
                      </m:r>
                      <m:r>
                        <a:rPr lang="fr-FR" sz="32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3200" b="0" i="1" smtClean="0">
                          <a:latin typeface="Cambria Math" panose="02040503050406030204" pitchFamily="18" charset="0"/>
                        </a:rPr>
                        <m:t>11</m:t>
                      </m:r>
                      <m:r>
                        <a:rPr lang="fr-FR" sz="32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3200" b="0" i="1" smtClean="0">
                          <a:latin typeface="Cambria Math" panose="02040503050406030204" pitchFamily="18" charset="0"/>
                        </a:rPr>
                        <m:t>13</m:t>
                      </m:r>
                      <m:r>
                        <a:rPr lang="fr-FR" sz="32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sz="3200" dirty="0"/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F733FE91-2673-E9EF-2B38-0656596A3C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7872" y="1922161"/>
                <a:ext cx="5823123" cy="58477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E27A3958-D610-8A68-AEAF-0BF8A1F0EB04}"/>
                  </a:ext>
                </a:extLst>
              </p:cNvPr>
              <p:cNvSpPr txBox="1"/>
              <p:nvPr/>
            </p:nvSpPr>
            <p:spPr>
              <a:xfrm>
                <a:off x="6462583" y="2693773"/>
                <a:ext cx="115307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3200" b="0" i="1" smtClean="0">
                          <a:latin typeface="Cambria Math" panose="02040503050406030204" pitchFamily="18" charset="0"/>
                        </a:rPr>
                        <m:t>94</m:t>
                      </m:r>
                    </m:oMath>
                  </m:oMathPara>
                </a14:m>
                <a:endParaRPr lang="fr-FR" sz="3200" dirty="0"/>
              </a:p>
            </p:txBody>
          </p:sp>
        </mc:Choice>
        <mc:Fallback xmlns="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E27A3958-D610-8A68-AEAF-0BF8A1F0EB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2583" y="2693773"/>
                <a:ext cx="1153073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FE9D7A43-BFCC-B12C-2A84-537F9480EBB4}"/>
                  </a:ext>
                </a:extLst>
              </p:cNvPr>
              <p:cNvSpPr txBox="1"/>
              <p:nvPr/>
            </p:nvSpPr>
            <p:spPr>
              <a:xfrm>
                <a:off x="7030995" y="1922160"/>
                <a:ext cx="190430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3200" i="1" smtClean="0">
                          <a:latin typeface="Cambria Math" panose="02040503050406030204" pitchFamily="18" charset="0"/>
                        </a:rPr>
                        <m:t>137</m:t>
                      </m:r>
                      <m:r>
                        <a:rPr lang="fr-FR" sz="320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3200" i="1" smtClean="0">
                          <a:latin typeface="Cambria Math" panose="02040503050406030204" pitchFamily="18" charset="0"/>
                        </a:rPr>
                        <m:t>43</m:t>
                      </m:r>
                    </m:oMath>
                  </m:oMathPara>
                </a14:m>
                <a:endParaRPr lang="fr-FR" sz="3200" dirty="0"/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FE9D7A43-BFCC-B12C-2A84-537F9480EB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0995" y="1922160"/>
                <a:ext cx="1904304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Image 9">
            <a:extLst>
              <a:ext uri="{FF2B5EF4-FFF2-40B4-BE49-F238E27FC236}">
                <a16:creationId xmlns:a16="http://schemas.microsoft.com/office/drawing/2014/main" id="{B172ED77-AA5B-3541-0344-A1650EDB67E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006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" grpId="0"/>
      <p:bldP spid="3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>
                <a:alpha val="30000"/>
              </a:srgbClr>
            </a:gs>
            <a:gs pos="74000">
              <a:srgbClr val="00B050">
                <a:alpha val="33000"/>
              </a:srgbClr>
            </a:gs>
            <a:gs pos="83000">
              <a:srgbClr val="00B050">
                <a:alpha val="78000"/>
              </a:srgbClr>
            </a:gs>
            <a:gs pos="100000">
              <a:srgbClr val="00B050">
                <a:alpha val="92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1A2AEC-4FEC-0615-956B-B4DD37915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AF45B94-C52C-8B49-DB6E-84596265B0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C3503BD9-8239-80DA-DFDD-EDCBC0CF8740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DC6C1B6-2959-2170-0BB3-DFE9D2F8FE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guidée en binôme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D196EF9-21FB-9D05-ACD6-0BA09BA2BC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ECDF3BAF-17A8-4A90-0D0C-BB94FB33C1C5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83C7FD9-368B-76CC-4A3D-907A30B0ABA0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905D3019-78F1-3FD7-7E47-7F8D041A9F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21" y="1471892"/>
            <a:ext cx="1319419" cy="12317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17964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B918E-557C-B06D-444D-B686B8F46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695D9E41-9FD0-627C-9E11-3B5110F089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E1D78294-F818-401F-E4DB-0562EE7A9441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Travaillez individuellement puis discutez en binômes vos réponses. 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4BCA2537-C411-7D51-B7DF-83EBB5A22730}"/>
              </a:ext>
            </a:extLst>
          </p:cNvPr>
          <p:cNvSpPr txBox="1"/>
          <p:nvPr/>
        </p:nvSpPr>
        <p:spPr>
          <a:xfrm>
            <a:off x="507434" y="563024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accorde 5 min au travail individuel puis 4 minutes à la discussion. Il circule pour contrôler et donner des indications en cas de besoin.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E8CEA787-8ED9-1958-86E8-0DC758691B43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2318" t="72303" r="2289" b="454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A84903F-8F6B-4BBF-3111-ED2769D25CFE}"/>
              </a:ext>
            </a:extLst>
          </p:cNvPr>
          <p:cNvSpPr/>
          <p:nvPr/>
        </p:nvSpPr>
        <p:spPr>
          <a:xfrm>
            <a:off x="5124450" y="5949372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Page27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2A6456C-A250-3BF4-C324-30A9B60A1A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468" y="2079248"/>
            <a:ext cx="10946007" cy="2477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063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D5A42D-E7FE-C31B-36AB-56BCFC13E0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27B0C8F2-D65B-21A7-16E3-C35EF066DFA0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CAF29143-5851-950D-3BDB-B3301F392A49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 la réponse et donne 30s aux élèves pour recopier la correction sur les livrets.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9C10EAA7-795A-CCDE-75FF-BFC3A83594B5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0B9585BF-A7F5-904D-233A-AFFFFA38175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794D992D-7284-6239-C01E-DE1B8CE18E8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77665293-6FA7-1F20-5FF4-AA0A0560F4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AEE89DB2-8403-1A3F-B3C9-FC368A2F07F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9" y="2000250"/>
            <a:ext cx="11373173" cy="288171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58276550-0F11-6668-754D-ABD732E38961}"/>
              </a:ext>
            </a:extLst>
          </p:cNvPr>
          <p:cNvSpPr/>
          <p:nvPr/>
        </p:nvSpPr>
        <p:spPr>
          <a:xfrm>
            <a:off x="5124450" y="5949372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Page27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8F0F332-63B6-7512-1DF5-ADC160CBFBFB}"/>
              </a:ext>
            </a:extLst>
          </p:cNvPr>
          <p:cNvSpPr txBox="1"/>
          <p:nvPr/>
        </p:nvSpPr>
        <p:spPr>
          <a:xfrm>
            <a:off x="1000897" y="3429000"/>
            <a:ext cx="7661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25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560AF98-0993-E728-0AD0-70B2253B7D78}"/>
              </a:ext>
            </a:extLst>
          </p:cNvPr>
          <p:cNvSpPr txBox="1"/>
          <p:nvPr/>
        </p:nvSpPr>
        <p:spPr>
          <a:xfrm>
            <a:off x="3661719" y="2716427"/>
            <a:ext cx="7661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14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AAE99649-18BD-1703-77B9-FA7B2B8EFF90}"/>
              </a:ext>
            </a:extLst>
          </p:cNvPr>
          <p:cNvSpPr txBox="1"/>
          <p:nvPr/>
        </p:nvSpPr>
        <p:spPr>
          <a:xfrm>
            <a:off x="7067550" y="2716427"/>
            <a:ext cx="7661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B710343-9465-C2A4-A520-2DF9D76C865F}"/>
              </a:ext>
            </a:extLst>
          </p:cNvPr>
          <p:cNvSpPr txBox="1"/>
          <p:nvPr/>
        </p:nvSpPr>
        <p:spPr>
          <a:xfrm>
            <a:off x="7067549" y="4232477"/>
            <a:ext cx="7661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42945246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11" grpId="0"/>
      <p:bldP spid="1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DBDBD6-4FFA-3EA6-5701-6B1424474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3F1D3CBC-A0E0-EEC1-572F-7355AEE13408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AC1D281B-5209-3867-1217-AA51027B42FD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explique la réponse et donne 30s aux élèves pour recopier la correction sur les livrets.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4C583F5-094E-87E4-3869-282A627A087F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66794E3D-954C-2262-BB83-03636CCCC59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026EF9E1-4B9D-5DA6-2863-C7BBD0A4988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75483556-85F4-B4F5-BE98-BAFD6D8734D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FB2F99B0-FC43-C602-DC78-617F32AF083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919" y="1296367"/>
            <a:ext cx="9992328" cy="5012761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2667578B-DBC2-7136-5A8B-DE0AE6C23AF3}"/>
              </a:ext>
            </a:extLst>
          </p:cNvPr>
          <p:cNvSpPr/>
          <p:nvPr/>
        </p:nvSpPr>
        <p:spPr>
          <a:xfrm>
            <a:off x="5124450" y="5949372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Page27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C85DBD2C-3FEF-E79F-A23B-71AD49F8B13B}"/>
                  </a:ext>
                </a:extLst>
              </p:cNvPr>
              <p:cNvSpPr txBox="1"/>
              <p:nvPr/>
            </p:nvSpPr>
            <p:spPr>
              <a:xfrm>
                <a:off x="640919" y="1828800"/>
                <a:ext cx="421365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𝟐𝟓</m:t>
                      </m:r>
                      <m:r>
                        <a:rPr lang="fr-FR" sz="28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sz="28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𝟏𝟒</m:t>
                      </m:r>
                      <m:r>
                        <a:rPr lang="fr-FR" sz="28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sz="28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𝟗</m:t>
                      </m:r>
                      <m:r>
                        <a:rPr lang="fr-FR" sz="28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28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𝟕</m:t>
                      </m:r>
                    </m:oMath>
                  </m:oMathPara>
                </a14:m>
                <a:endParaRPr lang="fr-FR" sz="28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C85DBD2C-3FEF-E79F-A23B-71AD49F8B1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919" y="1828800"/>
                <a:ext cx="4213654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C60BBFBA-0045-1CE2-65D3-4E1CA7D1533F}"/>
                  </a:ext>
                </a:extLst>
              </p:cNvPr>
              <p:cNvSpPr txBox="1"/>
              <p:nvPr/>
            </p:nvSpPr>
            <p:spPr>
              <a:xfrm>
                <a:off x="1423428" y="3099650"/>
                <a:ext cx="586705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𝟐𝟓</m:t>
                      </m:r>
                      <m:r>
                        <a:rPr lang="fr-FR" sz="28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sz="28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𝟏𝟒</m:t>
                      </m:r>
                      <m:r>
                        <a:rPr lang="fr-FR" sz="28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sz="28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𝟗</m:t>
                      </m:r>
                      <m:r>
                        <a:rPr lang="fr-FR" sz="28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28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𝟕</m:t>
                      </m:r>
                      <m:r>
                        <a:rPr lang="fr-FR" sz="28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28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𝟒𝟖</m:t>
                      </m:r>
                      <m:r>
                        <a:rPr lang="fr-FR" sz="28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28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𝟕</m:t>
                      </m:r>
                      <m:r>
                        <a:rPr lang="fr-FR" sz="28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28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𝟒𝟏</m:t>
                      </m:r>
                    </m:oMath>
                  </m:oMathPara>
                </a14:m>
                <a:endParaRPr lang="fr-FR" sz="28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C60BBFBA-0045-1CE2-65D3-4E1CA7D153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3428" y="3099650"/>
                <a:ext cx="5867057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1" name="Tableau 10">
            <a:extLst>
              <a:ext uri="{FF2B5EF4-FFF2-40B4-BE49-F238E27FC236}">
                <a16:creationId xmlns:a16="http://schemas.microsoft.com/office/drawing/2014/main" id="{D60F94A8-CBA8-B6CC-8303-68550550C1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5246487"/>
              </p:ext>
            </p:extLst>
          </p:nvPr>
        </p:nvGraphicFramePr>
        <p:xfrm>
          <a:off x="1060450" y="4155303"/>
          <a:ext cx="8128000" cy="741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1618565396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68437443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318279659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43025857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FF0000"/>
                          </a:solidFill>
                        </a:rPr>
                        <a:t>départ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FF0000"/>
                          </a:solidFill>
                        </a:rPr>
                        <a:t>1</a:t>
                      </a:r>
                      <a:r>
                        <a:rPr lang="fr-FR" b="1" baseline="30000" dirty="0">
                          <a:solidFill>
                            <a:srgbClr val="FF0000"/>
                          </a:solidFill>
                        </a:rPr>
                        <a:t>er</a:t>
                      </a:r>
                      <a:r>
                        <a:rPr lang="fr-FR" b="1" dirty="0">
                          <a:solidFill>
                            <a:srgbClr val="FF0000"/>
                          </a:solidFill>
                        </a:rPr>
                        <a:t> arrêt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b="1" dirty="0">
                          <a:solidFill>
                            <a:srgbClr val="FF0000"/>
                          </a:solidFill>
                        </a:rPr>
                        <a:t>2</a:t>
                      </a:r>
                      <a:r>
                        <a:rPr lang="fr-FR" b="1" baseline="30000" dirty="0">
                          <a:solidFill>
                            <a:srgbClr val="FF0000"/>
                          </a:solidFill>
                        </a:rPr>
                        <a:t>ème</a:t>
                      </a:r>
                      <a:r>
                        <a:rPr lang="fr-FR" b="1" dirty="0">
                          <a:solidFill>
                            <a:srgbClr val="FF0000"/>
                          </a:solidFill>
                        </a:rPr>
                        <a:t> arrêt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64666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FF0000"/>
                          </a:solidFill>
                        </a:rPr>
                        <a:t>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FF0000"/>
                          </a:solidFill>
                        </a:rPr>
                        <a:t>+14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FF0000"/>
                          </a:solidFill>
                        </a:rPr>
                        <a:t>+9-7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FF0000"/>
                          </a:solidFill>
                        </a:rPr>
                        <a:t>41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075128"/>
                  </a:ext>
                </a:extLst>
              </a:tr>
            </a:tbl>
          </a:graphicData>
        </a:graphic>
      </p:graphicFrame>
      <p:sp>
        <p:nvSpPr>
          <p:cNvPr id="12" name="ZoneTexte 11">
            <a:extLst>
              <a:ext uri="{FF2B5EF4-FFF2-40B4-BE49-F238E27FC236}">
                <a16:creationId xmlns:a16="http://schemas.microsoft.com/office/drawing/2014/main" id="{54D819F0-DB92-A046-6AA6-8CE3A537B3D0}"/>
              </a:ext>
            </a:extLst>
          </p:cNvPr>
          <p:cNvSpPr txBox="1"/>
          <p:nvPr/>
        </p:nvSpPr>
        <p:spPr>
          <a:xfrm>
            <a:off x="1297459" y="5449330"/>
            <a:ext cx="61907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Le nombre de passagers du bus à son départ de son deuxième arrêt est : 41</a:t>
            </a:r>
          </a:p>
        </p:txBody>
      </p:sp>
    </p:spTree>
    <p:extLst>
      <p:ext uri="{BB962C8B-B14F-4D97-AF65-F5344CB8AC3E}">
        <p14:creationId xmlns:p14="http://schemas.microsoft.com/office/powerpoint/2010/main" val="14328237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2032201" y="1087290"/>
            <a:ext cx="8127601" cy="5072700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7" name="Google Shape;255;p28">
            <a:extLst>
              <a:ext uri="{FF2B5EF4-FFF2-40B4-BE49-F238E27FC236}">
                <a16:creationId xmlns:a16="http://schemas.microsoft.com/office/drawing/2014/main" id="{02B13D41-2ADF-EF99-8CB6-4F2930151FA6}"/>
              </a:ext>
            </a:extLst>
          </p:cNvPr>
          <p:cNvSpPr/>
          <p:nvPr/>
        </p:nvSpPr>
        <p:spPr>
          <a:xfrm>
            <a:off x="963315" y="16526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3" name="Picture 2" descr="Image générée">
            <a:extLst>
              <a:ext uri="{FF2B5EF4-FFF2-40B4-BE49-F238E27FC236}">
                <a16:creationId xmlns:a16="http://schemas.microsoft.com/office/drawing/2014/main" id="{5400CA35-CF96-4D76-E13D-C79B2D0ABA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2D69B9E5-8D8A-F52D-85F2-F93AB09FDDE8}"/>
              </a:ext>
            </a:extLst>
          </p:cNvPr>
          <p:cNvGrpSpPr/>
          <p:nvPr/>
        </p:nvGrpSpPr>
        <p:grpSpPr>
          <a:xfrm>
            <a:off x="2336945" y="1288057"/>
            <a:ext cx="7518111" cy="548005"/>
            <a:chOff x="1764463" y="1060636"/>
            <a:chExt cx="5638583" cy="411004"/>
          </a:xfrm>
        </p:grpSpPr>
        <p:sp>
          <p:nvSpPr>
            <p:cNvPr id="27" name="Google Shape;275;p28">
              <a:extLst>
                <a:ext uri="{FF2B5EF4-FFF2-40B4-BE49-F238E27FC236}">
                  <a16:creationId xmlns:a16="http://schemas.microsoft.com/office/drawing/2014/main" id="{67272330-1CE8-D6A8-B8CF-47B277D2BBD3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chemeClr val="tx2">
                <a:lumMod val="50000"/>
                <a:lumOff val="50000"/>
              </a:schemeClr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1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276;p28">
              <a:extLst>
                <a:ext uri="{FF2B5EF4-FFF2-40B4-BE49-F238E27FC236}">
                  <a16:creationId xmlns:a16="http://schemas.microsoft.com/office/drawing/2014/main" id="{97CB6729-6694-69AA-8803-AA1A6C36C246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chemeClr val="tx2">
                  <a:lumMod val="50000"/>
                  <a:lumOff val="50000"/>
                </a:schemeClr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277;p28">
              <a:extLst>
                <a:ext uri="{FF2B5EF4-FFF2-40B4-BE49-F238E27FC236}">
                  <a16:creationId xmlns:a16="http://schemas.microsoft.com/office/drawing/2014/main" id="{A6EF5B3E-01E0-E8C1-F060-3762D49504CE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278;p28">
              <a:extLst>
                <a:ext uri="{FF2B5EF4-FFF2-40B4-BE49-F238E27FC236}">
                  <a16:creationId xmlns:a16="http://schemas.microsoft.com/office/drawing/2014/main" id="{7CFD7C7E-5E76-A852-EADC-9007259FD2D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3" name="Google Shape;277;p28">
              <a:extLst>
                <a:ext uri="{FF2B5EF4-FFF2-40B4-BE49-F238E27FC236}">
                  <a16:creationId xmlns:a16="http://schemas.microsoft.com/office/drawing/2014/main" id="{A0E5C9DC-ED2F-4C21-AC72-B18B443D627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Ouverture de la séance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AA13D06-2280-5296-5273-3F265180E7AD}"/>
              </a:ext>
            </a:extLst>
          </p:cNvPr>
          <p:cNvGrpSpPr/>
          <p:nvPr/>
        </p:nvGrpSpPr>
        <p:grpSpPr>
          <a:xfrm>
            <a:off x="2336945" y="2114436"/>
            <a:ext cx="7518111" cy="548005"/>
            <a:chOff x="1764463" y="1060636"/>
            <a:chExt cx="5638583" cy="411004"/>
          </a:xfrm>
        </p:grpSpPr>
        <p:sp>
          <p:nvSpPr>
            <p:cNvPr id="46" name="Google Shape;275;p28">
              <a:extLst>
                <a:ext uri="{FF2B5EF4-FFF2-40B4-BE49-F238E27FC236}">
                  <a16:creationId xmlns:a16="http://schemas.microsoft.com/office/drawing/2014/main" id="{DE71CE43-6CD4-0ED5-4059-3B350EA71DB5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E55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2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Google Shape;276;p28">
              <a:extLst>
                <a:ext uri="{FF2B5EF4-FFF2-40B4-BE49-F238E27FC236}">
                  <a16:creationId xmlns:a16="http://schemas.microsoft.com/office/drawing/2014/main" id="{B6B26038-0D5B-9609-CA9D-3FCC40186630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E55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8" name="Google Shape;277;p28">
              <a:extLst>
                <a:ext uri="{FF2B5EF4-FFF2-40B4-BE49-F238E27FC236}">
                  <a16:creationId xmlns:a16="http://schemas.microsoft.com/office/drawing/2014/main" id="{C8D0E979-52C2-31BE-0722-FA7EFB9398A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278;p28">
              <a:extLst>
                <a:ext uri="{FF2B5EF4-FFF2-40B4-BE49-F238E27FC236}">
                  <a16:creationId xmlns:a16="http://schemas.microsoft.com/office/drawing/2014/main" id="{71AB5E10-6838-C817-C24E-4CB1859770B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50" name="Google Shape;277;p28">
              <a:extLst>
                <a:ext uri="{FF2B5EF4-FFF2-40B4-BE49-F238E27FC236}">
                  <a16:creationId xmlns:a16="http://schemas.microsoft.com/office/drawing/2014/main" id="{A18A4C4B-95C5-1A78-39F5-AF28F2CB3888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Modelage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0920BF8-C981-4610-6478-FDC5D2CA45FC}"/>
              </a:ext>
            </a:extLst>
          </p:cNvPr>
          <p:cNvGrpSpPr/>
          <p:nvPr/>
        </p:nvGrpSpPr>
        <p:grpSpPr>
          <a:xfrm>
            <a:off x="2336945" y="2940814"/>
            <a:ext cx="7518111" cy="548005"/>
            <a:chOff x="1764463" y="1060636"/>
            <a:chExt cx="5638583" cy="411004"/>
          </a:xfrm>
        </p:grpSpPr>
        <p:sp>
          <p:nvSpPr>
            <p:cNvPr id="58" name="Google Shape;275;p28">
              <a:extLst>
                <a:ext uri="{FF2B5EF4-FFF2-40B4-BE49-F238E27FC236}">
                  <a16:creationId xmlns:a16="http://schemas.microsoft.com/office/drawing/2014/main" id="{AEF9DE78-1568-DD8F-74BA-DCCCBE4A1E34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7030A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59" name="Google Shape;276;p28">
              <a:extLst>
                <a:ext uri="{FF2B5EF4-FFF2-40B4-BE49-F238E27FC236}">
                  <a16:creationId xmlns:a16="http://schemas.microsoft.com/office/drawing/2014/main" id="{3981E70C-7E53-08AD-CAB8-818D0EE496BD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7030A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0" name="Google Shape;277;p28">
              <a:extLst>
                <a:ext uri="{FF2B5EF4-FFF2-40B4-BE49-F238E27FC236}">
                  <a16:creationId xmlns:a16="http://schemas.microsoft.com/office/drawing/2014/main" id="{36333017-6646-6752-DC35-A23A299ED25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278;p28">
              <a:extLst>
                <a:ext uri="{FF2B5EF4-FFF2-40B4-BE49-F238E27FC236}">
                  <a16:creationId xmlns:a16="http://schemas.microsoft.com/office/drawing/2014/main" id="{8F2E0FB1-62C4-7B4A-8038-538A2A181CA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2" name="Google Shape;277;p28">
              <a:extLst>
                <a:ext uri="{FF2B5EF4-FFF2-40B4-BE49-F238E27FC236}">
                  <a16:creationId xmlns:a16="http://schemas.microsoft.com/office/drawing/2014/main" id="{410718F4-E9BC-25DE-C290-6FEDCDC8AC6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guidée collective (</a:t>
              </a:r>
              <a:r>
                <a:rPr lang="fr-FR" sz="1867" b="1" kern="0" dirty="0" err="1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VdC</a:t>
              </a: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)</a:t>
              </a:r>
              <a:r>
                <a:rPr lang="ar-MA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 </a:t>
              </a:r>
              <a:endParaRPr lang="fr-FR" sz="1867" b="1" kern="0" dirty="0">
                <a:solidFill>
                  <a:srgbClr val="44546A"/>
                </a:solidFill>
                <a:latin typeface="Poppins ExtraBold"/>
                <a:ea typeface="Poppins ExtraBold"/>
                <a:cs typeface="Poppins ExtraBold"/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B210AFBE-9FEE-A21F-61E3-4FA7217AE898}"/>
              </a:ext>
            </a:extLst>
          </p:cNvPr>
          <p:cNvGrpSpPr/>
          <p:nvPr/>
        </p:nvGrpSpPr>
        <p:grpSpPr>
          <a:xfrm>
            <a:off x="2336945" y="3767193"/>
            <a:ext cx="7518111" cy="548005"/>
            <a:chOff x="1764463" y="1060636"/>
            <a:chExt cx="5638583" cy="411004"/>
          </a:xfrm>
        </p:grpSpPr>
        <p:sp>
          <p:nvSpPr>
            <p:cNvPr id="64" name="Google Shape;275;p28">
              <a:extLst>
                <a:ext uri="{FF2B5EF4-FFF2-40B4-BE49-F238E27FC236}">
                  <a16:creationId xmlns:a16="http://schemas.microsoft.com/office/drawing/2014/main" id="{2ED11872-46E5-DF11-3992-8876A5B14D9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BEB07D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Google Shape;276;p28">
              <a:extLst>
                <a:ext uri="{FF2B5EF4-FFF2-40B4-BE49-F238E27FC236}">
                  <a16:creationId xmlns:a16="http://schemas.microsoft.com/office/drawing/2014/main" id="{4733EE3E-D42D-2599-3CE2-BEB4207CC0E5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BEB07D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6" name="Google Shape;277;p28">
              <a:extLst>
                <a:ext uri="{FF2B5EF4-FFF2-40B4-BE49-F238E27FC236}">
                  <a16:creationId xmlns:a16="http://schemas.microsoft.com/office/drawing/2014/main" id="{2EDAFA87-CB19-BB0B-6FCF-CFC203B7F7A7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Google Shape;278;p28">
              <a:extLst>
                <a:ext uri="{FF2B5EF4-FFF2-40B4-BE49-F238E27FC236}">
                  <a16:creationId xmlns:a16="http://schemas.microsoft.com/office/drawing/2014/main" id="{2A88B583-338E-926B-B128-9998B402411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8" name="Google Shape;277;p28">
              <a:extLst>
                <a:ext uri="{FF2B5EF4-FFF2-40B4-BE49-F238E27FC236}">
                  <a16:creationId xmlns:a16="http://schemas.microsoft.com/office/drawing/2014/main" id="{7B1465D0-8FF9-2654-C9D2-9DECC4F5596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guidée en binôme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996A062-500C-F473-91E8-49466B9814A0}"/>
              </a:ext>
            </a:extLst>
          </p:cNvPr>
          <p:cNvGrpSpPr/>
          <p:nvPr/>
        </p:nvGrpSpPr>
        <p:grpSpPr>
          <a:xfrm>
            <a:off x="2336945" y="4593572"/>
            <a:ext cx="7518111" cy="548005"/>
            <a:chOff x="1764463" y="1060636"/>
            <a:chExt cx="5638583" cy="411004"/>
          </a:xfrm>
        </p:grpSpPr>
        <p:sp>
          <p:nvSpPr>
            <p:cNvPr id="70" name="Google Shape;275;p28">
              <a:extLst>
                <a:ext uri="{FF2B5EF4-FFF2-40B4-BE49-F238E27FC236}">
                  <a16:creationId xmlns:a16="http://schemas.microsoft.com/office/drawing/2014/main" id="{4E040C5C-C260-B80E-473E-4E1C2F3CD68F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C0000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Google Shape;276;p28">
              <a:extLst>
                <a:ext uri="{FF2B5EF4-FFF2-40B4-BE49-F238E27FC236}">
                  <a16:creationId xmlns:a16="http://schemas.microsoft.com/office/drawing/2014/main" id="{242BF3E4-E53D-A10C-6032-366E013121BA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C0000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2" name="Google Shape;277;p28">
              <a:extLst>
                <a:ext uri="{FF2B5EF4-FFF2-40B4-BE49-F238E27FC236}">
                  <a16:creationId xmlns:a16="http://schemas.microsoft.com/office/drawing/2014/main" id="{F0C5D024-F5C2-2CEE-E3CB-CF926EA9590A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12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278;p28">
              <a:extLst>
                <a:ext uri="{FF2B5EF4-FFF2-40B4-BE49-F238E27FC236}">
                  <a16:creationId xmlns:a16="http://schemas.microsoft.com/office/drawing/2014/main" id="{4D2422B7-6329-949C-8EBD-C7C6DD022C17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4" name="Google Shape;277;p28">
              <a:extLst>
                <a:ext uri="{FF2B5EF4-FFF2-40B4-BE49-F238E27FC236}">
                  <a16:creationId xmlns:a16="http://schemas.microsoft.com/office/drawing/2014/main" id="{0CC3379E-5560-46C3-11F8-04A0471C163E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autonome</a:t>
              </a: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FECC7735-AD18-81CA-9A7E-DD7D28A7DC38}"/>
              </a:ext>
            </a:extLst>
          </p:cNvPr>
          <p:cNvGrpSpPr/>
          <p:nvPr/>
        </p:nvGrpSpPr>
        <p:grpSpPr>
          <a:xfrm>
            <a:off x="2336945" y="5419952"/>
            <a:ext cx="7518111" cy="548005"/>
            <a:chOff x="1764463" y="1060636"/>
            <a:chExt cx="5638583" cy="411004"/>
          </a:xfrm>
        </p:grpSpPr>
        <p:sp>
          <p:nvSpPr>
            <p:cNvPr id="76" name="Google Shape;275;p28">
              <a:extLst>
                <a:ext uri="{FF2B5EF4-FFF2-40B4-BE49-F238E27FC236}">
                  <a16:creationId xmlns:a16="http://schemas.microsoft.com/office/drawing/2014/main" id="{358A3EA9-660D-91FA-AEFA-20486284456E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6CA6A2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276;p28">
              <a:extLst>
                <a:ext uri="{FF2B5EF4-FFF2-40B4-BE49-F238E27FC236}">
                  <a16:creationId xmlns:a16="http://schemas.microsoft.com/office/drawing/2014/main" id="{E601F4B8-1BBB-0A4C-7B1B-1AEC1A817048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6CA6A2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8" name="Google Shape;277;p28">
              <a:extLst>
                <a:ext uri="{FF2B5EF4-FFF2-40B4-BE49-F238E27FC236}">
                  <a16:creationId xmlns:a16="http://schemas.microsoft.com/office/drawing/2014/main" id="{B7CFAD42-8AB0-10A1-6911-3ABF8B2AC23F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Google Shape;278;p28">
              <a:extLst>
                <a:ext uri="{FF2B5EF4-FFF2-40B4-BE49-F238E27FC236}">
                  <a16:creationId xmlns:a16="http://schemas.microsoft.com/office/drawing/2014/main" id="{2640C850-4A34-FFE2-FF64-6523F66A922B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80" name="Google Shape;277;p28">
              <a:extLst>
                <a:ext uri="{FF2B5EF4-FFF2-40B4-BE49-F238E27FC236}">
                  <a16:creationId xmlns:a16="http://schemas.microsoft.com/office/drawing/2014/main" id="{BB199019-95B7-55BE-BDAD-CED3D762D20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Clôture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00000">
                <a:alpha val="30000"/>
              </a:srgbClr>
            </a:gs>
            <a:gs pos="74000">
              <a:srgbClr val="C00000">
                <a:alpha val="39000"/>
              </a:srgbClr>
            </a:gs>
            <a:gs pos="83000">
              <a:srgbClr val="C00000">
                <a:alpha val="46000"/>
              </a:srgbClr>
            </a:gs>
            <a:gs pos="100000">
              <a:srgbClr val="C00000">
                <a:alpha val="75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0F1C31-3269-D9E2-A11B-76E1E7FC1B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7DC0336-7468-96E4-4C8F-D75D561F5D22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7AC4A336-553B-C6D9-5960-F469265B1B7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9AEEE6E-857A-5D9C-2A33-25EA3FB3D64D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autonome :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Travail individuel et défi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2F30AD9-A760-1FB7-44E6-C5FB79615A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8B5FF32-915A-B598-700D-0EA7533542B3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99500E8-6AC1-98CD-F98D-D1177176CCC5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12 min</a:t>
              </a:r>
            </a:p>
          </p:txBody>
        </p:sp>
      </p:grpSp>
      <p:pic>
        <p:nvPicPr>
          <p:cNvPr id="5" name="Picture 14">
            <a:extLst>
              <a:ext uri="{FF2B5EF4-FFF2-40B4-BE49-F238E27FC236}">
                <a16:creationId xmlns:a16="http://schemas.microsoft.com/office/drawing/2014/main" id="{6D248F83-4C7F-319A-F9E2-F4E054B7BA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291" y="1162744"/>
            <a:ext cx="1319419" cy="13194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596989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/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5C8C2EC-A956-3CF2-01B0-FD460315B9DA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75000"/>
                  </a:schemeClr>
                </a:solidFill>
                <a:effectLst/>
              </a:rPr>
              <a:t>Prenez vos livrets et vos crayons, puis répondez individuellement aux exercices. Vous avez 10 min.</a:t>
            </a:r>
            <a:endParaRPr lang="fr-FR" sz="16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E5C1A8D9-A02C-58FC-B173-15CDF98E063B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400" i="1" dirty="0">
                <a:solidFill>
                  <a:schemeClr val="bg1">
                    <a:lumMod val="75000"/>
                  </a:schemeClr>
                </a:solidFill>
              </a:rPr>
              <a:t>L’enseignant vérifie les productions des élèves, donne une aide individuelle en cas de besoin et oriente les élèves ayant terminé vers le défi.</a:t>
            </a:r>
          </a:p>
        </p:txBody>
      </p:sp>
      <p:pic>
        <p:nvPicPr>
          <p:cNvPr id="2" name="Picture 14">
            <a:extLst>
              <a:ext uri="{FF2B5EF4-FFF2-40B4-BE49-F238E27FC236}">
                <a16:creationId xmlns:a16="http://schemas.microsoft.com/office/drawing/2014/main" id="{67DDBFEF-FA5F-D87B-9951-AB62A2A072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4418" y="249522"/>
            <a:ext cx="559562" cy="55956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1395FC7-3C4B-B63A-9EEC-6C9EB59E7C6B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Page27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723047C-87DA-4C70-8BA6-19CEF180F0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680" y="1781013"/>
            <a:ext cx="10820063" cy="2713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532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6B6F7-4663-26DF-E0E9-C45CBD96C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CECF87C6-5AF6-5D7B-E807-1CCB4499B97D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CC8F3DE-D50D-34F5-4FD1-36F0F7D99168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Le temps est terminé. Voyons ensemble la solution des exercices.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69D41B3C-4BD0-E093-D966-2AD19C0A17C1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accorde 5 min pour donner l’occasion aux élèves de présenter leurs productions et corrige au tableau.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C8DB70F-F476-00D1-4DAC-4CF35347BB9F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83DB11-9257-2FB3-23E0-17EE22386F3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49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74000"/>
              </a:srgbClr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445811-0688-6920-8445-5FF5014A6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ED924B2-E791-8B7A-B452-C222B85004E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486D72A5-68DA-9F53-3447-D529DA0810F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>
                <a:alpha val="51000"/>
              </a:srgb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657DAEB-3B33-21E7-5E18-6749EB35BC35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Clôture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4167B85-35F4-E9E4-826B-38E277DA0CE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1BCA132-56D9-79AD-3968-EBD601A21D52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DF391218-2CD1-984F-E352-04CBFFC6078B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6272ADB3-44FD-1985-6939-C3D6936E1C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745" y="1369124"/>
            <a:ext cx="1286510" cy="1417543"/>
          </a:xfrm>
          <a:custGeom>
            <a:avLst/>
            <a:gdLst>
              <a:gd name="connsiteX0" fmla="*/ 0 w 1286510"/>
              <a:gd name="connsiteY0" fmla="*/ 0 h 1417543"/>
              <a:gd name="connsiteX1" fmla="*/ 415972 w 1286510"/>
              <a:gd name="connsiteY1" fmla="*/ 0 h 1417543"/>
              <a:gd name="connsiteX2" fmla="*/ 831943 w 1286510"/>
              <a:gd name="connsiteY2" fmla="*/ 0 h 1417543"/>
              <a:gd name="connsiteX3" fmla="*/ 1286510 w 1286510"/>
              <a:gd name="connsiteY3" fmla="*/ 0 h 1417543"/>
              <a:gd name="connsiteX4" fmla="*/ 1286510 w 1286510"/>
              <a:gd name="connsiteY4" fmla="*/ 429988 h 1417543"/>
              <a:gd name="connsiteX5" fmla="*/ 1286510 w 1286510"/>
              <a:gd name="connsiteY5" fmla="*/ 930853 h 1417543"/>
              <a:gd name="connsiteX6" fmla="*/ 1286510 w 1286510"/>
              <a:gd name="connsiteY6" fmla="*/ 1417543 h 1417543"/>
              <a:gd name="connsiteX7" fmla="*/ 831943 w 1286510"/>
              <a:gd name="connsiteY7" fmla="*/ 1417543 h 1417543"/>
              <a:gd name="connsiteX8" fmla="*/ 390241 w 1286510"/>
              <a:gd name="connsiteY8" fmla="*/ 1417543 h 1417543"/>
              <a:gd name="connsiteX9" fmla="*/ 0 w 1286510"/>
              <a:gd name="connsiteY9" fmla="*/ 1417543 h 1417543"/>
              <a:gd name="connsiteX10" fmla="*/ 0 w 1286510"/>
              <a:gd name="connsiteY10" fmla="*/ 987555 h 1417543"/>
              <a:gd name="connsiteX11" fmla="*/ 0 w 1286510"/>
              <a:gd name="connsiteY11" fmla="*/ 486690 h 1417543"/>
              <a:gd name="connsiteX12" fmla="*/ 0 w 1286510"/>
              <a:gd name="connsiteY12" fmla="*/ 0 h 1417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86510" h="1417543" fill="none" extrusionOk="0">
                <a:moveTo>
                  <a:pt x="0" y="0"/>
                </a:moveTo>
                <a:cubicBezTo>
                  <a:pt x="142707" y="-45865"/>
                  <a:pt x="248084" y="30417"/>
                  <a:pt x="415972" y="0"/>
                </a:cubicBezTo>
                <a:cubicBezTo>
                  <a:pt x="583860" y="-30417"/>
                  <a:pt x="628099" y="42114"/>
                  <a:pt x="831943" y="0"/>
                </a:cubicBezTo>
                <a:cubicBezTo>
                  <a:pt x="1035787" y="-42114"/>
                  <a:pt x="1070002" y="48386"/>
                  <a:pt x="1286510" y="0"/>
                </a:cubicBezTo>
                <a:cubicBezTo>
                  <a:pt x="1293381" y="119916"/>
                  <a:pt x="1286198" y="256908"/>
                  <a:pt x="1286510" y="429988"/>
                </a:cubicBezTo>
                <a:cubicBezTo>
                  <a:pt x="1286822" y="603068"/>
                  <a:pt x="1234200" y="823810"/>
                  <a:pt x="1286510" y="930853"/>
                </a:cubicBezTo>
                <a:cubicBezTo>
                  <a:pt x="1338820" y="1037897"/>
                  <a:pt x="1242766" y="1228780"/>
                  <a:pt x="1286510" y="1417543"/>
                </a:cubicBezTo>
                <a:cubicBezTo>
                  <a:pt x="1172213" y="1453310"/>
                  <a:pt x="1056186" y="1401025"/>
                  <a:pt x="831943" y="1417543"/>
                </a:cubicBezTo>
                <a:cubicBezTo>
                  <a:pt x="607700" y="1434061"/>
                  <a:pt x="584959" y="1396528"/>
                  <a:pt x="390241" y="1417543"/>
                </a:cubicBezTo>
                <a:cubicBezTo>
                  <a:pt x="195523" y="1438558"/>
                  <a:pt x="190117" y="1393693"/>
                  <a:pt x="0" y="1417543"/>
                </a:cubicBezTo>
                <a:cubicBezTo>
                  <a:pt x="-7651" y="1208313"/>
                  <a:pt x="1509" y="1089959"/>
                  <a:pt x="0" y="987555"/>
                </a:cubicBezTo>
                <a:cubicBezTo>
                  <a:pt x="-1509" y="885151"/>
                  <a:pt x="40851" y="616431"/>
                  <a:pt x="0" y="486690"/>
                </a:cubicBezTo>
                <a:cubicBezTo>
                  <a:pt x="-40851" y="356950"/>
                  <a:pt x="14342" y="128307"/>
                  <a:pt x="0" y="0"/>
                </a:cubicBezTo>
                <a:close/>
              </a:path>
              <a:path w="1286510" h="1417543" stroke="0" extrusionOk="0">
                <a:moveTo>
                  <a:pt x="0" y="0"/>
                </a:moveTo>
                <a:cubicBezTo>
                  <a:pt x="145176" y="-42189"/>
                  <a:pt x="232295" y="5696"/>
                  <a:pt x="403106" y="0"/>
                </a:cubicBezTo>
                <a:cubicBezTo>
                  <a:pt x="573917" y="-5696"/>
                  <a:pt x="666470" y="23861"/>
                  <a:pt x="793348" y="0"/>
                </a:cubicBezTo>
                <a:cubicBezTo>
                  <a:pt x="920226" y="-23861"/>
                  <a:pt x="1088577" y="42705"/>
                  <a:pt x="1286510" y="0"/>
                </a:cubicBezTo>
                <a:cubicBezTo>
                  <a:pt x="1305054" y="143718"/>
                  <a:pt x="1238239" y="295932"/>
                  <a:pt x="1286510" y="458339"/>
                </a:cubicBezTo>
                <a:cubicBezTo>
                  <a:pt x="1334781" y="620746"/>
                  <a:pt x="1230929" y="752690"/>
                  <a:pt x="1286510" y="930853"/>
                </a:cubicBezTo>
                <a:cubicBezTo>
                  <a:pt x="1342091" y="1109016"/>
                  <a:pt x="1252020" y="1207732"/>
                  <a:pt x="1286510" y="1417543"/>
                </a:cubicBezTo>
                <a:cubicBezTo>
                  <a:pt x="1134982" y="1442443"/>
                  <a:pt x="1031625" y="1416413"/>
                  <a:pt x="857673" y="1417543"/>
                </a:cubicBezTo>
                <a:cubicBezTo>
                  <a:pt x="683721" y="1418673"/>
                  <a:pt x="647731" y="1390980"/>
                  <a:pt x="441702" y="1417543"/>
                </a:cubicBezTo>
                <a:cubicBezTo>
                  <a:pt x="235673" y="1444106"/>
                  <a:pt x="177848" y="1379268"/>
                  <a:pt x="0" y="1417543"/>
                </a:cubicBezTo>
                <a:cubicBezTo>
                  <a:pt x="-12059" y="1196084"/>
                  <a:pt x="36281" y="1148405"/>
                  <a:pt x="0" y="916678"/>
                </a:cubicBezTo>
                <a:cubicBezTo>
                  <a:pt x="-36281" y="684952"/>
                  <a:pt x="16042" y="636855"/>
                  <a:pt x="0" y="486690"/>
                </a:cubicBezTo>
                <a:cubicBezTo>
                  <a:pt x="-16042" y="336525"/>
                  <a:pt x="5907" y="143368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175990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18174-B146-E164-3824-454A14F82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48154FEB-A7C1-8412-0A0F-25FFE8B0705A}"/>
              </a:ext>
            </a:extLst>
          </p:cNvPr>
          <p:cNvSpPr txBox="1"/>
          <p:nvPr/>
        </p:nvSpPr>
        <p:spPr>
          <a:xfrm>
            <a:off x="743988" y="69825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invite les élèves à rappeler ce qu’ils ont appris, puis présente une synthèse de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12683DF8-055B-F6A0-E431-FCAE5A898B13}"/>
              </a:ext>
            </a:extLst>
          </p:cNvPr>
          <p:cNvSpPr txBox="1"/>
          <p:nvPr/>
        </p:nvSpPr>
        <p:spPr>
          <a:xfrm>
            <a:off x="923911" y="188531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Dans cette séance nous avons appris que pour résoudre un problème je suis les étapes suivantes: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7D9D14DD-6E11-AA20-A328-BD02666639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69B5981A-4807-5A3E-56F0-8ED234BA1E7D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0171F1D-A0FD-9450-1803-889473AC45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80" y="1884798"/>
            <a:ext cx="11394423" cy="4784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131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B27096"/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C01999-77F8-8798-F49D-18C4A771D0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080E698B-E76C-084D-4F73-F925BF320EBE}"/>
              </a:ext>
            </a:extLst>
          </p:cNvPr>
          <p:cNvSpPr txBox="1"/>
          <p:nvPr/>
        </p:nvSpPr>
        <p:spPr>
          <a:xfrm>
            <a:off x="482599" y="697141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faire l’exercice à la maison, puis clôt la séance..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E7826AE4-DC39-080E-D773-C821D18D8E54}"/>
              </a:ext>
            </a:extLst>
          </p:cNvPr>
          <p:cNvSpPr txBox="1"/>
          <p:nvPr/>
        </p:nvSpPr>
        <p:spPr>
          <a:xfrm>
            <a:off x="774699" y="177800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Exercice à préparer à la maison pour la prochaine séance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E7776F0F-6889-70FD-34F1-D33743EA4E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11CC93C4-FFAD-1095-356A-566784FA8022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F55B392-FE7B-9C4E-744F-DC58B9ED60D4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Page27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CB29C7E-3ABB-5FEE-C67B-5EE47796C9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599" y="1936535"/>
            <a:ext cx="10796294" cy="2929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55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Fin de la séance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27A6844-A096-E197-1E22-B9281948BE3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0EFF4"/>
              </a:clrFrom>
              <a:clrTo>
                <a:srgbClr val="F0EF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2575" y="1197428"/>
            <a:ext cx="1466850" cy="1524000"/>
          </a:xfrm>
          <a:custGeom>
            <a:avLst/>
            <a:gdLst>
              <a:gd name="connsiteX0" fmla="*/ 0 w 1466850"/>
              <a:gd name="connsiteY0" fmla="*/ 0 h 1524000"/>
              <a:gd name="connsiteX1" fmla="*/ 474281 w 1466850"/>
              <a:gd name="connsiteY1" fmla="*/ 0 h 1524000"/>
              <a:gd name="connsiteX2" fmla="*/ 948563 w 1466850"/>
              <a:gd name="connsiteY2" fmla="*/ 0 h 1524000"/>
              <a:gd name="connsiteX3" fmla="*/ 1466850 w 1466850"/>
              <a:gd name="connsiteY3" fmla="*/ 0 h 1524000"/>
              <a:gd name="connsiteX4" fmla="*/ 1466850 w 1466850"/>
              <a:gd name="connsiteY4" fmla="*/ 462280 h 1524000"/>
              <a:gd name="connsiteX5" fmla="*/ 1466850 w 1466850"/>
              <a:gd name="connsiteY5" fmla="*/ 1000760 h 1524000"/>
              <a:gd name="connsiteX6" fmla="*/ 1466850 w 1466850"/>
              <a:gd name="connsiteY6" fmla="*/ 1524000 h 1524000"/>
              <a:gd name="connsiteX7" fmla="*/ 948563 w 1466850"/>
              <a:gd name="connsiteY7" fmla="*/ 1524000 h 1524000"/>
              <a:gd name="connsiteX8" fmla="*/ 444945 w 1466850"/>
              <a:gd name="connsiteY8" fmla="*/ 1524000 h 1524000"/>
              <a:gd name="connsiteX9" fmla="*/ 0 w 1466850"/>
              <a:gd name="connsiteY9" fmla="*/ 1524000 h 1524000"/>
              <a:gd name="connsiteX10" fmla="*/ 0 w 1466850"/>
              <a:gd name="connsiteY10" fmla="*/ 1061720 h 1524000"/>
              <a:gd name="connsiteX11" fmla="*/ 0 w 1466850"/>
              <a:gd name="connsiteY11" fmla="*/ 523240 h 1524000"/>
              <a:gd name="connsiteX12" fmla="*/ 0 w 1466850"/>
              <a:gd name="connsiteY12" fmla="*/ 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66850" h="1524000" fill="none" extrusionOk="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w="1466850" h="1524000" stroke="0" extrusionOk="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8209670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360F03D-5B32-04C7-AAE6-9C40F1287215}"/>
              </a:ext>
            </a:extLst>
          </p:cNvPr>
          <p:cNvGrpSpPr/>
          <p:nvPr/>
        </p:nvGrpSpPr>
        <p:grpSpPr>
          <a:xfrm>
            <a:off x="1257907" y="1041305"/>
            <a:ext cx="9579427" cy="5403036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68AB2480-BD09-78CF-FE57-9EB036F878E3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" name="Google Shape;252;p28">
              <a:extLst>
                <a:ext uri="{FF2B5EF4-FFF2-40B4-BE49-F238E27FC236}">
                  <a16:creationId xmlns:a16="http://schemas.microsoft.com/office/drawing/2014/main" id="{5EB0448A-0120-2B13-4981-28C1C0966605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sp>
        <p:nvSpPr>
          <p:cNvPr id="16" name="Google Shape;995;p109">
            <a:extLst>
              <a:ext uri="{FF2B5EF4-FFF2-40B4-BE49-F238E27FC236}">
                <a16:creationId xmlns:a16="http://schemas.microsoft.com/office/drawing/2014/main" id="{146F36D3-98C7-A8EA-8830-9ABF771BA77B}"/>
              </a:ext>
            </a:extLst>
          </p:cNvPr>
          <p:cNvSpPr txBox="1"/>
          <p:nvPr/>
        </p:nvSpPr>
        <p:spPr>
          <a:xfrm>
            <a:off x="1989337" y="1416787"/>
            <a:ext cx="3341675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Livret de l’élève</a:t>
            </a:r>
          </a:p>
        </p:txBody>
      </p:sp>
      <p:sp>
        <p:nvSpPr>
          <p:cNvPr id="17" name="Google Shape;996;p109">
            <a:extLst>
              <a:ext uri="{FF2B5EF4-FFF2-40B4-BE49-F238E27FC236}">
                <a16:creationId xmlns:a16="http://schemas.microsoft.com/office/drawing/2014/main" id="{0CCAD975-A096-1843-C18D-C7ABD2A0D5D9}"/>
              </a:ext>
            </a:extLst>
          </p:cNvPr>
          <p:cNvSpPr txBox="1"/>
          <p:nvPr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Autre matériel</a:t>
            </a:r>
          </a:p>
        </p:txBody>
      </p:sp>
      <p:pic>
        <p:nvPicPr>
          <p:cNvPr id="18" name="Google Shape;1000;p109">
            <a:extLst>
              <a:ext uri="{FF2B5EF4-FFF2-40B4-BE49-F238E27FC236}">
                <a16:creationId xmlns:a16="http://schemas.microsoft.com/office/drawing/2014/main" id="{9E51B0A2-61BE-B2FE-2685-34EBB5FF90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8" r="1528"/>
          <a:stretch/>
        </p:blipFill>
        <p:spPr>
          <a:xfrm>
            <a:off x="2288711" y="2268362"/>
            <a:ext cx="2783064" cy="3835783"/>
          </a:xfrm>
          <a:prstGeom prst="rect">
            <a:avLst/>
          </a:prstGeom>
          <a:noFill/>
          <a:ln cap="flat">
            <a:solidFill>
              <a:srgbClr val="336FB6"/>
            </a:solidFill>
          </a:ln>
        </p:spPr>
      </p:pic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52CBA1D-553E-9A48-AEC2-7331429E3E8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6101920" y="2831843"/>
            <a:ext cx="2454437" cy="27345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89AC41C-233F-A17C-E10D-80274621063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53174" y="3735051"/>
            <a:ext cx="3619500" cy="25146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66E59D9-571C-BF58-B8D6-160ED8C46B2C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720052" y="2115869"/>
            <a:ext cx="1632389" cy="116408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F0300A3-B307-D5DC-273A-568B2BA9A7E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5975323" y="2100283"/>
            <a:ext cx="1227204" cy="921459"/>
          </a:xfrm>
          <a:prstGeom prst="rect">
            <a:avLst/>
          </a:prstGeom>
          <a:ln w="19050"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9FC40CB-87EF-FC64-CD65-BC554D605E4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52500" y="3009732"/>
            <a:ext cx="894928" cy="860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2245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806843-20BD-414E-4E5D-9A7341B6F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55;p28">
            <a:extLst>
              <a:ext uri="{FF2B5EF4-FFF2-40B4-BE49-F238E27FC236}">
                <a16:creationId xmlns:a16="http://schemas.microsoft.com/office/drawing/2014/main" id="{7232CAA3-3DD0-98FF-820D-35B618FC3569}"/>
              </a:ext>
            </a:extLst>
          </p:cNvPr>
          <p:cNvSpPr/>
          <p:nvPr/>
        </p:nvSpPr>
        <p:spPr>
          <a:xfrm>
            <a:off x="172899" y="61516"/>
            <a:ext cx="11310803" cy="60272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MA" sz="32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Une banque des bons et mauvais comportements </a:t>
            </a:r>
            <a:endParaRPr kumimoji="0" lang="en-US" sz="18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E910BE2-3881-7D0E-E803-A3E02C53654F}"/>
              </a:ext>
            </a:extLst>
          </p:cNvPr>
          <p:cNvSpPr/>
          <p:nvPr/>
        </p:nvSpPr>
        <p:spPr>
          <a:xfrm>
            <a:off x="7133351" y="1048837"/>
            <a:ext cx="4566868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Mauvais comportements</a:t>
            </a:r>
            <a:endParaRPr kumimoji="0" lang="fr-MA" sz="2133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243B037-1F4C-D530-B71B-CF5B381045B5}"/>
              </a:ext>
            </a:extLst>
          </p:cNvPr>
          <p:cNvSpPr/>
          <p:nvPr/>
        </p:nvSpPr>
        <p:spPr>
          <a:xfrm>
            <a:off x="491781" y="1048837"/>
            <a:ext cx="4368339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Bons comportements</a:t>
            </a:r>
            <a:endParaRPr kumimoji="0" lang="fr-MA" sz="2133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2F5B7BB-A09E-350C-C581-9BD7ACC403C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629" b="96070" l="9948" r="89791">
                        <a14:foregroundMark x1="39005" y1="6376" x2="57068" y2="4716"/>
                        <a14:foregroundMark x1="31937" y1="95633" x2="42408" y2="88908"/>
                        <a14:foregroundMark x1="57723" y1="96070" x2="58639" y2="896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879" y="1796803"/>
            <a:ext cx="3173351" cy="476002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BE3944C-573E-4613-C6E7-D1F8D09B793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594" b="94596" l="9961" r="89844">
                        <a14:foregroundMark x1="46582" y1="91341" x2="61328" y2="88086"/>
                        <a14:foregroundMark x1="68652" y1="94661" x2="79980" y2="86654"/>
                        <a14:foregroundMark x1="79980" y1="86654" x2="79980" y2="86263"/>
                        <a14:foregroundMark x1="53320" y1="19857" x2="57324" y2="19010"/>
                        <a14:foregroundMark x1="61914" y1="18620" x2="69336" y2="19401"/>
                        <a14:foregroundMark x1="79102" y1="31706" x2="82520" y2="43164"/>
                        <a14:foregroundMark x1="48438" y1="44531" x2="50000" y2="34570"/>
                        <a14:foregroundMark x1="53711" y1="8594" x2="71094" y2="8984"/>
                        <a14:foregroundMark x1="49707" y1="33919" x2="52148" y2="31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9858" y="1557149"/>
            <a:ext cx="3492888" cy="5239333"/>
          </a:xfrm>
          <a:prstGeom prst="rect">
            <a:avLst/>
          </a:prstGeom>
        </p:spPr>
      </p:pic>
      <p:sp>
        <p:nvSpPr>
          <p:cNvPr id="5" name="Bulle narrative : ronde 4">
            <a:extLst>
              <a:ext uri="{FF2B5EF4-FFF2-40B4-BE49-F238E27FC236}">
                <a16:creationId xmlns:a16="http://schemas.microsoft.com/office/drawing/2014/main" id="{A43F9CB2-84EE-684F-76D0-BB5DC6421965}"/>
              </a:ext>
            </a:extLst>
          </p:cNvPr>
          <p:cNvSpPr/>
          <p:nvPr/>
        </p:nvSpPr>
        <p:spPr>
          <a:xfrm rot="20889684">
            <a:off x="7305399" y="2079939"/>
            <a:ext cx="1824184" cy="1403623"/>
          </a:xfrm>
          <a:prstGeom prst="wedgeEllipseCallout">
            <a:avLst>
              <a:gd name="adj1" fmla="val 64246"/>
              <a:gd name="adj2" fmla="val 21105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J’oublie 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mon    ardoise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41681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88000"/>
                <a:lumMod val="16000"/>
                <a:lumOff val="84000"/>
              </a:srgb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B27096"/>
            </a:gs>
            <a:gs pos="100000">
              <a:srgbClr val="B27096">
                <a:alpha val="46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Contrôler les cahiers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et corriger l'exercice maison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6 min</a:t>
              </a:r>
            </a:p>
          </p:txBody>
        </p:sp>
      </p:grpSp>
      <p:pic>
        <p:nvPicPr>
          <p:cNvPr id="47" name="Picture 52">
            <a:extLst>
              <a:ext uri="{FF2B5EF4-FFF2-40B4-BE49-F238E27FC236}">
                <a16:creationId xmlns:a16="http://schemas.microsoft.com/office/drawing/2014/main" id="{9C6F9633-ED3A-85FA-A079-AA1E28CB86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318" y="1019838"/>
            <a:ext cx="1409365" cy="14400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8691033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92597D-A9F4-3BBC-7A47-7C132D013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36BBCBDF-7096-3A9E-EA01-F06424AAF49E}"/>
              </a:ext>
            </a:extLst>
          </p:cNvPr>
          <p:cNvSpPr/>
          <p:nvPr/>
        </p:nvSpPr>
        <p:spPr>
          <a:xfrm>
            <a:off x="788670" y="177800"/>
            <a:ext cx="10539730" cy="48514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i="0" dirty="0">
                <a:solidFill>
                  <a:schemeClr val="bg1">
                    <a:lumMod val="65000"/>
                  </a:schemeClr>
                </a:solidFill>
                <a:effectLst/>
              </a:rPr>
              <a:t>On commence par la correction de l’exercice maison de la séance précédente.</a:t>
            </a:r>
            <a:endParaRPr lang="fr-F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F066938-A961-3AA4-E626-B05D9168824E}"/>
              </a:ext>
            </a:extLst>
          </p:cNvPr>
          <p:cNvSpPr txBox="1"/>
          <p:nvPr/>
        </p:nvSpPr>
        <p:spPr>
          <a:xfrm>
            <a:off x="720090" y="621653"/>
            <a:ext cx="1070945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contrôle  les réalisations d’un échantillon d’élèves avant de passer à la correction au tableau</a:t>
            </a:r>
          </a:p>
        </p:txBody>
      </p:sp>
      <p:pic>
        <p:nvPicPr>
          <p:cNvPr id="60" name="Picture 52">
            <a:extLst>
              <a:ext uri="{FF2B5EF4-FFF2-40B4-BE49-F238E27FC236}">
                <a16:creationId xmlns:a16="http://schemas.microsoft.com/office/drawing/2014/main" id="{12FB5C80-0B69-638C-40FF-09ED346CF9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8400" y="212057"/>
            <a:ext cx="617844" cy="631274"/>
          </a:xfrm>
          <a:prstGeom prst="ellipse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F92BAF7-6798-6F1E-7630-1E8B8D7DB195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Page25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DC3DDFB-20C8-6B90-4704-F012A622B6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89" y="1206157"/>
            <a:ext cx="11268987" cy="4131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8845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E0D1D2-7AEB-8CAF-5491-81B12DBED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A345A0A-BD70-E305-6075-A1ECADAADBE8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A3F5BA16-6963-F17F-0CDD-C66FF80BC447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EE17F62-D96D-D8C5-7395-003D8D5A77D6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Activité rituelle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B391222-358B-20D2-669D-8ECA122D3606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335DF2C-463A-267F-5759-B5812B6396F6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C0BED87-E73D-E1FA-B687-4B60EABE4F5A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00C5BA9-A643-30E4-ECF0-A0E25CFEF76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518813" y="1210310"/>
            <a:ext cx="1154374" cy="1162800"/>
          </a:xfrm>
          <a:custGeom>
            <a:avLst/>
            <a:gdLst>
              <a:gd name="connsiteX0" fmla="*/ 0 w 1154374"/>
              <a:gd name="connsiteY0" fmla="*/ 0 h 1162800"/>
              <a:gd name="connsiteX1" fmla="*/ 565643 w 1154374"/>
              <a:gd name="connsiteY1" fmla="*/ 0 h 1162800"/>
              <a:gd name="connsiteX2" fmla="*/ 1154374 w 1154374"/>
              <a:gd name="connsiteY2" fmla="*/ 0 h 1162800"/>
              <a:gd name="connsiteX3" fmla="*/ 1154374 w 1154374"/>
              <a:gd name="connsiteY3" fmla="*/ 593028 h 1162800"/>
              <a:gd name="connsiteX4" fmla="*/ 1154374 w 1154374"/>
              <a:gd name="connsiteY4" fmla="*/ 1162800 h 1162800"/>
              <a:gd name="connsiteX5" fmla="*/ 565643 w 1154374"/>
              <a:gd name="connsiteY5" fmla="*/ 1162800 h 1162800"/>
              <a:gd name="connsiteX6" fmla="*/ 0 w 1154374"/>
              <a:gd name="connsiteY6" fmla="*/ 1162800 h 1162800"/>
              <a:gd name="connsiteX7" fmla="*/ 0 w 1154374"/>
              <a:gd name="connsiteY7" fmla="*/ 604656 h 1162800"/>
              <a:gd name="connsiteX8" fmla="*/ 0 w 1154374"/>
              <a:gd name="connsiteY8" fmla="*/ 0 h 116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4374" h="1162800" fill="none" extrusionOk="0">
                <a:moveTo>
                  <a:pt x="0" y="0"/>
                </a:moveTo>
                <a:cubicBezTo>
                  <a:pt x="213644" y="-8733"/>
                  <a:pt x="391840" y="49994"/>
                  <a:pt x="565643" y="0"/>
                </a:cubicBezTo>
                <a:cubicBezTo>
                  <a:pt x="739446" y="-49994"/>
                  <a:pt x="874216" y="50711"/>
                  <a:pt x="1154374" y="0"/>
                </a:cubicBezTo>
                <a:cubicBezTo>
                  <a:pt x="1192048" y="236085"/>
                  <a:pt x="1097035" y="381148"/>
                  <a:pt x="1154374" y="593028"/>
                </a:cubicBezTo>
                <a:cubicBezTo>
                  <a:pt x="1211713" y="804908"/>
                  <a:pt x="1114044" y="1005123"/>
                  <a:pt x="1154374" y="1162800"/>
                </a:cubicBezTo>
                <a:cubicBezTo>
                  <a:pt x="982826" y="1185884"/>
                  <a:pt x="835950" y="1154862"/>
                  <a:pt x="565643" y="1162800"/>
                </a:cubicBezTo>
                <a:cubicBezTo>
                  <a:pt x="295336" y="1170738"/>
                  <a:pt x="275875" y="1110075"/>
                  <a:pt x="0" y="1162800"/>
                </a:cubicBezTo>
                <a:cubicBezTo>
                  <a:pt x="-733" y="951271"/>
                  <a:pt x="9986" y="866916"/>
                  <a:pt x="0" y="604656"/>
                </a:cubicBezTo>
                <a:cubicBezTo>
                  <a:pt x="-9986" y="342396"/>
                  <a:pt x="11489" y="270212"/>
                  <a:pt x="0" y="0"/>
                </a:cubicBezTo>
                <a:close/>
              </a:path>
              <a:path w="1154374" h="1162800" stroke="0" extrusionOk="0">
                <a:moveTo>
                  <a:pt x="0" y="0"/>
                </a:moveTo>
                <a:cubicBezTo>
                  <a:pt x="110579" y="-61253"/>
                  <a:pt x="308700" y="61734"/>
                  <a:pt x="542556" y="0"/>
                </a:cubicBezTo>
                <a:cubicBezTo>
                  <a:pt x="776412" y="-61734"/>
                  <a:pt x="875019" y="16015"/>
                  <a:pt x="1154374" y="0"/>
                </a:cubicBezTo>
                <a:cubicBezTo>
                  <a:pt x="1222263" y="186785"/>
                  <a:pt x="1117997" y="402746"/>
                  <a:pt x="1154374" y="569772"/>
                </a:cubicBezTo>
                <a:cubicBezTo>
                  <a:pt x="1190751" y="736798"/>
                  <a:pt x="1127040" y="902733"/>
                  <a:pt x="1154374" y="1162800"/>
                </a:cubicBezTo>
                <a:cubicBezTo>
                  <a:pt x="983061" y="1195368"/>
                  <a:pt x="722264" y="1140509"/>
                  <a:pt x="588731" y="1162800"/>
                </a:cubicBezTo>
                <a:cubicBezTo>
                  <a:pt x="455198" y="1185091"/>
                  <a:pt x="136416" y="1116172"/>
                  <a:pt x="0" y="1162800"/>
                </a:cubicBezTo>
                <a:cubicBezTo>
                  <a:pt x="-62942" y="938676"/>
                  <a:pt x="67965" y="770173"/>
                  <a:pt x="0" y="569772"/>
                </a:cubicBezTo>
                <a:cubicBezTo>
                  <a:pt x="-67965" y="369371"/>
                  <a:pt x="26860" y="170094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36637740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0574301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9326</TotalTime>
  <Words>1367</Words>
  <Application>Microsoft Office PowerPoint</Application>
  <PresentationFormat>Grand écran</PresentationFormat>
  <Paragraphs>282</Paragraphs>
  <Slides>46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46</vt:i4>
      </vt:variant>
    </vt:vector>
  </HeadingPairs>
  <TitlesOfParts>
    <vt:vector size="56" baseType="lpstr">
      <vt:lpstr>Aptos</vt:lpstr>
      <vt:lpstr>Arial</vt:lpstr>
      <vt:lpstr>Calibri</vt:lpstr>
      <vt:lpstr>Cambria Math</vt:lpstr>
      <vt:lpstr>Dosis</vt:lpstr>
      <vt:lpstr>Dosis Bold</vt:lpstr>
      <vt:lpstr>Poppins ExtraBold</vt:lpstr>
      <vt:lpstr>Office Theme</vt:lpstr>
      <vt:lpstr>Custom Design</vt:lpstr>
      <vt:lpstr>1_Custom Design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D_Abdellah</dc:creator>
  <cp:lastModifiedBy>AMINE RADOUANE - ENSEIGNANT</cp:lastModifiedBy>
  <cp:revision>1151</cp:revision>
  <cp:lastPrinted>2024-10-05T19:15:58Z</cp:lastPrinted>
  <dcterms:created xsi:type="dcterms:W3CDTF">2024-05-28T10:13:44Z</dcterms:created>
  <dcterms:modified xsi:type="dcterms:W3CDTF">2025-11-11T09:23:37Z</dcterms:modified>
</cp:coreProperties>
</file>