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handoutMasterIdLst>
    <p:handoutMasterId r:id="rId71"/>
  </p:handoutMasterIdLst>
  <p:sldIdLst>
    <p:sldId id="308" r:id="rId2"/>
    <p:sldId id="288" r:id="rId3"/>
    <p:sldId id="289" r:id="rId4"/>
    <p:sldId id="286" r:id="rId5"/>
    <p:sldId id="287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306" r:id="rId21"/>
    <p:sldId id="307" r:id="rId22"/>
    <p:sldId id="395" r:id="rId23"/>
    <p:sldId id="396" r:id="rId24"/>
    <p:sldId id="309" r:id="rId25"/>
    <p:sldId id="310" r:id="rId26"/>
    <p:sldId id="297" r:id="rId27"/>
    <p:sldId id="270" r:id="rId28"/>
    <p:sldId id="271" r:id="rId29"/>
    <p:sldId id="272" r:id="rId30"/>
    <p:sldId id="2147483412" r:id="rId31"/>
    <p:sldId id="313" r:id="rId32"/>
    <p:sldId id="274" r:id="rId33"/>
    <p:sldId id="275" r:id="rId34"/>
    <p:sldId id="276" r:id="rId35"/>
    <p:sldId id="277" r:id="rId36"/>
    <p:sldId id="319" r:id="rId37"/>
    <p:sldId id="391" r:id="rId38"/>
    <p:sldId id="392" r:id="rId39"/>
    <p:sldId id="299" r:id="rId40"/>
    <p:sldId id="384" r:id="rId41"/>
    <p:sldId id="385" r:id="rId42"/>
    <p:sldId id="386" r:id="rId43"/>
    <p:sldId id="387" r:id="rId44"/>
    <p:sldId id="388" r:id="rId45"/>
    <p:sldId id="389" r:id="rId46"/>
    <p:sldId id="298" r:id="rId47"/>
    <p:sldId id="2147483415" r:id="rId48"/>
    <p:sldId id="2147483413" r:id="rId49"/>
    <p:sldId id="2147483416" r:id="rId50"/>
    <p:sldId id="349" r:id="rId51"/>
    <p:sldId id="350" r:id="rId52"/>
    <p:sldId id="2147483417" r:id="rId53"/>
    <p:sldId id="2147483418" r:id="rId54"/>
    <p:sldId id="2147483419" r:id="rId55"/>
    <p:sldId id="2147483420" r:id="rId56"/>
    <p:sldId id="300" r:id="rId57"/>
    <p:sldId id="301" r:id="rId58"/>
    <p:sldId id="281" r:id="rId59"/>
    <p:sldId id="346" r:id="rId60"/>
    <p:sldId id="347" r:id="rId61"/>
    <p:sldId id="303" r:id="rId62"/>
    <p:sldId id="304" r:id="rId63"/>
    <p:sldId id="282" r:id="rId64"/>
    <p:sldId id="305" r:id="rId65"/>
    <p:sldId id="262" r:id="rId66"/>
    <p:sldId id="283" r:id="rId67"/>
    <p:sldId id="284" r:id="rId68"/>
    <p:sldId id="291" r:id="rId6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306"/>
            <p14:sldId id="307"/>
            <p14:sldId id="395"/>
            <p14:sldId id="396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147483412"/>
            <p14:sldId id="313"/>
            <p14:sldId id="274"/>
            <p14:sldId id="275"/>
            <p14:sldId id="276"/>
            <p14:sldId id="277"/>
            <p14:sldId id="319"/>
            <p14:sldId id="391"/>
            <p14:sldId id="392"/>
          </p14:sldIdLst>
        </p14:section>
        <p14:section name="Pratique collective" id="{CF34AB29-930A-422C-8BB3-41EE66488593}">
          <p14:sldIdLst>
            <p14:sldId id="299"/>
            <p14:sldId id="384"/>
            <p14:sldId id="385"/>
            <p14:sldId id="386"/>
            <p14:sldId id="387"/>
            <p14:sldId id="388"/>
            <p14:sldId id="389"/>
            <p14:sldId id="298"/>
            <p14:sldId id="2147483415"/>
            <p14:sldId id="2147483413"/>
            <p14:sldId id="2147483416"/>
            <p14:sldId id="349"/>
            <p14:sldId id="350"/>
            <p14:sldId id="2147483417"/>
            <p14:sldId id="2147483418"/>
            <p14:sldId id="2147483419"/>
            <p14:sldId id="2147483420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  <p14:sldId id="346"/>
            <p14:sldId id="347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6082"/>
    <a:srgbClr val="1D6FA9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58" autoAdjust="0"/>
    <p:restoredTop sz="94660"/>
  </p:normalViewPr>
  <p:slideViewPr>
    <p:cSldViewPr snapToGrid="0">
      <p:cViewPr varScale="1">
        <p:scale>
          <a:sx n="79" d="100"/>
          <a:sy n="79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18/05/2026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0.png"/><Relationship Id="rId4" Type="http://schemas.openxmlformats.org/officeDocument/2006/relationships/image" Target="../media/image5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80.png"/><Relationship Id="rId4" Type="http://schemas.openxmlformats.org/officeDocument/2006/relationships/image" Target="../media/image57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4.jpeg"/><Relationship Id="rId4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5.png"/><Relationship Id="rId4" Type="http://schemas.openxmlformats.org/officeDocument/2006/relationships/image" Target="../media/image6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7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2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8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Statistiques et probabilité</a:t>
            </a:r>
            <a:endParaRPr lang="en-US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13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10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/>
              <a:t>Calculer la probabilité </a:t>
            </a:r>
            <a:r>
              <a:rPr lang="fr-FR"/>
              <a:t>d’une issue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127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96AE28-E1E8-9C31-21F0-1AA5ABB97E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384" y="2267929"/>
            <a:ext cx="10614626" cy="204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Nommer l’objet suivant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6D83D202-2CC3-20D0-26AA-03EF8E57923D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kern="0" dirty="0">
                <a:solidFill>
                  <a:srgbClr val="000000"/>
                </a:solidFill>
                <a:sym typeface="Calibri"/>
              </a:rPr>
              <a:t>………………………………….</a:t>
            </a:r>
            <a:endParaRPr lang="fr-FR" sz="1800" dirty="0">
              <a:solidFill>
                <a:prstClr val="black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5348470-F86E-827A-BC5E-BE1A345C3B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5444" y="2106674"/>
            <a:ext cx="1537921" cy="147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5976CD-0965-FA05-C04E-C078B4EE2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Google Shape;265;p44">
            <a:extLst>
              <a:ext uri="{FF2B5EF4-FFF2-40B4-BE49-F238E27FC236}">
                <a16:creationId xmlns:a16="http://schemas.microsoft.com/office/drawing/2014/main" id="{4C9F5CA7-F008-99FB-DC50-3F966796DE9A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kern="0" dirty="0">
                <a:solidFill>
                  <a:srgbClr val="000000"/>
                </a:solidFill>
                <a:sym typeface="Calibri"/>
              </a:rPr>
              <a:t>Une pièce de monnaie</a:t>
            </a:r>
            <a:endParaRPr lang="fr-FR" sz="1800" dirty="0">
              <a:solidFill>
                <a:prstClr val="black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A6FFEF-E3F3-58FC-8430-F1A4CC783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5444" y="2106674"/>
            <a:ext cx="1537921" cy="147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536FE-D0D7-A2BD-B9E4-3429A70F1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AD28E4-06F0-0C7C-C36B-9EA919B39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 la phrase suivante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B8562CD-6813-0EBD-E03E-895320A6631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02960DE-1CE4-CFE4-408D-4B989ED312FA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504FB5A-3CAB-489B-7F84-6838D158883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6C1F3CD-300B-4EF4-0A79-F27D7DCFAFA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C8298458-08E2-98DA-DD66-2E3680DA5A85}"/>
              </a:ext>
            </a:extLst>
          </p:cNvPr>
          <p:cNvSpPr txBox="1"/>
          <p:nvPr/>
        </p:nvSpPr>
        <p:spPr>
          <a:xfrm>
            <a:off x="1163782" y="2428889"/>
            <a:ext cx="8262365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dirty="0">
                <a:solidFill>
                  <a:prstClr val="black"/>
                </a:solidFill>
              </a:rPr>
              <a:t>Ce sac contient une boule ………..……, deux boules ………….. …et trois boules …………….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E6C17-0C46-1860-E1DF-2CE7E4B2AF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9199" y="1981979"/>
            <a:ext cx="2102471" cy="165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52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66DFCD-90AF-BC90-6313-77776146E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AFF226-D4DC-5354-4AF3-0E1AC6D52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A8FA3A2-D086-54AD-D327-2032DA675D5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9E5B7954-74B3-FAC4-9843-A3A32636E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7" name="Google Shape;265;p44">
            <a:extLst>
              <a:ext uri="{FF2B5EF4-FFF2-40B4-BE49-F238E27FC236}">
                <a16:creationId xmlns:a16="http://schemas.microsoft.com/office/drawing/2014/main" id="{56691C4B-D9A2-4972-4B1C-46A6A105B30D}"/>
              </a:ext>
            </a:extLst>
          </p:cNvPr>
          <p:cNvSpPr txBox="1"/>
          <p:nvPr/>
        </p:nvSpPr>
        <p:spPr>
          <a:xfrm>
            <a:off x="1163782" y="2428889"/>
            <a:ext cx="8262365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r>
              <a:rPr lang="fr-FR" sz="1800" dirty="0">
                <a:solidFill>
                  <a:prstClr val="black"/>
                </a:solidFill>
              </a:rPr>
              <a:t>Ce sac contient une boule ………..……, deux boules ………….. …et trois boules …………….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437229B-9578-E6F7-202D-6A26DB70E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9199" y="1981979"/>
            <a:ext cx="2102471" cy="1654839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DC45D48-7146-402E-74F0-0B55F4E8B7DC}"/>
              </a:ext>
            </a:extLst>
          </p:cNvPr>
          <p:cNvSpPr txBox="1"/>
          <p:nvPr/>
        </p:nvSpPr>
        <p:spPr>
          <a:xfrm>
            <a:off x="3912062" y="2671689"/>
            <a:ext cx="805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verte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95766BC-9E41-2685-BAD6-D472B309B43C}"/>
              </a:ext>
            </a:extLst>
          </p:cNvPr>
          <p:cNvSpPr txBox="1"/>
          <p:nvPr/>
        </p:nvSpPr>
        <p:spPr>
          <a:xfrm>
            <a:off x="5965999" y="2678615"/>
            <a:ext cx="933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bleues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E17169A-2835-F599-0201-56A6AC0D1A6A}"/>
              </a:ext>
            </a:extLst>
          </p:cNvPr>
          <p:cNvSpPr txBox="1"/>
          <p:nvPr/>
        </p:nvSpPr>
        <p:spPr>
          <a:xfrm>
            <a:off x="8383617" y="2664759"/>
            <a:ext cx="9335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rouges</a:t>
            </a:r>
          </a:p>
        </p:txBody>
      </p:sp>
    </p:spTree>
    <p:extLst>
      <p:ext uri="{BB962C8B-B14F-4D97-AF65-F5344CB8AC3E}">
        <p14:creationId xmlns:p14="http://schemas.microsoft.com/office/powerpoint/2010/main" val="13967146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 les phrases suivantes.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4D57DE47-C471-9AC5-F1D4-7A7580B6AC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288" y="1984663"/>
            <a:ext cx="11297875" cy="3034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0B58268-8340-5F46-01C4-6A26B48DC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062" y="2078180"/>
            <a:ext cx="11297875" cy="30341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71631"/>
            <a:ext cx="10529279" cy="267549"/>
          </a:xfrm>
        </p:spPr>
        <p:txBody>
          <a:bodyPr/>
          <a:lstStyle/>
          <a:p>
            <a:r>
              <a:rPr lang="fr-FR" dirty="0"/>
              <a:t>La face d’une pièce de monnaie comporte un portrait.</a:t>
            </a:r>
            <a:endParaRPr lang="fr-FR" i="1" dirty="0">
              <a:latin typeface="Cambria Math" panose="020405030504060302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réponses.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159341B-DDF6-605B-8099-0BE585BEDB45}"/>
                  </a:ext>
                </a:extLst>
              </p:cNvPr>
              <p:cNvSpPr txBox="1"/>
              <p:nvPr/>
            </p:nvSpPr>
            <p:spPr>
              <a:xfrm>
                <a:off x="6619471" y="3104253"/>
                <a:ext cx="7518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3159341B-DDF6-605B-8099-0BE585BEDB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471" y="3104253"/>
                <a:ext cx="751840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ZoneTexte 14">
            <a:extLst>
              <a:ext uri="{FF2B5EF4-FFF2-40B4-BE49-F238E27FC236}">
                <a16:creationId xmlns:a16="http://schemas.microsoft.com/office/drawing/2014/main" id="{71634664-C0A9-6722-D5B7-67DB7C1CA185}"/>
              </a:ext>
            </a:extLst>
          </p:cNvPr>
          <p:cNvSpPr txBox="1"/>
          <p:nvPr/>
        </p:nvSpPr>
        <p:spPr>
          <a:xfrm>
            <a:off x="6851766" y="4330381"/>
            <a:ext cx="751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Verte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A42CE9B-2916-2CF4-6CFA-21FDBA0BFF3F}"/>
                  </a:ext>
                </a:extLst>
              </p:cNvPr>
              <p:cNvSpPr txBox="1"/>
              <p:nvPr/>
            </p:nvSpPr>
            <p:spPr>
              <a:xfrm>
                <a:off x="6626397" y="3620338"/>
                <a:ext cx="75184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4</m:t>
                      </m:r>
                    </m:oMath>
                  </m:oMathPara>
                </a14:m>
                <a:endParaRPr lang="fr-FR" sz="2000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FA42CE9B-2916-2CF4-6CFA-21FDBA0BFF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6397" y="3620338"/>
                <a:ext cx="751840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Parfait! On se rappelle ce qui suit: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94F6A-E3A6-DEDE-13D5-86ECA1D49A3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>
              <a:buFont typeface="Courier New" panose="02070309020205020404" pitchFamily="49" charset="0"/>
              <a:buChar char="o"/>
            </a:pPr>
            <a:endParaRPr lang="fr-FR" dirty="0"/>
          </a:p>
          <a:p>
            <a:pPr>
              <a:buFont typeface="Courier New" panose="02070309020205020404" pitchFamily="49" charset="0"/>
              <a:buChar char="o"/>
            </a:pPr>
            <a:r>
              <a:rPr lang="fr-FR" b="1" dirty="0"/>
              <a:t>Une pièce de monnaie a deux faces qu’on nomme pile et face</a:t>
            </a:r>
          </a:p>
          <a:p>
            <a:pPr>
              <a:buFont typeface="Courier New" panose="02070309020205020404" pitchFamily="49" charset="0"/>
              <a:buChar char="o"/>
            </a:pPr>
            <a:endParaRPr lang="fr-FR" dirty="0"/>
          </a:p>
          <a:p>
            <a:pPr>
              <a:buFont typeface="Courier New" panose="02070309020205020404" pitchFamily="49" charset="0"/>
              <a:buChar char="o"/>
            </a:pPr>
            <a:endParaRPr lang="fr-FR" dirty="0"/>
          </a:p>
          <a:p>
            <a:pPr marL="0" indent="0">
              <a:buNone/>
            </a:pPr>
            <a:r>
              <a:rPr lang="fr-FR" sz="1800" b="1" kern="0" dirty="0">
                <a:solidFill>
                  <a:srgbClr val="000000"/>
                </a:solidFill>
                <a:latin typeface="Aptos" panose="02110004020202020204"/>
                <a:cs typeface="+mn-cs"/>
                <a:sym typeface="Calibri"/>
              </a:rPr>
              <a:t>     </a:t>
            </a:r>
          </a:p>
          <a:p>
            <a:pPr marL="0" indent="0">
              <a:buNone/>
            </a:pPr>
            <a:endParaRPr lang="fr-FR" sz="1800" b="1" kern="0" dirty="0">
              <a:solidFill>
                <a:srgbClr val="000000"/>
              </a:solidFill>
              <a:latin typeface="Aptos" panose="02110004020202020204"/>
              <a:cs typeface="+mn-cs"/>
              <a:sym typeface="Calibri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fr-FR" sz="1800" b="1" kern="0" dirty="0">
              <a:solidFill>
                <a:srgbClr val="000000"/>
              </a:solidFill>
              <a:latin typeface="Aptos" panose="02110004020202020204"/>
              <a:cs typeface="+mn-cs"/>
              <a:sym typeface="Calibri"/>
            </a:endParaRPr>
          </a:p>
          <a:p>
            <a:pPr>
              <a:buFont typeface="Courier New" panose="02070309020205020404" pitchFamily="49" charset="0"/>
              <a:buChar char="o"/>
            </a:pPr>
            <a:endParaRPr lang="fr-FR" sz="1800" b="1" kern="0" dirty="0">
              <a:solidFill>
                <a:srgbClr val="000000"/>
              </a:solidFill>
              <a:latin typeface="Aptos" panose="02110004020202020204"/>
              <a:cs typeface="+mn-cs"/>
              <a:sym typeface="Calibri"/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fr-FR" sz="1800" b="1" kern="0" dirty="0">
                <a:solidFill>
                  <a:srgbClr val="000000"/>
                </a:solidFill>
                <a:latin typeface="Aptos" panose="02110004020202020204"/>
                <a:cs typeface="+mn-cs"/>
                <a:sym typeface="Calibri"/>
              </a:rPr>
              <a:t>                                                                           Un sac qui contient des boules de couleurs différentes.</a:t>
            </a:r>
            <a:endParaRPr lang="fr-FR" b="1" dirty="0"/>
          </a:p>
          <a:p>
            <a:pPr>
              <a:buFont typeface="Courier New" panose="02070309020205020404" pitchFamily="49" charset="0"/>
              <a:buChar char="o"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B96FB00-BD8F-B8F0-19EE-2AA677073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481" y="3768725"/>
            <a:ext cx="2102471" cy="1654839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0AD27220-919B-4AF0-6BB9-68D059FA405E}"/>
              </a:ext>
            </a:extLst>
          </p:cNvPr>
          <p:cNvCxnSpPr>
            <a:cxnSpLocks/>
          </p:cNvCxnSpPr>
          <p:nvPr/>
        </p:nvCxnSpPr>
        <p:spPr>
          <a:xfrm>
            <a:off x="3351878" y="4830516"/>
            <a:ext cx="773314" cy="0"/>
          </a:xfrm>
          <a:prstGeom prst="straightConnector1">
            <a:avLst/>
          </a:prstGeom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EC9DB42D-AF9C-828A-9256-EEC184BCB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0390" y="1685594"/>
            <a:ext cx="3086133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</a:t>
            </a:r>
            <a:r>
              <a:rPr lang="fr-FR">
                <a:latin typeface="Calibri" panose="020F0502020204030204"/>
              </a:rPr>
              <a:t>vos avis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8D8D526-8A6D-9610-36C1-04B2CA9D0E57}"/>
              </a:ext>
            </a:extLst>
          </p:cNvPr>
          <p:cNvSpPr/>
          <p:nvPr/>
        </p:nvSpPr>
        <p:spPr>
          <a:xfrm>
            <a:off x="722126" y="1909143"/>
            <a:ext cx="73768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Un sac contient une boule rouge, une boule bleue et une boule verte. Les trois boules sont identiques.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B31ED22-EB4F-C54F-7569-50BB0E32B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6086" y="1677772"/>
            <a:ext cx="2196000" cy="150706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7D25B9E-E24F-7FA6-4AC4-967C1FE6DAC3}"/>
              </a:ext>
            </a:extLst>
          </p:cNvPr>
          <p:cNvSpPr/>
          <p:nvPr/>
        </p:nvSpPr>
        <p:spPr>
          <a:xfrm>
            <a:off x="1364382" y="4117861"/>
            <a:ext cx="89117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defRPr/>
            </a:pP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Comment p</a:t>
            </a:r>
            <a:r>
              <a:rPr lang="fr-FR" sz="2400" b="1" dirty="0" err="1">
                <a:solidFill>
                  <a:prstClr val="black"/>
                </a:solidFill>
                <a:latin typeface="Calibri" panose="020F0502020204030204"/>
              </a:rPr>
              <a:t>eut-on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 mesurer la chance d’obtenir la boule verte?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3BFE916-7483-4CEC-E237-CCA77CE49227}"/>
              </a:ext>
            </a:extLst>
          </p:cNvPr>
          <p:cNvSpPr/>
          <p:nvPr/>
        </p:nvSpPr>
        <p:spPr>
          <a:xfrm>
            <a:off x="722126" y="2841412"/>
            <a:ext cx="72244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On tire au hasard, sans regarder, une boule et on note la couleur obtenue.</a:t>
            </a:r>
          </a:p>
        </p:txBody>
      </p:sp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l’objectif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1EDA7F9-6E13-CB99-1EF4-8C667002A886}"/>
              </a:ext>
            </a:extLst>
          </p:cNvPr>
          <p:cNvSpPr/>
          <p:nvPr/>
        </p:nvSpPr>
        <p:spPr>
          <a:xfrm>
            <a:off x="1016580" y="2391787"/>
            <a:ext cx="45064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Le lancer d’une pièce de monnaie 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125B5B-6F40-B66E-AE9E-2B0B8CD65387}"/>
              </a:ext>
            </a:extLst>
          </p:cNvPr>
          <p:cNvSpPr/>
          <p:nvPr/>
        </p:nvSpPr>
        <p:spPr>
          <a:xfrm>
            <a:off x="1941840" y="1108286"/>
            <a:ext cx="77832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Identifier les résultats possibles d’une expérience comme: 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8D82CA-62CD-9EE8-4059-D6C99EB4EC4B}"/>
              </a:ext>
            </a:extLst>
          </p:cNvPr>
          <p:cNvSpPr/>
          <p:nvPr/>
        </p:nvSpPr>
        <p:spPr>
          <a:xfrm>
            <a:off x="1208809" y="4244548"/>
            <a:ext cx="32004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Le tirage d’une boule  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4C08109-8086-2731-5089-6497177630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3318" y="3903787"/>
            <a:ext cx="1920993" cy="1512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3134070-4945-7549-6B6A-EFA54E585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3257" y="2021745"/>
            <a:ext cx="3086133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35738804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Considérons l’expérience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que les deux faces ont la même chance d’apparaitre car la pièce est sans défaut et bien équilibrée.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7B3896-018D-E86D-6D70-82853AD15C41}"/>
              </a:ext>
            </a:extLst>
          </p:cNvPr>
          <p:cNvSpPr txBox="1"/>
          <p:nvPr/>
        </p:nvSpPr>
        <p:spPr>
          <a:xfrm>
            <a:off x="348344" y="1555485"/>
            <a:ext cx="8186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« 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Lancer une pièce de monnaie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sans défaut et bien équilibrée»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0F71E36-552D-E242-1C83-FBD8A07847A1}"/>
              </a:ext>
            </a:extLst>
          </p:cNvPr>
          <p:cNvSpPr txBox="1"/>
          <p:nvPr/>
        </p:nvSpPr>
        <p:spPr>
          <a:xfrm>
            <a:off x="754684" y="2979277"/>
            <a:ext cx="100657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Il y a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une chance sur deux 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d’obtenir Pile et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une chance sur deux 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d’obtenir Face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232C824-34EA-135F-C5D9-08DDD069A7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9264" y="1555485"/>
            <a:ext cx="1731736" cy="1260000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D71DE09-5EA9-4FDC-DB1E-641E9C3B8485}"/>
                  </a:ext>
                </a:extLst>
              </p:cNvPr>
              <p:cNvSpPr txBox="1"/>
              <p:nvPr/>
            </p:nvSpPr>
            <p:spPr>
              <a:xfrm>
                <a:off x="3259926" y="3789183"/>
                <a:ext cx="4425390" cy="613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:r>
                  <a:rPr lang="fr-FR" sz="2400" dirty="0">
                    <a:solidFill>
                      <a:prstClr val="black"/>
                    </a:solidFill>
                    <a:latin typeface="Calibri" panose="020F0502020204030204"/>
                  </a:rPr>
                  <a:t>  </a:t>
                </a:r>
                <a:r>
                  <a:rPr lang="fr-FR" sz="2400" dirty="0">
                    <a:solidFill>
                      <a:srgbClr val="FF0000"/>
                    </a:solidFill>
                    <a:latin typeface="Calibri" panose="020F0502020204030204"/>
                  </a:rPr>
                  <a:t>la probabilité d’obtenir Pile est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fr-FR" sz="24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D71DE09-5EA9-4FDC-DB1E-641E9C3B84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926" y="3789183"/>
                <a:ext cx="4425390" cy="613886"/>
              </a:xfrm>
              <a:prstGeom prst="rect">
                <a:avLst/>
              </a:prstGeom>
              <a:blipFill>
                <a:blip r:embed="rId4"/>
                <a:stretch>
                  <a:fillRect b="-11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A31E7E1-6479-7336-39FB-0AEC196719B4}"/>
                  </a:ext>
                </a:extLst>
              </p:cNvPr>
              <p:cNvSpPr txBox="1"/>
              <p:nvPr/>
            </p:nvSpPr>
            <p:spPr>
              <a:xfrm>
                <a:off x="3259925" y="4371144"/>
                <a:ext cx="4686648" cy="613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:r>
                  <a:rPr lang="fr-FR" sz="2400" dirty="0">
                    <a:solidFill>
                      <a:prstClr val="black"/>
                    </a:solidFill>
                    <a:latin typeface="Calibri" panose="020F0502020204030204"/>
                  </a:rPr>
                  <a:t>  </a:t>
                </a:r>
                <a:r>
                  <a:rPr lang="fr-FR" sz="2400" dirty="0">
                    <a:solidFill>
                      <a:srgbClr val="FF0000"/>
                    </a:solidFill>
                    <a:latin typeface="Calibri" panose="020F0502020204030204"/>
                  </a:rPr>
                  <a:t>la probabilité d’obtenir Face est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fr-FR" sz="24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A31E7E1-6479-7336-39FB-0AEC196719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925" y="4371144"/>
                <a:ext cx="4686648" cy="613886"/>
              </a:xfrm>
              <a:prstGeom prst="rect">
                <a:avLst/>
              </a:prstGeom>
              <a:blipFill>
                <a:blip r:embed="rId5"/>
                <a:stretch>
                  <a:fillRect b="-990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2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7AE26B48-DD49-8FA5-73A7-1D7C654F7FF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la probabilité de chaque issue est égale 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fr-FR" dirty="0"/>
                  <a:t>: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7AE26B48-DD49-8FA5-73A7-1D7C654F7F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7" t="-20455" b="-409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D2DE6D-ECBF-D8D8-C993-4DE93740D2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et explique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14BA33B-CBA0-88D4-A4B6-4528FEA9B2F3}"/>
              </a:ext>
            </a:extLst>
          </p:cNvPr>
          <p:cNvSpPr txBox="1"/>
          <p:nvPr/>
        </p:nvSpPr>
        <p:spPr>
          <a:xfrm>
            <a:off x="1015447" y="1198690"/>
            <a:ext cx="8186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« 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Lancer une pièce de monnaie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sans défaut et bien équilibrée»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F84A9B2-532F-DA33-B81A-9E86D5C301A7}"/>
                  </a:ext>
                </a:extLst>
              </p:cNvPr>
              <p:cNvSpPr txBox="1"/>
              <p:nvPr/>
            </p:nvSpPr>
            <p:spPr>
              <a:xfrm>
                <a:off x="2628316" y="2967335"/>
                <a:ext cx="5666597" cy="613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:r>
                  <a:rPr lang="fr-FR" sz="2400" dirty="0">
                    <a:solidFill>
                      <a:prstClr val="black"/>
                    </a:solidFill>
                    <a:latin typeface="Calibri" panose="020F0502020204030204"/>
                  </a:rPr>
                  <a:t>Les deux issues ont </a:t>
                </a:r>
                <a:r>
                  <a:rPr lang="fr-FR" sz="2400" b="1" dirty="0">
                    <a:solidFill>
                      <a:prstClr val="black"/>
                    </a:solidFill>
                    <a:latin typeface="Calibri" panose="020F0502020204030204"/>
                  </a:rPr>
                  <a:t>la même probabilité</a:t>
                </a:r>
                <a:r>
                  <a:rPr lang="fr-FR" sz="2400" dirty="0">
                    <a:solidFill>
                      <a:prstClr val="black"/>
                    </a:solidFill>
                    <a:latin typeface="Calibri" panose="020F0502020204030204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fr-FR" sz="24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6F84A9B2-532F-DA33-B81A-9E86D5C301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8316" y="2967335"/>
                <a:ext cx="5666597" cy="613886"/>
              </a:xfrm>
              <a:prstGeom prst="rect">
                <a:avLst/>
              </a:prstGeom>
              <a:blipFill>
                <a:blip r:embed="rId4"/>
                <a:stretch>
                  <a:fillRect l="-1613" b="-11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9B5F67B1-FE96-71BE-94F7-F9A8BB0A5E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9264" y="1555485"/>
            <a:ext cx="1731736" cy="126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AA12847-62FB-947E-3BEF-3B6842A1F2B5}"/>
              </a:ext>
            </a:extLst>
          </p:cNvPr>
          <p:cNvSpPr txBox="1"/>
          <p:nvPr/>
        </p:nvSpPr>
        <p:spPr>
          <a:xfrm>
            <a:off x="2492828" y="366100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On parle de situation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équiprobable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Considérons l’expérience aléatoire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que les trois boules ont la même chance d’être tirées car elles sont identiques et que le tirage se fait sans regarder.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409AE1E-06E0-2A6C-1100-EDA41606CA8A}"/>
              </a:ext>
            </a:extLst>
          </p:cNvPr>
          <p:cNvSpPr txBox="1"/>
          <p:nvPr/>
        </p:nvSpPr>
        <p:spPr>
          <a:xfrm>
            <a:off x="428113" y="1172930"/>
            <a:ext cx="8186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«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Tirer au hasard, sans regarder, une boule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 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d’un sac contenant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trois boules identiques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: une rouge, une bleue et une verte.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»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E688C22-1274-F816-0D0B-0C9C8E58D0A4}"/>
              </a:ext>
            </a:extLst>
          </p:cNvPr>
          <p:cNvSpPr txBox="1"/>
          <p:nvPr/>
        </p:nvSpPr>
        <p:spPr>
          <a:xfrm>
            <a:off x="1063141" y="2562331"/>
            <a:ext cx="100657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J’ai </a:t>
            </a:r>
            <a:r>
              <a:rPr lang="fr-FR" sz="2400" b="1" dirty="0">
                <a:solidFill>
                  <a:srgbClr val="00B0F0"/>
                </a:solidFill>
                <a:latin typeface="Calibri" panose="020F0502020204030204"/>
              </a:rPr>
              <a:t>une chance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sur </a:t>
            </a:r>
            <a:r>
              <a:rPr lang="fr-FR" sz="2400" b="1" dirty="0">
                <a:solidFill>
                  <a:srgbClr val="8BC145">
                    <a:lumMod val="50000"/>
                  </a:srgbClr>
                </a:solidFill>
                <a:latin typeface="Calibri" panose="020F0502020204030204"/>
              </a:rPr>
              <a:t>trois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d’obtenir la boule rouge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1291FF0-6A95-418D-F830-DAA69C80E9E1}"/>
                  </a:ext>
                </a:extLst>
              </p:cNvPr>
              <p:cNvSpPr txBox="1"/>
              <p:nvPr/>
            </p:nvSpPr>
            <p:spPr>
              <a:xfrm>
                <a:off x="3140183" y="3276781"/>
                <a:ext cx="5971160" cy="613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:r>
                  <a:rPr lang="fr-FR" sz="2400" dirty="0">
                    <a:solidFill>
                      <a:prstClr val="black"/>
                    </a:solidFill>
                    <a:latin typeface="Calibri" panose="020F0502020204030204"/>
                  </a:rPr>
                  <a:t>  </a:t>
                </a:r>
                <a:r>
                  <a:rPr lang="fr-FR" sz="2400" dirty="0">
                    <a:solidFill>
                      <a:srgbClr val="FF0000"/>
                    </a:solidFill>
                    <a:latin typeface="Calibri" panose="020F0502020204030204"/>
                  </a:rPr>
                  <a:t>la probabilité d’obtenir la boule rouge est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i="1" smtClean="0">
                            <a:solidFill>
                              <a:srgbClr val="0852A4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400" i="1" smtClean="0">
                            <a:solidFill>
                              <a:srgbClr val="8BC145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fr-FR" sz="24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1291FF0-6A95-418D-F830-DAA69C80E9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0183" y="3276781"/>
                <a:ext cx="5971160" cy="613886"/>
              </a:xfrm>
              <a:prstGeom prst="rect">
                <a:avLst/>
              </a:prstGeom>
              <a:blipFill>
                <a:blip r:embed="rId3"/>
                <a:stretch>
                  <a:fillRect b="-11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e 6">
            <a:extLst>
              <a:ext uri="{FF2B5EF4-FFF2-40B4-BE49-F238E27FC236}">
                <a16:creationId xmlns:a16="http://schemas.microsoft.com/office/drawing/2014/main" id="{63AAF451-BD05-1551-F881-B179A106E3B3}"/>
              </a:ext>
            </a:extLst>
          </p:cNvPr>
          <p:cNvGrpSpPr/>
          <p:nvPr/>
        </p:nvGrpSpPr>
        <p:grpSpPr>
          <a:xfrm>
            <a:off x="9763169" y="1377745"/>
            <a:ext cx="900000" cy="594000"/>
            <a:chOff x="10231254" y="2320153"/>
            <a:chExt cx="900000" cy="594000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B11A946-24D1-90E4-64EC-4D21372505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231254" y="2320153"/>
              <a:ext cx="900000" cy="594000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CC0FD03-6895-A440-6E16-A53F29DB47C1}"/>
                </a:ext>
              </a:extLst>
            </p:cNvPr>
            <p:cNvSpPr txBox="1"/>
            <p:nvPr/>
          </p:nvSpPr>
          <p:spPr>
            <a:xfrm>
              <a:off x="10340353" y="2566785"/>
              <a:ext cx="190243" cy="156575"/>
            </a:xfrm>
            <a:prstGeom prst="rect">
              <a:avLst/>
            </a:prstGeom>
            <a:solidFill>
              <a:srgbClr val="B74919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4A9639AD-001B-A8AC-17AA-B1BAEDC051CB}"/>
                </a:ext>
              </a:extLst>
            </p:cNvPr>
            <p:cNvSpPr txBox="1"/>
            <p:nvPr/>
          </p:nvSpPr>
          <p:spPr>
            <a:xfrm>
              <a:off x="10752576" y="2703160"/>
              <a:ext cx="190243" cy="156575"/>
            </a:xfrm>
            <a:prstGeom prst="rect">
              <a:avLst/>
            </a:prstGeom>
            <a:solidFill>
              <a:srgbClr val="B74919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87A8C30B-3DE3-DF41-D7A1-C146DA70A24A}"/>
                </a:ext>
              </a:extLst>
            </p:cNvPr>
            <p:cNvSpPr txBox="1"/>
            <p:nvPr/>
          </p:nvSpPr>
          <p:spPr>
            <a:xfrm>
              <a:off x="10530596" y="2424954"/>
              <a:ext cx="190243" cy="156575"/>
            </a:xfrm>
            <a:prstGeom prst="rect">
              <a:avLst/>
            </a:prstGeom>
            <a:solidFill>
              <a:srgbClr val="B74919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Considérons toujours la même expérience aléatoire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39839A-14C4-9A20-5704-7395FB7B560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que les trois boules ont la même chance d’être tirées, car elles sont identiques et le tirage se fait sans regarder.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F9EF4B1-4947-ACD4-CC08-2533F782606C}"/>
              </a:ext>
            </a:extLst>
          </p:cNvPr>
          <p:cNvSpPr txBox="1"/>
          <p:nvPr/>
        </p:nvSpPr>
        <p:spPr>
          <a:xfrm>
            <a:off x="428113" y="1172930"/>
            <a:ext cx="8186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«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T</a:t>
            </a:r>
            <a:r>
              <a:rPr lang="fr-FR" sz="2400" dirty="0" err="1">
                <a:solidFill>
                  <a:prstClr val="black"/>
                </a:solidFill>
                <a:latin typeface="Calibri" panose="020F0502020204030204"/>
              </a:rPr>
              <a:t>irer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au hasard, sans regarder, une boule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 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d’un sac contenant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trois boules identiques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: une rouge, une bleue et une verte.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»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4FE62D-704F-D429-B8A0-B4D7CDCD5943}"/>
              </a:ext>
            </a:extLst>
          </p:cNvPr>
          <p:cNvSpPr txBox="1"/>
          <p:nvPr/>
        </p:nvSpPr>
        <p:spPr>
          <a:xfrm>
            <a:off x="1063141" y="2562331"/>
            <a:ext cx="100657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J’ai </a:t>
            </a:r>
            <a:r>
              <a:rPr lang="fr-FR" sz="2400" b="1" dirty="0">
                <a:solidFill>
                  <a:srgbClr val="00B0F0"/>
                </a:solidFill>
                <a:latin typeface="Calibri" panose="020F0502020204030204"/>
              </a:rPr>
              <a:t>une chance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sur </a:t>
            </a:r>
            <a:r>
              <a:rPr lang="fr-FR" sz="2400" b="1" dirty="0">
                <a:solidFill>
                  <a:srgbClr val="8BC145">
                    <a:lumMod val="50000"/>
                  </a:srgbClr>
                </a:solidFill>
                <a:latin typeface="Calibri" panose="020F0502020204030204"/>
              </a:rPr>
              <a:t>trois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d’obtenir la boule bleue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DC9378D-AA11-F73F-3256-32111AA08D74}"/>
                  </a:ext>
                </a:extLst>
              </p:cNvPr>
              <p:cNvSpPr txBox="1"/>
              <p:nvPr/>
            </p:nvSpPr>
            <p:spPr>
              <a:xfrm>
                <a:off x="3140183" y="3276781"/>
                <a:ext cx="5971160" cy="613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:r>
                  <a:rPr lang="fr-FR" sz="2400" dirty="0">
                    <a:solidFill>
                      <a:prstClr val="black"/>
                    </a:solidFill>
                    <a:latin typeface="Calibri" panose="020F0502020204030204"/>
                  </a:rPr>
                  <a:t>  </a:t>
                </a:r>
                <a:r>
                  <a:rPr lang="fr-FR" sz="2400" dirty="0">
                    <a:solidFill>
                      <a:srgbClr val="FF0000"/>
                    </a:solidFill>
                    <a:latin typeface="Calibri" panose="020F0502020204030204"/>
                  </a:rPr>
                  <a:t>la probabilité d’obtenir la boule bleue est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i="1" smtClean="0">
                            <a:solidFill>
                              <a:srgbClr val="0852A4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400" i="1" smtClean="0">
                            <a:solidFill>
                              <a:srgbClr val="8BC145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fr-FR" sz="24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DC9378D-AA11-F73F-3256-32111AA08D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0183" y="3276781"/>
                <a:ext cx="5971160" cy="613886"/>
              </a:xfrm>
              <a:prstGeom prst="rect">
                <a:avLst/>
              </a:prstGeom>
              <a:blipFill>
                <a:blip r:embed="rId3"/>
                <a:stretch>
                  <a:fillRect b="-11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e 6">
            <a:extLst>
              <a:ext uri="{FF2B5EF4-FFF2-40B4-BE49-F238E27FC236}">
                <a16:creationId xmlns:a16="http://schemas.microsoft.com/office/drawing/2014/main" id="{92130295-5449-6DFF-D7AE-B5D32B3299E3}"/>
              </a:ext>
            </a:extLst>
          </p:cNvPr>
          <p:cNvGrpSpPr/>
          <p:nvPr/>
        </p:nvGrpSpPr>
        <p:grpSpPr>
          <a:xfrm>
            <a:off x="9763169" y="1377745"/>
            <a:ext cx="900000" cy="594000"/>
            <a:chOff x="10231254" y="2320153"/>
            <a:chExt cx="900000" cy="594000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4F84B204-E6C3-9E92-43BA-D5F03C5E1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231254" y="2320153"/>
              <a:ext cx="900000" cy="594000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FE9FF3D-2AA7-9D83-C2DA-625766583CF8}"/>
                </a:ext>
              </a:extLst>
            </p:cNvPr>
            <p:cNvSpPr txBox="1"/>
            <p:nvPr/>
          </p:nvSpPr>
          <p:spPr>
            <a:xfrm>
              <a:off x="10340353" y="2566785"/>
              <a:ext cx="190243" cy="156575"/>
            </a:xfrm>
            <a:prstGeom prst="rect">
              <a:avLst/>
            </a:prstGeom>
            <a:solidFill>
              <a:srgbClr val="B74919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C7C779-5049-0000-FDB5-D92FB89AC6AA}"/>
                </a:ext>
              </a:extLst>
            </p:cNvPr>
            <p:cNvSpPr txBox="1"/>
            <p:nvPr/>
          </p:nvSpPr>
          <p:spPr>
            <a:xfrm>
              <a:off x="10752576" y="2703160"/>
              <a:ext cx="190243" cy="156575"/>
            </a:xfrm>
            <a:prstGeom prst="rect">
              <a:avLst/>
            </a:prstGeom>
            <a:solidFill>
              <a:srgbClr val="B74919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2DA06AE9-DAB1-9B77-20B1-648D3DC8D45C}"/>
                </a:ext>
              </a:extLst>
            </p:cNvPr>
            <p:cNvSpPr txBox="1"/>
            <p:nvPr/>
          </p:nvSpPr>
          <p:spPr>
            <a:xfrm>
              <a:off x="10530596" y="2424954"/>
              <a:ext cx="190243" cy="156575"/>
            </a:xfrm>
            <a:prstGeom prst="rect">
              <a:avLst/>
            </a:prstGeom>
            <a:solidFill>
              <a:srgbClr val="B74919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16AAF-97FC-2AFD-CF59-78A3789DD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0CB950-88D5-D12B-4DCB-39579F21E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Considérons toujours la même expérience aléatoire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E0068DF-8101-3795-6D58-C26F4B85C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que les trois boules ont la même chance d’être tirées, car elles sont identiques et le tirage se fait sans regarder.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AF24453F-295A-60D0-9882-C545A36377E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422F817-A59C-8139-0B4D-C237EF32D34E}"/>
              </a:ext>
            </a:extLst>
          </p:cNvPr>
          <p:cNvSpPr txBox="1"/>
          <p:nvPr/>
        </p:nvSpPr>
        <p:spPr>
          <a:xfrm>
            <a:off x="428113" y="1172930"/>
            <a:ext cx="8186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«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T</a:t>
            </a:r>
            <a:r>
              <a:rPr lang="fr-FR" sz="2400" dirty="0" err="1">
                <a:solidFill>
                  <a:prstClr val="black"/>
                </a:solidFill>
                <a:latin typeface="Calibri" panose="020F0502020204030204"/>
              </a:rPr>
              <a:t>irer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au hasard, sans regarder, une boule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 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d’un sac contenant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trois boules identiques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: une rouge, une bleue et une verte.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»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AE4FCC7-3A5E-DB06-3F84-B0FC94211D65}"/>
              </a:ext>
            </a:extLst>
          </p:cNvPr>
          <p:cNvSpPr txBox="1"/>
          <p:nvPr/>
        </p:nvSpPr>
        <p:spPr>
          <a:xfrm>
            <a:off x="1063141" y="2562331"/>
            <a:ext cx="100657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J’ai </a:t>
            </a:r>
            <a:r>
              <a:rPr lang="fr-FR" sz="2400" b="1" dirty="0">
                <a:solidFill>
                  <a:srgbClr val="00B0F0"/>
                </a:solidFill>
                <a:latin typeface="Calibri" panose="020F0502020204030204"/>
              </a:rPr>
              <a:t>une chance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sur </a:t>
            </a:r>
            <a:r>
              <a:rPr lang="fr-FR" sz="2400" b="1" dirty="0">
                <a:solidFill>
                  <a:srgbClr val="8BC145">
                    <a:lumMod val="50000"/>
                  </a:srgbClr>
                </a:solidFill>
                <a:latin typeface="Calibri" panose="020F0502020204030204"/>
              </a:rPr>
              <a:t>trois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d’obtenir la boule verte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29B03F0-DF76-D1F2-1AB1-FA4EF99BACAE}"/>
                  </a:ext>
                </a:extLst>
              </p:cNvPr>
              <p:cNvSpPr txBox="1"/>
              <p:nvPr/>
            </p:nvSpPr>
            <p:spPr>
              <a:xfrm>
                <a:off x="3140183" y="3276781"/>
                <a:ext cx="5971160" cy="613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:r>
                  <a:rPr lang="fr-FR" sz="2400" dirty="0">
                    <a:solidFill>
                      <a:prstClr val="black"/>
                    </a:solidFill>
                    <a:latin typeface="Calibri" panose="020F0502020204030204"/>
                  </a:rPr>
                  <a:t>  </a:t>
                </a:r>
                <a:r>
                  <a:rPr lang="fr-FR" sz="2400" dirty="0">
                    <a:solidFill>
                      <a:srgbClr val="FF0000"/>
                    </a:solidFill>
                    <a:latin typeface="Calibri" panose="020F0502020204030204"/>
                  </a:rPr>
                  <a:t>la probabilité d’obtenir la boule verte est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i="1" smtClean="0">
                            <a:solidFill>
                              <a:srgbClr val="0852A4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400" i="1" smtClean="0">
                            <a:solidFill>
                              <a:srgbClr val="8BC145">
                                <a:lumMod val="50000"/>
                              </a:srgb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fr-FR" sz="24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429B03F0-DF76-D1F2-1AB1-FA4EF99BAC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0183" y="3276781"/>
                <a:ext cx="5971160" cy="613886"/>
              </a:xfrm>
              <a:prstGeom prst="rect">
                <a:avLst/>
              </a:prstGeom>
              <a:blipFill>
                <a:blip r:embed="rId3"/>
                <a:stretch>
                  <a:fillRect b="-11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e 11">
            <a:extLst>
              <a:ext uri="{FF2B5EF4-FFF2-40B4-BE49-F238E27FC236}">
                <a16:creationId xmlns:a16="http://schemas.microsoft.com/office/drawing/2014/main" id="{8CC90B55-3148-A5AB-01EA-339EABD5C7B2}"/>
              </a:ext>
            </a:extLst>
          </p:cNvPr>
          <p:cNvGrpSpPr/>
          <p:nvPr/>
        </p:nvGrpSpPr>
        <p:grpSpPr>
          <a:xfrm>
            <a:off x="9763169" y="1377745"/>
            <a:ext cx="900000" cy="594000"/>
            <a:chOff x="10231254" y="2320153"/>
            <a:chExt cx="900000" cy="594000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32110C9F-8DAA-F5CB-51E5-C8205CBF89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231254" y="2320153"/>
              <a:ext cx="900000" cy="594000"/>
            </a:xfrm>
            <a:prstGeom prst="rect">
              <a:avLst/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5586EE05-4ACC-24FC-F8DA-C06958827B58}"/>
                </a:ext>
              </a:extLst>
            </p:cNvPr>
            <p:cNvSpPr txBox="1"/>
            <p:nvPr/>
          </p:nvSpPr>
          <p:spPr>
            <a:xfrm>
              <a:off x="10340353" y="2566785"/>
              <a:ext cx="190243" cy="156575"/>
            </a:xfrm>
            <a:prstGeom prst="rect">
              <a:avLst/>
            </a:prstGeom>
            <a:solidFill>
              <a:srgbClr val="B74919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B2B2AB9B-693C-0DE6-206F-76567A9F3721}"/>
                </a:ext>
              </a:extLst>
            </p:cNvPr>
            <p:cNvSpPr txBox="1"/>
            <p:nvPr/>
          </p:nvSpPr>
          <p:spPr>
            <a:xfrm>
              <a:off x="10752576" y="2703160"/>
              <a:ext cx="190243" cy="156575"/>
            </a:xfrm>
            <a:prstGeom prst="rect">
              <a:avLst/>
            </a:prstGeom>
            <a:solidFill>
              <a:srgbClr val="B74919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36A221BE-5017-448E-0FF9-93982934C554}"/>
                </a:ext>
              </a:extLst>
            </p:cNvPr>
            <p:cNvSpPr txBox="1"/>
            <p:nvPr/>
          </p:nvSpPr>
          <p:spPr>
            <a:xfrm>
              <a:off x="10530596" y="2424954"/>
              <a:ext cx="190243" cy="156575"/>
            </a:xfrm>
            <a:prstGeom prst="rect">
              <a:avLst/>
            </a:prstGeom>
            <a:solidFill>
              <a:srgbClr val="B74919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73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4D09D-29A1-9AAA-6218-7A8C2B661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BB1B16F4-B743-DB15-56D8-E8E9B03C5B9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la probabilité de chaque issue est égale 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BB1B16F4-B743-DB15-56D8-E8E9B03C5B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3A2A1E-B03B-CB83-9DB8-C0E5318D43E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et explique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EB35A900-E9B6-0EE0-3F00-8BB244949C5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1F051A9-BE5A-EED6-0EFC-1E90A1E275BC}"/>
                  </a:ext>
                </a:extLst>
              </p:cNvPr>
              <p:cNvSpPr txBox="1"/>
              <p:nvPr/>
            </p:nvSpPr>
            <p:spPr>
              <a:xfrm>
                <a:off x="2721428" y="2596280"/>
                <a:ext cx="5666597" cy="613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:r>
                  <a:rPr lang="fr-FR" sz="2400" dirty="0">
                    <a:solidFill>
                      <a:prstClr val="black"/>
                    </a:solidFill>
                    <a:latin typeface="Calibri" panose="020F0502020204030204"/>
                  </a:rPr>
                  <a:t>Les trois issues ont </a:t>
                </a:r>
                <a:r>
                  <a:rPr lang="fr-FR" sz="2400" b="1" dirty="0">
                    <a:solidFill>
                      <a:prstClr val="black"/>
                    </a:solidFill>
                    <a:latin typeface="Calibri" panose="020F0502020204030204"/>
                  </a:rPr>
                  <a:t>la même probabilité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fr-FR" sz="24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51F051A9-BE5A-EED6-0EFC-1E90A1E275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1428" y="2596280"/>
                <a:ext cx="5666597" cy="613886"/>
              </a:xfrm>
              <a:prstGeom prst="rect">
                <a:avLst/>
              </a:prstGeom>
              <a:blipFill>
                <a:blip r:embed="rId4"/>
                <a:stretch>
                  <a:fillRect l="-1613" b="-990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4FD8983F-CABA-9621-EDE7-1D55D7915544}"/>
              </a:ext>
            </a:extLst>
          </p:cNvPr>
          <p:cNvSpPr txBox="1"/>
          <p:nvPr/>
        </p:nvSpPr>
        <p:spPr>
          <a:xfrm>
            <a:off x="2721428" y="3465062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On parle d’une situation d’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équiprobabilité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E9933774-BF94-19B7-CEE5-9F24F32C2A4D}"/>
              </a:ext>
            </a:extLst>
          </p:cNvPr>
          <p:cNvGrpSpPr/>
          <p:nvPr/>
        </p:nvGrpSpPr>
        <p:grpSpPr>
          <a:xfrm>
            <a:off x="9654313" y="1493821"/>
            <a:ext cx="900000" cy="594000"/>
            <a:chOff x="10231254" y="2320153"/>
            <a:chExt cx="900000" cy="594000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520ED3C-CA27-9262-4809-F307A27276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31254" y="2320153"/>
              <a:ext cx="900000" cy="594000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FD29E58C-16DF-EC86-19AC-2BA81A393E6D}"/>
                </a:ext>
              </a:extLst>
            </p:cNvPr>
            <p:cNvSpPr txBox="1"/>
            <p:nvPr/>
          </p:nvSpPr>
          <p:spPr>
            <a:xfrm>
              <a:off x="10340353" y="2566785"/>
              <a:ext cx="190243" cy="156575"/>
            </a:xfrm>
            <a:prstGeom prst="rect">
              <a:avLst/>
            </a:prstGeom>
            <a:solidFill>
              <a:srgbClr val="B74919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AECBC2D9-03CA-3378-D2B5-1F3DA9530728}"/>
                </a:ext>
              </a:extLst>
            </p:cNvPr>
            <p:cNvSpPr txBox="1"/>
            <p:nvPr/>
          </p:nvSpPr>
          <p:spPr>
            <a:xfrm>
              <a:off x="10752576" y="2703160"/>
              <a:ext cx="190243" cy="156575"/>
            </a:xfrm>
            <a:prstGeom prst="rect">
              <a:avLst/>
            </a:prstGeom>
            <a:solidFill>
              <a:srgbClr val="B74919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B2E48CCE-60C4-E238-70C2-D45E26C381D1}"/>
                </a:ext>
              </a:extLst>
            </p:cNvPr>
            <p:cNvSpPr txBox="1"/>
            <p:nvPr/>
          </p:nvSpPr>
          <p:spPr>
            <a:xfrm>
              <a:off x="10530596" y="2424954"/>
              <a:ext cx="190243" cy="156575"/>
            </a:xfrm>
            <a:prstGeom prst="rect">
              <a:avLst/>
            </a:prstGeom>
            <a:solidFill>
              <a:srgbClr val="B74919">
                <a:lumMod val="20000"/>
                <a:lumOff val="8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endParaRPr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C5BBA81C-FD9E-C689-F6E6-75A61D274B39}"/>
              </a:ext>
            </a:extLst>
          </p:cNvPr>
          <p:cNvSpPr txBox="1"/>
          <p:nvPr/>
        </p:nvSpPr>
        <p:spPr>
          <a:xfrm>
            <a:off x="428113" y="1172930"/>
            <a:ext cx="8186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«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T</a:t>
            </a:r>
            <a:r>
              <a:rPr lang="fr-FR" sz="2400" dirty="0" err="1">
                <a:solidFill>
                  <a:prstClr val="black"/>
                </a:solidFill>
                <a:latin typeface="Calibri" panose="020F0502020204030204"/>
              </a:rPr>
              <a:t>irer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au hasard, sans regarder, une boule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 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d’un sac contenant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trois boules identiques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: une rouge, une bleue et une verte.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06146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6CF2E-58FC-B188-FB2C-02324CE8D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53AFEE-E4C8-DA2E-0CCE-CF7740AA3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probabilité d’une issue =𝟏/(𝒍𝒆 𝒏𝒐𝒎𝒃𝒓𝒆 𝒅𝒆𝒔 𝒊𝒔𝒔𝒖𝒆𝒔)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F6B6D7-9B3E-686F-E128-B81540BD72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et explique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78BC618-7E0D-DA0C-B2A9-D4D01341661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A3875D21-502B-B887-C24D-6D4CE11FE4A1}"/>
              </a:ext>
            </a:extLst>
          </p:cNvPr>
          <p:cNvSpPr txBox="1"/>
          <p:nvPr/>
        </p:nvSpPr>
        <p:spPr>
          <a:xfrm>
            <a:off x="3211285" y="1577873"/>
            <a:ext cx="60786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Dans une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situation d’équiprobabilité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D48F7DC0-FA2A-A8CF-FE17-E397B5DC1F69}"/>
                  </a:ext>
                </a:extLst>
              </p:cNvPr>
              <p:cNvSpPr txBox="1"/>
              <p:nvPr/>
            </p:nvSpPr>
            <p:spPr>
              <a:xfrm>
                <a:off x="2536373" y="2548731"/>
                <a:ext cx="6324600" cy="6258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/>
                <a:r>
                  <a:rPr lang="fr-FR" sz="2400" dirty="0">
                    <a:solidFill>
                      <a:srgbClr val="FF0000"/>
                    </a:solidFill>
                    <a:latin typeface="Calibri" panose="020F0502020204030204"/>
                  </a:rPr>
                  <a:t>La probabilité d’une issue </a:t>
                </a:r>
                <a14:m>
                  <m:oMath xmlns:m="http://schemas.openxmlformats.org/officeDocument/2006/math">
                    <m:r>
                      <a:rPr lang="fr-FR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𝒍𝒆</m:t>
                        </m:r>
                        <m:r>
                          <a:rPr lang="fr-FR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𝒏𝒐𝒎𝒃𝒓𝒆</m:t>
                        </m:r>
                        <m:r>
                          <a:rPr lang="fr-FR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𝒅𝒆𝒔</m:t>
                        </m:r>
                        <m:r>
                          <a:rPr lang="fr-FR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fr-FR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𝒊𝒔𝒔𝒖𝒆𝒔</m:t>
                        </m:r>
                      </m:den>
                    </m:f>
                  </m:oMath>
                </a14:m>
                <a:r>
                  <a:rPr lang="fr-FR" sz="2400" dirty="0">
                    <a:solidFill>
                      <a:prstClr val="black"/>
                    </a:solidFill>
                    <a:latin typeface="Calibri" panose="020F0502020204030204"/>
                  </a:rPr>
                  <a:t> </a:t>
                </a: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D48F7DC0-FA2A-A8CF-FE17-E397B5DC1F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6373" y="2548731"/>
                <a:ext cx="6324600" cy="625812"/>
              </a:xfrm>
              <a:prstGeom prst="rect">
                <a:avLst/>
              </a:prstGeom>
              <a:blipFill>
                <a:blip r:embed="rId3"/>
                <a:stretch>
                  <a:fillRect l="-1445" b="-873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449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A5011-1801-DA2B-F7D5-EE9F53EC6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C315BD-F107-75E8-6FB1-C9E44518E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reconnait une situation d’équiprobabilité à partir des données de l’expérience aléatoire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121A250-50D3-D2FE-D257-AAE4F80D0B8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et explique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3C22029F-C6B9-C3C9-5C3B-59DE93AAA18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39B3DD3-6E9E-6240-F4FA-96AFE9FF58DE}"/>
              </a:ext>
            </a:extLst>
          </p:cNvPr>
          <p:cNvSpPr txBox="1"/>
          <p:nvPr/>
        </p:nvSpPr>
        <p:spPr>
          <a:xfrm>
            <a:off x="2220686" y="1381930"/>
            <a:ext cx="777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On reconnait une situation d’équiprobabilité à partir des données de l’expérience aléatoire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0486D4F-4596-77BD-75BE-50A3B9FB512E}"/>
              </a:ext>
            </a:extLst>
          </p:cNvPr>
          <p:cNvSpPr txBox="1"/>
          <p:nvPr/>
        </p:nvSpPr>
        <p:spPr>
          <a:xfrm>
            <a:off x="311148" y="2702452"/>
            <a:ext cx="46200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« 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Lancer une pièce de monnaie</a:t>
            </a:r>
          </a:p>
          <a:p>
            <a:pPr algn="ctr"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sans défaut et bien équilibrée»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3161720-E43C-2244-8282-48FE5F843B94}"/>
              </a:ext>
            </a:extLst>
          </p:cNvPr>
          <p:cNvSpPr txBox="1"/>
          <p:nvPr/>
        </p:nvSpPr>
        <p:spPr>
          <a:xfrm>
            <a:off x="5682344" y="2736507"/>
            <a:ext cx="6081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«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T</a:t>
            </a:r>
            <a:r>
              <a:rPr lang="fr-FR" sz="2400" dirty="0" err="1">
                <a:solidFill>
                  <a:prstClr val="black"/>
                </a:solidFill>
                <a:latin typeface="Calibri" panose="020F0502020204030204"/>
              </a:rPr>
              <a:t>irer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 au hasard, sans regarder, une boule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 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d’un sac contenant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des boules identiques</a:t>
            </a:r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.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/>
              </a:rPr>
              <a:t>»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17EE450B-B7A7-F2D4-4202-0D41B8B2F60F}"/>
              </a:ext>
            </a:extLst>
          </p:cNvPr>
          <p:cNvCxnSpPr>
            <a:cxnSpLocks/>
          </p:cNvCxnSpPr>
          <p:nvPr/>
        </p:nvCxnSpPr>
        <p:spPr>
          <a:xfrm>
            <a:off x="2220686" y="3685517"/>
            <a:ext cx="0" cy="995340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4F2F94A3-E64F-F210-07F2-436068A9CE01}"/>
              </a:ext>
            </a:extLst>
          </p:cNvPr>
          <p:cNvSpPr txBox="1"/>
          <p:nvPr/>
        </p:nvSpPr>
        <p:spPr>
          <a:xfrm>
            <a:off x="224063" y="4832925"/>
            <a:ext cx="4184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situation d’équiprobabilité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1BF4052-5D05-BC70-53D3-09525DD1797B}"/>
              </a:ext>
            </a:extLst>
          </p:cNvPr>
          <p:cNvCxnSpPr>
            <a:cxnSpLocks/>
          </p:cNvCxnSpPr>
          <p:nvPr/>
        </p:nvCxnSpPr>
        <p:spPr>
          <a:xfrm>
            <a:off x="9175227" y="3604191"/>
            <a:ext cx="0" cy="995340"/>
          </a:xfrm>
          <a:prstGeom prst="straightConnector1">
            <a:avLst/>
          </a:prstGeom>
          <a:noFill/>
          <a:ln w="6350" cap="flat" cmpd="sng" algn="ctr">
            <a:solidFill>
              <a:srgbClr val="1D9A78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08A78744-DB8B-8D50-E72A-9ED0B7D41A88}"/>
              </a:ext>
            </a:extLst>
          </p:cNvPr>
          <p:cNvSpPr txBox="1"/>
          <p:nvPr/>
        </p:nvSpPr>
        <p:spPr>
          <a:xfrm>
            <a:off x="7178604" y="4751599"/>
            <a:ext cx="4184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fr-FR" sz="2400" dirty="0">
                <a:solidFill>
                  <a:prstClr val="black"/>
                </a:solidFill>
                <a:latin typeface="Calibri" panose="020F0502020204030204"/>
              </a:rPr>
              <a:t>situation d’équiprobabilité</a:t>
            </a:r>
          </a:p>
        </p:txBody>
      </p:sp>
    </p:spTree>
    <p:extLst>
      <p:ext uri="{BB962C8B-B14F-4D97-AF65-F5344CB8AC3E}">
        <p14:creationId xmlns:p14="http://schemas.microsoft.com/office/powerpoint/2010/main" val="53577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42237-AF93-5EB8-CDFA-A49596095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9D9268-A3F5-6199-41F2-AC5E37B0B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7DF09-AD4E-6819-1E87-7FF7C1BA81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E5B5A339-C95A-36D2-9B70-F3EB4E6F5B81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433C16D6-BF57-B493-EC58-6B946611C11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361CC08-A3A3-A4C0-7C34-F15A6A11AA1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BFCCF9D1-6A25-EC00-EE32-A25EB6A86A18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« Lancer une pièce de monnaie sans défaut et bien équilibrée» est une situation d’équiprobabilité.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FA0C5241-67A3-4140-7AE4-EE403D2558C1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9AAF4B30-4786-76AA-1EAF-F1A1C1C841D6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3894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8CF40-F49D-3A37-6840-E6F25248D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A35E81-9CBD-6470-91B6-24810D1AF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Pièce de monnaie sans défaut et bien équilibrée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6D31258-6B29-C886-1DFB-FACAAD94CA5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39E24C55-73F4-99F5-C4CD-60D25EE5FA7A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« Lancer une pièce de monnaie sans défaut et bien équilibrée» est une situation d’équiprobabilité.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2652F4C6-5B8E-E761-4F04-C3CFBE2F29EE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A7BF8DB-9CE2-D912-F1FA-9D83D60E9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2789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96275-3BD6-5134-58BB-5046C5207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27BB2E-B12C-A7F7-0FB9-D63291945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2EFFA7-546C-DCED-16B0-CF17567810E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A46FC5CC-2506-F026-66CA-223295C29A4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1BFB320-7BC9-BA90-0030-752F4F623E0A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4CCBAA9-EAC5-7ABE-7EBC-02732E29BA5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A079B811-46E2-CF07-103C-92D0515C7EFF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« Lancer une pièce de monnaie truquée» est une situation d’équiprobabilité.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3294B077-5789-4338-D3AD-312CF63F244E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17564575-3874-925D-1710-1FDE7D6BD361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55970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FD3A6-E5A3-21B1-A084-E2B8EEDCB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CBE044-DED3-6E5D-CD7C-E0914A28F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Pièce de monnaie truquée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8C38B9A-2BC0-F56F-FC12-1FABC94E883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5512DC22-66C7-7CC3-151B-C6D53B7D87F8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« Lancer une pièce de monnaie truquée» est une situation d’équiprobabilité.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64C2D945-82D4-FDAB-5FBD-95A2BEB715CC}"/>
              </a:ext>
            </a:extLst>
          </p:cNvPr>
          <p:cNvSpPr/>
          <p:nvPr/>
        </p:nvSpPr>
        <p:spPr>
          <a:xfrm>
            <a:off x="6986918" y="3963023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C8C9A4A-D264-1AC9-57DE-631EF2AE4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031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B29489-312E-DC78-CF1F-C97F8D8F9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F8374C-65BD-52AD-6478-6DEDD3D54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02F06-A436-637E-F2EA-DB269E64B3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E46CF3C-B478-56B6-BBA7-6CF4785AD9B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A70A839-7556-31B8-69FD-52AE51862B3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10340B7-AFDF-9124-D524-7C59840CCA7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9189ADC4-45D4-F53F-D6F0-BB9F94A4BF58}"/>
              </a:ext>
            </a:extLst>
          </p:cNvPr>
          <p:cNvSpPr txBox="1"/>
          <p:nvPr/>
        </p:nvSpPr>
        <p:spPr>
          <a:xfrm>
            <a:off x="2333428" y="2130137"/>
            <a:ext cx="7092719" cy="1308764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«Tirer au hasard, sans regarder, une boule d’un sac contenant des boules non identiques. » est une situation d’équiprobabilité.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BF5648C0-C4F3-4EF2-D318-A75492504F43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1AD1EA5-CEBD-45EA-8010-702B1DDB3EE0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42838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A370F-BEEC-AB46-344E-618CC152B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A924AA-4C5F-0337-5791-106526CA3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Les boules ne sont pas identiques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EC1B0B5-193D-3FB6-3F42-DD7E9A910A8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664C3B48-807C-3A99-FFEF-8A177276D844}"/>
              </a:ext>
            </a:extLst>
          </p:cNvPr>
          <p:cNvSpPr txBox="1"/>
          <p:nvPr/>
        </p:nvSpPr>
        <p:spPr>
          <a:xfrm>
            <a:off x="2333428" y="2428889"/>
            <a:ext cx="7092719" cy="10100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«Tirer au hasard, sans regarder, une boule d’un sac contenant des boules non identiques. » est une situation d’équiprobabilité.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6026669F-25F0-689E-D739-C9E8FDDE68DB}"/>
              </a:ext>
            </a:extLst>
          </p:cNvPr>
          <p:cNvSpPr/>
          <p:nvPr/>
        </p:nvSpPr>
        <p:spPr>
          <a:xfrm>
            <a:off x="7184346" y="4046150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5CB8A224-D582-80B3-06DB-0CF589CF8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53819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3 min</a:t>
            </a:r>
          </a:p>
        </p:txBody>
      </p:sp>
    </p:spTree>
    <p:extLst>
      <p:ext uri="{BB962C8B-B14F-4D97-AF65-F5344CB8AC3E}">
        <p14:creationId xmlns:p14="http://schemas.microsoft.com/office/powerpoint/2010/main" val="32678938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E56C2-C07E-36DB-5B7D-9A7100DCA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575F14-CE2F-3FE8-1FFB-1D8BE293E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vous montrer, à travers un exemple, comment calculer la probabilité d’une issue en cas d’équiprobabilité.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000588-D103-CE95-15D9-6E7B257B232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et explique  comment il a su que les 3 issues sont équiprobables.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DA7D3CA-A76B-5BC4-2723-DC7589CECD3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49157FC-C568-29F9-7FF2-EE158E841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4990" y="1098977"/>
            <a:ext cx="6691011" cy="108311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3D41F-3AAB-DD53-B626-DAA87072B0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7010" y="1019121"/>
            <a:ext cx="1348857" cy="112023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4B24374-6A2E-587F-84B0-1FF72306E7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464" y="2971800"/>
            <a:ext cx="4972521" cy="48837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B0DC874-361D-4149-57B2-2158B6764B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9817" y="2344443"/>
            <a:ext cx="4916741" cy="38657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C9108354-0F3F-B4E8-D01C-2BE97345D2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6169" y="4126984"/>
            <a:ext cx="9841690" cy="76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5623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7B5167-AD75-5086-48AA-7CE2FA198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91D77F-02CB-72E7-0F88-6BC6698E7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calcule la probabilité d’obtenir une boule verte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700705E-D5DF-0D2A-506F-9FB9C97322D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et explique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722F56-4A17-832F-28D0-48D727FD0678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579918F-ABE2-2BEE-B4D0-F9B468D82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4990" y="1098977"/>
            <a:ext cx="6691011" cy="108311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D071084-E002-E9E5-1AF7-5894C886BD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7010" y="1019121"/>
            <a:ext cx="1348857" cy="112023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5890FB0-E594-839A-EDE2-D88597F06C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464" y="2971800"/>
            <a:ext cx="4972521" cy="48837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8B71D72-9602-5040-56EF-586D6B0C90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9817" y="2344443"/>
            <a:ext cx="4916741" cy="38657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5A0ED5-ADD0-B801-50F9-3AA49D7320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6110" y="4001584"/>
            <a:ext cx="10340405" cy="764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0263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22AAF-326C-605D-6DEB-24D13BA6C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A55392-D6FA-1CB1-2BA5-7DF5FAD0C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calcule la probabilité d’obtenir une boule bleue.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0EC92F-00B3-EE6D-EABA-A0D1CAF4753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et explique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3453CF59-A9C0-3028-9C7E-B3703BDC5A3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4E9856D-F7D6-572C-5DBE-F9E7F6140F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4990" y="1098977"/>
            <a:ext cx="6691011" cy="108311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AF496BD-BF16-9B79-C3CC-D87A6CAD9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7010" y="1019121"/>
            <a:ext cx="1348857" cy="112023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528892A-43F2-592E-A9B8-E3A1F4604A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464" y="2971800"/>
            <a:ext cx="4972521" cy="48837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1F658E9-F1A8-1CA8-32D2-917D03B02E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9817" y="2344443"/>
            <a:ext cx="4916741" cy="38657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BC0AE06-6BA5-090D-E455-B0E642A26E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6122" y="4025277"/>
            <a:ext cx="10019755" cy="65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539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282986" y="451444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282986" y="539616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67037" y="2595431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anchor="ctr"/>
          <a:lstStyle/>
          <a:p>
            <a:pPr algn="ctr" defTabSz="685783"/>
            <a:endParaRPr lang="fr-FR" dirty="0">
              <a:solidFill>
                <a:prstClr val="black"/>
              </a:solidFill>
              <a:latin typeface="Aptos" panose="02110004020202020204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27221" y="5396167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089466" y="4510453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anchor="ctr"/>
          <a:lstStyle/>
          <a:p>
            <a:pPr algn="ctr" defTabSz="685783"/>
            <a:endParaRPr lang="fr-FR" dirty="0">
              <a:solidFill>
                <a:prstClr val="black"/>
              </a:solidFill>
              <a:latin typeface="Aptos" panose="02110004020202020204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14081" y="1109055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r>
              <a:rPr lang="fr-FR" sz="28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                                       Statistiques et probabilité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13 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2224" y="173198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/>
            <a:r>
              <a:rPr lang="fr-FR" b="1" dirty="0">
                <a:solidFill>
                  <a:prstClr val="black"/>
                </a:solidFill>
                <a:sym typeface="Arial"/>
              </a:rPr>
              <a:t>Tâche 10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anchor="ctr"/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ym typeface="Arial"/>
              </a:rPr>
              <a:t>Tâche 6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494242"/>
            <a:ext cx="1227600" cy="734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anchor="ctr"/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ym typeface="Arial"/>
              </a:rPr>
              <a:t>Tâche 7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b="1" dirty="0">
                <a:solidFill>
                  <a:prstClr val="black"/>
                </a:solidFill>
                <a:sym typeface="Arial"/>
              </a:rPr>
              <a:t>Calculer la probabilité d’une issue</a:t>
            </a: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anchor="ctr"/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ym typeface="Arial"/>
              </a:rPr>
              <a:t>Résoudre un problème en utilisant les graphes, les tableaux ou/et les paramètres d’une série statistique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dirty="0">
                <a:solidFill>
                  <a:prstClr val="black"/>
                </a:solidFill>
                <a:sym typeface="Arial"/>
              </a:rPr>
              <a:t>Consolidation 13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281837" y="4514443"/>
            <a:ext cx="1227600" cy="734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anchor="ctr"/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ym typeface="Arial"/>
              </a:rPr>
              <a:t>Tâche 8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281837" y="5395172"/>
            <a:ext cx="1227600" cy="734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anchor="ctr"/>
          <a:lstStyle>
            <a:defPPr>
              <a:defRPr lang="fr-FR"/>
            </a:defPPr>
            <a:lvl1pPr marR="0" lvl="0" indent="0" algn="ctr" defTabSz="685783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i="0" u="none" strike="noStrike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/>
              <a:t>Tâche</a:t>
            </a:r>
            <a:r>
              <a:rPr lang="en-US" dirty="0"/>
              <a:t> 9</a:t>
            </a:r>
            <a:endParaRPr lang="fr-FR" dirty="0"/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27220" y="5395172"/>
            <a:ext cx="8109547" cy="7344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Consolidation 15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093566" y="4511448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783">
              <a:defRPr/>
            </a:pPr>
            <a:r>
              <a:rPr lang="fr-FR" sz="2000" b="0" dirty="0">
                <a:solidFill>
                  <a:prstClr val="black"/>
                </a:solidFill>
                <a:sym typeface="Arial"/>
              </a:rPr>
              <a:t>Consolidation 14</a:t>
            </a:r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7DAE6-DDDC-4B2E-14F3-488CA0C53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352793-9E97-0495-0990-132D29D26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8A3480-70F2-2738-5B0F-31CD6954253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2D7E259-3C7A-0FB3-ACA7-9D67A6EE470D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CD64576-0466-A610-232F-CA64ED87648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CCAF999-7B54-6943-4124-3543E08383C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6" name="Google Shape;15880;p58">
            <a:extLst>
              <a:ext uri="{FF2B5EF4-FFF2-40B4-BE49-F238E27FC236}">
                <a16:creationId xmlns:a16="http://schemas.microsoft.com/office/drawing/2014/main" id="{933A31E1-6056-8024-4871-36B20AEC2228}"/>
              </a:ext>
            </a:extLst>
          </p:cNvPr>
          <p:cNvSpPr txBox="1">
            <a:spLocks/>
          </p:cNvSpPr>
          <p:nvPr/>
        </p:nvSpPr>
        <p:spPr>
          <a:xfrm>
            <a:off x="1620981" y="2525228"/>
            <a:ext cx="8811491" cy="729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ctr">
              <a:buClr>
                <a:srgbClr val="000000"/>
              </a:buClr>
              <a:defRPr/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 On Lance une pièce de monnaie sans défaut et bien équilibrée»</a:t>
            </a:r>
          </a:p>
          <a:p>
            <a:pPr algn="ctr">
              <a:buClr>
                <a:srgbClr val="000000"/>
              </a:buClr>
              <a:defRPr/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probabilité d’obtenir Face est égale à ……</a:t>
            </a:r>
          </a:p>
        </p:txBody>
      </p:sp>
    </p:spTree>
    <p:extLst>
      <p:ext uri="{BB962C8B-B14F-4D97-AF65-F5344CB8AC3E}">
        <p14:creationId xmlns:p14="http://schemas.microsoft.com/office/powerpoint/2010/main" val="3193753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32F9A-D2FA-82AB-F0CF-2AE07E6057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F8CB44-5B66-7702-AA00-3A0BEEF4B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Deux issues équiprobables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FB385D3-D495-EA1C-0FE1-3844C927627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2A4437B9-2735-AAE7-C84B-8CF04F7AE82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A24A7A2C-474A-1D52-B15C-6FF8DB47FB88}"/>
              </a:ext>
            </a:extLst>
          </p:cNvPr>
          <p:cNvSpPr txBox="1">
            <a:spLocks/>
          </p:cNvSpPr>
          <p:nvPr/>
        </p:nvSpPr>
        <p:spPr>
          <a:xfrm>
            <a:off x="1662544" y="2525227"/>
            <a:ext cx="9255827" cy="1273887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ctr">
              <a:buClr>
                <a:srgbClr val="000000"/>
              </a:buClr>
              <a:defRPr/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 On Lance une pièce de monnaie sans défaut et bien équilibrée»</a:t>
            </a:r>
          </a:p>
          <a:p>
            <a:pPr algn="ctr">
              <a:buClr>
                <a:srgbClr val="000000"/>
              </a:buClr>
              <a:defRPr/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probabilité d’obtenir Face est égale à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E8F7801-04DD-04BA-AC99-4B39809F4ED8}"/>
                  </a:ext>
                </a:extLst>
              </p:cNvPr>
              <p:cNvSpPr txBox="1"/>
              <p:nvPr/>
            </p:nvSpPr>
            <p:spPr>
              <a:xfrm>
                <a:off x="8893627" y="3036447"/>
                <a:ext cx="404407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400" dirty="0">
                  <a:solidFill>
                    <a:srgbClr val="0070C0"/>
                  </a:solidFill>
                  <a:latin typeface="Calibri (En-têtes)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E8F7801-04DD-04BA-AC99-4B39809F4E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3627" y="3036447"/>
                <a:ext cx="404407" cy="6109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306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AE6DF-8E03-9198-AC94-F53DCB804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764F7A-884D-8BD8-A9ED-153C727D0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AEEDA01-4D40-0583-4123-65DD0AF808B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606175E3-421F-EEF3-17C2-2458B1C405B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B208338-5E86-1F0C-F4EE-C6B6DF2FBB8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1777F86-28A7-9DCA-5261-3874F0BFB3D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Google Shape;15880;p58">
            <a:extLst>
              <a:ext uri="{FF2B5EF4-FFF2-40B4-BE49-F238E27FC236}">
                <a16:creationId xmlns:a16="http://schemas.microsoft.com/office/drawing/2014/main" id="{2432F1EC-EC0C-29AE-AE9B-06AB73AB5AED}"/>
              </a:ext>
            </a:extLst>
          </p:cNvPr>
          <p:cNvSpPr txBox="1">
            <a:spLocks/>
          </p:cNvSpPr>
          <p:nvPr/>
        </p:nvSpPr>
        <p:spPr>
          <a:xfrm>
            <a:off x="1620981" y="2525228"/>
            <a:ext cx="8811491" cy="729410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ctr">
              <a:buClr>
                <a:srgbClr val="000000"/>
              </a:buClr>
              <a:defRPr/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 On Lance une pièce de monnaie sans défaut et bien équilibrée»</a:t>
            </a:r>
          </a:p>
          <a:p>
            <a:pPr algn="ctr">
              <a:buClr>
                <a:srgbClr val="000000"/>
              </a:buClr>
              <a:defRPr/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probabilité d’obtenir Pile est égale à ……</a:t>
            </a:r>
          </a:p>
        </p:txBody>
      </p:sp>
    </p:spTree>
    <p:extLst>
      <p:ext uri="{BB962C8B-B14F-4D97-AF65-F5344CB8AC3E}">
        <p14:creationId xmlns:p14="http://schemas.microsoft.com/office/powerpoint/2010/main" val="235068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54123-2932-5FA5-36D6-2DA5D992B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5DC701-4430-986C-95E1-4CECA1385B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Deux issues équiprobables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91B5B7-E6EE-991A-CCE4-9045AD4C7A6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F09E3466-4E06-1398-31D7-7CFE007D5FC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5880;p58">
            <a:extLst>
              <a:ext uri="{FF2B5EF4-FFF2-40B4-BE49-F238E27FC236}">
                <a16:creationId xmlns:a16="http://schemas.microsoft.com/office/drawing/2014/main" id="{673646BD-F095-34C1-2377-E90056DEE2DD}"/>
              </a:ext>
            </a:extLst>
          </p:cNvPr>
          <p:cNvSpPr txBox="1">
            <a:spLocks/>
          </p:cNvSpPr>
          <p:nvPr/>
        </p:nvSpPr>
        <p:spPr>
          <a:xfrm>
            <a:off x="1662544" y="2525227"/>
            <a:ext cx="9255827" cy="1273887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ctr">
              <a:buClr>
                <a:srgbClr val="000000"/>
              </a:buClr>
              <a:defRPr/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 On Lance une pièce de monnaie sans défaut et bien équilibrée»</a:t>
            </a:r>
          </a:p>
          <a:p>
            <a:pPr algn="ctr">
              <a:buClr>
                <a:srgbClr val="000000"/>
              </a:buClr>
              <a:defRPr/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probabilité d’obtenir Pile est égale à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BA17C12-F92E-1B0D-BF23-D9499415B62D}"/>
                  </a:ext>
                </a:extLst>
              </p:cNvPr>
              <p:cNvSpPr txBox="1"/>
              <p:nvPr/>
            </p:nvSpPr>
            <p:spPr>
              <a:xfrm>
                <a:off x="8893627" y="3036447"/>
                <a:ext cx="404407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400" dirty="0">
                  <a:solidFill>
                    <a:srgbClr val="0070C0"/>
                  </a:solidFill>
                  <a:latin typeface="Calibri (En-têtes)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BA17C12-F92E-1B0D-BF23-D9499415B6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3627" y="3036447"/>
                <a:ext cx="404407" cy="6109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7953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7A308-C5A8-DAB9-FEAA-22A5FF10A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53504B-E6A7-C7D2-4EFE-52A33FA08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1909D28-728C-C93C-455D-065BF9993D8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5C8166B-561B-E5D1-99B0-EBC5F621C44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2125F51-4513-C357-CE75-F7DFAC04A72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3A25B62-FDBE-AFC5-4A28-BBA15B23E16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3EBFE7F7-7025-7E6C-BF44-2DE7AA6AD421}"/>
              </a:ext>
            </a:extLst>
          </p:cNvPr>
          <p:cNvSpPr txBox="1">
            <a:spLocks/>
          </p:cNvSpPr>
          <p:nvPr/>
        </p:nvSpPr>
        <p:spPr>
          <a:xfrm>
            <a:off x="696687" y="2525227"/>
            <a:ext cx="10479866" cy="99085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ctr">
              <a:buClr>
                <a:srgbClr val="000000"/>
              </a:buClr>
              <a:defRPr/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 On tire une boule d’un sac contenant quatre boule identiques»</a:t>
            </a:r>
          </a:p>
          <a:p>
            <a:pPr algn="ctr">
              <a:buClr>
                <a:srgbClr val="000000"/>
              </a:buClr>
              <a:defRPr/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probabilité d’obtenir une boule est égale à ……</a:t>
            </a:r>
          </a:p>
        </p:txBody>
      </p:sp>
    </p:spTree>
    <p:extLst>
      <p:ext uri="{BB962C8B-B14F-4D97-AF65-F5344CB8AC3E}">
        <p14:creationId xmlns:p14="http://schemas.microsoft.com/office/powerpoint/2010/main" val="476429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65061-A90C-2B22-B13E-51F8349D9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0BE4F7-B7F1-93B4-83DB-0CC0DAC301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Quatre issues équiprobables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7FFA5F7-B999-543C-5A6C-9D8DB4675B1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4DDDE6E2-5E45-9CDF-21BA-652829F1604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570E4BE0-60A9-C7C9-639B-B62A3B7E413C}"/>
              </a:ext>
            </a:extLst>
          </p:cNvPr>
          <p:cNvSpPr txBox="1">
            <a:spLocks/>
          </p:cNvSpPr>
          <p:nvPr/>
        </p:nvSpPr>
        <p:spPr>
          <a:xfrm>
            <a:off x="1662544" y="2525227"/>
            <a:ext cx="9255827" cy="1273887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algn="ctr">
              <a:buClr>
                <a:srgbClr val="000000"/>
              </a:buClr>
              <a:defRPr/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 On tire une boule d’un sac contenant quatre boule identiques»</a:t>
            </a:r>
          </a:p>
          <a:p>
            <a:pPr algn="ctr">
              <a:buClr>
                <a:srgbClr val="000000"/>
              </a:buClr>
              <a:defRPr/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probabilité d’obtenir une boule est égale à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B89FD8D-E5CA-878B-573B-E60BCA766DB4}"/>
                  </a:ext>
                </a:extLst>
              </p:cNvPr>
              <p:cNvSpPr txBox="1"/>
              <p:nvPr/>
            </p:nvSpPr>
            <p:spPr>
              <a:xfrm>
                <a:off x="9198427" y="3036447"/>
                <a:ext cx="404407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45720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fr-FR" sz="2400" dirty="0">
                  <a:solidFill>
                    <a:srgbClr val="0070C0"/>
                  </a:solidFill>
                  <a:latin typeface="Calibri (En-têtes)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B89FD8D-E5CA-878B-573B-E60BCA766D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8427" y="3036447"/>
                <a:ext cx="404407" cy="6109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498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20 min</a:t>
            </a:r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B0972278-90E7-994D-44DC-FA2EE53C08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482" y="1259796"/>
            <a:ext cx="10032294" cy="4312300"/>
          </a:xfrm>
          <a:prstGeom prst="rect">
            <a:avLst/>
          </a:prstGeom>
        </p:spPr>
      </p:pic>
      <p:sp>
        <p:nvSpPr>
          <p:cNvPr id="30" name="Espace réservé du texte 29">
            <a:extLst>
              <a:ext uri="{FF2B5EF4-FFF2-40B4-BE49-F238E27FC236}">
                <a16:creationId xmlns:a16="http://schemas.microsoft.com/office/drawing/2014/main" id="{93E713A0-9FA4-D567-46F5-9B6D287C44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129</a:t>
            </a:r>
          </a:p>
        </p:txBody>
      </p:sp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B9A91EC0-4972-761F-38CF-1FD88393AB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9482" y="1259796"/>
            <a:ext cx="10032294" cy="43123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90D6CAF-2208-844B-DCE9-1477F290A5B4}"/>
              </a:ext>
            </a:extLst>
          </p:cNvPr>
          <p:cNvSpPr txBox="1"/>
          <p:nvPr/>
        </p:nvSpPr>
        <p:spPr>
          <a:xfrm>
            <a:off x="5314707" y="3878302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83EFBCF-2EE4-4080-0109-EB74F7BFEB84}"/>
              </a:ext>
            </a:extLst>
          </p:cNvPr>
          <p:cNvSpPr txBox="1"/>
          <p:nvPr/>
        </p:nvSpPr>
        <p:spPr>
          <a:xfrm>
            <a:off x="5314707" y="5041141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4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865A0B7-61E0-EEDD-B16F-99E4A99B6B5A}"/>
              </a:ext>
            </a:extLst>
          </p:cNvPr>
          <p:cNvSpPr txBox="1"/>
          <p:nvPr/>
        </p:nvSpPr>
        <p:spPr>
          <a:xfrm>
            <a:off x="5315677" y="4420887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4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9608FB-2B73-9842-225F-48251EE7F9A1}"/>
              </a:ext>
            </a:extLst>
          </p:cNvPr>
          <p:cNvSpPr txBox="1"/>
          <p:nvPr/>
        </p:nvSpPr>
        <p:spPr>
          <a:xfrm>
            <a:off x="8438908" y="3962156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4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CA91764-8A59-B41D-B2B9-D6FF01894302}"/>
              </a:ext>
            </a:extLst>
          </p:cNvPr>
          <p:cNvSpPr txBox="1"/>
          <p:nvPr/>
        </p:nvSpPr>
        <p:spPr>
          <a:xfrm>
            <a:off x="8438908" y="5116135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4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21BF783-B535-EA91-924D-E7D35B06A6B5}"/>
              </a:ext>
            </a:extLst>
          </p:cNvPr>
          <p:cNvSpPr txBox="1"/>
          <p:nvPr/>
        </p:nvSpPr>
        <p:spPr>
          <a:xfrm>
            <a:off x="8438908" y="4579101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12" grpId="0"/>
      <p:bldP spid="1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AE3E0-F995-1B14-5189-9911C17D4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291B2-6CD0-A645-65B2-8E72E9CEC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00ADB-691E-DE99-C8CA-4F75CAC93A1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31419B-45DC-D3AA-9BB0-02D148B482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129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4A4DAA1-093F-8A43-0684-88D6A21614C6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FA4B68B-E013-9DD3-C6A7-1DC312AEE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1675369F-0852-7DED-B206-B7864F4E4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B944D3F9-A61E-A51F-4068-D090157A98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598" y="1298864"/>
            <a:ext cx="10147627" cy="427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379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Calculer la probabilité d’une issue.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Probabilité</a:t>
            </a:r>
            <a:endParaRPr lang="en-US" dirty="0"/>
          </a:p>
          <a:p>
            <a:r>
              <a:rPr lang="en-US" dirty="0" err="1"/>
              <a:t>Equiprobabilité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lnSpcReduction="1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l’élève doit être capable de: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Calculer la probabilité d’une issue</a:t>
            </a:r>
          </a:p>
          <a:p>
            <a:pPr lvl="0"/>
            <a:r>
              <a:rPr lang="fr-FR" b="1" dirty="0"/>
              <a:t>Les outils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Lancer d’une pièce de monnaie ou un dé.     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Tirer une boule d’un sac.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/>
          </a:bodyPr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La formule s’applique uniquement en cas d’équiprobabilité.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EC23B-9D23-E76B-9090-E167754BF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FF0BC9-022C-972B-E2A4-6AE6E655A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48C15CA-AFEC-63F7-1764-0ACCF06AC62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9A0AC9A-B866-33BF-B6DF-805436DAE001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3F964CF-CD2F-F314-1CCE-9023BCF1C4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B3A63BC-045C-E2F3-CF37-8F62335330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C84F98E6-0DF8-1AD1-7E73-FD406409C6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6550" y="1292384"/>
            <a:ext cx="10147627" cy="427323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692CCFA-34DB-AF3F-8F92-A8605E6282B7}"/>
              </a:ext>
            </a:extLst>
          </p:cNvPr>
          <p:cNvSpPr txBox="1"/>
          <p:nvPr/>
        </p:nvSpPr>
        <p:spPr>
          <a:xfrm>
            <a:off x="2087088" y="3801567"/>
            <a:ext cx="598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N° 3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0491A50-A2F4-F362-CDA1-C4F399449BBD}"/>
              </a:ext>
            </a:extLst>
          </p:cNvPr>
          <p:cNvSpPr txBox="1"/>
          <p:nvPr/>
        </p:nvSpPr>
        <p:spPr>
          <a:xfrm>
            <a:off x="2134592" y="3164330"/>
            <a:ext cx="598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N° 2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62E4F43-CA6D-43F7-2834-B2B7B4DDAD83}"/>
              </a:ext>
            </a:extLst>
          </p:cNvPr>
          <p:cNvSpPr txBox="1"/>
          <p:nvPr/>
        </p:nvSpPr>
        <p:spPr>
          <a:xfrm>
            <a:off x="2110840" y="4380001"/>
            <a:ext cx="598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N° 4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3423F85-B0C0-E81F-0B25-107659A20F9E}"/>
              </a:ext>
            </a:extLst>
          </p:cNvPr>
          <p:cNvSpPr txBox="1"/>
          <p:nvPr/>
        </p:nvSpPr>
        <p:spPr>
          <a:xfrm>
            <a:off x="2134592" y="4977504"/>
            <a:ext cx="598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N° 5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899765A-912F-8120-66A4-F41D5E867BF5}"/>
              </a:ext>
            </a:extLst>
          </p:cNvPr>
          <p:cNvSpPr txBox="1"/>
          <p:nvPr/>
        </p:nvSpPr>
        <p:spPr>
          <a:xfrm>
            <a:off x="5314825" y="3824667"/>
            <a:ext cx="300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5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423C759-D700-3CF6-E3F2-319BE35DB285}"/>
              </a:ext>
            </a:extLst>
          </p:cNvPr>
          <p:cNvSpPr txBox="1"/>
          <p:nvPr/>
        </p:nvSpPr>
        <p:spPr>
          <a:xfrm>
            <a:off x="5353965" y="3200477"/>
            <a:ext cx="300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5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A549493-F100-AC1A-0737-7CDBF489DEE2}"/>
              </a:ext>
            </a:extLst>
          </p:cNvPr>
          <p:cNvSpPr txBox="1"/>
          <p:nvPr/>
        </p:nvSpPr>
        <p:spPr>
          <a:xfrm>
            <a:off x="5314825" y="4461834"/>
            <a:ext cx="300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5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E1AC6CD-5416-2D74-4658-BCCAFAFF7999}"/>
              </a:ext>
            </a:extLst>
          </p:cNvPr>
          <p:cNvSpPr txBox="1"/>
          <p:nvPr/>
        </p:nvSpPr>
        <p:spPr>
          <a:xfrm>
            <a:off x="5353965" y="5024373"/>
            <a:ext cx="300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5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D2C603F-2540-17A5-FC27-BB40B961FAC7}"/>
              </a:ext>
            </a:extLst>
          </p:cNvPr>
          <p:cNvSpPr txBox="1"/>
          <p:nvPr/>
        </p:nvSpPr>
        <p:spPr>
          <a:xfrm>
            <a:off x="5314825" y="2620767"/>
            <a:ext cx="300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5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4D569CA-7C53-A212-9029-F62B56243CA2}"/>
              </a:ext>
            </a:extLst>
          </p:cNvPr>
          <p:cNvSpPr txBox="1"/>
          <p:nvPr/>
        </p:nvSpPr>
        <p:spPr>
          <a:xfrm>
            <a:off x="8816616" y="3936680"/>
            <a:ext cx="300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5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95A2288-96A4-61D1-E3E6-051F99A513AC}"/>
              </a:ext>
            </a:extLst>
          </p:cNvPr>
          <p:cNvSpPr txBox="1"/>
          <p:nvPr/>
        </p:nvSpPr>
        <p:spPr>
          <a:xfrm>
            <a:off x="8846080" y="4560966"/>
            <a:ext cx="300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5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1E95B8C-04B1-DC4D-A86E-B266C3BAB842}"/>
              </a:ext>
            </a:extLst>
          </p:cNvPr>
          <p:cNvSpPr txBox="1"/>
          <p:nvPr/>
        </p:nvSpPr>
        <p:spPr>
          <a:xfrm>
            <a:off x="8827996" y="5169953"/>
            <a:ext cx="300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5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38F15A3-3274-B22A-E02A-ED502648D537}"/>
              </a:ext>
            </a:extLst>
          </p:cNvPr>
          <p:cNvSpPr txBox="1"/>
          <p:nvPr/>
        </p:nvSpPr>
        <p:spPr>
          <a:xfrm>
            <a:off x="8648056" y="2731511"/>
            <a:ext cx="300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5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8ABFD35-8769-E751-EFF5-1255A345EAE1}"/>
              </a:ext>
            </a:extLst>
          </p:cNvPr>
          <p:cNvSpPr txBox="1"/>
          <p:nvPr/>
        </p:nvSpPr>
        <p:spPr>
          <a:xfrm>
            <a:off x="8819906" y="3385143"/>
            <a:ext cx="300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5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0E7BC85-EA99-8060-C50C-8B6093675F33}"/>
              </a:ext>
            </a:extLst>
          </p:cNvPr>
          <p:cNvSpPr txBox="1"/>
          <p:nvPr/>
        </p:nvSpPr>
        <p:spPr>
          <a:xfrm>
            <a:off x="8772081" y="3085426"/>
            <a:ext cx="300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1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C3B428B-69B8-E3DD-91CA-1178BBDBB12F}"/>
              </a:ext>
            </a:extLst>
          </p:cNvPr>
          <p:cNvSpPr txBox="1"/>
          <p:nvPr/>
        </p:nvSpPr>
        <p:spPr>
          <a:xfrm>
            <a:off x="8811221" y="3681726"/>
            <a:ext cx="300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1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5E783AE-42B0-65D4-DBED-894C1723EB7A}"/>
              </a:ext>
            </a:extLst>
          </p:cNvPr>
          <p:cNvSpPr txBox="1"/>
          <p:nvPr/>
        </p:nvSpPr>
        <p:spPr>
          <a:xfrm>
            <a:off x="8798255" y="4290713"/>
            <a:ext cx="300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1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D100726-0217-D43A-AEF9-59959A2B133E}"/>
              </a:ext>
            </a:extLst>
          </p:cNvPr>
          <p:cNvSpPr txBox="1"/>
          <p:nvPr/>
        </p:nvSpPr>
        <p:spPr>
          <a:xfrm>
            <a:off x="8809911" y="4878468"/>
            <a:ext cx="300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1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B16266C-00A6-C2DA-215F-38AAFE30A14E}"/>
              </a:ext>
            </a:extLst>
          </p:cNvPr>
          <p:cNvSpPr txBox="1"/>
          <p:nvPr/>
        </p:nvSpPr>
        <p:spPr>
          <a:xfrm>
            <a:off x="8621882" y="2466792"/>
            <a:ext cx="300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1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C6571787-40EF-8B08-656C-7C3AD9FB5ADA}"/>
              </a:ext>
            </a:extLst>
          </p:cNvPr>
          <p:cNvSpPr txBox="1"/>
          <p:nvPr/>
        </p:nvSpPr>
        <p:spPr>
          <a:xfrm>
            <a:off x="7897655" y="3229706"/>
            <a:ext cx="598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N° 2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69064994-75B1-F2D7-1FDE-4EA51FCD1BF9}"/>
              </a:ext>
            </a:extLst>
          </p:cNvPr>
          <p:cNvSpPr txBox="1"/>
          <p:nvPr/>
        </p:nvSpPr>
        <p:spPr>
          <a:xfrm>
            <a:off x="7856515" y="3792304"/>
            <a:ext cx="598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N° 3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E24AA23-DE33-FA6F-DD55-D79CBE36C7BB}"/>
              </a:ext>
            </a:extLst>
          </p:cNvPr>
          <p:cNvSpPr txBox="1"/>
          <p:nvPr/>
        </p:nvSpPr>
        <p:spPr>
          <a:xfrm>
            <a:off x="7872967" y="4443820"/>
            <a:ext cx="598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N° 4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00F4AED4-50CC-7BC6-D38F-56BA5B387759}"/>
              </a:ext>
            </a:extLst>
          </p:cNvPr>
          <p:cNvSpPr txBox="1"/>
          <p:nvPr/>
        </p:nvSpPr>
        <p:spPr>
          <a:xfrm>
            <a:off x="7754584" y="5004717"/>
            <a:ext cx="598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FR" dirty="0">
                <a:solidFill>
                  <a:srgbClr val="FF0000"/>
                </a:solidFill>
                <a:latin typeface="Calibri" panose="020F0502020204030204"/>
              </a:rPr>
              <a:t>N° 5</a:t>
            </a:r>
          </a:p>
        </p:txBody>
      </p:sp>
    </p:spTree>
    <p:extLst>
      <p:ext uri="{BB962C8B-B14F-4D97-AF65-F5344CB8AC3E}">
        <p14:creationId xmlns:p14="http://schemas.microsoft.com/office/powerpoint/2010/main" val="403502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5" grpId="0"/>
      <p:bldP spid="36" grpId="0"/>
      <p:bldP spid="37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129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468EA90-53D8-5414-1D8D-235B3DB49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756" y="2265218"/>
            <a:ext cx="10810488" cy="232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ce que nous avons appris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du cas pair ci-dessous: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ADAE8C4-70D1-895C-6320-A3F0D856A3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246" y="1442116"/>
            <a:ext cx="10602716" cy="415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F488EE3-D056-5A06-633A-80A840A22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781" y="2378968"/>
            <a:ext cx="11154437" cy="210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ZoneTexte 7">
            <a:extLst>
              <a:ext uri="{FF2B5EF4-FFF2-40B4-BE49-F238E27FC236}">
                <a16:creationId xmlns:a16="http://schemas.microsoft.com/office/drawing/2014/main" id="{68A0E193-7E82-6603-BAFA-71DE4DF6EBD0}"/>
              </a:ext>
            </a:extLst>
          </p:cNvPr>
          <p:cNvSpPr txBox="1"/>
          <p:nvPr/>
        </p:nvSpPr>
        <p:spPr>
          <a:xfrm>
            <a:off x="685164" y="2676021"/>
            <a:ext cx="10298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i="1" dirty="0">
                <a:solidFill>
                  <a:prstClr val="black"/>
                </a:solidFill>
                <a:latin typeface="Calibri" panose="020F0502020204030204"/>
              </a:rPr>
              <a:t>A la prochaine séance!</a:t>
            </a:r>
          </a:p>
        </p:txBody>
      </p:sp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1670</TotalTime>
  <Words>2148</Words>
  <Application>Microsoft Office PowerPoint</Application>
  <PresentationFormat>Grand écran</PresentationFormat>
  <Paragraphs>269</Paragraphs>
  <Slides>68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68</vt:i4>
      </vt:variant>
    </vt:vector>
  </HeadingPairs>
  <TitlesOfParts>
    <vt:vector size="79" baseType="lpstr">
      <vt:lpstr>Aptos</vt:lpstr>
      <vt:lpstr>Aptos Display</vt:lpstr>
      <vt:lpstr>Arial</vt:lpstr>
      <vt:lpstr>Calibri</vt:lpstr>
      <vt:lpstr>Calibri (En-têtes)</vt:lpstr>
      <vt:lpstr>Cambria Math</vt:lpstr>
      <vt:lpstr>Courier New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Nommer l’objet suivant</vt:lpstr>
      <vt:lpstr> Voici la réponse</vt:lpstr>
      <vt:lpstr> Complétez la phrase suivante</vt:lpstr>
      <vt:lpstr> Voici la réponse</vt:lpstr>
      <vt:lpstr>Complétez les phrases suivantes.</vt:lpstr>
      <vt:lpstr>La face d’une pièce de monnaie comporte un portrait.</vt:lpstr>
      <vt:lpstr>Parfait! On se rappelle ce qui suit:</vt:lpstr>
      <vt:lpstr>Présentation PowerPoint</vt:lpstr>
      <vt:lpstr>Exprimez vos avis</vt:lpstr>
      <vt:lpstr>A la fin de cette séance, vous serez capables de</vt:lpstr>
      <vt:lpstr>Présentation PowerPoint</vt:lpstr>
      <vt:lpstr>Considérons l’expérience suivante:</vt:lpstr>
      <vt:lpstr>la probabilité de chaque issue est égale à 1/2:</vt:lpstr>
      <vt:lpstr> Considérons l’expérience aléatoire suivante:</vt:lpstr>
      <vt:lpstr> Considérons toujours la même expérience aléatoire :</vt:lpstr>
      <vt:lpstr> Considérons toujours la même expérience aléatoire :</vt:lpstr>
      <vt:lpstr>la probabilité de chaque issue est égale à 1/3</vt:lpstr>
      <vt:lpstr>La probabilité d’une issue =𝟏/(𝒍𝒆 𝒏𝒐𝒎𝒃𝒓𝒆 𝒅𝒆𝒔 𝒊𝒔𝒔𝒖𝒆𝒔) </vt:lpstr>
      <vt:lpstr>On reconnait une situation d’équiprobabilité à partir des données de l’expérience aléatoire</vt:lpstr>
      <vt:lpstr>Présentation PowerPoint</vt:lpstr>
      <vt:lpstr> Répondez par vrai ou faux</vt:lpstr>
      <vt:lpstr>Pièce de monnaie sans défaut et bien équilibrée</vt:lpstr>
      <vt:lpstr> Répondez par vrai ou faux</vt:lpstr>
      <vt:lpstr>Pièce de monnaie truquée</vt:lpstr>
      <vt:lpstr> Répondez par vrai ou faux</vt:lpstr>
      <vt:lpstr>Les boules ne sont pas identiques</vt:lpstr>
      <vt:lpstr>Présentation PowerPoint</vt:lpstr>
      <vt:lpstr>Je vais vous montrer, à travers un exemple, comment calculer la probabilité d’une issue en cas d’équiprobabilité.</vt:lpstr>
      <vt:lpstr>Je calcule la probabilité d’obtenir une boule verte</vt:lpstr>
      <vt:lpstr>Je calcule la probabilité d’obtenir une boule bleue.</vt:lpstr>
      <vt:lpstr>Complétez</vt:lpstr>
      <vt:lpstr>Deux issues équiprobables</vt:lpstr>
      <vt:lpstr>Complétez</vt:lpstr>
      <vt:lpstr>Deux issues équiprobables</vt:lpstr>
      <vt:lpstr>Complétez</vt:lpstr>
      <vt:lpstr>Quatre issues équiprobables</vt:lpstr>
      <vt:lpstr>Présentation PowerPoint</vt:lpstr>
      <vt:lpstr>Travaillez individuellement puis discutez en binômes vos réponses.</vt:lpstr>
      <vt:lpstr>Prenez la correction sur vos livrets.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Voici ce que nous avons appris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170</cp:revision>
  <dcterms:created xsi:type="dcterms:W3CDTF">2025-11-03T10:55:47Z</dcterms:created>
  <dcterms:modified xsi:type="dcterms:W3CDTF">2026-05-18T17:39:52Z</dcterms:modified>
</cp:coreProperties>
</file>