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308" r:id="rId2"/>
    <p:sldId id="288" r:id="rId3"/>
    <p:sldId id="289" r:id="rId4"/>
    <p:sldId id="286" r:id="rId5"/>
    <p:sldId id="287" r:id="rId6"/>
    <p:sldId id="264" r:id="rId7"/>
    <p:sldId id="2147483422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48" r:id="rId25"/>
    <p:sldId id="349" r:id="rId26"/>
    <p:sldId id="306" r:id="rId27"/>
    <p:sldId id="307" r:id="rId28"/>
    <p:sldId id="316" r:id="rId29"/>
    <p:sldId id="317" r:id="rId30"/>
    <p:sldId id="309" r:id="rId31"/>
    <p:sldId id="310" r:id="rId32"/>
    <p:sldId id="297" r:id="rId33"/>
    <p:sldId id="270" r:id="rId34"/>
    <p:sldId id="271" r:id="rId35"/>
    <p:sldId id="272" r:id="rId36"/>
    <p:sldId id="2147483419" r:id="rId37"/>
    <p:sldId id="2147483421" r:id="rId38"/>
    <p:sldId id="298" r:id="rId39"/>
    <p:sldId id="313" r:id="rId40"/>
    <p:sldId id="259" r:id="rId41"/>
    <p:sldId id="299" r:id="rId42"/>
    <p:sldId id="260" r:id="rId43"/>
    <p:sldId id="279" r:id="rId44"/>
    <p:sldId id="322" r:id="rId45"/>
    <p:sldId id="323" r:id="rId46"/>
    <p:sldId id="324" r:id="rId47"/>
    <p:sldId id="325" r:id="rId48"/>
    <p:sldId id="326" r:id="rId49"/>
    <p:sldId id="327" r:id="rId50"/>
    <p:sldId id="328" r:id="rId51"/>
    <p:sldId id="329" r:id="rId52"/>
    <p:sldId id="330" r:id="rId53"/>
    <p:sldId id="331" r:id="rId54"/>
    <p:sldId id="300" r:id="rId55"/>
    <p:sldId id="301" r:id="rId56"/>
    <p:sldId id="281" r:id="rId57"/>
    <p:sldId id="303" r:id="rId58"/>
    <p:sldId id="304" r:id="rId59"/>
    <p:sldId id="282" r:id="rId60"/>
    <p:sldId id="305" r:id="rId61"/>
    <p:sldId id="262" r:id="rId62"/>
    <p:sldId id="283" r:id="rId63"/>
    <p:sldId id="284" r:id="rId64"/>
    <p:sldId id="352" r:id="rId6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147483422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48"/>
            <p14:sldId id="349"/>
            <p14:sldId id="306"/>
            <p14:sldId id="307"/>
            <p14:sldId id="316"/>
            <p14:sldId id="31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  <p14:sldId id="2147483419"/>
            <p14:sldId id="2147483421"/>
          </p14:sldIdLst>
        </p14:section>
        <p14:section name="Modelage" id="{6D007598-4F88-4283-9E36-970C44D688AD}">
          <p14:sldIdLst>
            <p14:sldId id="298"/>
            <p14:sldId id="313"/>
            <p14:sldId id="259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413207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microsoft.com/office/2007/relationships/hdphoto" Target="../media/hdphoto12.wdp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microsoft.com/office/2007/relationships/hdphoto" Target="../media/hdphoto13.wdp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0.png"/><Relationship Id="rId5" Type="http://schemas.openxmlformats.org/officeDocument/2006/relationships/image" Target="../media/image680.png"/><Relationship Id="rId4" Type="http://schemas.microsoft.com/office/2007/relationships/hdphoto" Target="../media/hdphoto14.wdp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7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72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7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png"/><Relationship Id="rId5" Type="http://schemas.openxmlformats.org/officeDocument/2006/relationships/image" Target="../media/image79.png"/><Relationship Id="rId4" Type="http://schemas.openxmlformats.org/officeDocument/2006/relationships/image" Target="../media/image7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78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png"/><Relationship Id="rId4" Type="http://schemas.openxmlformats.org/officeDocument/2006/relationships/image" Target="../media/image79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2.png"/><Relationship Id="rId4" Type="http://schemas.openxmlformats.org/officeDocument/2006/relationships/image" Target="../media/image8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0.png"/><Relationship Id="rId3" Type="http://schemas.openxmlformats.org/officeDocument/2006/relationships/image" Target="../media/image20.jpeg"/><Relationship Id="rId7" Type="http://schemas.openxmlformats.org/officeDocument/2006/relationships/image" Target="../media/image83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0.png"/><Relationship Id="rId11" Type="http://schemas.openxmlformats.org/officeDocument/2006/relationships/image" Target="../media/image86.png"/><Relationship Id="rId5" Type="http://schemas.openxmlformats.org/officeDocument/2006/relationships/image" Target="../media/image760.png"/><Relationship Id="rId10" Type="http://schemas.openxmlformats.org/officeDocument/2006/relationships/image" Target="../media/image89.png"/><Relationship Id="rId4" Type="http://schemas.openxmlformats.org/officeDocument/2006/relationships/image" Target="../media/image85.png"/><Relationship Id="rId9" Type="http://schemas.openxmlformats.org/officeDocument/2006/relationships/image" Target="../media/image85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Volumes et aires des solides usuels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10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Calculer l’aire d’un prisme et d’un cylindre en utilisant son patron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75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F8A59D9-4C04-F785-F53C-645DD76B84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90" y="1817549"/>
            <a:ext cx="11275568" cy="233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899019" y="3211905"/>
            <a:ext cx="5916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périmètre d’un cercle de rayon 10 cm est :……………..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 : le périmètre d’un cercle de rayon r est donné par la formule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1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DDBDC8A-F255-7C68-2E83-A4D176AC248E}"/>
                  </a:ext>
                </a:extLst>
              </p:cNvPr>
              <p:cNvSpPr txBox="1"/>
              <p:nvPr/>
            </p:nvSpPr>
            <p:spPr>
              <a:xfrm>
                <a:off x="3899019" y="3211905"/>
                <a:ext cx="59163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MA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</a:t>
                </a:r>
                <a:r>
                  <a:rPr lang="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e périmètre d’un cercle de rayon 10 cm est </a:t>
                </a:r>
                <a:r>
                  <a:rPr lang="fr" b="1" kern="0" dirty="0">
                    <a:solidFill>
                      <a:srgbClr val="FF0000"/>
                    </a:solidFill>
                    <a:latin typeface="Calibri"/>
                    <a:cs typeface="Calibri"/>
                    <a:sym typeface="Calibri"/>
                  </a:rPr>
                  <a:t>: </a:t>
                </a:r>
                <a14:m>
                  <m:oMath xmlns:m="http://schemas.openxmlformats.org/officeDocument/2006/math">
                    <m:r>
                      <a:rPr lang="fr-FR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𝟐𝟎</m:t>
                    </m:r>
                    <m:r>
                      <a:rPr lang="fr-FR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𝝅</m:t>
                    </m:r>
                    <m:r>
                      <a:rPr lang="fr-FR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  </m:t>
                    </m:r>
                    <m:r>
                      <a:rPr lang="fr-FR" b="1" i="0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𝐜</m:t>
                    </m:r>
                  </m:oMath>
                </a14:m>
                <a:r>
                  <a:rPr lang="fr-FR" sz="1800" b="1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m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DDBDC8A-F255-7C68-2E83-A4D176AC2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19" y="3211905"/>
                <a:ext cx="5916313" cy="369332"/>
              </a:xfrm>
              <a:prstGeom prst="rect">
                <a:avLst/>
              </a:prstGeom>
              <a:blipFill>
                <a:blip r:embed="rId4"/>
                <a:stretch>
                  <a:fillRect l="-1073" t="-6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71295CA-0BBF-0287-AB80-02572178383C}"/>
              </a:ext>
            </a:extLst>
          </p:cNvPr>
          <p:cNvSpPr txBox="1"/>
          <p:nvPr/>
        </p:nvSpPr>
        <p:spPr>
          <a:xfrm>
            <a:off x="2367660" y="2818365"/>
            <a:ext cx="5916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périmètre du triangle ci-après est : ……………..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103C6EE-ECD3-93EE-B604-C69553478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009" y="2710606"/>
            <a:ext cx="2664589" cy="14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périmètre d’un polygone est la somme des mesures de ses côtés.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96B0DB-8CF2-D9BA-F63C-63A4363EFEC4}"/>
              </a:ext>
            </a:extLst>
          </p:cNvPr>
          <p:cNvSpPr txBox="1"/>
          <p:nvPr/>
        </p:nvSpPr>
        <p:spPr>
          <a:xfrm>
            <a:off x="2367660" y="2818365"/>
            <a:ext cx="5916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périmètre du triangle ci-après est :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19 cm 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7AAB9F-5F03-6F1F-5EF1-2A9254899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009" y="2710606"/>
            <a:ext cx="2664589" cy="14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DB7-7931-B2D8-9CED-12E024A9D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DD772A-51F5-13E3-5987-2444218B9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1FA3EF-2BA2-14E5-3A31-07A92FDAAEB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64E0D30-220C-074F-DD16-211D3F8D00A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E82A08C-8569-1BC4-F4E7-6D81CB97554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B0FEEE8-B5DA-B414-AD15-A257A486610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54619F3-C757-6011-97C1-9A1AF8BBFF77}"/>
                  </a:ext>
                </a:extLst>
              </p:cNvPr>
              <p:cNvSpPr txBox="1"/>
              <p:nvPr/>
            </p:nvSpPr>
            <p:spPr>
              <a:xfrm>
                <a:off x="659567" y="1173099"/>
                <a:ext cx="5066452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Voici un prisme droit et son patron ,complétez: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=…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=…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=…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d</m:t>
                      </m:r>
                      <m:r>
                        <a:rPr lang="fr-FR" sz="20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=…</m:t>
                      </m:r>
                      <m:r>
                        <a:rPr lang="fr-FR" sz="20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54619F3-C757-6011-97C1-9A1AF8BBFF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67" y="1173099"/>
                <a:ext cx="5066452" cy="1631216"/>
              </a:xfrm>
              <a:prstGeom prst="rect">
                <a:avLst/>
              </a:prstGeom>
              <a:blipFill>
                <a:blip r:embed="rId3"/>
                <a:stretch>
                  <a:fillRect l="-1000" t="-2326" r="-500" b="-38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65521852-B95F-E29C-1AD6-F3AC5E82C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325" y="1467557"/>
            <a:ext cx="4445000" cy="488503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F2E80F1-B72A-A412-76EA-0FB42AD7F3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346" y="2326339"/>
            <a:ext cx="4638894" cy="386332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425B10D-6BF7-2282-BF11-A5DF78634DC8}"/>
              </a:ext>
            </a:extLst>
          </p:cNvPr>
          <p:cNvSpPr/>
          <p:nvPr/>
        </p:nvSpPr>
        <p:spPr>
          <a:xfrm>
            <a:off x="494675" y="1019121"/>
            <a:ext cx="11347555" cy="533347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7426712" y="3267307"/>
            <a:ext cx="1237786" cy="2230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638584" y="3055433"/>
            <a:ext cx="680225" cy="2230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4cm</a:t>
            </a:r>
          </a:p>
        </p:txBody>
      </p:sp>
    </p:spTree>
    <p:extLst>
      <p:ext uri="{BB962C8B-B14F-4D97-AF65-F5344CB8AC3E}">
        <p14:creationId xmlns:p14="http://schemas.microsoft.com/office/powerpoint/2010/main" val="24010855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9A93F-C5ED-3766-F682-9DA040F91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8E69D4-60E2-D7F8-F293-3439E961B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vous: le patron d’un prisme droit est constitué des rectangles en nombre de faces latérales et de 2 polygones qui représentent les bases. 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6F6E46F-49A4-A7DF-8211-9C1594967AA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3D975DE-FFD8-6FB5-8A30-60C05A5E2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C4EC831-77BD-C4FD-4A25-FB515B9823DF}"/>
              </a:ext>
            </a:extLst>
          </p:cNvPr>
          <p:cNvSpPr/>
          <p:nvPr/>
        </p:nvSpPr>
        <p:spPr>
          <a:xfrm>
            <a:off x="494675" y="1019121"/>
            <a:ext cx="11347555" cy="533347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24663FA-1BD9-2C0F-FB38-A42DB23B76E4}"/>
              </a:ext>
            </a:extLst>
          </p:cNvPr>
          <p:cNvSpPr txBox="1"/>
          <p:nvPr/>
        </p:nvSpPr>
        <p:spPr>
          <a:xfrm>
            <a:off x="659567" y="1173099"/>
            <a:ext cx="5061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Voici un prisme droit et son patron ,complétez: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32BD35A-FCD1-E183-567E-31921CD60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325" y="1573209"/>
            <a:ext cx="4445000" cy="477938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4A485E7-AA49-0075-D25A-A3A76DF79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228" y="2133600"/>
            <a:ext cx="4029192" cy="38261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0C97225-A5D8-BD46-D34B-B4DAD37F76C0}"/>
                  </a:ext>
                </a:extLst>
              </p:cNvPr>
              <p:cNvSpPr txBox="1"/>
              <p:nvPr/>
            </p:nvSpPr>
            <p:spPr>
              <a:xfrm>
                <a:off x="672356" y="1655705"/>
                <a:ext cx="134767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=12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0C97225-A5D8-BD46-D34B-B4DAD37F76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56" y="1655705"/>
                <a:ext cx="134767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72BE540-6442-890F-0932-4B36E66161DA}"/>
                  </a:ext>
                </a:extLst>
              </p:cNvPr>
              <p:cNvSpPr txBox="1"/>
              <p:nvPr/>
            </p:nvSpPr>
            <p:spPr>
              <a:xfrm>
                <a:off x="672356" y="2050651"/>
                <a:ext cx="119955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=3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72BE540-6442-890F-0932-4B36E6616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56" y="2050651"/>
                <a:ext cx="1199559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DD206DA-6063-0FF9-57AB-BCBD0BDA0DBC}"/>
                  </a:ext>
                </a:extLst>
              </p:cNvPr>
              <p:cNvSpPr txBox="1"/>
              <p:nvPr/>
            </p:nvSpPr>
            <p:spPr>
              <a:xfrm>
                <a:off x="659567" y="2468355"/>
                <a:ext cx="11828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=5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DD206DA-6063-0FF9-57AB-BCBD0BDA0D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67" y="2468355"/>
                <a:ext cx="11828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23FC032-2169-F46C-61C6-6FBD3BF58A00}"/>
                  </a:ext>
                </a:extLst>
              </p:cNvPr>
              <p:cNvSpPr txBox="1"/>
              <p:nvPr/>
            </p:nvSpPr>
            <p:spPr>
              <a:xfrm>
                <a:off x="629110" y="2880895"/>
                <a:ext cx="121328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=8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23FC032-2169-F46C-61C6-6FBD3BF58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10" y="2880895"/>
                <a:ext cx="1213281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0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/>
              <p:nvPr/>
            </p:nvSpPr>
            <p:spPr>
              <a:xfrm>
                <a:off x="2333428" y="936626"/>
                <a:ext cx="8036699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V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oici un cylindre et son patron. </a:t>
                </a: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e rayon du cylindre est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𝒂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𝟔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𝒄𝒎</m:t>
                    </m:r>
                  </m:oMath>
                </a14:m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936626"/>
                <a:ext cx="8036699" cy="4175670"/>
              </a:xfrm>
              <a:prstGeom prst="rect">
                <a:avLst/>
              </a:prstGeom>
              <a:blipFill>
                <a:blip r:embed="rId3"/>
                <a:stretch>
                  <a:fillRect l="-530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546307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543955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D615FF1-369C-7A5F-8F0F-E441FDA7739E}"/>
              </a:ext>
            </a:extLst>
          </p:cNvPr>
          <p:cNvGrpSpPr/>
          <p:nvPr/>
        </p:nvGrpSpPr>
        <p:grpSpPr>
          <a:xfrm>
            <a:off x="2594555" y="1704630"/>
            <a:ext cx="6139205" cy="3310356"/>
            <a:chOff x="2594555" y="1704630"/>
            <a:chExt cx="6139205" cy="331035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AA33531-2FE1-191D-B030-3756F3702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4555" y="1704630"/>
              <a:ext cx="6139205" cy="3310356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E8FC30C-00F1-A75F-3F3B-4BA4EF9C8A77}"/>
                </a:ext>
              </a:extLst>
            </p:cNvPr>
            <p:cNvSpPr txBox="1"/>
            <p:nvPr/>
          </p:nvSpPr>
          <p:spPr>
            <a:xfrm>
              <a:off x="6670622" y="1886673"/>
              <a:ext cx="26261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91CDAB9B-C245-A2C9-2972-115B89E84CEF}"/>
                </a:ext>
              </a:extLst>
            </p:cNvPr>
            <p:cNvSpPr txBox="1"/>
            <p:nvPr/>
          </p:nvSpPr>
          <p:spPr>
            <a:xfrm>
              <a:off x="7932294" y="4137696"/>
              <a:ext cx="26261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329C4485-597C-DA56-4BD1-5057967691DB}"/>
                </a:ext>
              </a:extLst>
            </p:cNvPr>
            <p:cNvSpPr txBox="1"/>
            <p:nvPr/>
          </p:nvSpPr>
          <p:spPr>
            <a:xfrm>
              <a:off x="7020990" y="3578902"/>
              <a:ext cx="42674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E5976CD-0965-FA05-C04E-C078B4EE258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 Voici la réponse : 6 est le diamètre de la base et a son rayon donc :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E5976CD-0965-FA05-C04E-C078B4EE25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1" t="-17391" b="-347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9142777" y="562590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DC33558B-C775-CFA8-A834-750F801FE4A5}"/>
                  </a:ext>
                </a:extLst>
              </p:cNvPr>
              <p:cNvSpPr txBox="1"/>
              <p:nvPr/>
            </p:nvSpPr>
            <p:spPr>
              <a:xfrm>
                <a:off x="778058" y="936626"/>
                <a:ext cx="10119791" cy="4564764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V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oici un cylindre et son patron. </a:t>
                </a: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e rayon du cylindre est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𝒂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𝟔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𝒄𝒎</m:t>
                    </m:r>
                  </m:oMath>
                </a14:m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DC33558B-C775-CFA8-A834-750F801FE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58" y="936626"/>
                <a:ext cx="10119791" cy="4564764"/>
              </a:xfrm>
              <a:prstGeom prst="rect">
                <a:avLst/>
              </a:prstGeom>
              <a:blipFill>
                <a:blip r:embed="rId4"/>
                <a:stretch>
                  <a:fillRect l="-481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1D0A39A2-D47E-0613-DD90-A041557E22E2}"/>
              </a:ext>
            </a:extLst>
          </p:cNvPr>
          <p:cNvGrpSpPr/>
          <p:nvPr/>
        </p:nvGrpSpPr>
        <p:grpSpPr>
          <a:xfrm>
            <a:off x="2605844" y="1862674"/>
            <a:ext cx="6139205" cy="3310356"/>
            <a:chOff x="2594555" y="1704630"/>
            <a:chExt cx="6139205" cy="3310356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4FFDCE7-D21C-7CFD-017C-ECF09D5B5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4555" y="1704630"/>
              <a:ext cx="6139205" cy="3310356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A4CB83B-97A5-A15A-D244-A00E0F478DD1}"/>
                </a:ext>
              </a:extLst>
            </p:cNvPr>
            <p:cNvSpPr txBox="1"/>
            <p:nvPr/>
          </p:nvSpPr>
          <p:spPr>
            <a:xfrm>
              <a:off x="6670622" y="1886673"/>
              <a:ext cx="26261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0D7CFC3-F9F7-E4CC-0E4F-5E7497F5DD5D}"/>
                </a:ext>
              </a:extLst>
            </p:cNvPr>
            <p:cNvSpPr txBox="1"/>
            <p:nvPr/>
          </p:nvSpPr>
          <p:spPr>
            <a:xfrm>
              <a:off x="7932294" y="4137696"/>
              <a:ext cx="26261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1AD9E35-9B6D-3D98-99AF-84264BE9F68B}"/>
                </a:ext>
              </a:extLst>
            </p:cNvPr>
            <p:cNvSpPr txBox="1"/>
            <p:nvPr/>
          </p:nvSpPr>
          <p:spPr>
            <a:xfrm>
              <a:off x="7020990" y="3578902"/>
              <a:ext cx="42674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449706" y="57883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9839217" y="579479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97AF551-8627-D996-1CD9-5118843CE52E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V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oici un cylindre et son patron.  </a:t>
                </a:r>
                <a14:m>
                  <m:oMath xmlns:m="http://schemas.openxmlformats.org/officeDocument/2006/math">
                    <m:r>
                      <a:rPr lang="fr-FR" sz="1800" b="1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𝐛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𝟔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𝝅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𝒄𝒎</m:t>
                    </m:r>
                  </m:oMath>
                </a14:m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97AF551-8627-D996-1CD9-5118843CE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3"/>
                <a:stretch>
                  <a:fillRect l="-375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EC8D7AAA-0EA4-4F3E-55BD-6754112DE628}"/>
              </a:ext>
            </a:extLst>
          </p:cNvPr>
          <p:cNvGrpSpPr/>
          <p:nvPr/>
        </p:nvGrpSpPr>
        <p:grpSpPr>
          <a:xfrm>
            <a:off x="2594555" y="1704630"/>
            <a:ext cx="6139205" cy="3310356"/>
            <a:chOff x="2594555" y="1704630"/>
            <a:chExt cx="6139205" cy="3310356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066A8B1-83E7-E8EC-3D2F-0212CA0A4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4555" y="1704630"/>
              <a:ext cx="6139205" cy="3310356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B8115BE-838A-6223-0BE2-CEFAF426E173}"/>
                </a:ext>
              </a:extLst>
            </p:cNvPr>
            <p:cNvSpPr txBox="1"/>
            <p:nvPr/>
          </p:nvSpPr>
          <p:spPr>
            <a:xfrm>
              <a:off x="6670622" y="1886673"/>
              <a:ext cx="26261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540A39A1-75F5-D599-2C59-4F25C83B7387}"/>
                </a:ext>
              </a:extLst>
            </p:cNvPr>
            <p:cNvSpPr txBox="1"/>
            <p:nvPr/>
          </p:nvSpPr>
          <p:spPr>
            <a:xfrm>
              <a:off x="7932294" y="4137696"/>
              <a:ext cx="26261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1CECD1B-588A-BBD6-DFD5-638634D128CD}"/>
                </a:ext>
              </a:extLst>
            </p:cNvPr>
            <p:cNvSpPr txBox="1"/>
            <p:nvPr/>
          </p:nvSpPr>
          <p:spPr>
            <a:xfrm>
              <a:off x="7020990" y="3578902"/>
              <a:ext cx="42674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12B38F6-F72B-8352-183A-648E30A7841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b est le périmètre de la base.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12B38F6-F72B-8352-183A-648E30A784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508442" y="574277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5F2B81C8-4CD7-F42E-5149-9F718AD56544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V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oici un cylindre et son patron.  </a:t>
                </a:r>
                <a14:m>
                  <m:oMath xmlns:m="http://schemas.openxmlformats.org/officeDocument/2006/math">
                    <m:r>
                      <a:rPr lang="fr-FR" sz="18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  <a:sym typeface="Calibri"/>
                      </a:rPr>
                      <m:t>𝐛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  <a:sym typeface="Calibri"/>
                      </a:rPr>
                      <m:t>=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  <a:sym typeface="Calibri"/>
                      </a:rPr>
                      <m:t>𝟔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𝝅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  <a:sym typeface="Calibri"/>
                      </a:rPr>
                      <m:t>𝒄𝒎</m:t>
                    </m:r>
                  </m:oMath>
                </a14:m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5F2B81C8-4CD7-F42E-5149-9F718AD565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4"/>
                <a:stretch>
                  <a:fillRect l="-375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7E29790E-E239-F464-9641-31DE62BD76B6}"/>
              </a:ext>
            </a:extLst>
          </p:cNvPr>
          <p:cNvGrpSpPr/>
          <p:nvPr/>
        </p:nvGrpSpPr>
        <p:grpSpPr>
          <a:xfrm>
            <a:off x="2594555" y="1704630"/>
            <a:ext cx="6139205" cy="3310356"/>
            <a:chOff x="2594555" y="1704630"/>
            <a:chExt cx="6139205" cy="331035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53E59F2-C14B-6F76-9FAF-9B5304DD6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4555" y="1704630"/>
              <a:ext cx="6139205" cy="3310356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45D3106-DEEA-C87C-C81D-8DD9A0B71B7F}"/>
                </a:ext>
              </a:extLst>
            </p:cNvPr>
            <p:cNvSpPr txBox="1"/>
            <p:nvPr/>
          </p:nvSpPr>
          <p:spPr>
            <a:xfrm>
              <a:off x="6670622" y="1886673"/>
              <a:ext cx="26261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280FCB0-8170-BE7B-D0BE-0F87165D8E2D}"/>
                </a:ext>
              </a:extLst>
            </p:cNvPr>
            <p:cNvSpPr txBox="1"/>
            <p:nvPr/>
          </p:nvSpPr>
          <p:spPr>
            <a:xfrm>
              <a:off x="7932294" y="4137696"/>
              <a:ext cx="26261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CDD3A324-A70F-6FB1-D6AA-BDE759CA0989}"/>
                </a:ext>
              </a:extLst>
            </p:cNvPr>
            <p:cNvSpPr txBox="1"/>
            <p:nvPr/>
          </p:nvSpPr>
          <p:spPr>
            <a:xfrm>
              <a:off x="7020990" y="3578902"/>
              <a:ext cx="42674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Identifier la hauteur et la base d’un cylindre ou d’un prisme: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A908580A-FEF8-F3ED-461E-2DD449DA6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7" y="1940263"/>
            <a:ext cx="11456665" cy="238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B0D8BBC-365D-C86C-C6CD-35B640CBC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7" y="1940263"/>
            <a:ext cx="11456665" cy="238012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91EDD79-6C35-8955-646E-29A9375560AA}"/>
              </a:ext>
            </a:extLst>
          </p:cNvPr>
          <p:cNvSpPr txBox="1"/>
          <p:nvPr/>
        </p:nvSpPr>
        <p:spPr>
          <a:xfrm>
            <a:off x="1713053" y="3287210"/>
            <a:ext cx="2685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796FDF0-CA7A-D72F-AC5E-A7F4645F7704}"/>
              </a:ext>
            </a:extLst>
          </p:cNvPr>
          <p:cNvSpPr txBox="1"/>
          <p:nvPr/>
        </p:nvSpPr>
        <p:spPr>
          <a:xfrm>
            <a:off x="1713052" y="3687320"/>
            <a:ext cx="2685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Hauteur  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Jusqu’ici ,vous devez savoir réaliser le patron d’un cylindre ou d’un prisme et identifier les mesures de leurs éléments caractéristiques :</a:t>
            </a: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9E59B375-DB84-CDFB-1238-51682C2077F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58" y="1947180"/>
            <a:ext cx="11254182" cy="3279194"/>
          </a:xfr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140DE05-2ADA-AF25-151F-D1C76A61F5B2}"/>
              </a:ext>
            </a:extLst>
          </p:cNvPr>
          <p:cNvSpPr txBox="1"/>
          <p:nvPr/>
        </p:nvSpPr>
        <p:spPr>
          <a:xfrm>
            <a:off x="4426527" y="3059008"/>
            <a:ext cx="6130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côté</a:t>
            </a:r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6257257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872748" y="2214125"/>
            <a:ext cx="6257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MA" sz="1800" i="1" dirty="0">
                <a:effectLst/>
                <a:latin typeface="BitstreamVeraSans"/>
              </a:rPr>
              <a:t>Karima veut fabriquer une maison de poupée en contre-plaqué (longueurs en cm ,voir figure )</a:t>
            </a:r>
            <a:endParaRPr lang="fr-FR" b="1" dirty="0">
              <a:solidFill>
                <a:prstClr val="black"/>
              </a:solidFill>
              <a:latin typeface="Calibri" panose="020F0502020204030204"/>
            </a:endParaRPr>
          </a:p>
          <a:p>
            <a:pPr defTabSz="342900">
              <a:defRPr/>
            </a:pPr>
            <a:r>
              <a:rPr lang="fr-MA" sz="1800" dirty="0">
                <a:effectLst/>
                <a:latin typeface="BitstreamVeraSans"/>
              </a:rPr>
              <a:t>Sachant que le contre-plaqué choisi</a:t>
            </a:r>
            <a:r>
              <a:rPr lang="fr-MA" dirty="0">
                <a:latin typeface="BitstreamVeraSans"/>
              </a:rPr>
              <a:t> </a:t>
            </a:r>
            <a:r>
              <a:rPr lang="fr-MA" sz="1800" dirty="0">
                <a:effectLst/>
                <a:latin typeface="BitstreamVeraSans"/>
              </a:rPr>
              <a:t>coûte 289 </a:t>
            </a:r>
            <a:r>
              <a:rPr lang="fr-MA" dirty="0">
                <a:latin typeface="BitstreamVeraSans"/>
              </a:rPr>
              <a:t>DH</a:t>
            </a:r>
            <a:r>
              <a:rPr lang="fr-MA" sz="1800" dirty="0">
                <a:effectLst/>
                <a:latin typeface="BitstreamVeraSans"/>
              </a:rPr>
              <a:t> le m², peux-tu calculer le montant de sa dépense</a:t>
            </a:r>
            <a:r>
              <a:rPr lang="fr-MA" dirty="0">
                <a:latin typeface="BitstreamVeraSans"/>
              </a:rPr>
              <a:t>?</a:t>
            </a:r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7A0AC96-DF88-5B66-98B1-B0FF66BEB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932" y="3296293"/>
            <a:ext cx="401320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MA" sz="1800" b="1" dirty="0">
                <a:effectLst/>
                <a:latin typeface="Calibri" panose="020F0502020204030204" pitchFamily="34" charset="0"/>
              </a:rPr>
              <a:t>Calculer l’aire d’un prisme et d’un cylindre en utilisant </a:t>
            </a:r>
            <a:r>
              <a:rPr lang="fr-MA" b="1" dirty="0">
                <a:latin typeface="Calibri" panose="020F0502020204030204" pitchFamily="34" charset="0"/>
              </a:rPr>
              <a:t>leur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patron.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comment je calcule l’aire d’un cylindre et l’aire d’un prisme droit 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identifie les sommets ,les côtés , les diagonales  puis donne le nom du polygone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B9DAAEE-F7ED-17CF-3A31-FBF49DD04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963" y="1019121"/>
            <a:ext cx="6375400" cy="279400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CBEA81CF-A6C7-C67F-8AB6-0A0B42B728B7}"/>
              </a:ext>
            </a:extLst>
          </p:cNvPr>
          <p:cNvSpPr txBox="1"/>
          <p:nvPr/>
        </p:nvSpPr>
        <p:spPr>
          <a:xfrm>
            <a:off x="2581155" y="3895617"/>
            <a:ext cx="5826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A=périmètre de la base x hauteur +2x Aire d’une  base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021F65BC-0A77-9EEB-18A3-DC930D6CF875}"/>
                  </a:ext>
                </a:extLst>
              </p:cNvPr>
              <p:cNvSpPr txBox="1"/>
              <p:nvPr/>
            </p:nvSpPr>
            <p:spPr>
              <a:xfrm>
                <a:off x="3743139" y="4676931"/>
                <a:ext cx="35027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fr-FR" sz="20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fr-FR" sz="20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𝒕𝒐𝒕𝒂𝒍</m:t>
                          </m:r>
                          <m:r>
                            <a:rPr lang="fr-FR" sz="20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</m:sub>
                      </m:sSub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fr-FR" sz="20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fr-FR" sz="20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𝒃𝒂𝒔𝒆</m:t>
                          </m:r>
                        </m:sub>
                      </m:sSub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𝒉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𝟐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sSub>
                        <m:sSubPr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𝒃𝒂𝒔𝒆</m:t>
                          </m:r>
                          <m: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021F65BC-0A77-9EEB-18A3-DC930D6CF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139" y="4676931"/>
                <a:ext cx="3502754" cy="400110"/>
              </a:xfrm>
              <a:prstGeom prst="rect">
                <a:avLst/>
              </a:prstGeom>
              <a:blipFill>
                <a:blip r:embed="rId5"/>
                <a:stretch>
                  <a:fillRect b="-218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D5158CA-DB09-9076-F61E-E263BC851E60}"/>
                  </a:ext>
                </a:extLst>
              </p:cNvPr>
              <p:cNvSpPr txBox="1"/>
              <p:nvPr/>
            </p:nvSpPr>
            <p:spPr>
              <a:xfrm>
                <a:off x="1674533" y="5638824"/>
                <a:ext cx="88429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 particulier  l’aire d’un cylindre de rayon r et de hauteur h est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=2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m:rPr>
                        <m:sty m:val="p"/>
                      </m:rP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r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h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+2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𝑟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D5158CA-DB09-9076-F61E-E263BC851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533" y="5638824"/>
                <a:ext cx="8842934" cy="400110"/>
              </a:xfrm>
              <a:prstGeom prst="rect">
                <a:avLst/>
              </a:prstGeom>
              <a:blipFill>
                <a:blip r:embed="rId6"/>
                <a:stretch>
                  <a:fillRect l="-861" t="-9375" r="-287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76409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montre, à l’aide d’un exemple, comment calculer l’aire totale d’un prisme droit en utilisant son patron.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étape.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CADEB8-064D-0C04-4E60-50F640F1B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88" y="1367179"/>
            <a:ext cx="11393361" cy="366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étape par étape :.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D2C6232-A79C-1093-0F88-DFE1C5174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0"/>
          <a:stretch/>
        </p:blipFill>
        <p:spPr>
          <a:xfrm>
            <a:off x="323619" y="2038662"/>
            <a:ext cx="11544761" cy="260506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9EDF3465-EE7F-BA68-FC91-5C8B52FA5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/>
          <a:lstStyle/>
          <a:p>
            <a:r>
              <a:rPr lang="fr-FR" dirty="0"/>
              <a:t>Je vous montre, comment calculer l’aire totale d’un cylindre droit en utilisant son patron.</a:t>
            </a:r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822395" y="1777406"/>
            <a:ext cx="512058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 le patron du prisme suivant: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39188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09DCB0C2-26A0-BCF4-DBCA-CC40CBBB5D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04" y="2636062"/>
            <a:ext cx="3898900" cy="20828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33623F3-C1DB-0FEF-AFC5-D452FB560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663" y="2099876"/>
            <a:ext cx="3981794" cy="305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 : j’ajoute la deuxième base.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2"/>
            <a:ext cx="10727579" cy="42429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2FE31D-4F7D-9716-AF02-86F011A694A4}"/>
              </a:ext>
            </a:extLst>
          </p:cNvPr>
          <p:cNvSpPr/>
          <p:nvPr/>
        </p:nvSpPr>
        <p:spPr>
          <a:xfrm>
            <a:off x="822395" y="1777406"/>
            <a:ext cx="512058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 le patron du prisme suivant: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DDE6E1-23F9-0B82-E503-F7A3B5EAE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04" y="2636062"/>
            <a:ext cx="3898900" cy="20828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0D00EE2-90E7-BC60-C668-0E39AA370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239" y="2351845"/>
            <a:ext cx="3898900" cy="297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2"/>
            <a:ext cx="10727579" cy="43123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DC8D31A-7B89-F220-DB6E-446759337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04" y="2636062"/>
            <a:ext cx="3898900" cy="2082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B4F1443-771F-663C-AF4A-4B50DAE87438}"/>
                  </a:ext>
                </a:extLst>
              </p:cNvPr>
              <p:cNvSpPr txBox="1"/>
              <p:nvPr/>
            </p:nvSpPr>
            <p:spPr>
              <a:xfrm>
                <a:off x="1111170" y="5197033"/>
                <a:ext cx="39266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𝐴𝐸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=…=…=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𝐷𝐻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=…=…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𝐺𝐹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=…=…=…=…=…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B4F1443-771F-663C-AF4A-4B50DAE87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170" y="5197033"/>
                <a:ext cx="392665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F3AAD198-C54C-13EA-13A7-270767230A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68" y="2108841"/>
            <a:ext cx="4571116" cy="348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En essayant de rassembler le patron on découvre les mesures.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579758" y="1617187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275B37-4B54-502C-1ACF-8F283D487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04" y="2636062"/>
            <a:ext cx="3898900" cy="2082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176A508-EE94-6CD4-6C88-27328B275E1C}"/>
                  </a:ext>
                </a:extLst>
              </p:cNvPr>
              <p:cNvSpPr txBox="1"/>
              <p:nvPr/>
            </p:nvSpPr>
            <p:spPr>
              <a:xfrm>
                <a:off x="1111170" y="5197033"/>
                <a:ext cx="339112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𝐴𝐸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𝐸𝐺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𝐷𝐻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𝐻𝐼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=5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b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𝐺𝐹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𝐽𝐼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𝐽𝐶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𝐹𝐵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=3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176A508-EE94-6CD4-6C88-27328B275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170" y="5197033"/>
                <a:ext cx="3391120" cy="707886"/>
              </a:xfrm>
              <a:prstGeom prst="rect">
                <a:avLst/>
              </a:prstGeom>
              <a:blipFill>
                <a:blip r:embed="rId4"/>
                <a:stretch>
                  <a:fillRect b="-60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6C1ECDB8-7D97-C9AE-74B2-6C845DD5FA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68" y="2108841"/>
            <a:ext cx="4571116" cy="348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DF72A840-33D8-3422-8E83-8E99D94B4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04" y="2636062"/>
            <a:ext cx="3898900" cy="2082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71CF459-3E1D-07A9-4955-48BACA7308F7}"/>
                  </a:ext>
                </a:extLst>
              </p:cNvPr>
              <p:cNvSpPr txBox="1"/>
              <p:nvPr/>
            </p:nvSpPr>
            <p:spPr>
              <a:xfrm>
                <a:off x="1111170" y="5197033"/>
                <a:ext cx="367433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b="0" dirty="0">
                    <a:cs typeface="Calibri" panose="020F0502020204030204" pitchFamily="34" charset="0"/>
                  </a:rPr>
                  <a:t>Aire du triangle EFG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=…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aire du rectangle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𝐴𝐵𝐶𝐷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=…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71CF459-3E1D-07A9-4955-48BACA730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170" y="5197033"/>
                <a:ext cx="3674339" cy="707886"/>
              </a:xfrm>
              <a:prstGeom prst="rect">
                <a:avLst/>
              </a:prstGeom>
              <a:blipFill>
                <a:blip r:embed="rId4"/>
                <a:stretch>
                  <a:fillRect l="-1724" t="-3509" b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F06A956F-7A93-F18C-6AB1-6AD25C8D8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68" y="2108841"/>
            <a:ext cx="4571116" cy="348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4BDF551-33ED-8A33-8C79-4F96EADB90F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L’aire d’un triangle de hauteur h et de base b est donné par la formule: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fr-FR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4BDF551-33ED-8A33-8C79-4F96EADB90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409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4DB836-70C1-5819-5CE9-1F2BA8C213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04" y="2636062"/>
            <a:ext cx="3898900" cy="2082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440FB8A-FC21-43B3-0A60-D550F7B908DC}"/>
                  </a:ext>
                </a:extLst>
              </p:cNvPr>
              <p:cNvSpPr txBox="1"/>
              <p:nvPr/>
            </p:nvSpPr>
            <p:spPr>
              <a:xfrm>
                <a:off x="1111170" y="5197033"/>
                <a:ext cx="498969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b="0" dirty="0">
                    <a:cs typeface="Calibri" panose="020F0502020204030204" pitchFamily="34" charset="0"/>
                  </a:rPr>
                  <a:t>Aire du triangle EFG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=(3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×4÷2)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aire du rectangle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𝐴𝐵𝐶𝐷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=(3+4+5)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×2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440FB8A-FC21-43B3-0A60-D550F7B908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170" y="5197033"/>
                <a:ext cx="4989699" cy="707886"/>
              </a:xfrm>
              <a:prstGeom prst="rect">
                <a:avLst/>
              </a:prstGeom>
              <a:blipFill>
                <a:blip r:embed="rId5"/>
                <a:stretch>
                  <a:fillRect l="-1269" t="-3509" b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D6CC3F1E-8B5D-DACA-B05F-0798FE70F5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68" y="2108841"/>
            <a:ext cx="4571116" cy="348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9E4906-2C6D-5ABD-245A-2ED3D495B129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D311BA2-9E68-DF39-7DD7-9D228B0626E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79C354-8425-31AA-E271-F80A157893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3C0541-20E5-CEC9-897E-D5F555D0B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499D241-931A-4A96-A8AD-C3CA0A901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04" y="2636062"/>
            <a:ext cx="3898900" cy="2082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C60545A-9E15-9C06-6662-53E28F94E6AE}"/>
                  </a:ext>
                </a:extLst>
              </p:cNvPr>
              <p:cNvSpPr txBox="1"/>
              <p:nvPr/>
            </p:nvSpPr>
            <p:spPr>
              <a:xfrm>
                <a:off x="935304" y="5646656"/>
                <a:ext cx="92037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0" dirty="0">
                    <a:cs typeface="Calibri" panose="020F0502020204030204" pitchFamily="34" charset="0"/>
                  </a:rPr>
                  <a:t>Aire du </a:t>
                </a:r>
                <a:r>
                  <a:rPr lang="fr-FR" sz="2000" dirty="0">
                    <a:cs typeface="Calibri" panose="020F0502020204030204" pitchFamily="34" charset="0"/>
                  </a:rPr>
                  <a:t>prisme droit </a:t>
                </a:r>
                <a:r>
                  <a:rPr lang="fr-FR" sz="2000" b="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………..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C60545A-9E15-9C06-6662-53E28F94E6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5646656"/>
                <a:ext cx="9203709" cy="400110"/>
              </a:xfrm>
              <a:prstGeom prst="rect">
                <a:avLst/>
              </a:prstGeom>
              <a:blipFill>
                <a:blip r:embed="rId4"/>
                <a:stretch>
                  <a:fillRect l="-689" t="-6061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06045ECC-C8CB-8C20-C0DE-C355F497D9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68" y="2108841"/>
            <a:ext cx="4571116" cy="348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336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62B8-89AF-91B7-A3B6-C6130828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A76D8-7272-65E9-8601-75D5D523D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utilise la formule du cours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412A7E-B5D3-2EB4-C47B-0521A6B66F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B80E7C-01BC-9C0D-2B28-E90F717765CE}"/>
              </a:ext>
            </a:extLst>
          </p:cNvPr>
          <p:cNvSpPr/>
          <p:nvPr/>
        </p:nvSpPr>
        <p:spPr>
          <a:xfrm>
            <a:off x="642026" y="1718053"/>
            <a:ext cx="10727579" cy="428920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8720EB6D-8D8E-D779-A612-6C7BF294EE6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7147665-02E1-F020-1A04-76EE00CBF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04" y="2636062"/>
            <a:ext cx="3898900" cy="2082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082536C-E19A-8696-8022-7A92A927B796}"/>
                  </a:ext>
                </a:extLst>
              </p:cNvPr>
              <p:cNvSpPr txBox="1"/>
              <p:nvPr/>
            </p:nvSpPr>
            <p:spPr>
              <a:xfrm>
                <a:off x="1172016" y="5501934"/>
                <a:ext cx="726339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b="0" dirty="0">
                    <a:cs typeface="Calibri" panose="020F0502020204030204" pitchFamily="34" charset="0"/>
                  </a:rPr>
                  <a:t>Aire du </a:t>
                </a:r>
                <a:r>
                  <a:rPr lang="fr-FR" sz="2000" dirty="0">
                    <a:cs typeface="Calibri" panose="020F0502020204030204" pitchFamily="34" charset="0"/>
                  </a:rPr>
                  <a:t>prisme droit </a:t>
                </a:r>
                <a:r>
                  <a:rPr lang="fr-FR" sz="2000" b="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3+4+5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×2+2×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3×4÷2</m:t>
                        </m:r>
                      </m:e>
                    </m:d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=36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082536C-E19A-8696-8022-7A92A927B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016" y="5501934"/>
                <a:ext cx="7263399" cy="400110"/>
              </a:xfrm>
              <a:prstGeom prst="rect">
                <a:avLst/>
              </a:prstGeom>
              <a:blipFill>
                <a:blip r:embed="rId4"/>
                <a:stretch>
                  <a:fillRect l="-873" t="-6250" b="-31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EB0E6088-9B73-5CBA-9BAF-8062CBB1D8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580" y="1750737"/>
            <a:ext cx="4571116" cy="348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46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b="1" dirty="0">
              <a:latin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246864" y="449315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b="1" dirty="0">
              <a:latin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42223" y="561491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b="1" dirty="0">
              <a:latin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>
              <a:lnSpc>
                <a:spcPct val="90000"/>
              </a:lnSpc>
              <a:spcBef>
                <a:spcPts val="1000"/>
              </a:spcBef>
            </a:pPr>
            <a:r>
              <a:rPr lang="fr-MA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Calculer le volume d’un prisme et d’un cylindre 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98455" y="5614915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>
              <a:lnSpc>
                <a:spcPct val="90000"/>
              </a:lnSpc>
              <a:spcBef>
                <a:spcPts val="1000"/>
              </a:spcBef>
            </a:pPr>
            <a:r>
              <a:rPr lang="fr-MA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Résolution de problèmes : Calcul d’aires et de volumes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098455" y="458571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>
              <a:lnSpc>
                <a:spcPct val="90000"/>
              </a:lnSpc>
              <a:spcBef>
                <a:spcPts val="1000"/>
              </a:spcBef>
            </a:pPr>
            <a:r>
              <a:rPr lang="fr-MA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Calculer le volume de la pyramide, du cône et de la sphère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 :       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Volumes et aires des solides usuels </a:t>
            </a:r>
            <a:endParaRPr lang="fr-MA" dirty="0"/>
          </a:p>
          <a:p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olidFill>
                  <a:prstClr val="black"/>
                </a:solidFill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>
              <a:defRPr b="1">
                <a:effectLst/>
                <a:latin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</a:pPr>
            <a:r>
              <a:rPr lang="fr-FR" b="0" dirty="0">
                <a:solidFill>
                  <a:schemeClr val="bg2">
                    <a:lumMod val="50000"/>
                  </a:schemeClr>
                </a:solidFill>
                <a:cs typeface="Calibri" panose="020F0502020204030204" pitchFamily="34" charset="0"/>
                <a:sym typeface="Arial"/>
              </a:rPr>
              <a:t>Tâche 12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effectLst/>
                <a:latin typeface="Calibri" panose="020F0502020204030204" pitchFamily="34" charset="0"/>
              </a:rPr>
              <a:t>Calculer l’aire d’un prisme et d’un cylindre en utilisant son patron </a:t>
            </a:r>
            <a:endParaRPr lang="fr-MA" sz="1600" b="1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Calculer l’aire d’une pyramide et d’un cône en utilisant son patron </a:t>
            </a:r>
            <a:endParaRPr lang="fr-MA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>
              <a:effectLst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241316" y="4485081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0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62926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14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/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/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03B8-A6A2-889D-6887-F9FB2E34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908D2-AA9F-2C73-9D0D-7C9ACA61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794AB4-4DF6-B540-F4E3-48A4AF02813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C3672B-0F53-34C1-F942-145D873F4667}"/>
              </a:ext>
            </a:extLst>
          </p:cNvPr>
          <p:cNvSpPr/>
          <p:nvPr/>
        </p:nvSpPr>
        <p:spPr>
          <a:xfrm>
            <a:off x="1326515" y="1916494"/>
            <a:ext cx="691466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 par les longueurs qui conviennent 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3AA189-956B-B197-CE62-2F628AC15550}"/>
              </a:ext>
            </a:extLst>
          </p:cNvPr>
          <p:cNvSpPr/>
          <p:nvPr/>
        </p:nvSpPr>
        <p:spPr>
          <a:xfrm>
            <a:off x="642026" y="1718053"/>
            <a:ext cx="10727579" cy="41966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0FEE550-31E4-9659-E23E-B2EA152F1F3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348415-52E6-886F-ED30-9B0200FFDE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6CE1C9-0FCF-9C9A-0608-3C305631C4B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94995DF3-E444-5C52-1E79-0EE285AE9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224" y="2832108"/>
            <a:ext cx="6262869" cy="299612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667F0F-BB3C-308D-F4AA-FB37506E2195}"/>
              </a:ext>
            </a:extLst>
          </p:cNvPr>
          <p:cNvSpPr txBox="1"/>
          <p:nvPr/>
        </p:nvSpPr>
        <p:spPr>
          <a:xfrm>
            <a:off x="6634976" y="2832108"/>
            <a:ext cx="735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….?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6CAF8F-027D-0791-C51B-F345786F650A}"/>
              </a:ext>
            </a:extLst>
          </p:cNvPr>
          <p:cNvSpPr txBox="1"/>
          <p:nvPr/>
        </p:nvSpPr>
        <p:spPr>
          <a:xfrm>
            <a:off x="6634976" y="4813308"/>
            <a:ext cx="735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….?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EC0708-BBCF-B991-9F02-9815A8B13339}"/>
              </a:ext>
            </a:extLst>
          </p:cNvPr>
          <p:cNvSpPr txBox="1"/>
          <p:nvPr/>
        </p:nvSpPr>
        <p:spPr>
          <a:xfrm>
            <a:off x="8344829" y="4029006"/>
            <a:ext cx="735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….?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2C8B7DB-68C9-7636-7CE9-B9CB107F79E2}"/>
              </a:ext>
            </a:extLst>
          </p:cNvPr>
          <p:cNvSpPr txBox="1"/>
          <p:nvPr/>
        </p:nvSpPr>
        <p:spPr>
          <a:xfrm>
            <a:off x="6462759" y="4262123"/>
            <a:ext cx="735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….?</a:t>
            </a:r>
          </a:p>
        </p:txBody>
      </p:sp>
    </p:spTree>
    <p:extLst>
      <p:ext uri="{BB962C8B-B14F-4D97-AF65-F5344CB8AC3E}">
        <p14:creationId xmlns:p14="http://schemas.microsoft.com/office/powerpoint/2010/main" val="28459189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A2F3-3F68-5349-6671-480A9B3C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D0D6610A-D6C4-2150-FE3C-D448EDBE98F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b="0" dirty="0">
                    <a:solidFill>
                      <a:schemeClr val="tx1"/>
                    </a:solidFill>
                  </a:rPr>
                  <a:t>L’aire du rectangle est: </a:t>
                </a:r>
                <a14:m>
                  <m:oMath xmlns:m="http://schemas.openxmlformats.org/officeDocument/2006/math">
                    <m:r>
                      <a:rPr lang="fr-FR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×3×</m:t>
                    </m:r>
                    <m:r>
                      <a:rPr lang="fr-FR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fr-FR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</m:t>
                    </m:r>
                    <m:r>
                      <a:rPr lang="fr-FR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D0D6610A-D6C4-2150-FE3C-D448EDBE98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A2A23A-126A-1052-74A6-DB80E71A5D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DB1B2B-F93F-85F4-032D-718A51494057}"/>
              </a:ext>
            </a:extLst>
          </p:cNvPr>
          <p:cNvSpPr/>
          <p:nvPr/>
        </p:nvSpPr>
        <p:spPr>
          <a:xfrm>
            <a:off x="642026" y="1718053"/>
            <a:ext cx="10727579" cy="425448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A69FF6-126E-2502-CE38-17DDE684A655}"/>
              </a:ext>
            </a:extLst>
          </p:cNvPr>
          <p:cNvSpPr/>
          <p:nvPr/>
        </p:nvSpPr>
        <p:spPr>
          <a:xfrm>
            <a:off x="1326515" y="1916494"/>
            <a:ext cx="691466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 par les longueurs qui conviennent 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15AE8D1-FA4A-F63D-44C1-9D1681305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224" y="2832108"/>
            <a:ext cx="6262869" cy="299612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26EA62-DA35-0074-4BAD-613BFBE6405C}"/>
              </a:ext>
            </a:extLst>
          </p:cNvPr>
          <p:cNvSpPr txBox="1"/>
          <p:nvPr/>
        </p:nvSpPr>
        <p:spPr>
          <a:xfrm>
            <a:off x="6634976" y="2832108"/>
            <a:ext cx="981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6cm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C37FA0C-5DA1-4D59-4A5B-157B80730E02}"/>
              </a:ext>
            </a:extLst>
          </p:cNvPr>
          <p:cNvSpPr txBox="1"/>
          <p:nvPr/>
        </p:nvSpPr>
        <p:spPr>
          <a:xfrm>
            <a:off x="6462759" y="4845123"/>
            <a:ext cx="981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5B0817A-6A6F-C237-E3D8-FDB74899E4E7}"/>
              </a:ext>
            </a:extLst>
          </p:cNvPr>
          <p:cNvSpPr txBox="1"/>
          <p:nvPr/>
        </p:nvSpPr>
        <p:spPr>
          <a:xfrm>
            <a:off x="8344829" y="4029006"/>
            <a:ext cx="966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4,5cm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EDFF2E3-6A2D-F37A-5A88-F81EC6DC3D82}"/>
                  </a:ext>
                </a:extLst>
              </p:cNvPr>
              <p:cNvSpPr txBox="1"/>
              <p:nvPr/>
            </p:nvSpPr>
            <p:spPr>
              <a:xfrm>
                <a:off x="6462759" y="4262123"/>
                <a:ext cx="96643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6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cm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EDFF2E3-6A2D-F37A-5A88-F81EC6DC3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759" y="4262123"/>
                <a:ext cx="966439" cy="400110"/>
              </a:xfrm>
              <a:prstGeom prst="rect">
                <a:avLst/>
              </a:prstGeom>
              <a:blipFill>
                <a:blip r:embed="rId5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EAF2-FFF4-F4FB-825C-7620B7FFE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CE3F6-D1F8-C437-F534-D30A0358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AD211-612D-8DD8-6944-3395B7E4BE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10BD2B-57FF-CF03-0D21-8B6C9A6829B9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A72EB0-DEAA-3934-89C5-67B3E81AA597}"/>
              </a:ext>
            </a:extLst>
          </p:cNvPr>
          <p:cNvSpPr/>
          <p:nvPr/>
        </p:nvSpPr>
        <p:spPr>
          <a:xfrm>
            <a:off x="642026" y="1718052"/>
            <a:ext cx="10727579" cy="411018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4F68523-BB29-3173-01C8-160F551FAD7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C3A1E9-2662-733C-6F4D-FEB64AC5B68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D05521-E728-72FF-1292-7B43CDFE82E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F87FA98A-9B75-B737-40CC-5FE396289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224" y="2832108"/>
            <a:ext cx="6262869" cy="299612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40B2BB-6965-DEC5-7F28-A5853799DCB1}"/>
              </a:ext>
            </a:extLst>
          </p:cNvPr>
          <p:cNvSpPr txBox="1"/>
          <p:nvPr/>
        </p:nvSpPr>
        <p:spPr>
          <a:xfrm>
            <a:off x="1326515" y="2295366"/>
            <a:ext cx="3441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L’aire du cylindre est:………………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EECA4A-06B9-BBCA-75B0-3BCA39DEE1CE}"/>
              </a:ext>
            </a:extLst>
          </p:cNvPr>
          <p:cNvSpPr txBox="1"/>
          <p:nvPr/>
        </p:nvSpPr>
        <p:spPr>
          <a:xfrm>
            <a:off x="6634976" y="2832108"/>
            <a:ext cx="981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6cm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0E1A17-BFD2-D03E-3E51-4949707C7998}"/>
              </a:ext>
            </a:extLst>
          </p:cNvPr>
          <p:cNvSpPr txBox="1"/>
          <p:nvPr/>
        </p:nvSpPr>
        <p:spPr>
          <a:xfrm>
            <a:off x="6462759" y="4845123"/>
            <a:ext cx="981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3cm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FEBD81D-534E-B0A7-F034-2151BF151F0F}"/>
              </a:ext>
            </a:extLst>
          </p:cNvPr>
          <p:cNvSpPr txBox="1"/>
          <p:nvPr/>
        </p:nvSpPr>
        <p:spPr>
          <a:xfrm>
            <a:off x="8344829" y="4029006"/>
            <a:ext cx="966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4,5cm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010F560-5767-1D82-B871-B4210E338819}"/>
                  </a:ext>
                </a:extLst>
              </p:cNvPr>
              <p:cNvSpPr txBox="1"/>
              <p:nvPr/>
            </p:nvSpPr>
            <p:spPr>
              <a:xfrm>
                <a:off x="6462759" y="4262123"/>
                <a:ext cx="73598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010F560-5767-1D82-B871-B4210E338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759" y="4262123"/>
                <a:ext cx="735981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3082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07902-094D-2C76-F391-ED3B200CB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4F2BC-E76E-9A88-403E-ADE0A6FF2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L’aire des deux bases plus l’aire du rectangle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56B93D-4FA9-C460-B7BC-9E79BEAAA8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319EB2-F68F-BE0B-82AA-08ED28C2382E}"/>
              </a:ext>
            </a:extLst>
          </p:cNvPr>
          <p:cNvSpPr/>
          <p:nvPr/>
        </p:nvSpPr>
        <p:spPr>
          <a:xfrm>
            <a:off x="642026" y="1718053"/>
            <a:ext cx="10727579" cy="43007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FF26CE54-AE04-79BF-A22F-66E499960C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7653FCC-7B81-735C-FB3B-0CE22F271C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224" y="2832108"/>
            <a:ext cx="6262869" cy="29961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69043B6-C3AA-081E-1EFA-63A048CB5017}"/>
                  </a:ext>
                </a:extLst>
              </p:cNvPr>
              <p:cNvSpPr txBox="1"/>
              <p:nvPr/>
            </p:nvSpPr>
            <p:spPr>
              <a:xfrm>
                <a:off x="1326515" y="2295366"/>
                <a:ext cx="66951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L’aire du cylindre est : 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Wingdings" pitchFamily="2" charset="2"/>
                  </a:rPr>
                  <a:t>(</a:t>
                </a:r>
                <a14:m>
                  <m:oMath xmlns:m="http://schemas.openxmlformats.org/officeDocument/2006/math"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  <a:sym typeface="Wingdings" pitchFamily="2" charset="2"/>
                      </a:rPr>
                      <m:t>3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×3×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×2+</m:t>
                    </m:r>
                    <m:r>
                      <a:rPr lang="fr-FR" sz="200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4,5×</m:t>
                    </m:r>
                    <m:r>
                      <a:rPr lang="fr-FR" sz="20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6</m:t>
                    </m:r>
                    <m:r>
                      <a:rPr lang="fr-FR" sz="200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lang="fr-FR" sz="200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=45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69043B6-C3AA-081E-1EFA-63A048CB50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15" y="2295366"/>
                <a:ext cx="6695103" cy="400110"/>
              </a:xfrm>
              <a:prstGeom prst="rect">
                <a:avLst/>
              </a:prstGeom>
              <a:blipFill>
                <a:blip r:embed="rId4"/>
                <a:stretch>
                  <a:fillRect l="-1002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F6A247EB-60CE-F680-95B0-79CB9F20B4B9}"/>
              </a:ext>
            </a:extLst>
          </p:cNvPr>
          <p:cNvSpPr txBox="1"/>
          <p:nvPr/>
        </p:nvSpPr>
        <p:spPr>
          <a:xfrm>
            <a:off x="6634976" y="2832108"/>
            <a:ext cx="981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6cm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0297FF9-58DD-E1B2-A296-FE0D6489D0C8}"/>
              </a:ext>
            </a:extLst>
          </p:cNvPr>
          <p:cNvSpPr txBox="1"/>
          <p:nvPr/>
        </p:nvSpPr>
        <p:spPr>
          <a:xfrm>
            <a:off x="6462759" y="4845123"/>
            <a:ext cx="981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225A2CD-2446-21F5-5117-AD352234A6FC}"/>
              </a:ext>
            </a:extLst>
          </p:cNvPr>
          <p:cNvSpPr txBox="1"/>
          <p:nvPr/>
        </p:nvSpPr>
        <p:spPr>
          <a:xfrm>
            <a:off x="8344829" y="4029006"/>
            <a:ext cx="966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4,5cm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2C9AC2E-0F2D-9A97-ACD0-9B681636A0FD}"/>
                  </a:ext>
                </a:extLst>
              </p:cNvPr>
              <p:cNvSpPr txBox="1"/>
              <p:nvPr/>
            </p:nvSpPr>
            <p:spPr>
              <a:xfrm>
                <a:off x="6462759" y="4262123"/>
                <a:ext cx="73598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</m:oMath>
                  </m:oMathPara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2C9AC2E-0F2D-9A97-ACD0-9B681636A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759" y="4262123"/>
                <a:ext cx="735981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38817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5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Page:77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6BC87BF7-C5B2-F86B-480F-9E1DDC067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808" y="1002741"/>
            <a:ext cx="8456742" cy="485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corrige l’erreur et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C321E47-FF46-322A-D49A-8613C44E9D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808" y="1002741"/>
            <a:ext cx="8456742" cy="48525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EA8515C-ED03-91A5-E737-DB17ADA4093B}"/>
                  </a:ext>
                </a:extLst>
              </p:cNvPr>
              <p:cNvSpPr txBox="1"/>
              <p:nvPr/>
            </p:nvSpPr>
            <p:spPr>
              <a:xfrm>
                <a:off x="6486914" y="3083311"/>
                <a:ext cx="70821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×4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EA8515C-ED03-91A5-E737-DB17ADA40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914" y="3083311"/>
                <a:ext cx="708213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FC8E366-6D40-56B0-F700-D265DE165F55}"/>
                  </a:ext>
                </a:extLst>
              </p:cNvPr>
              <p:cNvSpPr txBox="1"/>
              <p:nvPr/>
            </p:nvSpPr>
            <p:spPr>
              <a:xfrm>
                <a:off x="7891345" y="3083311"/>
                <a:ext cx="680000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×4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FC8E366-6D40-56B0-F700-D265DE165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1345" y="3083311"/>
                <a:ext cx="68000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D0896A-CFEE-5520-89A0-68E75C333B86}"/>
                  </a:ext>
                </a:extLst>
              </p:cNvPr>
              <p:cNvSpPr txBox="1"/>
              <p:nvPr/>
            </p:nvSpPr>
            <p:spPr>
              <a:xfrm>
                <a:off x="9065940" y="3083311"/>
                <a:ext cx="1015610" cy="3456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×9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D0896A-CFEE-5520-89A0-68E75C333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5940" y="3083311"/>
                <a:ext cx="1015610" cy="34568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079F2D9-B974-D9CB-E510-27D8AC983187}"/>
                  </a:ext>
                </a:extLst>
              </p:cNvPr>
              <p:cNvSpPr txBox="1"/>
              <p:nvPr/>
            </p:nvSpPr>
            <p:spPr>
              <a:xfrm>
                <a:off x="5698836" y="5064510"/>
                <a:ext cx="142679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×1×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079F2D9-B974-D9CB-E510-27D8AC983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836" y="5064510"/>
                <a:ext cx="1426793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E02FAC8-C0BC-C760-224D-27FF5085963D}"/>
                  </a:ext>
                </a:extLst>
              </p:cNvPr>
              <p:cNvSpPr txBox="1"/>
              <p:nvPr/>
            </p:nvSpPr>
            <p:spPr>
              <a:xfrm>
                <a:off x="7407564" y="5121133"/>
                <a:ext cx="1063646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×1×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E02FAC8-C0BC-C760-224D-27FF50859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7564" y="5121133"/>
                <a:ext cx="1063646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0EB8055-6ED6-8357-9AA3-A523128DC1A2}"/>
                  </a:ext>
                </a:extLst>
              </p:cNvPr>
              <p:cNvSpPr txBox="1"/>
              <p:nvPr/>
            </p:nvSpPr>
            <p:spPr>
              <a:xfrm>
                <a:off x="3984697" y="4638908"/>
                <a:ext cx="58730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0EB8055-6ED6-8357-9AA3-A523128DC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4697" y="4638908"/>
                <a:ext cx="587303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50FF919-86ED-713D-BA41-0F37F916C6FF}"/>
                  </a:ext>
                </a:extLst>
              </p:cNvPr>
              <p:cNvSpPr txBox="1"/>
              <p:nvPr/>
            </p:nvSpPr>
            <p:spPr>
              <a:xfrm>
                <a:off x="8753145" y="5121133"/>
                <a:ext cx="1965518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lang="fr-FR" sz="16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(2×</m:t>
                    </m:r>
                    <m:r>
                      <a:rPr lang="fr-FR" sz="16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16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×1</m:t>
                    </m:r>
                  </m:oMath>
                </a14:m>
                <a:r>
                  <a:rPr lang="fr-FR" sz="1600" dirty="0">
                    <a:solidFill>
                      <a:srgbClr val="00B0F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50FF919-86ED-713D-BA41-0F37F916C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3145" y="5121133"/>
                <a:ext cx="1965518" cy="338554"/>
              </a:xfrm>
              <a:prstGeom prst="rect">
                <a:avLst/>
              </a:prstGeom>
              <a:blipFill>
                <a:blip r:embed="rId11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Page:77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BA2B5E-2273-AB48-5983-E22D46351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558" y="982713"/>
            <a:ext cx="8760910" cy="489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>
              <a:defRPr/>
            </a:pPr>
            <a:r>
              <a:rPr lang="fr-MA" sz="1800" b="1" dirty="0">
                <a:effectLst/>
                <a:latin typeface="Calibri" panose="020F0502020204030204" pitchFamily="34" charset="0"/>
              </a:rPr>
              <a:t>Calculer l’aire d’un prisme et d’un cylindre en utilisant son patron.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Patron </a:t>
            </a:r>
          </a:p>
          <a:p>
            <a:r>
              <a:rPr lang="en-US" dirty="0"/>
              <a:t>base</a:t>
            </a:r>
          </a:p>
          <a:p>
            <a:r>
              <a:rPr lang="en-US" dirty="0"/>
              <a:t>hauteur</a:t>
            </a:r>
          </a:p>
          <a:p>
            <a:r>
              <a:rPr lang="en-US" dirty="0"/>
              <a:t>Aire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dirty="0"/>
              <a:t>Savoir réaliser le patron d’un cylindre ou d’un prisme droit. </a:t>
            </a:r>
          </a:p>
          <a:p>
            <a:pPr lvl="0"/>
            <a:r>
              <a:rPr lang="fr-FR" dirty="0"/>
              <a:t>Faire correspondre les mesures entre solide et son patron. </a:t>
            </a:r>
          </a:p>
          <a:p>
            <a:pPr marL="0" lvl="0" indent="0"/>
            <a:r>
              <a:rPr lang="fr-FR" dirty="0"/>
              <a:t>Savoir calculer l’aire d’un polygone usuel ou un cercle.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8B60F9AE-58B6-307B-B137-FB59B00029D1}"/>
                  </a:ext>
                </a:extLst>
              </p:cNvPr>
              <p:cNvSpPr>
                <a:spLocks noGrp="1"/>
              </p:cNvSpPr>
              <p:nvPr>
                <p:ph type="body" sz="quarter" idx="22"/>
              </p:nvPr>
            </p:nvSpPr>
            <p:spPr/>
            <p:txBody>
              <a:bodyPr/>
              <a:lstStyle/>
              <a:p>
                <a:pPr lvl="0"/>
                <a:r>
                  <a:rPr lang="fr-FR" dirty="0"/>
                  <a:t>Donner l’aire exacte en fonction de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fr-FR" dirty="0"/>
                  <a:t> et une valeur approchée si on le demande en prenant : </a:t>
                </a:r>
              </a:p>
              <a:p>
                <a:pPr lvl="0"/>
                <a:r>
                  <a:rPr lang="fr-FR" dirty="0"/>
                  <a:t>  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≈3,14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8B60F9AE-58B6-307B-B137-FB59B00029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2"/>
              </p:nvPr>
            </p:nvSpPr>
            <p:spPr>
              <a:blipFill>
                <a:blip r:embed="rId2"/>
                <a:stretch>
                  <a:fillRect l="-5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calculer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394BDA-58D4-32CC-FF58-64B7E3BC9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926" y="936625"/>
            <a:ext cx="9543729" cy="570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C58AF1-2977-85FC-8161-44DECDC53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88" y="1499724"/>
            <a:ext cx="11363759" cy="361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46C148E-C4EF-29EF-1C5E-21C3FDF12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960F0F-3062-5A03-36DC-4FF562D169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L’enseignant indique aux élèves les tâches à réaliser individuellement.</a:t>
            </a:r>
          </a:p>
          <a:p>
            <a:pPr algn="just"/>
            <a:r>
              <a:rPr lang="fr-FR" sz="1200" dirty="0"/>
              <a:t>L’enseignant circule entre les rangs pour vérifier la réalisation. </a:t>
            </a:r>
          </a:p>
          <a:p>
            <a:pPr algn="just"/>
            <a:r>
              <a:rPr lang="fr-FR" sz="1200" dirty="0"/>
              <a:t>L’enseignant pratique la différenciation: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300" dirty="0"/>
              <a:t>Il identifie les élèves en difficulté et leur fournit de l’aide en faisant des rappels.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300" dirty="0"/>
              <a:t>Il invite les élèves ayant réussi la tâche à réaliser de nouvelles activités, y compris des activités diversifiées ou présentant plus de complexité (défis).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63849-31EA-3A03-057F-3B564A724A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1400" dirty="0"/>
              <a:t>Faire de la différenciation pédagogique entre les élèves ayant maîtrisé la tâche et ceux qui ont encore des difficultés</a:t>
            </a:r>
          </a:p>
          <a:p>
            <a:pPr algn="just"/>
            <a:r>
              <a:rPr lang="fr-FR" sz="1400" dirty="0"/>
              <a:t>Demander à un élève de passer au tableau pour proposer une correction</a:t>
            </a:r>
          </a:p>
          <a:p>
            <a:pPr algn="just"/>
            <a:r>
              <a:rPr lang="fr-FR" sz="1400" dirty="0"/>
              <a:t>Circuler entre les rangs pour vérifier la réalisation de la tâche par l’ensemble des élèves et identifier les erreurs </a:t>
            </a:r>
          </a:p>
          <a:p>
            <a:pPr algn="just"/>
            <a:r>
              <a:rPr lang="fr-FR" sz="1400" dirty="0"/>
              <a:t>Être à proximité des élèves en difficulté (pré-identifiés) pour leur apporter un soutien</a:t>
            </a:r>
          </a:p>
          <a:p>
            <a:pPr algn="just"/>
            <a:r>
              <a:rPr lang="fr-FR" sz="1400" dirty="0"/>
              <a:t>Passer plus de temps près des élèves en difficulté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8B9CF9-2184-C880-531D-638CA57983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faire la pratique autonome ou lui consacrer un temps insuffisant</a:t>
            </a:r>
          </a:p>
          <a:p>
            <a:pPr algn="just"/>
            <a:r>
              <a:rPr lang="fr-FR" sz="1400" dirty="0"/>
              <a:t>Ne pas identifier les élèves en difficulté</a:t>
            </a:r>
          </a:p>
          <a:p>
            <a:pPr algn="just"/>
            <a:r>
              <a:rPr lang="fr-FR" sz="1400" dirty="0"/>
              <a:t>Traiter tous les élèves de la même manière pendant la pratique autonome</a:t>
            </a:r>
          </a:p>
          <a:p>
            <a:pPr algn="just"/>
            <a:r>
              <a:rPr lang="fr-FR" sz="1400" dirty="0"/>
              <a:t>Rester au bureau pendant que les élèves réalisent la tâche</a:t>
            </a:r>
          </a:p>
          <a:p>
            <a:pPr algn="just"/>
            <a:r>
              <a:rPr lang="fr-FR" sz="1400" dirty="0"/>
              <a:t>Ne pas passer suffisamment de temps près des élèves en difficulté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B25D79-D799-FF53-361D-B043BEFF7C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95FDE3-E7CB-9131-12D6-EDADD25E7C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la pratique autonome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D3C971-D86B-4A96-95DA-01B320C48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2331400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1599</TotalTime>
  <Words>1936</Words>
  <Application>Microsoft Office PowerPoint</Application>
  <PresentationFormat>Grand écran</PresentationFormat>
  <Paragraphs>280</Paragraphs>
  <Slides>64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4" baseType="lpstr">
      <vt:lpstr>Aptos</vt:lpstr>
      <vt:lpstr>Aptos Display</vt:lpstr>
      <vt:lpstr>Arial</vt:lpstr>
      <vt:lpstr>BitstreamVeraSans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Complétez.</vt:lpstr>
      <vt:lpstr>Rappelez vous : le périmètre d’un cercle de rayon r est donné par la formule p=2πr</vt:lpstr>
      <vt:lpstr> Complétez.</vt:lpstr>
      <vt:lpstr>Rappelez vous, le périmètre d’un polygone est la somme des mesures de ses côtés.</vt:lpstr>
      <vt:lpstr> Complétez.</vt:lpstr>
      <vt:lpstr>Rappelez vous: le patron d’un prisme droit est constitué des rectangles en nombre de faces latérales et de 2 polygones qui représentent les bases.   </vt:lpstr>
      <vt:lpstr> Répondez par vrai ou faux.</vt:lpstr>
      <vt:lpstr> Voici la réponse : 6 est le diamètre de la base et a son rayon donc : a=6/2=3cm</vt:lpstr>
      <vt:lpstr> Répondez par vrai ou faux.</vt:lpstr>
      <vt:lpstr>b est le périmètre de la base. b=2πr=6πcm </vt:lpstr>
      <vt:lpstr>Identifier la hauteur et la base d’un cylindre ou d’un prisme:</vt:lpstr>
      <vt:lpstr>Voici la réponse : </vt:lpstr>
      <vt:lpstr>Jusqu’ici ,vous devez savoir réaliser le patron d’un cylindre ou d’un prisme et identifier les mesures de leurs éléments caractéristiques :</vt:lpstr>
      <vt:lpstr>Présentation PowerPoint</vt:lpstr>
      <vt:lpstr>Exprimez vos avis:</vt:lpstr>
      <vt:lpstr>A la fin de cette séance, vous serez capables de:</vt:lpstr>
      <vt:lpstr>Présentation PowerPoint</vt:lpstr>
      <vt:lpstr>Voici comment je calcule l’aire d’un cylindre et l’aire d’un prisme droit  :</vt:lpstr>
      <vt:lpstr>Présentation PowerPoint</vt:lpstr>
      <vt:lpstr>Je vous montre, à l’aide d’un exemple, comment calculer l’aire totale d’un prisme droit en utilisant son patron.</vt:lpstr>
      <vt:lpstr>Je vous montre, comment calculer l’aire totale d’un cylindre droit en utilisant son patron.</vt:lpstr>
      <vt:lpstr>Présentation PowerPoint</vt:lpstr>
      <vt:lpstr>Complétez:</vt:lpstr>
      <vt:lpstr> 𝐕𝐨𝐢𝐜𝐢 𝐥𝐚  𝐫é𝐩𝐨𝐧𝐬𝐞 : j’ajoute la deuxième base. </vt:lpstr>
      <vt:lpstr>Complétez:</vt:lpstr>
      <vt:lpstr> En essayant de rassembler le patron on découvre les mesures. </vt:lpstr>
      <vt:lpstr>Complétez</vt:lpstr>
      <vt:lpstr> L’aire d’un triangle de hauteur h et de base b est donné par la formule: (h×b)/2.</vt:lpstr>
      <vt:lpstr>Complétez:</vt:lpstr>
      <vt:lpstr>On utilise la formule du cours </vt:lpstr>
      <vt:lpstr>Complétez.</vt:lpstr>
      <vt:lpstr>L’aire du rectangle est: 2×3×π=6π</vt:lpstr>
      <vt:lpstr>Complétez:</vt:lpstr>
      <vt:lpstr>L’aire des deux bases plus l’aire du rectangle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min.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calculer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155</cp:revision>
  <dcterms:created xsi:type="dcterms:W3CDTF">2025-11-03T10:55:47Z</dcterms:created>
  <dcterms:modified xsi:type="dcterms:W3CDTF">2026-03-27T20:08:27Z</dcterms:modified>
</cp:coreProperties>
</file>