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56"/>
  </p:notesMasterIdLst>
  <p:handoutMasterIdLst>
    <p:handoutMasterId r:id="rId57"/>
  </p:handoutMasterIdLst>
  <p:sldIdLst>
    <p:sldId id="2147483553" r:id="rId5"/>
    <p:sldId id="2147483485" r:id="rId6"/>
    <p:sldId id="2147483396" r:id="rId7"/>
    <p:sldId id="2147483552" r:id="rId8"/>
    <p:sldId id="2147483397" r:id="rId9"/>
    <p:sldId id="2147483635" r:id="rId10"/>
    <p:sldId id="2134806507" r:id="rId11"/>
    <p:sldId id="2134806552" r:id="rId12"/>
    <p:sldId id="2134806567" r:id="rId13"/>
    <p:sldId id="2134806569" r:id="rId14"/>
    <p:sldId id="2147483582" r:id="rId15"/>
    <p:sldId id="2134806564" r:id="rId16"/>
    <p:sldId id="2147483566" r:id="rId17"/>
    <p:sldId id="2147483568" r:id="rId18"/>
    <p:sldId id="2147483567" r:id="rId19"/>
    <p:sldId id="2134806568" r:id="rId20"/>
    <p:sldId id="2134805874" r:id="rId21"/>
    <p:sldId id="2134805878" r:id="rId22"/>
    <p:sldId id="2147483554" r:id="rId23"/>
    <p:sldId id="2134806573" r:id="rId24"/>
    <p:sldId id="2147483557" r:id="rId25"/>
    <p:sldId id="2147483569" r:id="rId26"/>
    <p:sldId id="2147483558" r:id="rId27"/>
    <p:sldId id="2147483583" r:id="rId28"/>
    <p:sldId id="2147483584" r:id="rId29"/>
    <p:sldId id="2147483585" r:id="rId30"/>
    <p:sldId id="2134806108" r:id="rId31"/>
    <p:sldId id="2147483559" r:id="rId32"/>
    <p:sldId id="2147483571" r:id="rId33"/>
    <p:sldId id="2147483573" r:id="rId34"/>
    <p:sldId id="2147483572" r:id="rId35"/>
    <p:sldId id="2147483575" r:id="rId36"/>
    <p:sldId id="2147483576" r:id="rId37"/>
    <p:sldId id="2147483577" r:id="rId38"/>
    <p:sldId id="2147483574" r:id="rId39"/>
    <p:sldId id="2147483578" r:id="rId40"/>
    <p:sldId id="2147483586" r:id="rId41"/>
    <p:sldId id="2147483587" r:id="rId42"/>
    <p:sldId id="2134806577" r:id="rId43"/>
    <p:sldId id="2134806551" r:id="rId44"/>
    <p:sldId id="2134806578" r:id="rId45"/>
    <p:sldId id="2147483579" r:id="rId46"/>
    <p:sldId id="2147483580" r:id="rId47"/>
    <p:sldId id="2134806579" r:id="rId48"/>
    <p:sldId id="2147483589" r:id="rId49"/>
    <p:sldId id="2134806580" r:id="rId50"/>
    <p:sldId id="2134806582" r:id="rId51"/>
    <p:sldId id="2134806536" r:id="rId52"/>
    <p:sldId id="2147483588" r:id="rId53"/>
    <p:sldId id="2134806535" r:id="rId54"/>
    <p:sldId id="2134806584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47483568"/>
            <p14:sldId id="2147483567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558"/>
            <p14:sldId id="2147483583"/>
            <p14:sldId id="2147483584"/>
            <p14:sldId id="2147483585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  <p14:sldId id="2147483574"/>
            <p14:sldId id="2147483578"/>
            <p14:sldId id="2147483586"/>
            <p14:sldId id="214748358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47483589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47483588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AB20B6"/>
    <a:srgbClr val="FF6565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90" autoAdjust="0"/>
    <p:restoredTop sz="94687" autoAdjust="0"/>
  </p:normalViewPr>
  <p:slideViewPr>
    <p:cSldViewPr snapToGrid="0">
      <p:cViewPr varScale="1">
        <p:scale>
          <a:sx n="70" d="100"/>
          <a:sy n="70" d="100"/>
        </p:scale>
        <p:origin x="62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5D54B-4F1C-5906-7C19-B704AC488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5059BA2-C883-B070-ACA3-9CFBA66C63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AD37A28-6553-8ED9-F4EE-C26A3F3BE3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9722C9-93B8-48AB-82D9-893B7D29D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0937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20852-2FA2-B725-FE07-ABB824A8B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F4B44DC-41D1-BFE1-143C-2AD6D723C0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491153-72AA-5789-4346-89420B605D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F38F5AA-A8D3-4638-E02F-61E41214E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9503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43297-7BFA-9EB9-5105-4284B2B83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C6BE7DA-F8E2-F15F-4897-E22348262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2A076A6-612E-80D1-503A-62041DA374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58E986-C317-E5CF-BDC7-6CB1C10D1D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2962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45206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63555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0914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13077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96692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36031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1899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5705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417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8532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2426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11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8934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3974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3629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5535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7121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966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34916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484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9.png"/><Relationship Id="rId9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9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2.png"/><Relationship Id="rId4" Type="http://schemas.openxmlformats.org/officeDocument/2006/relationships/image" Target="../media/image8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12.jpe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2.png"/><Relationship Id="rId10" Type="http://schemas.openxmlformats.org/officeDocument/2006/relationships/image" Target="../media/image84.png"/><Relationship Id="rId4" Type="http://schemas.openxmlformats.org/officeDocument/2006/relationships/image" Target="../media/image15.png"/><Relationship Id="rId9" Type="http://schemas.openxmlformats.org/officeDocument/2006/relationships/image" Target="../media/image8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2.jpe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87.png"/><Relationship Id="rId10" Type="http://schemas.openxmlformats.org/officeDocument/2006/relationships/image" Target="../media/image97.png"/><Relationship Id="rId4" Type="http://schemas.openxmlformats.org/officeDocument/2006/relationships/image" Target="../media/image15.png"/><Relationship Id="rId9" Type="http://schemas.openxmlformats.org/officeDocument/2006/relationships/image" Target="../media/image9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89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7.png"/><Relationship Id="rId7" Type="http://schemas.openxmlformats.org/officeDocument/2006/relationships/image" Target="../media/image24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5" Type="http://schemas.microsoft.com/office/2007/relationships/hdphoto" Target="../media/hdphoto3.wdp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5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Opérations sur les expressions littérales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458868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5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Modéliser une situation par une relation d’égalité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deux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681837"/>
              </p:ext>
            </p:extLst>
          </p:nvPr>
        </p:nvGraphicFramePr>
        <p:xfrm>
          <a:off x="1377374" y="1415204"/>
          <a:ext cx="9435652" cy="34402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5652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</a:tblGrid>
              <a:tr h="1533994">
                <a:tc>
                  <a:txBody>
                    <a:bodyPr/>
                    <a:lstStyle/>
                    <a:p>
                      <a:pPr algn="ctr"/>
                      <a:endParaRPr lang="fr-FR" sz="3600" b="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  <a:p>
                      <a:pPr algn="ctr"/>
                      <a:r>
                        <a:rPr lang="fr-FR" sz="40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Égalité</a:t>
                      </a:r>
                    </a:p>
                    <a:p>
                      <a:pPr algn="ctr"/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64194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4000" b="0" kern="12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modéliser</a:t>
                      </a:r>
                      <a:endParaRPr lang="fr-FR" sz="4000" b="0" kern="12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</a:tbl>
          </a:graphicData>
        </a:graphic>
      </p:graphicFrame>
      <p:pic>
        <p:nvPicPr>
          <p:cNvPr id="2" name="Image 8">
            <a:extLst>
              <a:ext uri="{FF2B5EF4-FFF2-40B4-BE49-F238E27FC236}">
                <a16:creationId xmlns:a16="http://schemas.microsoft.com/office/drawing/2014/main" id="{1BF3FF27-B3EF-A2E6-A257-FE48CF123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543;p44">
            <a:extLst>
              <a:ext uri="{FF2B5EF4-FFF2-40B4-BE49-F238E27FC236}">
                <a16:creationId xmlns:a16="http://schemas.microsoft.com/office/drawing/2014/main" id="{1A525086-4BF5-7736-4E18-D11595CFA941}"/>
              </a:ext>
            </a:extLst>
          </p:cNvPr>
          <p:cNvSpPr txBox="1"/>
          <p:nvPr/>
        </p:nvSpPr>
        <p:spPr>
          <a:xfrm>
            <a:off x="2316534" y="3215891"/>
            <a:ext cx="7965894" cy="729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vérifie d’abord si l’expression est écrite sous la forme d’une somme</a:t>
            </a:r>
            <a:r>
              <a:rPr lang="fr-MA" sz="1600" b="1" noProof="0" dirty="0">
                <a:latin typeface="Calibri" panose="020F0502020204030204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552;p45">
            <a:extLst>
              <a:ext uri="{FF2B5EF4-FFF2-40B4-BE49-F238E27FC236}">
                <a16:creationId xmlns:a16="http://schemas.microsoft.com/office/drawing/2014/main" id="{F0313618-28CF-8E5A-E898-056559BFE2BA}"/>
              </a:ext>
            </a:extLst>
          </p:cNvPr>
          <p:cNvSpPr txBox="1"/>
          <p:nvPr/>
        </p:nvSpPr>
        <p:spPr>
          <a:xfrm>
            <a:off x="2103803" y="2699590"/>
            <a:ext cx="7965894" cy="7294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Google Shape;555;p45">
            <a:extLst>
              <a:ext uri="{FF2B5EF4-FFF2-40B4-BE49-F238E27FC236}">
                <a16:creationId xmlns:a16="http://schemas.microsoft.com/office/drawing/2014/main" id="{8D0DCA5A-5FFF-DF8E-4624-0539274EF275}"/>
              </a:ext>
            </a:extLst>
          </p:cNvPr>
          <p:cNvSpPr txBox="1"/>
          <p:nvPr/>
        </p:nvSpPr>
        <p:spPr>
          <a:xfrm>
            <a:off x="7658096" y="2853849"/>
            <a:ext cx="623455" cy="4001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Google Shape;558;p45">
            <a:extLst>
              <a:ext uri="{FF2B5EF4-FFF2-40B4-BE49-F238E27FC236}">
                <a16:creationId xmlns:a16="http://schemas.microsoft.com/office/drawing/2014/main" id="{BA484608-006A-D45C-5F52-54F021FE1F30}"/>
              </a:ext>
            </a:extLst>
          </p:cNvPr>
          <p:cNvSpPr txBox="1"/>
          <p:nvPr/>
        </p:nvSpPr>
        <p:spPr>
          <a:xfrm>
            <a:off x="8406253" y="2853849"/>
            <a:ext cx="6234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400">
              <a:buClr>
                <a:srgbClr val="0852A4"/>
              </a:buClr>
              <a:buSzPts val="2000"/>
              <a:buFont typeface="Cambria Math"/>
              <a:buNone/>
            </a:pPr>
            <a:r>
              <a:rPr lang="fr-FR" sz="2000" b="1" kern="0" dirty="0">
                <a:solidFill>
                  <a:srgbClr val="0852A4"/>
                </a:solidFill>
                <a:latin typeface="Cambria Math"/>
                <a:ea typeface="Cambria Math"/>
                <a:cs typeface="Cambria Math"/>
                <a:sym typeface="Cambria Math"/>
              </a:rPr>
              <a:t> 1</a:t>
            </a:r>
            <a:r>
              <a:rPr lang="fr-FR" sz="2000" b="1" kern="0" dirty="0">
                <a:solidFill>
                  <a:srgbClr val="0852A4"/>
                </a:solidFill>
                <a:ea typeface="Calibri"/>
                <a:cs typeface="Calibri"/>
                <a:sym typeface="Calibri"/>
              </a:rPr>
              <a:t>       </a:t>
            </a:r>
            <a:endParaRPr sz="2000" b="1" kern="0" dirty="0">
              <a:solidFill>
                <a:srgbClr val="0852A4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563;p46">
            <a:extLst>
              <a:ext uri="{FF2B5EF4-FFF2-40B4-BE49-F238E27FC236}">
                <a16:creationId xmlns:a16="http://schemas.microsoft.com/office/drawing/2014/main" id="{EE395404-2ABF-EA6A-4E66-76935CC73460}"/>
              </a:ext>
            </a:extLst>
          </p:cNvPr>
          <p:cNvSpPr txBox="1"/>
          <p:nvPr/>
        </p:nvSpPr>
        <p:spPr>
          <a:xfrm>
            <a:off x="2085904" y="2525228"/>
            <a:ext cx="7965894" cy="729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19943799-70EC-CB15-AF47-3EE952F078B1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On vérifie d’abord si l’expression est écrite sous la forme d’une somme, puis on identifie le nombre par lequel </a:t>
                </a:r>
                <a14:m>
                  <m:oMath xmlns:m="http://schemas.openxmlformats.org/officeDocument/2006/math"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est multiplié.</a:t>
                </a: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19943799-70EC-CB15-AF47-3EE952F078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347" t="-10843" b="-228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572;p47">
            <a:extLst>
              <a:ext uri="{FF2B5EF4-FFF2-40B4-BE49-F238E27FC236}">
                <a16:creationId xmlns:a16="http://schemas.microsoft.com/office/drawing/2014/main" id="{847C1C5E-361B-8C10-94F6-A8D1F2B5EA95}"/>
              </a:ext>
            </a:extLst>
          </p:cNvPr>
          <p:cNvSpPr txBox="1"/>
          <p:nvPr/>
        </p:nvSpPr>
        <p:spPr>
          <a:xfrm>
            <a:off x="2103803" y="2699590"/>
            <a:ext cx="7965894" cy="729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Google Shape;577;p47">
            <a:extLst>
              <a:ext uri="{FF2B5EF4-FFF2-40B4-BE49-F238E27FC236}">
                <a16:creationId xmlns:a16="http://schemas.microsoft.com/office/drawing/2014/main" id="{9701FBA6-76A9-65F7-B14B-F65CF6CCB227}"/>
              </a:ext>
            </a:extLst>
          </p:cNvPr>
          <p:cNvSpPr txBox="1"/>
          <p:nvPr/>
        </p:nvSpPr>
        <p:spPr>
          <a:xfrm>
            <a:off x="8936628" y="2864240"/>
            <a:ext cx="6234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400">
              <a:buClr>
                <a:srgbClr val="0852A4"/>
              </a:buClr>
              <a:buSzPts val="2000"/>
              <a:buFont typeface="Cambria Math"/>
              <a:buNone/>
            </a:pPr>
            <a:r>
              <a:rPr lang="fr-FR" sz="2000" b="1" kern="0" dirty="0">
                <a:solidFill>
                  <a:srgbClr val="0852A4"/>
                </a:solidFill>
                <a:latin typeface="Cambria Math"/>
                <a:ea typeface="Cambria Math"/>
                <a:cs typeface="Cambria Math"/>
                <a:sym typeface="Cambria Math"/>
              </a:rPr>
              <a:t> 2.</a:t>
            </a:r>
            <a:r>
              <a:rPr lang="fr-FR" sz="2000" b="1" kern="0" dirty="0">
                <a:solidFill>
                  <a:srgbClr val="0852A4"/>
                </a:solidFill>
                <a:ea typeface="Calibri"/>
                <a:cs typeface="Calibri"/>
                <a:sym typeface="Calibri"/>
              </a:rPr>
              <a:t>       </a:t>
            </a:r>
            <a:endParaRPr sz="2000" b="1" kern="0" dirty="0">
              <a:solidFill>
                <a:srgbClr val="0852A4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avis.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Google Shape;812;p71">
            <a:extLst>
              <a:ext uri="{FF2B5EF4-FFF2-40B4-BE49-F238E27FC236}">
                <a16:creationId xmlns:a16="http://schemas.microsoft.com/office/drawing/2014/main" id="{5FB8939B-7FF8-1EF5-CBFA-9EDB9C5CB142}"/>
              </a:ext>
            </a:extLst>
          </p:cNvPr>
          <p:cNvSpPr/>
          <p:nvPr/>
        </p:nvSpPr>
        <p:spPr>
          <a:xfrm>
            <a:off x="689516" y="4968619"/>
            <a:ext cx="10587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800" b="1" kern="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Comment peut-on traduire mathématiquement la relation entre l’âge d’Ahmed et celui de Lina ?</a:t>
            </a:r>
            <a:endParaRPr sz="2800" b="1" kern="0" dirty="0">
              <a:solidFill>
                <a:srgbClr val="FF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813;p71">
            <a:extLst>
              <a:ext uri="{FF2B5EF4-FFF2-40B4-BE49-F238E27FC236}">
                <a16:creationId xmlns:a16="http://schemas.microsoft.com/office/drawing/2014/main" id="{58E3B20D-683E-67A8-F1A4-0CC77DF9A2AC}"/>
              </a:ext>
            </a:extLst>
          </p:cNvPr>
          <p:cNvSpPr txBox="1"/>
          <p:nvPr/>
        </p:nvSpPr>
        <p:spPr>
          <a:xfrm>
            <a:off x="3881534" y="1714007"/>
            <a:ext cx="6565641" cy="175432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392" b="-381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Google Shape;814;p71">
            <a:extLst>
              <a:ext uri="{FF2B5EF4-FFF2-40B4-BE49-F238E27FC236}">
                <a16:creationId xmlns:a16="http://schemas.microsoft.com/office/drawing/2014/main" id="{9B6C0105-AFAC-7B71-7A7D-541E56DDDF2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64771" y="1232789"/>
            <a:ext cx="2716763" cy="2716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</a:t>
            </a:r>
            <a:r>
              <a:rPr lang="fr-FR" sz="1600" b="1" dirty="0"/>
              <a:t>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Modéliser une situation par une relation d’égalité</a:t>
            </a:r>
            <a:r>
              <a:rPr lang="fr-FR" altLang="fr-FR" b="1" dirty="0">
                <a:solidFill>
                  <a:schemeClr val="accent4"/>
                </a:solidFill>
              </a:rPr>
              <a:t>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de traduire par une égalité une situation comme celle-ci: 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3" name="Google Shape;813;p71">
            <a:extLst>
              <a:ext uri="{FF2B5EF4-FFF2-40B4-BE49-F238E27FC236}">
                <a16:creationId xmlns:a16="http://schemas.microsoft.com/office/drawing/2014/main" id="{C85F4D0D-49F2-7ACA-AFE6-E88C836BFE35}"/>
              </a:ext>
            </a:extLst>
          </p:cNvPr>
          <p:cNvSpPr txBox="1"/>
          <p:nvPr/>
        </p:nvSpPr>
        <p:spPr>
          <a:xfrm>
            <a:off x="4262534" y="2203864"/>
            <a:ext cx="6565641" cy="175432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392" b="-381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Google Shape;814;p71">
            <a:extLst>
              <a:ext uri="{FF2B5EF4-FFF2-40B4-BE49-F238E27FC236}">
                <a16:creationId xmlns:a16="http://schemas.microsoft.com/office/drawing/2014/main" id="{AA3F25EB-56CB-990F-40AE-DD846FB916F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5771" y="1722646"/>
            <a:ext cx="2716763" cy="271676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DD139B8-6580-84AB-95D6-F08E27C357C9}"/>
                  </a:ext>
                </a:extLst>
              </p:cNvPr>
              <p:cNvSpPr txBox="1"/>
              <p:nvPr/>
            </p:nvSpPr>
            <p:spPr>
              <a:xfrm>
                <a:off x="3260271" y="4733391"/>
                <a:ext cx="56714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= … </m:t>
                      </m:r>
                      <m:r>
                        <a:rPr lang="fr-FR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 ?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DD139B8-6580-84AB-95D6-F08E27C35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0271" y="4733391"/>
                <a:ext cx="567145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est le prix d’un pull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bleu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B  est le prix d’un pull vert. Les deux pulls ont le même prix.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12" name="Google Shape;877;p77">
            <a:extLst>
              <a:ext uri="{FF2B5EF4-FFF2-40B4-BE49-F238E27FC236}">
                <a16:creationId xmlns:a16="http://schemas.microsoft.com/office/drawing/2014/main" id="{EE502D93-10C9-E60D-EC8E-0BE4E454052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61035" y="1052633"/>
            <a:ext cx="502852" cy="502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 19" descr="Une image contenant habits, pull, haut, vert&#10;&#10;Le contenu généré par l’IA peut être incorrect.">
            <a:extLst>
              <a:ext uri="{FF2B5EF4-FFF2-40B4-BE49-F238E27FC236}">
                <a16:creationId xmlns:a16="http://schemas.microsoft.com/office/drawing/2014/main" id="{628B4FF5-DA89-C828-5DC8-1D97FAB2C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9321" y="1138896"/>
            <a:ext cx="1751228" cy="17466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95C5B9F-5DC1-ED52-7FD8-E7B488276BC5}"/>
                  </a:ext>
                </a:extLst>
              </p:cNvPr>
              <p:cNvSpPr/>
              <p:nvPr/>
            </p:nvSpPr>
            <p:spPr>
              <a:xfrm>
                <a:off x="6792686" y="3062915"/>
                <a:ext cx="3124202" cy="497000"/>
              </a:xfrm>
              <a:prstGeom prst="rect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spcFirstLastPara="1" wrap="square" lIns="91425" tIns="45700" rIns="91425" bIns="45700" rtlCol="0" anchor="t" anchorCtr="0">
                <a:noAutofit/>
              </a:bodyPr>
              <a:lstStyle/>
              <a:p>
                <a:pPr marL="0" marR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2400" dirty="0">
                    <a:latin typeface="Calibri"/>
                    <a:ea typeface="Calibri"/>
                    <a:cs typeface="Calibri"/>
                    <a:sym typeface="Calibri"/>
                  </a:rPr>
                  <a:t>Le prix de ce pull est : </a:t>
                </a:r>
                <a14:m>
                  <m:oMath xmlns:m="http://schemas.openxmlformats.org/officeDocument/2006/math">
                    <m:r>
                      <a:rPr lang="fr-MA" sz="2400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𝐵</m:t>
                    </m:r>
                  </m:oMath>
                </a14:m>
                <a:endParaRPr lang="fr-FR" sz="2400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95C5B9F-5DC1-ED52-7FD8-E7B488276B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686" y="3062915"/>
                <a:ext cx="3124202" cy="497000"/>
              </a:xfrm>
              <a:prstGeom prst="rect">
                <a:avLst/>
              </a:prstGeom>
              <a:blipFill>
                <a:blip r:embed="rId4"/>
                <a:stretch>
                  <a:fillRect l="-2718" t="-8333" b="-17857"/>
                </a:stretch>
              </a:blipFill>
              <a:ln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2C34979-8830-0608-876D-F70AB11016E7}"/>
                  </a:ext>
                </a:extLst>
              </p:cNvPr>
              <p:cNvSpPr/>
              <p:nvPr/>
            </p:nvSpPr>
            <p:spPr>
              <a:xfrm>
                <a:off x="1915882" y="3062916"/>
                <a:ext cx="3124203" cy="497000"/>
              </a:xfrm>
              <a:prstGeom prst="rect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spcFirstLastPara="1" wrap="square" lIns="91425" tIns="45700" rIns="91425" bIns="45700" rtlCol="0" anchor="t" anchorCtr="0">
                <a:noAutofit/>
              </a:bodyPr>
              <a:lstStyle/>
              <a:p>
                <a:pPr marL="0" marR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2400" dirty="0">
                    <a:latin typeface="Calibri"/>
                    <a:ea typeface="Calibri"/>
                    <a:cs typeface="Calibri"/>
                    <a:sym typeface="Calibri"/>
                  </a:rPr>
                  <a:t>Le prix de ce pull est :</a:t>
                </a:r>
                <a:r>
                  <a:rPr lang="fr-FR" sz="2400" dirty="0">
                    <a:solidFill>
                      <a:srgbClr val="FFFF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-MA" sz="2400" b="1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𝑨</m:t>
                    </m:r>
                  </m:oMath>
                </a14:m>
                <a:endParaRPr lang="fr-FR" sz="2400" b="1" dirty="0">
                  <a:solidFill>
                    <a:schemeClr val="accent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2C34979-8830-0608-876D-F70AB11016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882" y="3062916"/>
                <a:ext cx="3124203" cy="497000"/>
              </a:xfrm>
              <a:prstGeom prst="rect">
                <a:avLst/>
              </a:prstGeom>
              <a:blipFill>
                <a:blip r:embed="rId5"/>
                <a:stretch>
                  <a:fillRect l="-2718" t="-8333" b="-17857"/>
                </a:stretch>
              </a:blipFill>
              <a:ln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1691494-BC22-1FD1-BD8D-792B21CB2954}"/>
                  </a:ext>
                </a:extLst>
              </p:cNvPr>
              <p:cNvSpPr/>
              <p:nvPr/>
            </p:nvSpPr>
            <p:spPr>
              <a:xfrm>
                <a:off x="3519858" y="4027736"/>
                <a:ext cx="4517284" cy="857955"/>
              </a:xfrm>
              <a:prstGeom prst="rect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spcFirstLastPara="1" wrap="square" lIns="91425" tIns="45700" rIns="91425" bIns="45700" rtlCol="0" anchor="t" anchorCtr="0">
                <a:noAutofit/>
              </a:bodyPr>
              <a:lstStyle/>
              <a:p>
                <a:r>
                  <a:rPr lang="fr-FR" sz="2400" dirty="0">
                    <a:latin typeface="Calibri"/>
                    <a:ea typeface="Calibri"/>
                    <a:cs typeface="Calibri"/>
                    <a:sym typeface="Calibri"/>
                  </a:rPr>
                  <a:t>Les deux pulls ont le même prix:</a:t>
                </a:r>
              </a:p>
              <a:p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                       </m:t>
                    </m:r>
                    <m:r>
                      <a:rPr lang="fr-MA" sz="2400" b="1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𝑨</m:t>
                    </m:r>
                  </m:oMath>
                </a14:m>
                <a:r>
                  <a:rPr lang="fr-FR" sz="2400" dirty="0">
                    <a:solidFill>
                      <a:schemeClr val="accen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=</a:t>
                </a:r>
                <a14:m>
                  <m:oMath xmlns:m="http://schemas.openxmlformats.org/officeDocument/2006/math">
                    <m:r>
                      <a:rPr lang="fr-MA" sz="2400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𝐵</m:t>
                    </m:r>
                  </m:oMath>
                </a14:m>
                <a:endParaRPr lang="fr-FR" sz="2400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1691494-BC22-1FD1-BD8D-792B21CB29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858" y="4027736"/>
                <a:ext cx="4517284" cy="857955"/>
              </a:xfrm>
              <a:prstGeom prst="rect">
                <a:avLst/>
              </a:prstGeom>
              <a:blipFill>
                <a:blip r:embed="rId6"/>
                <a:stretch>
                  <a:fillRect l="-1884" t="-4930" b="-11972"/>
                </a:stretch>
              </a:blipFill>
              <a:ln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 descr="Une image contenant habits, pull, haut, manche&#10;&#10;Le contenu généré par l’IA peut être incorrect.">
            <a:extLst>
              <a:ext uri="{FF2B5EF4-FFF2-40B4-BE49-F238E27FC236}">
                <a16:creationId xmlns:a16="http://schemas.microsoft.com/office/drawing/2014/main" id="{489324D3-9B5E-51D1-D1A0-B539713F2F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6079" y="1222410"/>
            <a:ext cx="1655208" cy="17283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82FE711-90CE-52B3-112A-D035D829A33A}"/>
                  </a:ext>
                </a:extLst>
              </p:cNvPr>
              <p:cNvSpPr/>
              <p:nvPr/>
            </p:nvSpPr>
            <p:spPr>
              <a:xfrm>
                <a:off x="3876365" y="5353514"/>
                <a:ext cx="3804269" cy="582831"/>
              </a:xfrm>
              <a:prstGeom prst="rect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spcFirstLastPara="1" wrap="square" lIns="91425" tIns="45700" rIns="91425" bIns="45700" rtlCol="0" anchor="t" anchorCtr="0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MA" sz="2400" b="1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𝑨</m:t>
                    </m:r>
                  </m:oMath>
                </a14:m>
                <a:r>
                  <a:rPr lang="fr-FR" sz="2400" dirty="0">
                    <a:solidFill>
                      <a:schemeClr val="accent1"/>
                    </a:solidFill>
                    <a:ea typeface="Calibri"/>
                    <a:cs typeface="Calibri"/>
                    <a:sym typeface="Calibri"/>
                  </a:rPr>
                  <a:t>=</a:t>
                </a:r>
                <a14:m>
                  <m:oMath xmlns:m="http://schemas.openxmlformats.org/officeDocument/2006/math">
                    <m:r>
                      <a:rPr lang="fr-MA" sz="2400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𝐵</m:t>
                    </m:r>
                    <m:r>
                      <a:rPr lang="fr-FR" sz="2400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est une </a:t>
                </a:r>
                <a:r>
                  <a:rPr lang="fr-FR" sz="2400" b="1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relation égalité.</a:t>
                </a:r>
                <a:endParaRPr lang="fr-FR" sz="2400" b="1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82FE711-90CE-52B3-112A-D035D829A3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365" y="5353514"/>
                <a:ext cx="3804269" cy="582831"/>
              </a:xfrm>
              <a:prstGeom prst="rect">
                <a:avLst/>
              </a:prstGeom>
              <a:blipFill>
                <a:blip r:embed="rId8"/>
                <a:stretch>
                  <a:fillRect l="-319" t="-7143" r="-1278" b="-1020"/>
                </a:stretch>
              </a:blipFill>
              <a:ln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et B représentent la même quantité, Ils sont égaux.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882792" y="5911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4A27E90-7209-B463-5B09-3720AF5DD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722" y="2192324"/>
            <a:ext cx="9717256" cy="11778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122BD9E-B342-DD1C-D2C6-1F6103A3DCE2}"/>
                  </a:ext>
                </a:extLst>
              </p:cNvPr>
              <p:cNvSpPr txBox="1"/>
              <p:nvPr/>
            </p:nvSpPr>
            <p:spPr>
              <a:xfrm>
                <a:off x="2178755" y="4045784"/>
                <a:ext cx="7258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2400" dirty="0"/>
                  <a:t> 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fr-FR" sz="2400" dirty="0"/>
                  <a:t> </a:t>
                </a:r>
                <a:r>
                  <a:rPr lang="fr-FR" sz="2400" b="1" dirty="0"/>
                  <a:t>représentent la même quantité.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122BD9E-B342-DD1C-D2C6-1F6103A3D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8755" y="4045784"/>
                <a:ext cx="7258755" cy="461665"/>
              </a:xfrm>
              <a:prstGeom prst="rect">
                <a:avLst/>
              </a:prstGeom>
              <a:blipFill>
                <a:blip r:embed="rId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8572373-D29D-B878-6233-7C0418CD764B}"/>
                  </a:ext>
                </a:extLst>
              </p:cNvPr>
              <p:cNvSpPr txBox="1"/>
              <p:nvPr/>
            </p:nvSpPr>
            <p:spPr>
              <a:xfrm>
                <a:off x="2178755" y="4584598"/>
                <a:ext cx="7258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2400" dirty="0"/>
                  <a:t> =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fr-FR" sz="2400" dirty="0"/>
                  <a:t> </a:t>
                </a:r>
                <a:r>
                  <a:rPr lang="fr-FR" sz="2400" b="1" dirty="0"/>
                  <a:t>est une égalité.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8572373-D29D-B878-6233-7C0418CD76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8755" y="4584598"/>
                <a:ext cx="7258755" cy="461665"/>
              </a:xfrm>
              <a:prstGeom prst="rect">
                <a:avLst/>
              </a:prstGeom>
              <a:blipFill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vais vous montrer, à partir d’un exemple, comment modéliser une situation par une relation d’égalité.</a:t>
            </a:r>
            <a:br>
              <a:rPr lang="fr-FR" sz="1600" b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Première étape : je lis la situation</a:t>
            </a:r>
            <a:r>
              <a:rPr lang="fr-FR" sz="1600" b="1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3" name="Google Shape;1104;p94">
            <a:extLst>
              <a:ext uri="{FF2B5EF4-FFF2-40B4-BE49-F238E27FC236}">
                <a16:creationId xmlns:a16="http://schemas.microsoft.com/office/drawing/2014/main" id="{F8775B34-96F7-852A-7F5C-BF706F32255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61035" y="1052633"/>
            <a:ext cx="502852" cy="5028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05;p94">
            <a:extLst>
              <a:ext uri="{FF2B5EF4-FFF2-40B4-BE49-F238E27FC236}">
                <a16:creationId xmlns:a16="http://schemas.microsoft.com/office/drawing/2014/main" id="{7029D52A-8AB9-D7BC-4AC8-6CCE9F26D815}"/>
              </a:ext>
            </a:extLst>
          </p:cNvPr>
          <p:cNvSpPr txBox="1"/>
          <p:nvPr/>
        </p:nvSpPr>
        <p:spPr>
          <a:xfrm>
            <a:off x="3946848" y="1690959"/>
            <a:ext cx="6565641" cy="175432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1392" b="-381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Google Shape;1106;p94">
            <a:extLst>
              <a:ext uri="{FF2B5EF4-FFF2-40B4-BE49-F238E27FC236}">
                <a16:creationId xmlns:a16="http://schemas.microsoft.com/office/drawing/2014/main" id="{827A72BC-5732-7541-19E2-ABAE27CECA0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64771" y="1232789"/>
            <a:ext cx="2716763" cy="271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8DDE23E-33C9-B34D-17AA-361662AAB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4771" y="4452348"/>
            <a:ext cx="9944963" cy="9830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2B14C24-2821-50CC-2A81-05758765BB37}"/>
              </a:ext>
            </a:extLst>
          </p:cNvPr>
          <p:cNvSpPr/>
          <p:nvPr/>
        </p:nvSpPr>
        <p:spPr>
          <a:xfrm>
            <a:off x="9045677" y="4640826"/>
            <a:ext cx="1396181" cy="36379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rtlCol="0" anchor="t" anchorCtr="0">
            <a:noAutofit/>
          </a:bodyPr>
          <a:lstStyle/>
          <a:p>
            <a:pPr marL="0" marR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07DF92-EEAF-1523-82EC-463AD14D75B0}"/>
              </a:ext>
            </a:extLst>
          </p:cNvPr>
          <p:cNvSpPr/>
          <p:nvPr/>
        </p:nvSpPr>
        <p:spPr>
          <a:xfrm>
            <a:off x="4517220" y="4975122"/>
            <a:ext cx="1241324" cy="36379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rtlCol="0" anchor="t" anchorCtr="0">
            <a:noAutofit/>
          </a:bodyPr>
          <a:lstStyle/>
          <a:p>
            <a:pPr marL="0" marR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C11CF-AB00-4324-23B8-2E1E4CF2E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080A71D-0395-C3EA-C969-8A584AEAC205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è</m:t>
                        </m:r>
                        <m: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𝒎𝒆</m:t>
                        </m:r>
                      </m:sup>
                    </m:sSup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tape</a:t>
                </a:r>
                <a:r>
                  <a:rPr lang="fr-FR" sz="1600" b="1" dirty="0">
                    <a:solidFill>
                      <a:schemeClr val="tx1"/>
                    </a:solidFill>
                  </a:rPr>
                  <a:t>, 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J’identifier les quantités:  Ahmed a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années, donc le double de son âge est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 Lina, quant à elle, a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années.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080A71D-0395-C3EA-C969-8A584AEAC2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79745860-999A-5C8E-F2C9-E46CF763B6E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1F6D474-AB30-7B23-8635-B856383775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5AFA445-0000-4555-21FE-C25F9AEBBAE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3" name="Google Shape;1104;p94">
            <a:extLst>
              <a:ext uri="{FF2B5EF4-FFF2-40B4-BE49-F238E27FC236}">
                <a16:creationId xmlns:a16="http://schemas.microsoft.com/office/drawing/2014/main" id="{DE463482-C627-7444-2027-BC0B0EF5075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61035" y="1052633"/>
            <a:ext cx="502852" cy="502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743A64D-380B-8C7A-AAD5-64B33295E2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6501" y="1130619"/>
            <a:ext cx="6227604" cy="603557"/>
          </a:xfrm>
          <a:prstGeom prst="rect">
            <a:avLst/>
          </a:prstGeom>
        </p:spPr>
      </p:pic>
      <p:pic>
        <p:nvPicPr>
          <p:cNvPr id="14" name="Image 13" descr="Une image contenant texte, Police, capture d’écran, blanc&#10;&#10;Le contenu généré par l’IA peut être incorrect.">
            <a:extLst>
              <a:ext uri="{FF2B5EF4-FFF2-40B4-BE49-F238E27FC236}">
                <a16:creationId xmlns:a16="http://schemas.microsoft.com/office/drawing/2014/main" id="{785A52FE-6F2D-4551-6651-1D1A868433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903" y="2817644"/>
            <a:ext cx="2000424" cy="19547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47807DD-8AB2-5A77-140D-127470BE67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7402" y="2847398"/>
            <a:ext cx="7750212" cy="53725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5613D21-A9D5-1291-966F-574B1C6730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1679" y="3473346"/>
            <a:ext cx="7795935" cy="58298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005C0ED-24DB-F975-4E2E-186C45DB64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1694" y="4095348"/>
            <a:ext cx="7727349" cy="5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8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3ACB4-20D4-FEDB-941D-96AF08AEB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4F8572E-B76D-EE75-12CA-EADF5BD4D031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i="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3</a:t>
                </a:r>
                <a:r>
                  <a:rPr lang="fr-FR" sz="1600" b="1" i="0" baseline="300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ème</a:t>
                </a:r>
                <a:r>
                  <a:rPr lang="fr-FR" sz="1600" b="1" i="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 étape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Je modélise la relation : l’âge de Lina est égal au double de l’âge d’Ahmed, augmenté de 3 ans.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4F8572E-B76D-EE75-12CA-EADF5BD4D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E16CB825-880E-9021-C241-2BA710CFAC0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58817B0-32F1-0DFA-5A49-75038BF92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3760DE7-56B1-A00C-5B28-A2B4A79C7FE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3" name="Google Shape;1104;p94">
            <a:extLst>
              <a:ext uri="{FF2B5EF4-FFF2-40B4-BE49-F238E27FC236}">
                <a16:creationId xmlns:a16="http://schemas.microsoft.com/office/drawing/2014/main" id="{DE2C2C9D-F510-FEF7-3C1F-3234EE6911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61035" y="1052633"/>
            <a:ext cx="502852" cy="502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5FDA8AE-C345-A1F3-75B9-CC69818895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3346" y="1052633"/>
            <a:ext cx="5182049" cy="1295512"/>
          </a:xfrm>
          <a:prstGeom prst="rect">
            <a:avLst/>
          </a:prstGeom>
        </p:spPr>
      </p:pic>
      <p:pic>
        <p:nvPicPr>
          <p:cNvPr id="10" name="Image 9" descr="Une image contenant texte, Police, capture d’écran, blanc&#10;&#10;Le contenu généré par l’IA peut être incorrect.">
            <a:extLst>
              <a:ext uri="{FF2B5EF4-FFF2-40B4-BE49-F238E27FC236}">
                <a16:creationId xmlns:a16="http://schemas.microsoft.com/office/drawing/2014/main" id="{B06187BF-24B0-46FB-6CE8-5CB6CD0E24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4492" y="2856213"/>
            <a:ext cx="1265030" cy="1481456"/>
          </a:xfrm>
          <a:prstGeom prst="rect">
            <a:avLst/>
          </a:prstGeom>
        </p:spPr>
      </p:pic>
      <p:pic>
        <p:nvPicPr>
          <p:cNvPr id="12" name="Image 11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57671D1-1EE8-E5A1-FDAA-D25738512B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2419" y="2897365"/>
            <a:ext cx="5197290" cy="144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1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57740-8A70-C2CF-AC1B-351EBA6BB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822989D-D502-1187-876E-FFBE03F85AAB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i="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4</a:t>
                </a:r>
                <a:r>
                  <a:rPr lang="fr-FR" sz="1600" b="1" i="0" baseline="300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ème</a:t>
                </a:r>
                <a:r>
                  <a:rPr lang="fr-FR" sz="1600" b="1" i="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 étape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J’écris la relation qui modélise cette situation.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822989D-D502-1187-876E-FFBE03F85A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8D6ED564-42D4-4B83-E3F7-8F0B885542D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9D90211-7D74-9F16-0F7D-5B0304CF7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6629B730-5A87-E9AF-3E5F-07CB64F5B644}"/>
              </a:ext>
            </a:extLst>
          </p:cNvPr>
          <p:cNvSpPr txBox="1"/>
          <p:nvPr/>
        </p:nvSpPr>
        <p:spPr>
          <a:xfrm>
            <a:off x="771598" y="56115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3" name="Google Shape;1104;p94">
            <a:extLst>
              <a:ext uri="{FF2B5EF4-FFF2-40B4-BE49-F238E27FC236}">
                <a16:creationId xmlns:a16="http://schemas.microsoft.com/office/drawing/2014/main" id="{F8E4A9A3-E213-6314-0EEF-88A2D910586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61035" y="1052633"/>
            <a:ext cx="502852" cy="502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34B776C-2A47-F371-3FB4-AE4D06F41C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8311" y="977900"/>
            <a:ext cx="5166808" cy="238526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533E228-11A0-A3A6-D830-C53429D17B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025" y="3666697"/>
            <a:ext cx="2290770" cy="133056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CE84FD6-12CF-D8C4-D978-02A7AC2608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5795" y="4524022"/>
            <a:ext cx="9341406" cy="58983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505BEE2-A502-E3B2-C158-D4CBE03CC8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5795" y="3783293"/>
            <a:ext cx="9341406" cy="54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7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196;p100">
            <a:extLst>
              <a:ext uri="{FF2B5EF4-FFF2-40B4-BE49-F238E27FC236}">
                <a16:creationId xmlns:a16="http://schemas.microsoft.com/office/drawing/2014/main" id="{56930B98-7C84-E15A-3B69-318FA0DEF2B3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Le prix de 4 ballons qui coûtent 𝒙 DH chacun est 𝒚 DH.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Google Shape;1197;p100">
            <a:extLst>
              <a:ext uri="{FF2B5EF4-FFF2-40B4-BE49-F238E27FC236}">
                <a16:creationId xmlns:a16="http://schemas.microsoft.com/office/drawing/2014/main" id="{2F4A87AA-F07B-910C-A952-91AE71C594C9}"/>
              </a:ext>
            </a:extLst>
          </p:cNvPr>
          <p:cNvSpPr/>
          <p:nvPr/>
        </p:nvSpPr>
        <p:spPr>
          <a:xfrm>
            <a:off x="2066448" y="3585882"/>
            <a:ext cx="7965894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i="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Voici la réponse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208;p101">
            <a:extLst>
              <a:ext uri="{FF2B5EF4-FFF2-40B4-BE49-F238E27FC236}">
                <a16:creationId xmlns:a16="http://schemas.microsoft.com/office/drawing/2014/main" id="{B4BD7A6E-0E59-5505-0695-B407726A1A58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prix de 4 ballons qui coûtent 𝒙 DH chacun est 𝒚 DH.</a:t>
            </a:r>
            <a:endParaRPr/>
          </a:p>
        </p:txBody>
      </p:sp>
      <p:sp>
        <p:nvSpPr>
          <p:cNvPr id="5" name="Google Shape;1209;p101">
            <a:extLst>
              <a:ext uri="{FF2B5EF4-FFF2-40B4-BE49-F238E27FC236}">
                <a16:creationId xmlns:a16="http://schemas.microsoft.com/office/drawing/2014/main" id="{76A609C9-B813-C73C-CA76-6DE11ABE8DE3}"/>
              </a:ext>
            </a:extLst>
          </p:cNvPr>
          <p:cNvSpPr>
            <a:spLocks/>
          </p:cNvSpPr>
          <p:nvPr/>
        </p:nvSpPr>
        <p:spPr>
          <a:xfrm>
            <a:off x="2066448" y="3603363"/>
            <a:ext cx="7965894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218;p102">
            <a:extLst>
              <a:ext uri="{FF2B5EF4-FFF2-40B4-BE49-F238E27FC236}">
                <a16:creationId xmlns:a16="http://schemas.microsoft.com/office/drawing/2014/main" id="{D85DB641-7CDD-105A-5FE3-99939EE7810A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Le prix de 4 ballons qui coûtent 𝒙 DH chacun est 𝒚 DH.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219;p102">
                <a:extLst>
                  <a:ext uri="{FF2B5EF4-FFF2-40B4-BE49-F238E27FC236}">
                    <a16:creationId xmlns:a16="http://schemas.microsoft.com/office/drawing/2014/main" id="{8ADBB5D1-A97A-C2CC-3494-474DC6A516D8}"/>
                  </a:ext>
                </a:extLst>
              </p:cNvPr>
              <p:cNvSpPr/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solidFill>
                <a:srgbClr val="D8D8D8"/>
              </a:solid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Calibri"/>
                    <a:cs typeface="Calibri"/>
                    <a:sym typeface="Calibri"/>
                  </a:rPr>
                  <a:t>Le prix d’un ballon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=…</m:t>
                    </m:r>
                  </m:oMath>
                </a14:m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3" name="Google Shape;1219;p102">
                <a:extLst>
                  <a:ext uri="{FF2B5EF4-FFF2-40B4-BE49-F238E27FC236}">
                    <a16:creationId xmlns:a16="http://schemas.microsoft.com/office/drawing/2014/main" id="{8ADBB5D1-A97A-C2CC-3494-474DC6A516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Résoudre des problèmes en modélisant une situation par une relation d’inégalité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Consolidation 8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Consolidation 7</a:t>
              </a: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Modéliser une situation par une relation d’égalité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Vérifier si un nombre est solution d’une équation du premier degré à une inconnue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 pourquoi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228;p103">
            <a:extLst>
              <a:ext uri="{FF2B5EF4-FFF2-40B4-BE49-F238E27FC236}">
                <a16:creationId xmlns:a16="http://schemas.microsoft.com/office/drawing/2014/main" id="{08040CB6-A732-63B7-DAD0-D1C4F50C108E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Le prix de 4 ballons qui coûtent 𝒙 DH chacun est 𝒚 DH.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229;p103">
                <a:extLst>
                  <a:ext uri="{FF2B5EF4-FFF2-40B4-BE49-F238E27FC236}">
                    <a16:creationId xmlns:a16="http://schemas.microsoft.com/office/drawing/2014/main" id="{8C7D2532-B3F8-6DAB-F1F0-F058B022FF9F}"/>
                  </a:ext>
                </a:extLst>
              </p:cNvPr>
              <p:cNvSpPr/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solidFill>
                <a:srgbClr val="1D6FA9"/>
              </a:solid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Calibri"/>
                    <a:cs typeface="Calibri"/>
                    <a:sym typeface="Calibri"/>
                  </a:rPr>
                  <a:t>Le prix d’un ballon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 </m:t>
                    </m:r>
                    <m:r>
                      <a:rPr kumimoji="0" lang="fr-FR" sz="20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𝒙</m:t>
                    </m:r>
                  </m:oMath>
                </a14:m>
                <a:endParaRPr kumimoji="0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1229;p103">
                <a:extLst>
                  <a:ext uri="{FF2B5EF4-FFF2-40B4-BE49-F238E27FC236}">
                    <a16:creationId xmlns:a16="http://schemas.microsoft.com/office/drawing/2014/main" id="{8C7D2532-B3F8-6DAB-F1F0-F058B022FF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238;p104">
            <a:extLst>
              <a:ext uri="{FF2B5EF4-FFF2-40B4-BE49-F238E27FC236}">
                <a16:creationId xmlns:a16="http://schemas.microsoft.com/office/drawing/2014/main" id="{697C0F99-8344-4E89-0657-99EFAAB86E45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Le prix de 4 ballons qui coûtent 𝒙 DH chacun est 𝒚 DH.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239;p104">
                <a:extLst>
                  <a:ext uri="{FF2B5EF4-FFF2-40B4-BE49-F238E27FC236}">
                    <a16:creationId xmlns:a16="http://schemas.microsoft.com/office/drawing/2014/main" id="{AD526B54-44F6-849A-E511-CFAD6892B9FA}"/>
                  </a:ext>
                </a:extLst>
              </p:cNvPr>
              <p:cNvSpPr/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solidFill>
                <a:srgbClr val="D8D8D8"/>
              </a:solid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Calibri"/>
                    <a:cs typeface="Calibri"/>
                    <a:sym typeface="Calibri"/>
                  </a:rPr>
                  <a:t>Le prix des 4 ballons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=…</m:t>
                    </m:r>
                  </m:oMath>
                </a14:m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3" name="Google Shape;1239;p104">
                <a:extLst>
                  <a:ext uri="{FF2B5EF4-FFF2-40B4-BE49-F238E27FC236}">
                    <a16:creationId xmlns:a16="http://schemas.microsoft.com/office/drawing/2014/main" id="{AD526B54-44F6-849A-E511-CFAD6892B9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 pourquoi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248;p105">
            <a:extLst>
              <a:ext uri="{FF2B5EF4-FFF2-40B4-BE49-F238E27FC236}">
                <a16:creationId xmlns:a16="http://schemas.microsoft.com/office/drawing/2014/main" id="{7AA87A14-9BB6-C0F6-80E5-ADE89DEDC266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Le prix de 4 ballons qui coûtent 𝒙 DH chacun est 𝒚 DH.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249;p105">
                <a:extLst>
                  <a:ext uri="{FF2B5EF4-FFF2-40B4-BE49-F238E27FC236}">
                    <a16:creationId xmlns:a16="http://schemas.microsoft.com/office/drawing/2014/main" id="{E4E30BA4-3C44-1094-D9A5-7F20BC9F7ADF}"/>
                  </a:ext>
                </a:extLst>
              </p:cNvPr>
              <p:cNvSpPr/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solidFill>
                <a:srgbClr val="1D6FA9"/>
              </a:solid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Calibri"/>
                    <a:cs typeface="Calibri"/>
                    <a:sym typeface="Calibri"/>
                  </a:rPr>
                  <a:t>Le prix des 4 ballons </a:t>
                </a:r>
                <a14:m>
                  <m:oMath xmlns:m="http://schemas.openxmlformats.org/officeDocument/2006/math">
                    <m:r>
                      <a:rPr lang="fr-FR" sz="2000" b="1" i="1" kern="0" dirty="0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:</m:t>
                    </m:r>
                    <m:r>
                      <a:rPr kumimoji="0" lang="fr-FR" sz="20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a:rPr kumimoji="0" lang="fr-FR" sz="20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𝒚</m:t>
                    </m:r>
                    <m:r>
                      <a:rPr kumimoji="0" lang="fr-FR" sz="20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</m:t>
                    </m:r>
                    <m:r>
                      <a:rPr kumimoji="0" lang="fr-FR" sz="20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𝟒</m:t>
                    </m:r>
                    <m:r>
                      <a:rPr kumimoji="0" lang="fr-FR" sz="20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𝒙</m:t>
                    </m:r>
                  </m:oMath>
                </a14:m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1249;p105">
                <a:extLst>
                  <a:ext uri="{FF2B5EF4-FFF2-40B4-BE49-F238E27FC236}">
                    <a16:creationId xmlns:a16="http://schemas.microsoft.com/office/drawing/2014/main" id="{E4E30BA4-3C44-1094-D9A5-7F20BC9F7A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258;p106">
            <a:extLst>
              <a:ext uri="{FF2B5EF4-FFF2-40B4-BE49-F238E27FC236}">
                <a16:creationId xmlns:a16="http://schemas.microsoft.com/office/drawing/2014/main" id="{C3B02414-5E22-9BD2-B892-C159E8D1F0F5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 </a:t>
            </a:r>
            <a:r>
              <a:rPr lang="fr-FR" sz="2400" kern="0" dirty="0">
                <a:ea typeface="Calibri"/>
                <a:cs typeface="Calibri"/>
                <a:sym typeface="Calibri"/>
              </a:rPr>
              <a:t>z</a:t>
            </a:r>
            <a:r>
              <a:rPr lang="fr-FR" sz="2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DH est le rendu de monnaie après payement de 𝑦 DH avec un billet de 200 DH </a:t>
            </a:r>
            <a:endParaRPr sz="2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259;p106">
                <a:extLst>
                  <a:ext uri="{FF2B5EF4-FFF2-40B4-BE49-F238E27FC236}">
                    <a16:creationId xmlns:a16="http://schemas.microsoft.com/office/drawing/2014/main" id="{15ED08ED-19C9-07FF-0DAD-27D673F1D891}"/>
                  </a:ext>
                </a:extLst>
              </p:cNvPr>
              <p:cNvSpPr/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solidFill>
                <a:srgbClr val="D8D8D8"/>
              </a:solid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Calibri"/>
                    <a:cs typeface="Calibri"/>
                    <a:sym typeface="Calibri"/>
                  </a:rPr>
                  <a:t>Le rendu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=…</m:t>
                    </m:r>
                  </m:oMath>
                </a14:m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3" name="Google Shape;1259;p106">
                <a:extLst>
                  <a:ext uri="{FF2B5EF4-FFF2-40B4-BE49-F238E27FC236}">
                    <a16:creationId xmlns:a16="http://schemas.microsoft.com/office/drawing/2014/main" id="{15ED08ED-19C9-07FF-0DAD-27D673F1D8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268;p107">
                <a:extLst>
                  <a:ext uri="{FF2B5EF4-FFF2-40B4-BE49-F238E27FC236}">
                    <a16:creationId xmlns:a16="http://schemas.microsoft.com/office/drawing/2014/main" id="{2C8C90F5-BD11-EAAA-6603-13B79C077F5C}"/>
                  </a:ext>
                </a:extLst>
              </p:cNvPr>
              <p:cNvSpPr txBox="1"/>
              <p:nvPr/>
            </p:nvSpPr>
            <p:spPr>
              <a:xfrm>
                <a:off x="2066448" y="2525228"/>
                <a:ext cx="7965894" cy="72941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 xmlns:m="http://schemas.openxmlformats.org/officeDocument/2006/math">
                    <m:r>
                      <a:rPr lang="fr-FR" sz="2400" b="0" i="1" u="none" strike="noStrike" cap="none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𝑧</m:t>
                    </m:r>
                    <m:r>
                      <a:rPr lang="fr-FR" sz="2400" b="0" i="1" u="none" strike="noStrike" cap="none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</m:oMath>
                </a14:m>
                <a:r>
                  <a:rPr lang="fr-FR" sz="2400" b="0" i="0" u="none" strike="noStrike" cap="none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DH est le rendu de monnaie après payement de 𝑦 DH avec un billet de 200 DH </a:t>
                </a:r>
                <a:endParaRPr sz="24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1268;p107">
                <a:extLst>
                  <a:ext uri="{FF2B5EF4-FFF2-40B4-BE49-F238E27FC236}">
                    <a16:creationId xmlns:a16="http://schemas.microsoft.com/office/drawing/2014/main" id="{2C8C90F5-BD11-EAAA-6603-13B79C077F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448" y="2525228"/>
                <a:ext cx="7965894" cy="729410"/>
              </a:xfrm>
              <a:prstGeom prst="rect">
                <a:avLst/>
              </a:prstGeom>
              <a:blipFill>
                <a:blip r:embed="rId4"/>
                <a:stretch>
                  <a:fillRect t="-16260" b="-20325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4F0CEA40-8F33-1686-7693-19D43D96EE24}"/>
              </a:ext>
            </a:extLst>
          </p:cNvPr>
          <p:cNvSpPr txBox="1"/>
          <p:nvPr/>
        </p:nvSpPr>
        <p:spPr>
          <a:xfrm>
            <a:off x="2066448" y="3756452"/>
            <a:ext cx="7965894" cy="646331"/>
          </a:xfrm>
          <a:prstGeom prst="rect">
            <a:avLst/>
          </a:prstGeom>
          <a:solidFill>
            <a:schemeClr val="accent4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Le rendu = z</a:t>
            </a:r>
          </a:p>
        </p:txBody>
      </p:sp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444A7-A4E9-BEE1-C729-EFB59BED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26E7A32-55C0-87BE-1795-74A00C9DE99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3EB8F9-33D2-8483-A2F2-90D82E1E88C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604FCB4-2AE8-F570-B4FD-57BBA0AA100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DD4794C-871E-D4A8-4AE7-4AEC25DF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1278;p108">
                <a:extLst>
                  <a:ext uri="{FF2B5EF4-FFF2-40B4-BE49-F238E27FC236}">
                    <a16:creationId xmlns:a16="http://schemas.microsoft.com/office/drawing/2014/main" id="{CAB1E6CB-66A2-59AF-8159-A259E77CD373}"/>
                  </a:ext>
                </a:extLst>
              </p:cNvPr>
              <p:cNvSpPr txBox="1"/>
              <p:nvPr/>
            </p:nvSpPr>
            <p:spPr>
              <a:xfrm>
                <a:off x="2066448" y="2525228"/>
                <a:ext cx="7965894" cy="72941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 xmlns:m="http://schemas.openxmlformats.org/officeDocument/2006/math">
                    <m:r>
                      <a:rPr lang="fr-FR" sz="2400" b="0" i="1" u="none" strike="noStrike" cap="none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𝑧</m:t>
                    </m:r>
                    <m:r>
                      <a:rPr lang="fr-FR" sz="2400" b="0" i="1" u="none" strike="noStrike" cap="none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</m:oMath>
                </a14:m>
                <a:r>
                  <a:rPr lang="fr-FR" sz="2400" b="0" i="0" u="none" strike="noStrike" cap="none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DH est le rendu de monnaie après payement de 𝑦 DH avec un billet de 200 DH </a:t>
                </a:r>
                <a:endParaRPr sz="24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" name="Google Shape;1278;p108">
                <a:extLst>
                  <a:ext uri="{FF2B5EF4-FFF2-40B4-BE49-F238E27FC236}">
                    <a16:creationId xmlns:a16="http://schemas.microsoft.com/office/drawing/2014/main" id="{CAB1E6CB-66A2-59AF-8159-A259E77CD3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448" y="2525228"/>
                <a:ext cx="7965894" cy="729410"/>
              </a:xfrm>
              <a:prstGeom prst="rect">
                <a:avLst/>
              </a:prstGeom>
              <a:blipFill>
                <a:blip r:embed="rId3"/>
                <a:stretch>
                  <a:fillRect t="-16260" b="-20325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279;p108">
                <a:extLst>
                  <a:ext uri="{FF2B5EF4-FFF2-40B4-BE49-F238E27FC236}">
                    <a16:creationId xmlns:a16="http://schemas.microsoft.com/office/drawing/2014/main" id="{B5D07351-BB5E-28F3-8579-45E9F5268A53}"/>
                  </a:ext>
                </a:extLst>
              </p:cNvPr>
              <p:cNvSpPr/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solidFill>
                <a:srgbClr val="D8D8D8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20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Le prix payé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=…</m:t>
                    </m:r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3" name="Google Shape;1279;p108">
                <a:extLst>
                  <a:ext uri="{FF2B5EF4-FFF2-40B4-BE49-F238E27FC236}">
                    <a16:creationId xmlns:a16="http://schemas.microsoft.com/office/drawing/2014/main" id="{B5D07351-BB5E-28F3-8579-45E9F5268A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8144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04484-C9F2-BE5E-91AE-C301CCC97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392056-BEFD-D976-4C4D-E05BE7C0B5D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4D6B0A4-AE86-4703-00AA-5D38F8BBCD6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1E49076-4CEC-03F7-6513-73753865D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288;p109">
                <a:extLst>
                  <a:ext uri="{FF2B5EF4-FFF2-40B4-BE49-F238E27FC236}">
                    <a16:creationId xmlns:a16="http://schemas.microsoft.com/office/drawing/2014/main" id="{AE0DE64A-E62B-4525-F484-207C2D818D5B}"/>
                  </a:ext>
                </a:extLst>
              </p:cNvPr>
              <p:cNvSpPr txBox="1"/>
              <p:nvPr/>
            </p:nvSpPr>
            <p:spPr>
              <a:xfrm>
                <a:off x="2066448" y="2525228"/>
                <a:ext cx="7965894" cy="72941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 xmlns:m="http://schemas.openxmlformats.org/officeDocument/2006/math">
                    <m:r>
                      <a:rPr lang="fr-FR" sz="2400" b="0" i="1" u="none" strike="noStrike" cap="none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𝑧</m:t>
                    </m:r>
                  </m:oMath>
                </a14:m>
                <a:r>
                  <a:rPr lang="fr-FR" sz="2400" b="0" i="0" u="none" strike="noStrike" cap="none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DH est le rendu de monnaie après payement de 𝑦 DH avec un billet de 200 DH </a:t>
                </a:r>
                <a:endParaRPr sz="24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1288;p109">
                <a:extLst>
                  <a:ext uri="{FF2B5EF4-FFF2-40B4-BE49-F238E27FC236}">
                    <a16:creationId xmlns:a16="http://schemas.microsoft.com/office/drawing/2014/main" id="{AE0DE64A-E62B-4525-F484-207C2D818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448" y="2525228"/>
                <a:ext cx="7965894" cy="729410"/>
              </a:xfrm>
              <a:prstGeom prst="rect">
                <a:avLst/>
              </a:prstGeom>
              <a:blipFill>
                <a:blip r:embed="rId4"/>
                <a:stretch>
                  <a:fillRect t="-16260" b="-20325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289;p109">
            <a:extLst>
              <a:ext uri="{FF2B5EF4-FFF2-40B4-BE49-F238E27FC236}">
                <a16:creationId xmlns:a16="http://schemas.microsoft.com/office/drawing/2014/main" id="{0E78708C-2D8E-FCF1-5AD3-24CCDEC54281}"/>
              </a:ext>
            </a:extLst>
          </p:cNvPr>
          <p:cNvSpPr/>
          <p:nvPr/>
        </p:nvSpPr>
        <p:spPr>
          <a:xfrm>
            <a:off x="2066448" y="3585882"/>
            <a:ext cx="7965894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85427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D79D7-F28F-099F-1103-CEBC93CC1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7655CF1-188B-B58A-296E-D399902BF05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E6E88A0-B9B9-6E8F-4D65-4B42CE8A4BA0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585BE9F-CD75-8C93-F012-F8FC26DA3EE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75125B4-0923-2D47-66CA-924228729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1278;p108">
                <a:extLst>
                  <a:ext uri="{FF2B5EF4-FFF2-40B4-BE49-F238E27FC236}">
                    <a16:creationId xmlns:a16="http://schemas.microsoft.com/office/drawing/2014/main" id="{2478FD22-0959-2F53-6787-A5859EF345ED}"/>
                  </a:ext>
                </a:extLst>
              </p:cNvPr>
              <p:cNvSpPr txBox="1"/>
              <p:nvPr/>
            </p:nvSpPr>
            <p:spPr>
              <a:xfrm>
                <a:off x="2066448" y="2525228"/>
                <a:ext cx="7965894" cy="72941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 xmlns:m="http://schemas.openxmlformats.org/officeDocument/2006/math">
                    <m:r>
                      <a:rPr lang="fr-FR" sz="2400" b="0" i="1" u="none" strike="noStrike" cap="none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𝑧</m:t>
                    </m:r>
                  </m:oMath>
                </a14:m>
                <a:r>
                  <a:rPr lang="fr-FR" sz="2400" b="0" i="0" u="none" strike="noStrike" cap="none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fr-FR" sz="2400" b="0" i="0" u="none" strike="noStrike" cap="none" dirty="0" err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DH</a:t>
                </a:r>
                <a:r>
                  <a:rPr lang="fr-FR" sz="2400" b="0" i="0" u="none" strike="noStrike" cap="none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est le rendu de monnaie après payement de 𝑦 DH avec un billet de 200 DH </a:t>
                </a:r>
                <a:endParaRPr sz="24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" name="Google Shape;1278;p108">
                <a:extLst>
                  <a:ext uri="{FF2B5EF4-FFF2-40B4-BE49-F238E27FC236}">
                    <a16:creationId xmlns:a16="http://schemas.microsoft.com/office/drawing/2014/main" id="{2478FD22-0959-2F53-6787-A5859EF34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448" y="2525228"/>
                <a:ext cx="7965894" cy="729410"/>
              </a:xfrm>
              <a:prstGeom prst="rect">
                <a:avLst/>
              </a:prstGeom>
              <a:blipFill>
                <a:blip r:embed="rId3"/>
                <a:stretch>
                  <a:fillRect t="-16260" b="-20325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279;p108">
                <a:extLst>
                  <a:ext uri="{FF2B5EF4-FFF2-40B4-BE49-F238E27FC236}">
                    <a16:creationId xmlns:a16="http://schemas.microsoft.com/office/drawing/2014/main" id="{6D9D0771-A9C4-4658-115A-8289F4EC447F}"/>
                  </a:ext>
                </a:extLst>
              </p:cNvPr>
              <p:cNvSpPr/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solidFill>
                <a:srgbClr val="D8D8D8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.</m:t>
                    </m:r>
                    <m:r>
                      <a:rPr lang="fr-FR" sz="20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.</m:t>
                    </m:r>
                    <m:r>
                      <a:rPr lang="fr-FR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.+</m:t>
                    </m:r>
                    <m:r>
                      <a:rPr lang="fr-FR" sz="20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a:rPr lang="fr-FR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…</m:t>
                    </m:r>
                  </m:oMath>
                </a14:m>
                <a:r>
                  <a:rPr lang="fr-FR" sz="2000" dirty="0">
                    <a:solidFill>
                      <a:srgbClr val="000000"/>
                    </a:solidFill>
                    <a:ea typeface="Calibri"/>
                    <a:cs typeface="Calibri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</m:t>
                    </m:r>
                    <m:r>
                      <a:rPr lang="fr-FR" sz="20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200</m:t>
                    </m:r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3" name="Google Shape;1279;p108">
                <a:extLst>
                  <a:ext uri="{FF2B5EF4-FFF2-40B4-BE49-F238E27FC236}">
                    <a16:creationId xmlns:a16="http://schemas.microsoft.com/office/drawing/2014/main" id="{6D9D0771-A9C4-4658-115A-8289F4EC44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86744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47BF9-35C8-4858-3877-9BFC78A6F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9A8E7AF-4520-1393-0461-D42A0C81283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9A8E7AF-4520-1393-0461-D42A0C812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987EF9B-FD86-660F-5A7E-21C50FFD128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A8CDDD8-985D-9E8B-8B63-9C27510A7E84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B8E3E3D-D231-B8A8-3643-9454F4FDF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288;p109">
            <a:extLst>
              <a:ext uri="{FF2B5EF4-FFF2-40B4-BE49-F238E27FC236}">
                <a16:creationId xmlns:a16="http://schemas.microsoft.com/office/drawing/2014/main" id="{998E056B-A911-00CF-39E0-6576FDF1AB03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fr-FR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DH est le rendu de monnaie après payement de 𝑦 DH avec un billet de 200 DH 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249;p105">
                <a:extLst>
                  <a:ext uri="{FF2B5EF4-FFF2-40B4-BE49-F238E27FC236}">
                    <a16:creationId xmlns:a16="http://schemas.microsoft.com/office/drawing/2014/main" id="{59D0B38E-89A4-5A7D-7BDE-366F5649AFC3}"/>
                  </a:ext>
                </a:extLst>
              </p:cNvPr>
              <p:cNvSpPr/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solidFill>
                <a:srgbClr val="1D6FA9"/>
              </a:solid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 defTabSz="914400"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𝒛</m:t>
                      </m:r>
                      <m:r>
                        <a:rPr lang="fr-FR" sz="20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 </m:t>
                      </m:r>
                      <m:r>
                        <a:rPr lang="fr-FR" sz="20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𝒚</m:t>
                      </m:r>
                      <m:r>
                        <a:rPr lang="fr-FR" sz="20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</m:t>
                      </m:r>
                      <m:r>
                        <a:rPr lang="fr-FR" sz="2000" b="1" i="1" kern="0" dirty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𝟐𝟎𝟎</m:t>
                      </m:r>
                    </m:oMath>
                  </m:oMathPara>
                </a14:m>
                <a:endParaRPr lang="fr-FR" sz="2000" b="1" kern="0" dirty="0">
                  <a:solidFill>
                    <a:srgbClr val="FFFFFF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1249;p105">
                <a:extLst>
                  <a:ext uri="{FF2B5EF4-FFF2-40B4-BE49-F238E27FC236}">
                    <a16:creationId xmlns:a16="http://schemas.microsoft.com/office/drawing/2014/main" id="{59D0B38E-89A4-5A7D-7BDE-366F5649AF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448" y="3585882"/>
                <a:ext cx="7965894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51004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76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026CBEC-DDCE-DEEF-BFF8-FDA5889F01AE}"/>
              </a:ext>
            </a:extLst>
          </p:cNvPr>
          <p:cNvGrpSpPr/>
          <p:nvPr/>
        </p:nvGrpSpPr>
        <p:grpSpPr>
          <a:xfrm>
            <a:off x="624477" y="1020634"/>
            <a:ext cx="10015834" cy="5151566"/>
            <a:chOff x="820420" y="1056424"/>
            <a:chExt cx="10015834" cy="5151566"/>
          </a:xfrm>
        </p:grpSpPr>
        <p:pic>
          <p:nvPicPr>
            <p:cNvPr id="8" name="Image 7" descr="Une image contenant texte, capture d’écran, Police&#10;&#10;Le contenu généré par l’IA peut être incorrect.">
              <a:extLst>
                <a:ext uri="{FF2B5EF4-FFF2-40B4-BE49-F238E27FC236}">
                  <a16:creationId xmlns:a16="http://schemas.microsoft.com/office/drawing/2014/main" id="{89B32005-25B0-A20A-A544-A41F28B0A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0420" y="1056424"/>
              <a:ext cx="10015834" cy="5151566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DB3AEDE-6952-14E2-8F7B-B28C624B51CB}"/>
                </a:ext>
              </a:extLst>
            </p:cNvPr>
            <p:cNvSpPr txBox="1"/>
            <p:nvPr/>
          </p:nvSpPr>
          <p:spPr>
            <a:xfrm>
              <a:off x="4637315" y="2057400"/>
              <a:ext cx="63137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Ahmed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1FFBA2D4-1F7E-5FC8-7208-F0ADBCDE5902}"/>
              </a:ext>
            </a:extLst>
          </p:cNvPr>
          <p:cNvGrpSpPr/>
          <p:nvPr/>
        </p:nvGrpSpPr>
        <p:grpSpPr>
          <a:xfrm>
            <a:off x="779819" y="1020634"/>
            <a:ext cx="10015834" cy="5151566"/>
            <a:chOff x="820420" y="1056424"/>
            <a:chExt cx="10015834" cy="5151566"/>
          </a:xfrm>
        </p:grpSpPr>
        <p:pic>
          <p:nvPicPr>
            <p:cNvPr id="6" name="Image 5" descr="Une image contenant texte, capture d’écran, Police&#10;&#10;Le contenu généré par l’IA peut être incorrect.">
              <a:extLst>
                <a:ext uri="{FF2B5EF4-FFF2-40B4-BE49-F238E27FC236}">
                  <a16:creationId xmlns:a16="http://schemas.microsoft.com/office/drawing/2014/main" id="{380C94E7-CC7C-1282-9C11-1EBEB48C7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0420" y="1056424"/>
              <a:ext cx="10015834" cy="5151566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4EDD8A8-D807-6A6D-F54D-20A005429F90}"/>
                </a:ext>
              </a:extLst>
            </p:cNvPr>
            <p:cNvSpPr txBox="1"/>
            <p:nvPr/>
          </p:nvSpPr>
          <p:spPr>
            <a:xfrm>
              <a:off x="6082172" y="1386383"/>
              <a:ext cx="63137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Ahmed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9614D69-CD8B-46D7-ED75-FA2193F1D0E6}"/>
                  </a:ext>
                </a:extLst>
              </p:cNvPr>
              <p:cNvSpPr txBox="1"/>
              <p:nvPr/>
            </p:nvSpPr>
            <p:spPr>
              <a:xfrm>
                <a:off x="7424057" y="3363684"/>
                <a:ext cx="3592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9614D69-CD8B-46D7-ED75-FA2193F1D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4057" y="3363684"/>
                <a:ext cx="35922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88FB751-DD1E-7389-C569-1671647F2001}"/>
                  </a:ext>
                </a:extLst>
              </p:cNvPr>
              <p:cNvSpPr txBox="1"/>
              <p:nvPr/>
            </p:nvSpPr>
            <p:spPr>
              <a:xfrm>
                <a:off x="6999514" y="4365170"/>
                <a:ext cx="3592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88FB751-DD1E-7389-C569-1671647F2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514" y="4365170"/>
                <a:ext cx="35922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93F6B8D4-96C3-20BB-1348-A4264E57F211}"/>
                  </a:ext>
                </a:extLst>
              </p:cNvPr>
              <p:cNvSpPr txBox="1"/>
              <p:nvPr/>
            </p:nvSpPr>
            <p:spPr>
              <a:xfrm>
                <a:off x="6008913" y="4343398"/>
                <a:ext cx="3592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93F6B8D4-96C3-20BB-1348-A4264E57F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913" y="4343398"/>
                <a:ext cx="35922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ECB8F2D-0A89-F49E-DE05-3EE4C0E5429B}"/>
                  </a:ext>
                </a:extLst>
              </p:cNvPr>
              <p:cNvSpPr txBox="1"/>
              <p:nvPr/>
            </p:nvSpPr>
            <p:spPr>
              <a:xfrm>
                <a:off x="9285507" y="5018318"/>
                <a:ext cx="3592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ECB8F2D-0A89-F49E-DE05-3EE4C0E54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5507" y="5018318"/>
                <a:ext cx="35922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BF36A16-8C2D-6BD1-35FD-AC512BF2AA57}"/>
                  </a:ext>
                </a:extLst>
              </p:cNvPr>
              <p:cNvSpPr txBox="1"/>
              <p:nvPr/>
            </p:nvSpPr>
            <p:spPr>
              <a:xfrm>
                <a:off x="8273134" y="4985660"/>
                <a:ext cx="3592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BF36A16-8C2D-6BD1-35FD-AC512BF2A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3134" y="4985660"/>
                <a:ext cx="359228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2F8DDF1-19A5-EBB2-30D9-DE49B2593F0D}"/>
                  </a:ext>
                </a:extLst>
              </p:cNvPr>
              <p:cNvSpPr txBox="1"/>
              <p:nvPr/>
            </p:nvSpPr>
            <p:spPr>
              <a:xfrm>
                <a:off x="7228102" y="5029200"/>
                <a:ext cx="3592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2F8DDF1-19A5-EBB2-30D9-DE49B2593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102" y="5029200"/>
                <a:ext cx="359228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D5CBFE8-DBDC-00FC-81A8-7C94EAA52FE3}"/>
                  </a:ext>
                </a:extLst>
              </p:cNvPr>
              <p:cNvSpPr txBox="1"/>
              <p:nvPr/>
            </p:nvSpPr>
            <p:spPr>
              <a:xfrm>
                <a:off x="5508155" y="5693228"/>
                <a:ext cx="10232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D5CBFE8-DBDC-00FC-81A8-7C94EAA52F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55" y="5693228"/>
                <a:ext cx="102327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6" grpId="0"/>
      <p:bldP spid="1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76</a:t>
            </a:r>
          </a:p>
        </p:txBody>
      </p: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B437942-BE77-3DE8-B1D4-66972EE2E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658" y="1144312"/>
            <a:ext cx="9074683" cy="487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1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4643731-C99A-DD1C-605C-DE96EDE231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8658" y="1144312"/>
            <a:ext cx="9074683" cy="487417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7E4B099-582B-3E9D-6141-13E5F9A9E012}"/>
              </a:ext>
            </a:extLst>
          </p:cNvPr>
          <p:cNvSpPr txBox="1"/>
          <p:nvPr/>
        </p:nvSpPr>
        <p:spPr>
          <a:xfrm>
            <a:off x="4550228" y="2329934"/>
            <a:ext cx="174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Le prix du livret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66718CA-E689-4305-1352-194294B8E067}"/>
                  </a:ext>
                </a:extLst>
              </p:cNvPr>
              <p:cNvSpPr txBox="1"/>
              <p:nvPr/>
            </p:nvSpPr>
            <p:spPr>
              <a:xfrm>
                <a:off x="7859486" y="2264620"/>
                <a:ext cx="446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66718CA-E689-4305-1352-194294B8E0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486" y="2264620"/>
                <a:ext cx="446314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CFFDB4B-47E4-9A45-8544-98443523190D}"/>
                  </a:ext>
                </a:extLst>
              </p:cNvPr>
              <p:cNvSpPr txBox="1"/>
              <p:nvPr/>
            </p:nvSpPr>
            <p:spPr>
              <a:xfrm>
                <a:off x="7837716" y="2808908"/>
                <a:ext cx="446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CFFDB4B-47E4-9A45-8544-9844352319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6" y="2808908"/>
                <a:ext cx="446314" cy="369332"/>
              </a:xfrm>
              <a:prstGeom prst="rect">
                <a:avLst/>
              </a:prstGeom>
              <a:blipFill>
                <a:blip r:embed="rId7"/>
                <a:stretch>
                  <a:fillRect l="-4110" r="-1370"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C31C855-B0F2-430C-3CE8-B5B5218C5401}"/>
                  </a:ext>
                </a:extLst>
              </p:cNvPr>
              <p:cNvSpPr txBox="1"/>
              <p:nvPr/>
            </p:nvSpPr>
            <p:spPr>
              <a:xfrm>
                <a:off x="7837718" y="3385850"/>
                <a:ext cx="446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C31C855-B0F2-430C-3CE8-B5B5218C5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8" y="3385850"/>
                <a:ext cx="44631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9F88ECA-26B2-C252-3DD0-06A72B6DF9C6}"/>
                  </a:ext>
                </a:extLst>
              </p:cNvPr>
              <p:cNvSpPr txBox="1"/>
              <p:nvPr/>
            </p:nvSpPr>
            <p:spPr>
              <a:xfrm>
                <a:off x="7859486" y="4430881"/>
                <a:ext cx="446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9F88ECA-26B2-C252-3DD0-06A72B6DF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486" y="4430881"/>
                <a:ext cx="44631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A7A6B23-1463-4260-1E3D-B485CCCAA649}"/>
                  </a:ext>
                </a:extLst>
              </p:cNvPr>
              <p:cNvSpPr txBox="1"/>
              <p:nvPr/>
            </p:nvSpPr>
            <p:spPr>
              <a:xfrm>
                <a:off x="7652659" y="5051367"/>
                <a:ext cx="446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A7A6B23-1463-4260-1E3D-B485CCCAA6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2659" y="5051367"/>
                <a:ext cx="446314" cy="369332"/>
              </a:xfrm>
              <a:prstGeom prst="rect">
                <a:avLst/>
              </a:prstGeom>
              <a:blipFill>
                <a:blip r:embed="rId10"/>
                <a:stretch>
                  <a:fillRect l="-2703" r="-1351"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848A436-7A97-B384-4A37-14EA158C2ABD}"/>
                  </a:ext>
                </a:extLst>
              </p:cNvPr>
              <p:cNvSpPr txBox="1"/>
              <p:nvPr/>
            </p:nvSpPr>
            <p:spPr>
              <a:xfrm>
                <a:off x="5831278" y="5529022"/>
                <a:ext cx="12083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848A436-7A97-B384-4A37-14EA158C2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278" y="5529022"/>
                <a:ext cx="1208315" cy="369332"/>
              </a:xfrm>
              <a:prstGeom prst="rect">
                <a:avLst/>
              </a:prstGeom>
              <a:blipFill>
                <a:blip r:embed="rId11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4A81CB4-0B97-34B7-D5E2-188F50278BC5}"/>
                  </a:ext>
                </a:extLst>
              </p:cNvPr>
              <p:cNvSpPr txBox="1"/>
              <p:nvPr/>
            </p:nvSpPr>
            <p:spPr>
              <a:xfrm>
                <a:off x="9731830" y="5062255"/>
                <a:ext cx="446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4A81CB4-0B97-34B7-D5E2-188F50278B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1830" y="5062255"/>
                <a:ext cx="44631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PA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vos livrets et vos crayons, puis répondez individuellement aux exercices. Vous avez 10 min.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76</a:t>
            </a:r>
          </a:p>
        </p:txBody>
      </p:sp>
      <p:pic>
        <p:nvPicPr>
          <p:cNvPr id="8" name="Image 7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F8CAD5A-B2E2-BC82-F77E-A59E56F42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737" y="2170223"/>
            <a:ext cx="9906858" cy="1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0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séance, nous avons appris ce qu’est une relation d’égalité.: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B6D1535A-C018-0AFF-7A49-F18161BAC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754" y="2579181"/>
            <a:ext cx="9520492" cy="144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C52B4-FFA3-1456-3A4B-2B1B2D711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326595C2-C5A0-022B-B023-4FFB1F405277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44538DE-11DC-22D3-431B-74F9917458FC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Nous avons appris aussi, comment modéliser une situation avec une relation d’égalité.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D6968072-9462-C9F9-B85C-FA6831062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1995E34-5730-7502-8DE2-E2946923761A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Image 7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AED0340A-7C74-5017-277C-DACF871DE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775" y="1062187"/>
            <a:ext cx="8688315" cy="560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7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76</a:t>
            </a:r>
          </a:p>
        </p:txBody>
      </p:sp>
      <p:pic>
        <p:nvPicPr>
          <p:cNvPr id="6" name="Image 5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763184A-EA4F-606C-C681-463933A4F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99" y="2398687"/>
            <a:ext cx="10005927" cy="206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74</a:t>
            </a:r>
          </a:p>
        </p:txBody>
      </p:sp>
      <p:pic>
        <p:nvPicPr>
          <p:cNvPr id="5" name="Image 4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1A1E6B-0A99-69BF-47DE-73C2A3CCC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96" y="2052431"/>
            <a:ext cx="11511008" cy="251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>
            <a:alphaModFix/>
          </a:blip>
          <a:stretch>
            <a:fillRect/>
          </a:stretch>
        </a:blipFill>
        <a:ln w="9525" cap="flat" cmpd="sng">
          <a:solidFill>
            <a:schemeClr val="dk1"/>
          </a:solidFill>
          <a:prstDash val="solid"/>
          <a:round/>
          <a:headEnd type="none" w="sm" len="sm"/>
          <a:tailEnd type="none" w="sm" len="sm"/>
        </a:ln>
      </a:spPr>
      <a:bodyPr spcFirstLastPara="1" wrap="square" lIns="91425" tIns="45700" rIns="91425" bIns="45700" anchor="t" anchorCtr="0">
        <a:noAutofit/>
      </a:bodyPr>
      <a:lstStyle>
        <a:defPPr marL="0" marR="0" indent="0" algn="l" rtl="0">
          <a:spcBef>
            <a:spcPts val="0"/>
          </a:spcBef>
          <a:spcAft>
            <a:spcPts val="0"/>
          </a:spcAft>
          <a:buNone/>
          <a:defRPr sz="1800" dirty="0">
            <a:latin typeface="Calibri"/>
            <a:ea typeface="Calibri"/>
            <a:cs typeface="Calibri"/>
            <a:sym typeface="Calibri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8828</TotalTime>
  <Words>1411</Words>
  <Application>Microsoft Office PowerPoint</Application>
  <PresentationFormat>Grand écran</PresentationFormat>
  <Paragraphs>253</Paragraphs>
  <Slides>51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51</vt:i4>
      </vt:variant>
    </vt:vector>
  </HeadingPairs>
  <TitlesOfParts>
    <vt:vector size="63" baseType="lpstr">
      <vt:lpstr>Aptos</vt:lpstr>
      <vt:lpstr>Arial</vt:lpstr>
      <vt:lpstr>Calibri</vt:lpstr>
      <vt:lpstr>Cambria Math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AMINE RADOUANE - ENSEIGNANT</cp:lastModifiedBy>
  <cp:revision>1161</cp:revision>
  <cp:lastPrinted>2024-10-05T19:15:58Z</cp:lastPrinted>
  <dcterms:created xsi:type="dcterms:W3CDTF">2024-05-28T10:13:44Z</dcterms:created>
  <dcterms:modified xsi:type="dcterms:W3CDTF">2025-12-21T09:32:52Z</dcterms:modified>
</cp:coreProperties>
</file>