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306" r:id="rId21"/>
    <p:sldId id="307" r:id="rId22"/>
    <p:sldId id="395" r:id="rId23"/>
    <p:sldId id="396" r:id="rId24"/>
    <p:sldId id="309" r:id="rId25"/>
    <p:sldId id="310" r:id="rId26"/>
    <p:sldId id="297" r:id="rId27"/>
    <p:sldId id="270" r:id="rId28"/>
    <p:sldId id="271" r:id="rId29"/>
    <p:sldId id="272" r:id="rId30"/>
    <p:sldId id="298" r:id="rId31"/>
    <p:sldId id="313" r:id="rId32"/>
    <p:sldId id="274" r:id="rId33"/>
    <p:sldId id="275" r:id="rId34"/>
    <p:sldId id="276" r:id="rId35"/>
    <p:sldId id="277" r:id="rId36"/>
    <p:sldId id="319" r:id="rId37"/>
    <p:sldId id="391" r:id="rId38"/>
    <p:sldId id="392" r:id="rId39"/>
    <p:sldId id="299" r:id="rId40"/>
    <p:sldId id="384" r:id="rId41"/>
    <p:sldId id="385" r:id="rId42"/>
    <p:sldId id="386" r:id="rId43"/>
    <p:sldId id="387" r:id="rId44"/>
    <p:sldId id="388" r:id="rId45"/>
    <p:sldId id="389" r:id="rId46"/>
    <p:sldId id="393" r:id="rId47"/>
    <p:sldId id="394" r:id="rId48"/>
    <p:sldId id="349" r:id="rId49"/>
    <p:sldId id="350" r:id="rId50"/>
    <p:sldId id="300" r:id="rId51"/>
    <p:sldId id="301" r:id="rId52"/>
    <p:sldId id="281" r:id="rId53"/>
    <p:sldId id="346" r:id="rId54"/>
    <p:sldId id="347" r:id="rId55"/>
    <p:sldId id="303" r:id="rId56"/>
    <p:sldId id="304" r:id="rId57"/>
    <p:sldId id="282" r:id="rId58"/>
    <p:sldId id="305" r:id="rId59"/>
    <p:sldId id="262" r:id="rId60"/>
    <p:sldId id="283" r:id="rId61"/>
    <p:sldId id="284" r:id="rId62"/>
    <p:sldId id="291" r:id="rId6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306"/>
            <p14:sldId id="307"/>
            <p14:sldId id="395"/>
            <p14:sldId id="396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98"/>
            <p14:sldId id="313"/>
            <p14:sldId id="274"/>
            <p14:sldId id="275"/>
            <p14:sldId id="276"/>
            <p14:sldId id="277"/>
            <p14:sldId id="319"/>
            <p14:sldId id="391"/>
            <p14:sldId id="392"/>
          </p14:sldIdLst>
        </p14:section>
        <p14:section name="Pratique collective" id="{CF34AB29-930A-422C-8BB3-41EE66488593}">
          <p14:sldIdLst>
            <p14:sldId id="299"/>
            <p14:sldId id="384"/>
            <p14:sldId id="385"/>
            <p14:sldId id="386"/>
            <p14:sldId id="387"/>
            <p14:sldId id="388"/>
            <p14:sldId id="389"/>
            <p14:sldId id="393"/>
            <p14:sldId id="394"/>
            <p14:sldId id="349"/>
            <p14:sldId id="350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  <p14:sldId id="346"/>
            <p14:sldId id="347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91"/>
          </p14:sldIdLst>
        </p14:section>
      </p14:sectionLst>
    </p:ex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4660"/>
  </p:normalViewPr>
  <p:slideViewPr>
    <p:cSldViewPr snapToGrid="0">
      <p:cViewPr>
        <p:scale>
          <a:sx n="94" d="100"/>
          <a:sy n="94" d="100"/>
        </p:scale>
        <p:origin x="-91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microsoft.com/office/2007/relationships/hdphoto" Target="../media/hdphoto3.wdp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6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xmlns="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xmlns="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xmlns="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xmlns="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xmlns="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xmlns="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xmlns="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xmlns="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xmlns="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xmlns="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xmlns="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xmlns="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xmlns="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xmlns="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xmlns="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xmlns="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xmlns="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xmlns="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xmlns="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xmlns="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xmlns="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xmlns="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xmlns="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xmlns="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xmlns="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xmlns="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xmlns="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xmlns="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xmlns="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xmlns="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xmlns="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xmlns="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xmlns="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xmlns="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xmlns="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xmlns="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xmlns="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xmlns="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xmlns="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xmlns="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xmlns="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xmlns="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xmlns="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xmlns="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xmlns="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xmlns="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xmlns="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xmlns="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xmlns="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xmlns="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xmlns="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xmlns="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xmlns="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xmlns="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xmlns="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xmlns="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xmlns="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="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xmlns="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xmlns="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xmlns="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xmlns="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xmlns="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xmlns="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xmlns="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xmlns="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xmlns="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xmlns="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xmlns="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xmlns="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xmlns="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xmlns="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xmlns="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xmlns="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xmlns="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xmlns="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xmlns="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xmlns="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xmlns="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xmlns="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xmlns="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xmlns="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xmlns="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xmlns="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xmlns="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xmlns="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xmlns="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xmlns="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xmlns="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xmlns="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xmlns="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xmlns="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xmlns="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xmlns="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xmlns="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xmlns="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xmlns="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xmlns="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xmlns="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xmlns="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xmlns="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xmlns="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xmlns="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xmlns="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xmlns="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xmlns="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xmlns="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xmlns="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xmlns="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xmlns="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xmlns="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xmlns="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xmlns="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xmlns="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xmlns="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xmlns="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xmlns="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xmlns="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xmlns="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xmlns="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xmlns="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xmlns="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xmlns="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xmlns="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xmlns="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xmlns="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xmlns="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xmlns="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xmlns="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xmlns="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xmlns="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xmlns="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xmlns="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xmlns="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xmlns="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xmlns="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xmlns="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xmlns="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xmlns="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xmlns="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xmlns="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xmlns="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xmlns="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xmlns="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xmlns="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xmlns="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xmlns="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xmlns="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xmlns="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xmlns="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xmlns="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xmlns="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xmlns="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xmlns="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xmlns="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xmlns="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xmlns="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xmlns="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xmlns="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xmlns="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xmlns="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xmlns="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xmlns="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xmlns="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xmlns="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xmlns="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xmlns="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xmlns="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xmlns="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xmlns="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xmlns="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xmlns="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xmlns="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xmlns="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xmlns="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xmlns="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xmlns="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xmlns="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xmlns="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xmlns="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xmlns="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xmlns="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xmlns="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xmlns="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xmlns="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xmlns="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xmlns="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xmlns="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xmlns="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xmlns="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xmlns="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xmlns="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xmlns="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xmlns="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xmlns="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xmlns="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xmlns="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xmlns="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xmlns="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xmlns="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xmlns="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xmlns="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xmlns="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xmlns="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xmlns="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xmlns="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xmlns="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xmlns="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xmlns="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xmlns="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xmlns="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xmlns="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xmlns="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xmlns="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xmlns="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xmlns="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xmlns="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xmlns="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xmlns="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xmlns="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xmlns="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xmlns="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xmlns="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xmlns="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xmlns="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xmlns="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xmlns="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xmlns="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xmlns="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2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8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5</a:t>
            </a:r>
            <a:endParaRPr lang="fr-FR" dirty="0"/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xmlns="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xmlns="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xmlns="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xmlns="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xmlns="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xmlns="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xmlns="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Statistiques et probabilité</a:t>
            </a:r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xmlns="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13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xmlns="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9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xmlns="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/>
              <a:t>Identifier les issues d’une expérience aléatoire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xmlns="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xmlns="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xmlns="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xmlns="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xmlns="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xmlns="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xmlns="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xmlns="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xmlns="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xmlns="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xmlns="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xmlns="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xmlns="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xmlns="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xmlns="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xmlns="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xmlns="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xmlns="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xmlns="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xmlns="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xmlns="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125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xmlns="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B0A32731-7245-7B6E-08D3-6B374C02E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058" y="1975203"/>
            <a:ext cx="10208044" cy="342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Nommer l’objet </a:t>
            </a:r>
            <a:r>
              <a:rPr lang="fr-FR" dirty="0" smtClean="0">
                <a:latin typeface="Calibri" panose="020F0502020204030204"/>
              </a:rPr>
              <a:t>suivant: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6D83D202-2CC3-20D0-26AA-03EF8E57923D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kern="0" dirty="0">
                <a:solidFill>
                  <a:srgbClr val="000000"/>
                </a:solidFill>
                <a:sym typeface="Calibri"/>
              </a:rPr>
              <a:t>………………………………….</a:t>
            </a:r>
            <a:endParaRPr lang="fr-FR" sz="1800" dirty="0">
              <a:solidFill>
                <a:prstClr val="black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A5348470-F86E-827A-BC5E-BE1A345C3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5444" y="2106674"/>
            <a:ext cx="1537921" cy="147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</a:t>
            </a:r>
            <a:r>
              <a:rPr lang="fr-FR" dirty="0" smtClean="0">
                <a:latin typeface="Calibri" panose="020F0502020204030204"/>
              </a:rPr>
              <a:t>réponse.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</a:t>
            </a:r>
            <a:r>
              <a:rPr lang="fr-FR" dirty="0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fréquentes.</a:t>
            </a:r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xmlns="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xmlns="" id="{4C9F5CA7-F008-99FB-DC50-3F966796DE9A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kern="0" dirty="0">
                <a:solidFill>
                  <a:srgbClr val="000000"/>
                </a:solidFill>
                <a:sym typeface="Calibri"/>
              </a:rPr>
              <a:t>Une pièce de monnaie</a:t>
            </a:r>
            <a:endParaRPr lang="fr-FR" sz="1800" dirty="0">
              <a:solidFill>
                <a:prstClr val="black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1DA6FFEF-E3F3-58FC-8430-F1A4CC783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5444" y="2106674"/>
            <a:ext cx="1537921" cy="147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B536FE-D0D7-A2BD-B9E4-3429A70F1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7AD28E4-06F0-0C7C-C36B-9EA919B39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 la phrase </a:t>
            </a:r>
            <a:r>
              <a:rPr lang="fr-FR" dirty="0" smtClean="0">
                <a:latin typeface="Calibri" panose="020F0502020204030204"/>
              </a:rPr>
              <a:t>suivante.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3B8562CD-6813-0EBD-E03E-895320A6631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702960DE-1CE4-CFE4-408D-4B989ED312F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2504FB5A-3CAB-489B-7F84-6838D158883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06C1F3CD-300B-4EF4-0A79-F27D7DCFAFA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C8298458-08E2-98DA-DD66-2E3680DA5A85}"/>
              </a:ext>
            </a:extLst>
          </p:cNvPr>
          <p:cNvSpPr txBox="1"/>
          <p:nvPr/>
        </p:nvSpPr>
        <p:spPr>
          <a:xfrm>
            <a:off x="1163782" y="2428889"/>
            <a:ext cx="8262365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dirty="0">
                <a:solidFill>
                  <a:prstClr val="black"/>
                </a:solidFill>
              </a:rPr>
              <a:t>Ce sac contient une boule ………..……, deux boules ………….. …et trois boules …………….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800E6C17-0C46-1860-E1DF-2CE7E4B2A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9199" y="1981979"/>
            <a:ext cx="2102471" cy="165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52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F66DFCD-90AF-BC90-6313-77776146E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9AFF226-D4DC-5354-4AF3-0E1AC6D5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</a:t>
            </a:r>
            <a:r>
              <a:rPr lang="fr-FR" dirty="0" smtClean="0">
                <a:latin typeface="Calibri" panose="020F0502020204030204"/>
              </a:rPr>
              <a:t>réponse.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2A8FA3A2-D086-54AD-D327-2032DA675D5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xmlns="" id="{9E5B7954-74B3-FAC4-9843-A3A32636E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7" name="Google Shape;265;p44">
            <a:extLst>
              <a:ext uri="{FF2B5EF4-FFF2-40B4-BE49-F238E27FC236}">
                <a16:creationId xmlns:a16="http://schemas.microsoft.com/office/drawing/2014/main" xmlns="" id="{56691C4B-D9A2-4972-4B1C-46A6A105B30D}"/>
              </a:ext>
            </a:extLst>
          </p:cNvPr>
          <p:cNvSpPr txBox="1"/>
          <p:nvPr/>
        </p:nvSpPr>
        <p:spPr>
          <a:xfrm>
            <a:off x="1163782" y="2428889"/>
            <a:ext cx="8262365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dirty="0">
                <a:solidFill>
                  <a:prstClr val="black"/>
                </a:solidFill>
              </a:rPr>
              <a:t>Ce sac contient une boule ………..……, deux boules ………….. …et trois boules …………….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6437229B-9578-E6F7-202D-6A26DB70E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9199" y="1981979"/>
            <a:ext cx="2102471" cy="165483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BDC45D48-7146-402E-74F0-0B55F4E8B7DC}"/>
              </a:ext>
            </a:extLst>
          </p:cNvPr>
          <p:cNvSpPr txBox="1"/>
          <p:nvPr/>
        </p:nvSpPr>
        <p:spPr>
          <a:xfrm>
            <a:off x="3912062" y="2671689"/>
            <a:ext cx="805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verte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995766BC-9E41-2685-BAD6-D472B309B43C}"/>
              </a:ext>
            </a:extLst>
          </p:cNvPr>
          <p:cNvSpPr txBox="1"/>
          <p:nvPr/>
        </p:nvSpPr>
        <p:spPr>
          <a:xfrm>
            <a:off x="5965999" y="2678615"/>
            <a:ext cx="933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bleues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1E17169A-2835-F599-0201-56A6AC0D1A6A}"/>
              </a:ext>
            </a:extLst>
          </p:cNvPr>
          <p:cNvSpPr txBox="1"/>
          <p:nvPr/>
        </p:nvSpPr>
        <p:spPr>
          <a:xfrm>
            <a:off x="8383617" y="2664759"/>
            <a:ext cx="933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rouges</a:t>
            </a:r>
          </a:p>
        </p:txBody>
      </p:sp>
    </p:spTree>
    <p:extLst>
      <p:ext uri="{BB962C8B-B14F-4D97-AF65-F5344CB8AC3E}">
        <p14:creationId xmlns:p14="http://schemas.microsoft.com/office/powerpoint/2010/main" val="13967146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 les phrases suivantes.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A88678AF-D8E5-9727-44AA-8DFAD0366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31" y="2182091"/>
            <a:ext cx="9946773" cy="254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71631"/>
            <a:ext cx="10529279" cy="267549"/>
          </a:xfrm>
        </p:spPr>
        <p:txBody>
          <a:bodyPr/>
          <a:lstStyle/>
          <a:p>
            <a:r>
              <a:rPr lang="fr-FR" dirty="0"/>
              <a:t>La face d’une pièce de monnaie comporte un portrait.</a:t>
            </a:r>
            <a:endParaRPr lang="fr-FR" i="1" dirty="0">
              <a:latin typeface="Cambria Math" panose="020405030504060302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xmlns="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1FCAB718-DA67-C765-D4FC-3BBAEBD49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31" y="2182091"/>
            <a:ext cx="9946773" cy="2545773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xmlns="" id="{4D92A85C-B452-2A4D-3C48-6314985D9987}"/>
              </a:ext>
            </a:extLst>
          </p:cNvPr>
          <p:cNvCxnSpPr>
            <a:cxnSpLocks/>
          </p:cNvCxnSpPr>
          <p:nvPr/>
        </p:nvCxnSpPr>
        <p:spPr>
          <a:xfrm flipV="1">
            <a:off x="8585200" y="4358640"/>
            <a:ext cx="284480" cy="12395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3159341B-DDF6-605B-8099-0BE585BEDB45}"/>
              </a:ext>
            </a:extLst>
          </p:cNvPr>
          <p:cNvSpPr txBox="1"/>
          <p:nvPr/>
        </p:nvSpPr>
        <p:spPr>
          <a:xfrm>
            <a:off x="8209280" y="5525105"/>
            <a:ext cx="751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Face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xmlns="" id="{54758E65-28FA-1A96-7239-65875B55E75A}"/>
              </a:ext>
            </a:extLst>
          </p:cNvPr>
          <p:cNvCxnSpPr>
            <a:cxnSpLocks/>
          </p:cNvCxnSpPr>
          <p:nvPr/>
        </p:nvCxnSpPr>
        <p:spPr>
          <a:xfrm flipV="1">
            <a:off x="9963728" y="4334393"/>
            <a:ext cx="284480" cy="12395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71634664-C0A9-6722-D5B7-67DB7C1CA185}"/>
              </a:ext>
            </a:extLst>
          </p:cNvPr>
          <p:cNvSpPr txBox="1"/>
          <p:nvPr/>
        </p:nvSpPr>
        <p:spPr>
          <a:xfrm>
            <a:off x="9730048" y="5545656"/>
            <a:ext cx="751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Pile</a:t>
            </a:r>
          </a:p>
        </p:txBody>
      </p: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On se rappelle ce qui suit: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4A94F6A-E3A6-DEDE-13D5-86ECA1D49A3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>
              <a:buFont typeface="Courier New" panose="02070309020205020404" pitchFamily="49" charset="0"/>
              <a:buChar char="o"/>
            </a:pPr>
            <a:endParaRPr lang="fr-FR" dirty="0"/>
          </a:p>
          <a:p>
            <a:pPr>
              <a:buFont typeface="Courier New" panose="02070309020205020404" pitchFamily="49" charset="0"/>
              <a:buChar char="o"/>
            </a:pPr>
            <a:r>
              <a:rPr lang="fr-FR" b="1" dirty="0"/>
              <a:t>Une pièce de monnaie a deux faces qu’on nomme pile et face</a:t>
            </a:r>
          </a:p>
          <a:p>
            <a:pPr>
              <a:buFont typeface="Courier New" panose="02070309020205020404" pitchFamily="49" charset="0"/>
              <a:buChar char="o"/>
            </a:pPr>
            <a:endParaRPr lang="fr-FR" dirty="0"/>
          </a:p>
          <a:p>
            <a:pPr>
              <a:buFont typeface="Courier New" panose="02070309020205020404" pitchFamily="49" charset="0"/>
              <a:buChar char="o"/>
            </a:pPr>
            <a:endParaRPr lang="fr-FR" dirty="0"/>
          </a:p>
          <a:p>
            <a:pPr marL="0" indent="0">
              <a:buNone/>
            </a:pPr>
            <a:r>
              <a:rPr lang="fr-FR" sz="1800" b="1" kern="0" dirty="0">
                <a:solidFill>
                  <a:srgbClr val="000000"/>
                </a:solidFill>
                <a:latin typeface="Aptos" panose="02110004020202020204"/>
                <a:cs typeface="+mn-cs"/>
                <a:sym typeface="Calibri"/>
              </a:rPr>
              <a:t>     </a:t>
            </a:r>
          </a:p>
          <a:p>
            <a:pPr marL="0" indent="0">
              <a:buNone/>
            </a:pPr>
            <a:endParaRPr lang="fr-FR" sz="1800" b="1" kern="0" dirty="0">
              <a:solidFill>
                <a:srgbClr val="000000"/>
              </a:solidFill>
              <a:latin typeface="Aptos" panose="02110004020202020204"/>
              <a:cs typeface="+mn-cs"/>
              <a:sym typeface="Calibri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fr-FR" sz="1800" b="1" kern="0" dirty="0">
              <a:solidFill>
                <a:srgbClr val="000000"/>
              </a:solidFill>
              <a:latin typeface="Aptos" panose="02110004020202020204"/>
              <a:cs typeface="+mn-cs"/>
              <a:sym typeface="Calibri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fr-FR" sz="1800" b="1" kern="0" dirty="0">
              <a:solidFill>
                <a:srgbClr val="000000"/>
              </a:solidFill>
              <a:latin typeface="Aptos" panose="02110004020202020204"/>
              <a:cs typeface="+mn-cs"/>
              <a:sym typeface="Calibri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1800" b="1" kern="0" dirty="0">
                <a:solidFill>
                  <a:srgbClr val="000000"/>
                </a:solidFill>
                <a:latin typeface="Aptos" panose="02110004020202020204"/>
                <a:cs typeface="+mn-cs"/>
                <a:sym typeface="Calibri"/>
              </a:rPr>
              <a:t>                                                                           Un sac qui contient des boules de couleurs différentes.</a:t>
            </a:r>
            <a:endParaRPr lang="fr-FR" b="1" dirty="0"/>
          </a:p>
          <a:p>
            <a:pPr>
              <a:buFont typeface="Courier New" panose="02070309020205020404" pitchFamily="49" charset="0"/>
              <a:buChar char="o"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0B96FB00-BD8F-B8F0-19EE-2AA677073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481" y="3768725"/>
            <a:ext cx="2102471" cy="165483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xmlns="" id="{0AD27220-919B-4AF0-6BB9-68D059FA405E}"/>
              </a:ext>
            </a:extLst>
          </p:cNvPr>
          <p:cNvCxnSpPr>
            <a:cxnSpLocks/>
          </p:cNvCxnSpPr>
          <p:nvPr/>
        </p:nvCxnSpPr>
        <p:spPr>
          <a:xfrm>
            <a:off x="3351878" y="4830516"/>
            <a:ext cx="773314" cy="0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EC9DB42D-AF9C-828A-9256-EEC184BCB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0390" y="1685594"/>
            <a:ext cx="3086133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</a:t>
            </a:r>
            <a:r>
              <a:rPr lang="fr-FR">
                <a:latin typeface="Calibri" panose="020F0502020204030204"/>
              </a:rPr>
              <a:t>vos avis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xmlns="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entagon 23">
            <a:extLst>
              <a:ext uri="{FF2B5EF4-FFF2-40B4-BE49-F238E27FC236}">
                <a16:creationId xmlns:a16="http://schemas.microsoft.com/office/drawing/2014/main" xmlns="" id="{7E7E4E5B-2279-1D55-62FD-61A2C5D5C23D}"/>
              </a:ext>
            </a:extLst>
          </p:cNvPr>
          <p:cNvSpPr/>
          <p:nvPr/>
        </p:nvSpPr>
        <p:spPr>
          <a:xfrm rot="10800000">
            <a:off x="7557016" y="2667769"/>
            <a:ext cx="793512" cy="420555"/>
          </a:xfrm>
          <a:prstGeom prst="homePlate">
            <a:avLst>
              <a:gd name="adj" fmla="val 58874"/>
            </a:avLst>
          </a:prstGeom>
          <a:solidFill>
            <a:srgbClr val="A2998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1C6CB8D-6253-124F-DBC3-3109E747AAFB}"/>
              </a:ext>
            </a:extLst>
          </p:cNvPr>
          <p:cNvSpPr/>
          <p:nvPr/>
        </p:nvSpPr>
        <p:spPr>
          <a:xfrm>
            <a:off x="362897" y="2462549"/>
            <a:ext cx="71008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Un sac contient des boules:  3 rouges,  2 bleues et une boule verte.</a:t>
            </a:r>
          </a:p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On tire au hasard, sans regarder, une boule et on note la couleur obtenue.</a:t>
            </a:r>
          </a:p>
          <a:p>
            <a:pPr defTabSz="457200">
              <a:defRPr/>
            </a:pPr>
            <a:r>
              <a:rPr lang="fr-FR" sz="2400" b="1" dirty="0">
                <a:latin typeface="Calibri" panose="020F0502020204030204"/>
              </a:rPr>
              <a:t>Peut-on savoir quelle boulle sera tirée?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53A1F0C7-A966-37F4-93FE-16A6610094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5026" y="2044324"/>
            <a:ext cx="2652801" cy="20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l’objectif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xmlns="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1EDA7F9-6E13-CB99-1EF4-8C667002A886}"/>
              </a:ext>
            </a:extLst>
          </p:cNvPr>
          <p:cNvSpPr/>
          <p:nvPr/>
        </p:nvSpPr>
        <p:spPr>
          <a:xfrm>
            <a:off x="1016580" y="2391787"/>
            <a:ext cx="45064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Le lancer d’une pièce de monnaie 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6125B5B-6F40-B66E-AE9E-2B0B8CD65387}"/>
              </a:ext>
            </a:extLst>
          </p:cNvPr>
          <p:cNvSpPr/>
          <p:nvPr/>
        </p:nvSpPr>
        <p:spPr>
          <a:xfrm>
            <a:off x="1941840" y="1108286"/>
            <a:ext cx="77832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Identifier les résultats possibles d’expériences comme: 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78D82CA-62CD-9EE8-4059-D6C99EB4EC4B}"/>
              </a:ext>
            </a:extLst>
          </p:cNvPr>
          <p:cNvSpPr/>
          <p:nvPr/>
        </p:nvSpPr>
        <p:spPr>
          <a:xfrm>
            <a:off x="1208809" y="4244548"/>
            <a:ext cx="32004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Le tirage d’une boule  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24C08109-8086-2731-5089-649717763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318" y="3903787"/>
            <a:ext cx="1920993" cy="151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43134070-4945-7549-6B6A-EFA54E585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3257" y="2021745"/>
            <a:ext cx="3086133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8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Considérons l’expérience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</a:t>
            </a:r>
            <a:r>
              <a:rPr lang="fr-FR" dirty="0" smtClean="0"/>
              <a:t>l’expérience.</a:t>
            </a:r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xmlns="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0C8CFC64-B4B5-4C10-5AF9-14C4D3A56C5C}"/>
              </a:ext>
            </a:extLst>
          </p:cNvPr>
          <p:cNvSpPr txBox="1"/>
          <p:nvPr/>
        </p:nvSpPr>
        <p:spPr>
          <a:xfrm>
            <a:off x="602285" y="1329331"/>
            <a:ext cx="10161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« Lancer une pièce de monnaie et noter le côté qui apparait en tombant. »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763AEB82-44F2-4F5E-9DE4-A79E2C5C6758}"/>
              </a:ext>
            </a:extLst>
          </p:cNvPr>
          <p:cNvSpPr txBox="1"/>
          <p:nvPr/>
        </p:nvSpPr>
        <p:spPr>
          <a:xfrm>
            <a:off x="907084" y="2307045"/>
            <a:ext cx="9086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Avant le lancer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on ne sait pas avec certitude 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la face qui va </a:t>
            </a:r>
            <a:r>
              <a:rPr lang="fr-FR" sz="2400" dirty="0" smtClean="0">
                <a:solidFill>
                  <a:prstClr val="black"/>
                </a:solidFill>
                <a:latin typeface="Calibri" panose="020F0502020204030204"/>
              </a:rPr>
              <a:t>apparaitre.</a:t>
            </a:r>
            <a:endParaRPr lang="fr-FR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864772C2-3F39-D68D-D73B-0894846C7F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561" y="3306530"/>
            <a:ext cx="1731736" cy="12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09B6EEF5-846A-22AB-E3FA-1D38FBD45699}"/>
              </a:ext>
            </a:extLst>
          </p:cNvPr>
          <p:cNvSpPr txBox="1"/>
          <p:nvPr/>
        </p:nvSpPr>
        <p:spPr>
          <a:xfrm>
            <a:off x="1333670" y="3627626"/>
            <a:ext cx="7497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Mais, on sait que le résultat du lancer sera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Pile ou </a:t>
            </a:r>
            <a:r>
              <a:rPr lang="fr-FR" sz="2400" b="1" dirty="0" smtClean="0">
                <a:solidFill>
                  <a:prstClr val="black"/>
                </a:solidFill>
                <a:latin typeface="Calibri" panose="020F0502020204030204"/>
              </a:rPr>
              <a:t>Face.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Considérons l’expérience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l’expérience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xmlns="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9A53D2B0-0BC9-328C-31F0-66AEC7914B26}"/>
              </a:ext>
            </a:extLst>
          </p:cNvPr>
          <p:cNvSpPr txBox="1"/>
          <p:nvPr/>
        </p:nvSpPr>
        <p:spPr>
          <a:xfrm>
            <a:off x="602285" y="1329331"/>
            <a:ext cx="10161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« Lancer une pièce de monnaie et noter le côté qui apparait en tombant. »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6A2E00EC-B18A-BC79-A32A-C4C70AA356B4}"/>
              </a:ext>
            </a:extLst>
          </p:cNvPr>
          <p:cNvSpPr txBox="1"/>
          <p:nvPr/>
        </p:nvSpPr>
        <p:spPr>
          <a:xfrm>
            <a:off x="2931826" y="2272360"/>
            <a:ext cx="3947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Est une </a:t>
            </a:r>
            <a:r>
              <a:rPr lang="fr-FR" sz="2400" dirty="0">
                <a:solidFill>
                  <a:srgbClr val="FF0000"/>
                </a:solidFill>
                <a:latin typeface="Calibri" panose="020F0502020204030204"/>
              </a:rPr>
              <a:t>expérience </a:t>
            </a:r>
            <a:r>
              <a:rPr lang="fr-FR" sz="2400" dirty="0" smtClean="0">
                <a:solidFill>
                  <a:srgbClr val="FF0000"/>
                </a:solidFill>
                <a:latin typeface="Calibri" panose="020F0502020204030204"/>
              </a:rPr>
              <a:t>aléatoire.</a:t>
            </a:r>
            <a:endParaRPr lang="fr-FR" sz="2400" dirty="0">
              <a:solidFill>
                <a:srgbClr val="FF0000"/>
              </a:solidFill>
              <a:latin typeface="Calibri" panose="020F0502020204030204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AA7B003E-81D4-BD8D-C10E-631EEACD23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018" y="3034388"/>
            <a:ext cx="1731736" cy="12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44B0EDD6-13EC-0ECD-1030-98F7CC6B0FCD}"/>
              </a:ext>
            </a:extLst>
          </p:cNvPr>
          <p:cNvSpPr txBox="1"/>
          <p:nvPr/>
        </p:nvSpPr>
        <p:spPr>
          <a:xfrm>
            <a:off x="1807029" y="3188386"/>
            <a:ext cx="6433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Elle a deux résultats possibles :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Pile ou </a:t>
            </a:r>
            <a:r>
              <a:rPr lang="fr-FR" sz="2400" b="1" dirty="0" smtClean="0">
                <a:solidFill>
                  <a:prstClr val="black"/>
                </a:solidFill>
                <a:latin typeface="Calibri" panose="020F0502020204030204"/>
              </a:rPr>
              <a:t>Face.</a:t>
            </a:r>
            <a:endParaRPr lang="fr-FR" sz="24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0229C514-5C1A-1754-C535-9D2EC32EE516}"/>
              </a:ext>
            </a:extLst>
          </p:cNvPr>
          <p:cNvSpPr txBox="1"/>
          <p:nvPr/>
        </p:nvSpPr>
        <p:spPr>
          <a:xfrm>
            <a:off x="2231085" y="4063555"/>
            <a:ext cx="5349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Ces deux résultats s’appellent des </a:t>
            </a:r>
            <a:r>
              <a:rPr lang="fr-FR" sz="2400" dirty="0" smtClean="0">
                <a:solidFill>
                  <a:srgbClr val="FF0000"/>
                </a:solidFill>
                <a:latin typeface="Calibri" panose="020F0502020204030204"/>
              </a:rPr>
              <a:t>issues.</a:t>
            </a:r>
            <a:endParaRPr lang="fr-FR" sz="2400" b="1" dirty="0">
              <a:solidFill>
                <a:srgbClr val="FF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Les deux issues de l’expérience aléatoire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l’expérience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xmlns="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xmlns="" id="{14C30133-677F-305A-8D47-1262AF4CF99F}"/>
              </a:ext>
            </a:extLst>
          </p:cNvPr>
          <p:cNvSpPr txBox="1"/>
          <p:nvPr/>
        </p:nvSpPr>
        <p:spPr>
          <a:xfrm>
            <a:off x="602285" y="1329331"/>
            <a:ext cx="10161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« Lancer une pièce de monnaie et noter le côté qui apparait en tombant. »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7F9A9C52-F40F-6B9E-05A7-45560929ECA0}"/>
              </a:ext>
            </a:extLst>
          </p:cNvPr>
          <p:cNvSpPr txBox="1"/>
          <p:nvPr/>
        </p:nvSpPr>
        <p:spPr>
          <a:xfrm>
            <a:off x="3011682" y="2034554"/>
            <a:ext cx="3947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Les deux issues sont:</a:t>
            </a:r>
            <a:endParaRPr lang="fr-FR" sz="24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xmlns="" id="{9FAB2250-57E6-4A81-E9C3-4518F2BE9D27}"/>
              </a:ext>
            </a:extLst>
          </p:cNvPr>
          <p:cNvSpPr txBox="1"/>
          <p:nvPr/>
        </p:nvSpPr>
        <p:spPr>
          <a:xfrm>
            <a:off x="3592255" y="4130949"/>
            <a:ext cx="222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2) avoir: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Pile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xmlns="" id="{0BCCAE5F-AA65-4B5C-7056-49AE9D8072D7}"/>
              </a:ext>
            </a:extLst>
          </p:cNvPr>
          <p:cNvSpPr txBox="1"/>
          <p:nvPr/>
        </p:nvSpPr>
        <p:spPr>
          <a:xfrm>
            <a:off x="3694690" y="2739777"/>
            <a:ext cx="222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1) avoir: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Face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xmlns="" id="{F57AE4AE-A93D-AC65-9950-095093B25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7860" y="2661442"/>
            <a:ext cx="878130" cy="1080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xmlns="" id="{FCBCD2FA-B9D8-9F76-725D-C859235512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9505" y="3906665"/>
            <a:ext cx="84648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Considérons l’expérience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que c’est une expérience aléatoire car on ne sait pas avec certitude la boule qui  sera tirée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xmlns="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E7743AAB-C156-D726-67E0-76F74997BF1E}"/>
              </a:ext>
            </a:extLst>
          </p:cNvPr>
          <p:cNvSpPr txBox="1"/>
          <p:nvPr/>
        </p:nvSpPr>
        <p:spPr>
          <a:xfrm>
            <a:off x="1206764" y="2555129"/>
            <a:ext cx="7097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Cette expérience aléatoire a trois issues: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xmlns="" id="{374BC8E1-972F-24FB-7546-9A6397601BF4}"/>
              </a:ext>
            </a:extLst>
          </p:cNvPr>
          <p:cNvSpPr txBox="1"/>
          <p:nvPr/>
        </p:nvSpPr>
        <p:spPr>
          <a:xfrm>
            <a:off x="2547256" y="3228853"/>
            <a:ext cx="4214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1) Tirer une boule rouge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xmlns="" id="{CED1C459-2659-2849-24CF-358E5BC5CECC}"/>
              </a:ext>
            </a:extLst>
          </p:cNvPr>
          <p:cNvSpPr txBox="1"/>
          <p:nvPr/>
        </p:nvSpPr>
        <p:spPr>
          <a:xfrm>
            <a:off x="2547256" y="3632874"/>
            <a:ext cx="3853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2) Tirer une boule bleue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xmlns="" id="{A213348E-FFE5-8899-0D3F-E62936D42871}"/>
              </a:ext>
            </a:extLst>
          </p:cNvPr>
          <p:cNvSpPr txBox="1"/>
          <p:nvPr/>
        </p:nvSpPr>
        <p:spPr>
          <a:xfrm>
            <a:off x="2547256" y="4036895"/>
            <a:ext cx="4045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3) Tirer une boule verte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xmlns="" id="{EF62A996-D5BC-CF64-C08A-8606CB819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4069" y="3326121"/>
            <a:ext cx="243861" cy="205758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xmlns="" id="{061BD1F7-FDE4-42EE-C828-3E7F1F2E2E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4069" y="3775377"/>
            <a:ext cx="205758" cy="20575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xmlns="" id="{635CDC08-8839-EC5E-144C-53581D07B4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4069" y="4187239"/>
            <a:ext cx="236240" cy="1676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xmlns="" id="{9361148A-3C5B-7056-6C60-E60BDF07A1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8866" y="1347334"/>
            <a:ext cx="6982233" cy="59171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xmlns="" id="{5E79D1C5-160C-BEBC-3199-3578CB1A95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35165" y="1224054"/>
            <a:ext cx="655377" cy="83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2E16AAF-97FC-2AFD-CF59-78A3789D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70CB950-88D5-D12B-4DCB-39579F21E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On ne peut pas prévoir avec certitude le résultat d’une expérience </a:t>
            </a:r>
            <a:r>
              <a:rPr lang="fr-FR" dirty="0" smtClean="0"/>
              <a:t>aléatoire.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4E0068DF-8101-3795-6D58-C26F4B85C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xmlns="" id="{AF24453F-295A-60D0-9882-C545A36377E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DFEB24FB-0BE6-F98F-9761-77FB6C4D4EFD}"/>
              </a:ext>
            </a:extLst>
          </p:cNvPr>
          <p:cNvSpPr txBox="1"/>
          <p:nvPr/>
        </p:nvSpPr>
        <p:spPr>
          <a:xfrm>
            <a:off x="1015446" y="1633937"/>
            <a:ext cx="889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Une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/>
              </a:rPr>
              <a:t>expérience aléatoire 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est une expérience qui a plusieurs résultats dont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on ne peut pas prévoir avec certitude 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celui qui se produira.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D5F793E2-B7B6-75C2-00AC-54DB27A7DFCA}"/>
              </a:ext>
            </a:extLst>
          </p:cNvPr>
          <p:cNvSpPr txBox="1"/>
          <p:nvPr/>
        </p:nvSpPr>
        <p:spPr>
          <a:xfrm>
            <a:off x="1356780" y="3223251"/>
            <a:ext cx="7711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Lancer une pièce de monnaie est une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expérience aléatoire</a:t>
            </a:r>
            <a:endParaRPr lang="fr-FR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13F532E5-E7A9-5991-4F8D-9B7C6E9EF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7549" y="3149654"/>
            <a:ext cx="878130" cy="1080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5F3B884E-4BFD-E7F8-D1FB-4AF64F5438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8735" y="3143103"/>
            <a:ext cx="84648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73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FA4D09D-29A1-9AAA-6218-7A8C2B661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B1B16F4-B743-DB15-56D8-E8E9B03C5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d’expérience </a:t>
            </a:r>
            <a:r>
              <a:rPr lang="fr-FR" dirty="0" smtClean="0"/>
              <a:t>aléatoire.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3E3A2A1E-B03B-CB83-9DB8-C0E5318D43E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xmlns="" id="{EB35A900-E9B6-0EE0-3F00-8BB244949C5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xmlns="" id="{55E17C59-7DEA-D448-9A2A-17B20537BA78}"/>
              </a:ext>
            </a:extLst>
          </p:cNvPr>
          <p:cNvSpPr txBox="1"/>
          <p:nvPr/>
        </p:nvSpPr>
        <p:spPr>
          <a:xfrm>
            <a:off x="1461379" y="2967335"/>
            <a:ext cx="699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Tirer une boule d’un sac est une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expérience aléatoire</a:t>
            </a:r>
            <a:endParaRPr lang="fr-FR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xmlns="" id="{AAE9889D-5AE4-90F2-D875-FBEFD906C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239190">
            <a:off x="9078516" y="3179820"/>
            <a:ext cx="243861" cy="205758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xmlns="" id="{7826FCDE-97F2-C92C-C090-D4AE4B6125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239190">
            <a:off x="9675693" y="3189877"/>
            <a:ext cx="205758" cy="20575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xmlns="" id="{98EA2BDD-9D78-2154-4CC2-6EA65DBC13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239190">
            <a:off x="10130108" y="3223261"/>
            <a:ext cx="236240" cy="1676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xmlns="" id="{0F078361-50F8-8FE0-7623-94288FA5A7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2511" y="1276438"/>
            <a:ext cx="655377" cy="83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46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EE6CF2E-58FC-B188-FB2C-02324CE8D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A53AFEE-E4C8-DA2E-0CCE-CF7740AA3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L’issue est un résultat possible d’une expérience </a:t>
            </a:r>
            <a:r>
              <a:rPr lang="fr-FR" dirty="0" smtClean="0"/>
              <a:t>aléatoire.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B0F6B6D7-9B3E-686F-E128-B81540BD72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xmlns="" id="{B78BC618-7E0D-DA0C-B2A9-D4D01341661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1B6A8354-6AAE-8F00-93C1-3AD4AC2C8FDD}"/>
              </a:ext>
            </a:extLst>
          </p:cNvPr>
          <p:cNvSpPr txBox="1"/>
          <p:nvPr/>
        </p:nvSpPr>
        <p:spPr>
          <a:xfrm>
            <a:off x="1883230" y="1304059"/>
            <a:ext cx="8632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Chaque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résultat possible 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d’une expérience aléatoire s’appelle </a:t>
            </a:r>
            <a:r>
              <a:rPr lang="fr-FR" sz="2400" dirty="0">
                <a:solidFill>
                  <a:srgbClr val="FF0000"/>
                </a:solidFill>
                <a:latin typeface="Calibri" panose="020F0502020204030204"/>
              </a:rPr>
              <a:t>issue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. 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xmlns="" id="{C695FBC1-9A71-4B04-45D4-01096B79893D}"/>
              </a:ext>
            </a:extLst>
          </p:cNvPr>
          <p:cNvCxnSpPr>
            <a:cxnSpLocks/>
          </p:cNvCxnSpPr>
          <p:nvPr/>
        </p:nvCxnSpPr>
        <p:spPr>
          <a:xfrm flipV="1">
            <a:off x="4183780" y="2817776"/>
            <a:ext cx="1328057" cy="326571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xmlns="" id="{3218A3DD-22CB-5F97-8D26-2567635821B2}"/>
              </a:ext>
            </a:extLst>
          </p:cNvPr>
          <p:cNvCxnSpPr>
            <a:cxnSpLocks/>
          </p:cNvCxnSpPr>
          <p:nvPr/>
        </p:nvCxnSpPr>
        <p:spPr>
          <a:xfrm>
            <a:off x="4183780" y="3161923"/>
            <a:ext cx="1175657" cy="571705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C27E3ED6-25B6-7DB0-81DF-89E2AB411453}"/>
              </a:ext>
            </a:extLst>
          </p:cNvPr>
          <p:cNvSpPr txBox="1"/>
          <p:nvPr/>
        </p:nvSpPr>
        <p:spPr>
          <a:xfrm>
            <a:off x="5521708" y="2584103"/>
            <a:ext cx="256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Avoir Pile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est une </a:t>
            </a: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issue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CD5655E2-B77D-6538-FA23-E087B9AFF100}"/>
              </a:ext>
            </a:extLst>
          </p:cNvPr>
          <p:cNvSpPr txBox="1"/>
          <p:nvPr/>
        </p:nvSpPr>
        <p:spPr>
          <a:xfrm>
            <a:off x="5396522" y="3548962"/>
            <a:ext cx="256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Avoir Face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est une </a:t>
            </a: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issue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4499B870-B0F0-DA42-3892-29A232B57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0628" y="3447775"/>
            <a:ext cx="878130" cy="1080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B2833F18-7283-4B57-52EB-8C9838F410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2899" y="2441061"/>
            <a:ext cx="846485" cy="1080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D2942F68-09DB-FB1D-0F99-DA643FE62695}"/>
              </a:ext>
            </a:extLst>
          </p:cNvPr>
          <p:cNvSpPr txBox="1"/>
          <p:nvPr/>
        </p:nvSpPr>
        <p:spPr>
          <a:xfrm>
            <a:off x="332685" y="2820553"/>
            <a:ext cx="3963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Lancer une pièce de monnaie </a:t>
            </a:r>
          </a:p>
        </p:txBody>
      </p:sp>
    </p:spTree>
    <p:extLst>
      <p:ext uri="{BB962C8B-B14F-4D97-AF65-F5344CB8AC3E}">
        <p14:creationId xmlns:p14="http://schemas.microsoft.com/office/powerpoint/2010/main" val="153449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12A5011-1801-DA2B-F7D5-EE9F53EC6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BC315BD-F107-75E8-6FB1-C9E44518E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C121A250-50D3-D2FE-D257-AAE4F80D0B8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xmlns="" id="{3C22029F-C6B9-C3C9-5C3B-59DE93AAA18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4EBB2197-683B-5F67-1740-75BD2BEAF6B6}"/>
              </a:ext>
            </a:extLst>
          </p:cNvPr>
          <p:cNvSpPr txBox="1"/>
          <p:nvPr/>
        </p:nvSpPr>
        <p:spPr>
          <a:xfrm>
            <a:off x="2287065" y="1315387"/>
            <a:ext cx="5954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Tirer au hasard une boule d’un sac 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xmlns="" id="{D7E72C0C-0352-6000-FB3F-D5A40318EA55}"/>
              </a:ext>
            </a:extLst>
          </p:cNvPr>
          <p:cNvCxnSpPr>
            <a:cxnSpLocks/>
          </p:cNvCxnSpPr>
          <p:nvPr/>
        </p:nvCxnSpPr>
        <p:spPr>
          <a:xfrm flipV="1">
            <a:off x="4238209" y="2661339"/>
            <a:ext cx="1487283" cy="710473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xmlns="" id="{A0AD7723-5CBF-BAF3-3614-A249E647691D}"/>
              </a:ext>
            </a:extLst>
          </p:cNvPr>
          <p:cNvCxnSpPr>
            <a:cxnSpLocks/>
          </p:cNvCxnSpPr>
          <p:nvPr/>
        </p:nvCxnSpPr>
        <p:spPr>
          <a:xfrm>
            <a:off x="4238209" y="3406957"/>
            <a:ext cx="1455020" cy="800774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xmlns="" id="{618630C9-09DB-A0A4-3543-5534ED707BF7}"/>
              </a:ext>
            </a:extLst>
          </p:cNvPr>
          <p:cNvCxnSpPr>
            <a:cxnSpLocks/>
          </p:cNvCxnSpPr>
          <p:nvPr/>
        </p:nvCxnSpPr>
        <p:spPr>
          <a:xfrm flipV="1">
            <a:off x="4238209" y="3371812"/>
            <a:ext cx="1518234" cy="17576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xmlns="" id="{7CE2DD40-88DA-35C5-BFB5-A1C4854C3475}"/>
              </a:ext>
            </a:extLst>
          </p:cNvPr>
          <p:cNvSpPr txBox="1"/>
          <p:nvPr/>
        </p:nvSpPr>
        <p:spPr>
          <a:xfrm>
            <a:off x="5853976" y="2483171"/>
            <a:ext cx="3899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Avoir une boule rouge est une issue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4E1D6382-77CA-B273-B87F-F467DC069373}"/>
              </a:ext>
            </a:extLst>
          </p:cNvPr>
          <p:cNvSpPr txBox="1"/>
          <p:nvPr/>
        </p:nvSpPr>
        <p:spPr>
          <a:xfrm>
            <a:off x="5871137" y="3244333"/>
            <a:ext cx="3899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Avoir une boule bleue est une issue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xmlns="" id="{FAF1002F-8890-A259-CE7C-E432D90234A2}"/>
              </a:ext>
            </a:extLst>
          </p:cNvPr>
          <p:cNvSpPr txBox="1"/>
          <p:nvPr/>
        </p:nvSpPr>
        <p:spPr>
          <a:xfrm>
            <a:off x="5813790" y="4005496"/>
            <a:ext cx="3899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Avoir une boule verte est une issue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xmlns="" id="{AE6EDE22-01CA-C44C-242A-E6047DDFC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239190">
            <a:off x="9482353" y="2565794"/>
            <a:ext cx="243861" cy="20575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xmlns="" id="{61474C85-C3F1-9BD4-FF2D-44A7E2198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239190">
            <a:off x="9460539" y="3304078"/>
            <a:ext cx="205758" cy="20575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xmlns="" id="{ABD974D1-CE8C-EB53-9551-59026C9A11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239190">
            <a:off x="9356039" y="4123903"/>
            <a:ext cx="236240" cy="16765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xmlns="" id="{6E90CF9A-2410-303C-894B-55789AC14E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2321" y="2906932"/>
            <a:ext cx="655377" cy="83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77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9" grpId="0"/>
      <p:bldP spid="2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xmlns="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xmlns="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xmlns="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D942237-AF93-5EB8-CDFA-A49596095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09D9268-A3F5-6199-41F2-AC5E37B0B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</a:t>
            </a:r>
            <a:r>
              <a:rPr lang="fr-FR" dirty="0" smtClean="0">
                <a:latin typeface="Calibri" panose="020F0502020204030204"/>
              </a:rPr>
              <a:t>faux.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77DF09-AD4E-6819-1E87-7FF7C1BA81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E5B5A339-C95A-36D2-9B70-F3EB4E6F5B8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433C16D6-BF57-B493-EC58-6B946611C11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5361CC08-A3A3-A4C0-7C34-F15A6A11AA1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BFCCF9D1-6A25-EC00-EE32-A25EB6A86A18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Dans une expérience aléatoire ont sait les résultats mais on ne sait pas avec certitude celui qui va se produire. </a:t>
            </a: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FA0C5241-67A3-4140-7AE4-EE403D2558C1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xmlns="" id="{9AAF4B30-4786-76AA-1EAF-F1A1C1C841D6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3894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028CF40-F49D-3A37-6840-E6F25248D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DA35E81-9CBD-6470-91B6-24810D1AF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On sait les résultats mais on ne sait pas avec certitude celui qui va se produire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A6D31258-6B29-C886-1DFB-FACAAD94CA5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39E24C55-73F4-99F5-C4CD-60D25EE5FA7A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Dans une expérience aléatoire ont sait les résultats mais on ne sait pas avec certitude celui qui va se produire. </a:t>
            </a: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2652F4C6-5B8E-E761-4F04-C3CFBE2F29EE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xmlns="" id="{EA7BF8DB-9CE2-D912-F1FA-9D83D60E9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2789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9196275-3BD6-5134-58BB-5046C5207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927BB2E-B12C-A7F7-0FB9-D63291945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</a:t>
            </a:r>
            <a:r>
              <a:rPr lang="fr-FR" dirty="0" smtClean="0">
                <a:latin typeface="Calibri" panose="020F0502020204030204"/>
              </a:rPr>
              <a:t>faux.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2EFFA7-546C-DCED-16B0-CF17567810E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A46FC5CC-2506-F026-66CA-223295C29A4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51BFB320-7BC9-BA90-0030-752F4F623E0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14CCBAA9-EAC5-7ABE-7EBC-02732E29BA5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A079B811-46E2-CF07-103C-92D0515C7EFF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« Tirer, en regardant, une boule d’un sac contenant une boule blanche et une boule noire. » est une expérience aléatoire 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3294B077-5789-4338-D3AD-312CF63F244E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xmlns="" id="{17564575-3874-925D-1710-1FDE7D6BD361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55970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7EFD3A6-E5A3-21B1-A084-E2B8EEDCB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1CBE044-DED3-6E5D-CD7C-E0914A28F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Si on regarde on saura la couleur de la </a:t>
            </a:r>
            <a:r>
              <a:rPr lang="fr-FR" dirty="0" smtClean="0">
                <a:latin typeface="Calibri" panose="020F0502020204030204"/>
              </a:rPr>
              <a:t>boule. </a:t>
            </a:r>
            <a:endParaRPr lang="fr-FR" dirty="0">
              <a:latin typeface="Calibri" panose="020F0502020204030204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18C38B9A-2BC0-F56F-FC12-1FABC94E883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5512DC22-66C7-7CC3-151B-C6D53B7D87F8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« On tire sans regarder une boule d’un sac contenant une boule blanche et une boule noire. 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Avoir une boule rouge est une issue.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64C2D945-82D4-FDAB-5FBD-95A2BEB715CC}"/>
              </a:ext>
            </a:extLst>
          </p:cNvPr>
          <p:cNvSpPr/>
          <p:nvPr/>
        </p:nvSpPr>
        <p:spPr>
          <a:xfrm>
            <a:off x="6986918" y="3963023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xmlns="" id="{1C8C9A4A-D264-1AC9-57DE-631EF2AE4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031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FB29489-312E-DC78-CF1F-C97F8D8F9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5F8374C-65BD-52AD-6478-6DEDD3D54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</a:t>
            </a:r>
            <a:r>
              <a:rPr lang="fr-FR" dirty="0" smtClean="0">
                <a:latin typeface="Calibri" panose="020F0502020204030204"/>
              </a:rPr>
              <a:t>faux.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D02F06-A436-637E-F2EA-DB269E64B3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FE46CF3C-B478-56B6-BBA7-6CF4785AD9B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8A70A839-7556-31B8-69FD-52AE51862B3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610340B7-AFDF-9124-D524-7C59840CCA7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9189ADC4-45D4-F53F-D6F0-BB9F94A4BF58}"/>
              </a:ext>
            </a:extLst>
          </p:cNvPr>
          <p:cNvSpPr txBox="1"/>
          <p:nvPr/>
        </p:nvSpPr>
        <p:spPr>
          <a:xfrm>
            <a:off x="2333428" y="2130137"/>
            <a:ext cx="7092719" cy="1308764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« On tire sans regarder une boule d’un sac contenant une boule blanche et une boule noire. 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Avoir une boule rouge est une issue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BF5648C0-C4F3-4EF2-D318-A75492504F43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xmlns="" id="{D1AD1EA5-CEBD-45EA-8010-702B1DDB3EE0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42838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65A370F-BEEC-AB46-344E-618CC152B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DA924AA-4C5F-0337-5791-106526CA3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Avoir une boule rouge n’est pas </a:t>
            </a:r>
            <a:r>
              <a:rPr lang="fr-FR" dirty="0" smtClean="0">
                <a:latin typeface="Calibri" panose="020F0502020204030204"/>
              </a:rPr>
              <a:t>possible.</a:t>
            </a:r>
            <a:endParaRPr lang="fr-FR" dirty="0">
              <a:latin typeface="Calibri" panose="020F0502020204030204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2EC1B0B5-193D-3FB6-3F42-DD7E9A910A8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664C3B48-807C-3A99-FFEF-8A177276D844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« On tire sans regarder une boule d’un sac contenant une boule blanche et une boule noire. 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Avoir une boule rouge est une issue 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6026669F-25F0-689E-D739-C9E8FDDE68DB}"/>
              </a:ext>
            </a:extLst>
          </p:cNvPr>
          <p:cNvSpPr/>
          <p:nvPr/>
        </p:nvSpPr>
        <p:spPr>
          <a:xfrm>
            <a:off x="7184346" y="4046150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xmlns="" id="{5CB8A224-D582-80B3-06DB-0CF589CF8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5381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BDEB895-C2A9-67F2-3AC1-4A99AFF8C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EA8DF4F-5D1F-A344-0988-20366492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</a:t>
            </a:r>
            <a:r>
              <a:rPr lang="fr-FR" dirty="0" smtClean="0">
                <a:latin typeface="Calibri" panose="020F0502020204030204"/>
              </a:rPr>
              <a:t>faux.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39FD77C-D93B-52DC-B718-EFE0ADC5B50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03CDEC0A-8C89-E6A0-D65A-EA37E2F270B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4076940C-5DB6-BB78-BBDD-410300AA0FC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5EA3B51E-2D0F-26BA-219B-6D239CF9AE9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E162E976-D56B-0391-D300-7BE77976F72F}"/>
              </a:ext>
            </a:extLst>
          </p:cNvPr>
          <p:cNvSpPr txBox="1"/>
          <p:nvPr/>
        </p:nvSpPr>
        <p:spPr>
          <a:xfrm>
            <a:off x="2333428" y="2130137"/>
            <a:ext cx="7092719" cy="1308764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« On tire sans regarder une boule d’un sac contenant une boule blanche et une boule noire. 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Avoir une boule blanche est une issue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1F318EFE-0222-E49C-7428-B87D5D2875C4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xmlns="" id="{110003F7-A675-92F2-1F72-1E5043FB0AB9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08750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B21ED05-8F99-1B5C-419A-07DFD80F2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09CAAA9-1533-04D9-412A-26F7CF4CB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Avoir une boule blanche est un résultat  </a:t>
            </a:r>
            <a:r>
              <a:rPr lang="fr-FR" dirty="0" smtClean="0">
                <a:latin typeface="Calibri" panose="020F0502020204030204"/>
              </a:rPr>
              <a:t>possible.</a:t>
            </a:r>
            <a:endParaRPr lang="fr-FR" dirty="0">
              <a:latin typeface="Calibri" panose="020F0502020204030204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DFC43B8A-94CF-C822-223B-376396F79EC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10DCB3C6-9B62-D4E0-5684-0154AC42820F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« On tire sans regarder une boule d’un sac contenant une boule blanche et une boule noire. 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Avoir une boule blanche est une issue 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281BC5CA-0390-51E4-ED1C-668B71F7B51D}"/>
              </a:ext>
            </a:extLst>
          </p:cNvPr>
          <p:cNvSpPr/>
          <p:nvPr/>
        </p:nvSpPr>
        <p:spPr>
          <a:xfrm>
            <a:off x="2581173" y="4025369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xmlns="" id="{57522499-015E-FB9D-B994-657801EAF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3512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6D7DAE6-DDDC-4B2E-14F3-488CA0C53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B352793-9E97-0495-0990-132D29D26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Complétez.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788A3480-70F2-2738-5B0F-31CD6954253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11BD1024-44EB-4EC8-C10E-E413BAEEAD0C}"/>
              </a:ext>
            </a:extLst>
          </p:cNvPr>
          <p:cNvSpPr txBox="1"/>
          <p:nvPr/>
        </p:nvSpPr>
        <p:spPr>
          <a:xfrm>
            <a:off x="1558637" y="3013501"/>
            <a:ext cx="8495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 issue est un résultat  ………………… d’une expérience aléatoire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3DCDB27-7FAF-9BD1-23FD-9BB78D01E37A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xmlns="" id="{B2D7E259-3C7A-0FB3-ACA7-9D67A6EE470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2CD64576-0466-A610-232F-CA64ED87648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6CCAF999-7B54-6943-4124-3543E08383C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37537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B332F9A-D2FA-82AB-F0CF-2AE07E605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9F8CB44-5B66-7702-AA00-3A0BEEF4B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1FB385D3-D495-EA1C-0FE1-3844C927627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ce que c’est une issue.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xmlns="" id="{2A4437B9-2735-AAE7-C84B-8CF04F7AE82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14816B64-9CF1-33CB-4234-B423E1A0CFB5}"/>
              </a:ext>
            </a:extLst>
          </p:cNvPr>
          <p:cNvSpPr txBox="1"/>
          <p:nvPr/>
        </p:nvSpPr>
        <p:spPr>
          <a:xfrm>
            <a:off x="1558637" y="3013501"/>
            <a:ext cx="8495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 issue est un résultat  ………………… d’une expérience aléatoire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2EF3B40-E8B0-7885-2ABB-798866E4370D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942CAE8D-7676-66ED-3EC7-B97EAC58BA01}"/>
              </a:ext>
            </a:extLst>
          </p:cNvPr>
          <p:cNvSpPr txBox="1"/>
          <p:nvPr/>
        </p:nvSpPr>
        <p:spPr>
          <a:xfrm>
            <a:off x="4814762" y="2967335"/>
            <a:ext cx="1485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srgbClr val="FF0000"/>
                </a:solidFill>
                <a:latin typeface="Calibri (En-têtes)"/>
              </a:rPr>
              <a:t>possible</a:t>
            </a:r>
          </a:p>
        </p:txBody>
      </p:sp>
    </p:spTree>
    <p:extLst>
      <p:ext uri="{BB962C8B-B14F-4D97-AF65-F5344CB8AC3E}">
        <p14:creationId xmlns:p14="http://schemas.microsoft.com/office/powerpoint/2010/main" val="395306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xmlns="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xmlns="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xmlns="" id="{ADD5BB2C-B97C-AC7F-2FD4-315C808D858B}"/>
              </a:ext>
            </a:extLst>
          </p:cNvPr>
          <p:cNvSpPr/>
          <p:nvPr/>
        </p:nvSpPr>
        <p:spPr>
          <a:xfrm>
            <a:off x="1282986" y="451444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xmlns="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xmlns="" id="{C292A691-6A85-6748-2155-87E370E3EA1E}"/>
              </a:ext>
            </a:extLst>
          </p:cNvPr>
          <p:cNvSpPr/>
          <p:nvPr/>
        </p:nvSpPr>
        <p:spPr>
          <a:xfrm>
            <a:off x="1282986" y="539616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xmlns="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xmlns="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xmlns="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xmlns="" id="{1345C3FC-2AC4-C7BA-A11F-5818CA7455A4}"/>
              </a:ext>
            </a:extLst>
          </p:cNvPr>
          <p:cNvSpPr/>
          <p:nvPr/>
        </p:nvSpPr>
        <p:spPr>
          <a:xfrm>
            <a:off x="3127221" y="5396167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xmlns="" id="{BF8E1DED-2DE7-54AB-A58D-2A5E90AF3AD5}"/>
              </a:ext>
            </a:extLst>
          </p:cNvPr>
          <p:cNvSpPr/>
          <p:nvPr/>
        </p:nvSpPr>
        <p:spPr>
          <a:xfrm>
            <a:off x="3089466" y="4510453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E2D8B298-C52A-F641-FE46-F63A5D014E5F}"/>
              </a:ext>
            </a:extLst>
          </p:cNvPr>
          <p:cNvSpPr/>
          <p:nvPr/>
        </p:nvSpPr>
        <p:spPr>
          <a:xfrm>
            <a:off x="914081" y="1109055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fr-FR" sz="2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                                     Statistiques et probabilité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xmlns="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13 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xmlns="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5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xmlns="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6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xmlns="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7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xmlns="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dirty="0">
                <a:solidFill>
                  <a:prstClr val="black"/>
                </a:solidFill>
                <a:sym typeface="Arial"/>
              </a:rPr>
              <a:t>Calculer et interpréter la moyenne arithmétique d’une série statistique quantitative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xmlns="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ym typeface="Arial"/>
              </a:rPr>
              <a:t>Déterminer et interpréter la médiane d’une série statistique quantitative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xmlns="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dirty="0">
                <a:solidFill>
                  <a:prstClr val="black"/>
                </a:solidFill>
                <a:sym typeface="Arial"/>
              </a:rPr>
              <a:t>Construire et lire un diagramme en bâtonnets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xmlns="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281837" y="4514443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sz="2000" b="0" dirty="0">
                <a:solidFill>
                  <a:prstClr val="black"/>
                </a:solidFill>
                <a:sym typeface="Arial"/>
              </a:rPr>
              <a:t>Tâche 8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xmlns="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281837" y="5395172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/>
              <a:t>Tâche</a:t>
            </a:r>
            <a:r>
              <a:rPr lang="en-US" b="1" dirty="0"/>
              <a:t> 9</a:t>
            </a:r>
            <a:endParaRPr lang="fr-FR" b="1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xmlns="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27220" y="5395172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Identifier les issues d’une expérience aléatoire .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xmlns="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093566" y="4511448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sz="2000" b="0" dirty="0">
                <a:solidFill>
                  <a:prstClr val="black"/>
                </a:solidFill>
                <a:sym typeface="Arial"/>
              </a:rPr>
              <a:t>Construire et lire un diagramme circulaire</a:t>
            </a: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20 min</a:t>
            </a:r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127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xmlns="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DBD79CF7-88E3-709F-C5CC-D06B6B99E0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492" y="1864312"/>
            <a:ext cx="9594171" cy="287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xmlns="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xmlns="" id="{EFFD57C0-02A9-27FE-4C04-488952B04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492" y="1864312"/>
            <a:ext cx="9594171" cy="2872140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xmlns="" id="{D7A0D93F-BD61-D09C-EF2A-C14BF458F6FC}"/>
              </a:ext>
            </a:extLst>
          </p:cNvPr>
          <p:cNvSpPr txBox="1"/>
          <p:nvPr/>
        </p:nvSpPr>
        <p:spPr>
          <a:xfrm>
            <a:off x="5568043" y="3634190"/>
            <a:ext cx="1055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000" dirty="0">
                <a:solidFill>
                  <a:srgbClr val="FF0000"/>
                </a:solidFill>
                <a:latin typeface="Calibri" panose="020F0502020204030204"/>
              </a:rPr>
              <a:t>Rouge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xmlns="" id="{B0DCCF40-CBFC-4337-E2B4-5B08D8286D29}"/>
              </a:ext>
            </a:extLst>
          </p:cNvPr>
          <p:cNvSpPr txBox="1"/>
          <p:nvPr/>
        </p:nvSpPr>
        <p:spPr>
          <a:xfrm>
            <a:off x="5524986" y="4208904"/>
            <a:ext cx="1055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000" dirty="0">
                <a:solidFill>
                  <a:srgbClr val="0070C0"/>
                </a:solidFill>
                <a:latin typeface="Calibri" panose="020F0502020204030204"/>
              </a:rPr>
              <a:t>Bleue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xmlns="" id="{DC80B0E6-968D-15A6-168E-87F86AE0C002}"/>
              </a:ext>
            </a:extLst>
          </p:cNvPr>
          <p:cNvSpPr txBox="1"/>
          <p:nvPr/>
        </p:nvSpPr>
        <p:spPr>
          <a:xfrm>
            <a:off x="8794532" y="3988221"/>
            <a:ext cx="1838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000" dirty="0">
                <a:solidFill>
                  <a:prstClr val="black"/>
                </a:solidFill>
                <a:latin typeface="Calibri" panose="020F0502020204030204"/>
              </a:rPr>
              <a:t>issues possibles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BAAE3E0-F995-1B14-5189-9911C17D4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9291B2-6CD0-A645-65B2-8E72E9CEC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EF00ADB-691E-DE99-C8CA-4F75CAC93A1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E31419B-45DC-D3AA-9BB0-02D148B482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127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A4A4DAA1-093F-8A43-0684-88D6A21614C6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6FA4B68B-E013-9DD3-C6A7-1DC312AEE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xmlns="" id="{1675369F-0852-7DED-B206-B7864F4E4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9EDCB559-CC84-2BDA-B317-2FD8D1F608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42" y="2093408"/>
            <a:ext cx="11016116" cy="294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3796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99EC23B-9D23-E76B-9090-E167754BF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AFF0BC9-022C-972B-E2A4-6AE6E655A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148C15CA-AFEC-63F7-1764-0ACCF06AC62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89A0AC9A-B866-33BF-B6DF-805436DAE001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C3F964CF-CD2F-F314-1CCE-9023BCF1C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xmlns="" id="{5B3A63BC-045C-E2F3-CF37-8F62335330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0" name="Image 29">
            <a:extLst>
              <a:ext uri="{FF2B5EF4-FFF2-40B4-BE49-F238E27FC236}">
                <a16:creationId xmlns:a16="http://schemas.microsoft.com/office/drawing/2014/main" xmlns="" id="{0C1856CB-F81A-D77B-0750-AB01B265C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42" y="2093408"/>
            <a:ext cx="11016116" cy="2946451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xmlns="" id="{D37152A5-609F-CBD6-EE9E-B6E19D0A8DE2}"/>
              </a:ext>
            </a:extLst>
          </p:cNvPr>
          <p:cNvSpPr txBox="1"/>
          <p:nvPr/>
        </p:nvSpPr>
        <p:spPr>
          <a:xfrm>
            <a:off x="5799991" y="3262744"/>
            <a:ext cx="1055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Rouge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xmlns="" id="{F70C9330-54F1-D310-8F29-517AC96C4C5D}"/>
              </a:ext>
            </a:extLst>
          </p:cNvPr>
          <p:cNvSpPr txBox="1"/>
          <p:nvPr/>
        </p:nvSpPr>
        <p:spPr>
          <a:xfrm>
            <a:off x="5741712" y="3815695"/>
            <a:ext cx="1055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Bleue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xmlns="" id="{0D0D6941-95D2-2429-E19D-8F583A75EABA}"/>
              </a:ext>
            </a:extLst>
          </p:cNvPr>
          <p:cNvSpPr txBox="1"/>
          <p:nvPr/>
        </p:nvSpPr>
        <p:spPr>
          <a:xfrm>
            <a:off x="5835231" y="4449342"/>
            <a:ext cx="1055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dirty="0">
                <a:solidFill>
                  <a:srgbClr val="FFC000"/>
                </a:solidFill>
                <a:latin typeface="Calibri" panose="020F0502020204030204"/>
              </a:rPr>
              <a:t>J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aune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xmlns="" id="{C63F7998-6AC0-07A2-28ED-DE9C31E4436F}"/>
              </a:ext>
            </a:extLst>
          </p:cNvPr>
          <p:cNvSpPr txBox="1"/>
          <p:nvPr/>
        </p:nvSpPr>
        <p:spPr>
          <a:xfrm>
            <a:off x="9366528" y="3953011"/>
            <a:ext cx="205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issues possibles</a:t>
            </a:r>
          </a:p>
        </p:txBody>
      </p:sp>
    </p:spTree>
    <p:extLst>
      <p:ext uri="{BB962C8B-B14F-4D97-AF65-F5344CB8AC3E}">
        <p14:creationId xmlns:p14="http://schemas.microsoft.com/office/powerpoint/2010/main" val="403502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127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DD99EA09-4FD5-B3EC-D728-03EF15C18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479" y="2034419"/>
            <a:ext cx="8421013" cy="327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xmlns="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Identifier les issues d’une expérience aléatoire.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Expérience</a:t>
            </a:r>
            <a:r>
              <a:rPr lang="en-US" dirty="0"/>
              <a:t> </a:t>
            </a:r>
            <a:r>
              <a:rPr lang="en-US" dirty="0" err="1"/>
              <a:t>aléatoire</a:t>
            </a:r>
            <a:endParaRPr lang="en-US" dirty="0"/>
          </a:p>
          <a:p>
            <a:r>
              <a:rPr lang="en-US" dirty="0"/>
              <a:t>Issue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l’élève doit être capable de: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Identifier les issues d’une expérience aléatoire.</a:t>
            </a:r>
          </a:p>
          <a:p>
            <a:pPr lvl="0"/>
            <a:r>
              <a:rPr lang="fr-FR" b="1" dirty="0"/>
              <a:t>Les outils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Lancer d’une pièce de monnaie.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Tirer une boule d’un sac.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L’expérience aléatoire peut être répétée dans les mêmes conditions.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On connaît à l’avance les </a:t>
            </a:r>
            <a:r>
              <a:rPr lang="fr-FR"/>
              <a:t>résultats possibles, </a:t>
            </a:r>
            <a:r>
              <a:rPr lang="fr-FR" dirty="0"/>
              <a:t>mais on ne peut pas prévoir avec certitude le résultat obtenu avant de faire </a:t>
            </a:r>
            <a:r>
              <a:rPr lang="fr-FR"/>
              <a:t>l’</a:t>
            </a:r>
            <a:r>
              <a:rPr lang="fr-FR" err="1"/>
              <a:t>expérience</a:t>
            </a:r>
            <a:r>
              <a:rPr lang="fr-FR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ce que nous avons </a:t>
            </a:r>
            <a:r>
              <a:rPr lang="fr-FR" dirty="0" smtClean="0"/>
              <a:t>appris.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</a:t>
            </a:r>
            <a:r>
              <a:rPr lang="fr-FR" dirty="0" smtClean="0"/>
              <a:t>rappel.</a:t>
            </a:r>
            <a:endParaRPr lang="fr-FR" dirty="0"/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xmlns="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AA925AD3-72B2-88D6-05D0-D353DFBBF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9514" y="2609779"/>
            <a:ext cx="7292972" cy="163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FE177E27-EFF5-6C25-E340-B310047F5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092" y="2454955"/>
            <a:ext cx="9811815" cy="213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xmlns="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ZoneTexte 7">
            <a:extLst>
              <a:ext uri="{FF2B5EF4-FFF2-40B4-BE49-F238E27FC236}">
                <a16:creationId xmlns:a16="http://schemas.microsoft.com/office/drawing/2014/main" xmlns="" id="{68A0E193-7E82-6603-BAFA-71DE4DF6EBD0}"/>
              </a:ext>
            </a:extLst>
          </p:cNvPr>
          <p:cNvSpPr txBox="1"/>
          <p:nvPr/>
        </p:nvSpPr>
        <p:spPr>
          <a:xfrm>
            <a:off x="685164" y="2676021"/>
            <a:ext cx="10298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i="1" dirty="0">
                <a:solidFill>
                  <a:prstClr val="black"/>
                </a:solidFill>
                <a:latin typeface="Calibri" panose="020F0502020204030204"/>
              </a:rPr>
              <a:t>A la prochaine séance!</a:t>
            </a:r>
          </a:p>
        </p:txBody>
      </p:sp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1579</TotalTime>
  <Words>1669</Words>
  <Application>Microsoft Office PowerPoint</Application>
  <PresentationFormat>Personnalisé</PresentationFormat>
  <Paragraphs>232</Paragraphs>
  <Slides>62</Slides>
  <Notes>1</Notes>
  <HiddenSlides>7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63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Nommer l’objet suivant:</vt:lpstr>
      <vt:lpstr> Voici la réponse.</vt:lpstr>
      <vt:lpstr> Complétez la phrase suivante.</vt:lpstr>
      <vt:lpstr> Voici la réponse.</vt:lpstr>
      <vt:lpstr>Complétez les phrases suivantes.</vt:lpstr>
      <vt:lpstr>La face d’une pièce de monnaie comporte un portrait.</vt:lpstr>
      <vt:lpstr>Parfait! On se rappelle ce qui suit:</vt:lpstr>
      <vt:lpstr>Présentation PowerPoint</vt:lpstr>
      <vt:lpstr>Exprimez vos avis</vt:lpstr>
      <vt:lpstr>A la fin de cette séance, vous serez capables de</vt:lpstr>
      <vt:lpstr>Présentation PowerPoint</vt:lpstr>
      <vt:lpstr>Considérons l’expérience suivante:</vt:lpstr>
      <vt:lpstr>Considérons l’expérience suivante:</vt:lpstr>
      <vt:lpstr> Les deux issues de l’expérience aléatoire :</vt:lpstr>
      <vt:lpstr> Considérons l’expérience suivante:</vt:lpstr>
      <vt:lpstr> On ne peut pas prévoir avec certitude le résultat d’une expérience aléatoire.</vt:lpstr>
      <vt:lpstr>Exemple d’expérience aléatoire.</vt:lpstr>
      <vt:lpstr>L’issue est un résultat possible d’une expérience aléatoire.</vt:lpstr>
      <vt:lpstr>Exemple.</vt:lpstr>
      <vt:lpstr>Présentation PowerPoint</vt:lpstr>
      <vt:lpstr> Répondez par vrai ou faux.</vt:lpstr>
      <vt:lpstr>On sait les résultats mais on ne sait pas avec certitude celui qui va se produire</vt:lpstr>
      <vt:lpstr> Répondez par vrai ou faux.</vt:lpstr>
      <vt:lpstr>Si on regarde on saura la couleur de la boule. </vt:lpstr>
      <vt:lpstr> Répondez par vrai ou faux.</vt:lpstr>
      <vt:lpstr>Avoir une boule rouge n’est pas possible.</vt:lpstr>
      <vt:lpstr> Répondez par vrai ou faux.</vt:lpstr>
      <vt:lpstr>Avoir une boule blanche est un résultat  possible.</vt:lpstr>
      <vt:lpstr>Complétez.</vt:lpstr>
      <vt:lpstr> 𝐕𝐨𝐢𝐜𝐢 𝐥𝐚  𝐫é𝐩𝐨𝐧𝐬𝐞.</vt:lpstr>
      <vt:lpstr>Présentation PowerPoint</vt:lpstr>
      <vt:lpstr>Travaillez individuellement puis discutez en binômes vos réponses.</vt:lpstr>
      <vt:lpstr>Prenez la correction sur vos livrets.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Voici ce que nous avons appris.</vt:lpstr>
      <vt:lpstr>Voici l’exercice à faire à la maison pour la séance prochaine.</vt:lpstr>
      <vt:lpstr> C’est la fin de notre séance. N’oubliez pas de réviser votre leçon.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aitmbark</cp:lastModifiedBy>
  <cp:revision>159</cp:revision>
  <dcterms:created xsi:type="dcterms:W3CDTF">2025-11-03T10:55:47Z</dcterms:created>
  <dcterms:modified xsi:type="dcterms:W3CDTF">2026-05-08T15:42:22Z</dcterms:modified>
</cp:coreProperties>
</file>