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308" r:id="rId2"/>
    <p:sldId id="288" r:id="rId3"/>
    <p:sldId id="289" r:id="rId4"/>
    <p:sldId id="286" r:id="rId5"/>
    <p:sldId id="287" r:id="rId6"/>
    <p:sldId id="264" r:id="rId7"/>
    <p:sldId id="344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6" r:id="rId25"/>
    <p:sldId id="307" r:id="rId26"/>
    <p:sldId id="316" r:id="rId27"/>
    <p:sldId id="317" r:id="rId28"/>
    <p:sldId id="309" r:id="rId29"/>
    <p:sldId id="310" r:id="rId30"/>
    <p:sldId id="297" r:id="rId31"/>
    <p:sldId id="270" r:id="rId32"/>
    <p:sldId id="271" r:id="rId33"/>
    <p:sldId id="272" r:id="rId34"/>
    <p:sldId id="353" r:id="rId35"/>
    <p:sldId id="354" r:id="rId36"/>
    <p:sldId id="298" r:id="rId37"/>
    <p:sldId id="313" r:id="rId38"/>
    <p:sldId id="259" r:id="rId39"/>
    <p:sldId id="275" r:id="rId40"/>
    <p:sldId id="276" r:id="rId41"/>
    <p:sldId id="277" r:id="rId42"/>
    <p:sldId id="318" r:id="rId43"/>
    <p:sldId id="299" r:id="rId44"/>
    <p:sldId id="260" r:id="rId45"/>
    <p:sldId id="279" r:id="rId46"/>
    <p:sldId id="322" r:id="rId47"/>
    <p:sldId id="323" r:id="rId48"/>
    <p:sldId id="324" r:id="rId49"/>
    <p:sldId id="325" r:id="rId50"/>
    <p:sldId id="311" r:id="rId51"/>
    <p:sldId id="312" r:id="rId52"/>
    <p:sldId id="332" r:id="rId53"/>
    <p:sldId id="333" r:id="rId54"/>
    <p:sldId id="334" r:id="rId55"/>
    <p:sldId id="335" r:id="rId56"/>
    <p:sldId id="336" r:id="rId57"/>
    <p:sldId id="337" r:id="rId58"/>
    <p:sldId id="338" r:id="rId59"/>
    <p:sldId id="339" r:id="rId60"/>
    <p:sldId id="340" r:id="rId61"/>
    <p:sldId id="341" r:id="rId62"/>
    <p:sldId id="300" r:id="rId63"/>
    <p:sldId id="301" r:id="rId64"/>
    <p:sldId id="281" r:id="rId65"/>
    <p:sldId id="342" r:id="rId66"/>
    <p:sldId id="343" r:id="rId67"/>
    <p:sldId id="355" r:id="rId68"/>
    <p:sldId id="303" r:id="rId69"/>
    <p:sldId id="304" r:id="rId70"/>
    <p:sldId id="282" r:id="rId71"/>
    <p:sldId id="305" r:id="rId72"/>
    <p:sldId id="262" r:id="rId73"/>
    <p:sldId id="283" r:id="rId74"/>
    <p:sldId id="284" r:id="rId75"/>
    <p:sldId id="352" r:id="rId7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344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6"/>
            <p14:sldId id="307"/>
            <p14:sldId id="316"/>
            <p14:sldId id="317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353"/>
            <p14:sldId id="354"/>
            <p14:sldId id="298"/>
            <p14:sldId id="313"/>
            <p14:sldId id="259"/>
            <p14:sldId id="275"/>
            <p14:sldId id="276"/>
            <p14:sldId id="277"/>
            <p14:sldId id="318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11"/>
            <p14:sldId id="312"/>
            <p14:sldId id="332"/>
            <p14:sldId id="333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2"/>
            <p14:sldId id="343"/>
            <p14:sldId id="355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35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1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185453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0.png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0.png"/><Relationship Id="rId11" Type="http://schemas.openxmlformats.org/officeDocument/2006/relationships/image" Target="../media/image69.png"/><Relationship Id="rId5" Type="http://schemas.openxmlformats.org/officeDocument/2006/relationships/image" Target="../media/image630.png"/><Relationship Id="rId10" Type="http://schemas.openxmlformats.org/officeDocument/2006/relationships/image" Target="../media/image68.png"/><Relationship Id="rId4" Type="http://schemas.openxmlformats.org/officeDocument/2006/relationships/image" Target="../media/image65.png"/><Relationship Id="rId9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5.png"/><Relationship Id="rId7" Type="http://schemas.openxmlformats.org/officeDocument/2006/relationships/image" Target="../media/image73.png"/><Relationship Id="rId12" Type="http://schemas.openxmlformats.org/officeDocument/2006/relationships/image" Target="../media/image7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11" Type="http://schemas.openxmlformats.org/officeDocument/2006/relationships/image" Target="../media/image76.png"/><Relationship Id="rId5" Type="http://schemas.openxmlformats.org/officeDocument/2006/relationships/image" Target="../media/image71.png"/><Relationship Id="rId10" Type="http://schemas.openxmlformats.org/officeDocument/2006/relationships/image" Target="../media/image75.png"/><Relationship Id="rId4" Type="http://schemas.openxmlformats.org/officeDocument/2006/relationships/image" Target="../media/image70.png"/><Relationship Id="rId9" Type="http://schemas.openxmlformats.org/officeDocument/2006/relationships/image" Target="../media/image7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20.png"/><Relationship Id="rId4" Type="http://schemas.openxmlformats.org/officeDocument/2006/relationships/image" Target="../media/image1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9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2.png"/><Relationship Id="rId5" Type="http://schemas.openxmlformats.org/officeDocument/2006/relationships/image" Target="../media/image890.png"/><Relationship Id="rId4" Type="http://schemas.openxmlformats.org/officeDocument/2006/relationships/image" Target="../media/image9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20.jpeg"/><Relationship Id="rId7" Type="http://schemas.openxmlformats.org/officeDocument/2006/relationships/image" Target="../media/image9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0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7272450" cy="522000"/>
            <a:chOff x="304312" y="4531839"/>
            <a:chExt cx="650833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650833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7272450" cy="522000"/>
            <a:chOff x="304312" y="5304657"/>
            <a:chExt cx="650833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650833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7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</a:t>
            </a:r>
            <a:r>
              <a:rPr lang="ar-SA"/>
              <a:t>9</a:t>
            </a:r>
            <a:endParaRPr lang="fr-FR" dirty="0"/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>
                <a:solidFill>
                  <a:schemeClr val="bg1"/>
                </a:solidFill>
              </a:rPr>
              <a:t>Reconnaitre les éléments caractéristiques du cercle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EA6E66-6F6E-2279-D936-348F663DD345}"/>
              </a:ext>
            </a:extLst>
          </p:cNvPr>
          <p:cNvSpPr txBox="1"/>
          <p:nvPr/>
        </p:nvSpPr>
        <p:spPr>
          <a:xfrm>
            <a:off x="2035429" y="4647684"/>
            <a:ext cx="5508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concepts de base de la géométrie dans le plan 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MA" dirty="0">
                <a:solidFill>
                  <a:schemeClr val="bg1">
                    <a:lumMod val="65000"/>
                  </a:schemeClr>
                </a:solidFill>
              </a:rPr>
              <a:t>L’enseignant incite les élèves à prendre conscience de ces comportement en classe et en dehors de la classe</a:t>
            </a:r>
            <a:endParaRPr lang="fr-FR" dirty="0">
              <a:solidFill>
                <a:schemeClr val="bg1">
                  <a:lumMod val="65000"/>
                </a:schemeClr>
              </a:solidFill>
            </a:endParaRPr>
          </a:p>
          <a:p>
            <a:endParaRPr lang="fr-FR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:21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5F29F28-7247-6346-B4FD-C5D80C82C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61" y="1036030"/>
            <a:ext cx="10529278" cy="481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2943095" y="2721268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point M est le …………du segment AB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CB7F9AC9-D720-5695-DE69-63BFB6905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224" y="3179522"/>
            <a:ext cx="3310688" cy="99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milieu d’un segment est un point partageant le segment en deux segments de même longueur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 réponse , Il donne ensuite les différentes méthodes pour tracer le milieu d’un segment ( pliage, règle, compas……</a:t>
            </a:r>
            <a:r>
              <a:rPr lang="fr-FR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etc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)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2335CCE-39C5-B5C6-139E-8F004C4986EF}"/>
              </a:ext>
            </a:extLst>
          </p:cNvPr>
          <p:cNvSpPr txBox="1"/>
          <p:nvPr/>
        </p:nvSpPr>
        <p:spPr>
          <a:xfrm>
            <a:off x="2943095" y="2721268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e point M est le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milieu 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du segment AB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1AA5C0D-2BF5-CB77-22D5-0A53A701F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224" y="3179522"/>
            <a:ext cx="3310688" cy="99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66D65D-6EE7-D8DF-0A64-9A729BB4F247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76A7D1-C8EB-777F-6505-968B2CE66524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5C070852-CE04-38CC-2DE0-E28DD088121C}"/>
              </a:ext>
            </a:extLst>
          </p:cNvPr>
          <p:cNvSpPr txBox="1"/>
          <p:nvPr/>
        </p:nvSpPr>
        <p:spPr>
          <a:xfrm>
            <a:off x="2488557" y="3287210"/>
            <a:ext cx="4264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On trace des cercles avec un 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le compas est très utile en géométrie et dans cette leçon: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réponse en insistant sur l’utilité de cet outil en géométrie ;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D738A99-29B4-46E4-9CFF-769564F20A11}"/>
              </a:ext>
            </a:extLst>
          </p:cNvPr>
          <p:cNvSpPr txBox="1"/>
          <p:nvPr/>
        </p:nvSpPr>
        <p:spPr>
          <a:xfrm>
            <a:off x="4011314" y="3356284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On trace des cercles avec un </a:t>
            </a:r>
            <a:r>
              <a:rPr lang="fr-FR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00D7E7-4449-DBBB-872D-79ADDE9614C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47E9C1-4E22-BAE0-A338-1D4B5FF11486}"/>
              </a:ext>
            </a:extLst>
          </p:cNvPr>
          <p:cNvSpPr/>
          <p:nvPr/>
        </p:nvSpPr>
        <p:spPr>
          <a:xfrm>
            <a:off x="2483407" y="2348376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7EF2538-5E11-3D78-6B3A-943074A3E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999" y="2563009"/>
            <a:ext cx="1731979" cy="173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1428860" y="1217141"/>
                <a:ext cx="7092719" cy="2499008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Si M est le milieu du segment AB et </a:t>
                </a:r>
                <a14:m>
                  <m:oMath xmlns:m="http://schemas.openxmlformats.org/officeDocument/2006/math"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alors </a:t>
                </a:r>
                <a14:m>
                  <m:oMath xmlns:m="http://schemas.openxmlformats.org/officeDocument/2006/math"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𝑨𝑴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𝒄𝒎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860" y="1217141"/>
                <a:ext cx="7092719" cy="24990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1428860" y="406693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6543168" y="406693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5650B3-51DF-F346-E96D-8E6B0F40E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173" y="2394428"/>
            <a:ext cx="3310688" cy="99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 si M est le milieu du segment AB alors on a : AM=BM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1428860" y="4715115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C5EDF9C0-7751-FD8D-4E23-F194E7FE703F}"/>
                  </a:ext>
                </a:extLst>
              </p:cNvPr>
              <p:cNvSpPr txBox="1"/>
              <p:nvPr/>
            </p:nvSpPr>
            <p:spPr>
              <a:xfrm>
                <a:off x="1428860" y="1217141"/>
                <a:ext cx="7092719" cy="2499008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Si M est le milieu du segment AB et </a:t>
                </a:r>
                <a14:m>
                  <m:oMath xmlns:m="http://schemas.openxmlformats.org/officeDocument/2006/math"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fr-FR" sz="18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alors </a:t>
                </a:r>
                <a14:m>
                  <m:oMath xmlns:m="http://schemas.openxmlformats.org/officeDocument/2006/math"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𝑨𝑴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𝒄𝒎</m:t>
                    </m:r>
                    <m:r>
                      <a:rPr lang="fr-FR" sz="18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endParaRPr lang="fr-FR" sz="1800" dirty="0">
                  <a:solidFill>
                    <a:prstClr val="black"/>
                  </a:solidFill>
                </a:endParaRP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C5EDF9C0-7751-FD8D-4E23-F194E7FE70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860" y="1217141"/>
                <a:ext cx="7092719" cy="24990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E09A1462-7670-B2A5-0173-A127B6FC8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173" y="2394428"/>
            <a:ext cx="3310688" cy="99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6F0D051-1580-9075-E5FA-319A5B6F4719}"/>
                  </a:ext>
                </a:extLst>
              </p:cNvPr>
              <p:cNvSpPr txBox="1"/>
              <p:nvPr/>
            </p:nvSpPr>
            <p:spPr>
              <a:xfrm>
                <a:off x="1847291" y="1491767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on a O;A et B trois points tels que :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𝑶𝑨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𝑶𝑩</m:t>
                    </m:r>
                  </m:oMath>
                </a14:m>
                <a:endParaRPr lang="fr-FR" sz="1800" b="1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Alors O est le milieu du segment AB 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6F0D051-1580-9075-E5FA-319A5B6F4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291" y="1491767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1847291" y="390488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6961599" y="390488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:si M est le milieu du segment AB alors M est un point de ce segment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réponse en insistant sur le fait que M appartient au segment 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7285691" y="3365366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5EE12A3D-12D6-47DB-684E-ECABB6E00886}"/>
                  </a:ext>
                </a:extLst>
              </p:cNvPr>
              <p:cNvSpPr txBox="1"/>
              <p:nvPr/>
            </p:nvSpPr>
            <p:spPr>
              <a:xfrm>
                <a:off x="2171383" y="1645990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on a O;A et B trois points tels que :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𝑶𝑨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𝑶𝑩</m:t>
                    </m:r>
                  </m:oMath>
                </a14:m>
                <a:endParaRPr lang="fr-FR" sz="1800" b="1" kern="0" dirty="0">
                  <a:solidFill>
                    <a:srgbClr val="000000"/>
                  </a:solidFill>
                  <a:sym typeface="Calibri"/>
                </a:endParaRPr>
              </a:p>
              <a:p>
                <a:pPr defTabSz="342900">
                  <a:buClrTx/>
                </a:pPr>
                <a:r>
                  <a:rPr lang="fr-FR" sz="1800" dirty="0">
                    <a:solidFill>
                      <a:prstClr val="black"/>
                    </a:solidFill>
                  </a:rPr>
                  <a:t>Alors O est le milieu du segment AB </a:t>
                </a: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5EE12A3D-12D6-47DB-684E-ECABB6E008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1383" y="1645990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9011A879-C94F-C1E7-AEF8-4F93554E6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619" y="2874891"/>
            <a:ext cx="2584209" cy="30311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B811BE3-83C5-80D8-DBA0-AE7AB6EAC4FC}"/>
              </a:ext>
            </a:extLst>
          </p:cNvPr>
          <p:cNvSpPr txBox="1"/>
          <p:nvPr/>
        </p:nvSpPr>
        <p:spPr>
          <a:xfrm>
            <a:off x="2034531" y="5924828"/>
            <a:ext cx="1830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Contre exemple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153890" y="5705938"/>
            <a:ext cx="571730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 doit être un point du segment AB et vérifie OA=OB </a:t>
            </a:r>
          </a:p>
        </p:txBody>
      </p:sp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Placer deux points B et C tels que OB=OC=3cm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BDE75E1-2594-27EC-6430-71F0694859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76" y="1019121"/>
            <a:ext cx="11512447" cy="4318723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  <a:prstDash val="sysDash"/>
          </a:ln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 il y a une infinité de choix des points B et C  ,ces points forment le cercle de centre O et de rayon 3cm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 et demande aux élèves combien de points peut-on trouver pour approcher le sens d’un cercle 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6186D00-3D6A-4E79-2AC4-431FFE864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76" y="1019121"/>
            <a:ext cx="11512447" cy="5365889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  <a:prstDash val="dash"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2BADBEE-AC89-FCF8-72BC-C7A833E95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666" y="3193536"/>
            <a:ext cx="3285683" cy="29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qu’ il faut retenir jusqu’à ici: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A94F6A-E3A6-DEDE-13D5-86ECA1D49A3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endParaRPr lang="fr-FR" dirty="0"/>
              </a:p>
              <a:p>
                <a:r>
                  <a:rPr lang="fr-FR" sz="2400" dirty="0"/>
                  <a:t>O milieu du segment  AB  signifie les points O;A et B sont alignés et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;</a:t>
                </a:r>
              </a:p>
              <a:p>
                <a:endParaRPr lang="fr-FR" dirty="0"/>
              </a:p>
              <a:p>
                <a:endParaRPr lang="fr-FR" dirty="0"/>
              </a:p>
              <a:p>
                <a:r>
                  <a:rPr lang="fr-FR" sz="2400" dirty="0"/>
                  <a:t>Si O milieu du segment AB alors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dirty="0"/>
                  <a:t>;</a:t>
                </a:r>
              </a:p>
              <a:p>
                <a:pPr marL="0" indent="0">
                  <a:buNone/>
                </a:pPr>
                <a:endParaRPr lang="fr-FR" dirty="0"/>
              </a:p>
              <a:p>
                <a:endParaRPr lang="fr-FR" dirty="0"/>
              </a:p>
              <a:p>
                <a:r>
                  <a:rPr lang="fr-FR" sz="2400" dirty="0"/>
                  <a:t>On trace un cercle avec un compas ;</a:t>
                </a:r>
              </a:p>
              <a:p>
                <a:pPr marL="0" indent="0">
                  <a:buNone/>
                </a:pPr>
                <a:endParaRPr lang="fr-FR" sz="2400" dirty="0"/>
              </a:p>
              <a:p>
                <a:r>
                  <a:rPr lang="fr-FR" sz="2400" dirty="0"/>
                  <a:t>Il y a plusieurs points situés à une distance donnée d’un point ;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A94F6A-E3A6-DEDE-13D5-86ECA1D49A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76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C8A3AE2-6B91-35A5-98BB-DFB7FCC7D4F9}"/>
              </a:ext>
            </a:extLst>
          </p:cNvPr>
          <p:cNvSpPr txBox="1"/>
          <p:nvPr/>
        </p:nvSpPr>
        <p:spPr>
          <a:xfrm>
            <a:off x="1336493" y="2391456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Peut on trouver ou on a placé la pointe sèche du compas pour tracer ce cercle ?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644055F-4CA8-2470-A1C5-02190A0595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24" y="2214125"/>
            <a:ext cx="3009900" cy="269240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895273" y="2865813"/>
            <a:ext cx="97905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203570" y="4276436"/>
            <a:ext cx="5205241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À quelle distance sont situés tous les points d’un cercle de rayon 3 cm?</a:t>
            </a:r>
          </a:p>
        </p:txBody>
      </p: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A la fin de cette séance, vous serez capables de: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que le centre et diamètre sont des éléments du cercle mais il y’a d’autres 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6037338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30253A8-BE49-B39E-1D7D-A102039A8346}"/>
              </a:ext>
            </a:extLst>
          </p:cNvPr>
          <p:cNvSpPr txBox="1"/>
          <p:nvPr/>
        </p:nvSpPr>
        <p:spPr>
          <a:xfrm>
            <a:off x="1169043" y="2615878"/>
            <a:ext cx="54825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Connaitre les éléments caractéristiques d’un cercle</a:t>
            </a:r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rgbClr val="C00000"/>
                </a:solidFill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2724165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9DEA8-8628-C435-47D3-91D891EC3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DB12C9-2FCF-1512-B1D6-791A2AA97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vous montre les éléments caractéristiques du cercle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224D3E-052A-5774-01DC-906F06F9EBE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L’enseignant lit la définition et explique sur la figure 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AC819E7-B9EA-C88A-1EB6-0E66B792F1D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6C17ADC-40DC-66A5-3B01-87CED989B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836" y="2074119"/>
            <a:ext cx="3834089" cy="281401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F486DE8-572B-7F49-0429-AB218807314B}"/>
              </a:ext>
            </a:extLst>
          </p:cNvPr>
          <p:cNvSpPr txBox="1"/>
          <p:nvPr/>
        </p:nvSpPr>
        <p:spPr>
          <a:xfrm>
            <a:off x="662796" y="1151429"/>
            <a:ext cx="81856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2000" b="1" dirty="0">
                <a:solidFill>
                  <a:srgbClr val="000000"/>
                </a:solidFill>
              </a:rPr>
              <a:t>Centre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 : </a:t>
            </a:r>
            <a:r>
              <a:rPr lang="fr-MA" sz="2000" dirty="0">
                <a:solidFill>
                  <a:srgbClr val="000000"/>
                </a:solidFill>
              </a:rPr>
              <a:t>Le point situé exactement au milieu du cercle.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A78B7F-D0AE-98B5-D7A5-EC9446A424DF}"/>
              </a:ext>
            </a:extLst>
          </p:cNvPr>
          <p:cNvSpPr txBox="1"/>
          <p:nvPr/>
        </p:nvSpPr>
        <p:spPr>
          <a:xfrm>
            <a:off x="539043" y="3178039"/>
            <a:ext cx="74107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i="0" u="none" strike="noStrike" dirty="0">
                <a:solidFill>
                  <a:srgbClr val="000000"/>
                </a:solidFill>
                <a:effectLst/>
              </a:rPr>
              <a:t>Diamètre : </a:t>
            </a:r>
            <a:r>
              <a:rPr lang="fr-MA" sz="2000" b="0" i="0" u="none" strike="noStrike" dirty="0">
                <a:solidFill>
                  <a:srgbClr val="000000"/>
                </a:solidFill>
                <a:effectLst/>
              </a:rPr>
              <a:t>Segment reliant deux points</a:t>
            </a:r>
          </a:p>
          <a:p>
            <a:r>
              <a:rPr lang="fr-MA" sz="2000" b="0" i="0" u="none" strike="noStrike" dirty="0">
                <a:solidFill>
                  <a:srgbClr val="000000"/>
                </a:solidFill>
                <a:effectLst/>
              </a:rPr>
              <a:t> du cercle en passant par le centre, c’est aussi la distance entre ces deux points (D=2r).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D0EFF74-31D4-50DE-1328-54374B35D298}"/>
              </a:ext>
            </a:extLst>
          </p:cNvPr>
          <p:cNvSpPr txBox="1"/>
          <p:nvPr/>
        </p:nvSpPr>
        <p:spPr>
          <a:xfrm>
            <a:off x="539043" y="1904566"/>
            <a:ext cx="74107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i="0" u="none" strike="noStrike" dirty="0">
                <a:solidFill>
                  <a:srgbClr val="000000"/>
                </a:solidFill>
                <a:effectLst/>
              </a:rPr>
              <a:t>Rayon : </a:t>
            </a:r>
            <a:r>
              <a:rPr lang="fr-MA" sz="2000" b="0" i="0" u="none" strike="noStrike" dirty="0">
                <a:solidFill>
                  <a:srgbClr val="000000"/>
                </a:solidFill>
                <a:effectLst/>
              </a:rPr>
              <a:t>Segment reliant le centre à n'importe</a:t>
            </a:r>
          </a:p>
          <a:p>
            <a:r>
              <a:rPr lang="fr-MA" sz="2000" b="0" i="0" u="none" strike="noStrike" dirty="0">
                <a:solidFill>
                  <a:srgbClr val="000000"/>
                </a:solidFill>
                <a:effectLst/>
              </a:rPr>
              <a:t> quel point du cercle, c’est aussi la distance entre le centre et un point du cercle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D7AD502-0CF0-7CD6-DDE2-22593481868F}"/>
              </a:ext>
            </a:extLst>
          </p:cNvPr>
          <p:cNvSpPr txBox="1"/>
          <p:nvPr/>
        </p:nvSpPr>
        <p:spPr>
          <a:xfrm>
            <a:off x="714533" y="4645674"/>
            <a:ext cx="66218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i="0" u="none" strike="noStrike" dirty="0">
                <a:solidFill>
                  <a:srgbClr val="000000"/>
                </a:solidFill>
                <a:effectLst/>
              </a:rPr>
              <a:t>Corde : </a:t>
            </a:r>
            <a:r>
              <a:rPr lang="fr-MA" sz="2000" b="0" i="0" u="none" strike="noStrike" dirty="0">
                <a:solidFill>
                  <a:srgbClr val="000000"/>
                </a:solidFill>
                <a:effectLst/>
              </a:rPr>
              <a:t>Segment reliant deux points </a:t>
            </a:r>
          </a:p>
          <a:p>
            <a:r>
              <a:rPr lang="fr-MA" sz="2000" b="0" i="0" u="none" strike="noStrike" dirty="0">
                <a:solidFill>
                  <a:srgbClr val="000000"/>
                </a:solidFill>
                <a:effectLst/>
              </a:rPr>
              <a:t>quelconques du cercle.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35DE0D7-9BA5-B323-A849-8365F69EF38D}"/>
              </a:ext>
            </a:extLst>
          </p:cNvPr>
          <p:cNvSpPr txBox="1"/>
          <p:nvPr/>
        </p:nvSpPr>
        <p:spPr>
          <a:xfrm>
            <a:off x="690213" y="5688483"/>
            <a:ext cx="7355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i="0" u="none" strike="noStrike" dirty="0">
                <a:solidFill>
                  <a:srgbClr val="000000"/>
                </a:solidFill>
                <a:effectLst/>
              </a:rPr>
              <a:t>Arc : </a:t>
            </a:r>
            <a:r>
              <a:rPr lang="fr-MA" sz="2000" b="0" i="0" u="none" strike="noStrike" dirty="0">
                <a:solidFill>
                  <a:srgbClr val="000000"/>
                </a:solidFill>
                <a:effectLst/>
              </a:rPr>
              <a:t>Une portion de la ligne courbe du cercle.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59401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trike="sngStrike" dirty="0"/>
              <a:t>Je vous montre les éléments caractéristiques du cercle : </a:t>
            </a:r>
            <a:r>
              <a:rPr lang="fr-FR" dirty="0">
                <a:solidFill>
                  <a:srgbClr val="FF0000"/>
                </a:solidFill>
              </a:rPr>
              <a:t>voici un exemple pour illustrer ces définitions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D684555-7877-CDE1-773D-CC18A8C29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19" y="972392"/>
            <a:ext cx="5667626" cy="7714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1D2BF6B-F465-2D05-3B10-BD46A374C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00"/>
          <a:stretch/>
        </p:blipFill>
        <p:spPr>
          <a:xfrm>
            <a:off x="7702550" y="1522083"/>
            <a:ext cx="4102100" cy="35689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9509579-DFA2-CE15-8BB5-555D4E4A629A}"/>
                  </a:ext>
                </a:extLst>
              </p:cNvPr>
              <p:cNvSpPr txBox="1"/>
              <p:nvPr/>
            </p:nvSpPr>
            <p:spPr>
              <a:xfrm>
                <a:off x="1030246" y="1924197"/>
                <a:ext cx="17553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cercle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9509579-DFA2-CE15-8BB5-555D4E4A6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46" y="1924197"/>
                <a:ext cx="1755352" cy="400110"/>
              </a:xfrm>
              <a:prstGeom prst="rect">
                <a:avLst/>
              </a:prstGeom>
              <a:blipFill>
                <a:blip r:embed="rId5"/>
                <a:stretch>
                  <a:fillRect t="-9231" r="-2778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411AFB1-C689-8FEC-4C89-37783AA04FA0}"/>
                  </a:ext>
                </a:extLst>
              </p:cNvPr>
              <p:cNvSpPr txBox="1"/>
              <p:nvPr/>
            </p:nvSpPr>
            <p:spPr>
              <a:xfrm>
                <a:off x="759190" y="2350974"/>
                <a:ext cx="380597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point O est le 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centre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cercle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411AFB1-C689-8FEC-4C89-37783AA04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90" y="2350974"/>
                <a:ext cx="3805978" cy="400110"/>
              </a:xfrm>
              <a:prstGeom prst="rect">
                <a:avLst/>
              </a:prstGeom>
              <a:blipFill>
                <a:blip r:embed="rId6"/>
                <a:stretch>
                  <a:fillRect l="-1763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586FC3B7-407E-4E34-23A0-FAE8715703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153" y="1630515"/>
            <a:ext cx="317500" cy="381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C1D6E4E-8B93-EC9C-1C6C-BB5B66D39CA6}"/>
                  </a:ext>
                </a:extLst>
              </p:cNvPr>
              <p:cNvSpPr txBox="1"/>
              <p:nvPr/>
            </p:nvSpPr>
            <p:spPr>
              <a:xfrm>
                <a:off x="759190" y="3177861"/>
                <a:ext cx="48912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𝑂𝐴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𝑐𝑚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;  OA est </a:t>
                </a:r>
                <a:r>
                  <a:rPr lang="fr-FR" sz="2000" strike="sngStrike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appelé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rayon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du cercle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C1D6E4E-8B93-EC9C-1C6C-BB5B66D39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90" y="3177861"/>
                <a:ext cx="4891211" cy="400110"/>
              </a:xfrm>
              <a:prstGeom prst="rect">
                <a:avLst/>
              </a:prstGeom>
              <a:blipFill>
                <a:blip r:embed="rId8"/>
                <a:stretch>
                  <a:fillRect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ZoneTexte 16"/>
          <p:cNvSpPr txBox="1"/>
          <p:nvPr/>
        </p:nvSpPr>
        <p:spPr>
          <a:xfrm>
            <a:off x="2988654" y="2922814"/>
            <a:ext cx="66501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C5A9FC4-5094-4CCC-79D8-0CA6EE49D80C}"/>
              </a:ext>
            </a:extLst>
          </p:cNvPr>
          <p:cNvSpPr txBox="1"/>
          <p:nvPr/>
        </p:nvSpPr>
        <p:spPr>
          <a:xfrm>
            <a:off x="1142953" y="3649542"/>
            <a:ext cx="39574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OB ; OC et OG sont aussi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des rayons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023836B-4582-3DE1-98EE-70EF9532D88C}"/>
                  </a:ext>
                </a:extLst>
              </p:cNvPr>
              <p:cNvSpPr txBox="1"/>
              <p:nvPr/>
            </p:nvSpPr>
            <p:spPr>
              <a:xfrm>
                <a:off x="848517" y="4430341"/>
                <a:ext cx="538544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segment BC est </a:t>
                </a:r>
                <a:r>
                  <a:rPr lang="fr-FR" sz="2000" strike="sngStrike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appelé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un diamètre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du cercle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023836B-4582-3DE1-98EE-70EF9532D8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517" y="4430341"/>
                <a:ext cx="5385449" cy="400110"/>
              </a:xfrm>
              <a:prstGeom prst="rect">
                <a:avLst/>
              </a:prstGeom>
              <a:blipFill>
                <a:blip r:embed="rId9"/>
                <a:stretch>
                  <a:fillRect l="-1131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197F4CD-88C1-7E50-2E27-BAB49A307DA1}"/>
                  </a:ext>
                </a:extLst>
              </p:cNvPr>
              <p:cNvSpPr txBox="1"/>
              <p:nvPr/>
            </p:nvSpPr>
            <p:spPr>
              <a:xfrm>
                <a:off x="759190" y="4902022"/>
                <a:ext cx="59286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Car Le segment BC a pour milieu O le centre du cercle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6197F4CD-88C1-7E50-2E27-BAB49A307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190" y="4902022"/>
                <a:ext cx="5928611" cy="400110"/>
              </a:xfrm>
              <a:prstGeom prst="rect">
                <a:avLst/>
              </a:prstGeom>
              <a:blipFill>
                <a:blip r:embed="rId10"/>
                <a:stretch>
                  <a:fillRect l="-1132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E7B94B8-0D26-6AEB-DEF9-A59352D73627}"/>
                  </a:ext>
                </a:extLst>
              </p:cNvPr>
              <p:cNvSpPr txBox="1"/>
              <p:nvPr/>
            </p:nvSpPr>
            <p:spPr>
              <a:xfrm>
                <a:off x="1269297" y="5431579"/>
                <a:ext cx="245419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𝐵𝐶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𝑂𝐵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8E7B94B8-0D26-6AEB-DEF9-A59352D73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9297" y="5431579"/>
                <a:ext cx="2454198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/>
          <p:cNvSpPr txBox="1"/>
          <p:nvPr/>
        </p:nvSpPr>
        <p:spPr>
          <a:xfrm>
            <a:off x="3534819" y="658754"/>
            <a:ext cx="3131128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1400" dirty="0">
                <a:latin typeface="Calibri" panose="020F0502020204030204" pitchFamily="34" charset="0"/>
                <a:cs typeface="Calibri" panose="020F0502020204030204" pitchFamily="34" charset="0"/>
              </a:rPr>
              <a:t>Car c’est déjà fait dans modelage1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 flipH="1" flipV="1">
            <a:off x="4565168" y="445287"/>
            <a:ext cx="228505" cy="2230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6" grpId="0"/>
      <p:bldP spid="18" grpId="0"/>
      <p:bldP spid="19" grpId="0"/>
      <p:bldP spid="20" grpId="0"/>
      <p:bldP spid="2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Voici la signification d’un rayon, d’un diamètre: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et donne d’autres exemples si c’est nécessaire 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5E6E33-A13F-0E76-C8AF-804FD2CEA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00"/>
          <a:stretch/>
        </p:blipFill>
        <p:spPr>
          <a:xfrm>
            <a:off x="7684194" y="1613482"/>
            <a:ext cx="4102100" cy="35689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D3F32AE-E2A8-9B1B-78CE-78E8F6AA1DFF}"/>
                  </a:ext>
                </a:extLst>
              </p:cNvPr>
              <p:cNvSpPr txBox="1"/>
              <p:nvPr/>
            </p:nvSpPr>
            <p:spPr>
              <a:xfrm>
                <a:off x="476079" y="4883887"/>
                <a:ext cx="40475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point E est à l’intérieur du cercle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D3F32AE-E2A8-9B1B-78CE-78E8F6AA1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79" y="4883887"/>
                <a:ext cx="4047583" cy="400110"/>
              </a:xfrm>
              <a:prstGeom prst="rect">
                <a:avLst/>
              </a:prstGeom>
              <a:blipFill>
                <a:blip r:embed="rId4"/>
                <a:stretch>
                  <a:fillRect l="-1506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5E3F1F4-F518-265B-4D53-97A561E675C7}"/>
                  </a:ext>
                </a:extLst>
              </p:cNvPr>
              <p:cNvSpPr txBox="1"/>
              <p:nvPr/>
            </p:nvSpPr>
            <p:spPr>
              <a:xfrm>
                <a:off x="5916597" y="4798888"/>
                <a:ext cx="14010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𝑂𝐸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&lt;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5E3F1F4-F518-265B-4D53-97A561E67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597" y="4798888"/>
                <a:ext cx="1401089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C958F9E-109B-9722-CF2C-27BF1C279D50}"/>
                  </a:ext>
                </a:extLst>
              </p:cNvPr>
              <p:cNvSpPr txBox="1"/>
              <p:nvPr/>
            </p:nvSpPr>
            <p:spPr>
              <a:xfrm>
                <a:off x="410779" y="5520791"/>
                <a:ext cx="411901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 point F est à l’extérieur du cercle</a:t>
                </a:r>
                <a:r>
                  <a:rPr lang="el-G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8C958F9E-109B-9722-CF2C-27BF1C279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779" y="5520791"/>
                <a:ext cx="4119013" cy="400110"/>
              </a:xfrm>
              <a:prstGeom prst="rect">
                <a:avLst/>
              </a:prstGeom>
              <a:blipFill>
                <a:blip r:embed="rId6"/>
                <a:stretch>
                  <a:fillRect l="-1479" t="-12308" r="-148" b="-246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DBC8F88-41B3-772D-1592-BDDF2A212B14}"/>
                  </a:ext>
                </a:extLst>
              </p:cNvPr>
              <p:cNvSpPr txBox="1"/>
              <p:nvPr/>
            </p:nvSpPr>
            <p:spPr>
              <a:xfrm>
                <a:off x="5890148" y="5475994"/>
                <a:ext cx="14539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𝑂𝐹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&gt;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  <m:r>
                        <a:rPr lang="fr-FR" sz="2000" i="1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CDBC8F88-41B3-772D-1592-BDDF2A212B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148" y="5475994"/>
                <a:ext cx="1453988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Flèche vers la droite 15">
            <a:extLst>
              <a:ext uri="{FF2B5EF4-FFF2-40B4-BE49-F238E27FC236}">
                <a16:creationId xmlns:a16="http://schemas.microsoft.com/office/drawing/2014/main" id="{5C5F4BC7-C694-023E-5C51-31EA437E69B4}"/>
              </a:ext>
            </a:extLst>
          </p:cNvPr>
          <p:cNvSpPr/>
          <p:nvPr/>
        </p:nvSpPr>
        <p:spPr>
          <a:xfrm>
            <a:off x="4674035" y="4944707"/>
            <a:ext cx="1088373" cy="10243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a droite 16">
            <a:extLst>
              <a:ext uri="{FF2B5EF4-FFF2-40B4-BE49-F238E27FC236}">
                <a16:creationId xmlns:a16="http://schemas.microsoft.com/office/drawing/2014/main" id="{D7C8B965-2FBE-E593-775F-7C08684D3C31}"/>
              </a:ext>
            </a:extLst>
          </p:cNvPr>
          <p:cNvSpPr/>
          <p:nvPr/>
        </p:nvSpPr>
        <p:spPr>
          <a:xfrm>
            <a:off x="4674035" y="5781099"/>
            <a:ext cx="1088373" cy="10243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vers la droite 17">
            <a:extLst>
              <a:ext uri="{FF2B5EF4-FFF2-40B4-BE49-F238E27FC236}">
                <a16:creationId xmlns:a16="http://schemas.microsoft.com/office/drawing/2014/main" id="{572BDF23-3A96-7FEF-3C36-A373026BB113}"/>
              </a:ext>
            </a:extLst>
          </p:cNvPr>
          <p:cNvSpPr/>
          <p:nvPr/>
        </p:nvSpPr>
        <p:spPr>
          <a:xfrm flipH="1">
            <a:off x="4658425" y="5080097"/>
            <a:ext cx="1130089" cy="1189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vers la droite 18">
            <a:extLst>
              <a:ext uri="{FF2B5EF4-FFF2-40B4-BE49-F238E27FC236}">
                <a16:creationId xmlns:a16="http://schemas.microsoft.com/office/drawing/2014/main" id="{882DDBB7-A779-678C-36B2-4D61691EEA5E}"/>
              </a:ext>
            </a:extLst>
          </p:cNvPr>
          <p:cNvSpPr/>
          <p:nvPr/>
        </p:nvSpPr>
        <p:spPr>
          <a:xfrm flipH="1">
            <a:off x="4657532" y="5573616"/>
            <a:ext cx="1088373" cy="10243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8E6DCB6-7398-7B72-5151-0A8C6AE68F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114" y="2051175"/>
            <a:ext cx="317500" cy="3810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4584690" y="4511640"/>
            <a:ext cx="111431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4584691" y="6149518"/>
            <a:ext cx="111431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11A37AB0-A4FB-0BC0-7686-C13C3C941543}"/>
                  </a:ext>
                </a:extLst>
              </p:cNvPr>
              <p:cNvSpPr txBox="1"/>
              <p:nvPr/>
            </p:nvSpPr>
            <p:spPr>
              <a:xfrm>
                <a:off x="675650" y="1331134"/>
                <a:ext cx="588424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points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;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𝐺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appartiennent au cercle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car:</a:t>
                </a:r>
              </a:p>
              <a:p>
                <a:pPr algn="ctr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𝑂𝐴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𝑂𝐵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𝑂𝐶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𝑂𝐺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11A37AB0-A4FB-0BC0-7686-C13C3C941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50" y="1331134"/>
                <a:ext cx="5884240" cy="707886"/>
              </a:xfrm>
              <a:prstGeom prst="rect">
                <a:avLst/>
              </a:prstGeom>
              <a:blipFill>
                <a:blip r:embed="rId9"/>
                <a:stretch>
                  <a:fillRect l="-1140" t="-4310" r="-3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E67DE8B-95DC-310A-D9AD-240CED05392F}"/>
                  </a:ext>
                </a:extLst>
              </p:cNvPr>
              <p:cNvSpPr txBox="1"/>
              <p:nvPr/>
            </p:nvSpPr>
            <p:spPr>
              <a:xfrm>
                <a:off x="1030246" y="2055802"/>
                <a:ext cx="468865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On écrit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;  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  <m:r>
                      <a:rPr lang="fr-FR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  ;  </m:t>
                    </m:r>
                    <m:r>
                      <m:rPr>
                        <m:sty m:val="p"/>
                      </m:rPr>
                      <a:rPr lang="fr-FR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C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  <m:r>
                      <a:rPr lang="fr-FR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  ;  </m:t>
                    </m:r>
                    <m:r>
                      <m:rPr>
                        <m:sty m:val="p"/>
                      </m:rPr>
                      <a:rPr lang="fr-FR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G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∈</m:t>
                    </m:r>
                    <m:r>
                      <m:rPr>
                        <m:sty m:val="p"/>
                      </m:rPr>
                      <a:rPr lang="el-GR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BE67DE8B-95DC-310A-D9AD-240CED053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46" y="2055802"/>
                <a:ext cx="4688656" cy="400110"/>
              </a:xfrm>
              <a:prstGeom prst="rect">
                <a:avLst/>
              </a:prstGeom>
              <a:blipFill>
                <a:blip r:embed="rId10"/>
                <a:stretch>
                  <a:fillRect l="-1300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1A1127D-A441-6036-E114-40F84B3141D1}"/>
                  </a:ext>
                </a:extLst>
              </p:cNvPr>
              <p:cNvSpPr txBox="1"/>
              <p:nvPr/>
            </p:nvSpPr>
            <p:spPr>
              <a:xfrm>
                <a:off x="675650" y="2830530"/>
                <a:ext cx="60825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Les points E et F n’appartiennent pas au cercle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car :</a:t>
                </a:r>
              </a:p>
              <a:p>
                <a:pPr algn="ctr"/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OE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𝑂𝐹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≠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1A1127D-A441-6036-E114-40F84B3141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50" y="2830530"/>
                <a:ext cx="6082576" cy="707886"/>
              </a:xfrm>
              <a:prstGeom prst="rect">
                <a:avLst/>
              </a:prstGeom>
              <a:blipFill>
                <a:blip r:embed="rId11"/>
                <a:stretch>
                  <a:fillRect l="-1102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41644EE-0A71-E956-62F0-487DD047BA80}"/>
                  </a:ext>
                </a:extLst>
              </p:cNvPr>
              <p:cNvSpPr txBox="1"/>
              <p:nvPr/>
            </p:nvSpPr>
            <p:spPr>
              <a:xfrm>
                <a:off x="2470285" y="3702312"/>
                <a:ext cx="289181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𝑜𝑛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é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𝑐𝑟𝑖𝑡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∉</m:t>
                    </m:r>
                  </m:oMath>
                </a14:m>
                <a:r>
                  <a:rPr lang="el-G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  ;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𝐹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∉</m:t>
                    </m:r>
                    <m:r>
                      <m:rPr>
                        <m:sty m:val="p"/>
                      </m:rPr>
                      <a:rPr lang="el-GR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41644EE-0A71-E956-62F0-487DD047BA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285" y="3702312"/>
                <a:ext cx="2891817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3" grpId="0"/>
      <p:bldP spid="24" grpId="0"/>
      <p:bldP spid="25" grpId="0"/>
      <p:bldP spid="2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Résumons :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8995AC3A-BD39-0D8B-02CB-B761D1ECAA2F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84" y="1397541"/>
            <a:ext cx="11062831" cy="4294983"/>
          </a:xfr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configuration géométrique contenant des cercles: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8BAAE84-694E-1FD2-AB6E-39C4132FEA59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3"/>
          <a:stretch/>
        </p:blipFill>
        <p:spPr>
          <a:xfrm>
            <a:off x="5866037" y="1334124"/>
            <a:ext cx="5730963" cy="4557010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CC55BF2-6D7E-EC96-E224-EBD82E3DEED4}"/>
              </a:ext>
            </a:extLst>
          </p:cNvPr>
          <p:cNvSpPr txBox="1"/>
          <p:nvPr/>
        </p:nvSpPr>
        <p:spPr>
          <a:xfrm>
            <a:off x="673325" y="1261225"/>
            <a:ext cx="2174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J’observe la figure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E838AB-C80F-0F16-1DF6-8E648471EAED}"/>
              </a:ext>
            </a:extLst>
          </p:cNvPr>
          <p:cNvSpPr txBox="1">
            <a:spLocks/>
          </p:cNvSpPr>
          <p:nvPr/>
        </p:nvSpPr>
        <p:spPr>
          <a:xfrm>
            <a:off x="1030288" y="668338"/>
            <a:ext cx="1027747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L’enseignant lit la figure en identifiant les éléments caractéristiques d’un cercle dans une configuration: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C603F4-BB2E-6EAA-85AE-D47E0966852C}"/>
              </a:ext>
            </a:extLst>
          </p:cNvPr>
          <p:cNvGrpSpPr/>
          <p:nvPr/>
        </p:nvGrpSpPr>
        <p:grpSpPr>
          <a:xfrm>
            <a:off x="713674" y="1960007"/>
            <a:ext cx="2745597" cy="423127"/>
            <a:chOff x="713674" y="1960007"/>
            <a:chExt cx="2745597" cy="423127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D45D3F0-2F3A-F174-0D3D-42FB8897C398}"/>
                </a:ext>
              </a:extLst>
            </p:cNvPr>
            <p:cNvSpPr txBox="1"/>
            <p:nvPr/>
          </p:nvSpPr>
          <p:spPr>
            <a:xfrm>
              <a:off x="713674" y="1960007"/>
              <a:ext cx="25699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J’ai deux cercles       et  </a:t>
              </a: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0E88727-BE1F-4EA8-5D36-0613D52E9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8811" y="1995786"/>
              <a:ext cx="249782" cy="36810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B8645F93-C4D3-9ED0-CC11-AC2DAE0B8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90" b="6635"/>
            <a:stretch/>
          </p:blipFill>
          <p:spPr>
            <a:xfrm>
              <a:off x="3165454" y="1974939"/>
              <a:ext cx="293817" cy="408195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AFAF307C-08AC-BB6B-016F-15E68D1EADBD}"/>
              </a:ext>
            </a:extLst>
          </p:cNvPr>
          <p:cNvGrpSpPr/>
          <p:nvPr/>
        </p:nvGrpSpPr>
        <p:grpSpPr>
          <a:xfrm>
            <a:off x="739890" y="2792181"/>
            <a:ext cx="3145413" cy="400110"/>
            <a:chOff x="749508" y="3342807"/>
            <a:chExt cx="3145413" cy="400110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82B8B01-4059-804E-0632-3FF877ED90B9}"/>
                </a:ext>
              </a:extLst>
            </p:cNvPr>
            <p:cNvSpPr txBox="1"/>
            <p:nvPr/>
          </p:nvSpPr>
          <p:spPr>
            <a:xfrm>
              <a:off x="749508" y="3342807"/>
              <a:ext cx="31454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Le centre du cercle     est : A </a:t>
              </a: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76448FC-81CA-BE06-44AF-804C52685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8023" y="3357798"/>
              <a:ext cx="249782" cy="368100"/>
            </a:xfrm>
            <a:prstGeom prst="rect">
              <a:avLst/>
            </a:prstGeom>
          </p:spPr>
        </p:pic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726ED2FD-7DBC-359E-9757-278C9B6DEE79}"/>
              </a:ext>
            </a:extLst>
          </p:cNvPr>
          <p:cNvSpPr txBox="1"/>
          <p:nvPr/>
        </p:nvSpPr>
        <p:spPr>
          <a:xfrm>
            <a:off x="673325" y="4273843"/>
            <a:ext cx="481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AB ,  AC ou AD   sont des rayons de   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0EB2E5F-C6D1-19A5-08DE-D13C84FC7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012" y="4299893"/>
            <a:ext cx="249782" cy="368100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3B46E565-57A9-AF97-7497-06A8CBBC8391}"/>
              </a:ext>
            </a:extLst>
          </p:cNvPr>
          <p:cNvGrpSpPr/>
          <p:nvPr/>
        </p:nvGrpSpPr>
        <p:grpSpPr>
          <a:xfrm>
            <a:off x="713674" y="3437468"/>
            <a:ext cx="3135795" cy="408195"/>
            <a:chOff x="749508" y="3981653"/>
            <a:chExt cx="3135795" cy="408195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F90E75BF-6DBD-E2D8-AC99-782BC0C83C04}"/>
                </a:ext>
              </a:extLst>
            </p:cNvPr>
            <p:cNvSpPr txBox="1"/>
            <p:nvPr/>
          </p:nvSpPr>
          <p:spPr>
            <a:xfrm>
              <a:off x="749508" y="3982201"/>
              <a:ext cx="31357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Le centre du cercle      est :B </a:t>
              </a: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1A4D6842-D252-4020-0D2E-C23CA588C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90" b="6635"/>
            <a:stretch/>
          </p:blipFill>
          <p:spPr>
            <a:xfrm>
              <a:off x="2864246" y="3981653"/>
              <a:ext cx="293817" cy="408195"/>
            </a:xfrm>
            <a:prstGeom prst="rect">
              <a:avLst/>
            </a:prstGeom>
          </p:spPr>
        </p:pic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7F830D0-649E-644C-49C1-91CEFD8C7685}"/>
              </a:ext>
            </a:extLst>
          </p:cNvPr>
          <p:cNvGrpSpPr/>
          <p:nvPr/>
        </p:nvGrpSpPr>
        <p:grpSpPr>
          <a:xfrm>
            <a:off x="758881" y="4896245"/>
            <a:ext cx="4419543" cy="417522"/>
            <a:chOff x="767619" y="5072259"/>
            <a:chExt cx="4419543" cy="417522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4B1DC4BB-40C5-0A81-2EE4-1CF36CF3D34B}"/>
                </a:ext>
              </a:extLst>
            </p:cNvPr>
            <p:cNvSpPr txBox="1"/>
            <p:nvPr/>
          </p:nvSpPr>
          <p:spPr>
            <a:xfrm>
              <a:off x="767619" y="5072259"/>
              <a:ext cx="44195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BA , BC ou BD sont des rayons de       .      </a:t>
              </a: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9866F95C-4FBC-C3BA-D5EE-47237872D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90" b="6635"/>
            <a:stretch/>
          </p:blipFill>
          <p:spPr>
            <a:xfrm>
              <a:off x="4355963" y="5081586"/>
              <a:ext cx="293817" cy="4081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justifie pourquoi la droite DC est la médiatrice du segment AB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B37A6F1-1D5A-FA6A-F492-01AB5E9D5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3"/>
          <a:stretch/>
        </p:blipFill>
        <p:spPr>
          <a:xfrm>
            <a:off x="5866037" y="1334124"/>
            <a:ext cx="5730963" cy="455701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B0E66C-BE65-A5A8-ACD0-67CC95987AD3}"/>
              </a:ext>
            </a:extLst>
          </p:cNvPr>
          <p:cNvSpPr txBox="1"/>
          <p:nvPr/>
        </p:nvSpPr>
        <p:spPr>
          <a:xfrm>
            <a:off x="659567" y="1828800"/>
            <a:ext cx="54465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deux cercles se coupent en deux points : C et 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E998EA2-2687-4C54-B15F-CEE7E27242C4}"/>
                  </a:ext>
                </a:extLst>
              </p:cNvPr>
              <p:cNvSpPr txBox="1"/>
              <p:nvPr/>
            </p:nvSpPr>
            <p:spPr>
              <a:xfrm>
                <a:off x="719528" y="3374542"/>
                <a:ext cx="19219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𝐴𝐷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trike="sngStrik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𝐴𝐵</m:t>
                      </m:r>
                      <m:r>
                        <a:rPr lang="fr-FR" sz="2000" b="0" i="1" strike="sngStrike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𝐴𝐶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FE998EA2-2687-4C54-B15F-CEE7E27242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28" y="3374542"/>
                <a:ext cx="192193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19B0CB1-8B81-26D7-4240-1724D9406477}"/>
                  </a:ext>
                </a:extLst>
              </p:cNvPr>
              <p:cNvSpPr txBox="1"/>
              <p:nvPr/>
            </p:nvSpPr>
            <p:spPr>
              <a:xfrm>
                <a:off x="595000" y="4893435"/>
                <a:ext cx="18598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b="0" dirty="0">
                    <a:cs typeface="Calibri" panose="020F050202020403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trike="sngStrike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𝐵𝐴</m:t>
                    </m:r>
                    <m:r>
                      <a:rPr lang="fr-FR" sz="2000" b="0" i="1" strike="sngStrike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19B0CB1-8B81-26D7-4240-1724D9406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000" y="4893435"/>
                <a:ext cx="1859868" cy="400110"/>
              </a:xfrm>
              <a:prstGeom prst="rect">
                <a:avLst/>
              </a:prstGeom>
              <a:blipFill>
                <a:blip r:embed="rId5"/>
                <a:stretch>
                  <a:fillRect l="-3607" t="-7692" b="-2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24AE41B2-8480-C905-9211-0F37E537662D}"/>
              </a:ext>
            </a:extLst>
          </p:cNvPr>
          <p:cNvSpPr txBox="1"/>
          <p:nvPr/>
        </p:nvSpPr>
        <p:spPr>
          <a:xfrm>
            <a:off x="716299" y="5639456"/>
            <a:ext cx="49391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 droite DC est la médiatrice du segment AB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DC412BA-4AA2-F46D-FD42-0CFC0D367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configuration géométrique contenant des cercles: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0AA061-9A43-A8EE-C66A-77189BA19300}"/>
              </a:ext>
            </a:extLst>
          </p:cNvPr>
          <p:cNvGrpSpPr/>
          <p:nvPr/>
        </p:nvGrpSpPr>
        <p:grpSpPr>
          <a:xfrm>
            <a:off x="588650" y="2601671"/>
            <a:ext cx="5064207" cy="400110"/>
            <a:chOff x="588650" y="2601671"/>
            <a:chExt cx="5064207" cy="40011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103F161-6AAE-B7BC-661C-D38FB6CD46D5}"/>
                </a:ext>
              </a:extLst>
            </p:cNvPr>
            <p:cNvSpPr txBox="1"/>
            <p:nvPr/>
          </p:nvSpPr>
          <p:spPr>
            <a:xfrm>
              <a:off x="588650" y="2601671"/>
              <a:ext cx="50642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Les points D;B et C appartiennent au cercle       </a:t>
              </a: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7A2E693B-29AE-E233-5685-63F1D545F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4997" y="2627792"/>
              <a:ext cx="249782" cy="368100"/>
            </a:xfrm>
            <a:prstGeom prst="rect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93E7A1E-FFA5-A170-9B8B-A4D89996139E}"/>
              </a:ext>
            </a:extLst>
          </p:cNvPr>
          <p:cNvGrpSpPr/>
          <p:nvPr/>
        </p:nvGrpSpPr>
        <p:grpSpPr>
          <a:xfrm>
            <a:off x="517734" y="4116521"/>
            <a:ext cx="5189241" cy="408195"/>
            <a:chOff x="517734" y="4116521"/>
            <a:chExt cx="5189241" cy="408195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64985678-355D-F36F-01CC-5865AE77CDA6}"/>
                </a:ext>
              </a:extLst>
            </p:cNvPr>
            <p:cNvSpPr txBox="1"/>
            <p:nvPr/>
          </p:nvSpPr>
          <p:spPr>
            <a:xfrm>
              <a:off x="517734" y="4120564"/>
              <a:ext cx="518924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Les points D;A et C appartiennent au cercle         </a:t>
              </a: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4042897-FFEB-3CEE-1C12-54CCC8595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90" b="6635"/>
            <a:stretch/>
          </p:blipFill>
          <p:spPr>
            <a:xfrm>
              <a:off x="5150962" y="4116521"/>
              <a:ext cx="293817" cy="4081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 résumé: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DE7D7F52-93EA-12FD-C56E-C6747233D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87" y="1990847"/>
            <a:ext cx="10823550" cy="26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4F225D-4DAD-62DB-6ED4-CA02E1BE5CA8}"/>
              </a:ext>
            </a:extLst>
          </p:cNvPr>
          <p:cNvSpPr txBox="1"/>
          <p:nvPr/>
        </p:nvSpPr>
        <p:spPr>
          <a:xfrm>
            <a:off x="741372" y="2967335"/>
            <a:ext cx="10046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defTabSz="914400" rtl="1" eaLnBrk="1" latinLnBrk="0" hangingPunct="1"/>
            <a:r>
              <a:rPr lang="fr-FR" sz="2400" dirty="0">
                <a:solidFill>
                  <a:prstClr val="black"/>
                </a:solidFill>
              </a:rPr>
              <a:t>La distance entre un point du cercle et le centre de ce cercle est appelée:……………du cercle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 : le rayon d’un cercle est la distance entre un point du cercle et son centre ,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et donne des exemples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BD743AE-ADC8-E427-604C-74BE58E37526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6213FF8-F10C-639A-8B97-ED4A97390664}"/>
              </a:ext>
            </a:extLst>
          </p:cNvPr>
          <p:cNvSpPr txBox="1"/>
          <p:nvPr/>
        </p:nvSpPr>
        <p:spPr>
          <a:xfrm>
            <a:off x="741372" y="2967335"/>
            <a:ext cx="10046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defTabSz="914400" rtl="1" eaLnBrk="1" latinLnBrk="0" hangingPunct="1"/>
            <a:r>
              <a:rPr lang="fr-FR" sz="2400" dirty="0">
                <a:solidFill>
                  <a:prstClr val="black"/>
                </a:solidFill>
              </a:rPr>
              <a:t>La distance entre un point du cercle et le centre de ce cercle est appelée:</a:t>
            </a:r>
            <a:r>
              <a:rPr lang="fr-FR" sz="2400" dirty="0">
                <a:solidFill>
                  <a:srgbClr val="FF0000"/>
                </a:solidFill>
              </a:rPr>
              <a:t> rayon </a:t>
            </a:r>
            <a:r>
              <a:rPr lang="fr-FR" sz="2400" dirty="0">
                <a:solidFill>
                  <a:prstClr val="black"/>
                </a:solidFill>
              </a:rPr>
              <a:t>du cercle</a:t>
            </a:r>
          </a:p>
        </p:txBody>
      </p: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7D36BD-8F19-1536-681A-41FEF0F9E760}"/>
              </a:ext>
            </a:extLst>
          </p:cNvPr>
          <p:cNvSpPr txBox="1"/>
          <p:nvPr/>
        </p:nvSpPr>
        <p:spPr>
          <a:xfrm>
            <a:off x="822395" y="3110097"/>
            <a:ext cx="8566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Le segment reliant deux points du cercle est appelé ………..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87704" y="820738"/>
            <a:ext cx="10372459" cy="299327"/>
          </a:xfrm>
        </p:spPr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</a:t>
            </a:r>
            <a:r>
              <a:rPr lang="fr-FR" dirty="0" err="1"/>
              <a:t>é</a:t>
            </a:r>
            <a:r>
              <a:rPr lang="fr-FR" dirty="0"/>
              <a:t>𝐩𝐨𝐧𝐬𝐞:une corde est un segment reliant deux points du cercle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931191F-5D12-BE36-8AD4-810F51966C1D}"/>
              </a:ext>
            </a:extLst>
          </p:cNvPr>
          <p:cNvSpPr txBox="1"/>
          <p:nvPr/>
        </p:nvSpPr>
        <p:spPr>
          <a:xfrm>
            <a:off x="822395" y="3110097"/>
            <a:ext cx="8566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Le segment reliant deux points du cercle est appelé </a:t>
            </a:r>
            <a:r>
              <a:rPr lang="fr-FR" sz="2400" dirty="0">
                <a:solidFill>
                  <a:srgbClr val="FF0000"/>
                </a:solidFill>
              </a:rPr>
              <a:t>une corde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C68B82-E362-E716-D7C2-93C837742AD9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9C8C01-7739-B45D-73AB-61FEF28EDFCF}"/>
              </a:ext>
            </a:extLst>
          </p:cNvPr>
          <p:cNvSpPr txBox="1"/>
          <p:nvPr/>
        </p:nvSpPr>
        <p:spPr>
          <a:xfrm>
            <a:off x="822395" y="3110097"/>
            <a:ext cx="10138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Le segment reliant deux points du cercle et dont le milieu est le centre du cercle est appelé un ……………………………..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 et invite 2 élèves à justifier leurs réponses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</a:t>
            </a:r>
            <a:r>
              <a:rPr lang="fr-FR" dirty="0" err="1"/>
              <a:t>é</a:t>
            </a:r>
            <a:r>
              <a:rPr lang="fr-FR" dirty="0"/>
              <a:t>𝐩𝐨𝐧𝐬𝐞 : une corde contenant le centre du cercle est appelée diamètre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explique que le diamètre est corde dont le milieu est le centre du cercle 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0A27F8A-33FE-3BA5-2873-60A4EEECB4B3}"/>
              </a:ext>
            </a:extLst>
          </p:cNvPr>
          <p:cNvSpPr txBox="1"/>
          <p:nvPr/>
        </p:nvSpPr>
        <p:spPr>
          <a:xfrm>
            <a:off x="822395" y="3110097"/>
            <a:ext cx="101388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</a:rPr>
              <a:t>Le segment reliant deux points du cercle et dont le milieu est le centre du cercle est appelé un </a:t>
            </a:r>
            <a:r>
              <a:rPr lang="fr-FR" sz="2400" dirty="0">
                <a:solidFill>
                  <a:srgbClr val="FF0000"/>
                </a:solidFill>
              </a:rPr>
              <a:t>diamètre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C050FA-8F84-E12D-BF36-F61B0DD0E53E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Construire la médiatrice d’un segment 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42224" y="465182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defTabSz="685783"/>
            <a:r>
              <a:rPr lang="fr-FR"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8</a:t>
            </a: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276877" y="5910470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Construire la bissectrice d’un angle </a:t>
            </a:r>
            <a:endParaRPr lang="fr-MA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MA" sz="20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Construire la perpendiculaire à partir d’un point de la droite </a:t>
            </a:r>
            <a:endParaRPr lang="fr-MA" sz="1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33380" y="592778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r>
              <a:rPr lang="fr-MA" sz="2000" b="1" dirty="0">
                <a:solidFill>
                  <a:schemeClr val="tx1"/>
                </a:solidFill>
              </a:rPr>
              <a:t>Reconnaître les éléments caractéristiques du cercle 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31329" y="4617171"/>
            <a:ext cx="8148501" cy="87126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62443" y="108793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Les concepts de base de la géométrie dans le plan 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</a:t>
            </a:r>
            <a:r>
              <a:rPr lang="ar-SA" dirty="0"/>
              <a:t>7</a:t>
            </a:r>
            <a:r>
              <a:rPr lang="fr-FR" dirty="0"/>
              <a:t>: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5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39786" y="347416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600" dirty="0"/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92615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tx1"/>
                </a:solidFill>
              </a:rPr>
              <a:t>Tâche</a:t>
            </a:r>
            <a:r>
              <a:rPr lang="en-US" dirty="0">
                <a:solidFill>
                  <a:schemeClr val="tx1"/>
                </a:solidFill>
              </a:rPr>
              <a:t> 9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67034" y="5987454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sz="1800" b="1" dirty="0">
              <a:solidFill>
                <a:schemeClr val="tx1"/>
              </a:solidFill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67034" y="4697468"/>
            <a:ext cx="7860821" cy="710671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/>
              <a:t>Construire la perpendiculaire à partir d’un point qui n’appartient pas à une droite 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C un cercle de centre A et de rayon 4cm ; M un point tel que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𝑨𝑴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𝟒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𝒄𝒎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fr-MA" sz="1800" kern="0" dirty="0">
                    <a:solidFill>
                      <a:srgbClr val="000000"/>
                    </a:solidFill>
                    <a:sym typeface="Arial"/>
                  </a:rPr>
                  <a:t>Alors 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𝑴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∈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 l="-357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333428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7452628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12685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 : si C est un cercle de centre A et de rayon R et M un point tel que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𝑨𝑴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alors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72E9335-9785-29B9-B4E6-7F85F91A6B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4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F1D14D3-8182-BC7D-870C-60EBB78160C0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explique le symbole   «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»</m:t>
                    </m:r>
                  </m:oMath>
                </a14:m>
                <a:r>
                  <a:rPr lang="fr-FR" dirty="0"/>
                  <a:t>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F1D14D3-8182-BC7D-870C-60EBB78160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2333428" y="417354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23A826FF-61FD-68C7-4D5E-1E45312ED5E9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C un cercle de centre A et de rayon 4cm ; M un point tel que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𝑨𝑴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𝟒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𝒄𝒎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fr-MA" sz="1800" kern="0" dirty="0">
                    <a:solidFill>
                      <a:srgbClr val="000000"/>
                    </a:solidFill>
                    <a:sym typeface="Arial"/>
                  </a:rPr>
                  <a:t>Alors 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Arial"/>
                      </a:rPr>
                      <m:t>𝑴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∈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𝑪</m:t>
                    </m:r>
                  </m:oMath>
                </a14:m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23A826FF-61FD-68C7-4D5E-1E45312ED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5"/>
                <a:stretch>
                  <a:fillRect l="-357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9643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1537FB5-F08F-56EC-238B-99EA2EBB5A05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C un cercle de centre A et de rayon 4cm ; M un point tel que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𝑨𝑴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&gt;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𝟒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𝒄𝒎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Arial"/>
                  </a:rPr>
                  <a:t>Alors M est à l’intérieur de C </a:t>
                </a: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1537FB5-F08F-56EC-238B-99EA2EBB5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 l="-357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2333428" y="417513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7447736" y="417354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31338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𝐩𝐨𝐧𝐬𝐞: si C est un cercle de centre A et de rayon R et M un point tel que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𝑨𝑴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alors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𝑴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est extérieur à C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1D7369B-101C-BE27-5F18-40598E130A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44" t="-17391" b="-3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7447736" y="417354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E5DF7E20-A0AC-9FF0-E8A5-FA801DB69022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C un cercle de centre A et de rayon 4cm ; M un point tel que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𝑨𝑴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&gt;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𝟒</m:t>
                    </m:r>
                    <m:r>
                      <a:rPr kumimoji="0" lang="fr-FR" sz="18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𝒄𝒎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Arial"/>
                  </a:rPr>
                  <a:t>Alors M est à l’intérieur de C </a:t>
                </a: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E5DF7E20-A0AC-9FF0-E8A5-FA801DB690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 l="-357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49175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7FD23-EF00-5DE6-17DB-BD7D3A26A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AEB0BA-77F9-2445-7453-31106CD45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D9A69-B832-432D-4AB9-C36C54C787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C617C71-F550-D277-4FBC-C97C68C2889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E44D96B-A3B3-B5F4-5753-FDDC7ED10AF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748E8F-4665-C589-7EF4-D9252816299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FD70AF8-0851-3DBE-AD31-57DA9EC954BA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C un cercle de centre A et de rayon 4cm ; BC est un diamètre de ce cercle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A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lors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𝑩𝑪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𝒄𝒎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FD70AF8-0851-3DBE-AD31-57DA9EC954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 l="-535" r="-178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641B202-2D97-79BD-5959-025774B72ABF}"/>
              </a:ext>
            </a:extLst>
          </p:cNvPr>
          <p:cNvSpPr/>
          <p:nvPr/>
        </p:nvSpPr>
        <p:spPr>
          <a:xfrm>
            <a:off x="2333428" y="406693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B11E14CF-55F7-1BBF-0D0C-03DCFF633ECA}"/>
              </a:ext>
            </a:extLst>
          </p:cNvPr>
          <p:cNvSpPr/>
          <p:nvPr/>
        </p:nvSpPr>
        <p:spPr>
          <a:xfrm>
            <a:off x="7447736" y="406693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90768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B7252-1CC9-4CCB-CED5-C8939F4E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EA34AA-D82E-350A-4470-DE2A0549D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𝐩𝐨𝐧𝐬𝐞: un diamètre mesure deux fois le rayon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23B353-1662-7316-C377-15714A570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1A417EC-FA00-8C51-1B0B-7CB4D705BF14}"/>
              </a:ext>
            </a:extLst>
          </p:cNvPr>
          <p:cNvSpPr/>
          <p:nvPr/>
        </p:nvSpPr>
        <p:spPr>
          <a:xfrm>
            <a:off x="7447736" y="426370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DCB83F7-BD2E-0D64-C154-750772C2E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A5C0878B-9E30-B94E-45FD-A03D70510971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C un cercle de centre A et de rayon 4cm ; BC est un diamètre de ce cercle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A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lors </a:t>
                </a:r>
                <a14:m>
                  <m:oMath xmlns:m="http://schemas.openxmlformats.org/officeDocument/2006/math"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𝑩𝑪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𝟐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𝒄𝒎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kumimoji="0" lang="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4" name="Google Shape;265;p44">
                <a:extLst>
                  <a:ext uri="{FF2B5EF4-FFF2-40B4-BE49-F238E27FC236}">
                    <a16:creationId xmlns:a16="http://schemas.microsoft.com/office/drawing/2014/main" id="{A5C0878B-9E30-B94E-45FD-A03D70510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 l="-535" r="-178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05497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1CBE7-D119-E931-2C4E-BFE24C1B6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D23C26-2900-2814-7BD5-314A57EF2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répondre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6DD69-F29E-489D-530F-8AB122DBAAC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64F322E-4C4B-A262-2D6B-9DB0F1CDE84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335F2FD-980F-4885-EAF2-981CCBD2CB4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3415F6-8878-846B-808C-1E134DC5CD4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8D76E2C9-1AA7-5FFF-8450-C5DF0E4CCAD5}"/>
              </a:ext>
            </a:extLst>
          </p:cNvPr>
          <p:cNvSpPr txBox="1"/>
          <p:nvPr/>
        </p:nvSpPr>
        <p:spPr>
          <a:xfrm>
            <a:off x="2333428" y="1469985"/>
            <a:ext cx="7092719" cy="278949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Le segment MN est une corde dans le cercle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6AB0D9F1-776E-5A2E-3284-FD917B81C7FA}"/>
              </a:ext>
            </a:extLst>
          </p:cNvPr>
          <p:cNvSpPr/>
          <p:nvPr/>
        </p:nvSpPr>
        <p:spPr>
          <a:xfrm>
            <a:off x="2333428" y="502472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1AF315C3-043C-09A9-2FEB-19332117D191}"/>
              </a:ext>
            </a:extLst>
          </p:cNvPr>
          <p:cNvSpPr/>
          <p:nvPr/>
        </p:nvSpPr>
        <p:spPr>
          <a:xfrm>
            <a:off x="7447736" y="502472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058735-8144-0AB8-54DD-7F151BD39E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162" y="2122066"/>
            <a:ext cx="1917540" cy="19874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DB52B3-EA68-29FA-0583-5D0997376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2" y="1619746"/>
            <a:ext cx="3556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365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15EE3-7D91-8588-E189-BD209487E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297CC2-4F1C-49AE-3C11-40A34D1C7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𝐩𝐨𝐧𝐬𝐞: une corde est un segment reliant deux points du cercle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79E035-557C-0A35-A64A-150E188BE7C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et donne d’autres exemples comme AF,EM…..</a:t>
            </a:r>
            <a:r>
              <a:rPr lang="fr-FR" dirty="0" err="1"/>
              <a:t>etc</a:t>
            </a:r>
            <a:r>
              <a:rPr lang="fr-FR" dirty="0"/>
              <a:t>:.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61A34F14-4521-203E-4A2E-1085EEB039F0}"/>
              </a:ext>
            </a:extLst>
          </p:cNvPr>
          <p:cNvSpPr/>
          <p:nvPr/>
        </p:nvSpPr>
        <p:spPr>
          <a:xfrm>
            <a:off x="2333428" y="4761804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05D9A50-F930-2122-3AF1-4D2E3BC3EA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F3DF6444-2AB0-6433-2365-E6D003D1D2A9}"/>
              </a:ext>
            </a:extLst>
          </p:cNvPr>
          <p:cNvSpPr txBox="1"/>
          <p:nvPr/>
        </p:nvSpPr>
        <p:spPr>
          <a:xfrm>
            <a:off x="2333428" y="1469985"/>
            <a:ext cx="7092719" cy="278949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Le segment MN est une corde dans le cercle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A4C7018-04F5-8527-D0BE-0B418D8D8A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162" y="2122066"/>
            <a:ext cx="1917540" cy="19874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0B3D7D-FFE4-7117-54D1-6C9D9D96F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2" y="1619746"/>
            <a:ext cx="3556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704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54D77-2553-6826-D5F6-49CBB1E1C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327F68-2FD4-0FCA-EDAC-0FCC61F03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5236B-7C3E-F07E-B336-5CBF6F45F81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32EB1789-928A-30DA-0840-76EC1D1C12C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4BE11B0-C36D-3DE3-1631-A1127E92AA9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1A8C7F1-87FF-3648-68B2-B991FC10BF6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65869D3-AE7A-212C-B09A-AC969A508D13}"/>
              </a:ext>
            </a:extLst>
          </p:cNvPr>
          <p:cNvSpPr/>
          <p:nvPr/>
        </p:nvSpPr>
        <p:spPr>
          <a:xfrm>
            <a:off x="2333428" y="492345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4F22E2DF-40EB-5C9E-1BD6-61B22452D1F9}"/>
              </a:ext>
            </a:extLst>
          </p:cNvPr>
          <p:cNvSpPr/>
          <p:nvPr/>
        </p:nvSpPr>
        <p:spPr>
          <a:xfrm>
            <a:off x="7447736" y="4925055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2B7CA6B5-8133-8D5C-C8EA-63BA5C337ACC}"/>
              </a:ext>
            </a:extLst>
          </p:cNvPr>
          <p:cNvSpPr txBox="1"/>
          <p:nvPr/>
        </p:nvSpPr>
        <p:spPr>
          <a:xfrm>
            <a:off x="2333428" y="1469985"/>
            <a:ext cx="7092719" cy="278949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Le segment EF est un diamètre  dans le cercle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5B238B4-8618-2570-D4DD-E3C8B550B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162" y="2122066"/>
            <a:ext cx="1917540" cy="19874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91A5E74-0AB4-AB1B-0D69-535395109E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341" y="1619746"/>
            <a:ext cx="3556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228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42909-9C95-81AD-EC85-AE5F3DDD1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9BA58D3-131C-366B-968F-D672E53B3DB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𝐕𝐨𝐢𝐜𝐢 𝐥𝐚  𝐫</a:t>
                </a:r>
                <a:r>
                  <a:rPr lang="fr-FR" dirty="0" err="1">
                    <a:latin typeface="Calibri" panose="020F0502020204030204"/>
                  </a:rPr>
                  <a:t>é</a:t>
                </a:r>
                <a:r>
                  <a:rPr lang="fr-FR" dirty="0">
                    <a:latin typeface="Calibri" panose="020F0502020204030204"/>
                  </a:rPr>
                  <a:t>𝐩𝐨𝐧𝐬𝐞 :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𝐸𝐹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relie deux points du cercle et a pour milieu le centre du cercle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19BA58D3-131C-366B-968F-D672E53B3D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7273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3741B1-4B93-2434-1EAE-015AD4058EF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7D1EB5E-654D-EDE0-82CB-EB51EBE77788}"/>
              </a:ext>
            </a:extLst>
          </p:cNvPr>
          <p:cNvSpPr/>
          <p:nvPr/>
        </p:nvSpPr>
        <p:spPr>
          <a:xfrm>
            <a:off x="2333428" y="5024723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F34E9BEB-E4F6-1B70-7308-8B017109E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5720F710-3D1C-8121-58C5-0E54A72EBAFD}"/>
              </a:ext>
            </a:extLst>
          </p:cNvPr>
          <p:cNvSpPr txBox="1"/>
          <p:nvPr/>
        </p:nvSpPr>
        <p:spPr>
          <a:xfrm>
            <a:off x="2333428" y="1469985"/>
            <a:ext cx="7092719" cy="278949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Le segment EF est un diamètre dans le cercle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513CB22-38F1-B5F2-0916-FCC3AC583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162" y="2122066"/>
            <a:ext cx="1917540" cy="19874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EBA6ECD-5426-E3A3-C5A0-0B46F2A4BD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132" y="1619746"/>
            <a:ext cx="3556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10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solidFill>
                  <a:schemeClr val="tx1"/>
                </a:solidFill>
              </a:rPr>
              <a:t>Reconnaître les éléments caractéristiques du cercle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Rayon </a:t>
            </a:r>
          </a:p>
          <a:p>
            <a:r>
              <a:rPr lang="en-US" dirty="0" err="1"/>
              <a:t>Diamètre</a:t>
            </a:r>
            <a:r>
              <a:rPr lang="en-US" dirty="0"/>
              <a:t> </a:t>
            </a:r>
          </a:p>
          <a:p>
            <a:r>
              <a:rPr lang="en-US" dirty="0"/>
              <a:t>corde</a:t>
            </a:r>
          </a:p>
          <a:p>
            <a:r>
              <a:rPr lang="fr-FR" dirty="0"/>
              <a:t>Arc d’un cercle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Le cercle est l'ensemble de tous les points situés à une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même distance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d'un point fixe. Cette distance constante, c'est le 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rayon</a:t>
            </a:r>
            <a:r>
              <a:rPr lang="fr-MA" dirty="0">
                <a:solidFill>
                  <a:srgbClr val="000000"/>
                </a:solidFill>
                <a:latin typeface="-webkit-standard"/>
              </a:rPr>
              <a:t>;</a:t>
            </a:r>
            <a:endParaRPr lang="fr-MA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Apprendre à le manipuler sans faire bouger la pointe sèche;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228600" lvl="0" indent="-228600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Faire la différence entre les différents éléments caractéristiques d’un cercle 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E636C-FD7E-F401-16C5-5625D4012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552E29-A525-8D8E-F2A6-0A9B30D74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D5A5D-E830-6CB4-8346-3CABAE95DDF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5F3D240-060B-6F4D-D377-D99402DF046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2A8B782-FBFD-8EDD-D2CC-BB4136BB9B8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7A1C06-9EE2-C5CF-74EB-8A2BC221DF3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9250E0B-B5A6-DC03-9985-FC55BA05FF0D}"/>
              </a:ext>
            </a:extLst>
          </p:cNvPr>
          <p:cNvSpPr/>
          <p:nvPr/>
        </p:nvSpPr>
        <p:spPr>
          <a:xfrm>
            <a:off x="2333428" y="502472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6ACFB9FA-5619-904D-08CD-CB29F8736DB7}"/>
              </a:ext>
            </a:extLst>
          </p:cNvPr>
          <p:cNvSpPr/>
          <p:nvPr/>
        </p:nvSpPr>
        <p:spPr>
          <a:xfrm>
            <a:off x="7447736" y="502472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7249072F-A655-2781-D630-93D227D33D09}"/>
              </a:ext>
            </a:extLst>
          </p:cNvPr>
          <p:cNvSpPr txBox="1"/>
          <p:nvPr/>
        </p:nvSpPr>
        <p:spPr>
          <a:xfrm>
            <a:off x="2333428" y="1469985"/>
            <a:ext cx="7092719" cy="278949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La partie du cercle en rouge est un arc du cercle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8581D31-93C1-3446-A8EF-9A5A6CBB6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162" y="2122066"/>
            <a:ext cx="1917540" cy="198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129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3C1E8-67F2-A96D-7F6D-A9E0CDDE1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66669E-30C0-B417-B50B-74B963A93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𝐩𝐨𝐧𝐬𝐞:un arc de cercle n’est pas un segment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9A23E6-E7DE-06EC-7CC5-709B08401B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183171F-0CD4-FDAD-40A8-362A44A1EEAB}"/>
              </a:ext>
            </a:extLst>
          </p:cNvPr>
          <p:cNvSpPr/>
          <p:nvPr/>
        </p:nvSpPr>
        <p:spPr>
          <a:xfrm>
            <a:off x="2333428" y="5024723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FCD6A23-0B76-8E41-C969-78EC0661C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ECF54264-DC6B-6506-04C8-7221A9D83678}"/>
              </a:ext>
            </a:extLst>
          </p:cNvPr>
          <p:cNvSpPr txBox="1"/>
          <p:nvPr/>
        </p:nvSpPr>
        <p:spPr>
          <a:xfrm>
            <a:off x="2333428" y="1469985"/>
            <a:ext cx="7092719" cy="278949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La partie du cercle en rouge est un arc du cercle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D6921A-7BC4-DCDA-D6CE-3A35B5437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162" y="2122066"/>
            <a:ext cx="1917540" cy="198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3873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</a:t>
            </a:r>
            <a:r>
              <a:rPr lang="ar-SA" dirty="0"/>
              <a:t>23 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22C624FC-E47A-B678-9CD7-FAEFA7C2D2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47"/>
          <a:stretch/>
        </p:blipFill>
        <p:spPr>
          <a:xfrm>
            <a:off x="264324" y="1050161"/>
            <a:ext cx="11442994" cy="378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F8A5E6D4-DFFF-3097-4EBE-1B2DEBB151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94"/>
          <a:stretch/>
        </p:blipFill>
        <p:spPr>
          <a:xfrm>
            <a:off x="360079" y="967666"/>
            <a:ext cx="11471842" cy="381267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EA0B68C-A48A-8D12-7A0C-B5DC4A8C4C64}"/>
              </a:ext>
            </a:extLst>
          </p:cNvPr>
          <p:cNvSpPr txBox="1"/>
          <p:nvPr/>
        </p:nvSpPr>
        <p:spPr>
          <a:xfrm>
            <a:off x="5150736" y="4067722"/>
            <a:ext cx="671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FD1BDB-1CDE-C7A6-C171-26E4CE3A0B57}"/>
              </a:ext>
            </a:extLst>
          </p:cNvPr>
          <p:cNvSpPr txBox="1"/>
          <p:nvPr/>
        </p:nvSpPr>
        <p:spPr>
          <a:xfrm>
            <a:off x="3553428" y="2800932"/>
            <a:ext cx="2164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OA ; OT ; OH ; OM 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413532C-7ACB-693C-B709-0D804F0141AD}"/>
              </a:ext>
            </a:extLst>
          </p:cNvPr>
          <p:cNvSpPr txBox="1"/>
          <p:nvPr/>
        </p:nvSpPr>
        <p:spPr>
          <a:xfrm>
            <a:off x="4178461" y="3192569"/>
            <a:ext cx="1344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 ;  TM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8C306C5-9132-AA6A-5A38-DA6955EF0284}"/>
              </a:ext>
            </a:extLst>
          </p:cNvPr>
          <p:cNvSpPr txBox="1"/>
          <p:nvPr/>
        </p:nvSpPr>
        <p:spPr>
          <a:xfrm>
            <a:off x="5208609" y="3656959"/>
            <a:ext cx="671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DB4866-02EB-B79F-4752-404750ED1A4A}"/>
              </a:ext>
            </a:extLst>
          </p:cNvPr>
          <p:cNvSpPr txBox="1"/>
          <p:nvPr/>
        </p:nvSpPr>
        <p:spPr>
          <a:xfrm>
            <a:off x="3553428" y="2473895"/>
            <a:ext cx="671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0AAB7F-DBE5-EE69-12F5-6A9AABB64602}"/>
              </a:ext>
            </a:extLst>
          </p:cNvPr>
          <p:cNvSpPr txBox="1"/>
          <p:nvPr/>
        </p:nvSpPr>
        <p:spPr>
          <a:xfrm>
            <a:off x="810228" y="4374612"/>
            <a:ext cx="4155311" cy="405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  <p:bldP spid="11" grpId="0"/>
      <p:bldP spid="1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CFB75-0517-3B26-A8B5-5FFDD191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A7276-D4B2-07EE-6204-374A5BAF3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46D3A-FFAD-60DE-E132-50EA5CCECFC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77547C-5A20-6E42-D944-71133BBF26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</a:t>
            </a:r>
            <a:r>
              <a:rPr lang="ar-SA" dirty="0"/>
              <a:t>23 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F5295DD-B330-2419-5161-922B9D61E352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A408C30-D871-0930-3039-9AA08D5B4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4F3EE2D6-93FC-55EE-C098-36AC0C4D1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C79F655B-8B81-1F47-400A-B39B4EBBBA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84" y="1227967"/>
            <a:ext cx="11438082" cy="323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332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BDD2E-AF39-119A-B7FB-2ADE9B7EF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C6096A-8862-4801-F0D1-20388E526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176DCE-5F6B-1340-46E7-3354A233E6A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D4EDBE2-25B9-5D23-623C-C03F2EE2B02C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115EE73-92A3-90A8-A011-0C19BFD39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A61F21D-66B5-329C-E385-19566EB3E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30D313D-1F14-B3AB-0223-871C6EE21BB8}"/>
              </a:ext>
            </a:extLst>
          </p:cNvPr>
          <p:cNvSpPr txBox="1"/>
          <p:nvPr/>
        </p:nvSpPr>
        <p:spPr>
          <a:xfrm>
            <a:off x="810228" y="4374612"/>
            <a:ext cx="4155311" cy="4057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3849E32-0840-0069-5355-67E5E87A5C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744" y="1425315"/>
            <a:ext cx="4978400" cy="4876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E294A2F-17A9-8361-F689-FD0984770A1A}"/>
                  </a:ext>
                </a:extLst>
              </p:cNvPr>
              <p:cNvSpPr txBox="1"/>
              <p:nvPr/>
            </p:nvSpPr>
            <p:spPr>
              <a:xfrm>
                <a:off x="929390" y="2353456"/>
                <a:ext cx="145129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𝑂𝐴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E294A2F-17A9-8361-F689-FD0984770A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390" y="2353456"/>
                <a:ext cx="1451295" cy="400110"/>
              </a:xfrm>
              <a:prstGeom prst="rect">
                <a:avLst/>
              </a:prstGeom>
              <a:blipFill>
                <a:blip r:embed="rId5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2819AE1-1708-609E-89B3-B6DE7FC9E376}"/>
                  </a:ext>
                </a:extLst>
              </p:cNvPr>
              <p:cNvSpPr txBox="1"/>
              <p:nvPr/>
            </p:nvSpPr>
            <p:spPr>
              <a:xfrm>
                <a:off x="810228" y="3282846"/>
                <a:ext cx="14620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𝑂𝐵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2819AE1-1708-609E-89B3-B6DE7FC9E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28" y="3282846"/>
                <a:ext cx="1462067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E602747-AC93-0722-BD2A-F64C066A4163}"/>
                  </a:ext>
                </a:extLst>
              </p:cNvPr>
              <p:cNvSpPr txBox="1"/>
              <p:nvPr/>
            </p:nvSpPr>
            <p:spPr>
              <a:xfrm>
                <a:off x="615466" y="4321125"/>
                <a:ext cx="227241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𝑀𝑁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CE602747-AC93-0722-BD2A-F64C066A4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466" y="4321125"/>
                <a:ext cx="2272417" cy="400110"/>
              </a:xfrm>
              <a:prstGeom prst="rect">
                <a:avLst/>
              </a:prstGeom>
              <a:blipFill>
                <a:blip r:embed="rId7"/>
                <a:stretch>
                  <a:fillRect r="-8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/>
          <p:cNvSpPr txBox="1"/>
          <p:nvPr/>
        </p:nvSpPr>
        <p:spPr>
          <a:xfrm>
            <a:off x="2152073" y="5477164"/>
            <a:ext cx="310341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Diapo à supprimer</a:t>
            </a:r>
          </a:p>
        </p:txBody>
      </p:sp>
    </p:spTree>
    <p:extLst>
      <p:ext uri="{BB962C8B-B14F-4D97-AF65-F5344CB8AC3E}">
        <p14:creationId xmlns:p14="http://schemas.microsoft.com/office/powerpoint/2010/main" val="78716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18CE1-2B70-23F9-F077-A9BA776AF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7A2F-80B9-6CD4-8706-418CB6063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8BE48-E51B-D64C-DEB9-8687F2B96F9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FA19D-7739-E398-7C91-2EAD551625F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</a:t>
            </a:r>
            <a:r>
              <a:rPr lang="ar-SA" dirty="0"/>
              <a:t>23 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E9DB87C-7E31-9473-8867-CEC6E6014BAB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814D82C-5BC8-1415-1126-34D4AD961A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B2D004CA-94D1-316D-039B-732B1BCB6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D902635F-9824-CAE3-4D8C-B5BD0A067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84" y="1227967"/>
            <a:ext cx="11438082" cy="25589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1D2F614-0D83-1C4D-F181-31D9B636D321}"/>
                  </a:ext>
                </a:extLst>
              </p:cNvPr>
              <p:cNvSpPr txBox="1"/>
              <p:nvPr/>
            </p:nvSpPr>
            <p:spPr>
              <a:xfrm>
                <a:off x="3824611" y="3215210"/>
                <a:ext cx="11242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31D2F614-0D83-1C4D-F181-31D9B636D3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611" y="3215210"/>
                <a:ext cx="112426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F653D46-8941-DC47-38DC-1D46CFBCC6E0}"/>
                  </a:ext>
                </a:extLst>
              </p:cNvPr>
              <p:cNvSpPr txBox="1"/>
              <p:nvPr/>
            </p:nvSpPr>
            <p:spPr>
              <a:xfrm>
                <a:off x="6810375" y="3147026"/>
                <a:ext cx="11242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CF653D46-8941-DC47-38DC-1D46CFBCC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375" y="3147026"/>
                <a:ext cx="112426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37FD3FD-D484-B383-1FA9-B0EA3A216E18}"/>
                  </a:ext>
                </a:extLst>
              </p:cNvPr>
              <p:cNvSpPr txBox="1"/>
              <p:nvPr/>
            </p:nvSpPr>
            <p:spPr>
              <a:xfrm>
                <a:off x="9922973" y="3215210"/>
                <a:ext cx="11242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𝑐𝑚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37FD3FD-D484-B383-1FA9-B0EA3A216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973" y="3215210"/>
                <a:ext cx="1124263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age 11">
            <a:extLst>
              <a:ext uri="{FF2B5EF4-FFF2-40B4-BE49-F238E27FC236}">
                <a16:creationId xmlns:a16="http://schemas.microsoft.com/office/drawing/2014/main" id="{83849E32-0840-0069-5355-67E5E87A5C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654" y="3860800"/>
            <a:ext cx="3197809" cy="25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64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bg2">
                    <a:lumMod val="75000"/>
                  </a:schemeClr>
                </a:solidFill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23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9B3B3E-93CA-D326-BC95-CD39DF135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915" y="909559"/>
            <a:ext cx="8740170" cy="503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46C148E-C4EF-29EF-1C5E-21C3FDF12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960F0F-3062-5A03-36DC-4FF562D169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L’enseignant indique aux élèves les tâches à réaliser individuellement.</a:t>
            </a:r>
          </a:p>
          <a:p>
            <a:pPr algn="just"/>
            <a:r>
              <a:rPr lang="fr-FR" sz="1200" dirty="0"/>
              <a:t>L’enseignant circule entre les rangs pour vérifier la réalisation. </a:t>
            </a:r>
          </a:p>
          <a:p>
            <a:pPr algn="just"/>
            <a:r>
              <a:rPr lang="fr-FR" sz="1200" dirty="0"/>
              <a:t>L’enseignant pratique la différenciation: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300" dirty="0"/>
              <a:t>Il identifie les élèves en difficulté et leur fournit de l’aide en faisant des rappels.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300" dirty="0"/>
              <a:t>Il invite les élèves ayant réussi la tâche à réaliser de nouvelles activités, y compris des activités diversifiées ou présentant plus de complexité (défis).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63849-31EA-3A03-057F-3B564A724A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1400" dirty="0"/>
              <a:t>Faire de la différenciation pédagogique entre les élèves ayant maîtrisé la tâche et ceux qui ont encore des difficultés</a:t>
            </a:r>
          </a:p>
          <a:p>
            <a:pPr algn="just"/>
            <a:r>
              <a:rPr lang="fr-FR" sz="1400" dirty="0"/>
              <a:t>Demander à un élève de passer au tableau pour proposer une correction</a:t>
            </a:r>
          </a:p>
          <a:p>
            <a:pPr algn="just"/>
            <a:r>
              <a:rPr lang="fr-FR" sz="1400" dirty="0"/>
              <a:t>Circuler entre les rangs pour vérifier la réalisation de la tâche par l’ensemble des élèves et identifier les erreurs </a:t>
            </a:r>
          </a:p>
          <a:p>
            <a:pPr algn="just"/>
            <a:r>
              <a:rPr lang="fr-FR" sz="1400" dirty="0"/>
              <a:t>Être à proximité des élèves en difficulté (pré-identifiés) pour leur apporter un soutien</a:t>
            </a:r>
          </a:p>
          <a:p>
            <a:pPr algn="just"/>
            <a:r>
              <a:rPr lang="fr-FR" sz="1400" dirty="0"/>
              <a:t>Passer plus de temps près des élèves en difficulté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8B9CF9-2184-C880-531D-638CA57983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faire la pratique autonome ou lui consacrer un temps insuffisant</a:t>
            </a:r>
          </a:p>
          <a:p>
            <a:pPr algn="just"/>
            <a:r>
              <a:rPr lang="fr-FR" sz="1400" dirty="0"/>
              <a:t>Ne pas identifier les élèves en difficulté</a:t>
            </a:r>
          </a:p>
          <a:p>
            <a:pPr algn="just"/>
            <a:r>
              <a:rPr lang="fr-FR" sz="1400" dirty="0"/>
              <a:t>Traiter tous les élèves de la même manière pendant la pratique autonome</a:t>
            </a:r>
          </a:p>
          <a:p>
            <a:pPr algn="just"/>
            <a:r>
              <a:rPr lang="fr-FR" sz="1400" dirty="0"/>
              <a:t>Rester au bureau pendant que les élèves réalisent la tâche</a:t>
            </a:r>
          </a:p>
          <a:p>
            <a:pPr algn="just"/>
            <a:r>
              <a:rPr lang="fr-FR" sz="1400" dirty="0"/>
              <a:t>Ne pas passer suffisamment de temps près des élèves en difficulté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7B25D79-D799-FF53-361D-B043BEFF7C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95FDE3-E7CB-9131-12D6-EDADD25E7CD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la pratique autonome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D3C971-D86B-4A96-95DA-01B320C48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23314008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502C814-E09B-4D66-732E-974387311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6" y="1381891"/>
            <a:ext cx="10860233" cy="413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F31B08-7C2C-B333-E80D-DBB8BFF164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71" y="1439056"/>
            <a:ext cx="11281534" cy="388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1730</TotalTime>
  <Words>2887</Words>
  <Application>Microsoft Office PowerPoint</Application>
  <PresentationFormat>Grand écran</PresentationFormat>
  <Paragraphs>360</Paragraphs>
  <Slides>75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75</vt:i4>
      </vt:variant>
    </vt:vector>
  </HeadingPairs>
  <TitlesOfParts>
    <vt:vector size="85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</vt:lpstr>
      <vt:lpstr>Rappelez vous, le milieu d’un segment est un point partageant le segment en deux segments de même longueur :</vt:lpstr>
      <vt:lpstr> Complétez</vt:lpstr>
      <vt:lpstr>Rappelez vous, le compas est très utile en géométrie et dans cette leçon:</vt:lpstr>
      <vt:lpstr> Répondez par vrai ou faux</vt:lpstr>
      <vt:lpstr> Voici la réponse : si M est le milieu du segment AB alors on a : AM=BM </vt:lpstr>
      <vt:lpstr> Répondez par vrai ou faux</vt:lpstr>
      <vt:lpstr> Voici la réponse :si M est le milieu du segment AB alors M est un point de ce segment </vt:lpstr>
      <vt:lpstr>Placer deux points B et C tels que OB=OC=3cm </vt:lpstr>
      <vt:lpstr>Voici la réponse : il y a une infinité de choix des points B et C  ,ces points forment le cercle de centre O et de rayon 3cm </vt:lpstr>
      <vt:lpstr>Voici ce qu’ il faut retenir jusqu’à ici:</vt:lpstr>
      <vt:lpstr>Présentation PowerPoint</vt:lpstr>
      <vt:lpstr>Exprimez vos avis</vt:lpstr>
      <vt:lpstr>A la fin de cette séance, vous serez capables de:</vt:lpstr>
      <vt:lpstr>Présentation PowerPoint</vt:lpstr>
      <vt:lpstr>Je vous montre les éléments caractéristiques du cercle :</vt:lpstr>
      <vt:lpstr>Présentation PowerPoint</vt:lpstr>
      <vt:lpstr>Je vous montre les éléments caractéristiques du cercle : voici un exemple pour illustrer ces définitions </vt:lpstr>
      <vt:lpstr>Voici la signification d’un rayon, d’un diamètre:</vt:lpstr>
      <vt:lpstr>Résumons : </vt:lpstr>
      <vt:lpstr>Voici une configuration géométrique contenant des cercles:</vt:lpstr>
      <vt:lpstr>Voici une configuration géométrique contenant des cercles:</vt:lpstr>
      <vt:lpstr>Voici un résumé:</vt:lpstr>
      <vt:lpstr>Présentation PowerPoint</vt:lpstr>
      <vt:lpstr>Complétez:</vt:lpstr>
      <vt:lpstr> 𝐕𝐨𝐢𝐜𝐢 𝐥𝐚  𝐫é𝐩𝐨𝐧𝐬𝐞 : le rayon d’un cercle est la distance entre un point du cercle et son centre ,</vt:lpstr>
      <vt:lpstr>Complétez:</vt:lpstr>
      <vt:lpstr> 𝐕𝐨𝐢𝐜𝐢 𝐥𝐚  𝐫é𝐩𝐨𝐧𝐬𝐞:une corde est un segment reliant deux points du cercle </vt:lpstr>
      <vt:lpstr>Complétez:</vt:lpstr>
      <vt:lpstr> 𝐕𝐨𝐢𝐜𝐢 𝐥𝐚  𝐫é𝐩𝐨𝐧𝐬𝐞 : une corde contenant le centre du cercle est appelée diamètre </vt:lpstr>
      <vt:lpstr> répondez par vrai ou faux:</vt:lpstr>
      <vt:lpstr>𝐕𝐨𝐢𝐜𝐢 𝐥𝐚  𝐫é𝐩𝐨𝐧𝐬𝐞 : si C est un cercle de centre A et de rayon R et M un point tel que AM=R alors M∈C </vt:lpstr>
      <vt:lpstr> répondez par vrai ou faux:</vt:lpstr>
      <vt:lpstr>𝐕𝐨𝐢𝐜𝐢 𝐥𝐚  𝐫é𝐩𝐨𝐧𝐬𝐞: si C est un cercle de centre A et de rayon R et M un point tel que AM&gt;R alors M est extérieur à C</vt:lpstr>
      <vt:lpstr> répondez par vrai ou faux:</vt:lpstr>
      <vt:lpstr>𝐕𝐨𝐢𝐜𝐢 𝐥𝐚  𝐫é𝐩𝐨𝐧𝐬𝐞: un diamètre mesure deux fois le rayon </vt:lpstr>
      <vt:lpstr> répondre par vrai ou faux:</vt:lpstr>
      <vt:lpstr>𝐕𝐨𝐢𝐜𝐢 𝐥𝐚  𝐫é𝐩𝐨𝐧𝐬𝐞: une corde est un segment reliant deux points du cercle </vt:lpstr>
      <vt:lpstr> répondez par vrai ou faux:</vt:lpstr>
      <vt:lpstr>𝐕𝐨𝐢𝐜𝐢 𝐥𝐚  𝐫é𝐩𝐨𝐧𝐬𝐞 : EF relie deux points du cercle et a pour milieu le centre du cercle </vt:lpstr>
      <vt:lpstr> répondez par vrai ou faux:</vt:lpstr>
      <vt:lpstr>𝐕𝐨𝐢𝐜𝐢 𝐥𝐚  𝐫é𝐩𝐨𝐧𝐬𝐞:un arc de cercle n’est pas un segment </vt:lpstr>
      <vt:lpstr>Présentation PowerPoint</vt:lpstr>
      <vt:lpstr>Travaillez individuellement puis discutez en binômes vos réponses.</vt:lpstr>
      <vt:lpstr>Prenez la correction sur vos livrets.</vt:lpstr>
      <vt:lpstr>Travaillez individuellement puis discutez en binômes vos réponses.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152</cp:revision>
  <dcterms:created xsi:type="dcterms:W3CDTF">2025-11-03T10:55:47Z</dcterms:created>
  <dcterms:modified xsi:type="dcterms:W3CDTF">2026-02-04T08:22:18Z</dcterms:modified>
</cp:coreProperties>
</file>