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8"/>
  </p:notesMasterIdLst>
  <p:handoutMasterIdLst>
    <p:handoutMasterId r:id="rId49"/>
  </p:handoutMasterIdLst>
  <p:sldIdLst>
    <p:sldId id="2147483553" r:id="rId4"/>
    <p:sldId id="2147483485" r:id="rId5"/>
    <p:sldId id="2147483595" r:id="rId6"/>
    <p:sldId id="2147483552" r:id="rId7"/>
    <p:sldId id="2147483626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47483643" r:id="rId15"/>
    <p:sldId id="2147483642" r:id="rId16"/>
    <p:sldId id="2147483637" r:id="rId17"/>
    <p:sldId id="2147483639" r:id="rId18"/>
    <p:sldId id="2147483640" r:id="rId19"/>
    <p:sldId id="2147483641" r:id="rId20"/>
    <p:sldId id="2147483556" r:id="rId21"/>
    <p:sldId id="2134806558" r:id="rId22"/>
    <p:sldId id="2134806568" r:id="rId23"/>
    <p:sldId id="2147483644" r:id="rId24"/>
    <p:sldId id="2134805878" r:id="rId25"/>
    <p:sldId id="2147483645" r:id="rId26"/>
    <p:sldId id="2134806573" r:id="rId27"/>
    <p:sldId id="2147483557" r:id="rId28"/>
    <p:sldId id="2147483646" r:id="rId29"/>
    <p:sldId id="2147483647" r:id="rId30"/>
    <p:sldId id="2147483615" r:id="rId31"/>
    <p:sldId id="2147483619" r:id="rId32"/>
    <p:sldId id="2147483636" r:id="rId33"/>
    <p:sldId id="2147483613" r:id="rId34"/>
    <p:sldId id="2147483627" r:id="rId35"/>
    <p:sldId id="2134806577" r:id="rId36"/>
    <p:sldId id="2134806551" r:id="rId37"/>
    <p:sldId id="2147483617" r:id="rId38"/>
    <p:sldId id="2147483621" r:id="rId39"/>
    <p:sldId id="2134806578" r:id="rId40"/>
    <p:sldId id="2134806579" r:id="rId41"/>
    <p:sldId id="2134806088" r:id="rId42"/>
    <p:sldId id="2134806580" r:id="rId43"/>
    <p:sldId id="2134806582" r:id="rId44"/>
    <p:sldId id="2134806536" r:id="rId45"/>
    <p:sldId id="2134806535" r:id="rId46"/>
    <p:sldId id="2134806584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95"/>
            <p14:sldId id="2147483552"/>
            <p14:sldId id="2147483626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47483643"/>
            <p14:sldId id="2147483642"/>
            <p14:sldId id="2147483637"/>
            <p14:sldId id="2147483639"/>
            <p14:sldId id="2147483640"/>
            <p14:sldId id="2147483641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/>
        </p14:section>
        <p14:section name="Tâche principale" id="{A2A5D278-252D-471E-A046-E0EEBB7C2D2B}">
          <p14:sldIdLst>
            <p14:sldId id="2147483556"/>
            <p14:sldId id="2134806558"/>
            <p14:sldId id="2134806568"/>
            <p14:sldId id="2147483644"/>
            <p14:sldId id="2134805878"/>
            <p14:sldId id="2147483645"/>
            <p14:sldId id="2134806573"/>
            <p14:sldId id="2147483557"/>
            <p14:sldId id="2147483646"/>
          </p14:sldIdLst>
        </p14:section>
        <p14:section name="Pratique en binôme" id="{FBF6C3DA-BDD6-43C8-8043-82F3BE3C64FD}">
          <p14:sldIdLst>
            <p14:sldId id="2147483647"/>
          </p14:sldIdLst>
        </p14:section>
        <p14:section name="Fin de la séance" id="{44B71B2B-D974-4F2C-B5A1-E1796678D1E2}">
          <p14:sldIdLst>
            <p14:sldId id="2147483615"/>
            <p14:sldId id="2147483619"/>
            <p14:sldId id="2147483636"/>
            <p14:sldId id="2147483613"/>
            <p14:sldId id="2147483627"/>
            <p14:sldId id="2134806577"/>
            <p14:sldId id="2134806551"/>
            <p14:sldId id="2147483617"/>
            <p14:sldId id="2147483621"/>
            <p14:sldId id="2134806578"/>
            <p14:sldId id="2134806579"/>
            <p14:sldId id="2134806088"/>
            <p14:sldId id="2134806580"/>
            <p14:sldId id="2134806582"/>
            <p14:sldId id="2134806536"/>
            <p14:sldId id="2134806535"/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2C3"/>
    <a:srgbClr val="5FADE4"/>
    <a:srgbClr val="D6DCE5"/>
    <a:srgbClr val="AB20B6"/>
    <a:srgbClr val="FF6565"/>
    <a:srgbClr val="DC94DE"/>
    <a:srgbClr val="B27096"/>
    <a:srgbClr val="FDDF43"/>
    <a:srgbClr val="EB926C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976" autoAdjust="0"/>
    <p:restoredTop sz="94679" autoAdjust="0"/>
  </p:normalViewPr>
  <p:slideViewPr>
    <p:cSldViewPr snapToGrid="0">
      <p:cViewPr varScale="1">
        <p:scale>
          <a:sx n="74" d="100"/>
          <a:sy n="74" d="100"/>
        </p:scale>
        <p:origin x="69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14/12/2025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969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7459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0070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68138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8.png"/><Relationship Id="rId7" Type="http://schemas.openxmlformats.org/officeDocument/2006/relationships/image" Target="../media/image65.png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11" Type="http://schemas.openxmlformats.org/officeDocument/2006/relationships/image" Target="../media/image77.png"/><Relationship Id="rId5" Type="http://schemas.openxmlformats.org/officeDocument/2006/relationships/image" Target="../media/image72.png"/><Relationship Id="rId10" Type="http://schemas.openxmlformats.org/officeDocument/2006/relationships/image" Target="../media/image76.png"/><Relationship Id="rId4" Type="http://schemas.openxmlformats.org/officeDocument/2006/relationships/image" Target="../media/image63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73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8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97.png"/><Relationship Id="rId2" Type="http://schemas.openxmlformats.org/officeDocument/2006/relationships/image" Target="../media/image8.png"/><Relationship Id="rId16" Type="http://schemas.openxmlformats.org/officeDocument/2006/relationships/image" Target="../media/image10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2.png"/><Relationship Id="rId11" Type="http://schemas.openxmlformats.org/officeDocument/2006/relationships/image" Target="../media/image96.png"/><Relationship Id="rId5" Type="http://schemas.openxmlformats.org/officeDocument/2006/relationships/image" Target="../media/image91.png"/><Relationship Id="rId15" Type="http://schemas.openxmlformats.org/officeDocument/2006/relationships/image" Target="../media/image100.png"/><Relationship Id="rId10" Type="http://schemas.openxmlformats.org/officeDocument/2006/relationships/image" Target="../media/image82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9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2.png"/><Relationship Id="rId11" Type="http://schemas.openxmlformats.org/officeDocument/2006/relationships/image" Target="../media/image110.png"/><Relationship Id="rId5" Type="http://schemas.openxmlformats.org/officeDocument/2006/relationships/image" Target="../media/image105.png"/><Relationship Id="rId10" Type="http://schemas.openxmlformats.org/officeDocument/2006/relationships/image" Target="../media/image108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9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png"/><Relationship Id="rId7" Type="http://schemas.openxmlformats.org/officeDocument/2006/relationships/image" Target="../media/image116.png"/><Relationship Id="rId12" Type="http://schemas.openxmlformats.org/officeDocument/2006/relationships/image" Target="../media/image8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7.png"/><Relationship Id="rId11" Type="http://schemas.openxmlformats.org/officeDocument/2006/relationships/image" Target="../media/image120.png"/><Relationship Id="rId5" Type="http://schemas.openxmlformats.org/officeDocument/2006/relationships/image" Target="../media/image113.png"/><Relationship Id="rId10" Type="http://schemas.openxmlformats.org/officeDocument/2006/relationships/image" Target="../media/image121.png"/><Relationship Id="rId4" Type="http://schemas.openxmlformats.org/officeDocument/2006/relationships/image" Target="../media/image115.png"/><Relationship Id="rId9" Type="http://schemas.openxmlformats.org/officeDocument/2006/relationships/image" Target="../media/image11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23.png"/><Relationship Id="rId7" Type="http://schemas.openxmlformats.org/officeDocument/2006/relationships/image" Target="../media/image126.png"/><Relationship Id="rId12" Type="http://schemas.openxmlformats.org/officeDocument/2006/relationships/image" Target="../media/image8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5.png"/><Relationship Id="rId11" Type="http://schemas.openxmlformats.org/officeDocument/2006/relationships/image" Target="../media/image129.png"/><Relationship Id="rId5" Type="http://schemas.openxmlformats.org/officeDocument/2006/relationships/image" Target="../media/image122.png"/><Relationship Id="rId10" Type="http://schemas.openxmlformats.org/officeDocument/2006/relationships/image" Target="../media/image121.png"/><Relationship Id="rId4" Type="http://schemas.openxmlformats.org/officeDocument/2006/relationships/image" Target="../media/image124.png"/><Relationship Id="rId9" Type="http://schemas.openxmlformats.org/officeDocument/2006/relationships/image" Target="../media/image12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8.png"/><Relationship Id="rId3" Type="http://schemas.openxmlformats.org/officeDocument/2006/relationships/image" Target="../media/image99.png"/><Relationship Id="rId7" Type="http://schemas.openxmlformats.org/officeDocument/2006/relationships/image" Target="../media/image132.png"/><Relationship Id="rId12" Type="http://schemas.openxmlformats.org/officeDocument/2006/relationships/image" Target="../media/image1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3.png"/><Relationship Id="rId11" Type="http://schemas.openxmlformats.org/officeDocument/2006/relationships/image" Target="../media/image136.png"/><Relationship Id="rId5" Type="http://schemas.openxmlformats.org/officeDocument/2006/relationships/image" Target="../media/image130.png"/><Relationship Id="rId10" Type="http://schemas.openxmlformats.org/officeDocument/2006/relationships/image" Target="../media/image137.png"/><Relationship Id="rId4" Type="http://schemas.openxmlformats.org/officeDocument/2006/relationships/image" Target="../media/image131.png"/><Relationship Id="rId9" Type="http://schemas.openxmlformats.org/officeDocument/2006/relationships/image" Target="../media/image1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0.png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49.png"/><Relationship Id="rId3" Type="http://schemas.openxmlformats.org/officeDocument/2006/relationships/image" Target="../media/image11.jpeg"/><Relationship Id="rId7" Type="http://schemas.openxmlformats.org/officeDocument/2006/relationships/image" Target="../media/image144.png"/><Relationship Id="rId12" Type="http://schemas.openxmlformats.org/officeDocument/2006/relationships/image" Target="../media/image14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30.png"/><Relationship Id="rId11" Type="http://schemas.openxmlformats.org/officeDocument/2006/relationships/image" Target="../media/image1470.png"/><Relationship Id="rId5" Type="http://schemas.openxmlformats.org/officeDocument/2006/relationships/image" Target="../media/image142.png"/><Relationship Id="rId10" Type="http://schemas.openxmlformats.org/officeDocument/2006/relationships/image" Target="../media/image147.png"/><Relationship Id="rId4" Type="http://schemas.openxmlformats.org/officeDocument/2006/relationships/image" Target="../media/image14.png"/><Relationship Id="rId9" Type="http://schemas.openxmlformats.org/officeDocument/2006/relationships/image" Target="../media/image146.png"/><Relationship Id="rId14" Type="http://schemas.openxmlformats.org/officeDocument/2006/relationships/image" Target="../media/image15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55.png"/><Relationship Id="rId4" Type="http://schemas.openxmlformats.org/officeDocument/2006/relationships/image" Target="../media/image15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418137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</a:t>
              </a:r>
              <a:r>
                <a:rPr lang="ar-DZ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415864" y="468259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523888" y="4618419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4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14007"/>
            <a:ext cx="7458868" cy="736597"/>
            <a:chOff x="304312" y="5304656"/>
            <a:chExt cx="5990003" cy="1215981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6"/>
              <a:ext cx="5990003" cy="1215981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4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412883" y="5541107"/>
              <a:ext cx="65604" cy="720000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731;p98">
            <a:extLst>
              <a:ext uri="{FF2B5EF4-FFF2-40B4-BE49-F238E27FC236}">
                <a16:creationId xmlns:a16="http://schemas.microsoft.com/office/drawing/2014/main" id="{4EC7E628-E132-7E28-CBBB-BE5D733B9A77}"/>
              </a:ext>
            </a:extLst>
          </p:cNvPr>
          <p:cNvSpPr txBox="1"/>
          <p:nvPr/>
        </p:nvSpPr>
        <p:spPr>
          <a:xfrm>
            <a:off x="-277957" y="1730435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CB05C1AA-18CE-6105-B0DA-A0C0F9B6F3D7}"/>
              </a:ext>
            </a:extLst>
          </p:cNvPr>
          <p:cNvSpPr txBox="1"/>
          <p:nvPr/>
        </p:nvSpPr>
        <p:spPr>
          <a:xfrm>
            <a:off x="8748597" y="1592990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73CC54D5-6FE6-127A-63F5-1BBFE8BDD34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55511" y="1472569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B4157B88-78F8-9E2E-0DA1-3704C04D5B44}"/>
              </a:ext>
            </a:extLst>
          </p:cNvPr>
          <p:cNvSpPr txBox="1"/>
          <p:nvPr/>
        </p:nvSpPr>
        <p:spPr>
          <a:xfrm>
            <a:off x="8816547" y="1659498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EC626726-3B0D-ADCC-8611-576FFD8AA845}"/>
              </a:ext>
            </a:extLst>
          </p:cNvPr>
          <p:cNvSpPr txBox="1"/>
          <p:nvPr/>
        </p:nvSpPr>
        <p:spPr>
          <a:xfrm>
            <a:off x="8919945" y="2284434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9" name="Google Shape;223;p26">
            <a:extLst>
              <a:ext uri="{FF2B5EF4-FFF2-40B4-BE49-F238E27FC236}">
                <a16:creationId xmlns:a16="http://schemas.microsoft.com/office/drawing/2014/main" id="{5D116BF3-E8AD-5410-7F9D-C943680779B7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52028CEA-18BB-1EA1-4B8B-396AB118E0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010" y="3429000"/>
            <a:ext cx="3995903" cy="277774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470845" y="4573892"/>
            <a:ext cx="3934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Opérations sur les expression littérales</a:t>
            </a:r>
            <a:r>
              <a:rPr lang="fr-F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1582510" y="5258166"/>
            <a:ext cx="7007307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1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Simplifier les expressions littérales de la forme:</a:t>
            </a:r>
          </a:p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fr-FR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m(</a:t>
            </a:r>
            <a:r>
              <a:rPr lang="fr-FR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ax</a:t>
            </a:r>
            <a:r>
              <a:rPr lang="fr-FR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+ </a:t>
            </a:r>
            <a:r>
              <a:rPr lang="fr-FR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b) </a:t>
            </a:r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+ </a:t>
            </a:r>
            <a:r>
              <a:rPr lang="fr-FR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n(cx </a:t>
            </a:r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+ </a:t>
            </a:r>
            <a:r>
              <a:rPr lang="fr-FR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d) 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sX0" fmla="*/ 0 w 1407925"/>
              <a:gd name="csY0" fmla="*/ 0 h 1227600"/>
              <a:gd name="csX1" fmla="*/ 469308 w 1407925"/>
              <a:gd name="csY1" fmla="*/ 0 h 1227600"/>
              <a:gd name="csX2" fmla="*/ 952696 w 1407925"/>
              <a:gd name="csY2" fmla="*/ 0 h 1227600"/>
              <a:gd name="csX3" fmla="*/ 1407925 w 1407925"/>
              <a:gd name="csY3" fmla="*/ 0 h 1227600"/>
              <a:gd name="csX4" fmla="*/ 1407925 w 1407925"/>
              <a:gd name="csY4" fmla="*/ 421476 h 1227600"/>
              <a:gd name="csX5" fmla="*/ 1407925 w 1407925"/>
              <a:gd name="csY5" fmla="*/ 818400 h 1227600"/>
              <a:gd name="csX6" fmla="*/ 1407925 w 1407925"/>
              <a:gd name="csY6" fmla="*/ 1227600 h 1227600"/>
              <a:gd name="csX7" fmla="*/ 938617 w 1407925"/>
              <a:gd name="csY7" fmla="*/ 1227600 h 1227600"/>
              <a:gd name="csX8" fmla="*/ 483388 w 1407925"/>
              <a:gd name="csY8" fmla="*/ 1227600 h 1227600"/>
              <a:gd name="csX9" fmla="*/ 0 w 1407925"/>
              <a:gd name="csY9" fmla="*/ 1227600 h 1227600"/>
              <a:gd name="csX10" fmla="*/ 0 w 1407925"/>
              <a:gd name="csY10" fmla="*/ 793848 h 1227600"/>
              <a:gd name="csX11" fmla="*/ 0 w 1407925"/>
              <a:gd name="csY11" fmla="*/ 372372 h 1227600"/>
              <a:gd name="csX12" fmla="*/ 0 w 1407925"/>
              <a:gd name="csY12" fmla="*/ 0 h 1227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818350" y="248879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  <a:p>
            <a:pPr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Notez bien que ces mots en français seront utilisés au cours de cette séance et pendant toute la leçon..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6C0A943-F7ED-640E-7ABC-4EB35B843CDB}"/>
              </a:ext>
            </a:extLst>
          </p:cNvPr>
          <p:cNvSpPr/>
          <p:nvPr/>
        </p:nvSpPr>
        <p:spPr>
          <a:xfrm>
            <a:off x="2130967" y="1915622"/>
            <a:ext cx="8102531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Distributivité</a:t>
            </a:r>
            <a:endParaRPr lang="fr-FR" sz="2400" dirty="0">
              <a:solidFill>
                <a:schemeClr val="tx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4AE568E-8CFE-610A-AAD1-4E60474C9C86}"/>
              </a:ext>
            </a:extLst>
          </p:cNvPr>
          <p:cNvSpPr/>
          <p:nvPr/>
        </p:nvSpPr>
        <p:spPr>
          <a:xfrm>
            <a:off x="2130967" y="3134761"/>
            <a:ext cx="8102532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400" dirty="0">
              <a:solidFill>
                <a:schemeClr val="tx1"/>
              </a:solidFill>
              <a:ea typeface="Calibri"/>
              <a:cs typeface="Calibri"/>
              <a:sym typeface="Calibri"/>
            </a:endParaRPr>
          </a:p>
          <a:p>
            <a:pPr algn="ctr"/>
            <a:r>
              <a:rPr lang="fr-MA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Termes semblables</a:t>
            </a:r>
            <a:endParaRPr lang="fr-FR" sz="2400" dirty="0">
              <a:solidFill>
                <a:schemeClr val="tx1"/>
              </a:solidFill>
              <a:ea typeface="Calibri"/>
              <a:cs typeface="Calibri"/>
              <a:sym typeface="Calibri"/>
            </a:endParaRPr>
          </a:p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   </a:t>
            </a:r>
            <a:r>
              <a:rPr lang="fr-FR" sz="2400" dirty="0"/>
              <a:t> </a:t>
            </a:r>
            <a:r>
              <a:rPr lang="fr-FR" sz="2400" b="1" dirty="0"/>
              <a:t> </a:t>
            </a:r>
          </a:p>
        </p:txBody>
      </p:sp>
      <p:sp>
        <p:nvSpPr>
          <p:cNvPr id="14" name="Rectangle : coins arrondis 6">
            <a:extLst>
              <a:ext uri="{FF2B5EF4-FFF2-40B4-BE49-F238E27FC236}">
                <a16:creationId xmlns:a16="http://schemas.microsoft.com/office/drawing/2014/main" id="{F4AE568E-8CFE-610A-AAD1-4E60474C9C86}"/>
              </a:ext>
            </a:extLst>
          </p:cNvPr>
          <p:cNvSpPr/>
          <p:nvPr/>
        </p:nvSpPr>
        <p:spPr>
          <a:xfrm>
            <a:off x="2087191" y="4369266"/>
            <a:ext cx="8190081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Réduire une expression littérale   </a:t>
            </a:r>
            <a:r>
              <a:rPr lang="fr-FR" sz="2400" dirty="0"/>
              <a:t> </a:t>
            </a:r>
            <a:r>
              <a:rPr lang="fr-FR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Calculez: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0379" y="572521"/>
            <a:ext cx="2295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975268" y="1789889"/>
                <a:ext cx="9666792" cy="3521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800" b="1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fr-FR" sz="2800" dirty="0">
                    <a:solidFill>
                      <a:schemeClr val="tx1"/>
                    </a:solidFill>
                  </a:rPr>
                  <a:t>Calculer:</a:t>
                </a:r>
              </a:p>
              <a:p>
                <a:pPr algn="ctr"/>
                <a:endParaRPr lang="fr-MA" sz="2800" dirty="0"/>
              </a:p>
              <a:p>
                <a:pPr algn="ctr"/>
                <a:endParaRPr lang="fr-FR" sz="280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MA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15−</m:t>
                          </m:r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MA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MA" sz="2800" dirty="0">
                  <a:solidFill>
                    <a:schemeClr val="tx1"/>
                  </a:solidFill>
                </a:endParaRPr>
              </a:p>
              <a:p>
                <a:endParaRPr lang="fr-MA" sz="2800" dirty="0"/>
              </a:p>
              <a:p>
                <a:endParaRPr lang="fr-FR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268" y="1789889"/>
                <a:ext cx="9666792" cy="35214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0675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</p:spTree>
    <p:extLst>
      <p:ext uri="{BB962C8B-B14F-4D97-AF65-F5344CB8AC3E}">
        <p14:creationId xmlns:p14="http://schemas.microsoft.com/office/powerpoint/2010/main" val="4937295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>
                <a:solidFill>
                  <a:prstClr val="white">
                    <a:lumMod val="65000"/>
                  </a:prstClr>
                </a:solidFill>
              </a:rPr>
              <a:t>L’enseignant donne des feedbacks sur les erreurs observées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16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1976581" y="2087480"/>
                <a:ext cx="2937164" cy="793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MA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i="1">
                              <a:latin typeface="Cambria Math" panose="02040503050406030204" pitchFamily="18" charset="0"/>
                            </a:rPr>
                            <m:t>15</m:t>
                          </m:r>
                          <m:r>
                            <a:rPr lang="fr-MA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MA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6581" y="2087480"/>
                <a:ext cx="2937164" cy="7936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5033818" y="2087479"/>
                <a:ext cx="3351646" cy="793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M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MA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M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MA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MA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818" y="2087479"/>
                <a:ext cx="3351646" cy="7936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4498109" y="4475938"/>
                <a:ext cx="2937164" cy="793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MA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i="1">
                              <a:latin typeface="Cambria Math" panose="02040503050406030204" pitchFamily="18" charset="0"/>
                            </a:rPr>
                            <m:t>15</m:t>
                          </m:r>
                          <m:r>
                            <a:rPr lang="fr-MA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MA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MA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8109" y="4475938"/>
                <a:ext cx="2937164" cy="7936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/>
          <p:cNvSpPr txBox="1"/>
          <p:nvPr/>
        </p:nvSpPr>
        <p:spPr>
          <a:xfrm>
            <a:off x="988291" y="3646136"/>
            <a:ext cx="3509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/>
              <a:t>Méthode2:</a:t>
            </a:r>
            <a:endParaRPr lang="fr-FR" sz="2400" dirty="0"/>
          </a:p>
        </p:txBody>
      </p:sp>
      <p:sp>
        <p:nvSpPr>
          <p:cNvPr id="13" name="ZoneTexte 12"/>
          <p:cNvSpPr txBox="1"/>
          <p:nvPr/>
        </p:nvSpPr>
        <p:spPr>
          <a:xfrm>
            <a:off x="988291" y="1290522"/>
            <a:ext cx="3509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/>
              <a:t>Méthode1: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502479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6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E</a:t>
                </a:r>
                <a:r>
                  <a:rPr lang="fr-FR" sz="1600" b="1" noProof="0" dirty="0" err="1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ffectuez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la division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1600" b="1" i="1" noProof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sz="1600" b="1" i="1" noProof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  <m:r>
                          <a:rPr lang="fr-FR" sz="1600" b="1" i="1" noProof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fr-MA" sz="1600" b="1" i="1" noProof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MA" sz="1600" b="1" i="1" noProof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e>
                    </m:d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fr-MA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endParaRPr kumimoji="0" lang="fr-FR" sz="1600" b="1" i="0" u="none" strike="sng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315331" y="1896893"/>
            <a:ext cx="9445557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/>
              <a:t> </a:t>
            </a: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/>
          </a:p>
          <a:p>
            <a:pPr algn="ctr"/>
            <a:endParaRPr lang="fr-FR"/>
          </a:p>
          <a:p>
            <a:pPr algn="ctr"/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1453305" y="2196403"/>
            <a:ext cx="31249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>
                <a:solidFill>
                  <a:schemeClr val="tx1"/>
                </a:solidFill>
              </a:rPr>
              <a:t>Effectuer la division: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2723745" y="3122579"/>
                <a:ext cx="62548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16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)÷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3745" y="3122579"/>
                <a:ext cx="6254885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82728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oici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27012" y="570702"/>
            <a:ext cx="4514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donne des feedbacks sur les erreurs observées</a:t>
            </a:r>
            <a:r>
              <a:rPr lang="fr-FR" i="1" dirty="0">
                <a:solidFill>
                  <a:prstClr val="white">
                    <a:lumMod val="65000"/>
                  </a:prstClr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433675" y="1403928"/>
                <a:ext cx="3325526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fr-M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16</m:t>
                      </m:r>
                      <m:r>
                        <a:rPr lang="fr-M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M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  <m:r>
                        <a:rPr lang="fr-M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)÷</m:t>
                      </m:r>
                      <m:r>
                        <a:rPr lang="fr-M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675" y="1403928"/>
                <a:ext cx="3325526" cy="461665"/>
              </a:xfrm>
              <a:prstGeom prst="rect">
                <a:avLst/>
              </a:prstGeom>
              <a:blipFill>
                <a:blip r:embed="rId3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5041646" y="1304527"/>
                <a:ext cx="3779081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16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)×</m:t>
                      </m:r>
                      <m:f>
                        <m:fPr>
                          <m:ctrlP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1646" y="1304527"/>
                <a:ext cx="3779081" cy="6347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4889245" y="4518915"/>
                <a:ext cx="3779081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M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fr-M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9245" y="4518915"/>
                <a:ext cx="3779081" cy="6347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5295646" y="2639750"/>
                <a:ext cx="3779081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16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)×</m:t>
                      </m:r>
                      <m:f>
                        <m:fPr>
                          <m:ctrlP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5646" y="2639750"/>
                <a:ext cx="3779081" cy="63478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5194046" y="3639032"/>
                <a:ext cx="3779081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16</m:t>
                      </m:r>
                      <m:r>
                        <a:rPr lang="fr-M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4046" y="3639032"/>
                <a:ext cx="3779081" cy="63478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4815355" y="5357609"/>
                <a:ext cx="37790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5355" y="5357609"/>
                <a:ext cx="377908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72906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spcAft>
                    <a:spcPts val="400"/>
                  </a:spcAft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</a:rPr>
                  <a:t>Effectuez la division 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r>
                      <a:rPr lang="fr-FR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MA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fr-MA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)÷(</m:t>
                    </m:r>
                    <m:f>
                      <m:fPr>
                        <m:ctrlPr>
                          <a:rPr lang="fr-FR" sz="16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sz="16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fr-MA" sz="16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MA" sz="16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fr-MA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kumimoji="0" lang="fr-FR" sz="1600" b="1" i="0" u="none" strike="sng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052476" y="1806677"/>
                <a:ext cx="9190749" cy="374641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:r>
                  <a:rPr lang="fr-FR" sz="2400" b="1" dirty="0">
                    <a:solidFill>
                      <a:schemeClr val="tx1"/>
                    </a:solidFill>
                  </a:rPr>
                  <a:t>Effectuer la division :</a:t>
                </a:r>
              </a:p>
              <a:p>
                <a:pPr lvl="0"/>
                <a:endParaRPr lang="fr-MA" sz="2400" b="1" dirty="0">
                  <a:solidFill>
                    <a:schemeClr val="tx1"/>
                  </a:solidFill>
                </a:endParaRPr>
              </a:p>
              <a:p>
                <a:pPr lvl="0"/>
                <a:endParaRPr lang="fr-MA" sz="2400" b="1" dirty="0">
                  <a:solidFill>
                    <a:schemeClr val="tx1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)÷(</m:t>
                      </m:r>
                      <m:f>
                        <m:fPr>
                          <m:ctrlP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fr-MA" sz="2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  <a:p>
                <a:pPr lvl="0"/>
                <a:endParaRPr lang="fr-FR" sz="2400" b="1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476" y="1806677"/>
                <a:ext cx="9190749" cy="3746410"/>
              </a:xfrm>
              <a:prstGeom prst="rect">
                <a:avLst/>
              </a:prstGeom>
              <a:blipFill>
                <a:blip r:embed="rId4"/>
                <a:stretch>
                  <a:fillRect l="-994" t="-11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71160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</a:t>
            </a:r>
            <a:r>
              <a:rPr kumimoji="0" lang="fr-FR" sz="1400" b="0" i="1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des feedbacks sur les erreurs observées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oici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1110842" y="1758038"/>
                <a:ext cx="3091508" cy="79175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fr-MA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)÷(</m:t>
                      </m:r>
                      <m:f>
                        <m:fPr>
                          <m:ctrlPr>
                            <a:rPr lang="fr-M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fr-M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fr-MA" sz="24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842" y="1758038"/>
                <a:ext cx="3091508" cy="7917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4687378" y="1758037"/>
                <a:ext cx="3091508" cy="78181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fr-MA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MA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)×(</m:t>
                      </m:r>
                      <m:f>
                        <m:fPr>
                          <m:ctrlPr>
                            <a:rPr lang="fr-M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fr-MA" sz="24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7378" y="1758037"/>
                <a:ext cx="3091508" cy="7818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4687378" y="2912532"/>
                <a:ext cx="4964622" cy="92217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M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M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M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M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𝟕</m:t>
                              </m:r>
                            </m:num>
                            <m:den>
                              <m:r>
                                <a:rPr lang="fr-M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d>
                      <m:r>
                        <a:rPr lang="fr-MA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7378" y="2912532"/>
                <a:ext cx="4964622" cy="9221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4492356" y="4526613"/>
                <a:ext cx="3091508" cy="78245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fr-MA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𝟒𝟗</m:t>
                          </m:r>
                        </m:num>
                        <m:den>
                          <m: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2356" y="4526613"/>
                <a:ext cx="3091508" cy="78245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5195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lang="fr-FR" sz="1600" b="1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alculez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et simplifiez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654891" y="5153318"/>
            <a:ext cx="249381" cy="4064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109" y="1197650"/>
            <a:ext cx="9200461" cy="365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1782619"/>
            <a:ext cx="10298546" cy="34451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2845896" y="3759200"/>
                <a:ext cx="30572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MA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−5</m:t>
                          </m:r>
                        </m:e>
                      </m:d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MA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  <m:r>
                            <a:rPr lang="fr-MA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+(−5)×7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5896" y="3759200"/>
                <a:ext cx="3057237" cy="369332"/>
              </a:xfrm>
              <a:prstGeom prst="rect">
                <a:avLst/>
              </a:prstGeom>
              <a:blipFill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5615709" y="3759200"/>
                <a:ext cx="30664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=10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5709" y="3759200"/>
                <a:ext cx="306647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3473970" y="4378097"/>
                <a:ext cx="23460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−3−5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970" y="4378097"/>
                <a:ext cx="234603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5410037" y="4378097"/>
                <a:ext cx="22029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−3−7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037" y="4378097"/>
                <a:ext cx="220292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7242498" y="4378097"/>
                <a:ext cx="16763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2498" y="4378097"/>
                <a:ext cx="1676308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7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826425" y="2080888"/>
            <a:ext cx="10801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dirty="0"/>
              <a:t>À votre avis, comment peut-on simplifier l’expression </a:t>
            </a:r>
            <a:endParaRPr lang="fr-F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3071223" y="3171589"/>
                <a:ext cx="57490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−5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M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+6</m:t>
                          </m:r>
                        </m:e>
                      </m:d>
                      <m:r>
                        <a:rPr lang="fr-M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−5(12</m:t>
                      </m:r>
                      <m:r>
                        <a:rPr lang="fr-M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−9)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223" y="3171589"/>
                <a:ext cx="574904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ounded Rectangle 8">
            <a:extLst>
              <a:ext uri="{FF2B5EF4-FFF2-40B4-BE49-F238E27FC236}">
                <a16:creationId xmlns:a16="http://schemas.microsoft.com/office/drawing/2014/main" id="{691F7A0C-53CA-4A14-1069-5812B2F82E7C}"/>
              </a:ext>
            </a:extLst>
          </p:cNvPr>
          <p:cNvSpPr/>
          <p:nvPr/>
        </p:nvSpPr>
        <p:spPr>
          <a:xfrm>
            <a:off x="8161404" y="3003347"/>
            <a:ext cx="801752" cy="851306"/>
          </a:xfrm>
          <a:prstGeom prst="roundRect">
            <a:avLst/>
          </a:prstGeom>
          <a:solidFill>
            <a:srgbClr val="F5F5F5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00450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2801566"/>
            <a:ext cx="10908576" cy="1097513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733493" y="50413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56868" y="2722297"/>
            <a:ext cx="97893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fr-FR" sz="2400" b="1" dirty="0">
                <a:latin typeface="Calibri" panose="020F0502020204030204" pitchFamily="34" charset="0"/>
              </a:rPr>
              <a:t>Simplifier les expressions littérales de la forme </a:t>
            </a:r>
            <a:r>
              <a:rPr lang="fr-FR" sz="2400" b="1" i="1" dirty="0">
                <a:latin typeface="Times New Roman" panose="02020603050405020304" pitchFamily="18" charset="0"/>
              </a:rPr>
              <a:t>m(</a:t>
            </a:r>
            <a:r>
              <a:rPr lang="fr-FR" sz="2400" b="1" i="1" dirty="0" err="1">
                <a:latin typeface="Times New Roman" panose="02020603050405020304" pitchFamily="18" charset="0"/>
              </a:rPr>
              <a:t>ax</a:t>
            </a:r>
            <a:r>
              <a:rPr lang="fr-FR" sz="2400" b="1" i="1" dirty="0">
                <a:latin typeface="Times New Roman" panose="02020603050405020304" pitchFamily="18" charset="0"/>
              </a:rPr>
              <a:t> </a:t>
            </a:r>
            <a:r>
              <a:rPr lang="fr-FR" sz="2400" b="1" dirty="0">
                <a:latin typeface="Calibri" panose="020F0502020204030204" pitchFamily="34" charset="0"/>
              </a:rPr>
              <a:t>+ </a:t>
            </a:r>
            <a:r>
              <a:rPr lang="fr-FR" sz="2400" b="1" i="1" dirty="0">
                <a:latin typeface="Times New Roman" panose="02020603050405020304" pitchFamily="18" charset="0"/>
              </a:rPr>
              <a:t>b) </a:t>
            </a:r>
            <a:r>
              <a:rPr lang="fr-FR" sz="2400" b="1" dirty="0">
                <a:latin typeface="Calibri" panose="020F0502020204030204" pitchFamily="34" charset="0"/>
              </a:rPr>
              <a:t>+ </a:t>
            </a:r>
            <a:r>
              <a:rPr lang="fr-FR" sz="2400" b="1" i="1" dirty="0">
                <a:latin typeface="Times New Roman" panose="02020603050405020304" pitchFamily="18" charset="0"/>
              </a:rPr>
              <a:t>n(cx </a:t>
            </a:r>
            <a:r>
              <a:rPr lang="fr-FR" sz="2400" b="1" dirty="0">
                <a:latin typeface="Calibri" panose="020F0502020204030204" pitchFamily="34" charset="0"/>
              </a:rPr>
              <a:t>+ </a:t>
            </a:r>
            <a:r>
              <a:rPr lang="fr-FR" sz="2400" b="1" i="1" dirty="0">
                <a:latin typeface="Times New Roman" panose="02020603050405020304" pitchFamily="18" charset="0"/>
              </a:rPr>
              <a:t>d)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815905" y="323656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</a:rPr>
              <a:t>A la fin de cette séance, vous serez capables de</a:t>
            </a:r>
            <a:r>
              <a:rPr lang="fr-FR" sz="1400" b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:</a:t>
            </a:r>
            <a:endParaRPr lang="fr-FR" sz="14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F714033C-D9AE-187F-A3E1-BA05B3AA4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9D9A2329-D86F-16B9-098C-994A86D17B9D}"/>
              </a:ext>
            </a:extLst>
          </p:cNvPr>
          <p:cNvSpPr/>
          <p:nvPr/>
        </p:nvSpPr>
        <p:spPr>
          <a:xfrm>
            <a:off x="2573769" y="2008001"/>
            <a:ext cx="7037971" cy="868680"/>
          </a:xfrm>
          <a:prstGeom prst="roundRect">
            <a:avLst/>
          </a:prstGeom>
          <a:solidFill>
            <a:srgbClr val="F5F5F5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/>
              <a:t>Simplifier des expressions comme :</a:t>
            </a:r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2263805" y="3499060"/>
                <a:ext cx="71731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i="1" smtClean="0">
                          <a:latin typeface="Cambria Math" panose="02040503050406030204" pitchFamily="18" charset="0"/>
                        </a:rPr>
                        <m:t>5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(7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805" y="3499060"/>
                <a:ext cx="7173158" cy="461665"/>
              </a:xfrm>
              <a:prstGeom prst="rect">
                <a:avLst/>
              </a:prstGeom>
              <a:blipFill>
                <a:blip r:embed="rId3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803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918209" y="301526"/>
            <a:ext cx="10543399" cy="2847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une première méthode pour multiplier par un nombre une expression littérale écrite sous forme d’une fraction.</a:t>
            </a: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3409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495364" y="1714434"/>
                <a:ext cx="2771636" cy="46166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MA" sz="2400" b="0" dirty="0"/>
                  <a:t>M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é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𝑡h𝑜𝑑𝑒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 1: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64" y="1714434"/>
                <a:ext cx="2771636" cy="461665"/>
              </a:xfrm>
              <a:prstGeom prst="rect">
                <a:avLst/>
              </a:prstGeom>
              <a:blipFill>
                <a:blip r:embed="rId3"/>
                <a:stretch>
                  <a:fillRect l="-3063" t="-8974" b="-2692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359924" y="996630"/>
                <a:ext cx="9815208" cy="647357"/>
              </a:xfrm>
              <a:prstGeom prst="rect">
                <a:avLst/>
              </a:prstGeom>
              <a:solidFill>
                <a:srgbClr val="F9E2C3"/>
              </a:solidFill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Exemple: simplifier l’expression littérale </a:t>
                </a:r>
                <a14:m>
                  <m:oMath xmlns:m="http://schemas.openxmlformats.org/officeDocument/2006/math">
                    <m:r>
                      <a:rPr lang="fr-MA" sz="2400" b="0" i="0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fr-F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fr-F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(−2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+3)</m:t>
                        </m:r>
                      </m:num>
                      <m:den>
                        <m: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924" y="996630"/>
                <a:ext cx="9815208" cy="647357"/>
              </a:xfrm>
              <a:prstGeom prst="rect">
                <a:avLst/>
              </a:prstGeom>
              <a:blipFill>
                <a:blip r:embed="rId4"/>
                <a:stretch>
                  <a:fillRect l="-186" b="-458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à coins arrondis 13"/>
          <p:cNvSpPr/>
          <p:nvPr/>
        </p:nvSpPr>
        <p:spPr>
          <a:xfrm>
            <a:off x="7371445" y="2197915"/>
            <a:ext cx="4256958" cy="71709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Je convertis la fraction en multipliant par l’inverse du dénominateur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Organigramme : Alternative 30"/>
              <p:cNvSpPr/>
              <p:nvPr/>
            </p:nvSpPr>
            <p:spPr>
              <a:xfrm>
                <a:off x="7574722" y="3263683"/>
                <a:ext cx="4026072" cy="461665"/>
              </a:xfrm>
              <a:prstGeom prst="flowChartAlternateProcess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MA" dirty="0"/>
                  <a:t>J’utilise la commutativité: </a:t>
                </a:r>
                <a14:m>
                  <m:oMath xmlns:m="http://schemas.openxmlformats.org/officeDocument/2006/math">
                    <m:r>
                      <a:rPr lang="fr-MA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M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fr-M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M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fr-M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31" name="Organigramme : Alternativ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4722" y="3263683"/>
                <a:ext cx="4026072" cy="461665"/>
              </a:xfrm>
              <a:prstGeom prst="flowChartAlternateProcess">
                <a:avLst/>
              </a:prstGeom>
              <a:blipFill>
                <a:blip r:embed="rId5"/>
                <a:stretch>
                  <a:fillRect l="-302" b="-897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581892" y="2336800"/>
                <a:ext cx="2133600" cy="6109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+3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892" y="2336800"/>
                <a:ext cx="2133600" cy="61093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3024909" y="2312947"/>
                <a:ext cx="2812474" cy="6347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=8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×(−2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+3)×</m:t>
                      </m:r>
                      <m:f>
                        <m:fPr>
                          <m:ctrlP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909" y="2312947"/>
                <a:ext cx="2812474" cy="63478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/>
              <p:cNvSpPr txBox="1"/>
              <p:nvPr/>
            </p:nvSpPr>
            <p:spPr>
              <a:xfrm>
                <a:off x="3024908" y="3143920"/>
                <a:ext cx="2812474" cy="6109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=8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M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(−2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+3)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908" y="3143920"/>
                <a:ext cx="2812474" cy="6109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/>
              <p:cNvSpPr txBox="1"/>
              <p:nvPr/>
            </p:nvSpPr>
            <p:spPr>
              <a:xfrm>
                <a:off x="3024908" y="3951040"/>
                <a:ext cx="2812474" cy="6347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M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fr-M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M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(−2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+3)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ZoneTexte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908" y="3951040"/>
                <a:ext cx="2812474" cy="63478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3024908" y="4782013"/>
                <a:ext cx="2812474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fr-M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(−2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+3)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908" y="4782013"/>
                <a:ext cx="2812474" cy="369332"/>
              </a:xfrm>
              <a:prstGeom prst="rect">
                <a:avLst/>
              </a:prstGeom>
              <a:blipFill>
                <a:blip r:embed="rId10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/>
              <p:cNvSpPr txBox="1"/>
              <p:nvPr/>
            </p:nvSpPr>
            <p:spPr>
              <a:xfrm>
                <a:off x="3024909" y="5345044"/>
                <a:ext cx="2812474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fr-M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(−2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)+4×3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0" name="ZoneTexte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909" y="5345044"/>
                <a:ext cx="2812474" cy="369332"/>
              </a:xfrm>
              <a:prstGeom prst="rect">
                <a:avLst/>
              </a:prstGeom>
              <a:blipFill>
                <a:blip r:embed="rId11"/>
                <a:stretch>
                  <a:fillRect b="-112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3024909" y="5967498"/>
                <a:ext cx="2812474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−8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909" y="5967498"/>
                <a:ext cx="2812474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à coins arrondis 14"/>
          <p:cNvSpPr/>
          <p:nvPr/>
        </p:nvSpPr>
        <p:spPr>
          <a:xfrm>
            <a:off x="7574722" y="4142647"/>
            <a:ext cx="3794883" cy="52251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Je calcule et je simplifie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4" grpId="0" animBg="1"/>
      <p:bldP spid="31" grpId="0" animBg="1"/>
      <p:bldP spid="3" grpId="0" animBg="1"/>
      <p:bldP spid="5" grpId="0" animBg="1"/>
      <p:bldP spid="26" grpId="0" animBg="1"/>
      <p:bldP spid="27" grpId="0" animBg="1"/>
      <p:bldP spid="29" grpId="0" animBg="1"/>
      <p:bldP spid="30" grpId="0" animBg="1"/>
      <p:bldP spid="32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02580" y="327760"/>
            <a:ext cx="10730254" cy="34661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</a:rPr>
              <a:t>  Voici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une 2</a:t>
            </a:r>
            <a:r>
              <a:rPr lang="fr-FR" sz="1600" b="1" baseline="300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ème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méthode  pour multiplier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par un nombre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une expression littérale sous forme d’une fraction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833903" y="63409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359924" y="996630"/>
                <a:ext cx="9815208" cy="647357"/>
              </a:xfrm>
              <a:prstGeom prst="rect">
                <a:avLst/>
              </a:prstGeom>
              <a:solidFill>
                <a:srgbClr val="F9E2C3"/>
              </a:solidFill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Exemple: simplifier l’expression littérale </a:t>
                </a:r>
                <a14:m>
                  <m:oMath xmlns:m="http://schemas.openxmlformats.org/officeDocument/2006/math">
                    <m:r>
                      <a:rPr lang="fr-MA" sz="2400" b="0" i="0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fr-F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fr-F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(−2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+3)</m:t>
                        </m:r>
                      </m:num>
                      <m:den>
                        <m: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924" y="996630"/>
                <a:ext cx="9815208" cy="647357"/>
              </a:xfrm>
              <a:prstGeom prst="rect">
                <a:avLst/>
              </a:prstGeom>
              <a:blipFill>
                <a:blip r:embed="rId4"/>
                <a:stretch>
                  <a:fillRect l="-186" b="-458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495364" y="1714434"/>
                <a:ext cx="2771636" cy="46166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MA" sz="2400" b="0" dirty="0"/>
                  <a:t>M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é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𝑡h𝑜𝑑𝑒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 2: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64" y="1714434"/>
                <a:ext cx="2771636" cy="461665"/>
              </a:xfrm>
              <a:prstGeom prst="rect">
                <a:avLst/>
              </a:prstGeom>
              <a:blipFill>
                <a:blip r:embed="rId5"/>
                <a:stretch>
                  <a:fillRect l="-3063" t="-8974" b="-2692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Organigramme : Alternative 20"/>
          <p:cNvSpPr/>
          <p:nvPr/>
        </p:nvSpPr>
        <p:spPr>
          <a:xfrm>
            <a:off x="7131377" y="2132835"/>
            <a:ext cx="4026072" cy="461665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J’écris l’expression sous forme d’une fraction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581892" y="2336800"/>
                <a:ext cx="2133600" cy="6109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+3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892" y="2336800"/>
                <a:ext cx="2133600" cy="61093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3058632" y="3026862"/>
                <a:ext cx="2812474" cy="61811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×(−2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+3)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8632" y="3026862"/>
                <a:ext cx="2812474" cy="61811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/>
              <p:cNvSpPr txBox="1"/>
              <p:nvPr/>
            </p:nvSpPr>
            <p:spPr>
              <a:xfrm>
                <a:off x="3046595" y="3825252"/>
                <a:ext cx="2812474" cy="6347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d>
                            <m:dPr>
                              <m:ctrlPr>
                                <a:rPr lang="fr-M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M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fr-M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+8×3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6595" y="3825252"/>
                <a:ext cx="2812474" cy="63478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/>
              <p:cNvSpPr txBox="1"/>
              <p:nvPr/>
            </p:nvSpPr>
            <p:spPr>
              <a:xfrm>
                <a:off x="3046595" y="4623642"/>
                <a:ext cx="2812474" cy="6109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−16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+24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6595" y="4623642"/>
                <a:ext cx="2812474" cy="61093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/>
              <p:cNvSpPr txBox="1"/>
              <p:nvPr/>
            </p:nvSpPr>
            <p:spPr>
              <a:xfrm>
                <a:off x="3046595" y="5436850"/>
                <a:ext cx="2812474" cy="6347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M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−16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M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ZoneTexte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6595" y="5436850"/>
                <a:ext cx="2812474" cy="63478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/>
              <p:cNvSpPr txBox="1"/>
              <p:nvPr/>
            </p:nvSpPr>
            <p:spPr>
              <a:xfrm>
                <a:off x="6331938" y="5695050"/>
                <a:ext cx="2812474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=−8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ZoneTexte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938" y="5695050"/>
                <a:ext cx="2812474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à coins arrondis 29"/>
          <p:cNvSpPr/>
          <p:nvPr/>
        </p:nvSpPr>
        <p:spPr>
          <a:xfrm>
            <a:off x="7131377" y="3122465"/>
            <a:ext cx="3794883" cy="52251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Je calcule et je simplifie l’expression au numérateur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/>
              <p:cNvSpPr txBox="1"/>
              <p:nvPr/>
            </p:nvSpPr>
            <p:spPr>
              <a:xfrm>
                <a:off x="3267000" y="2282381"/>
                <a:ext cx="2133600" cy="6347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+3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1" name="ZoneText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7000" y="2282381"/>
                <a:ext cx="2133600" cy="63478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à coins arrondis 1"/>
              <p:cNvSpPr/>
              <p:nvPr/>
            </p:nvSpPr>
            <p:spPr>
              <a:xfrm>
                <a:off x="7504958" y="4198810"/>
                <a:ext cx="3278909" cy="840509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" name="Rectangle à coins arrondis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4958" y="4198810"/>
                <a:ext cx="3278909" cy="840509"/>
              </a:xfrm>
              <a:prstGeom prst="round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474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/>
              <p:nvPr/>
            </p:nvSpPr>
            <p:spPr>
              <a:xfrm>
                <a:off x="918209" y="301526"/>
                <a:ext cx="10543399" cy="284768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  <a:sym typeface="Wingdings" panose="05000000000000000000" pitchFamily="2" charset="2"/>
                  </a:rPr>
                  <a:t>Maintenant, je vous montre comment réduire une expression littérale de la forme: </a:t>
                </a:r>
                <a14:m>
                  <m:oMath xmlns:m="http://schemas.openxmlformats.org/officeDocument/2006/math">
                    <m:r>
                      <a:rPr lang="fr-MA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𝒎</m:t>
                    </m:r>
                    <m:d>
                      <m:dPr>
                        <m:ctrlPr>
                          <a:rPr lang="fr-MA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r>
                          <a:rPr lang="fr-MA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𝒂𝒙</m:t>
                        </m:r>
                        <m:r>
                          <a:rPr lang="fr-MA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+</m:t>
                        </m:r>
                        <m:r>
                          <a:rPr lang="fr-MA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𝒃</m:t>
                        </m:r>
                      </m:e>
                    </m:d>
                    <m:r>
                      <a:rPr lang="fr-MA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+</m:t>
                    </m:r>
                    <m:r>
                      <a:rPr lang="fr-MA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𝒏</m:t>
                    </m:r>
                    <m:r>
                      <a:rPr lang="fr-MA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(</m:t>
                    </m:r>
                    <m:r>
                      <a:rPr lang="fr-MA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𝒄𝒙</m:t>
                    </m:r>
                    <m:r>
                      <a:rPr lang="fr-MA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+</m:t>
                    </m:r>
                    <m:r>
                      <a:rPr lang="fr-MA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𝒅</m:t>
                    </m:r>
                    <m:r>
                      <a:rPr lang="fr-MA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  <a:sym typeface="Wingdings" panose="05000000000000000000" pitchFamily="2" charset="2"/>
                  </a:rPr>
                  <a:t>: 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0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209" y="301526"/>
                <a:ext cx="10543399" cy="284768"/>
              </a:xfrm>
              <a:prstGeom prst="rect">
                <a:avLst/>
              </a:prstGeom>
              <a:blipFill>
                <a:blip r:embed="rId4"/>
                <a:stretch>
                  <a:fillRect l="-347" t="-14894" b="-361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6327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oneTexte 2"/>
              <p:cNvSpPr txBox="1"/>
              <p:nvPr/>
            </p:nvSpPr>
            <p:spPr>
              <a:xfrm>
                <a:off x="358744" y="1109976"/>
                <a:ext cx="10950464" cy="40011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MA" sz="2000" dirty="0"/>
                  <a:t>Pour réduire l’expression littérale suivante </a:t>
                </a:r>
                <a14:m>
                  <m:oMath xmlns:m="http://schemas.openxmlformats.org/officeDocument/2006/math">
                    <m:r>
                      <a:rPr lang="fr-MA" sz="2000" b="0" i="1" smtClean="0">
                        <a:latin typeface="Cambria Math" panose="02040503050406030204" pitchFamily="18" charset="0"/>
                      </a:rPr>
                      <m:t>3</m:t>
                    </m:r>
                    <m:d>
                      <m:dPr>
                        <m:ctrlPr>
                          <a:rPr lang="fr-MA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MA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MA" sz="20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d>
                    <m:r>
                      <a:rPr lang="fr-MA" sz="2000" b="0" i="1" smtClean="0">
                        <a:latin typeface="Cambria Math" panose="02040503050406030204" pitchFamily="18" charset="0"/>
                      </a:rPr>
                      <m:t>+4</m:t>
                    </m:r>
                    <m:d>
                      <m:dPr>
                        <m:ctrlPr>
                          <a:rPr lang="fr-MA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sz="20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a:rPr lang="fr-MA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MA" sz="2000" b="0" i="1" smtClean="0">
                            <a:latin typeface="Cambria Math" panose="02040503050406030204" pitchFamily="18" charset="0"/>
                          </a:rPr>
                          <m:t>+7</m:t>
                        </m:r>
                      </m:e>
                    </m:d>
                  </m:oMath>
                </a14:m>
                <a:r>
                  <a:rPr lang="fr-MA" sz="2000" b="0" i="0" dirty="0">
                    <a:latin typeface="+mj-lt"/>
                  </a:rPr>
                  <a:t>:</a:t>
                </a:r>
                <a:endParaRPr lang="fr-FR" sz="2000" dirty="0"/>
              </a:p>
            </p:txBody>
          </p:sp>
        </mc:Choice>
        <mc:Fallback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744" y="1109976"/>
                <a:ext cx="10950464" cy="400110"/>
              </a:xfrm>
              <a:prstGeom prst="rect">
                <a:avLst/>
              </a:prstGeom>
              <a:blipFill>
                <a:blip r:embed="rId5"/>
                <a:stretch>
                  <a:fillRect l="-612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/>
          <p:cNvSpPr txBox="1"/>
          <p:nvPr/>
        </p:nvSpPr>
        <p:spPr>
          <a:xfrm>
            <a:off x="918208" y="1829632"/>
            <a:ext cx="6467330" cy="461665"/>
          </a:xfrm>
          <a:prstGeom prst="rect">
            <a:avLst/>
          </a:prstGeom>
          <a:solidFill>
            <a:srgbClr val="F9E2C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sz="2400" dirty="0"/>
              <a:t>J’applique la distributivité sur chaque expression</a:t>
            </a:r>
            <a:endParaRPr lang="fr-FR" sz="2400" dirty="0"/>
          </a:p>
        </p:txBody>
      </p:sp>
      <p:sp>
        <p:nvSpPr>
          <p:cNvPr id="12" name="Ellipse 11"/>
          <p:cNvSpPr/>
          <p:nvPr/>
        </p:nvSpPr>
        <p:spPr>
          <a:xfrm>
            <a:off x="424165" y="1801638"/>
            <a:ext cx="341644" cy="55189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1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2403814" y="2566444"/>
                <a:ext cx="378609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e>
                      </m:d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+4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+7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3814" y="2566444"/>
                <a:ext cx="378609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6537111" y="2557065"/>
                <a:ext cx="5350090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−3×5−4×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+4×7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111" y="2557065"/>
                <a:ext cx="5350090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Ellipse 29"/>
          <p:cNvSpPr/>
          <p:nvPr/>
        </p:nvSpPr>
        <p:spPr>
          <a:xfrm>
            <a:off x="424165" y="3269829"/>
            <a:ext cx="341644" cy="55189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2</a:t>
            </a:r>
            <a:endParaRPr lang="fr-FR" dirty="0"/>
          </a:p>
        </p:txBody>
      </p:sp>
      <p:sp>
        <p:nvSpPr>
          <p:cNvPr id="31" name="ZoneTexte 30"/>
          <p:cNvSpPr txBox="1"/>
          <p:nvPr/>
        </p:nvSpPr>
        <p:spPr>
          <a:xfrm>
            <a:off x="918208" y="3361110"/>
            <a:ext cx="4608385" cy="461665"/>
          </a:xfrm>
          <a:prstGeom prst="rect">
            <a:avLst/>
          </a:prstGeom>
          <a:solidFill>
            <a:srgbClr val="F9E2C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sz="2400" dirty="0"/>
              <a:t>J’effectue les calculs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6537111" y="3361110"/>
                <a:ext cx="5350090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−15−12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+28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111" y="3361110"/>
                <a:ext cx="5350090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Ellipse 32"/>
          <p:cNvSpPr/>
          <p:nvPr/>
        </p:nvSpPr>
        <p:spPr>
          <a:xfrm>
            <a:off x="424165" y="4260049"/>
            <a:ext cx="341644" cy="55189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3</a:t>
            </a:r>
            <a:endParaRPr lang="fr-FR" dirty="0"/>
          </a:p>
        </p:txBody>
      </p:sp>
      <p:sp>
        <p:nvSpPr>
          <p:cNvPr id="34" name="ZoneTexte 33"/>
          <p:cNvSpPr txBox="1"/>
          <p:nvPr/>
        </p:nvSpPr>
        <p:spPr>
          <a:xfrm>
            <a:off x="918208" y="4352208"/>
            <a:ext cx="4608384" cy="461665"/>
          </a:xfrm>
          <a:prstGeom prst="rect">
            <a:avLst/>
          </a:prstGeom>
          <a:solidFill>
            <a:srgbClr val="F9E2C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sz="2400" dirty="0"/>
              <a:t>Je regroupe les termes semblables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/>
              <p:cNvSpPr txBox="1"/>
              <p:nvPr/>
            </p:nvSpPr>
            <p:spPr>
              <a:xfrm>
                <a:off x="6537110" y="4350278"/>
                <a:ext cx="5350090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−15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+28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5" name="ZoneTexte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110" y="4350278"/>
                <a:ext cx="5350090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Ellipse 35"/>
          <p:cNvSpPr/>
          <p:nvPr/>
        </p:nvSpPr>
        <p:spPr>
          <a:xfrm>
            <a:off x="351692" y="5103495"/>
            <a:ext cx="341644" cy="55189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4</a:t>
            </a:r>
            <a:endParaRPr lang="fr-FR" dirty="0"/>
          </a:p>
        </p:txBody>
      </p:sp>
      <p:sp>
        <p:nvSpPr>
          <p:cNvPr id="37" name="ZoneTexte 36"/>
          <p:cNvSpPr txBox="1"/>
          <p:nvPr/>
        </p:nvSpPr>
        <p:spPr>
          <a:xfrm>
            <a:off x="918209" y="5194776"/>
            <a:ext cx="4608385" cy="461665"/>
          </a:xfrm>
          <a:prstGeom prst="rect">
            <a:avLst/>
          </a:prstGeom>
          <a:solidFill>
            <a:srgbClr val="F9E2C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sz="2400" dirty="0"/>
              <a:t>Je réduis l’expression obtenue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/>
              <p:cNvSpPr txBox="1"/>
              <p:nvPr/>
            </p:nvSpPr>
            <p:spPr>
              <a:xfrm>
                <a:off x="6537110" y="5193724"/>
                <a:ext cx="5350090" cy="461665"/>
              </a:xfrm>
              <a:prstGeom prst="rect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−12</m:t>
                          </m:r>
                        </m:e>
                      </m:d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+13</m:t>
                      </m:r>
                    </m:oMath>
                  </m:oMathPara>
                </a14:m>
                <a:endParaRPr lang="fr-MA" sz="24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8" name="ZoneTexte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110" y="5193724"/>
                <a:ext cx="5350090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/>
              <p:cNvSpPr txBox="1"/>
              <p:nvPr/>
            </p:nvSpPr>
            <p:spPr>
              <a:xfrm>
                <a:off x="6537110" y="5956962"/>
                <a:ext cx="5350089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+13</m:t>
                      </m:r>
                    </m:oMath>
                  </m:oMathPara>
                </a14:m>
                <a:endParaRPr lang="fr-MA" sz="24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9" name="ZoneTexte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110" y="5956962"/>
                <a:ext cx="5350089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444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2" grpId="0" animBg="1"/>
      <p:bldP spid="20" grpId="0" animBg="1"/>
      <p:bldP spid="23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A90F0-8366-C8CF-6439-A27C0B775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EB8BFB0-B20C-B0DC-18E2-626CE071AA6E}"/>
              </a:ext>
            </a:extLst>
          </p:cNvPr>
          <p:cNvSpPr txBox="1"/>
          <p:nvPr/>
        </p:nvSpPr>
        <p:spPr>
          <a:xfrm>
            <a:off x="719342" y="151376"/>
            <a:ext cx="9243507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Complétez: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4660BBF-B4CE-6906-087D-9B51F0DE941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Image 9">
            <a:extLst>
              <a:ext uri="{FF2B5EF4-FFF2-40B4-BE49-F238E27FC236}">
                <a16:creationId xmlns:a16="http://schemas.microsoft.com/office/drawing/2014/main" id="{6E41F5BD-1B6F-9356-CEE6-638500DED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60370" y="444254"/>
            <a:ext cx="10342092" cy="574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affiche question par question, demande aux élèves de répondre  et justifier la réponse et fait les feedbacks nécessaires </a:t>
            </a:r>
          </a:p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sur les erreurs observées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954593" y="1668124"/>
                <a:ext cx="3567165" cy="79367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i="1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M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MA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MA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MA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593" y="1668124"/>
                <a:ext cx="3567165" cy="7936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5184948" y="1850195"/>
                <a:ext cx="3084844" cy="61350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)×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4948" y="1850195"/>
                <a:ext cx="3084844" cy="6135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5207583" y="3709943"/>
                <a:ext cx="2964264" cy="61350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….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….</m:t>
                          </m:r>
                        </m:den>
                      </m:f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583" y="3709943"/>
                <a:ext cx="2964264" cy="6135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5175763" y="2722162"/>
                <a:ext cx="3027903" cy="6111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763" y="2722162"/>
                <a:ext cx="3027903" cy="6111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5245238" y="4648984"/>
                <a:ext cx="296426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 …. (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5238" y="4648984"/>
                <a:ext cx="2964264" cy="461665"/>
              </a:xfrm>
              <a:prstGeom prst="rect">
                <a:avLst/>
              </a:prstGeom>
              <a:blipFill>
                <a:blip r:embed="rId7"/>
                <a:stretch>
                  <a:fillRect b="-168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5207583" y="5344803"/>
                <a:ext cx="296426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×…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×…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583" y="5344803"/>
                <a:ext cx="2964264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5207583" y="6080965"/>
                <a:ext cx="296426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 ….− ….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583" y="6080965"/>
                <a:ext cx="2964264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8344945" y="3624792"/>
                <a:ext cx="2964264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4945" y="3624792"/>
                <a:ext cx="2964264" cy="78380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8364136" y="4648984"/>
                <a:ext cx="296426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4136" y="4648984"/>
                <a:ext cx="2964264" cy="461665"/>
              </a:xfrm>
              <a:prstGeom prst="rect">
                <a:avLst/>
              </a:prstGeom>
              <a:blipFill>
                <a:blip r:embed="rId11"/>
                <a:stretch>
                  <a:fillRect b="-168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8364136" y="5344803"/>
                <a:ext cx="296426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4136" y="5344803"/>
                <a:ext cx="2964264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8364136" y="6063713"/>
                <a:ext cx="296426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4136" y="6063713"/>
                <a:ext cx="2964264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424542" y="1042753"/>
            <a:ext cx="2105129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sz="2000" dirty="0"/>
              <a:t>compléter</a:t>
            </a:r>
            <a:endParaRPr lang="fr-FR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8633207" y="1699421"/>
                <a:ext cx="3084844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)×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3207" y="1699421"/>
                <a:ext cx="3084844" cy="78380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8633207" y="2635825"/>
                <a:ext cx="3027903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3207" y="2635825"/>
                <a:ext cx="3027903" cy="78380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917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4" grpId="0" animBg="1"/>
      <p:bldP spid="10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E0D2F-332B-CADC-697C-ACB29DFFB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8AAE187-FDD4-40F9-D74A-77BEDF553B9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F173919-2754-6534-BFB0-B0A4E1073A3C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justifier la réponse et fait les feedbacks nécessaires sur les erreurs observées 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9F6BDFB6-02E9-0F16-3CFF-8EB6923E18AB}"/>
              </a:ext>
            </a:extLst>
          </p:cNvPr>
          <p:cNvSpPr txBox="1"/>
          <p:nvPr/>
        </p:nvSpPr>
        <p:spPr>
          <a:xfrm>
            <a:off x="819150" y="177259"/>
            <a:ext cx="7497999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Complétez:</a:t>
            </a:r>
          </a:p>
        </p:txBody>
      </p:sp>
      <p:pic>
        <p:nvPicPr>
          <p:cNvPr id="14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819150" y="1663776"/>
                <a:ext cx="2534002" cy="79367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+5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150" y="1663776"/>
                <a:ext cx="2534002" cy="7936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4027574" y="1720503"/>
                <a:ext cx="2959382" cy="79342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….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×(−2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+5)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7574" y="1720503"/>
                <a:ext cx="2959382" cy="7934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4027574" y="4716369"/>
                <a:ext cx="2959382" cy="61350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…..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7574" y="4716369"/>
                <a:ext cx="2959382" cy="6135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7311710" y="1710882"/>
                <a:ext cx="2959382" cy="79342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×(−2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+5)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1710" y="1710882"/>
                <a:ext cx="2959382" cy="7934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4027574" y="2654726"/>
                <a:ext cx="2959382" cy="80906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d>
                            <m:dPr>
                              <m:ctrlPr>
                                <a:rPr lang="fr-M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….</m:t>
                              </m:r>
                            </m:e>
                          </m:d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+9</m:t>
                          </m:r>
                          <m:r>
                            <m:rPr>
                              <m:nor/>
                            </m:rPr>
                            <a:rPr lang="fr-MA" sz="24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7574" y="2654726"/>
                <a:ext cx="2959382" cy="8090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7311710" y="2650238"/>
                <a:ext cx="2959382" cy="81804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d>
                            <m:dPr>
                              <m:ctrlPr>
                                <a:rPr lang="fr-MA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MA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fr-MA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+9</m:t>
                          </m:r>
                          <m:r>
                            <m:rPr>
                              <m:nor/>
                            </m:rPr>
                            <a:rPr lang="fr-MA" sz="24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1710" y="2650238"/>
                <a:ext cx="2959382" cy="81804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4027574" y="3605360"/>
                <a:ext cx="2959382" cy="78617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….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 …..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7574" y="3605360"/>
                <a:ext cx="2959382" cy="7861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7311710" y="3605360"/>
                <a:ext cx="2959382" cy="79367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−18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45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1710" y="3605360"/>
                <a:ext cx="2959382" cy="7936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7311710" y="4630032"/>
                <a:ext cx="2959382" cy="78617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−18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45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1710" y="4630032"/>
                <a:ext cx="2959382" cy="7861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4027574" y="5762422"/>
                <a:ext cx="2959382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 …..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+….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7574" y="5762422"/>
                <a:ext cx="2959382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7311710" y="5715298"/>
                <a:ext cx="2959382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1710" y="5715298"/>
                <a:ext cx="2959382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365598" y="1117428"/>
            <a:ext cx="202591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sz="2400" dirty="0"/>
              <a:t>Compléter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95331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8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745301" y="4194927"/>
            <a:ext cx="10265100" cy="828000"/>
            <a:chOff x="963450" y="2259806"/>
            <a:chExt cx="10265100" cy="828000"/>
          </a:xfrm>
          <a:solidFill>
            <a:schemeClr val="accent1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chemeClr val="bg1"/>
                </a:solidFill>
                <a:latin typeface="Arial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chemeClr val="bg1"/>
                  </a:solidFill>
                  <a:latin typeface="Arial"/>
                </a:rPr>
                <a:t>Séance 4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802887" y="3193854"/>
            <a:ext cx="10265100" cy="828000"/>
            <a:chOff x="963450" y="3925491"/>
            <a:chExt cx="10265100" cy="828000"/>
          </a:xfrm>
          <a:solidFill>
            <a:schemeClr val="accent1"/>
          </a:solidFill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indent="-171450" algn="ctr" defTabSz="914400">
                <a:buClr>
                  <a:schemeClr val="bg1"/>
                </a:buClr>
                <a:buSzPts val="1200"/>
                <a:buFont typeface="Arial" panose="020B0604020202020204" pitchFamily="34" charset="0"/>
                <a:buChar char="•"/>
              </a:pPr>
              <a:endPara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76589" y="1232315"/>
            <a:ext cx="9986483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745301" y="5168408"/>
            <a:ext cx="10265100" cy="828000"/>
            <a:chOff x="963450" y="1311520"/>
            <a:chExt cx="10265100" cy="828000"/>
          </a:xfrm>
          <a:solidFill>
            <a:schemeClr val="bg1"/>
          </a:solidFill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5 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11234" y="1186325"/>
            <a:ext cx="10210312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807918" y="2284667"/>
            <a:ext cx="10313628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</a:t>
              </a:r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902084" y="2463371"/>
            <a:ext cx="7529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787273" y="1423172"/>
            <a:ext cx="7510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3416710" y="364345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2902083" y="4412003"/>
            <a:ext cx="7529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4237323" y="1382075"/>
            <a:ext cx="494237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fr-FR" dirty="0">
                <a:solidFill>
                  <a:schemeClr val="bg1"/>
                </a:solidFill>
                <a:latin typeface="CIDFont+F1"/>
              </a:rPr>
              <a:t>Réduire et simplifier des expressions littérales.</a:t>
            </a:r>
            <a:endParaRPr lang="fr-FR" dirty="0">
              <a:solidFill>
                <a:schemeClr val="bg1"/>
              </a:solidFill>
            </a:endParaRPr>
          </a:p>
          <a:p>
            <a:pPr algn="ctr" defTabSz="914400"/>
            <a:endParaRPr lang="fr-FR" sz="2400" b="1" kern="0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24390" y="2583775"/>
            <a:ext cx="50693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MA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Additionner et soustraire des expressions littérales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11057" y="3235653"/>
            <a:ext cx="7454063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1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Multiplier et diviser les expressions littérales de la forme </a:t>
            </a:r>
            <a:r>
              <a:rPr lang="fr-FR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ax</a:t>
            </a:r>
            <a:r>
              <a:rPr lang="fr-FR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par un nombre </a:t>
            </a:r>
            <a:endParaRPr lang="fr-FR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880820" y="4340408"/>
                <a:ext cx="753438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MA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Multiplier et diviser l’expression littérale de la forme </a:t>
                </a:r>
                <a14:m>
                  <m:oMath xmlns:m="http://schemas.openxmlformats.org/officeDocument/2006/math">
                    <m:r>
                      <a:rPr lang="fr-MA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𝒂𝒙</m:t>
                    </m:r>
                    <m:r>
                      <a:rPr lang="fr-MA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r>
                      <a:rPr lang="fr-MA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fr-MA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par un nombre 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820" y="4340408"/>
                <a:ext cx="7534388" cy="369332"/>
              </a:xfrm>
              <a:prstGeom prst="rect">
                <a:avLst/>
              </a:prstGeom>
              <a:blipFill>
                <a:blip r:embed="rId3"/>
                <a:stretch>
                  <a:fillRect l="-728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768920" y="5332958"/>
            <a:ext cx="7529177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1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fr-FR" b="1" dirty="0">
                <a:latin typeface="Calibri" panose="020F0502020204030204" pitchFamily="34" charset="0"/>
              </a:rPr>
              <a:t>Simplifier les expressions littérales </a:t>
            </a:r>
            <a:r>
              <a:rPr lang="ar-DZ" dirty="0">
                <a:latin typeface="Calibri" panose="020F0502020204030204" pitchFamily="34" charset="0"/>
              </a:rPr>
              <a:t> </a:t>
            </a:r>
            <a:r>
              <a:rPr lang="fr-FR" b="1" dirty="0">
                <a:latin typeface="Calibri" panose="020F0502020204030204" pitchFamily="34" charset="0"/>
              </a:rPr>
              <a:t>de la forme </a:t>
            </a:r>
            <a:r>
              <a:rPr lang="fr-FR" b="1" i="1" dirty="0">
                <a:latin typeface="Times New Roman" panose="02020603050405020304" pitchFamily="18" charset="0"/>
              </a:rPr>
              <a:t>m(</a:t>
            </a:r>
            <a:r>
              <a:rPr lang="fr-FR" b="1" i="1" dirty="0" err="1">
                <a:latin typeface="Times New Roman" panose="02020603050405020304" pitchFamily="18" charset="0"/>
              </a:rPr>
              <a:t>ax</a:t>
            </a:r>
            <a:r>
              <a:rPr lang="fr-FR" b="1" i="1" dirty="0">
                <a:latin typeface="Times New Roman" panose="02020603050405020304" pitchFamily="18" charset="0"/>
              </a:rPr>
              <a:t> </a:t>
            </a:r>
            <a:r>
              <a:rPr lang="fr-FR" b="1" dirty="0">
                <a:latin typeface="Calibri" panose="020F0502020204030204" pitchFamily="34" charset="0"/>
              </a:rPr>
              <a:t>+ </a:t>
            </a:r>
            <a:r>
              <a:rPr lang="fr-FR" b="1" i="1" dirty="0">
                <a:latin typeface="Times New Roman" panose="02020603050405020304" pitchFamily="18" charset="0"/>
              </a:rPr>
              <a:t>b) </a:t>
            </a:r>
            <a:r>
              <a:rPr lang="fr-FR" b="1" dirty="0">
                <a:latin typeface="Calibri" panose="020F0502020204030204" pitchFamily="34" charset="0"/>
              </a:rPr>
              <a:t>+ </a:t>
            </a:r>
            <a:r>
              <a:rPr lang="fr-FR" b="1" i="1" dirty="0">
                <a:latin typeface="Times New Roman" panose="02020603050405020304" pitchFamily="18" charset="0"/>
              </a:rPr>
              <a:t>n(cx </a:t>
            </a:r>
            <a:r>
              <a:rPr lang="fr-FR" b="1" dirty="0">
                <a:latin typeface="Calibri" panose="020F0502020204030204" pitchFamily="34" charset="0"/>
              </a:rPr>
              <a:t>+ </a:t>
            </a:r>
            <a:r>
              <a:rPr lang="fr-FR" b="1" i="1" dirty="0">
                <a:latin typeface="Times New Roman" panose="02020603050405020304" pitchFamily="18" charset="0"/>
              </a:rPr>
              <a:t>d</a:t>
            </a:r>
            <a:r>
              <a:rPr lang="fr-FR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) 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1099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1D8B9-0042-CC24-918C-7AD2E9D14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76DAF1B4-E669-5D9E-A42F-82BAA28DA5A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  <a:endParaRPr lang="fr-FR" sz="1600" b="1" strike="sngStrike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CC3D2EF-DA3C-CC34-FBA8-556DA17C669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2B6BB80-1317-1BDB-C45C-5C9AFEABC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5186" y="212316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D_A_02">
            <a:extLst>
              <a:ext uri="{FF2B5EF4-FFF2-40B4-BE49-F238E27FC236}">
                <a16:creationId xmlns:a16="http://schemas.microsoft.com/office/drawing/2014/main" id="{88AA641B-75FC-C758-8F1B-F33230B448C7}"/>
              </a:ext>
            </a:extLst>
          </p:cNvPr>
          <p:cNvSpPr txBox="1"/>
          <p:nvPr/>
        </p:nvSpPr>
        <p:spPr>
          <a:xfrm>
            <a:off x="472470" y="571854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 de lever leurs ardoises et invite  un élève à justifier sa réponse 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331792" y="1764353"/>
                <a:ext cx="4551707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0" smtClean="0">
                        <a:latin typeface="Cambria Math" panose="02040503050406030204" pitchFamily="18" charset="0"/>
                      </a:rPr>
                      <m:t>3</m:t>
                    </m:r>
                    <m:d>
                      <m:d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92" y="1764353"/>
                <a:ext cx="4551707" cy="461665"/>
              </a:xfrm>
              <a:prstGeom prst="rect">
                <a:avLst/>
              </a:prstGeom>
              <a:blipFill>
                <a:blip r:embed="rId3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4985841" y="1764354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M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….</m:t>
                        </m:r>
                      </m:e>
                    </m:d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×…+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</m:t>
                        </m:r>
                      </m:e>
                    </m:d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….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841" y="1764354"/>
                <a:ext cx="5876414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4985841" y="2385983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M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MA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fr-MA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  <m:r>
                          <a:rPr lang="fr-MA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MA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fr-MA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841" y="2385983"/>
                <a:ext cx="5876414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4965757" y="3007612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 ….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….+ …..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 ……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757" y="3007612"/>
                <a:ext cx="587641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4985841" y="3665270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15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841" y="3665270"/>
                <a:ext cx="5876414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4985841" y="4322928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15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 ….+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841" y="4322928"/>
                <a:ext cx="5876414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4985841" y="4941399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15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841" y="4941399"/>
                <a:ext cx="5876414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4985841" y="5516078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 ….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 ….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841" y="5516078"/>
                <a:ext cx="5876414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4985841" y="6090757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9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841" y="6090757"/>
                <a:ext cx="5876414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306573" y="1064352"/>
            <a:ext cx="2301072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sz="2400" dirty="0"/>
              <a:t>Compléter</a:t>
            </a:r>
            <a:endParaRPr lang="fr-FR" sz="2400" dirty="0"/>
          </a:p>
        </p:txBody>
      </p:sp>
      <p:pic>
        <p:nvPicPr>
          <p:cNvPr id="16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9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Complétez: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472470" y="585853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la main pour répondre en justifiant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331792" y="1764353"/>
                <a:ext cx="4551707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>
                        <a:latin typeface="Cambria Math" panose="02040503050406030204" pitchFamily="18" charset="0"/>
                      </a:rPr>
                      <m:t>2</m:t>
                    </m:r>
                    <m:d>
                      <m:d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−3(3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−2)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92" y="1764353"/>
                <a:ext cx="4551707" cy="461665"/>
              </a:xfrm>
              <a:prstGeom prst="rect">
                <a:avLst/>
              </a:prstGeom>
              <a:blipFill>
                <a:blip r:embed="rId3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4985841" y="1764354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fr-M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….</m:t>
                        </m:r>
                      </m:e>
                    </m:d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−2×…−3×</m:t>
                    </m:r>
                    <m:d>
                      <m:dPr>
                        <m:ctrlP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</m:t>
                        </m:r>
                      </m:e>
                    </m:d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+3× ….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841" y="1764354"/>
                <a:ext cx="5876414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4985841" y="2385983"/>
                <a:ext cx="5966178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fr-M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MA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</m:t>
                        </m:r>
                        <m:r>
                          <a:rPr lang="fr-MA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−2×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−3×</m:t>
                    </m:r>
                    <m:d>
                      <m:dPr>
                        <m:ctrlPr>
                          <a:rPr lang="fr-MA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fr-MA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+3×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841" y="2385983"/>
                <a:ext cx="5966178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4965757" y="3007612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 ….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….−.….− …..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 ……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757" y="3007612"/>
                <a:ext cx="587641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4985841" y="3665270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−6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</m:t>
                    </m:r>
                    <m:r>
                      <a:rPr lang="fr-M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M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841" y="3665270"/>
                <a:ext cx="5876414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4985841" y="4322928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=….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….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−2+6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841" y="4322928"/>
                <a:ext cx="5876414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4985841" y="4941399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−6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−9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−2+6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841" y="4941399"/>
                <a:ext cx="5876414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4985841" y="5516078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 ….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 ….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841" y="5516078"/>
                <a:ext cx="5876414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4985841" y="6090757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−15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+4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841" y="6090757"/>
                <a:ext cx="5876414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D52D3C4-D163-4857-E811-BA2B9E2305C0}"/>
              </a:ext>
            </a:extLst>
          </p:cNvPr>
          <p:cNvSpPr txBox="1"/>
          <p:nvPr/>
        </p:nvSpPr>
        <p:spPr>
          <a:xfrm>
            <a:off x="306573" y="1064352"/>
            <a:ext cx="2301072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sz="2400" dirty="0"/>
              <a:t>Compléter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99368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97134-867E-D290-8623-BEEE76022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AA2BEE5D-A7B3-787F-2BD7-954CBFEFE968}"/>
              </a:ext>
            </a:extLst>
          </p:cNvPr>
          <p:cNvSpPr txBox="1"/>
          <p:nvPr/>
        </p:nvSpPr>
        <p:spPr>
          <a:xfrm>
            <a:off x="774700" y="177800"/>
            <a:ext cx="8408211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E299FE8-EDBE-D6F8-E9F8-3613A4F7FF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9" name="D_A_02">
            <a:extLst>
              <a:ext uri="{FF2B5EF4-FFF2-40B4-BE49-F238E27FC236}">
                <a16:creationId xmlns:a16="http://schemas.microsoft.com/office/drawing/2014/main" id="{258DA0E3-5600-19FF-9318-69C9EE0B3B43}"/>
              </a:ext>
            </a:extLst>
          </p:cNvPr>
          <p:cNvSpPr txBox="1"/>
          <p:nvPr/>
        </p:nvSpPr>
        <p:spPr>
          <a:xfrm>
            <a:off x="472470" y="585853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:</a:t>
            </a: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AF173919-2754-6534-BFB0-B0A4E1073A3C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justifier la réponse et fait les feedbacks nécessaires sur les erreurs observées 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2B6BB80-1317-1BDB-C45C-5C9AFEABC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468" y="29250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4845856" y="1606898"/>
                <a:ext cx="6268300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 …………………………………………………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5856" y="1606898"/>
                <a:ext cx="626830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4845856" y="2286469"/>
                <a:ext cx="6730537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−5</m:t>
                    </m:r>
                    <m:r>
                      <a:rPr lang="fr-MA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−5×1+4×2−4×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5856" y="2286469"/>
                <a:ext cx="6730537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4855225" y="2904940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 …………………………………………;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5225" y="2904940"/>
                <a:ext cx="587641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4855225" y="3523411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−5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−5+8−4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5225" y="3523411"/>
                <a:ext cx="5876414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4855225" y="4162602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 …………………………………..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5225" y="4162602"/>
                <a:ext cx="5876414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4875309" y="4801793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−5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−4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−5+8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5309" y="4801793"/>
                <a:ext cx="5876414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4875309" y="5391899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 …………………………………..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5309" y="5391899"/>
                <a:ext cx="5876414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4855225" y="6010370"/>
                <a:ext cx="587641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−9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+3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5225" y="6010370"/>
                <a:ext cx="5876414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472470" y="1606897"/>
                <a:ext cx="3818176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−5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+4(2−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70" y="1606897"/>
                <a:ext cx="3818176" cy="461665"/>
              </a:xfrm>
              <a:prstGeom prst="rect">
                <a:avLst/>
              </a:prstGeom>
              <a:blipFill>
                <a:blip r:embed="rId12"/>
                <a:stretch>
                  <a:fillRect b="-168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2C433C6-4AF5-8F63-E9C8-D6A061D082FE}"/>
              </a:ext>
            </a:extLst>
          </p:cNvPr>
          <p:cNvSpPr txBox="1"/>
          <p:nvPr/>
        </p:nvSpPr>
        <p:spPr>
          <a:xfrm>
            <a:off x="472470" y="1024998"/>
            <a:ext cx="2301072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sz="2400" dirty="0"/>
              <a:t>Compléter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70312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507434" y="56302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5 min au travail individuel puis 4 minutes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49" y="6111374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Page:72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586863" y="3537019"/>
            <a:ext cx="10751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544" y="1281171"/>
            <a:ext cx="11455780" cy="384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9B6E8-736F-BF2D-0CE4-2B15623E6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F82C256-DBFA-7CA1-221B-E0A132B4EA3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 Voici la réponse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EE7A3E89-C871-133B-33F5-2514643434F0}"/>
              </a:ext>
            </a:extLst>
          </p:cNvPr>
          <p:cNvSpPr txBox="1"/>
          <p:nvPr/>
        </p:nvSpPr>
        <p:spPr>
          <a:xfrm>
            <a:off x="472470" y="585853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 les ardoises et demande à un élève de  justifier sa réponse :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17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9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20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965" y="1240233"/>
            <a:ext cx="11455780" cy="3843488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049486" y="1668026"/>
            <a:ext cx="331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1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3267390" y="2121876"/>
            <a:ext cx="331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1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3011157" y="2524893"/>
            <a:ext cx="331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2950867" y="2962581"/>
            <a:ext cx="331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141596" y="2962580"/>
            <a:ext cx="331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3546231" y="3071204"/>
            <a:ext cx="331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2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5534190" y="2964059"/>
            <a:ext cx="4819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15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4111869" y="3816783"/>
            <a:ext cx="331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7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4612554" y="3840551"/>
            <a:ext cx="331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3466263" y="4138692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35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4076775" y="4148003"/>
            <a:ext cx="244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3546231" y="4446329"/>
            <a:ext cx="244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4066233" y="4430280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35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3451610" y="4738057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4375435" y="4722020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35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5699987" y="4738056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29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7851589" y="1668026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8172415" y="1849312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2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7747278" y="2069961"/>
            <a:ext cx="361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8658563" y="2049000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7686268" y="2571174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6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8270329" y="2524892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15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7741895" y="3008089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6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8904631" y="3088577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9424576" y="2961849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15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7477054" y="3825788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-3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8528058" y="3825788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-3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9044891" y="3805372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5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10321569" y="3835769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-3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1" name="ZoneTexte 50"/>
          <p:cNvSpPr txBox="1"/>
          <p:nvPr/>
        </p:nvSpPr>
        <p:spPr>
          <a:xfrm>
            <a:off x="7357751" y="4126863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-18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2" name="ZoneTexte 51"/>
          <p:cNvSpPr txBox="1"/>
          <p:nvPr/>
        </p:nvSpPr>
        <p:spPr>
          <a:xfrm>
            <a:off x="8053596" y="4120343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15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8527645" y="4116618"/>
            <a:ext cx="4140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9151262" y="4106562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9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5" name="ZoneTexte 54"/>
          <p:cNvSpPr txBox="1"/>
          <p:nvPr/>
        </p:nvSpPr>
        <p:spPr>
          <a:xfrm>
            <a:off x="7524892" y="4739252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-18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6" name="ZoneTexte 55"/>
          <p:cNvSpPr txBox="1"/>
          <p:nvPr/>
        </p:nvSpPr>
        <p:spPr>
          <a:xfrm>
            <a:off x="7934048" y="4738055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7" name="ZoneTexte 56"/>
          <p:cNvSpPr txBox="1"/>
          <p:nvPr/>
        </p:nvSpPr>
        <p:spPr>
          <a:xfrm>
            <a:off x="8783369" y="4711919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15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8" name="ZoneTexte 57"/>
          <p:cNvSpPr txBox="1"/>
          <p:nvPr/>
        </p:nvSpPr>
        <p:spPr>
          <a:xfrm>
            <a:off x="9192525" y="4714638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9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9" name="ZoneTexte 58"/>
          <p:cNvSpPr txBox="1"/>
          <p:nvPr/>
        </p:nvSpPr>
        <p:spPr>
          <a:xfrm>
            <a:off x="9813115" y="4738055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15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60" name="ZoneTexte 59"/>
          <p:cNvSpPr txBox="1"/>
          <p:nvPr/>
        </p:nvSpPr>
        <p:spPr>
          <a:xfrm>
            <a:off x="10393003" y="4739543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24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61" name="ZoneTexte 60"/>
          <p:cNvSpPr txBox="1"/>
          <p:nvPr/>
        </p:nvSpPr>
        <p:spPr>
          <a:xfrm>
            <a:off x="4938825" y="3057103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62" name="ZoneTexte 61"/>
          <p:cNvSpPr txBox="1"/>
          <p:nvPr/>
        </p:nvSpPr>
        <p:spPr>
          <a:xfrm>
            <a:off x="7411901" y="4434997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-18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63" name="ZoneTexte 62"/>
          <p:cNvSpPr txBox="1"/>
          <p:nvPr/>
        </p:nvSpPr>
        <p:spPr>
          <a:xfrm>
            <a:off x="8019850" y="4411233"/>
            <a:ext cx="42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66" name="ZoneTexte 65"/>
          <p:cNvSpPr txBox="1"/>
          <p:nvPr/>
        </p:nvSpPr>
        <p:spPr>
          <a:xfrm>
            <a:off x="8670803" y="4384536"/>
            <a:ext cx="4140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15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67" name="ZoneTexte 66"/>
          <p:cNvSpPr txBox="1"/>
          <p:nvPr/>
        </p:nvSpPr>
        <p:spPr>
          <a:xfrm>
            <a:off x="9120462" y="4393159"/>
            <a:ext cx="4140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9</a:t>
            </a:r>
            <a:endParaRPr lang="fr-FR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60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6" grpId="0"/>
      <p:bldP spid="6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EC7BC-2C5F-3831-E6A9-2D1CA37BA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834D9B0B-7FC8-DAD4-39A2-814440F07DC3}"/>
                  </a:ext>
                </a:extLst>
              </p:cNvPr>
              <p:cNvSpPr txBox="1"/>
              <p:nvPr/>
            </p:nvSpPr>
            <p:spPr>
              <a:xfrm>
                <a:off x="774700" y="148617"/>
                <a:ext cx="9215607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Travaillez individuellement puis discutez en binômes vos réponses.(corrigez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…(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par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…(−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) 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834D9B0B-7FC8-DAD4-39A2-814440F07D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48617"/>
                <a:ext cx="9215607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D_A_02">
            <a:extLst>
              <a:ext uri="{FF2B5EF4-FFF2-40B4-BE49-F238E27FC236}">
                <a16:creationId xmlns:a16="http://schemas.microsoft.com/office/drawing/2014/main" id="{C43F8FB2-0188-1C2E-09B2-FF5481F7D9CD}"/>
              </a:ext>
            </a:extLst>
          </p:cNvPr>
          <p:cNvSpPr txBox="1"/>
          <p:nvPr/>
        </p:nvSpPr>
        <p:spPr>
          <a:xfrm>
            <a:off x="472470" y="59431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L'enseignant accorde 5 min au travail individuel puis 4 minutes à la discussion. Il circule pour contrôler et donner des indications en cas de besoin.</a:t>
            </a:r>
          </a:p>
        </p:txBody>
      </p:sp>
      <p:pic>
        <p:nvPicPr>
          <p:cNvPr id="7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2F37E2D1-0119-87E4-0B66-F4616AC4BB50}"/>
              </a:ext>
            </a:extLst>
          </p:cNvPr>
          <p:cNvGrpSpPr/>
          <p:nvPr/>
        </p:nvGrpSpPr>
        <p:grpSpPr>
          <a:xfrm>
            <a:off x="693336" y="1497162"/>
            <a:ext cx="10269415" cy="3863675"/>
            <a:chOff x="693336" y="1497162"/>
            <a:chExt cx="10269415" cy="3863675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3336" y="1497162"/>
              <a:ext cx="10269415" cy="386367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ZoneTexte 2">
                  <a:extLst>
                    <a:ext uri="{FF2B5EF4-FFF2-40B4-BE49-F238E27FC236}">
                      <a16:creationId xmlns:a16="http://schemas.microsoft.com/office/drawing/2014/main" id="{C2056F12-76A3-9716-0B53-9002E39BED95}"/>
                    </a:ext>
                  </a:extLst>
                </p:cNvPr>
                <p:cNvSpPr txBox="1"/>
                <p:nvPr/>
              </p:nvSpPr>
              <p:spPr>
                <a:xfrm>
                  <a:off x="7343539" y="1818797"/>
                  <a:ext cx="1302403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…(−</m:t>
                        </m:r>
                        <m:r>
                          <a:rPr lang="fr-FR" sz="1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fr-FR" sz="1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1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fr-FR" sz="1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fr-FR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ZoneTexte 2">
                  <a:extLst>
                    <a:ext uri="{FF2B5EF4-FFF2-40B4-BE49-F238E27FC236}">
                      <a16:creationId xmlns:a16="http://schemas.microsoft.com/office/drawing/2014/main" id="{C2056F12-76A3-9716-0B53-9002E39BED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43539" y="1818797"/>
                  <a:ext cx="1302403" cy="307777"/>
                </a:xfrm>
                <a:prstGeom prst="rect">
                  <a:avLst/>
                </a:prstGeom>
                <a:blipFill>
                  <a:blip r:embed="rId6"/>
                  <a:stretch>
                    <a:fillRect b="-588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3452371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3" name="Image 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40" y="1491825"/>
            <a:ext cx="11012994" cy="46825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3917177" y="2079233"/>
                <a:ext cx="11756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7177" y="2079233"/>
                <a:ext cx="1175657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/>
          <p:cNvSpPr txBox="1"/>
          <p:nvPr/>
        </p:nvSpPr>
        <p:spPr>
          <a:xfrm>
            <a:off x="5516544" y="2019719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1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6" name="ZoneTexte 55"/>
          <p:cNvSpPr txBox="1"/>
          <p:nvPr/>
        </p:nvSpPr>
        <p:spPr>
          <a:xfrm>
            <a:off x="5516544" y="2284771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5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7" name="ZoneTexte 56"/>
          <p:cNvSpPr txBox="1"/>
          <p:nvPr/>
        </p:nvSpPr>
        <p:spPr>
          <a:xfrm>
            <a:off x="3828419" y="2674159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5</a:t>
            </a:r>
            <a:endParaRPr lang="fr-FR" sz="1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ZoneTexte 57"/>
              <p:cNvSpPr txBox="1"/>
              <p:nvPr/>
            </p:nvSpPr>
            <p:spPr>
              <a:xfrm>
                <a:off x="4340887" y="2488268"/>
                <a:ext cx="11756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8" name="ZoneTexte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0887" y="2488268"/>
                <a:ext cx="117565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ZoneTexte 58"/>
          <p:cNvSpPr txBox="1"/>
          <p:nvPr/>
        </p:nvSpPr>
        <p:spPr>
          <a:xfrm>
            <a:off x="3297533" y="2857600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-7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60" name="ZoneTexte 59"/>
          <p:cNvSpPr txBox="1"/>
          <p:nvPr/>
        </p:nvSpPr>
        <p:spPr>
          <a:xfrm>
            <a:off x="3247292" y="3165377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5</a:t>
            </a:r>
            <a:endParaRPr lang="fr-FR" sz="1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ZoneTexte 60"/>
              <p:cNvSpPr txBox="1"/>
              <p:nvPr/>
            </p:nvSpPr>
            <p:spPr>
              <a:xfrm>
                <a:off x="3682721" y="2901305"/>
                <a:ext cx="11756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1" name="ZoneTexte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2721" y="2901305"/>
                <a:ext cx="1175657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ZoneTexte 61"/>
          <p:cNvSpPr txBox="1"/>
          <p:nvPr/>
        </p:nvSpPr>
        <p:spPr>
          <a:xfrm>
            <a:off x="3208774" y="3346173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-7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63" name="ZoneTexte 62"/>
          <p:cNvSpPr txBox="1"/>
          <p:nvPr/>
        </p:nvSpPr>
        <p:spPr>
          <a:xfrm>
            <a:off x="3277436" y="3534709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5</a:t>
            </a:r>
            <a:endParaRPr lang="fr-FR" sz="1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3958212" y="3373217"/>
                <a:ext cx="2914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212" y="3373217"/>
                <a:ext cx="29140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ZoneTexte 64"/>
          <p:cNvSpPr txBox="1"/>
          <p:nvPr/>
        </p:nvSpPr>
        <p:spPr>
          <a:xfrm>
            <a:off x="4518404" y="3299386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7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66" name="ZoneTexte 65"/>
          <p:cNvSpPr txBox="1"/>
          <p:nvPr/>
        </p:nvSpPr>
        <p:spPr>
          <a:xfrm>
            <a:off x="4538783" y="3565623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5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67" name="ZoneTexte 66"/>
          <p:cNvSpPr txBox="1"/>
          <p:nvPr/>
        </p:nvSpPr>
        <p:spPr>
          <a:xfrm>
            <a:off x="5298832" y="3342597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28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68" name="ZoneTexte 67"/>
          <p:cNvSpPr txBox="1"/>
          <p:nvPr/>
        </p:nvSpPr>
        <p:spPr>
          <a:xfrm>
            <a:off x="5310438" y="3581299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5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69" name="ZoneTexte 68"/>
          <p:cNvSpPr txBox="1"/>
          <p:nvPr/>
        </p:nvSpPr>
        <p:spPr>
          <a:xfrm>
            <a:off x="5836415" y="3313572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21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0" name="ZoneTexte 69"/>
          <p:cNvSpPr txBox="1"/>
          <p:nvPr/>
        </p:nvSpPr>
        <p:spPr>
          <a:xfrm>
            <a:off x="5874935" y="3525335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5</a:t>
            </a:r>
            <a:endParaRPr lang="fr-FR" sz="1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ZoneTexte 71"/>
              <p:cNvSpPr txBox="1"/>
              <p:nvPr/>
            </p:nvSpPr>
            <p:spPr>
              <a:xfrm>
                <a:off x="7779958" y="1967796"/>
                <a:ext cx="1302403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fr-FR" sz="1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(−6</m:t>
                      </m:r>
                      <m:r>
                        <a:rPr lang="fr-FR" sz="1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1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+9)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2" name="ZoneTexte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9958" y="1967796"/>
                <a:ext cx="1302403" cy="307777"/>
              </a:xfrm>
              <a:prstGeom prst="rect">
                <a:avLst/>
              </a:prstGeom>
              <a:blipFill>
                <a:blip r:embed="rId10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ZoneTexte 72"/>
          <p:cNvSpPr txBox="1"/>
          <p:nvPr/>
        </p:nvSpPr>
        <p:spPr>
          <a:xfrm>
            <a:off x="7972793" y="2271001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4" name="ZoneTexte 73"/>
          <p:cNvSpPr txBox="1"/>
          <p:nvPr/>
        </p:nvSpPr>
        <p:spPr>
          <a:xfrm>
            <a:off x="8353231" y="2257862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2</a:t>
            </a:r>
            <a:endParaRPr lang="fr-FR" sz="1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ZoneTexte 74"/>
              <p:cNvSpPr txBox="1"/>
              <p:nvPr/>
            </p:nvSpPr>
            <p:spPr>
              <a:xfrm>
                <a:off x="7990091" y="2521302"/>
                <a:ext cx="44212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1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11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(−6</m:t>
                      </m:r>
                      <m:r>
                        <a:rPr lang="fr-MA" sz="11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11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1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5" name="ZoneTexte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0091" y="2521302"/>
                <a:ext cx="442129" cy="261610"/>
              </a:xfrm>
              <a:prstGeom prst="rect">
                <a:avLst/>
              </a:prstGeom>
              <a:blipFill>
                <a:blip r:embed="rId11"/>
                <a:stretch>
                  <a:fillRect r="-52778" b="-46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ZoneTexte 75"/>
          <p:cNvSpPr txBox="1"/>
          <p:nvPr/>
        </p:nvSpPr>
        <p:spPr>
          <a:xfrm>
            <a:off x="8937435" y="2469437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9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7" name="ZoneTexte 76"/>
          <p:cNvSpPr txBox="1"/>
          <p:nvPr/>
        </p:nvSpPr>
        <p:spPr>
          <a:xfrm>
            <a:off x="7609238" y="2901305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24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8" name="ZoneTexte 77"/>
          <p:cNvSpPr txBox="1"/>
          <p:nvPr/>
        </p:nvSpPr>
        <p:spPr>
          <a:xfrm>
            <a:off x="8211155" y="2901305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36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9" name="ZoneTexte 78"/>
          <p:cNvSpPr txBox="1"/>
          <p:nvPr/>
        </p:nvSpPr>
        <p:spPr>
          <a:xfrm>
            <a:off x="7734269" y="3327475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24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0" name="ZoneTexte 79"/>
          <p:cNvSpPr txBox="1"/>
          <p:nvPr/>
        </p:nvSpPr>
        <p:spPr>
          <a:xfrm>
            <a:off x="8375267" y="2733734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6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1" name="ZoneTexte 80"/>
          <p:cNvSpPr txBox="1"/>
          <p:nvPr/>
        </p:nvSpPr>
        <p:spPr>
          <a:xfrm>
            <a:off x="7910197" y="3147179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6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2" name="ZoneTexte 81"/>
          <p:cNvSpPr txBox="1"/>
          <p:nvPr/>
        </p:nvSpPr>
        <p:spPr>
          <a:xfrm>
            <a:off x="7711418" y="3556418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6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3" name="ZoneTexte 82"/>
          <p:cNvSpPr txBox="1"/>
          <p:nvPr/>
        </p:nvSpPr>
        <p:spPr>
          <a:xfrm>
            <a:off x="8256292" y="3313572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36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4" name="ZoneTexte 83"/>
          <p:cNvSpPr txBox="1"/>
          <p:nvPr/>
        </p:nvSpPr>
        <p:spPr>
          <a:xfrm>
            <a:off x="8330589" y="3546941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6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5" name="ZoneTexte 84"/>
          <p:cNvSpPr txBox="1"/>
          <p:nvPr/>
        </p:nvSpPr>
        <p:spPr>
          <a:xfrm>
            <a:off x="8739180" y="3419545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4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6" name="ZoneTexte 85"/>
          <p:cNvSpPr txBox="1"/>
          <p:nvPr/>
        </p:nvSpPr>
        <p:spPr>
          <a:xfrm>
            <a:off x="9207922" y="3371446"/>
            <a:ext cx="44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6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257339" y="4215748"/>
            <a:ext cx="241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2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9" name="ZoneTexte 88"/>
          <p:cNvSpPr txBox="1"/>
          <p:nvPr/>
        </p:nvSpPr>
        <p:spPr>
          <a:xfrm>
            <a:off x="4149968" y="4193478"/>
            <a:ext cx="241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/>
              <p:cNvSpPr txBox="1"/>
              <p:nvPr/>
            </p:nvSpPr>
            <p:spPr>
              <a:xfrm>
                <a:off x="4896894" y="4188484"/>
                <a:ext cx="25790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6894" y="4188484"/>
                <a:ext cx="257908" cy="307777"/>
              </a:xfrm>
              <a:prstGeom prst="rect">
                <a:avLst/>
              </a:prstGeom>
              <a:blipFill>
                <a:blip r:embed="rId12"/>
                <a:stretch>
                  <a:fillRect r="-813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ZoneTexte 90"/>
          <p:cNvSpPr txBox="1"/>
          <p:nvPr/>
        </p:nvSpPr>
        <p:spPr>
          <a:xfrm>
            <a:off x="5854838" y="4188484"/>
            <a:ext cx="241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4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92" name="ZoneTexte 91"/>
          <p:cNvSpPr txBox="1"/>
          <p:nvPr/>
        </p:nvSpPr>
        <p:spPr>
          <a:xfrm>
            <a:off x="2927419" y="4496261"/>
            <a:ext cx="241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4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93" name="ZoneTexte 92"/>
          <p:cNvSpPr txBox="1"/>
          <p:nvPr/>
        </p:nvSpPr>
        <p:spPr>
          <a:xfrm>
            <a:off x="3478403" y="4526228"/>
            <a:ext cx="241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6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94" name="ZoneTexte 93"/>
          <p:cNvSpPr txBox="1"/>
          <p:nvPr/>
        </p:nvSpPr>
        <p:spPr>
          <a:xfrm>
            <a:off x="3863587" y="4515227"/>
            <a:ext cx="3667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15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95" name="ZoneTexte 94"/>
          <p:cNvSpPr txBox="1"/>
          <p:nvPr/>
        </p:nvSpPr>
        <p:spPr>
          <a:xfrm>
            <a:off x="4510036" y="4484005"/>
            <a:ext cx="365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20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96" name="ZoneTexte 95"/>
          <p:cNvSpPr txBox="1"/>
          <p:nvPr/>
        </p:nvSpPr>
        <p:spPr>
          <a:xfrm>
            <a:off x="2947516" y="4801622"/>
            <a:ext cx="241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4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97" name="ZoneTexte 96"/>
          <p:cNvSpPr txBox="1"/>
          <p:nvPr/>
        </p:nvSpPr>
        <p:spPr>
          <a:xfrm>
            <a:off x="3424808" y="4789544"/>
            <a:ext cx="3667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15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98" name="ZoneTexte 97"/>
          <p:cNvSpPr txBox="1"/>
          <p:nvPr/>
        </p:nvSpPr>
        <p:spPr>
          <a:xfrm>
            <a:off x="4083820" y="4755276"/>
            <a:ext cx="241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6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99" name="ZoneTexte 98"/>
          <p:cNvSpPr txBox="1"/>
          <p:nvPr/>
        </p:nvSpPr>
        <p:spPr>
          <a:xfrm>
            <a:off x="4505006" y="4798253"/>
            <a:ext cx="365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20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00" name="ZoneTexte 99"/>
          <p:cNvSpPr txBox="1"/>
          <p:nvPr/>
        </p:nvSpPr>
        <p:spPr>
          <a:xfrm>
            <a:off x="3058045" y="5065860"/>
            <a:ext cx="241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4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01" name="ZoneTexte 100"/>
          <p:cNvSpPr txBox="1"/>
          <p:nvPr/>
        </p:nvSpPr>
        <p:spPr>
          <a:xfrm>
            <a:off x="3289537" y="5076403"/>
            <a:ext cx="486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+15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02" name="ZoneTexte 101"/>
          <p:cNvSpPr txBox="1"/>
          <p:nvPr/>
        </p:nvSpPr>
        <p:spPr>
          <a:xfrm>
            <a:off x="4173832" y="5097321"/>
            <a:ext cx="241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6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03" name="ZoneTexte 102"/>
          <p:cNvSpPr txBox="1"/>
          <p:nvPr/>
        </p:nvSpPr>
        <p:spPr>
          <a:xfrm>
            <a:off x="4397410" y="5104917"/>
            <a:ext cx="479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+20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04" name="ZoneTexte 103"/>
          <p:cNvSpPr txBox="1"/>
          <p:nvPr/>
        </p:nvSpPr>
        <p:spPr>
          <a:xfrm>
            <a:off x="5116287" y="5083352"/>
            <a:ext cx="365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19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05" name="ZoneTexte 104"/>
          <p:cNvSpPr txBox="1"/>
          <p:nvPr/>
        </p:nvSpPr>
        <p:spPr>
          <a:xfrm>
            <a:off x="5701882" y="5118421"/>
            <a:ext cx="365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26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06" name="ZoneTexte 105"/>
          <p:cNvSpPr txBox="1"/>
          <p:nvPr/>
        </p:nvSpPr>
        <p:spPr>
          <a:xfrm>
            <a:off x="7772788" y="4650149"/>
            <a:ext cx="365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1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07" name="ZoneTexte 106"/>
          <p:cNvSpPr txBox="1"/>
          <p:nvPr/>
        </p:nvSpPr>
        <p:spPr>
          <a:xfrm>
            <a:off x="7784488" y="4925943"/>
            <a:ext cx="365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5</a:t>
            </a:r>
            <a:endParaRPr lang="fr-FR" sz="1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/>
              <p:cNvSpPr txBox="1"/>
              <p:nvPr/>
            </p:nvSpPr>
            <p:spPr>
              <a:xfrm>
                <a:off x="8175414" y="4748672"/>
                <a:ext cx="76638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−7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5414" y="4748672"/>
                <a:ext cx="766387" cy="3077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9" name="ZoneTexte 108"/>
          <p:cNvSpPr txBox="1"/>
          <p:nvPr/>
        </p:nvSpPr>
        <p:spPr>
          <a:xfrm>
            <a:off x="9154555" y="4755071"/>
            <a:ext cx="365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6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10" name="ZoneTexte 109"/>
          <p:cNvSpPr txBox="1"/>
          <p:nvPr/>
        </p:nvSpPr>
        <p:spPr>
          <a:xfrm>
            <a:off x="9764234" y="4745152"/>
            <a:ext cx="365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42" name="ZoneTexte 141"/>
          <p:cNvSpPr txBox="1"/>
          <p:nvPr/>
        </p:nvSpPr>
        <p:spPr>
          <a:xfrm>
            <a:off x="7413549" y="5051586"/>
            <a:ext cx="365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-1</a:t>
            </a:r>
            <a:endParaRPr lang="fr-FR" sz="1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ZoneTexte 142"/>
              <p:cNvSpPr txBox="1"/>
              <p:nvPr/>
            </p:nvSpPr>
            <p:spPr>
              <a:xfrm>
                <a:off x="8047967" y="5082995"/>
                <a:ext cx="76638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−7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3" name="ZoneTexte 1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967" y="5082995"/>
                <a:ext cx="766387" cy="30777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4" name="ZoneTexte 143"/>
          <p:cNvSpPr txBox="1"/>
          <p:nvPr/>
        </p:nvSpPr>
        <p:spPr>
          <a:xfrm>
            <a:off x="9043776" y="5051233"/>
            <a:ext cx="365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6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45" name="ZoneTexte 144"/>
          <p:cNvSpPr txBox="1"/>
          <p:nvPr/>
        </p:nvSpPr>
        <p:spPr>
          <a:xfrm>
            <a:off x="9593709" y="5051232"/>
            <a:ext cx="30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46" name="ZoneTexte 145"/>
          <p:cNvSpPr txBox="1"/>
          <p:nvPr/>
        </p:nvSpPr>
        <p:spPr>
          <a:xfrm>
            <a:off x="7328805" y="5373637"/>
            <a:ext cx="365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-2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47" name="ZoneTexte 146"/>
          <p:cNvSpPr txBox="1"/>
          <p:nvPr/>
        </p:nvSpPr>
        <p:spPr>
          <a:xfrm>
            <a:off x="7858418" y="5377587"/>
            <a:ext cx="365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7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48" name="ZoneTexte 147"/>
          <p:cNvSpPr txBox="1"/>
          <p:nvPr/>
        </p:nvSpPr>
        <p:spPr>
          <a:xfrm>
            <a:off x="8352326" y="5384180"/>
            <a:ext cx="365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6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49" name="ZoneTexte 148"/>
          <p:cNvSpPr txBox="1"/>
          <p:nvPr/>
        </p:nvSpPr>
        <p:spPr>
          <a:xfrm>
            <a:off x="8954212" y="5348470"/>
            <a:ext cx="30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50" name="ZoneTexte 149"/>
          <p:cNvSpPr txBox="1"/>
          <p:nvPr/>
        </p:nvSpPr>
        <p:spPr>
          <a:xfrm>
            <a:off x="7393214" y="5653310"/>
            <a:ext cx="3650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FF0000"/>
                </a:solidFill>
              </a:rPr>
              <a:t>-2</a:t>
            </a:r>
            <a:endParaRPr lang="fr-FR" sz="1600" dirty="0">
              <a:solidFill>
                <a:srgbClr val="FF0000"/>
              </a:solidFill>
            </a:endParaRPr>
          </a:p>
        </p:txBody>
      </p:sp>
      <p:sp>
        <p:nvSpPr>
          <p:cNvPr id="151" name="ZoneTexte 150"/>
          <p:cNvSpPr txBox="1"/>
          <p:nvPr/>
        </p:nvSpPr>
        <p:spPr>
          <a:xfrm>
            <a:off x="7900656" y="5671499"/>
            <a:ext cx="365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6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52" name="ZoneTexte 151"/>
          <p:cNvSpPr txBox="1"/>
          <p:nvPr/>
        </p:nvSpPr>
        <p:spPr>
          <a:xfrm>
            <a:off x="8603942" y="5653311"/>
            <a:ext cx="365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7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53" name="ZoneTexte 152"/>
          <p:cNvSpPr txBox="1"/>
          <p:nvPr/>
        </p:nvSpPr>
        <p:spPr>
          <a:xfrm>
            <a:off x="9072423" y="5617503"/>
            <a:ext cx="30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54" name="ZoneTexte 153"/>
          <p:cNvSpPr txBox="1"/>
          <p:nvPr/>
        </p:nvSpPr>
        <p:spPr>
          <a:xfrm>
            <a:off x="9593709" y="5665089"/>
            <a:ext cx="3386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-8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55" name="ZoneTexte 154"/>
          <p:cNvSpPr txBox="1"/>
          <p:nvPr/>
        </p:nvSpPr>
        <p:spPr>
          <a:xfrm>
            <a:off x="10151097" y="5653310"/>
            <a:ext cx="4059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10</a:t>
            </a:r>
            <a:endParaRPr lang="fr-FR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10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9" dur="10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9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5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6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2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3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0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1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7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8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4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5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1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2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3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8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9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0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5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6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8" fill="hold">
                      <p:stCondLst>
                        <p:cond delay="indefinite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2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3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4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5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1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2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3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8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9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0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5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6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7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8" fill="hold">
                      <p:stCondLst>
                        <p:cond delay="indefinite"/>
                      </p:stCondLst>
                      <p:childTnLst>
                        <p:par>
                          <p:cTn id="469" fill="hold">
                            <p:stCondLst>
                              <p:cond delay="0"/>
                            </p:stCondLst>
                            <p:childTnLst>
                              <p:par>
                                <p:cTn id="4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2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3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9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0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10" grpId="0"/>
      <p:bldP spid="65" grpId="0"/>
      <p:bldP spid="66" grpId="0"/>
      <p:bldP spid="67" grpId="0"/>
      <p:bldP spid="68" grpId="0"/>
      <p:bldP spid="69" grpId="0"/>
      <p:bldP spid="70" grpId="0"/>
      <p:bldP spid="72" grpId="0" animBg="1"/>
      <p:bldP spid="73" grpId="0"/>
      <p:bldP spid="74" grpId="0"/>
      <p:bldP spid="75" grpId="0"/>
      <p:bldP spid="76" grpId="0"/>
      <p:bldP spid="77" grpId="0"/>
      <p:bldP spid="79" grpId="0"/>
      <p:bldP spid="80" grpId="0"/>
      <p:bldP spid="81" grpId="0"/>
      <p:bldP spid="82" grpId="0"/>
      <p:bldP spid="83" grpId="0"/>
      <p:bldP spid="85" grpId="0"/>
      <p:bldP spid="86" grpId="0"/>
      <p:bldP spid="18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26" grpId="0"/>
      <p:bldP spid="109" grpId="0"/>
      <p:bldP spid="110" grpId="0"/>
      <p:bldP spid="142" grpId="0"/>
      <p:bldP spid="143" grpId="0"/>
      <p:bldP spid="144" grpId="0"/>
      <p:bldP spid="145" grpId="0"/>
      <p:bldP spid="146" grpId="0"/>
      <p:bldP spid="147" grpId="0"/>
      <p:bldP spid="148" grpId="0"/>
      <p:bldP spid="149" grpId="0"/>
      <p:bldP spid="150" grpId="0"/>
      <p:bldP spid="151" grpId="0"/>
      <p:bldP spid="152" grpId="0"/>
      <p:bldP spid="153" grpId="0"/>
      <p:bldP spid="154" grpId="0"/>
      <p:bldP spid="15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74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999" y="1547445"/>
            <a:ext cx="10661300" cy="346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que: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595" y="1677629"/>
            <a:ext cx="10340053" cy="47231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642557" y="1231619"/>
                <a:ext cx="10129276" cy="369332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MA" dirty="0"/>
                  <a:t>Pour réduire une expression littérale de la forme: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fr-FR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MA" b="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fr-MA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fr-MA" b="0" i="1" smtClean="0">
                        <a:latin typeface="Cambria Math" panose="02040503050406030204" pitchFamily="18" charset="0"/>
                      </a:rPr>
                      <m:t>)+</m:t>
                    </m:r>
                    <m:r>
                      <a:rPr lang="fr-MA" b="0" i="1" smtClean="0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fr-M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b="0" i="1" smtClean="0">
                            <a:latin typeface="Cambria Math" panose="02040503050406030204" pitchFamily="18" charset="0"/>
                          </a:rPr>
                          <m:t>𝑐𝑥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fr-MA" b="0" i="0" dirty="0">
                    <a:latin typeface="+mj-lt"/>
                  </a:rPr>
                  <a:t>, je suis les étapes suivantes</a:t>
                </a:r>
                <a:endParaRPr lang="fr-FR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557" y="1231619"/>
                <a:ext cx="10129276" cy="369332"/>
              </a:xfrm>
              <a:prstGeom prst="rect">
                <a:avLst/>
              </a:prstGeom>
              <a:blipFill>
                <a:blip r:embed="rId5"/>
                <a:stretch>
                  <a:fillRect l="-421" t="-6349" b="-222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Page74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698" y="1668026"/>
            <a:ext cx="10358875" cy="416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370DD5-4CD1-721A-E206-8B988DAD2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3637" y="2887937"/>
            <a:ext cx="1721310" cy="2348766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6168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72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946" y="2125867"/>
            <a:ext cx="10275454" cy="332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11400</TotalTime>
  <Words>2044</Words>
  <Application>Microsoft Office PowerPoint</Application>
  <PresentationFormat>Grand écran</PresentationFormat>
  <Paragraphs>441</Paragraphs>
  <Slides>44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44</vt:i4>
      </vt:variant>
    </vt:vector>
  </HeadingPairs>
  <TitlesOfParts>
    <vt:vector size="56" baseType="lpstr">
      <vt:lpstr>Aptos</vt:lpstr>
      <vt:lpstr>Arial</vt:lpstr>
      <vt:lpstr>Calibri</vt:lpstr>
      <vt:lpstr>Cambria Math</vt:lpstr>
      <vt:lpstr>CIDFont+F1</vt:lpstr>
      <vt:lpstr>Dosis</vt:lpstr>
      <vt:lpstr>Dosis Bold</vt:lpstr>
      <vt:lpstr>Poppins ExtraBold</vt:lpstr>
      <vt:lpstr>Times New Roman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radouane berdouzi</cp:lastModifiedBy>
  <cp:revision>1308</cp:revision>
  <cp:lastPrinted>2024-10-05T19:15:58Z</cp:lastPrinted>
  <dcterms:created xsi:type="dcterms:W3CDTF">2024-05-28T10:13:44Z</dcterms:created>
  <dcterms:modified xsi:type="dcterms:W3CDTF">2025-12-14T11:25:46Z</dcterms:modified>
</cp:coreProperties>
</file>