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handoutMasterIdLst>
    <p:handoutMasterId r:id="rId58"/>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436" r:id="rId19"/>
    <p:sldId id="296" r:id="rId20"/>
    <p:sldId id="422" r:id="rId21"/>
    <p:sldId id="472" r:id="rId22"/>
    <p:sldId id="270" r:id="rId23"/>
    <p:sldId id="272" r:id="rId24"/>
    <p:sldId id="453" r:id="rId25"/>
    <p:sldId id="460" r:id="rId26"/>
    <p:sldId id="423" r:id="rId27"/>
    <p:sldId id="361" r:id="rId28"/>
    <p:sldId id="530" r:id="rId29"/>
    <p:sldId id="531" r:id="rId30"/>
    <p:sldId id="532" r:id="rId31"/>
    <p:sldId id="536" r:id="rId32"/>
    <p:sldId id="429" r:id="rId33"/>
    <p:sldId id="430" r:id="rId34"/>
    <p:sldId id="500" r:id="rId35"/>
    <p:sldId id="525" r:id="rId36"/>
    <p:sldId id="501" r:id="rId37"/>
    <p:sldId id="526" r:id="rId38"/>
    <p:sldId id="502" r:id="rId39"/>
    <p:sldId id="527" r:id="rId40"/>
    <p:sldId id="528" r:id="rId41"/>
    <p:sldId id="529" r:id="rId42"/>
    <p:sldId id="533" r:id="rId43"/>
    <p:sldId id="534" r:id="rId44"/>
    <p:sldId id="535" r:id="rId45"/>
    <p:sldId id="300" r:id="rId46"/>
    <p:sldId id="301" r:id="rId47"/>
    <p:sldId id="281" r:id="rId48"/>
    <p:sldId id="303" r:id="rId49"/>
    <p:sldId id="304" r:id="rId50"/>
    <p:sldId id="282" r:id="rId51"/>
    <p:sldId id="305" r:id="rId52"/>
    <p:sldId id="262" r:id="rId53"/>
    <p:sldId id="408" r:id="rId54"/>
    <p:sldId id="350" r:id="rId55"/>
    <p:sldId id="351" r:id="rId5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436"/>
          </p14:sldIdLst>
        </p14:section>
        <p14:section name="Déclaration de l’objectif" id="{096B6BF6-20D6-43DE-B358-982838B98259}">
          <p14:sldIdLst>
            <p14:sldId id="296"/>
            <p14:sldId id="422"/>
            <p14:sldId id="472"/>
          </p14:sldIdLst>
        </p14:section>
        <p14:section name="Activation des prérequis" id="{AABAC4B8-876D-405C-A4F3-62D5E02336D1}">
          <p14:sldIdLst>
            <p14:sldId id="270"/>
            <p14:sldId id="272"/>
            <p14:sldId id="453"/>
          </p14:sldIdLst>
        </p14:section>
        <p14:section name="Modelage" id="{6D007598-4F88-4283-9E36-970C44D688AD}">
          <p14:sldIdLst>
            <p14:sldId id="460"/>
            <p14:sldId id="423"/>
            <p14:sldId id="361"/>
            <p14:sldId id="530"/>
            <p14:sldId id="531"/>
            <p14:sldId id="532"/>
            <p14:sldId id="536"/>
            <p14:sldId id="429"/>
            <p14:sldId id="430"/>
            <p14:sldId id="500"/>
            <p14:sldId id="525"/>
            <p14:sldId id="501"/>
            <p14:sldId id="526"/>
            <p14:sldId id="502"/>
            <p14:sldId id="527"/>
            <p14:sldId id="528"/>
            <p14:sldId id="529"/>
            <p14:sldId id="533"/>
            <p14:sldId id="534"/>
            <p14:sldId id="535"/>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71" d="100"/>
          <a:sy n="71" d="100"/>
        </p:scale>
        <p:origin x="53" y="230"/>
      </p:cViewPr>
      <p:guideLst>
        <p:guide orient="horz" pos="2160"/>
        <p:guide pos="3840"/>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10/05/2026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10/05/2026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10/05/2026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4.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5.xml"/><Relationship Id="rId4" Type="http://schemas.openxmlformats.org/officeDocument/2006/relationships/image" Target="../media/image67.png"/></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69.png"/><Relationship Id="rId2" Type="http://schemas.openxmlformats.org/officeDocument/2006/relationships/image" Target="../media/image65.jpeg"/><Relationship Id="rId1" Type="http://schemas.openxmlformats.org/officeDocument/2006/relationships/slideLayout" Target="../slideLayouts/slideLayout5.xml"/><Relationship Id="rId6" Type="http://schemas.openxmlformats.org/officeDocument/2006/relationships/image" Target="../media/image670.png"/><Relationship Id="rId5" Type="http://schemas.openxmlformats.org/officeDocument/2006/relationships/image" Target="../media/image66.png"/><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Leçon 13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8</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dirty="0"/>
              <a:t>Construire et lire un diagramme circulaire </a:t>
            </a:r>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Statistiques et probabilité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Nous allons commencé par corriger l’exercice maison</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a:extLst>
              <a:ext uri="{FF2B5EF4-FFF2-40B4-BE49-F238E27FC236}">
                <a16:creationId xmlns:a16="http://schemas.microsoft.com/office/drawing/2014/main" id="{7A842C3C-F90F-5F62-2D74-389F1544A124}"/>
              </a:ext>
            </a:extLst>
          </p:cNvPr>
          <p:cNvPicPr>
            <a:picLocks noChangeAspect="1"/>
          </p:cNvPicPr>
          <p:nvPr/>
        </p:nvPicPr>
        <p:blipFill>
          <a:blip r:embed="rId3"/>
          <a:stretch>
            <a:fillRect/>
          </a:stretch>
        </p:blipFill>
        <p:spPr>
          <a:xfrm>
            <a:off x="1215957" y="2056423"/>
            <a:ext cx="10085012" cy="2413200"/>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 Répondez aux questions ci-dessous: </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677125" y="663645"/>
            <a:ext cx="10529705" cy="268287"/>
          </a:xfrm>
        </p:spPr>
        <p:txBody>
          <a:bodyPr/>
          <a:lstStyle/>
          <a:p>
            <a:r>
              <a:rPr lang="fr-FR" dirty="0">
                <a:solidFill>
                  <a:prstClr val="white">
                    <a:lumMod val="65000"/>
                  </a:prstClr>
                </a:solidFill>
                <a:latin typeface="Calibri" panose="020F0502020204030204"/>
              </a:rPr>
              <a:t>L'enseignant explique ce qui est demandé.</a:t>
            </a:r>
          </a:p>
        </p:txBody>
      </p:sp>
      <p:sp>
        <p:nvSpPr>
          <p:cNvPr id="14" name="Google Shape;565;p42"/>
          <p:cNvSpPr/>
          <p:nvPr/>
        </p:nvSpPr>
        <p:spPr>
          <a:xfrm>
            <a:off x="541940" y="1419936"/>
            <a:ext cx="10664890" cy="441183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22" name="Image 21">
            <a:extLst>
              <a:ext uri="{FF2B5EF4-FFF2-40B4-BE49-F238E27FC236}">
                <a16:creationId xmlns:a16="http://schemas.microsoft.com/office/drawing/2014/main" id="{57C1A056-571A-6923-9546-06361A7C6E5A}"/>
              </a:ext>
            </a:extLst>
          </p:cNvPr>
          <p:cNvPicPr>
            <a:picLocks noChangeAspect="1"/>
          </p:cNvPicPr>
          <p:nvPr/>
        </p:nvPicPr>
        <p:blipFill>
          <a:blip r:embed="rId3"/>
          <a:stretch>
            <a:fillRect/>
          </a:stretch>
        </p:blipFill>
        <p:spPr>
          <a:xfrm>
            <a:off x="985170" y="2028934"/>
            <a:ext cx="10083908" cy="2800131"/>
          </a:xfrm>
          <a:prstGeom prst="rect">
            <a:avLst/>
          </a:prstGeom>
        </p:spPr>
      </p:pic>
    </p:spTree>
    <p:extLst>
      <p:ext uri="{BB962C8B-B14F-4D97-AF65-F5344CB8AC3E}">
        <p14:creationId xmlns:p14="http://schemas.microsoft.com/office/powerpoint/2010/main" val="3936625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1BEAC-FBEA-F0B7-FF7C-735235FF071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3E058E9-BD26-38AE-4880-08FF14B38649}"/>
              </a:ext>
            </a:extLst>
          </p:cNvPr>
          <p:cNvSpPr>
            <a:spLocks noGrp="1"/>
          </p:cNvSpPr>
          <p:nvPr>
            <p:ph type="title"/>
          </p:nvPr>
        </p:nvSpPr>
        <p:spPr>
          <a:xfrm>
            <a:off x="771689" y="345296"/>
            <a:ext cx="10529279" cy="306172"/>
          </a:xfrm>
        </p:spPr>
        <p:txBody>
          <a:bodyPr/>
          <a:lstStyle/>
          <a:p>
            <a:r>
              <a:rPr lang="fr-FR" sz="1400" dirty="0"/>
              <a:t>Voici les bonnes réponses:</a:t>
            </a:r>
          </a:p>
        </p:txBody>
      </p:sp>
      <p:sp>
        <p:nvSpPr>
          <p:cNvPr id="4" name="Espace réservé du contenu 3">
            <a:extLst>
              <a:ext uri="{FF2B5EF4-FFF2-40B4-BE49-F238E27FC236}">
                <a16:creationId xmlns:a16="http://schemas.microsoft.com/office/drawing/2014/main" id="{B2156438-6A8E-50A9-FEAD-348A7825BEB2}"/>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a:extLst>
              <a:ext uri="{FF2B5EF4-FFF2-40B4-BE49-F238E27FC236}">
                <a16:creationId xmlns:a16="http://schemas.microsoft.com/office/drawing/2014/main" id="{51FB86FB-36F2-B6F7-4557-8BBF812ED039}"/>
              </a:ext>
            </a:extLst>
          </p:cNvPr>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nvGrpSpPr>
          <p:cNvPr id="7" name="Groupe 6">
            <a:extLst>
              <a:ext uri="{FF2B5EF4-FFF2-40B4-BE49-F238E27FC236}">
                <a16:creationId xmlns:a16="http://schemas.microsoft.com/office/drawing/2014/main" id="{73583A5D-E341-8DEF-3975-BF50107285F5}"/>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28B9B72C-8D5C-7331-147B-0C4E78D93E4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93C2A006-0C03-B5BA-C419-4E88518E120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4" name="Image 23">
            <a:extLst>
              <a:ext uri="{FF2B5EF4-FFF2-40B4-BE49-F238E27FC236}">
                <a16:creationId xmlns:a16="http://schemas.microsoft.com/office/drawing/2014/main" id="{B927F828-ED9F-BD29-0363-94DE761F9CB3}"/>
              </a:ext>
            </a:extLst>
          </p:cNvPr>
          <p:cNvPicPr>
            <a:picLocks noChangeAspect="1"/>
          </p:cNvPicPr>
          <p:nvPr/>
        </p:nvPicPr>
        <p:blipFill>
          <a:blip r:embed="rId3"/>
          <a:stretch>
            <a:fillRect/>
          </a:stretch>
        </p:blipFill>
        <p:spPr>
          <a:xfrm>
            <a:off x="980929" y="1974715"/>
            <a:ext cx="10195928" cy="2898842"/>
          </a:xfrm>
          <a:prstGeom prst="rect">
            <a:avLst/>
          </a:prstGeom>
        </p:spPr>
      </p:pic>
      <p:sp>
        <p:nvSpPr>
          <p:cNvPr id="25" name="ZoneTexte 24">
            <a:extLst>
              <a:ext uri="{FF2B5EF4-FFF2-40B4-BE49-F238E27FC236}">
                <a16:creationId xmlns:a16="http://schemas.microsoft.com/office/drawing/2014/main" id="{F93D9EEE-B2A3-D072-B283-375A2AF386BC}"/>
              </a:ext>
            </a:extLst>
          </p:cNvPr>
          <p:cNvSpPr txBox="1"/>
          <p:nvPr/>
        </p:nvSpPr>
        <p:spPr>
          <a:xfrm>
            <a:off x="2947486" y="2801436"/>
            <a:ext cx="680936"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50</a:t>
            </a:r>
          </a:p>
        </p:txBody>
      </p:sp>
      <p:sp>
        <p:nvSpPr>
          <p:cNvPr id="26" name="ZoneTexte 25">
            <a:extLst>
              <a:ext uri="{FF2B5EF4-FFF2-40B4-BE49-F238E27FC236}">
                <a16:creationId xmlns:a16="http://schemas.microsoft.com/office/drawing/2014/main" id="{B392F98A-E395-C7B7-EEA5-0125C7F63F82}"/>
              </a:ext>
            </a:extLst>
          </p:cNvPr>
          <p:cNvSpPr txBox="1"/>
          <p:nvPr/>
        </p:nvSpPr>
        <p:spPr>
          <a:xfrm>
            <a:off x="3035035" y="3247024"/>
            <a:ext cx="680936"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25</a:t>
            </a:r>
          </a:p>
        </p:txBody>
      </p:sp>
      <p:sp>
        <p:nvSpPr>
          <p:cNvPr id="27" name="ZoneTexte 26">
            <a:extLst>
              <a:ext uri="{FF2B5EF4-FFF2-40B4-BE49-F238E27FC236}">
                <a16:creationId xmlns:a16="http://schemas.microsoft.com/office/drawing/2014/main" id="{A864939B-7EA3-B962-51BD-6340946CDB7F}"/>
              </a:ext>
            </a:extLst>
          </p:cNvPr>
          <p:cNvSpPr txBox="1"/>
          <p:nvPr/>
        </p:nvSpPr>
        <p:spPr>
          <a:xfrm>
            <a:off x="2811293" y="3737469"/>
            <a:ext cx="846307"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12,5</a:t>
            </a:r>
          </a:p>
        </p:txBody>
      </p:sp>
      <p:sp>
        <p:nvSpPr>
          <p:cNvPr id="28" name="ZoneTexte 27">
            <a:extLst>
              <a:ext uri="{FF2B5EF4-FFF2-40B4-BE49-F238E27FC236}">
                <a16:creationId xmlns:a16="http://schemas.microsoft.com/office/drawing/2014/main" id="{488DBF82-7D54-1F05-B4CC-8B22F6DE3CAC}"/>
              </a:ext>
            </a:extLst>
          </p:cNvPr>
          <p:cNvSpPr txBox="1"/>
          <p:nvPr/>
        </p:nvSpPr>
        <p:spPr>
          <a:xfrm>
            <a:off x="2898843" y="4227914"/>
            <a:ext cx="66148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12,5</a:t>
            </a:r>
          </a:p>
        </p:txBody>
      </p:sp>
    </p:spTree>
    <p:extLst>
      <p:ext uri="{BB962C8B-B14F-4D97-AF65-F5344CB8AC3E}">
        <p14:creationId xmlns:p14="http://schemas.microsoft.com/office/powerpoint/2010/main" val="145868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955401" y="2687203"/>
            <a:ext cx="10888641" cy="1624496"/>
            <a:chOff x="900518" y="2279373"/>
            <a:chExt cx="10888641"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1433880"/>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18" y="2752965"/>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807732" y="2931345"/>
              <a:ext cx="9981427" cy="461665"/>
            </a:xfrm>
            <a:prstGeom prst="rect">
              <a:avLst/>
            </a:prstGeom>
            <a:noFill/>
          </p:spPr>
          <p:txBody>
            <a:bodyPr wrap="square" rtlCol="0">
              <a:spAutoFit/>
            </a:bodyPr>
            <a:lstStyle/>
            <a:p>
              <a:pPr lvl="0"/>
              <a:r>
                <a:rPr lang="fr-FR" sz="2400" dirty="0"/>
                <a:t>Construire et lire un diagramme circulaire </a:t>
              </a:r>
            </a:p>
          </p:txBody>
        </p:sp>
      </p:grpSp>
    </p:spTree>
    <p:extLst>
      <p:ext uri="{BB962C8B-B14F-4D97-AF65-F5344CB8AC3E}">
        <p14:creationId xmlns:p14="http://schemas.microsoft.com/office/powerpoint/2010/main" val="2855367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Rectangle 4">
            <a:extLst>
              <a:ext uri="{FF2B5EF4-FFF2-40B4-BE49-F238E27FC236}">
                <a16:creationId xmlns:a16="http://schemas.microsoft.com/office/drawing/2014/main" id="{83CF4498-BF76-CC78-034C-BF09DAC755CF}"/>
              </a:ext>
            </a:extLst>
          </p:cNvPr>
          <p:cNvSpPr/>
          <p:nvPr/>
        </p:nvSpPr>
        <p:spPr>
          <a:xfrm>
            <a:off x="785782" y="2287720"/>
            <a:ext cx="11214423" cy="1569660"/>
          </a:xfrm>
          <a:prstGeom prst="rect">
            <a:avLst/>
          </a:prstGeom>
        </p:spPr>
        <p:txBody>
          <a:bodyPr wrap="square">
            <a:spAutoFit/>
          </a:bodyPr>
          <a:lstStyle/>
          <a:p>
            <a:pPr lvl="0"/>
            <a:r>
              <a:rPr lang="fr-FR" sz="2400" dirty="0"/>
              <a:t>1. Construire un diagramme circulaire </a:t>
            </a:r>
          </a:p>
          <a:p>
            <a:pPr lvl="0"/>
            <a:endParaRPr lang="fr-FR" sz="2400" dirty="0"/>
          </a:p>
          <a:p>
            <a:pPr lvl="0"/>
            <a:r>
              <a:rPr lang="fr-FR" sz="2400" dirty="0"/>
              <a:t>2. Lire un diagramme circulaire </a:t>
            </a:r>
          </a:p>
          <a:p>
            <a:pPr lvl="0"/>
            <a:endParaRPr lang="fr-FR" sz="2400" dirty="0"/>
          </a:p>
        </p:txBody>
      </p:sp>
    </p:spTree>
    <p:extLst>
      <p:ext uri="{BB962C8B-B14F-4D97-AF65-F5344CB8AC3E}">
        <p14:creationId xmlns:p14="http://schemas.microsoft.com/office/powerpoint/2010/main" val="1408236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929A-E76C-EDAC-B30E-5843654689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00D7E-837F-DD73-5C97-8EE4146D9883}"/>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1215557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Je vais examiner cette situation de plus près. Je vais construire le diagramme circulaire de cette série.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857112" y="697380"/>
            <a:ext cx="10277475" cy="268287"/>
          </a:xfrm>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a:extLst>
              <a:ext uri="{FF2B5EF4-FFF2-40B4-BE49-F238E27FC236}">
                <a16:creationId xmlns:a16="http://schemas.microsoft.com/office/drawing/2014/main" id="{27C43210-3127-4061-0E96-F06831FBD31A}"/>
              </a:ext>
            </a:extLst>
          </p:cNvPr>
          <p:cNvSpPr/>
          <p:nvPr/>
        </p:nvSpPr>
        <p:spPr>
          <a:xfrm>
            <a:off x="5995851" y="1925805"/>
            <a:ext cx="1166949" cy="21597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6E4DD24B-5BAA-AE34-8BEB-E4B13373B2A2}"/>
              </a:ext>
            </a:extLst>
          </p:cNvPr>
          <p:cNvPicPr>
            <a:picLocks noChangeAspect="1"/>
          </p:cNvPicPr>
          <p:nvPr/>
        </p:nvPicPr>
        <p:blipFill>
          <a:blip r:embed="rId3"/>
          <a:stretch>
            <a:fillRect/>
          </a:stretch>
        </p:blipFill>
        <p:spPr>
          <a:xfrm>
            <a:off x="402363" y="2237547"/>
            <a:ext cx="11387273" cy="2247089"/>
          </a:xfrm>
          <a:prstGeom prst="rect">
            <a:avLst/>
          </a:prstGeom>
        </p:spPr>
      </p:pic>
    </p:spTree>
    <p:extLst>
      <p:ext uri="{BB962C8B-B14F-4D97-AF65-F5344CB8AC3E}">
        <p14:creationId xmlns:p14="http://schemas.microsoft.com/office/powerpoint/2010/main" val="439580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 Je calcule l’effectif total de la série.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7C1E639E-FD28-C331-0ADC-37F5B78AA511}"/>
              </a:ext>
            </a:extLst>
          </p:cNvPr>
          <p:cNvPicPr>
            <a:picLocks noChangeAspect="1"/>
          </p:cNvPicPr>
          <p:nvPr/>
        </p:nvPicPr>
        <p:blipFill>
          <a:blip r:embed="rId3"/>
          <a:stretch>
            <a:fillRect/>
          </a:stretch>
        </p:blipFill>
        <p:spPr>
          <a:xfrm>
            <a:off x="1575691" y="1014977"/>
            <a:ext cx="8871338" cy="1750611"/>
          </a:xfrm>
          <a:prstGeom prst="rect">
            <a:avLst/>
          </a:prstGeom>
        </p:spPr>
      </p:pic>
      <p:pic>
        <p:nvPicPr>
          <p:cNvPr id="7" name="Image 6">
            <a:extLst>
              <a:ext uri="{FF2B5EF4-FFF2-40B4-BE49-F238E27FC236}">
                <a16:creationId xmlns:a16="http://schemas.microsoft.com/office/drawing/2014/main" id="{7445D2B6-8AC1-AC2C-789C-B013F815D1F9}"/>
              </a:ext>
            </a:extLst>
          </p:cNvPr>
          <p:cNvPicPr>
            <a:picLocks noChangeAspect="1"/>
          </p:cNvPicPr>
          <p:nvPr/>
        </p:nvPicPr>
        <p:blipFill>
          <a:blip r:embed="rId4"/>
          <a:stretch>
            <a:fillRect/>
          </a:stretch>
        </p:blipFill>
        <p:spPr>
          <a:xfrm>
            <a:off x="515566" y="3515001"/>
            <a:ext cx="11411444" cy="796502"/>
          </a:xfrm>
          <a:prstGeom prst="rect">
            <a:avLst/>
          </a:prstGeom>
        </p:spPr>
      </p:pic>
    </p:spTree>
    <p:extLst>
      <p:ext uri="{BB962C8B-B14F-4D97-AF65-F5344CB8AC3E}">
        <p14:creationId xmlns:p14="http://schemas.microsoft.com/office/powerpoint/2010/main" val="334715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00587-B4D0-7C37-6A12-459CFA82AA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5534B97-3BD9-84AD-CBCB-706E8CB084A1}"/>
              </a:ext>
            </a:extLst>
          </p:cNvPr>
          <p:cNvSpPr>
            <a:spLocks noGrp="1"/>
          </p:cNvSpPr>
          <p:nvPr>
            <p:ph type="title"/>
          </p:nvPr>
        </p:nvSpPr>
        <p:spPr/>
        <p:txBody>
          <a:bodyPr/>
          <a:lstStyle/>
          <a:p>
            <a:r>
              <a:rPr lang="fr-FR" dirty="0"/>
              <a:t>  Je calcule le coefficient de proportionnalité.</a:t>
            </a:r>
          </a:p>
        </p:txBody>
      </p:sp>
      <p:sp>
        <p:nvSpPr>
          <p:cNvPr id="4" name="Espace réservé du contenu 3">
            <a:extLst>
              <a:ext uri="{FF2B5EF4-FFF2-40B4-BE49-F238E27FC236}">
                <a16:creationId xmlns:a16="http://schemas.microsoft.com/office/drawing/2014/main" id="{B9E3888B-5F4C-BED3-41D6-89FD84E634ED}"/>
              </a:ext>
            </a:extLst>
          </p:cNvPr>
          <p:cNvSpPr>
            <a:spLocks noGrp="1"/>
          </p:cNvSpPr>
          <p:nvPr>
            <p:ph sz="quarter" idx="11"/>
          </p:nvPr>
        </p:nvSpPr>
        <p:spPr>
          <a:xfrm>
            <a:off x="1029862" y="607336"/>
            <a:ext cx="10277475" cy="268287"/>
          </a:xfrm>
          <a:noFill/>
        </p:spPr>
        <p:txBody>
          <a:bodyPr/>
          <a:lstStyle/>
          <a:p>
            <a:r>
              <a:rPr lang="fr-MA" dirty="0">
                <a:solidFill>
                  <a:prstClr val="white">
                    <a:lumMod val="65000"/>
                  </a:prstClr>
                </a:solidFill>
                <a:latin typeface="Calibri" panose="020F0502020204030204"/>
              </a:rPr>
              <a:t>L’enseignant explique que c’est l’angle qui correspond un effectif égal à 1, </a:t>
            </a:r>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4ADF5AF3-4304-4244-DCF4-ECEE0C75747B}"/>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19DB8997-AF8A-6F9D-DE33-B3223DD9237E}"/>
              </a:ext>
            </a:extLst>
          </p:cNvPr>
          <p:cNvPicPr>
            <a:picLocks noChangeAspect="1"/>
          </p:cNvPicPr>
          <p:nvPr/>
        </p:nvPicPr>
        <p:blipFill>
          <a:blip r:embed="rId3"/>
          <a:stretch>
            <a:fillRect/>
          </a:stretch>
        </p:blipFill>
        <p:spPr>
          <a:xfrm>
            <a:off x="1575691" y="1014977"/>
            <a:ext cx="8871338" cy="1750611"/>
          </a:xfrm>
          <a:prstGeom prst="rect">
            <a:avLst/>
          </a:prstGeom>
        </p:spPr>
      </p:pic>
      <p:pic>
        <p:nvPicPr>
          <p:cNvPr id="12" name="Image 11">
            <a:extLst>
              <a:ext uri="{FF2B5EF4-FFF2-40B4-BE49-F238E27FC236}">
                <a16:creationId xmlns:a16="http://schemas.microsoft.com/office/drawing/2014/main" id="{4BB9F8ED-04D7-DBCD-E256-D8172E0A0A27}"/>
              </a:ext>
            </a:extLst>
          </p:cNvPr>
          <p:cNvPicPr>
            <a:picLocks noChangeAspect="1"/>
          </p:cNvPicPr>
          <p:nvPr/>
        </p:nvPicPr>
        <p:blipFill>
          <a:blip r:embed="rId4"/>
          <a:stretch>
            <a:fillRect/>
          </a:stretch>
        </p:blipFill>
        <p:spPr>
          <a:xfrm>
            <a:off x="797538" y="3429000"/>
            <a:ext cx="10596923" cy="1063949"/>
          </a:xfrm>
          <a:prstGeom prst="rect">
            <a:avLst/>
          </a:prstGeom>
        </p:spPr>
      </p:pic>
    </p:spTree>
    <p:extLst>
      <p:ext uri="{BB962C8B-B14F-4D97-AF65-F5344CB8AC3E}">
        <p14:creationId xmlns:p14="http://schemas.microsoft.com/office/powerpoint/2010/main" val="1111456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4F211-F24C-B86D-4ED0-6DAF6A4299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052B755-698D-B7F0-DD84-18346C1BE491}"/>
              </a:ext>
            </a:extLst>
          </p:cNvPr>
          <p:cNvSpPr>
            <a:spLocks noGrp="1"/>
          </p:cNvSpPr>
          <p:nvPr>
            <p:ph type="title"/>
          </p:nvPr>
        </p:nvSpPr>
        <p:spPr/>
        <p:txBody>
          <a:bodyPr/>
          <a:lstStyle/>
          <a:p>
            <a:r>
              <a:rPr lang="fr-FR" dirty="0"/>
              <a:t>  Je calcule les mesures des angles correspondant à chaque valeur, en utilisant le coefficient de proportionnalité.</a:t>
            </a:r>
          </a:p>
        </p:txBody>
      </p:sp>
      <p:sp>
        <p:nvSpPr>
          <p:cNvPr id="4" name="Espace réservé du contenu 3">
            <a:extLst>
              <a:ext uri="{FF2B5EF4-FFF2-40B4-BE49-F238E27FC236}">
                <a16:creationId xmlns:a16="http://schemas.microsoft.com/office/drawing/2014/main" id="{31A386C8-7429-ACF4-C186-F3254992EB62}"/>
              </a:ext>
            </a:extLst>
          </p:cNvPr>
          <p:cNvSpPr>
            <a:spLocks noGrp="1"/>
          </p:cNvSpPr>
          <p:nvPr>
            <p:ph sz="quarter" idx="11"/>
          </p:nvPr>
        </p:nvSpPr>
        <p:spPr>
          <a:xfrm>
            <a:off x="1029862" y="607336"/>
            <a:ext cx="10277475" cy="268287"/>
          </a:xfrm>
          <a:noFill/>
        </p:spPr>
        <p:txBody>
          <a:bodyPr vert="horz" lIns="91440" tIns="45720" rIns="91440" bIns="45720" rtlCol="0">
            <a:noAutofit/>
          </a:bodyPr>
          <a:lstStyle/>
          <a:p>
            <a:r>
              <a:rPr lang="fr-MA" dirty="0">
                <a:solidFill>
                  <a:prstClr val="white">
                    <a:lumMod val="65000"/>
                  </a:prstClr>
                </a:solidFill>
                <a:latin typeface="Calibri" panose="020F0502020204030204"/>
              </a:rPr>
              <a:t>L’enseignant explique les étapes.</a:t>
            </a:r>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E2DE2BAB-E441-4A1F-CD11-994A0DBDE468}"/>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FF80CED9-99AB-D844-E484-4CD448F328C4}"/>
              </a:ext>
            </a:extLst>
          </p:cNvPr>
          <p:cNvPicPr>
            <a:picLocks noChangeAspect="1"/>
          </p:cNvPicPr>
          <p:nvPr/>
        </p:nvPicPr>
        <p:blipFill>
          <a:blip r:embed="rId3"/>
          <a:stretch>
            <a:fillRect/>
          </a:stretch>
        </p:blipFill>
        <p:spPr>
          <a:xfrm>
            <a:off x="1575691" y="1014977"/>
            <a:ext cx="8871338" cy="1750611"/>
          </a:xfrm>
          <a:prstGeom prst="rect">
            <a:avLst/>
          </a:prstGeom>
        </p:spPr>
      </p:pic>
      <p:pic>
        <p:nvPicPr>
          <p:cNvPr id="7" name="Image 6">
            <a:extLst>
              <a:ext uri="{FF2B5EF4-FFF2-40B4-BE49-F238E27FC236}">
                <a16:creationId xmlns:a16="http://schemas.microsoft.com/office/drawing/2014/main" id="{FF23C272-1035-0073-EB4E-8693EC858240}"/>
              </a:ext>
            </a:extLst>
          </p:cNvPr>
          <p:cNvPicPr>
            <a:picLocks noChangeAspect="1"/>
          </p:cNvPicPr>
          <p:nvPr/>
        </p:nvPicPr>
        <p:blipFill>
          <a:blip r:embed="rId4"/>
          <a:stretch>
            <a:fillRect/>
          </a:stretch>
        </p:blipFill>
        <p:spPr>
          <a:xfrm>
            <a:off x="1478441" y="3428999"/>
            <a:ext cx="9143108" cy="1960123"/>
          </a:xfrm>
          <a:prstGeom prst="rect">
            <a:avLst/>
          </a:prstGeom>
        </p:spPr>
      </p:pic>
    </p:spTree>
    <p:extLst>
      <p:ext uri="{BB962C8B-B14F-4D97-AF65-F5344CB8AC3E}">
        <p14:creationId xmlns:p14="http://schemas.microsoft.com/office/powerpoint/2010/main" val="4097845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96B89-010D-F201-97A4-1EFE93A9498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BC2E795-9F1C-C900-73FF-B0DE864E0F1A}"/>
              </a:ext>
            </a:extLst>
          </p:cNvPr>
          <p:cNvSpPr>
            <a:spLocks noGrp="1"/>
          </p:cNvSpPr>
          <p:nvPr>
            <p:ph type="title"/>
          </p:nvPr>
        </p:nvSpPr>
        <p:spPr/>
        <p:txBody>
          <a:bodyPr/>
          <a:lstStyle/>
          <a:p>
            <a:r>
              <a:rPr lang="fr-FR" dirty="0"/>
              <a:t>  Je trace un cercle avec mon compas.</a:t>
            </a:r>
          </a:p>
        </p:txBody>
      </p:sp>
      <p:sp>
        <p:nvSpPr>
          <p:cNvPr id="4" name="Espace réservé du contenu 3">
            <a:extLst>
              <a:ext uri="{FF2B5EF4-FFF2-40B4-BE49-F238E27FC236}">
                <a16:creationId xmlns:a16="http://schemas.microsoft.com/office/drawing/2014/main" id="{A2CAC2D7-C767-594C-6068-EB070EC8706B}"/>
              </a:ext>
            </a:extLst>
          </p:cNvPr>
          <p:cNvSpPr>
            <a:spLocks noGrp="1"/>
          </p:cNvSpPr>
          <p:nvPr>
            <p:ph sz="quarter" idx="11"/>
          </p:nvPr>
        </p:nvSpPr>
        <p:spPr>
          <a:xfrm>
            <a:off x="1029862" y="607336"/>
            <a:ext cx="10277475" cy="268287"/>
          </a:xfrm>
          <a:noFill/>
        </p:spPr>
        <p:txBody>
          <a:bodyPr vert="horz" lIns="91440" tIns="45720" rIns="91440" bIns="45720" rtlCol="0">
            <a:noAutofit/>
          </a:bodyPr>
          <a:lstStyle/>
          <a:p>
            <a:r>
              <a:rPr lang="fr-MA" dirty="0">
                <a:solidFill>
                  <a:prstClr val="white">
                    <a:lumMod val="65000"/>
                  </a:prstClr>
                </a:solidFill>
                <a:latin typeface="Calibri" panose="020F0502020204030204"/>
              </a:rPr>
              <a:t>L’enseignant explique que le cercle et quelconque</a:t>
            </a:r>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888871B1-96EE-FD2B-82A4-3CBC443469F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a:extLst>
              <a:ext uri="{FF2B5EF4-FFF2-40B4-BE49-F238E27FC236}">
                <a16:creationId xmlns:a16="http://schemas.microsoft.com/office/drawing/2014/main" id="{18D2040B-5BB7-84E1-45FC-56763EF68F7D}"/>
              </a:ext>
            </a:extLst>
          </p:cNvPr>
          <p:cNvPicPr>
            <a:picLocks noChangeAspect="1"/>
          </p:cNvPicPr>
          <p:nvPr/>
        </p:nvPicPr>
        <p:blipFill>
          <a:blip r:embed="rId3"/>
          <a:stretch>
            <a:fillRect/>
          </a:stretch>
        </p:blipFill>
        <p:spPr>
          <a:xfrm>
            <a:off x="1825924" y="1060315"/>
            <a:ext cx="8256105" cy="1536969"/>
          </a:xfrm>
          <a:prstGeom prst="rect">
            <a:avLst/>
          </a:prstGeom>
        </p:spPr>
      </p:pic>
      <p:pic>
        <p:nvPicPr>
          <p:cNvPr id="10" name="Image 9">
            <a:extLst>
              <a:ext uri="{FF2B5EF4-FFF2-40B4-BE49-F238E27FC236}">
                <a16:creationId xmlns:a16="http://schemas.microsoft.com/office/drawing/2014/main" id="{A2FBE7D4-2A09-D9F4-F24F-ECAA07BEA166}"/>
              </a:ext>
            </a:extLst>
          </p:cNvPr>
          <p:cNvPicPr>
            <a:picLocks noChangeAspect="1"/>
          </p:cNvPicPr>
          <p:nvPr/>
        </p:nvPicPr>
        <p:blipFill>
          <a:blip r:embed="rId4"/>
          <a:stretch>
            <a:fillRect/>
          </a:stretch>
        </p:blipFill>
        <p:spPr>
          <a:xfrm>
            <a:off x="2017520" y="2690542"/>
            <a:ext cx="6708191" cy="3560122"/>
          </a:xfrm>
          <a:prstGeom prst="rect">
            <a:avLst/>
          </a:prstGeom>
        </p:spPr>
      </p:pic>
    </p:spTree>
    <p:extLst>
      <p:ext uri="{BB962C8B-B14F-4D97-AF65-F5344CB8AC3E}">
        <p14:creationId xmlns:p14="http://schemas.microsoft.com/office/powerpoint/2010/main" val="165286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A85D8-9055-E774-56BC-C6D3273474A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B0B02C-E2CE-0505-E918-1C3FFC50A85E}"/>
              </a:ext>
            </a:extLst>
          </p:cNvPr>
          <p:cNvSpPr>
            <a:spLocks noGrp="1"/>
          </p:cNvSpPr>
          <p:nvPr>
            <p:ph type="title"/>
          </p:nvPr>
        </p:nvSpPr>
        <p:spPr/>
        <p:txBody>
          <a:bodyPr/>
          <a:lstStyle/>
          <a:p>
            <a:r>
              <a:rPr lang="fr-FR" dirty="0"/>
              <a:t>   Je construis les secteurs angulaires en utilisant mon rapporteur.</a:t>
            </a:r>
          </a:p>
        </p:txBody>
      </p:sp>
      <p:sp>
        <p:nvSpPr>
          <p:cNvPr id="4" name="Espace réservé du contenu 3">
            <a:extLst>
              <a:ext uri="{FF2B5EF4-FFF2-40B4-BE49-F238E27FC236}">
                <a16:creationId xmlns:a16="http://schemas.microsoft.com/office/drawing/2014/main" id="{A5A66740-2AF5-26B1-BB76-794BCE3AB826}"/>
              </a:ext>
            </a:extLst>
          </p:cNvPr>
          <p:cNvSpPr>
            <a:spLocks noGrp="1"/>
          </p:cNvSpPr>
          <p:nvPr>
            <p:ph sz="quarter" idx="11"/>
          </p:nvPr>
        </p:nvSpPr>
        <p:spPr>
          <a:xfrm>
            <a:off x="1029862" y="607336"/>
            <a:ext cx="10277475" cy="268287"/>
          </a:xfrm>
          <a:noFill/>
        </p:spPr>
        <p:txBody>
          <a:bodyPr vert="horz" lIns="91440" tIns="45720" rIns="91440" bIns="45720" rtlCol="0">
            <a:noAutofit/>
          </a:bodyPr>
          <a:lstStyle/>
          <a:p>
            <a:r>
              <a:rPr lang="fr-MA" dirty="0">
                <a:solidFill>
                  <a:prstClr val="white">
                    <a:lumMod val="65000"/>
                  </a:prstClr>
                </a:solidFill>
                <a:latin typeface="Calibri" panose="020F0502020204030204"/>
              </a:rPr>
              <a:t>L’enseignant explique comment tracer les angles correspond à chaque valeur du caractère.</a:t>
            </a:r>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6285E314-4507-42AB-012A-F9001ACA343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a:extLst>
              <a:ext uri="{FF2B5EF4-FFF2-40B4-BE49-F238E27FC236}">
                <a16:creationId xmlns:a16="http://schemas.microsoft.com/office/drawing/2014/main" id="{0A25AB21-EC33-B60E-BF16-97A0F56B54BA}"/>
              </a:ext>
            </a:extLst>
          </p:cNvPr>
          <p:cNvPicPr>
            <a:picLocks noChangeAspect="1"/>
          </p:cNvPicPr>
          <p:nvPr/>
        </p:nvPicPr>
        <p:blipFill>
          <a:blip r:embed="rId3"/>
          <a:stretch>
            <a:fillRect/>
          </a:stretch>
        </p:blipFill>
        <p:spPr>
          <a:xfrm>
            <a:off x="1825924" y="1060315"/>
            <a:ext cx="8256105" cy="1536969"/>
          </a:xfrm>
          <a:prstGeom prst="rect">
            <a:avLst/>
          </a:prstGeom>
        </p:spPr>
      </p:pic>
      <p:grpSp>
        <p:nvGrpSpPr>
          <p:cNvPr id="9" name="Groupe 8">
            <a:extLst>
              <a:ext uri="{FF2B5EF4-FFF2-40B4-BE49-F238E27FC236}">
                <a16:creationId xmlns:a16="http://schemas.microsoft.com/office/drawing/2014/main" id="{EC441C18-3271-928A-FC25-E7DC92FCD935}"/>
              </a:ext>
            </a:extLst>
          </p:cNvPr>
          <p:cNvGrpSpPr/>
          <p:nvPr/>
        </p:nvGrpSpPr>
        <p:grpSpPr>
          <a:xfrm>
            <a:off x="1662943" y="2954984"/>
            <a:ext cx="9121708" cy="2747652"/>
            <a:chOff x="1662943" y="2954984"/>
            <a:chExt cx="9121708" cy="2747652"/>
          </a:xfrm>
        </p:grpSpPr>
        <p:pic>
          <p:nvPicPr>
            <p:cNvPr id="6" name="Image 5">
              <a:extLst>
                <a:ext uri="{FF2B5EF4-FFF2-40B4-BE49-F238E27FC236}">
                  <a16:creationId xmlns:a16="http://schemas.microsoft.com/office/drawing/2014/main" id="{36F9A339-6C26-905C-8BC1-D22AF56380CB}"/>
                </a:ext>
              </a:extLst>
            </p:cNvPr>
            <p:cNvPicPr>
              <a:picLocks noChangeAspect="1"/>
            </p:cNvPicPr>
            <p:nvPr/>
          </p:nvPicPr>
          <p:blipFill>
            <a:blip r:embed="rId4"/>
            <a:stretch>
              <a:fillRect/>
            </a:stretch>
          </p:blipFill>
          <p:spPr>
            <a:xfrm>
              <a:off x="1662943" y="2954984"/>
              <a:ext cx="9121708" cy="2747652"/>
            </a:xfrm>
            <a:prstGeom prst="rect">
              <a:avLst/>
            </a:prstGeom>
          </p:spPr>
        </p:pic>
        <p:sp>
          <p:nvSpPr>
            <p:cNvPr id="8" name="Rectangle 7">
              <a:extLst>
                <a:ext uri="{FF2B5EF4-FFF2-40B4-BE49-F238E27FC236}">
                  <a16:creationId xmlns:a16="http://schemas.microsoft.com/office/drawing/2014/main" id="{E0858F66-1654-06D2-3E27-B9E87974E80F}"/>
                </a:ext>
              </a:extLst>
            </p:cNvPr>
            <p:cNvSpPr/>
            <p:nvPr/>
          </p:nvSpPr>
          <p:spPr>
            <a:xfrm>
              <a:off x="3881336" y="2957209"/>
              <a:ext cx="2762655" cy="160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978683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1466256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Répondre par vrai ou faux aux questions suivantes.</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4DCC1269-618C-B5E9-46C9-E787C9D9003A}"/>
              </a:ext>
            </a:extLst>
          </p:cNvPr>
          <p:cNvSpPr txBox="1"/>
          <p:nvPr/>
        </p:nvSpPr>
        <p:spPr>
          <a:xfrm>
            <a:off x="1672078" y="5015569"/>
            <a:ext cx="1977656" cy="584775"/>
          </a:xfrm>
          <a:prstGeom prst="rect">
            <a:avLst/>
          </a:prstGeom>
          <a:solidFill>
            <a:schemeClr val="bg1">
              <a:lumMod val="85000"/>
            </a:schemeClr>
          </a:solidFill>
        </p:spPr>
        <p:txBody>
          <a:bodyPr wrap="square" rtlCol="0">
            <a:spAutoFit/>
          </a:bodyPr>
          <a:lstStyle/>
          <a:p>
            <a:pPr algn="ctr"/>
            <a:r>
              <a:rPr lang="fr-FR" sz="3200" dirty="0"/>
              <a:t>Vrai</a:t>
            </a:r>
          </a:p>
        </p:txBody>
      </p:sp>
      <p:sp>
        <p:nvSpPr>
          <p:cNvPr id="6" name="ZoneTexte 5">
            <a:extLst>
              <a:ext uri="{FF2B5EF4-FFF2-40B4-BE49-F238E27FC236}">
                <a16:creationId xmlns:a16="http://schemas.microsoft.com/office/drawing/2014/main" id="{ABF69DCC-0592-E3AF-54A5-AFA421EE87CC}"/>
              </a:ext>
            </a:extLst>
          </p:cNvPr>
          <p:cNvSpPr txBox="1"/>
          <p:nvPr/>
        </p:nvSpPr>
        <p:spPr>
          <a:xfrm>
            <a:off x="7746812" y="5015569"/>
            <a:ext cx="1977656" cy="584775"/>
          </a:xfrm>
          <a:prstGeom prst="rect">
            <a:avLst/>
          </a:prstGeom>
          <a:solidFill>
            <a:schemeClr val="bg1">
              <a:lumMod val="85000"/>
            </a:schemeClr>
          </a:solidFill>
        </p:spPr>
        <p:txBody>
          <a:bodyPr wrap="square" rtlCol="0">
            <a:spAutoFit/>
          </a:bodyPr>
          <a:lstStyle/>
          <a:p>
            <a:pPr algn="ctr"/>
            <a:r>
              <a:rPr lang="fr-FR" sz="3200" dirty="0"/>
              <a:t>Faux</a:t>
            </a:r>
          </a:p>
        </p:txBody>
      </p:sp>
      <p:sp>
        <p:nvSpPr>
          <p:cNvPr id="13" name="Rectangle 12">
            <a:extLst>
              <a:ext uri="{FF2B5EF4-FFF2-40B4-BE49-F238E27FC236}">
                <a16:creationId xmlns:a16="http://schemas.microsoft.com/office/drawing/2014/main" id="{8A5F2ADC-51AB-90BE-666B-D4F7A0E5806D}"/>
              </a:ext>
            </a:extLst>
          </p:cNvPr>
          <p:cNvSpPr/>
          <p:nvPr/>
        </p:nvSpPr>
        <p:spPr>
          <a:xfrm>
            <a:off x="1033947" y="2286000"/>
            <a:ext cx="10161104" cy="2286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a:extLst>
              <a:ext uri="{FF2B5EF4-FFF2-40B4-BE49-F238E27FC236}">
                <a16:creationId xmlns:a16="http://schemas.microsoft.com/office/drawing/2014/main" id="{E8BF6675-DF40-CCC7-0E81-C0707595DDD6}"/>
              </a:ext>
            </a:extLst>
          </p:cNvPr>
          <p:cNvSpPr txBox="1"/>
          <p:nvPr/>
        </p:nvSpPr>
        <p:spPr>
          <a:xfrm>
            <a:off x="1358900" y="2971800"/>
            <a:ext cx="9258300" cy="830997"/>
          </a:xfrm>
          <a:prstGeom prst="rect">
            <a:avLst/>
          </a:prstGeom>
          <a:noFill/>
        </p:spPr>
        <p:txBody>
          <a:bodyPr wrap="square" rtlCol="0">
            <a:spAutoFit/>
          </a:bodyPr>
          <a:lstStyle/>
          <a:p>
            <a:r>
              <a:rPr lang="fr-FR" dirty="0"/>
              <a:t> </a:t>
            </a:r>
            <a:r>
              <a:rPr lang="fr-FR" sz="2400" b="1" dirty="0"/>
              <a:t>Le diagramme circulaire d’une série statistiques est une droite passant par l’origine du repère. </a:t>
            </a:r>
            <a:endParaRPr lang="fr-FR" b="1" dirty="0"/>
          </a:p>
        </p:txBody>
      </p:sp>
    </p:spTree>
    <p:extLst>
      <p:ext uri="{BB962C8B-B14F-4D97-AF65-F5344CB8AC3E}">
        <p14:creationId xmlns:p14="http://schemas.microsoft.com/office/powerpoint/2010/main" val="3368479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20AC6-0476-0D59-2699-6ED5056F0F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1DF985A-089E-4772-9DF4-D7D235E0D786}"/>
              </a:ext>
            </a:extLst>
          </p:cNvPr>
          <p:cNvSpPr>
            <a:spLocks noGrp="1"/>
          </p:cNvSpPr>
          <p:nvPr>
            <p:ph type="title"/>
          </p:nvPr>
        </p:nvSpPr>
        <p:spPr/>
        <p:txBody>
          <a:bodyPr/>
          <a:lstStyle/>
          <a:p>
            <a:r>
              <a:rPr lang="fr-FR" dirty="0"/>
              <a:t>Faux!. C’est un diagramme circulaire?</a:t>
            </a:r>
          </a:p>
        </p:txBody>
      </p:sp>
      <p:sp>
        <p:nvSpPr>
          <p:cNvPr id="14" name="Espace réservé du contenu 13">
            <a:extLst>
              <a:ext uri="{FF2B5EF4-FFF2-40B4-BE49-F238E27FC236}">
                <a16:creationId xmlns:a16="http://schemas.microsoft.com/office/drawing/2014/main" id="{055C00D3-7F6A-BE29-20B4-59FB45FAD9F9}"/>
              </a:ext>
            </a:extLst>
          </p:cNvPr>
          <p:cNvSpPr>
            <a:spLocks noGrp="1"/>
          </p:cNvSpPr>
          <p:nvPr>
            <p:ph sz="quarter" idx="11"/>
          </p:nvPr>
        </p:nvSpPr>
        <p:spPr/>
        <p:txBody>
          <a:bodyPr/>
          <a:lstStyle/>
          <a:p>
            <a:endParaRPr lang="fr-FR" dirty="0"/>
          </a:p>
        </p:txBody>
      </p:sp>
      <p:sp>
        <p:nvSpPr>
          <p:cNvPr id="3" name="ZoneTexte 2">
            <a:extLst>
              <a:ext uri="{FF2B5EF4-FFF2-40B4-BE49-F238E27FC236}">
                <a16:creationId xmlns:a16="http://schemas.microsoft.com/office/drawing/2014/main" id="{A9715EC9-094E-7870-9F85-305A921F323E}"/>
              </a:ext>
            </a:extLst>
          </p:cNvPr>
          <p:cNvSpPr txBox="1"/>
          <p:nvPr/>
        </p:nvSpPr>
        <p:spPr>
          <a:xfrm>
            <a:off x="8417895" y="4644982"/>
            <a:ext cx="1977656" cy="584775"/>
          </a:xfrm>
          <a:prstGeom prst="rect">
            <a:avLst/>
          </a:prstGeom>
          <a:solidFill>
            <a:schemeClr val="accent4"/>
          </a:solidFill>
        </p:spPr>
        <p:txBody>
          <a:bodyPr wrap="square" rtlCol="0">
            <a:spAutoFit/>
          </a:bodyPr>
          <a:lstStyle/>
          <a:p>
            <a:pPr algn="ctr"/>
            <a:r>
              <a:rPr lang="fr-FR" sz="3200" dirty="0">
                <a:solidFill>
                  <a:schemeClr val="bg1"/>
                </a:solidFill>
              </a:rPr>
              <a:t>Faux</a:t>
            </a:r>
          </a:p>
        </p:txBody>
      </p:sp>
      <p:sp>
        <p:nvSpPr>
          <p:cNvPr id="4" name="Rectangle 3">
            <a:extLst>
              <a:ext uri="{FF2B5EF4-FFF2-40B4-BE49-F238E27FC236}">
                <a16:creationId xmlns:a16="http://schemas.microsoft.com/office/drawing/2014/main" id="{A6F14349-B72F-3914-AEE0-B3228ED9C5BD}"/>
              </a:ext>
            </a:extLst>
          </p:cNvPr>
          <p:cNvSpPr/>
          <p:nvPr/>
        </p:nvSpPr>
        <p:spPr>
          <a:xfrm>
            <a:off x="1000484" y="1805160"/>
            <a:ext cx="10161104" cy="2286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a:extLst>
              <a:ext uri="{FF2B5EF4-FFF2-40B4-BE49-F238E27FC236}">
                <a16:creationId xmlns:a16="http://schemas.microsoft.com/office/drawing/2014/main" id="{B3392D88-CD0C-F3CE-9607-60878587C333}"/>
              </a:ext>
            </a:extLst>
          </p:cNvPr>
          <p:cNvSpPr txBox="1"/>
          <p:nvPr/>
        </p:nvSpPr>
        <p:spPr>
          <a:xfrm>
            <a:off x="1308100" y="2438400"/>
            <a:ext cx="9258300" cy="830997"/>
          </a:xfrm>
          <a:prstGeom prst="rect">
            <a:avLst/>
          </a:prstGeom>
          <a:noFill/>
        </p:spPr>
        <p:txBody>
          <a:bodyPr wrap="square" rtlCol="0">
            <a:spAutoFit/>
          </a:bodyPr>
          <a:lstStyle/>
          <a:p>
            <a:r>
              <a:rPr lang="fr-FR" sz="2400" b="1" dirty="0"/>
              <a:t>Le diagramme circulaire d’une série statistiques est une droite passant par l’origine du repère. </a:t>
            </a:r>
            <a:endParaRPr lang="fr-FR" b="1" dirty="0"/>
          </a:p>
        </p:txBody>
      </p:sp>
      <p:pic>
        <p:nvPicPr>
          <p:cNvPr id="13" name="Google Shape;289;p51">
            <a:extLst>
              <a:ext uri="{FF2B5EF4-FFF2-40B4-BE49-F238E27FC236}">
                <a16:creationId xmlns:a16="http://schemas.microsoft.com/office/drawing/2014/main" id="{888871B1-96EE-FD2B-82A4-3CBC443469F4}"/>
              </a:ext>
            </a:extLst>
          </p:cNvPr>
          <p:cNvPicPr preferRelativeResize="0"/>
          <p:nvPr/>
        </p:nvPicPr>
        <p:blipFill rotWithShape="1">
          <a:blip r:embed="rId2">
            <a:alphaModFix/>
          </a:blip>
          <a:srcRect/>
          <a:stretch/>
        </p:blipFill>
        <p:spPr>
          <a:xfrm>
            <a:off x="11709400" y="513244"/>
            <a:ext cx="363525" cy="326372"/>
          </a:xfrm>
          <a:prstGeom prst="rect">
            <a:avLst/>
          </a:prstGeom>
          <a:noFill/>
          <a:ln>
            <a:noFill/>
          </a:ln>
        </p:spPr>
      </p:pic>
    </p:spTree>
    <p:extLst>
      <p:ext uri="{BB962C8B-B14F-4D97-AF65-F5344CB8AC3E}">
        <p14:creationId xmlns:p14="http://schemas.microsoft.com/office/powerpoint/2010/main" val="3239645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4B280-AE49-D2E3-33DD-545CEF3F3A7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94AEB3-E2B7-7056-E5D8-C343D37DE627}"/>
              </a:ext>
            </a:extLst>
          </p:cNvPr>
          <p:cNvSpPr>
            <a:spLocks noGrp="1"/>
          </p:cNvSpPr>
          <p:nvPr>
            <p:ph type="title"/>
          </p:nvPr>
        </p:nvSpPr>
        <p:spPr/>
        <p:txBody>
          <a:bodyPr/>
          <a:lstStyle/>
          <a:p>
            <a:r>
              <a:rPr lang="fr-FR" dirty="0"/>
              <a:t>Répondre par vrai ou faux aux questions suivantes:</a:t>
            </a:r>
          </a:p>
        </p:txBody>
      </p:sp>
      <p:sp>
        <p:nvSpPr>
          <p:cNvPr id="4" name="Espace réservé du contenu 3">
            <a:extLst>
              <a:ext uri="{FF2B5EF4-FFF2-40B4-BE49-F238E27FC236}">
                <a16:creationId xmlns:a16="http://schemas.microsoft.com/office/drawing/2014/main" id="{892EEB4F-67FE-E33F-5919-3A218161D566}"/>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5FE5C827-C947-4957-1398-8D81C4DD0760}"/>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C98733E9-443E-66F2-1FAC-8F8DE8D455D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1214F594-53CD-574E-EF33-C582B647505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3C4CEFF9-6BBF-1352-BD0D-E83009BEE034}"/>
              </a:ext>
            </a:extLst>
          </p:cNvPr>
          <p:cNvSpPr txBox="1"/>
          <p:nvPr/>
        </p:nvSpPr>
        <p:spPr>
          <a:xfrm>
            <a:off x="1675613" y="4628707"/>
            <a:ext cx="1977656" cy="584775"/>
          </a:xfrm>
          <a:prstGeom prst="rect">
            <a:avLst/>
          </a:prstGeom>
          <a:solidFill>
            <a:schemeClr val="bg1">
              <a:lumMod val="85000"/>
            </a:schemeClr>
          </a:solidFill>
        </p:spPr>
        <p:txBody>
          <a:bodyPr wrap="square" rtlCol="0">
            <a:spAutoFit/>
          </a:bodyPr>
          <a:lstStyle/>
          <a:p>
            <a:pPr algn="ctr"/>
            <a:r>
              <a:rPr lang="fr-FR" sz="3200" dirty="0"/>
              <a:t>Vrai</a:t>
            </a:r>
          </a:p>
        </p:txBody>
      </p:sp>
      <p:sp>
        <p:nvSpPr>
          <p:cNvPr id="5" name="ZoneTexte 4">
            <a:extLst>
              <a:ext uri="{FF2B5EF4-FFF2-40B4-BE49-F238E27FC236}">
                <a16:creationId xmlns:a16="http://schemas.microsoft.com/office/drawing/2014/main" id="{06599E38-E808-4141-0B4B-37AFC974C1F7}"/>
              </a:ext>
            </a:extLst>
          </p:cNvPr>
          <p:cNvSpPr txBox="1"/>
          <p:nvPr/>
        </p:nvSpPr>
        <p:spPr>
          <a:xfrm>
            <a:off x="7750347" y="4628707"/>
            <a:ext cx="1977656" cy="584775"/>
          </a:xfrm>
          <a:prstGeom prst="rect">
            <a:avLst/>
          </a:prstGeom>
          <a:solidFill>
            <a:schemeClr val="bg1">
              <a:lumMod val="85000"/>
            </a:schemeClr>
          </a:solidFill>
        </p:spPr>
        <p:txBody>
          <a:bodyPr wrap="square" rtlCol="0">
            <a:spAutoFit/>
          </a:bodyPr>
          <a:lstStyle/>
          <a:p>
            <a:pPr algn="ctr"/>
            <a:r>
              <a:rPr lang="fr-FR" sz="3200" dirty="0"/>
              <a:t>Faux</a:t>
            </a:r>
          </a:p>
        </p:txBody>
      </p:sp>
      <p:sp>
        <p:nvSpPr>
          <p:cNvPr id="6" name="Rectangle 5">
            <a:extLst>
              <a:ext uri="{FF2B5EF4-FFF2-40B4-BE49-F238E27FC236}">
                <a16:creationId xmlns:a16="http://schemas.microsoft.com/office/drawing/2014/main" id="{E7FE7A60-2735-5251-E992-7A177C5CE312}"/>
              </a:ext>
            </a:extLst>
          </p:cNvPr>
          <p:cNvSpPr/>
          <p:nvPr/>
        </p:nvSpPr>
        <p:spPr>
          <a:xfrm>
            <a:off x="1000484" y="2250831"/>
            <a:ext cx="10161104" cy="2286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77B17DF4-7D72-AB19-224E-BAB8E863AA37}"/>
              </a:ext>
            </a:extLst>
          </p:cNvPr>
          <p:cNvSpPr txBox="1"/>
          <p:nvPr/>
        </p:nvSpPr>
        <p:spPr>
          <a:xfrm>
            <a:off x="1244600" y="2747500"/>
            <a:ext cx="9583916" cy="954107"/>
          </a:xfrm>
          <a:prstGeom prst="rect">
            <a:avLst/>
          </a:prstGeom>
          <a:noFill/>
        </p:spPr>
        <p:txBody>
          <a:bodyPr wrap="square" rtlCol="0">
            <a:spAutoFit/>
          </a:bodyPr>
          <a:lstStyle/>
          <a:p>
            <a:r>
              <a:rPr lang="fr-FR" sz="2800" b="1" dirty="0"/>
              <a:t>Pour construire un diagramme circulaire, on commence par remplir le tableau des effectifs.</a:t>
            </a:r>
          </a:p>
        </p:txBody>
      </p:sp>
    </p:spTree>
    <p:extLst>
      <p:ext uri="{BB962C8B-B14F-4D97-AF65-F5344CB8AC3E}">
        <p14:creationId xmlns:p14="http://schemas.microsoft.com/office/powerpoint/2010/main" val="3662750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A58BB-DE2D-9192-640F-48F82971FDA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9732755-E64E-C55F-4E86-A273628669A9}"/>
              </a:ext>
            </a:extLst>
          </p:cNvPr>
          <p:cNvSpPr>
            <a:spLocks noGrp="1"/>
          </p:cNvSpPr>
          <p:nvPr>
            <p:ph type="title"/>
          </p:nvPr>
        </p:nvSpPr>
        <p:spPr/>
        <p:txBody>
          <a:bodyPr/>
          <a:lstStyle/>
          <a:p>
            <a:r>
              <a:rPr lang="fr-FR" dirty="0"/>
              <a:t>Vrai.</a:t>
            </a:r>
          </a:p>
        </p:txBody>
      </p:sp>
      <p:sp>
        <p:nvSpPr>
          <p:cNvPr id="13" name="Espace réservé du contenu 12">
            <a:extLst>
              <a:ext uri="{FF2B5EF4-FFF2-40B4-BE49-F238E27FC236}">
                <a16:creationId xmlns:a16="http://schemas.microsoft.com/office/drawing/2014/main" id="{94DCBE87-D05C-1358-9D38-F6B9A93F49DF}"/>
              </a:ext>
            </a:extLst>
          </p:cNvPr>
          <p:cNvSpPr>
            <a:spLocks noGrp="1"/>
          </p:cNvSpPr>
          <p:nvPr>
            <p:ph sz="quarter" idx="11"/>
          </p:nvPr>
        </p:nvSpPr>
        <p:spPr/>
        <p:txBody>
          <a:bodyPr/>
          <a:lstStyle/>
          <a:p>
            <a:endParaRPr lang="fr-FR"/>
          </a:p>
        </p:txBody>
      </p:sp>
      <p:sp>
        <p:nvSpPr>
          <p:cNvPr id="3" name="ZoneTexte 2">
            <a:extLst>
              <a:ext uri="{FF2B5EF4-FFF2-40B4-BE49-F238E27FC236}">
                <a16:creationId xmlns:a16="http://schemas.microsoft.com/office/drawing/2014/main" id="{59B57166-DB72-294E-E57B-79BC47FEAF87}"/>
              </a:ext>
            </a:extLst>
          </p:cNvPr>
          <p:cNvSpPr txBox="1"/>
          <p:nvPr/>
        </p:nvSpPr>
        <p:spPr>
          <a:xfrm>
            <a:off x="1432669" y="4733267"/>
            <a:ext cx="1977656" cy="584775"/>
          </a:xfrm>
          <a:prstGeom prst="rect">
            <a:avLst/>
          </a:prstGeom>
          <a:solidFill>
            <a:schemeClr val="accent4"/>
          </a:solidFill>
        </p:spPr>
        <p:txBody>
          <a:bodyPr wrap="square" rtlCol="0">
            <a:spAutoFit/>
          </a:bodyPr>
          <a:lstStyle/>
          <a:p>
            <a:pPr algn="ctr"/>
            <a:r>
              <a:rPr lang="fr-FR" sz="3200" dirty="0">
                <a:solidFill>
                  <a:schemeClr val="bg1"/>
                </a:solidFill>
              </a:rPr>
              <a:t>Vrai</a:t>
            </a:r>
          </a:p>
        </p:txBody>
      </p:sp>
      <p:sp>
        <p:nvSpPr>
          <p:cNvPr id="6" name="Rectangle 5">
            <a:extLst>
              <a:ext uri="{FF2B5EF4-FFF2-40B4-BE49-F238E27FC236}">
                <a16:creationId xmlns:a16="http://schemas.microsoft.com/office/drawing/2014/main" id="{D7712DC0-C545-60FB-2F12-85924BE98020}"/>
              </a:ext>
            </a:extLst>
          </p:cNvPr>
          <p:cNvSpPr/>
          <p:nvPr/>
        </p:nvSpPr>
        <p:spPr>
          <a:xfrm>
            <a:off x="1000484" y="2250831"/>
            <a:ext cx="10161104" cy="2286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E75ABFAC-1362-8CA3-6169-36A4FA235BEB}"/>
              </a:ext>
            </a:extLst>
          </p:cNvPr>
          <p:cNvSpPr/>
          <p:nvPr/>
        </p:nvSpPr>
        <p:spPr>
          <a:xfrm>
            <a:off x="1312186" y="2698899"/>
            <a:ext cx="9537700" cy="954107"/>
          </a:xfrm>
          <a:prstGeom prst="rect">
            <a:avLst/>
          </a:prstGeom>
        </p:spPr>
        <p:txBody>
          <a:bodyPr wrap="square">
            <a:spAutoFit/>
          </a:bodyPr>
          <a:lstStyle/>
          <a:p>
            <a:r>
              <a:rPr lang="fr-FR" sz="2800" b="1" dirty="0"/>
              <a:t>Pour construire un diagramme circulaire, on commence par remplir le tableau des effectifs.</a:t>
            </a:r>
          </a:p>
        </p:txBody>
      </p:sp>
      <p:pic>
        <p:nvPicPr>
          <p:cNvPr id="14" name="Google Shape;289;p51">
            <a:extLst>
              <a:ext uri="{FF2B5EF4-FFF2-40B4-BE49-F238E27FC236}">
                <a16:creationId xmlns:a16="http://schemas.microsoft.com/office/drawing/2014/main" id="{888871B1-96EE-FD2B-82A4-3CBC443469F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369716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F16B5-9D91-59FE-7A4B-22DAEE00943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65268E2-0AF1-02D1-9EC9-5FED0FDAFFEE}"/>
              </a:ext>
            </a:extLst>
          </p:cNvPr>
          <p:cNvSpPr>
            <a:spLocks noGrp="1"/>
          </p:cNvSpPr>
          <p:nvPr>
            <p:ph type="title"/>
          </p:nvPr>
        </p:nvSpPr>
        <p:spPr/>
        <p:txBody>
          <a:bodyPr/>
          <a:lstStyle/>
          <a:p>
            <a:r>
              <a:rPr lang="fr-FR" dirty="0"/>
              <a:t>Complétez par ce qui convient.</a:t>
            </a:r>
          </a:p>
        </p:txBody>
      </p:sp>
      <p:grpSp>
        <p:nvGrpSpPr>
          <p:cNvPr id="10" name="Groupe 9">
            <a:extLst>
              <a:ext uri="{FF2B5EF4-FFF2-40B4-BE49-F238E27FC236}">
                <a16:creationId xmlns:a16="http://schemas.microsoft.com/office/drawing/2014/main" id="{5513B287-68A7-C21E-58A3-5543E2728126}"/>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8E5A6A9-3983-5B2B-0511-7975E6EE062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98687BE8-05D5-7CED-26E1-7E69226BE22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Espace réservé du contenu 12">
            <a:extLst>
              <a:ext uri="{FF2B5EF4-FFF2-40B4-BE49-F238E27FC236}">
                <a16:creationId xmlns:a16="http://schemas.microsoft.com/office/drawing/2014/main" id="{3C8F9F0F-57F6-6298-A7A3-2600E6F1110C}"/>
              </a:ext>
            </a:extLst>
          </p:cNvPr>
          <p:cNvSpPr>
            <a:spLocks noGrp="1"/>
          </p:cNvSpPr>
          <p:nvPr>
            <p:ph sz="quarter" idx="11"/>
          </p:nvPr>
        </p:nvSpPr>
        <p:spPr/>
        <p:txBody>
          <a:bodyPr/>
          <a:lstStyle/>
          <a:p>
            <a:r>
              <a:rPr lang="fr-FR" dirty="0"/>
              <a:t>L’enseignant laisse un moment de réflexion, puis demande aux élèves de lever leurs ardoises</a:t>
            </a:r>
          </a:p>
          <a:p>
            <a:endParaRPr lang="fr-FR" dirty="0"/>
          </a:p>
        </p:txBody>
      </p:sp>
      <p:sp>
        <p:nvSpPr>
          <p:cNvPr id="3" name="Rectangle 2">
            <a:extLst>
              <a:ext uri="{FF2B5EF4-FFF2-40B4-BE49-F238E27FC236}">
                <a16:creationId xmlns:a16="http://schemas.microsoft.com/office/drawing/2014/main" id="{E5D25834-8F9C-CA9F-609A-CB7AA470C00D}"/>
              </a:ext>
            </a:extLst>
          </p:cNvPr>
          <p:cNvSpPr/>
          <p:nvPr/>
        </p:nvSpPr>
        <p:spPr>
          <a:xfrm>
            <a:off x="686526" y="1853673"/>
            <a:ext cx="10161104" cy="38803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1E3452CD-726F-D61A-860B-925039015911}"/>
              </a:ext>
            </a:extLst>
          </p:cNvPr>
          <p:cNvSpPr txBox="1"/>
          <p:nvPr/>
        </p:nvSpPr>
        <p:spPr>
          <a:xfrm>
            <a:off x="1108469" y="1934994"/>
            <a:ext cx="9544051" cy="400110"/>
          </a:xfrm>
          <a:prstGeom prst="rect">
            <a:avLst/>
          </a:prstGeom>
          <a:noFill/>
        </p:spPr>
        <p:txBody>
          <a:bodyPr wrap="square" rtlCol="0">
            <a:spAutoFit/>
          </a:bodyPr>
          <a:lstStyle/>
          <a:p>
            <a:r>
              <a:rPr lang="fr-FR" sz="2000" b="1" dirty="0"/>
              <a:t>Le diagramme suivant représente les notes obtenues par quelques élèves d’une classe:</a:t>
            </a:r>
          </a:p>
        </p:txBody>
      </p:sp>
      <p:sp>
        <p:nvSpPr>
          <p:cNvPr id="17" name="ZoneTexte 16">
            <a:extLst>
              <a:ext uri="{FF2B5EF4-FFF2-40B4-BE49-F238E27FC236}">
                <a16:creationId xmlns:a16="http://schemas.microsoft.com/office/drawing/2014/main" id="{039876B8-6A44-96A6-43C9-16638095C0E3}"/>
              </a:ext>
            </a:extLst>
          </p:cNvPr>
          <p:cNvSpPr txBox="1"/>
          <p:nvPr/>
        </p:nvSpPr>
        <p:spPr>
          <a:xfrm>
            <a:off x="5505514" y="3005015"/>
            <a:ext cx="5054600" cy="1200329"/>
          </a:xfrm>
          <a:prstGeom prst="rect">
            <a:avLst/>
          </a:prstGeom>
          <a:noFill/>
        </p:spPr>
        <p:txBody>
          <a:bodyPr wrap="square" rtlCol="0">
            <a:spAutoFit/>
          </a:bodyPr>
          <a:lstStyle/>
          <a:p>
            <a:r>
              <a:rPr lang="fr-FR" sz="2400" b="1" dirty="0"/>
              <a:t>Le secteur le plus grand représente l’effectif des élèves ayant obtenus </a:t>
            </a:r>
            <a:r>
              <a:rPr lang="fr-FR" sz="2400" b="1" dirty="0">
                <a:solidFill>
                  <a:srgbClr val="FF0000"/>
                </a:solidFill>
              </a:rPr>
              <a:t>……………..</a:t>
            </a:r>
          </a:p>
        </p:txBody>
      </p:sp>
      <p:pic>
        <p:nvPicPr>
          <p:cNvPr id="18" name="Image 17">
            <a:extLst>
              <a:ext uri="{FF2B5EF4-FFF2-40B4-BE49-F238E27FC236}">
                <a16:creationId xmlns:a16="http://schemas.microsoft.com/office/drawing/2014/main" id="{09A7C7C9-5654-9747-132F-B189F2E08748}"/>
              </a:ext>
            </a:extLst>
          </p:cNvPr>
          <p:cNvPicPr>
            <a:picLocks noChangeAspect="1"/>
          </p:cNvPicPr>
          <p:nvPr/>
        </p:nvPicPr>
        <p:blipFill>
          <a:blip r:embed="rId3"/>
          <a:stretch>
            <a:fillRect/>
          </a:stretch>
        </p:blipFill>
        <p:spPr>
          <a:xfrm>
            <a:off x="1108469" y="2542431"/>
            <a:ext cx="4220164" cy="2657846"/>
          </a:xfrm>
          <a:prstGeom prst="rect">
            <a:avLst/>
          </a:prstGeom>
        </p:spPr>
      </p:pic>
    </p:spTree>
    <p:extLst>
      <p:ext uri="{BB962C8B-B14F-4D97-AF65-F5344CB8AC3E}">
        <p14:creationId xmlns:p14="http://schemas.microsoft.com/office/powerpoint/2010/main" val="31048448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BC7F5-70C7-8B0E-4964-F415A49A91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F36F5D-B37B-92C6-048F-F00BE101F545}"/>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a:t>
            </a:r>
            <a:endParaRPr lang="fr-FR" dirty="0"/>
          </a:p>
        </p:txBody>
      </p:sp>
      <p:sp>
        <p:nvSpPr>
          <p:cNvPr id="4" name="Espace réservé du contenu 3">
            <a:extLst>
              <a:ext uri="{FF2B5EF4-FFF2-40B4-BE49-F238E27FC236}">
                <a16:creationId xmlns:a16="http://schemas.microsoft.com/office/drawing/2014/main" id="{D386299F-2DFE-DD89-4946-32B4E1E6402C}"/>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sp>
        <p:nvSpPr>
          <p:cNvPr id="5" name="Rectangle 4">
            <a:extLst>
              <a:ext uri="{FF2B5EF4-FFF2-40B4-BE49-F238E27FC236}">
                <a16:creationId xmlns:a16="http://schemas.microsoft.com/office/drawing/2014/main" id="{5826712B-2D5E-8A1E-422F-46F19C741A05}"/>
              </a:ext>
            </a:extLst>
          </p:cNvPr>
          <p:cNvSpPr/>
          <p:nvPr/>
        </p:nvSpPr>
        <p:spPr>
          <a:xfrm>
            <a:off x="935304" y="1832889"/>
            <a:ext cx="10161104" cy="38803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3C62D6E5-C7F0-F585-40AA-643CF11F9D12}"/>
              </a:ext>
            </a:extLst>
          </p:cNvPr>
          <p:cNvSpPr/>
          <p:nvPr/>
        </p:nvSpPr>
        <p:spPr>
          <a:xfrm>
            <a:off x="1310444" y="1832889"/>
            <a:ext cx="8664882" cy="369332"/>
          </a:xfrm>
          <a:prstGeom prst="rect">
            <a:avLst/>
          </a:prstGeom>
        </p:spPr>
        <p:txBody>
          <a:bodyPr wrap="square">
            <a:spAutoFit/>
          </a:bodyPr>
          <a:lstStyle/>
          <a:p>
            <a:r>
              <a:rPr lang="fr-FR" b="1" dirty="0"/>
              <a:t>Le diagramme suivant représente les notes obtenues par quelques élèves d’une classe:</a:t>
            </a:r>
          </a:p>
        </p:txBody>
      </p:sp>
      <p:sp>
        <p:nvSpPr>
          <p:cNvPr id="7" name="ZoneTexte 6">
            <a:extLst>
              <a:ext uri="{FF2B5EF4-FFF2-40B4-BE49-F238E27FC236}">
                <a16:creationId xmlns:a16="http://schemas.microsoft.com/office/drawing/2014/main" id="{040B630D-6446-EDEF-69BC-B50B67D22E2A}"/>
              </a:ext>
            </a:extLst>
          </p:cNvPr>
          <p:cNvSpPr txBox="1"/>
          <p:nvPr/>
        </p:nvSpPr>
        <p:spPr>
          <a:xfrm>
            <a:off x="5593826" y="2741246"/>
            <a:ext cx="5054600" cy="1200329"/>
          </a:xfrm>
          <a:prstGeom prst="rect">
            <a:avLst/>
          </a:prstGeom>
          <a:noFill/>
        </p:spPr>
        <p:txBody>
          <a:bodyPr wrap="square" rtlCol="0">
            <a:spAutoFit/>
          </a:bodyPr>
          <a:lstStyle/>
          <a:p>
            <a:r>
              <a:rPr lang="fr-FR" sz="2400" b="1" dirty="0"/>
              <a:t>Le secteur le plus grand représente l’effectif des élèves ayant obtenus </a:t>
            </a:r>
            <a:r>
              <a:rPr lang="fr-FR" sz="2400" b="1" dirty="0">
                <a:solidFill>
                  <a:srgbClr val="FF0000"/>
                </a:solidFill>
              </a:rPr>
              <a:t>……………..</a:t>
            </a:r>
          </a:p>
        </p:txBody>
      </p:sp>
      <p:pic>
        <p:nvPicPr>
          <p:cNvPr id="18" name="Image 17">
            <a:extLst>
              <a:ext uri="{FF2B5EF4-FFF2-40B4-BE49-F238E27FC236}">
                <a16:creationId xmlns:a16="http://schemas.microsoft.com/office/drawing/2014/main" id="{0B69443A-7645-739D-6A42-020687FA326D}"/>
              </a:ext>
            </a:extLst>
          </p:cNvPr>
          <p:cNvPicPr>
            <a:picLocks noChangeAspect="1"/>
          </p:cNvPicPr>
          <p:nvPr/>
        </p:nvPicPr>
        <p:blipFill>
          <a:blip r:embed="rId2"/>
          <a:stretch>
            <a:fillRect/>
          </a:stretch>
        </p:blipFill>
        <p:spPr>
          <a:xfrm>
            <a:off x="1196781" y="2278662"/>
            <a:ext cx="4220164" cy="2657846"/>
          </a:xfrm>
          <a:prstGeom prst="rect">
            <a:avLst/>
          </a:prstGeom>
        </p:spPr>
      </p:pic>
      <p:sp>
        <p:nvSpPr>
          <p:cNvPr id="19" name="ZoneTexte 18">
            <a:extLst>
              <a:ext uri="{FF2B5EF4-FFF2-40B4-BE49-F238E27FC236}">
                <a16:creationId xmlns:a16="http://schemas.microsoft.com/office/drawing/2014/main" id="{4582584E-BBC0-381F-767F-6B0AD9D02F72}"/>
              </a:ext>
            </a:extLst>
          </p:cNvPr>
          <p:cNvSpPr txBox="1"/>
          <p:nvPr/>
        </p:nvSpPr>
        <p:spPr>
          <a:xfrm>
            <a:off x="5537182" y="3848882"/>
            <a:ext cx="4805042" cy="461665"/>
          </a:xfrm>
          <a:prstGeom prst="rect">
            <a:avLst/>
          </a:prstGeom>
          <a:noFill/>
        </p:spPr>
        <p:txBody>
          <a:bodyPr wrap="square" rtlCol="0">
            <a:spAutoFit/>
          </a:bodyPr>
          <a:lstStyle/>
          <a:p>
            <a:r>
              <a:rPr lang="fr-FR" sz="2400" b="1" dirty="0">
                <a:solidFill>
                  <a:srgbClr val="FF0000"/>
                </a:solidFill>
              </a:rPr>
              <a:t>La plus grande note</a:t>
            </a:r>
          </a:p>
        </p:txBody>
      </p:sp>
      <p:pic>
        <p:nvPicPr>
          <p:cNvPr id="13" name="Google Shape;289;p51">
            <a:extLst>
              <a:ext uri="{FF2B5EF4-FFF2-40B4-BE49-F238E27FC236}">
                <a16:creationId xmlns:a16="http://schemas.microsoft.com/office/drawing/2014/main" id="{888871B1-96EE-FD2B-82A4-3CBC443469F4}"/>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2595626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BB7F9-378D-0C5C-939F-7EB172B0E74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FBC516A-602B-7FDE-2007-FDD786D0CDD5}"/>
              </a:ext>
            </a:extLst>
          </p:cNvPr>
          <p:cNvSpPr>
            <a:spLocks noGrp="1"/>
          </p:cNvSpPr>
          <p:nvPr>
            <p:ph type="title"/>
          </p:nvPr>
        </p:nvSpPr>
        <p:spPr/>
        <p:txBody>
          <a:bodyPr/>
          <a:lstStyle/>
          <a:p>
            <a:r>
              <a:rPr lang="fr-FR" sz="1800" dirty="0"/>
              <a:t>Complétez:</a:t>
            </a:r>
            <a:endParaRPr lang="fr-FR" dirty="0"/>
          </a:p>
        </p:txBody>
      </p:sp>
      <p:sp>
        <p:nvSpPr>
          <p:cNvPr id="4" name="Espace réservé du contenu 3">
            <a:extLst>
              <a:ext uri="{FF2B5EF4-FFF2-40B4-BE49-F238E27FC236}">
                <a16:creationId xmlns:a16="http://schemas.microsoft.com/office/drawing/2014/main" id="{6B945815-98F5-B8EC-A3E9-9BDAD95CE87F}"/>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puis demande aux élèves de lever leurs ardoises</a:t>
            </a:r>
          </a:p>
          <a:p>
            <a:pPr marL="0" lvl="0" indent="0">
              <a:defRPr/>
            </a:pPr>
            <a:endParaRPr lang="fr-FR" dirty="0"/>
          </a:p>
        </p:txBody>
      </p:sp>
      <p:grpSp>
        <p:nvGrpSpPr>
          <p:cNvPr id="10" name="Groupe 9">
            <a:extLst>
              <a:ext uri="{FF2B5EF4-FFF2-40B4-BE49-F238E27FC236}">
                <a16:creationId xmlns:a16="http://schemas.microsoft.com/office/drawing/2014/main" id="{CA289847-C740-D8ED-923E-68DB38F554B9}"/>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D7DE03B9-4A26-B1D7-DDF4-F084074AACF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569C25CC-2B4D-DF83-02B5-82810252D52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237AECF5-4FD3-3E4E-9145-87D847F7444E}"/>
              </a:ext>
            </a:extLst>
          </p:cNvPr>
          <p:cNvSpPr/>
          <p:nvPr/>
        </p:nvSpPr>
        <p:spPr>
          <a:xfrm>
            <a:off x="667412" y="1847346"/>
            <a:ext cx="10161104" cy="38803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a:extLst>
              <a:ext uri="{FF2B5EF4-FFF2-40B4-BE49-F238E27FC236}">
                <a16:creationId xmlns:a16="http://schemas.microsoft.com/office/drawing/2014/main" id="{47C8DA8B-2A4C-67AA-D084-1FE97EA768B5}"/>
              </a:ext>
            </a:extLst>
          </p:cNvPr>
          <p:cNvSpPr txBox="1"/>
          <p:nvPr/>
        </p:nvSpPr>
        <p:spPr>
          <a:xfrm>
            <a:off x="4797885" y="3034950"/>
            <a:ext cx="6030631" cy="830997"/>
          </a:xfrm>
          <a:prstGeom prst="rect">
            <a:avLst/>
          </a:prstGeom>
          <a:noFill/>
        </p:spPr>
        <p:txBody>
          <a:bodyPr wrap="square" rtlCol="0">
            <a:spAutoFit/>
          </a:bodyPr>
          <a:lstStyle/>
          <a:p>
            <a:r>
              <a:rPr lang="fr-FR" sz="2400" b="1" dirty="0"/>
              <a:t>Le secteur en marron, représente l’effectif des élèves ayant obtenus</a:t>
            </a:r>
            <a:r>
              <a:rPr lang="fr-FR" sz="2400" b="1" dirty="0">
                <a:solidFill>
                  <a:srgbClr val="FF0000"/>
                </a:solidFill>
              </a:rPr>
              <a:t>……………………………. </a:t>
            </a:r>
            <a:r>
              <a:rPr lang="fr-FR" sz="2400" b="1" dirty="0"/>
              <a:t>.</a:t>
            </a:r>
          </a:p>
        </p:txBody>
      </p:sp>
      <p:sp>
        <p:nvSpPr>
          <p:cNvPr id="6" name="ZoneTexte 5">
            <a:extLst>
              <a:ext uri="{FF2B5EF4-FFF2-40B4-BE49-F238E27FC236}">
                <a16:creationId xmlns:a16="http://schemas.microsoft.com/office/drawing/2014/main" id="{728FAC46-9243-9D54-0747-6CDD4C19F43F}"/>
              </a:ext>
            </a:extLst>
          </p:cNvPr>
          <p:cNvSpPr txBox="1"/>
          <p:nvPr/>
        </p:nvSpPr>
        <p:spPr>
          <a:xfrm>
            <a:off x="809955" y="2000178"/>
            <a:ext cx="9544051" cy="400110"/>
          </a:xfrm>
          <a:prstGeom prst="rect">
            <a:avLst/>
          </a:prstGeom>
          <a:noFill/>
        </p:spPr>
        <p:txBody>
          <a:bodyPr wrap="square" rtlCol="0">
            <a:spAutoFit/>
          </a:bodyPr>
          <a:lstStyle/>
          <a:p>
            <a:r>
              <a:rPr lang="fr-FR" sz="2000" b="1" dirty="0"/>
              <a:t>Le diagramme suivant représente les notes obtenues par quelques élèves d’une classe:</a:t>
            </a:r>
          </a:p>
        </p:txBody>
      </p:sp>
      <p:pic>
        <p:nvPicPr>
          <p:cNvPr id="7" name="Image 6">
            <a:extLst>
              <a:ext uri="{FF2B5EF4-FFF2-40B4-BE49-F238E27FC236}">
                <a16:creationId xmlns:a16="http://schemas.microsoft.com/office/drawing/2014/main" id="{E957BEC1-48D9-54F4-2FAE-AB4F33D85531}"/>
              </a:ext>
            </a:extLst>
          </p:cNvPr>
          <p:cNvPicPr>
            <a:picLocks noChangeAspect="1"/>
          </p:cNvPicPr>
          <p:nvPr/>
        </p:nvPicPr>
        <p:blipFill>
          <a:blip r:embed="rId3"/>
          <a:stretch>
            <a:fillRect/>
          </a:stretch>
        </p:blipFill>
        <p:spPr>
          <a:xfrm>
            <a:off x="945885" y="2668522"/>
            <a:ext cx="3852000" cy="2425974"/>
          </a:xfrm>
          <a:prstGeom prst="rect">
            <a:avLst/>
          </a:prstGeom>
        </p:spPr>
      </p:pic>
    </p:spTree>
    <p:extLst>
      <p:ext uri="{BB962C8B-B14F-4D97-AF65-F5344CB8AC3E}">
        <p14:creationId xmlns:p14="http://schemas.microsoft.com/office/powerpoint/2010/main" val="3037469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4B356-AE99-7B29-7A05-0B7A9552FB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9B95A97-9CD3-998B-2174-331FCA6CF12E}"/>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la bonne réponse</a:t>
            </a:r>
            <a:endParaRPr lang="fr-FR" dirty="0"/>
          </a:p>
        </p:txBody>
      </p:sp>
      <p:sp>
        <p:nvSpPr>
          <p:cNvPr id="4" name="Espace réservé du contenu 3">
            <a:extLst>
              <a:ext uri="{FF2B5EF4-FFF2-40B4-BE49-F238E27FC236}">
                <a16:creationId xmlns:a16="http://schemas.microsoft.com/office/drawing/2014/main" id="{7196B668-0EF5-2749-8570-14C92FC893D5}"/>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rappelle la lecture d’un diagramme en batônnets</a:t>
            </a:r>
          </a:p>
        </p:txBody>
      </p:sp>
      <p:sp>
        <p:nvSpPr>
          <p:cNvPr id="5" name="Rectangle 4">
            <a:extLst>
              <a:ext uri="{FF2B5EF4-FFF2-40B4-BE49-F238E27FC236}">
                <a16:creationId xmlns:a16="http://schemas.microsoft.com/office/drawing/2014/main" id="{30918154-748E-C8CD-100D-F7CA81A58157}"/>
              </a:ext>
            </a:extLst>
          </p:cNvPr>
          <p:cNvSpPr/>
          <p:nvPr/>
        </p:nvSpPr>
        <p:spPr>
          <a:xfrm>
            <a:off x="637378" y="1756508"/>
            <a:ext cx="10161104" cy="355209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6" name="Image 5">
            <a:extLst>
              <a:ext uri="{FF2B5EF4-FFF2-40B4-BE49-F238E27FC236}">
                <a16:creationId xmlns:a16="http://schemas.microsoft.com/office/drawing/2014/main" id="{516F8581-2422-56BC-E88F-FFED95003973}"/>
              </a:ext>
            </a:extLst>
          </p:cNvPr>
          <p:cNvPicPr>
            <a:picLocks noChangeAspect="1"/>
          </p:cNvPicPr>
          <p:nvPr/>
        </p:nvPicPr>
        <p:blipFill>
          <a:blip r:embed="rId2"/>
          <a:stretch>
            <a:fillRect/>
          </a:stretch>
        </p:blipFill>
        <p:spPr>
          <a:xfrm>
            <a:off x="1064570" y="2374724"/>
            <a:ext cx="3348000" cy="2108552"/>
          </a:xfrm>
          <a:prstGeom prst="rect">
            <a:avLst/>
          </a:prstGeom>
        </p:spPr>
      </p:pic>
      <p:sp>
        <p:nvSpPr>
          <p:cNvPr id="7" name="Rectangle 6">
            <a:extLst>
              <a:ext uri="{FF2B5EF4-FFF2-40B4-BE49-F238E27FC236}">
                <a16:creationId xmlns:a16="http://schemas.microsoft.com/office/drawing/2014/main" id="{33ACF36E-B35F-6883-D1A3-38A04B0C61BA}"/>
              </a:ext>
            </a:extLst>
          </p:cNvPr>
          <p:cNvSpPr/>
          <p:nvPr/>
        </p:nvSpPr>
        <p:spPr>
          <a:xfrm>
            <a:off x="4702482" y="2782669"/>
            <a:ext cx="6096000" cy="830997"/>
          </a:xfrm>
          <a:prstGeom prst="rect">
            <a:avLst/>
          </a:prstGeom>
        </p:spPr>
        <p:txBody>
          <a:bodyPr>
            <a:spAutoFit/>
          </a:bodyPr>
          <a:lstStyle/>
          <a:p>
            <a:r>
              <a:rPr lang="fr-FR" sz="2400" b="1" dirty="0"/>
              <a:t>Le secteur en marron, représente l’effectif des élèves ayant obtenus</a:t>
            </a:r>
            <a:r>
              <a:rPr lang="fr-FR" sz="2400" b="1" dirty="0">
                <a:solidFill>
                  <a:srgbClr val="FF0000"/>
                </a:solidFill>
              </a:rPr>
              <a:t>……………………………. </a:t>
            </a:r>
            <a:r>
              <a:rPr lang="fr-FR" sz="2400" b="1" dirty="0"/>
              <a:t>.</a:t>
            </a:r>
          </a:p>
        </p:txBody>
      </p:sp>
      <p:sp>
        <p:nvSpPr>
          <p:cNvPr id="9" name="ZoneTexte 8">
            <a:extLst>
              <a:ext uri="{FF2B5EF4-FFF2-40B4-BE49-F238E27FC236}">
                <a16:creationId xmlns:a16="http://schemas.microsoft.com/office/drawing/2014/main" id="{0A70A83C-C2BE-BCCE-BF19-FEB4C43A1793}"/>
              </a:ext>
            </a:extLst>
          </p:cNvPr>
          <p:cNvSpPr txBox="1"/>
          <p:nvPr/>
        </p:nvSpPr>
        <p:spPr>
          <a:xfrm>
            <a:off x="6194148" y="3613875"/>
            <a:ext cx="3560593" cy="461665"/>
          </a:xfrm>
          <a:prstGeom prst="rect">
            <a:avLst/>
          </a:prstGeom>
          <a:noFill/>
        </p:spPr>
        <p:txBody>
          <a:bodyPr wrap="square" rtlCol="0">
            <a:spAutoFit/>
          </a:bodyPr>
          <a:lstStyle/>
          <a:p>
            <a:r>
              <a:rPr lang="fr-FR" sz="2400" b="1" dirty="0">
                <a:solidFill>
                  <a:srgbClr val="FF0000"/>
                </a:solidFill>
              </a:rPr>
              <a:t>la plus basse note</a:t>
            </a:r>
          </a:p>
        </p:txBody>
      </p:sp>
      <p:pic>
        <p:nvPicPr>
          <p:cNvPr id="13" name="Google Shape;289;p51">
            <a:extLst>
              <a:ext uri="{FF2B5EF4-FFF2-40B4-BE49-F238E27FC236}">
                <a16:creationId xmlns:a16="http://schemas.microsoft.com/office/drawing/2014/main" id="{888871B1-96EE-FD2B-82A4-3CBC443469F4}"/>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2226888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9C327-208C-2437-2C99-562045DC06A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928B71-FAF1-32CE-6C3E-F0050CF2571E}"/>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Relier chaque tableau avec le diagramme qui lui correspond</a:t>
            </a:r>
            <a:endParaRPr lang="fr-FR" dirty="0"/>
          </a:p>
        </p:txBody>
      </p:sp>
      <p:sp>
        <p:nvSpPr>
          <p:cNvPr id="4" name="Espace réservé du contenu 3">
            <a:extLst>
              <a:ext uri="{FF2B5EF4-FFF2-40B4-BE49-F238E27FC236}">
                <a16:creationId xmlns:a16="http://schemas.microsoft.com/office/drawing/2014/main" id="{5B8CD852-6429-CA98-2D7F-D8D2E6902A8C}"/>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25995237-20D7-663D-BB58-6B8E40D9490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203B8D7-1D90-56A7-4B84-70C362C749B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C4044A2-8421-DAF0-C2F4-9154B5535D7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Oval 6">
            <a:extLst>
              <a:ext uri="{FF2B5EF4-FFF2-40B4-BE49-F238E27FC236}">
                <a16:creationId xmlns:a16="http://schemas.microsoft.com/office/drawing/2014/main" id="{9DF8E8A7-409D-F20B-7198-11160A0D66AD}"/>
              </a:ext>
            </a:extLst>
          </p:cNvPr>
          <p:cNvSpPr/>
          <p:nvPr/>
        </p:nvSpPr>
        <p:spPr>
          <a:xfrm>
            <a:off x="5099537" y="2439694"/>
            <a:ext cx="387651" cy="387651"/>
          </a:xfrm>
          <a:prstGeom prst="ellipse">
            <a:avLst/>
          </a:prstGeom>
          <a:solidFill>
            <a:srgbClr val="DEC48C"/>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Oval 15">
            <a:extLst>
              <a:ext uri="{FF2B5EF4-FFF2-40B4-BE49-F238E27FC236}">
                <a16:creationId xmlns:a16="http://schemas.microsoft.com/office/drawing/2014/main" id="{2E1636F6-1B75-3808-1928-4156B9EA3AFB}"/>
              </a:ext>
            </a:extLst>
          </p:cNvPr>
          <p:cNvSpPr/>
          <p:nvPr/>
        </p:nvSpPr>
        <p:spPr>
          <a:xfrm>
            <a:off x="5028804" y="5088681"/>
            <a:ext cx="387651" cy="387651"/>
          </a:xfrm>
          <a:prstGeom prst="ellipse">
            <a:avLst/>
          </a:prstGeom>
          <a:solidFill>
            <a:srgbClr val="DEC48C"/>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Oval 16">
            <a:extLst>
              <a:ext uri="{FF2B5EF4-FFF2-40B4-BE49-F238E27FC236}">
                <a16:creationId xmlns:a16="http://schemas.microsoft.com/office/drawing/2014/main" id="{743D1F88-84E9-6CE9-1B9F-917C0A687129}"/>
              </a:ext>
            </a:extLst>
          </p:cNvPr>
          <p:cNvSpPr/>
          <p:nvPr/>
        </p:nvSpPr>
        <p:spPr>
          <a:xfrm>
            <a:off x="7201297" y="2439694"/>
            <a:ext cx="387651" cy="387651"/>
          </a:xfrm>
          <a:prstGeom prst="ellipse">
            <a:avLst/>
          </a:prstGeom>
          <a:solidFill>
            <a:srgbClr val="D6DCE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7" name="Oval 19">
            <a:extLst>
              <a:ext uri="{FF2B5EF4-FFF2-40B4-BE49-F238E27FC236}">
                <a16:creationId xmlns:a16="http://schemas.microsoft.com/office/drawing/2014/main" id="{D5110CEF-9C57-8293-6B19-84F9AB143776}"/>
              </a:ext>
            </a:extLst>
          </p:cNvPr>
          <p:cNvSpPr/>
          <p:nvPr/>
        </p:nvSpPr>
        <p:spPr>
          <a:xfrm>
            <a:off x="7170034" y="5119115"/>
            <a:ext cx="387651" cy="387651"/>
          </a:xfrm>
          <a:prstGeom prst="ellipse">
            <a:avLst/>
          </a:prstGeom>
          <a:solidFill>
            <a:srgbClr val="D6DCE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graphicFrame>
        <p:nvGraphicFramePr>
          <p:cNvPr id="8" name="Tableau 7">
            <a:extLst>
              <a:ext uri="{FF2B5EF4-FFF2-40B4-BE49-F238E27FC236}">
                <a16:creationId xmlns:a16="http://schemas.microsoft.com/office/drawing/2014/main" id="{F9EF0BD4-D9AF-25CE-43C0-51DB77FA6854}"/>
              </a:ext>
            </a:extLst>
          </p:cNvPr>
          <p:cNvGraphicFramePr>
            <a:graphicFrameLocks noGrp="1"/>
          </p:cNvGraphicFramePr>
          <p:nvPr>
            <p:extLst>
              <p:ext uri="{D42A27DB-BD31-4B8C-83A1-F6EECF244321}">
                <p14:modId xmlns:p14="http://schemas.microsoft.com/office/powerpoint/2010/main" val="2451743516"/>
              </p:ext>
            </p:extLst>
          </p:nvPr>
        </p:nvGraphicFramePr>
        <p:xfrm>
          <a:off x="292102" y="2174206"/>
          <a:ext cx="4613610" cy="889000"/>
        </p:xfrm>
        <a:graphic>
          <a:graphicData uri="http://schemas.openxmlformats.org/drawingml/2006/table">
            <a:tbl>
              <a:tblPr firstRow="1" bandRow="1">
                <a:tableStyleId>{5940675A-B579-460E-94D1-54222C63F5DA}</a:tableStyleId>
              </a:tblPr>
              <a:tblGrid>
                <a:gridCol w="922722">
                  <a:extLst>
                    <a:ext uri="{9D8B030D-6E8A-4147-A177-3AD203B41FA5}">
                      <a16:colId xmlns:a16="http://schemas.microsoft.com/office/drawing/2014/main" val="538684563"/>
                    </a:ext>
                  </a:extLst>
                </a:gridCol>
                <a:gridCol w="922722">
                  <a:extLst>
                    <a:ext uri="{9D8B030D-6E8A-4147-A177-3AD203B41FA5}">
                      <a16:colId xmlns:a16="http://schemas.microsoft.com/office/drawing/2014/main" val="2041341394"/>
                    </a:ext>
                  </a:extLst>
                </a:gridCol>
                <a:gridCol w="922722">
                  <a:extLst>
                    <a:ext uri="{9D8B030D-6E8A-4147-A177-3AD203B41FA5}">
                      <a16:colId xmlns:a16="http://schemas.microsoft.com/office/drawing/2014/main" val="1594155354"/>
                    </a:ext>
                  </a:extLst>
                </a:gridCol>
                <a:gridCol w="922722">
                  <a:extLst>
                    <a:ext uri="{9D8B030D-6E8A-4147-A177-3AD203B41FA5}">
                      <a16:colId xmlns:a16="http://schemas.microsoft.com/office/drawing/2014/main" val="3757442433"/>
                    </a:ext>
                  </a:extLst>
                </a:gridCol>
                <a:gridCol w="922722">
                  <a:extLst>
                    <a:ext uri="{9D8B030D-6E8A-4147-A177-3AD203B41FA5}">
                      <a16:colId xmlns:a16="http://schemas.microsoft.com/office/drawing/2014/main" val="114910404"/>
                    </a:ext>
                  </a:extLst>
                </a:gridCol>
              </a:tblGrid>
              <a:tr h="370840">
                <a:tc>
                  <a:txBody>
                    <a:bodyPr/>
                    <a:lstStyle/>
                    <a:p>
                      <a:r>
                        <a:rPr lang="fr-FR" sz="1400" dirty="0"/>
                        <a:t>Valeur du caractère</a:t>
                      </a:r>
                    </a:p>
                  </a:txBody>
                  <a:tcPr/>
                </a:tc>
                <a:tc>
                  <a:txBody>
                    <a:bodyPr/>
                    <a:lstStyle/>
                    <a:p>
                      <a:r>
                        <a:rPr lang="fr-FR" dirty="0"/>
                        <a:t>2001</a:t>
                      </a:r>
                    </a:p>
                  </a:txBody>
                  <a:tcPr/>
                </a:tc>
                <a:tc>
                  <a:txBody>
                    <a:bodyPr/>
                    <a:lstStyle/>
                    <a:p>
                      <a:r>
                        <a:rPr lang="fr-FR" dirty="0"/>
                        <a:t>2002</a:t>
                      </a:r>
                    </a:p>
                  </a:txBody>
                  <a:tcPr/>
                </a:tc>
                <a:tc>
                  <a:txBody>
                    <a:bodyPr/>
                    <a:lstStyle/>
                    <a:p>
                      <a:r>
                        <a:rPr lang="fr-FR" dirty="0"/>
                        <a:t>2003</a:t>
                      </a:r>
                    </a:p>
                  </a:txBody>
                  <a:tcPr/>
                </a:tc>
                <a:tc>
                  <a:txBody>
                    <a:bodyPr/>
                    <a:lstStyle/>
                    <a:p>
                      <a:r>
                        <a:rPr lang="fr-FR" dirty="0"/>
                        <a:t>2004</a:t>
                      </a:r>
                    </a:p>
                  </a:txBody>
                  <a:tcPr/>
                </a:tc>
                <a:extLst>
                  <a:ext uri="{0D108BD9-81ED-4DB2-BD59-A6C34878D82A}">
                    <a16:rowId xmlns:a16="http://schemas.microsoft.com/office/drawing/2014/main" val="2849243321"/>
                  </a:ext>
                </a:extLst>
              </a:tr>
              <a:tr h="370840">
                <a:tc>
                  <a:txBody>
                    <a:bodyPr/>
                    <a:lstStyle/>
                    <a:p>
                      <a:r>
                        <a:rPr lang="fr-FR" sz="1400" dirty="0"/>
                        <a:t>Effectif</a:t>
                      </a:r>
                    </a:p>
                  </a:txBody>
                  <a:tcPr/>
                </a:tc>
                <a:tc>
                  <a:txBody>
                    <a:bodyPr/>
                    <a:lstStyle/>
                    <a:p>
                      <a:r>
                        <a:rPr lang="fr-FR" dirty="0"/>
                        <a:t>2</a:t>
                      </a:r>
                    </a:p>
                  </a:txBody>
                  <a:tcPr/>
                </a:tc>
                <a:tc>
                  <a:txBody>
                    <a:bodyPr/>
                    <a:lstStyle/>
                    <a:p>
                      <a:r>
                        <a:rPr lang="fr-FR" dirty="0"/>
                        <a:t>5</a:t>
                      </a:r>
                    </a:p>
                  </a:txBody>
                  <a:tcPr/>
                </a:tc>
                <a:tc>
                  <a:txBody>
                    <a:bodyPr/>
                    <a:lstStyle/>
                    <a:p>
                      <a:r>
                        <a:rPr lang="fr-FR" dirty="0"/>
                        <a:t>4</a:t>
                      </a:r>
                    </a:p>
                  </a:txBody>
                  <a:tcPr/>
                </a:tc>
                <a:tc>
                  <a:txBody>
                    <a:bodyPr/>
                    <a:lstStyle/>
                    <a:p>
                      <a:r>
                        <a:rPr lang="fr-FR" dirty="0"/>
                        <a:t>3</a:t>
                      </a:r>
                    </a:p>
                  </a:txBody>
                  <a:tcPr/>
                </a:tc>
                <a:extLst>
                  <a:ext uri="{0D108BD9-81ED-4DB2-BD59-A6C34878D82A}">
                    <a16:rowId xmlns:a16="http://schemas.microsoft.com/office/drawing/2014/main" val="1376341863"/>
                  </a:ext>
                </a:extLst>
              </a:tr>
            </a:tbl>
          </a:graphicData>
        </a:graphic>
      </p:graphicFrame>
      <p:graphicFrame>
        <p:nvGraphicFramePr>
          <p:cNvPr id="9" name="Tableau 8">
            <a:extLst>
              <a:ext uri="{FF2B5EF4-FFF2-40B4-BE49-F238E27FC236}">
                <a16:creationId xmlns:a16="http://schemas.microsoft.com/office/drawing/2014/main" id="{F0B7AA6F-9CF8-6F25-13CE-FDE8AD6E8066}"/>
              </a:ext>
            </a:extLst>
          </p:cNvPr>
          <p:cNvGraphicFramePr>
            <a:graphicFrameLocks noGrp="1"/>
          </p:cNvGraphicFramePr>
          <p:nvPr>
            <p:extLst>
              <p:ext uri="{D42A27DB-BD31-4B8C-83A1-F6EECF244321}">
                <p14:modId xmlns:p14="http://schemas.microsoft.com/office/powerpoint/2010/main" val="3275555398"/>
              </p:ext>
            </p:extLst>
          </p:nvPr>
        </p:nvGraphicFramePr>
        <p:xfrm>
          <a:off x="292102" y="4812787"/>
          <a:ext cx="4613610" cy="889000"/>
        </p:xfrm>
        <a:graphic>
          <a:graphicData uri="http://schemas.openxmlformats.org/drawingml/2006/table">
            <a:tbl>
              <a:tblPr firstRow="1" bandRow="1">
                <a:tableStyleId>{5940675A-B579-460E-94D1-54222C63F5DA}</a:tableStyleId>
              </a:tblPr>
              <a:tblGrid>
                <a:gridCol w="922722">
                  <a:extLst>
                    <a:ext uri="{9D8B030D-6E8A-4147-A177-3AD203B41FA5}">
                      <a16:colId xmlns:a16="http://schemas.microsoft.com/office/drawing/2014/main" val="538684563"/>
                    </a:ext>
                  </a:extLst>
                </a:gridCol>
                <a:gridCol w="922722">
                  <a:extLst>
                    <a:ext uri="{9D8B030D-6E8A-4147-A177-3AD203B41FA5}">
                      <a16:colId xmlns:a16="http://schemas.microsoft.com/office/drawing/2014/main" val="2041341394"/>
                    </a:ext>
                  </a:extLst>
                </a:gridCol>
                <a:gridCol w="922722">
                  <a:extLst>
                    <a:ext uri="{9D8B030D-6E8A-4147-A177-3AD203B41FA5}">
                      <a16:colId xmlns:a16="http://schemas.microsoft.com/office/drawing/2014/main" val="1594155354"/>
                    </a:ext>
                  </a:extLst>
                </a:gridCol>
                <a:gridCol w="922722">
                  <a:extLst>
                    <a:ext uri="{9D8B030D-6E8A-4147-A177-3AD203B41FA5}">
                      <a16:colId xmlns:a16="http://schemas.microsoft.com/office/drawing/2014/main" val="3757442433"/>
                    </a:ext>
                  </a:extLst>
                </a:gridCol>
                <a:gridCol w="922722">
                  <a:extLst>
                    <a:ext uri="{9D8B030D-6E8A-4147-A177-3AD203B41FA5}">
                      <a16:colId xmlns:a16="http://schemas.microsoft.com/office/drawing/2014/main" val="114910404"/>
                    </a:ext>
                  </a:extLst>
                </a:gridCol>
              </a:tblGrid>
              <a:tr h="370840">
                <a:tc>
                  <a:txBody>
                    <a:bodyPr/>
                    <a:lstStyle/>
                    <a:p>
                      <a:r>
                        <a:rPr lang="fr-FR" sz="1400" dirty="0"/>
                        <a:t>Valeur du caractère</a:t>
                      </a:r>
                    </a:p>
                  </a:txBody>
                  <a:tcPr/>
                </a:tc>
                <a:tc>
                  <a:txBody>
                    <a:bodyPr/>
                    <a:lstStyle/>
                    <a:p>
                      <a:r>
                        <a:rPr lang="fr-FR" dirty="0"/>
                        <a:t>2001</a:t>
                      </a:r>
                    </a:p>
                  </a:txBody>
                  <a:tcPr/>
                </a:tc>
                <a:tc>
                  <a:txBody>
                    <a:bodyPr/>
                    <a:lstStyle/>
                    <a:p>
                      <a:r>
                        <a:rPr lang="fr-FR" dirty="0"/>
                        <a:t>2002</a:t>
                      </a:r>
                    </a:p>
                  </a:txBody>
                  <a:tcPr/>
                </a:tc>
                <a:tc>
                  <a:txBody>
                    <a:bodyPr/>
                    <a:lstStyle/>
                    <a:p>
                      <a:r>
                        <a:rPr lang="fr-FR" dirty="0"/>
                        <a:t>2003</a:t>
                      </a:r>
                    </a:p>
                  </a:txBody>
                  <a:tcPr/>
                </a:tc>
                <a:tc>
                  <a:txBody>
                    <a:bodyPr/>
                    <a:lstStyle/>
                    <a:p>
                      <a:r>
                        <a:rPr lang="fr-FR" dirty="0"/>
                        <a:t>2004</a:t>
                      </a:r>
                    </a:p>
                  </a:txBody>
                  <a:tcPr/>
                </a:tc>
                <a:extLst>
                  <a:ext uri="{0D108BD9-81ED-4DB2-BD59-A6C34878D82A}">
                    <a16:rowId xmlns:a16="http://schemas.microsoft.com/office/drawing/2014/main" val="2849243321"/>
                  </a:ext>
                </a:extLst>
              </a:tr>
              <a:tr h="370840">
                <a:tc>
                  <a:txBody>
                    <a:bodyPr/>
                    <a:lstStyle/>
                    <a:p>
                      <a:r>
                        <a:rPr lang="fr-FR" sz="1400" dirty="0"/>
                        <a:t>Effectif</a:t>
                      </a:r>
                    </a:p>
                  </a:txBody>
                  <a:tcPr/>
                </a:tc>
                <a:tc>
                  <a:txBody>
                    <a:bodyPr/>
                    <a:lstStyle/>
                    <a:p>
                      <a:r>
                        <a:rPr lang="fr-FR" dirty="0"/>
                        <a:t>8</a:t>
                      </a:r>
                    </a:p>
                  </a:txBody>
                  <a:tcPr/>
                </a:tc>
                <a:tc>
                  <a:txBody>
                    <a:bodyPr/>
                    <a:lstStyle/>
                    <a:p>
                      <a:r>
                        <a:rPr lang="fr-FR" dirty="0"/>
                        <a:t>13</a:t>
                      </a:r>
                    </a:p>
                  </a:txBody>
                  <a:tcPr/>
                </a:tc>
                <a:tc>
                  <a:txBody>
                    <a:bodyPr/>
                    <a:lstStyle/>
                    <a:p>
                      <a:r>
                        <a:rPr lang="fr-FR" dirty="0"/>
                        <a:t>17</a:t>
                      </a:r>
                    </a:p>
                  </a:txBody>
                  <a:tcPr/>
                </a:tc>
                <a:tc>
                  <a:txBody>
                    <a:bodyPr/>
                    <a:lstStyle/>
                    <a:p>
                      <a:r>
                        <a:rPr lang="fr-FR" dirty="0"/>
                        <a:t>10</a:t>
                      </a:r>
                    </a:p>
                  </a:txBody>
                  <a:tcPr/>
                </a:tc>
                <a:extLst>
                  <a:ext uri="{0D108BD9-81ED-4DB2-BD59-A6C34878D82A}">
                    <a16:rowId xmlns:a16="http://schemas.microsoft.com/office/drawing/2014/main" val="1376341863"/>
                  </a:ext>
                </a:extLst>
              </a:tr>
            </a:tbl>
          </a:graphicData>
        </a:graphic>
      </p:graphicFrame>
      <p:pic>
        <p:nvPicPr>
          <p:cNvPr id="13" name="Image 12">
            <a:extLst>
              <a:ext uri="{FF2B5EF4-FFF2-40B4-BE49-F238E27FC236}">
                <a16:creationId xmlns:a16="http://schemas.microsoft.com/office/drawing/2014/main" id="{DB6278A4-8CB0-B395-EC80-CAEBF6414FC7}"/>
              </a:ext>
            </a:extLst>
          </p:cNvPr>
          <p:cNvPicPr>
            <a:picLocks noChangeAspect="1"/>
          </p:cNvPicPr>
          <p:nvPr/>
        </p:nvPicPr>
        <p:blipFill>
          <a:blip r:embed="rId3"/>
          <a:stretch>
            <a:fillRect/>
          </a:stretch>
        </p:blipFill>
        <p:spPr>
          <a:xfrm>
            <a:off x="8092516" y="4458337"/>
            <a:ext cx="2736000" cy="1713975"/>
          </a:xfrm>
          <a:prstGeom prst="rect">
            <a:avLst/>
          </a:prstGeom>
        </p:spPr>
      </p:pic>
      <p:pic>
        <p:nvPicPr>
          <p:cNvPr id="22" name="Image 21">
            <a:extLst>
              <a:ext uri="{FF2B5EF4-FFF2-40B4-BE49-F238E27FC236}">
                <a16:creationId xmlns:a16="http://schemas.microsoft.com/office/drawing/2014/main" id="{8BAC62E4-1CDB-B888-9EC9-F046374DE7BA}"/>
              </a:ext>
            </a:extLst>
          </p:cNvPr>
          <p:cNvPicPr>
            <a:picLocks noChangeAspect="1"/>
          </p:cNvPicPr>
          <p:nvPr/>
        </p:nvPicPr>
        <p:blipFill>
          <a:blip r:embed="rId4"/>
          <a:stretch>
            <a:fillRect/>
          </a:stretch>
        </p:blipFill>
        <p:spPr>
          <a:xfrm>
            <a:off x="8313057" y="1669456"/>
            <a:ext cx="1980000" cy="1833832"/>
          </a:xfrm>
          <a:prstGeom prst="rect">
            <a:avLst/>
          </a:prstGeom>
        </p:spPr>
      </p:pic>
    </p:spTree>
    <p:extLst>
      <p:ext uri="{BB962C8B-B14F-4D97-AF65-F5344CB8AC3E}">
        <p14:creationId xmlns:p14="http://schemas.microsoft.com/office/powerpoint/2010/main" val="26779290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E4CDE-022D-1154-D687-76F03F0D9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AEDEB6A-D412-CF0D-7FE0-C374D206314B}"/>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Voici les bonnes correspondances</a:t>
            </a:r>
            <a:endParaRPr lang="fr-FR" dirty="0"/>
          </a:p>
        </p:txBody>
      </p:sp>
      <p:sp>
        <p:nvSpPr>
          <p:cNvPr id="4" name="Espace réservé du contenu 3">
            <a:extLst>
              <a:ext uri="{FF2B5EF4-FFF2-40B4-BE49-F238E27FC236}">
                <a16:creationId xmlns:a16="http://schemas.microsoft.com/office/drawing/2014/main" id="{04B7802A-F94C-5515-03EF-CE572674B0C1}"/>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explique au tableau chaque correspondance</a:t>
            </a:r>
          </a:p>
        </p:txBody>
      </p:sp>
      <p:sp>
        <p:nvSpPr>
          <p:cNvPr id="14" name="Oval 26">
            <a:extLst>
              <a:ext uri="{FF2B5EF4-FFF2-40B4-BE49-F238E27FC236}">
                <a16:creationId xmlns:a16="http://schemas.microsoft.com/office/drawing/2014/main" id="{5C359AC8-7B10-CE4F-E7DD-6FDD13E53838}"/>
              </a:ext>
            </a:extLst>
          </p:cNvPr>
          <p:cNvSpPr/>
          <p:nvPr/>
        </p:nvSpPr>
        <p:spPr>
          <a:xfrm>
            <a:off x="4944473" y="2568567"/>
            <a:ext cx="387651" cy="387651"/>
          </a:xfrm>
          <a:prstGeom prst="ellipse">
            <a:avLst/>
          </a:prstGeom>
          <a:solidFill>
            <a:srgbClr val="DEC48C"/>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Oval 29">
            <a:extLst>
              <a:ext uri="{FF2B5EF4-FFF2-40B4-BE49-F238E27FC236}">
                <a16:creationId xmlns:a16="http://schemas.microsoft.com/office/drawing/2014/main" id="{8786B83A-C373-D078-853D-667BF2A22E75}"/>
              </a:ext>
            </a:extLst>
          </p:cNvPr>
          <p:cNvSpPr/>
          <p:nvPr/>
        </p:nvSpPr>
        <p:spPr>
          <a:xfrm>
            <a:off x="4944472" y="5273599"/>
            <a:ext cx="387651" cy="387651"/>
          </a:xfrm>
          <a:prstGeom prst="ellipse">
            <a:avLst/>
          </a:prstGeom>
          <a:solidFill>
            <a:srgbClr val="DEC48C"/>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Oval 30">
            <a:extLst>
              <a:ext uri="{FF2B5EF4-FFF2-40B4-BE49-F238E27FC236}">
                <a16:creationId xmlns:a16="http://schemas.microsoft.com/office/drawing/2014/main" id="{929978A9-1115-463A-E8FE-21931C9FA906}"/>
              </a:ext>
            </a:extLst>
          </p:cNvPr>
          <p:cNvSpPr/>
          <p:nvPr/>
        </p:nvSpPr>
        <p:spPr>
          <a:xfrm>
            <a:off x="7039312" y="2530210"/>
            <a:ext cx="387651" cy="387651"/>
          </a:xfrm>
          <a:prstGeom prst="ellipse">
            <a:avLst/>
          </a:prstGeom>
          <a:solidFill>
            <a:srgbClr val="D6DCE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17" name="Oval 33">
            <a:extLst>
              <a:ext uri="{FF2B5EF4-FFF2-40B4-BE49-F238E27FC236}">
                <a16:creationId xmlns:a16="http://schemas.microsoft.com/office/drawing/2014/main" id="{B318C9A3-F386-76D7-B59F-D025FAEF6B18}"/>
              </a:ext>
            </a:extLst>
          </p:cNvPr>
          <p:cNvSpPr/>
          <p:nvPr/>
        </p:nvSpPr>
        <p:spPr>
          <a:xfrm>
            <a:off x="7039312" y="5344009"/>
            <a:ext cx="387651" cy="387651"/>
          </a:xfrm>
          <a:prstGeom prst="ellipse">
            <a:avLst/>
          </a:prstGeom>
          <a:solidFill>
            <a:srgbClr val="D6DCE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cxnSp>
        <p:nvCxnSpPr>
          <p:cNvPr id="18" name="Connecteur droit avec flèche 17">
            <a:extLst>
              <a:ext uri="{FF2B5EF4-FFF2-40B4-BE49-F238E27FC236}">
                <a16:creationId xmlns:a16="http://schemas.microsoft.com/office/drawing/2014/main" id="{EC8CF0D8-C93F-D258-67E6-C948B59CD0E9}"/>
              </a:ext>
            </a:extLst>
          </p:cNvPr>
          <p:cNvCxnSpPr/>
          <p:nvPr/>
        </p:nvCxnSpPr>
        <p:spPr>
          <a:xfrm>
            <a:off x="5096047" y="2742970"/>
            <a:ext cx="2218101" cy="2967769"/>
          </a:xfrm>
          <a:prstGeom prst="straightConnector1">
            <a:avLst/>
          </a:prstGeom>
          <a:ln w="38100">
            <a:headEnd type="oval" w="med" len="med"/>
            <a:tailEnd type="triangle" w="med" len="med"/>
          </a:ln>
        </p:spPr>
        <p:style>
          <a:lnRef idx="1">
            <a:schemeClr val="dk1"/>
          </a:lnRef>
          <a:fillRef idx="0">
            <a:schemeClr val="dk1"/>
          </a:fillRef>
          <a:effectRef idx="0">
            <a:schemeClr val="dk1"/>
          </a:effectRef>
          <a:fontRef idx="minor">
            <a:schemeClr val="tx1"/>
          </a:fontRef>
        </p:style>
      </p:cxnSp>
      <p:cxnSp>
        <p:nvCxnSpPr>
          <p:cNvPr id="19" name="Connecteur droit avec flèche 18">
            <a:extLst>
              <a:ext uri="{FF2B5EF4-FFF2-40B4-BE49-F238E27FC236}">
                <a16:creationId xmlns:a16="http://schemas.microsoft.com/office/drawing/2014/main" id="{AC9BD98A-A8CB-D254-56DC-F0C8B1BBF54A}"/>
              </a:ext>
            </a:extLst>
          </p:cNvPr>
          <p:cNvCxnSpPr>
            <a:cxnSpLocks/>
          </p:cNvCxnSpPr>
          <p:nvPr/>
        </p:nvCxnSpPr>
        <p:spPr>
          <a:xfrm flipV="1">
            <a:off x="5065399" y="2660772"/>
            <a:ext cx="2210505" cy="2869916"/>
          </a:xfrm>
          <a:prstGeom prst="straightConnector1">
            <a:avLst/>
          </a:prstGeom>
          <a:ln w="38100">
            <a:headEnd type="oval" w="med" len="med"/>
            <a:tailEnd type="triangle" w="med" len="med"/>
          </a:ln>
        </p:spPr>
        <p:style>
          <a:lnRef idx="1">
            <a:schemeClr val="dk1"/>
          </a:lnRef>
          <a:fillRef idx="0">
            <a:schemeClr val="dk1"/>
          </a:fillRef>
          <a:effectRef idx="0">
            <a:schemeClr val="dk1"/>
          </a:effectRef>
          <a:fontRef idx="minor">
            <a:schemeClr val="tx1"/>
          </a:fontRef>
        </p:style>
      </p:cxnSp>
      <p:pic>
        <p:nvPicPr>
          <p:cNvPr id="20" name="Image 19">
            <a:extLst>
              <a:ext uri="{FF2B5EF4-FFF2-40B4-BE49-F238E27FC236}">
                <a16:creationId xmlns:a16="http://schemas.microsoft.com/office/drawing/2014/main" id="{A05912CA-92DD-183B-596B-75880E1A3FDE}"/>
              </a:ext>
            </a:extLst>
          </p:cNvPr>
          <p:cNvPicPr>
            <a:picLocks noChangeAspect="1"/>
          </p:cNvPicPr>
          <p:nvPr/>
        </p:nvPicPr>
        <p:blipFill>
          <a:blip r:embed="rId2"/>
          <a:stretch>
            <a:fillRect/>
          </a:stretch>
        </p:blipFill>
        <p:spPr>
          <a:xfrm>
            <a:off x="392247" y="2172583"/>
            <a:ext cx="4639458" cy="3651821"/>
          </a:xfrm>
          <a:prstGeom prst="rect">
            <a:avLst/>
          </a:prstGeom>
        </p:spPr>
      </p:pic>
      <p:pic>
        <p:nvPicPr>
          <p:cNvPr id="21" name="Image 20">
            <a:extLst>
              <a:ext uri="{FF2B5EF4-FFF2-40B4-BE49-F238E27FC236}">
                <a16:creationId xmlns:a16="http://schemas.microsoft.com/office/drawing/2014/main" id="{D0393C2F-7072-3065-B2EA-F241421B4262}"/>
              </a:ext>
            </a:extLst>
          </p:cNvPr>
          <p:cNvPicPr>
            <a:picLocks noChangeAspect="1"/>
          </p:cNvPicPr>
          <p:nvPr/>
        </p:nvPicPr>
        <p:blipFill>
          <a:blip r:embed="rId3"/>
          <a:stretch>
            <a:fillRect/>
          </a:stretch>
        </p:blipFill>
        <p:spPr>
          <a:xfrm>
            <a:off x="8092516" y="4458337"/>
            <a:ext cx="2736000" cy="1713975"/>
          </a:xfrm>
          <a:prstGeom prst="rect">
            <a:avLst/>
          </a:prstGeom>
        </p:spPr>
      </p:pic>
      <p:pic>
        <p:nvPicPr>
          <p:cNvPr id="23" name="Image 22">
            <a:extLst>
              <a:ext uri="{FF2B5EF4-FFF2-40B4-BE49-F238E27FC236}">
                <a16:creationId xmlns:a16="http://schemas.microsoft.com/office/drawing/2014/main" id="{0FF24650-B00E-C87D-4863-7F092FA0B658}"/>
              </a:ext>
            </a:extLst>
          </p:cNvPr>
          <p:cNvPicPr>
            <a:picLocks noChangeAspect="1"/>
          </p:cNvPicPr>
          <p:nvPr/>
        </p:nvPicPr>
        <p:blipFill>
          <a:blip r:embed="rId4"/>
          <a:stretch>
            <a:fillRect/>
          </a:stretch>
        </p:blipFill>
        <p:spPr>
          <a:xfrm>
            <a:off x="8313057" y="1669456"/>
            <a:ext cx="1980000" cy="1833832"/>
          </a:xfrm>
          <a:prstGeom prst="rect">
            <a:avLst/>
          </a:prstGeom>
        </p:spPr>
      </p:pic>
      <p:pic>
        <p:nvPicPr>
          <p:cNvPr id="22" name="Google Shape;289;p51">
            <a:extLst>
              <a:ext uri="{FF2B5EF4-FFF2-40B4-BE49-F238E27FC236}">
                <a16:creationId xmlns:a16="http://schemas.microsoft.com/office/drawing/2014/main" id="{888871B1-96EE-FD2B-82A4-3CBC443469F4}"/>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391600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CC3-B307-4A37-13DF-9F43B6064B6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1D0C11-F28A-4933-0CB6-5286A8A583F6}"/>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Choisir la bonne réponse.</a:t>
            </a:r>
            <a:endParaRPr lang="fr-FR" dirty="0"/>
          </a:p>
        </p:txBody>
      </p:sp>
      <p:sp>
        <p:nvSpPr>
          <p:cNvPr id="4" name="Espace réservé du contenu 3">
            <a:extLst>
              <a:ext uri="{FF2B5EF4-FFF2-40B4-BE49-F238E27FC236}">
                <a16:creationId xmlns:a16="http://schemas.microsoft.com/office/drawing/2014/main" id="{1776A2C5-51A9-AD28-9316-C0389C937E52}"/>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30DDA11F-79A1-4F99-5E91-9D2BE30C51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43432BE-7A1C-81B3-18EA-C41948332DB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38ECE3EB-5344-3A98-506D-A0669F00354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C73EFF61-29B5-FAEF-3702-A4CBA360C952}"/>
              </a:ext>
            </a:extLst>
          </p:cNvPr>
          <p:cNvSpPr txBox="1"/>
          <p:nvPr/>
        </p:nvSpPr>
        <p:spPr>
          <a:xfrm>
            <a:off x="4330444" y="2096458"/>
            <a:ext cx="6362956" cy="954107"/>
          </a:xfrm>
          <a:prstGeom prst="rect">
            <a:avLst/>
          </a:prstGeom>
          <a:noFill/>
          <a:ln>
            <a:noFill/>
          </a:ln>
        </p:spPr>
        <p:txBody>
          <a:bodyPr wrap="square" rtlCol="0">
            <a:spAutoFit/>
          </a:bodyPr>
          <a:lstStyle/>
          <a:p>
            <a:pPr algn="ctr"/>
            <a:r>
              <a:rPr lang="fr-FR" sz="2800" dirty="0"/>
              <a:t>L’effectif minimal est enregistré dans l’année:  </a:t>
            </a:r>
          </a:p>
        </p:txBody>
      </p:sp>
      <p:sp>
        <p:nvSpPr>
          <p:cNvPr id="5" name="ZoneTexte 4">
            <a:extLst>
              <a:ext uri="{FF2B5EF4-FFF2-40B4-BE49-F238E27FC236}">
                <a16:creationId xmlns:a16="http://schemas.microsoft.com/office/drawing/2014/main" id="{058521B5-87E6-AF2B-57E5-A083A4D996DA}"/>
              </a:ext>
            </a:extLst>
          </p:cNvPr>
          <p:cNvSpPr txBox="1"/>
          <p:nvPr/>
        </p:nvSpPr>
        <p:spPr>
          <a:xfrm>
            <a:off x="878054" y="4489502"/>
            <a:ext cx="1977656" cy="584775"/>
          </a:xfrm>
          <a:prstGeom prst="rect">
            <a:avLst/>
          </a:prstGeom>
          <a:solidFill>
            <a:schemeClr val="bg1">
              <a:lumMod val="85000"/>
            </a:schemeClr>
          </a:solidFill>
        </p:spPr>
        <p:txBody>
          <a:bodyPr wrap="square" rtlCol="0">
            <a:spAutoFit/>
          </a:bodyPr>
          <a:lstStyle/>
          <a:p>
            <a:pPr algn="ctr"/>
            <a:r>
              <a:rPr lang="fr-FR" sz="3200" dirty="0"/>
              <a:t>2001</a:t>
            </a:r>
          </a:p>
        </p:txBody>
      </p:sp>
      <p:sp>
        <p:nvSpPr>
          <p:cNvPr id="6" name="ZoneTexte 5">
            <a:extLst>
              <a:ext uri="{FF2B5EF4-FFF2-40B4-BE49-F238E27FC236}">
                <a16:creationId xmlns:a16="http://schemas.microsoft.com/office/drawing/2014/main" id="{397180ED-F7EA-EA72-939A-0F4B8B83BB62}"/>
              </a:ext>
            </a:extLst>
          </p:cNvPr>
          <p:cNvSpPr txBox="1"/>
          <p:nvPr/>
        </p:nvSpPr>
        <p:spPr>
          <a:xfrm>
            <a:off x="6302290" y="4455789"/>
            <a:ext cx="1977656" cy="584775"/>
          </a:xfrm>
          <a:prstGeom prst="rect">
            <a:avLst/>
          </a:prstGeom>
          <a:solidFill>
            <a:schemeClr val="bg1">
              <a:lumMod val="85000"/>
            </a:schemeClr>
          </a:solidFill>
        </p:spPr>
        <p:txBody>
          <a:bodyPr wrap="square" rtlCol="0">
            <a:spAutoFit/>
          </a:bodyPr>
          <a:lstStyle/>
          <a:p>
            <a:pPr algn="ctr"/>
            <a:r>
              <a:rPr lang="fr-FR" sz="3200" dirty="0"/>
              <a:t>2003</a:t>
            </a:r>
          </a:p>
        </p:txBody>
      </p:sp>
      <p:sp>
        <p:nvSpPr>
          <p:cNvPr id="7" name="Rectangle 6">
            <a:extLst>
              <a:ext uri="{FF2B5EF4-FFF2-40B4-BE49-F238E27FC236}">
                <a16:creationId xmlns:a16="http://schemas.microsoft.com/office/drawing/2014/main" id="{55FFA7FE-C20B-20EE-63F8-93B8EBA2B0E7}"/>
              </a:ext>
            </a:extLst>
          </p:cNvPr>
          <p:cNvSpPr/>
          <p:nvPr/>
        </p:nvSpPr>
        <p:spPr>
          <a:xfrm>
            <a:off x="878054" y="1166333"/>
            <a:ext cx="10161104" cy="324411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6">
            <a:extLst>
              <a:ext uri="{FF2B5EF4-FFF2-40B4-BE49-F238E27FC236}">
                <a16:creationId xmlns:a16="http://schemas.microsoft.com/office/drawing/2014/main" id="{BD661CCE-6574-D811-F95E-63DEB89E1180}"/>
              </a:ext>
            </a:extLst>
          </p:cNvPr>
          <p:cNvSpPr txBox="1"/>
          <p:nvPr/>
        </p:nvSpPr>
        <p:spPr>
          <a:xfrm>
            <a:off x="3590172" y="4455789"/>
            <a:ext cx="1977656" cy="584775"/>
          </a:xfrm>
          <a:prstGeom prst="rect">
            <a:avLst/>
          </a:prstGeom>
          <a:solidFill>
            <a:schemeClr val="bg1">
              <a:lumMod val="85000"/>
            </a:schemeClr>
          </a:solidFill>
        </p:spPr>
        <p:txBody>
          <a:bodyPr wrap="square" rtlCol="0">
            <a:spAutoFit/>
          </a:bodyPr>
          <a:lstStyle/>
          <a:p>
            <a:pPr algn="ctr"/>
            <a:r>
              <a:rPr lang="fr-FR" sz="3200" dirty="0"/>
              <a:t>2002</a:t>
            </a:r>
          </a:p>
        </p:txBody>
      </p:sp>
      <p:sp>
        <p:nvSpPr>
          <p:cNvPr id="13" name="ZoneTexte 6">
            <a:extLst>
              <a:ext uri="{FF2B5EF4-FFF2-40B4-BE49-F238E27FC236}">
                <a16:creationId xmlns:a16="http://schemas.microsoft.com/office/drawing/2014/main" id="{D76479DE-B190-34DA-5BF4-03E7D260696E}"/>
              </a:ext>
            </a:extLst>
          </p:cNvPr>
          <p:cNvSpPr txBox="1"/>
          <p:nvPr/>
        </p:nvSpPr>
        <p:spPr>
          <a:xfrm>
            <a:off x="9014408" y="4455789"/>
            <a:ext cx="1977656" cy="584775"/>
          </a:xfrm>
          <a:prstGeom prst="rect">
            <a:avLst/>
          </a:prstGeom>
          <a:solidFill>
            <a:schemeClr val="bg1">
              <a:lumMod val="85000"/>
            </a:schemeClr>
          </a:solidFill>
        </p:spPr>
        <p:txBody>
          <a:bodyPr wrap="square" rtlCol="0">
            <a:spAutoFit/>
          </a:bodyPr>
          <a:lstStyle/>
          <a:p>
            <a:pPr algn="ctr"/>
            <a:r>
              <a:rPr lang="fr-FR" sz="3200" dirty="0"/>
              <a:t>2004</a:t>
            </a:r>
          </a:p>
        </p:txBody>
      </p:sp>
      <p:pic>
        <p:nvPicPr>
          <p:cNvPr id="21" name="Image 20">
            <a:extLst>
              <a:ext uri="{FF2B5EF4-FFF2-40B4-BE49-F238E27FC236}">
                <a16:creationId xmlns:a16="http://schemas.microsoft.com/office/drawing/2014/main" id="{B1A73D34-0694-6F9D-8D76-3200FE3049EA}"/>
              </a:ext>
            </a:extLst>
          </p:cNvPr>
          <p:cNvPicPr>
            <a:picLocks noChangeAspect="1"/>
          </p:cNvPicPr>
          <p:nvPr/>
        </p:nvPicPr>
        <p:blipFill>
          <a:blip r:embed="rId3"/>
          <a:stretch>
            <a:fillRect/>
          </a:stretch>
        </p:blipFill>
        <p:spPr>
          <a:xfrm>
            <a:off x="1399294" y="1636111"/>
            <a:ext cx="2798590" cy="2592000"/>
          </a:xfrm>
          <a:prstGeom prst="rect">
            <a:avLst/>
          </a:prstGeom>
        </p:spPr>
      </p:pic>
    </p:spTree>
    <p:extLst>
      <p:ext uri="{BB962C8B-B14F-4D97-AF65-F5344CB8AC3E}">
        <p14:creationId xmlns:p14="http://schemas.microsoft.com/office/powerpoint/2010/main" val="159149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B89EB-F306-9790-D8B5-70C57AB8826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F6183BD-DB3D-83C6-A0F1-0BFB1FA95AFA}"/>
              </a:ext>
            </a:extLst>
          </p:cNvPr>
          <p:cNvSpPr>
            <a:spLocks noGrp="1"/>
          </p:cNvSpPr>
          <p:nvPr>
            <p:ph type="title"/>
          </p:nvPr>
        </p:nvSpPr>
        <p:spPr/>
        <p:txBody>
          <a:bodyPr/>
          <a:lstStyle/>
          <a:p>
            <a:r>
              <a:rPr lang="fr-FR" sz="1800" b="0" dirty="0">
                <a:solidFill>
                  <a:prstClr val="black"/>
                </a:solidFill>
                <a:latin typeface="Aptos" panose="02110004020202020204"/>
                <a:ea typeface="+mn-ea"/>
                <a:cs typeface="+mn-cs"/>
              </a:rPr>
              <a:t>La bonne réponse est:</a:t>
            </a:r>
            <a:endParaRPr lang="fr-FR" dirty="0"/>
          </a:p>
        </p:txBody>
      </p:sp>
      <p:sp>
        <p:nvSpPr>
          <p:cNvPr id="4" name="Espace réservé du contenu 3">
            <a:extLst>
              <a:ext uri="{FF2B5EF4-FFF2-40B4-BE49-F238E27FC236}">
                <a16:creationId xmlns:a16="http://schemas.microsoft.com/office/drawing/2014/main" id="{0A110F9E-F924-EC88-656B-71DA9C226EFC}"/>
              </a:ext>
            </a:extLst>
          </p:cNvPr>
          <p:cNvSpPr>
            <a:spLocks noGrp="1"/>
          </p:cNvSpPr>
          <p:nvPr>
            <p:ph sz="quarter" idx="11"/>
          </p:nvPr>
        </p:nvSpPr>
        <p:spPr>
          <a:xfrm>
            <a:off x="935304" y="668339"/>
            <a:ext cx="10558061" cy="287134"/>
          </a:xfrm>
        </p:spPr>
        <p:txBody>
          <a:bodyPr/>
          <a:lstStyle/>
          <a:p>
            <a:pPr marL="0" lvl="0" indent="0">
              <a:defRPr/>
            </a:pPr>
            <a:r>
              <a:rPr lang="fr-MA" dirty="0">
                <a:solidFill>
                  <a:prstClr val="white">
                    <a:lumMod val="65000"/>
                  </a:prstClr>
                </a:solidFill>
                <a:latin typeface="Calibri"/>
              </a:rPr>
              <a:t>L’enseignant explique que l’effectif minimal correspond au plus petit secteur.</a:t>
            </a:r>
            <a:endParaRPr lang="fr-FR" dirty="0">
              <a:solidFill>
                <a:prstClr val="white">
                  <a:lumMod val="65000"/>
                </a:prstClr>
              </a:solidFill>
              <a:latin typeface="Calibri"/>
            </a:endParaRPr>
          </a:p>
        </p:txBody>
      </p:sp>
      <p:sp>
        <p:nvSpPr>
          <p:cNvPr id="8" name="ZoneTexte 4">
            <a:extLst>
              <a:ext uri="{FF2B5EF4-FFF2-40B4-BE49-F238E27FC236}">
                <a16:creationId xmlns:a16="http://schemas.microsoft.com/office/drawing/2014/main" id="{F0098AD8-098C-6919-8A48-73040A42E88D}"/>
              </a:ext>
            </a:extLst>
          </p:cNvPr>
          <p:cNvSpPr txBox="1"/>
          <p:nvPr/>
        </p:nvSpPr>
        <p:spPr>
          <a:xfrm>
            <a:off x="970964" y="4521327"/>
            <a:ext cx="1977656" cy="584775"/>
          </a:xfrm>
          <a:prstGeom prst="rect">
            <a:avLst/>
          </a:prstGeom>
          <a:solidFill>
            <a:schemeClr val="accent4"/>
          </a:solidFill>
        </p:spPr>
        <p:txBody>
          <a:bodyPr wrap="square" rtlCol="0">
            <a:spAutoFit/>
          </a:bodyPr>
          <a:lstStyle>
            <a:defPPr>
              <a:defRPr lang="en-US"/>
            </a:defPPr>
            <a:lvl1pPr algn="ctr">
              <a:defRPr sz="3200">
                <a:solidFill>
                  <a:schemeClr val="bg1"/>
                </a:solidFill>
              </a:defRPr>
            </a:lvl1pPr>
          </a:lstStyle>
          <a:p>
            <a:r>
              <a:rPr lang="fr-FR" dirty="0"/>
              <a:t>2001</a:t>
            </a:r>
          </a:p>
        </p:txBody>
      </p:sp>
      <p:sp>
        <p:nvSpPr>
          <p:cNvPr id="9" name="Rectangle 8">
            <a:extLst>
              <a:ext uri="{FF2B5EF4-FFF2-40B4-BE49-F238E27FC236}">
                <a16:creationId xmlns:a16="http://schemas.microsoft.com/office/drawing/2014/main" id="{25E816AE-D7F1-500B-50BA-7ECA15ED2054}"/>
              </a:ext>
            </a:extLst>
          </p:cNvPr>
          <p:cNvSpPr/>
          <p:nvPr/>
        </p:nvSpPr>
        <p:spPr>
          <a:xfrm>
            <a:off x="673100" y="1362222"/>
            <a:ext cx="10503452" cy="304822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6F9D4BA8-7423-91B9-F6EC-5754C7BDBC54}"/>
              </a:ext>
            </a:extLst>
          </p:cNvPr>
          <p:cNvSpPr txBox="1"/>
          <p:nvPr/>
        </p:nvSpPr>
        <p:spPr>
          <a:xfrm>
            <a:off x="4330444" y="2096458"/>
            <a:ext cx="6362956" cy="954107"/>
          </a:xfrm>
          <a:prstGeom prst="rect">
            <a:avLst/>
          </a:prstGeom>
          <a:noFill/>
          <a:ln>
            <a:noFill/>
          </a:ln>
        </p:spPr>
        <p:txBody>
          <a:bodyPr wrap="square" rtlCol="0">
            <a:spAutoFit/>
          </a:bodyPr>
          <a:lstStyle/>
          <a:p>
            <a:pPr algn="ctr"/>
            <a:r>
              <a:rPr lang="fr-FR" sz="2800" dirty="0"/>
              <a:t>L’effectif minimal est enregistré dans l’année:    </a:t>
            </a:r>
          </a:p>
        </p:txBody>
      </p:sp>
      <p:pic>
        <p:nvPicPr>
          <p:cNvPr id="14" name="Image 13">
            <a:extLst>
              <a:ext uri="{FF2B5EF4-FFF2-40B4-BE49-F238E27FC236}">
                <a16:creationId xmlns:a16="http://schemas.microsoft.com/office/drawing/2014/main" id="{F22E71F6-F824-04E7-6FDA-CC4E76201A09}"/>
              </a:ext>
            </a:extLst>
          </p:cNvPr>
          <p:cNvPicPr>
            <a:picLocks noChangeAspect="1"/>
          </p:cNvPicPr>
          <p:nvPr/>
        </p:nvPicPr>
        <p:blipFill>
          <a:blip r:embed="rId2"/>
          <a:stretch>
            <a:fillRect/>
          </a:stretch>
        </p:blipFill>
        <p:spPr>
          <a:xfrm>
            <a:off x="970964" y="1554332"/>
            <a:ext cx="2876328" cy="2664000"/>
          </a:xfrm>
          <a:prstGeom prst="rect">
            <a:avLst/>
          </a:prstGeom>
        </p:spPr>
      </p:pic>
      <p:pic>
        <p:nvPicPr>
          <p:cNvPr id="15" name="Google Shape;289;p51">
            <a:extLst>
              <a:ext uri="{FF2B5EF4-FFF2-40B4-BE49-F238E27FC236}">
                <a16:creationId xmlns:a16="http://schemas.microsoft.com/office/drawing/2014/main" id="{888871B1-96EE-FD2B-82A4-3CBC443469F4}"/>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4894093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Page:125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a:extLst>
              <a:ext uri="{FF2B5EF4-FFF2-40B4-BE49-F238E27FC236}">
                <a16:creationId xmlns:a16="http://schemas.microsoft.com/office/drawing/2014/main" id="{6A72212A-943E-2786-DE73-B9CD3717731C}"/>
              </a:ext>
            </a:extLst>
          </p:cNvPr>
          <p:cNvPicPr>
            <a:picLocks noChangeAspect="1"/>
          </p:cNvPicPr>
          <p:nvPr/>
        </p:nvPicPr>
        <p:blipFill>
          <a:blip r:embed="rId4"/>
          <a:stretch>
            <a:fillRect/>
          </a:stretch>
        </p:blipFill>
        <p:spPr>
          <a:xfrm>
            <a:off x="2629473" y="1050161"/>
            <a:ext cx="6933053" cy="4837199"/>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a:extLst>
              <a:ext uri="{FF2B5EF4-FFF2-40B4-BE49-F238E27FC236}">
                <a16:creationId xmlns:a16="http://schemas.microsoft.com/office/drawing/2014/main" id="{63E7A382-217F-8655-0E3E-D89652D7D519}"/>
              </a:ext>
            </a:extLst>
          </p:cNvPr>
          <p:cNvPicPr>
            <a:picLocks noChangeAspect="1"/>
          </p:cNvPicPr>
          <p:nvPr/>
        </p:nvPicPr>
        <p:blipFill>
          <a:blip r:embed="rId4"/>
          <a:stretch>
            <a:fillRect/>
          </a:stretch>
        </p:blipFill>
        <p:spPr>
          <a:xfrm>
            <a:off x="2063552" y="967664"/>
            <a:ext cx="8461776" cy="5659081"/>
          </a:xfrm>
          <a:prstGeom prst="rect">
            <a:avLst/>
          </a:prstGeom>
        </p:spPr>
      </p:pic>
      <p:sp>
        <p:nvSpPr>
          <p:cNvPr id="10" name="ZoneTexte 9">
            <a:extLst>
              <a:ext uri="{FF2B5EF4-FFF2-40B4-BE49-F238E27FC236}">
                <a16:creationId xmlns:a16="http://schemas.microsoft.com/office/drawing/2014/main" id="{433597F4-E20B-0A8E-3A26-EB743A07AF1C}"/>
              </a:ext>
            </a:extLst>
          </p:cNvPr>
          <p:cNvSpPr txBox="1"/>
          <p:nvPr/>
        </p:nvSpPr>
        <p:spPr>
          <a:xfrm>
            <a:off x="6294440" y="2694562"/>
            <a:ext cx="671208"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100</a:t>
            </a:r>
          </a:p>
        </p:txBody>
      </p:sp>
      <p:sp>
        <p:nvSpPr>
          <p:cNvPr id="11" name="ZoneTexte 10">
            <a:extLst>
              <a:ext uri="{FF2B5EF4-FFF2-40B4-BE49-F238E27FC236}">
                <a16:creationId xmlns:a16="http://schemas.microsoft.com/office/drawing/2014/main" id="{23303BA9-CFB9-35B2-0D3E-15856A495B91}"/>
              </a:ext>
            </a:extLst>
          </p:cNvPr>
          <p:cNvSpPr txBox="1"/>
          <p:nvPr/>
        </p:nvSpPr>
        <p:spPr>
          <a:xfrm>
            <a:off x="6965648" y="2564424"/>
            <a:ext cx="671208"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3,6°</a:t>
            </a:r>
          </a:p>
        </p:txBody>
      </p:sp>
      <mc:AlternateContent xmlns:mc="http://schemas.openxmlformats.org/markup-compatibility/2006" xmlns:a14="http://schemas.microsoft.com/office/drawing/2010/main">
        <mc:Choice Requires="a14">
          <p:sp>
            <p:nvSpPr>
              <p:cNvPr id="12" name="ZoneTexte 11">
                <a:extLst>
                  <a:ext uri="{FF2B5EF4-FFF2-40B4-BE49-F238E27FC236}">
                    <a16:creationId xmlns:a16="http://schemas.microsoft.com/office/drawing/2014/main" id="{94E71EA3-BC2F-70E1-65F9-4C2C99D3AB44}"/>
                  </a:ext>
                </a:extLst>
              </p:cNvPr>
              <p:cNvSpPr txBox="1"/>
              <p:nvPr/>
            </p:nvSpPr>
            <p:spPr>
              <a:xfrm>
                <a:off x="6437112" y="3244334"/>
                <a:ext cx="2376148" cy="369332"/>
              </a:xfrm>
              <a:prstGeom prst="rect">
                <a:avLst/>
              </a:prstGeom>
              <a:noFill/>
            </p:spPr>
            <p:txBody>
              <a:bodyPr wrap="square" rtlCol="0">
                <a:spAutoFit/>
              </a:bodyPr>
              <a:lstStyle/>
              <a:p>
                <a:pPr algn="l"/>
                <a14:m>
                  <m:oMath xmlns:m="http://schemas.openxmlformats.org/officeDocument/2006/math">
                    <m:r>
                      <a:rPr lang="fr-FR" b="1" i="1" smtClean="0">
                        <a:solidFill>
                          <a:srgbClr val="FF0000"/>
                        </a:solidFill>
                        <a:latin typeface="Cambria Math" panose="02040503050406030204" pitchFamily="18" charset="0"/>
                        <a:cs typeface="Calibri" panose="020F0502020204030204" pitchFamily="34" charset="0"/>
                      </a:rPr>
                      <m:t>𝟓</m:t>
                    </m:r>
                    <m:r>
                      <a:rPr lang="fr-FR" b="1"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a14:m>
                <a:r>
                  <a:rPr lang="fr-FR" b="1" dirty="0">
                    <a:solidFill>
                      <a:srgbClr val="FF0000"/>
                    </a:solidFill>
                    <a:latin typeface="Calibri" panose="020F0502020204030204" pitchFamily="34" charset="0"/>
                    <a:cs typeface="Calibri" panose="020F0502020204030204" pitchFamily="34" charset="0"/>
                  </a:rPr>
                  <a:t>3,6°=18°</a:t>
                </a:r>
              </a:p>
            </p:txBody>
          </p:sp>
        </mc:Choice>
        <mc:Fallback xmlns="">
          <p:sp>
            <p:nvSpPr>
              <p:cNvPr id="12" name="ZoneTexte 11">
                <a:extLst>
                  <a:ext uri="{FF2B5EF4-FFF2-40B4-BE49-F238E27FC236}">
                    <a16:creationId xmlns:a16="http://schemas.microsoft.com/office/drawing/2014/main" id="{94E71EA3-BC2F-70E1-65F9-4C2C99D3AB44}"/>
                  </a:ext>
                </a:extLst>
              </p:cNvPr>
              <p:cNvSpPr txBox="1">
                <a:spLocks noRot="1" noChangeAspect="1" noMove="1" noResize="1" noEditPoints="1" noAdjustHandles="1" noChangeArrowheads="1" noChangeShapeType="1" noTextEdit="1"/>
              </p:cNvSpPr>
              <p:nvPr/>
            </p:nvSpPr>
            <p:spPr>
              <a:xfrm>
                <a:off x="6437112" y="3244334"/>
                <a:ext cx="2376148" cy="369332"/>
              </a:xfrm>
              <a:prstGeom prst="rect">
                <a:avLst/>
              </a:prstGeom>
              <a:blipFill>
                <a:blip r:embed="rId5"/>
                <a:stretch>
                  <a:fillRect t="-8197" b="-24590"/>
                </a:stretch>
              </a:blipFill>
            </p:spPr>
            <p:txBody>
              <a:bodyPr/>
              <a:lstStyle/>
              <a:p>
                <a:r>
                  <a:rPr lang="fr-FR">
                    <a:noFill/>
                  </a:rPr>
                  <a:t> </a:t>
                </a:r>
              </a:p>
            </p:txBody>
          </p:sp>
        </mc:Fallback>
      </mc:AlternateContent>
      <p:sp>
        <p:nvSpPr>
          <p:cNvPr id="13" name="ZoneTexte 12">
            <a:extLst>
              <a:ext uri="{FF2B5EF4-FFF2-40B4-BE49-F238E27FC236}">
                <a16:creationId xmlns:a16="http://schemas.microsoft.com/office/drawing/2014/main" id="{BCA548A4-6649-8DA9-2DC5-BF6D24E309CA}"/>
              </a:ext>
            </a:extLst>
          </p:cNvPr>
          <p:cNvSpPr txBox="1"/>
          <p:nvPr/>
        </p:nvSpPr>
        <p:spPr>
          <a:xfrm>
            <a:off x="4277572" y="4685490"/>
            <a:ext cx="671208"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18°</a:t>
            </a:r>
          </a:p>
        </p:txBody>
      </p:sp>
      <p:sp>
        <p:nvSpPr>
          <p:cNvPr id="14" name="ZoneTexte 13">
            <a:extLst>
              <a:ext uri="{FF2B5EF4-FFF2-40B4-BE49-F238E27FC236}">
                <a16:creationId xmlns:a16="http://schemas.microsoft.com/office/drawing/2014/main" id="{87EF6072-A3B4-B30D-3995-FA097E28FCD0}"/>
              </a:ext>
            </a:extLst>
          </p:cNvPr>
          <p:cNvSpPr txBox="1"/>
          <p:nvPr/>
        </p:nvSpPr>
        <p:spPr>
          <a:xfrm>
            <a:off x="4870959" y="4685489"/>
            <a:ext cx="671208"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36°</a:t>
            </a:r>
          </a:p>
        </p:txBody>
      </p:sp>
      <p:sp>
        <p:nvSpPr>
          <p:cNvPr id="15" name="ZoneTexte 14">
            <a:extLst>
              <a:ext uri="{FF2B5EF4-FFF2-40B4-BE49-F238E27FC236}">
                <a16:creationId xmlns:a16="http://schemas.microsoft.com/office/drawing/2014/main" id="{ADC334BA-1605-6350-8A2B-A56D5F825402}"/>
              </a:ext>
            </a:extLst>
          </p:cNvPr>
          <p:cNvSpPr txBox="1"/>
          <p:nvPr/>
        </p:nvSpPr>
        <p:spPr>
          <a:xfrm>
            <a:off x="5450112" y="4685488"/>
            <a:ext cx="671208"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72°</a:t>
            </a:r>
          </a:p>
        </p:txBody>
      </p:sp>
      <p:sp>
        <p:nvSpPr>
          <p:cNvPr id="16" name="ZoneTexte 15">
            <a:extLst>
              <a:ext uri="{FF2B5EF4-FFF2-40B4-BE49-F238E27FC236}">
                <a16:creationId xmlns:a16="http://schemas.microsoft.com/office/drawing/2014/main" id="{CD87923E-8FD3-9B37-A42B-CF1F73179F37}"/>
              </a:ext>
            </a:extLst>
          </p:cNvPr>
          <p:cNvSpPr txBox="1"/>
          <p:nvPr/>
        </p:nvSpPr>
        <p:spPr>
          <a:xfrm>
            <a:off x="6077028" y="4685488"/>
            <a:ext cx="671208"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90°</a:t>
            </a:r>
          </a:p>
        </p:txBody>
      </p:sp>
      <p:sp>
        <p:nvSpPr>
          <p:cNvPr id="17" name="ZoneTexte 16">
            <a:extLst>
              <a:ext uri="{FF2B5EF4-FFF2-40B4-BE49-F238E27FC236}">
                <a16:creationId xmlns:a16="http://schemas.microsoft.com/office/drawing/2014/main" id="{E884E76D-26E9-9094-B65D-DC422B537785}"/>
              </a:ext>
            </a:extLst>
          </p:cNvPr>
          <p:cNvSpPr txBox="1"/>
          <p:nvPr/>
        </p:nvSpPr>
        <p:spPr>
          <a:xfrm>
            <a:off x="6649835" y="4660653"/>
            <a:ext cx="671208"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144°</a:t>
            </a:r>
          </a:p>
        </p:txBody>
      </p:sp>
      <mc:AlternateContent xmlns:mc="http://schemas.openxmlformats.org/markup-compatibility/2006" xmlns:a14="http://schemas.microsoft.com/office/drawing/2010/main">
        <mc:Choice Requires="a14">
          <p:sp>
            <p:nvSpPr>
              <p:cNvPr id="18" name="ZoneTexte 17">
                <a:extLst>
                  <a:ext uri="{FF2B5EF4-FFF2-40B4-BE49-F238E27FC236}">
                    <a16:creationId xmlns:a16="http://schemas.microsoft.com/office/drawing/2014/main" id="{6FCDDA2E-E9B9-2A12-B783-0E2DDCD76716}"/>
                  </a:ext>
                </a:extLst>
              </p:cNvPr>
              <p:cNvSpPr txBox="1"/>
              <p:nvPr/>
            </p:nvSpPr>
            <p:spPr>
              <a:xfrm>
                <a:off x="7467315" y="4506764"/>
                <a:ext cx="671208" cy="307777"/>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4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4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𝟑</m:t>
                      </m:r>
                      <m:r>
                        <a:rPr lang="fr-FR" sz="14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4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𝟔</m:t>
                      </m:r>
                      <m:r>
                        <a:rPr lang="fr-FR" sz="1400" b="1"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1400" b="1" dirty="0">
                  <a:solidFill>
                    <a:srgbClr val="FF0000"/>
                  </a:solidFill>
                  <a:latin typeface="Calibri" panose="020F0502020204030204" pitchFamily="34" charset="0"/>
                  <a:cs typeface="Calibri" panose="020F0502020204030204" pitchFamily="34" charset="0"/>
                </a:endParaRPr>
              </a:p>
            </p:txBody>
          </p:sp>
        </mc:Choice>
        <mc:Fallback xmlns="">
          <p:sp>
            <p:nvSpPr>
              <p:cNvPr id="18" name="ZoneTexte 17">
                <a:extLst>
                  <a:ext uri="{FF2B5EF4-FFF2-40B4-BE49-F238E27FC236}">
                    <a16:creationId xmlns:a16="http://schemas.microsoft.com/office/drawing/2014/main" id="{6FCDDA2E-E9B9-2A12-B783-0E2DDCD76716}"/>
                  </a:ext>
                </a:extLst>
              </p:cNvPr>
              <p:cNvSpPr txBox="1">
                <a:spLocks noRot="1" noChangeAspect="1" noMove="1" noResize="1" noEditPoints="1" noAdjustHandles="1" noChangeArrowheads="1" noChangeShapeType="1" noTextEdit="1"/>
              </p:cNvSpPr>
              <p:nvPr/>
            </p:nvSpPr>
            <p:spPr>
              <a:xfrm>
                <a:off x="7467315" y="4506764"/>
                <a:ext cx="671208" cy="307777"/>
              </a:xfrm>
              <a:prstGeom prst="rect">
                <a:avLst/>
              </a:prstGeom>
              <a:blipFill>
                <a:blip r:embed="rId6"/>
                <a:stretch>
                  <a:fillRect/>
                </a:stretch>
              </a:blipFill>
            </p:spPr>
            <p:txBody>
              <a:bodyPr/>
              <a:lstStyle/>
              <a:p>
                <a:r>
                  <a:rPr lang="fr-FR">
                    <a:noFill/>
                  </a:rPr>
                  <a:t> </a:t>
                </a:r>
              </a:p>
            </p:txBody>
          </p:sp>
        </mc:Fallback>
      </mc:AlternateContent>
      <p:pic>
        <p:nvPicPr>
          <p:cNvPr id="20" name="Image 19">
            <a:extLst>
              <a:ext uri="{FF2B5EF4-FFF2-40B4-BE49-F238E27FC236}">
                <a16:creationId xmlns:a16="http://schemas.microsoft.com/office/drawing/2014/main" id="{FE386F7A-EE47-C9B2-BA73-FAB3CFB22EB8}"/>
              </a:ext>
            </a:extLst>
          </p:cNvPr>
          <p:cNvPicPr>
            <a:picLocks noChangeAspect="1"/>
          </p:cNvPicPr>
          <p:nvPr/>
        </p:nvPicPr>
        <p:blipFill>
          <a:blip r:embed="rId7"/>
          <a:stretch>
            <a:fillRect/>
          </a:stretch>
        </p:blipFill>
        <p:spPr>
          <a:xfrm>
            <a:off x="7381222" y="5091955"/>
            <a:ext cx="1553514" cy="1596760"/>
          </a:xfrm>
          <a:prstGeom prst="rect">
            <a:avLst/>
          </a:prstGeom>
        </p:spPr>
      </p:pic>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P spid="1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1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Page:125</a:t>
            </a:r>
            <a:endParaRPr lang="fr-FR" dirty="0"/>
          </a:p>
        </p:txBody>
      </p:sp>
      <p:pic>
        <p:nvPicPr>
          <p:cNvPr id="7" name="Image 6">
            <a:extLst>
              <a:ext uri="{FF2B5EF4-FFF2-40B4-BE49-F238E27FC236}">
                <a16:creationId xmlns:a16="http://schemas.microsoft.com/office/drawing/2014/main" id="{033F7970-D61F-3A0E-DE8D-F8AB0BEB585B}"/>
              </a:ext>
            </a:extLst>
          </p:cNvPr>
          <p:cNvPicPr>
            <a:picLocks noChangeAspect="1"/>
          </p:cNvPicPr>
          <p:nvPr/>
        </p:nvPicPr>
        <p:blipFill>
          <a:blip r:embed="rId2"/>
          <a:stretch>
            <a:fillRect/>
          </a:stretch>
        </p:blipFill>
        <p:spPr>
          <a:xfrm>
            <a:off x="289793" y="1356512"/>
            <a:ext cx="11422309" cy="4144975"/>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22813" y="1810564"/>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b="1" dirty="0">
                <a:solidFill>
                  <a:schemeClr val="bg1">
                    <a:lumMod val="65000"/>
                  </a:schemeClr>
                </a:solidFill>
              </a:rPr>
              <a:t>Calculer et interpréter la moyenne arithmétique d’une série statistique quantitative </a:t>
            </a: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33632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sym typeface="Arial"/>
              </a:rPr>
              <a:t>Tâche 9</a:t>
            </a: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89205" y="3760717"/>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sym typeface="Arial"/>
              </a:rPr>
              <a:t>Tâche 7</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57806" y="2805686"/>
            <a:ext cx="1320739" cy="7344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sym typeface="Arial"/>
              </a:rPr>
              <a:t>Tâche 6</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320739"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b="1" dirty="0">
                <a:solidFill>
                  <a:schemeClr val="bg1">
                    <a:lumMod val="65000"/>
                  </a:schemeClr>
                </a:solidFill>
                <a:sym typeface="Arial"/>
              </a:rPr>
              <a:t>Tâche 5</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t>Identifier les issues d’une expérience aléatoire</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3133380" y="3702578"/>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rPr>
              <a:t>Construire et lire un diagramme en bâtonnets </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057672" y="2814531"/>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schemeClr val="bg1">
                    <a:lumMod val="65000"/>
                  </a:schemeClr>
                </a:solidFill>
              </a:rPr>
              <a:t>Déterminer et interpréter la médiane d’une série statistique quantitative </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400" b="1" dirty="0"/>
              <a:t>Construire et lire un diagramme circulaire </a:t>
            </a:r>
          </a:p>
        </p:txBody>
      </p:sp>
      <p:sp>
        <p:nvSpPr>
          <p:cNvPr id="25" name="Rectangle 24">
            <a:extLst>
              <a:ext uri="{FF2B5EF4-FFF2-40B4-BE49-F238E27FC236}">
                <a16:creationId xmlns:a16="http://schemas.microsoft.com/office/drawing/2014/main" id="{E2D8B298-C52A-F641-FE46-F63A5D014E5F}"/>
              </a:ext>
            </a:extLst>
          </p:cNvPr>
          <p:cNvSpPr/>
          <p:nvPr/>
        </p:nvSpPr>
        <p:spPr>
          <a:xfrm>
            <a:off x="1389205" y="1080983"/>
            <a:ext cx="9750839"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fr-FR" dirty="0"/>
              <a:t>Leçon 13 : Statistiques et probabilité</a:t>
            </a: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400" b="1" dirty="0">
                <a:sym typeface="Arial"/>
              </a:rPr>
              <a:t>Tâche 8</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745726" cy="350505"/>
          </a:xfrm>
        </p:spPr>
        <p:txBody>
          <a:bodyPr/>
          <a:lstStyle/>
          <a:p>
            <a:r>
              <a:rPr lang="fr-FR" dirty="0"/>
              <a:t>Dans cette séance nous avons appris comment tracer un diagramme circulaire.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9" name="Image 8">
            <a:extLst>
              <a:ext uri="{FF2B5EF4-FFF2-40B4-BE49-F238E27FC236}">
                <a16:creationId xmlns:a16="http://schemas.microsoft.com/office/drawing/2014/main" id="{49BE25B9-EAD5-A21C-F787-AE2A5B7F4CC1}"/>
              </a:ext>
            </a:extLst>
          </p:cNvPr>
          <p:cNvPicPr>
            <a:picLocks noChangeAspect="1"/>
          </p:cNvPicPr>
          <p:nvPr/>
        </p:nvPicPr>
        <p:blipFill>
          <a:blip r:embed="rId3"/>
          <a:stretch>
            <a:fillRect/>
          </a:stretch>
        </p:blipFill>
        <p:spPr>
          <a:xfrm>
            <a:off x="3691681" y="963716"/>
            <a:ext cx="5403681" cy="5609209"/>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Page:125</a:t>
            </a:r>
          </a:p>
        </p:txBody>
      </p:sp>
      <p:pic>
        <p:nvPicPr>
          <p:cNvPr id="5" name="Image 4">
            <a:extLst>
              <a:ext uri="{FF2B5EF4-FFF2-40B4-BE49-F238E27FC236}">
                <a16:creationId xmlns:a16="http://schemas.microsoft.com/office/drawing/2014/main" id="{202CC54A-3011-F438-F8D3-62E054E43A28}"/>
              </a:ext>
            </a:extLst>
          </p:cNvPr>
          <p:cNvPicPr>
            <a:picLocks noChangeAspect="1"/>
          </p:cNvPicPr>
          <p:nvPr/>
        </p:nvPicPr>
        <p:blipFill>
          <a:blip r:embed="rId2"/>
          <a:stretch>
            <a:fillRect/>
          </a:stretch>
        </p:blipFill>
        <p:spPr>
          <a:xfrm>
            <a:off x="447275" y="1469514"/>
            <a:ext cx="11519951" cy="3996156"/>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FR" dirty="0"/>
              <a:t>Construire et lire un diagramme circulaire </a:t>
            </a:r>
          </a:p>
          <a:p>
            <a:pPr marL="0" lvl="0" indent="0"/>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fr-FR" noProof="0" dirty="0"/>
              <a:t>diagramme circulaire .</a:t>
            </a:r>
          </a:p>
          <a:p>
            <a:r>
              <a:rPr lang="fr-FR" noProof="0" dirty="0"/>
              <a:t>Construire.</a:t>
            </a:r>
          </a:p>
          <a:p>
            <a:r>
              <a:rPr lang="fr-FR" noProof="0" dirty="0"/>
              <a:t>Lire.</a:t>
            </a:r>
          </a:p>
          <a:p>
            <a:r>
              <a:rPr lang="fr-FR" dirty="0"/>
              <a:t>Interpréter</a:t>
            </a:r>
            <a:r>
              <a:rPr lang="fr-FR" noProof="0" dirty="0"/>
              <a:t>. </a:t>
            </a:r>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indent="-285750">
              <a:buFont typeface="Arial" panose="020B0604020202020204" pitchFamily="34" charset="0"/>
              <a:buChar char="•"/>
            </a:pPr>
            <a:r>
              <a:rPr lang="fr-FR" b="1" dirty="0"/>
              <a:t>Construire  un diagramme circulaire </a:t>
            </a:r>
          </a:p>
          <a:p>
            <a:pPr marL="285750" indent="-285750">
              <a:buFont typeface="Arial" panose="020B0604020202020204" pitchFamily="34" charset="0"/>
              <a:buChar char="•"/>
            </a:pPr>
            <a:r>
              <a:rPr lang="fr-FR" b="1" dirty="0"/>
              <a:t>Lire un diagramme circulaire </a:t>
            </a:r>
          </a:p>
          <a:p>
            <a:pPr marL="285750" lvl="0" indent="-285750">
              <a:buFont typeface="Arial" panose="020B0604020202020204" pitchFamily="34" charset="0"/>
              <a:buChar char="•"/>
            </a:pPr>
            <a:endParaRPr lang="fr-FR" dirty="0"/>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Il faut distinguer un diagramme circulaire d’un graphique.</a:t>
            </a:r>
          </a:p>
        </p:txBody>
      </p:sp>
    </p:spTree>
    <p:extLst>
      <p:ext uri="{BB962C8B-B14F-4D97-AF65-F5344CB8AC3E}">
        <p14:creationId xmlns:p14="http://schemas.microsoft.com/office/powerpoint/2010/main" val="154435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1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12345</TotalTime>
  <Words>1351</Words>
  <Application>Microsoft Office PowerPoint</Application>
  <PresentationFormat>Grand écran</PresentationFormat>
  <Paragraphs>185</Paragraphs>
  <Slides>55</Slides>
  <Notes>4</Notes>
  <HiddenSlides>7</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55</vt:i4>
      </vt:variant>
    </vt:vector>
  </HeadingPairs>
  <TitlesOfParts>
    <vt:vector size="64" baseType="lpstr">
      <vt:lpstr>Aptos</vt:lpstr>
      <vt:lpstr>Aptos Display</vt:lpstr>
      <vt:lpstr>Arial</vt:lpstr>
      <vt:lpstr>Calibri</vt:lpstr>
      <vt:lpstr>Cambria Math</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Nous allons commencé par corriger l’exercice maison</vt:lpstr>
      <vt:lpstr>Présentation PowerPoint</vt:lpstr>
      <vt:lpstr> Répondez aux questions ci-dessous:  </vt:lpstr>
      <vt:lpstr>Voici les bonnes réponses:</vt:lpstr>
      <vt:lpstr>Présentation PowerPoint</vt:lpstr>
      <vt:lpstr>A la fin de cette séance, vous serez capables de:</vt:lpstr>
      <vt:lpstr>Pour atteindre cet objectif, nous allons suivre deux étapes</vt:lpstr>
      <vt:lpstr>Présentation PowerPoint</vt:lpstr>
      <vt:lpstr>Je vais examiner cette situation de plus près. Je vais construire le diagramme circulaire de cette série.</vt:lpstr>
      <vt:lpstr> Je calcule l’effectif total de la série.</vt:lpstr>
      <vt:lpstr>  Je calcule le coefficient de proportionnalité.</vt:lpstr>
      <vt:lpstr>  Je calcule les mesures des angles correspondant à chaque valeur, en utilisant le coefficient de proportionnalité.</vt:lpstr>
      <vt:lpstr>  Je trace un cercle avec mon compas.</vt:lpstr>
      <vt:lpstr>   Je construis les secteurs angulaires en utilisant mon rapporteur.</vt:lpstr>
      <vt:lpstr>Présentation PowerPoint</vt:lpstr>
      <vt:lpstr>Répondre par vrai ou faux aux questions suivantes.</vt:lpstr>
      <vt:lpstr>Faux!. C’est un diagramme circulaire?</vt:lpstr>
      <vt:lpstr>Répondre par vrai ou faux aux questions suivantes:</vt:lpstr>
      <vt:lpstr>Vrai.</vt:lpstr>
      <vt:lpstr>Complétez par ce qui convient.</vt:lpstr>
      <vt:lpstr>Voici la bonne réponse?</vt:lpstr>
      <vt:lpstr>Complétez:</vt:lpstr>
      <vt:lpstr>Voici la bonne réponse</vt:lpstr>
      <vt:lpstr>Relier chaque tableau avec le diagramme qui lui correspond</vt:lpstr>
      <vt:lpstr>Voici les bonnes correspondances</vt:lpstr>
      <vt:lpstr>Choisir la bonne réponse.</vt:lpstr>
      <vt:lpstr>La bonne réponse est:</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tracer un diagramme circulaire.</vt:lpstr>
      <vt:lpstr>Voici l’exercice à faire à la maison pour la séance prochaine.</vt:lpstr>
      <vt:lpstr>C’est la fin de notre séance. N’oubliez pas de réviser votre leçon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788</cp:revision>
  <dcterms:created xsi:type="dcterms:W3CDTF">2025-11-03T10:55:47Z</dcterms:created>
  <dcterms:modified xsi:type="dcterms:W3CDTF">2026-05-10T06:36:50Z</dcterms:modified>
</cp:coreProperties>
</file>