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61" r:id="rId15"/>
    <p:sldId id="2147483413" r:id="rId16"/>
    <p:sldId id="263" r:id="rId17"/>
    <p:sldId id="295" r:id="rId18"/>
    <p:sldId id="267" r:id="rId19"/>
    <p:sldId id="296" r:id="rId20"/>
    <p:sldId id="309" r:id="rId21"/>
    <p:sldId id="310" r:id="rId22"/>
    <p:sldId id="297" r:id="rId23"/>
    <p:sldId id="270" r:id="rId24"/>
    <p:sldId id="271" r:id="rId25"/>
    <p:sldId id="272" r:id="rId26"/>
    <p:sldId id="298" r:id="rId27"/>
    <p:sldId id="313" r:id="rId28"/>
    <p:sldId id="259" r:id="rId29"/>
    <p:sldId id="274" r:id="rId30"/>
    <p:sldId id="275" r:id="rId31"/>
    <p:sldId id="299" r:id="rId32"/>
    <p:sldId id="349" r:id="rId33"/>
    <p:sldId id="350" r:id="rId34"/>
    <p:sldId id="315" r:id="rId35"/>
    <p:sldId id="316" r:id="rId36"/>
    <p:sldId id="317" r:id="rId37"/>
    <p:sldId id="318" r:id="rId38"/>
    <p:sldId id="321" r:id="rId39"/>
    <p:sldId id="351" r:id="rId40"/>
    <p:sldId id="300" r:id="rId41"/>
    <p:sldId id="301" r:id="rId42"/>
    <p:sldId id="281" r:id="rId43"/>
    <p:sldId id="303" r:id="rId44"/>
    <p:sldId id="304" r:id="rId45"/>
    <p:sldId id="282" r:id="rId46"/>
    <p:sldId id="305" r:id="rId47"/>
    <p:sldId id="262" r:id="rId48"/>
    <p:sldId id="283" r:id="rId49"/>
    <p:sldId id="284" r:id="rId50"/>
    <p:sldId id="2147483414" r:id="rId5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</p14:sldIdLst>
        </p14:section>
        <p14:section name="Pratique collective" id="{CF34AB29-930A-422C-8BB3-41EE66488593}">
          <p14:sldIdLst>
            <p14:sldId id="299"/>
            <p14:sldId id="349"/>
            <p14:sldId id="350"/>
            <p14:sldId id="315"/>
            <p14:sldId id="316"/>
            <p14:sldId id="317"/>
            <p14:sldId id="318"/>
            <p14:sldId id="321"/>
            <p14:sldId id="351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1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48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574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0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4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5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Les concepts de base de la géométrie dans le plan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8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Construire la perpendiculaire à partir d’un point qui n’appartient pas à une droite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réponse,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ACD49805-9E97-5D31-5AA7-117F12BE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87" y="2137083"/>
            <a:ext cx="10075276" cy="305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 et répondez en vous appuyant sur le codage.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02621D05-837E-5AE6-1AD7-7A787B44F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687" y="1787254"/>
            <a:ext cx="9827604" cy="25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P n’est pas un point de la droite 𝒎 .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 est perpendiculaire à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en P.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BCC1E65B-E036-B502-5859-8204BDCA6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687" y="1787254"/>
            <a:ext cx="9827604" cy="250643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2231DCD-B927-69DF-1873-97E13A77ABED}"/>
              </a:ext>
            </a:extLst>
          </p:cNvPr>
          <p:cNvSpPr txBox="1"/>
          <p:nvPr/>
        </p:nvSpPr>
        <p:spPr>
          <a:xfrm>
            <a:off x="6604348" y="2946953"/>
            <a:ext cx="929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passe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CDAA686-F6DB-DAAD-2FB8-ED8A217D0DCF}"/>
              </a:ext>
            </a:extLst>
          </p:cNvPr>
          <p:cNvSpPr txBox="1"/>
          <p:nvPr/>
        </p:nvSpPr>
        <p:spPr>
          <a:xfrm>
            <a:off x="3143764" y="2946953"/>
            <a:ext cx="1521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perpendiculaire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1255A59-0805-5BE4-8E42-94B639C93AE6}"/>
                  </a:ext>
                </a:extLst>
              </p:cNvPr>
              <p:cNvSpPr txBox="1"/>
              <p:nvPr/>
            </p:nvSpPr>
            <p:spPr>
              <a:xfrm>
                <a:off x="6042697" y="3347063"/>
                <a:ext cx="3826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𝑚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1255A59-0805-5BE4-8E42-94B639C93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697" y="3347063"/>
                <a:ext cx="382616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 qui suit: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lit la synthèse des prérequis</a:t>
            </a:r>
          </a:p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D4AA0F-695E-E882-6104-608656FB96FE}"/>
              </a:ext>
            </a:extLst>
          </p:cNvPr>
          <p:cNvSpPr/>
          <p:nvPr/>
        </p:nvSpPr>
        <p:spPr>
          <a:xfrm>
            <a:off x="778058" y="2000941"/>
            <a:ext cx="10727579" cy="25769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2A67F1E-B19B-7C9A-9145-B5C1A0519912}"/>
                  </a:ext>
                </a:extLst>
              </p:cNvPr>
              <p:cNvSpPr txBox="1"/>
              <p:nvPr/>
            </p:nvSpPr>
            <p:spPr>
              <a:xfrm>
                <a:off x="793237" y="2351724"/>
                <a:ext cx="793512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𝒏</m:t>
                    </m:r>
                  </m:oMath>
                </a14:m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la droite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perpendiculaire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à la droite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𝒎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qui passe par le point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2A67F1E-B19B-7C9A-9145-B5C1A0519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237" y="2351724"/>
                <a:ext cx="7935127" cy="400110"/>
              </a:xfrm>
              <a:prstGeom prst="rect">
                <a:avLst/>
              </a:prstGeom>
              <a:blipFill>
                <a:blip r:embed="rId2"/>
                <a:stretch>
                  <a:fillRect l="-691" t="-9231" r="-461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D0600E4-4190-090F-591E-69C745307DBA}"/>
                  </a:ext>
                </a:extLst>
              </p:cNvPr>
              <p:cNvSpPr txBox="1"/>
              <p:nvPr/>
            </p:nvSpPr>
            <p:spPr>
              <a:xfrm>
                <a:off x="793237" y="3102617"/>
                <a:ext cx="629712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Courier New" panose="02070309020205020404" pitchFamily="49" charset="0"/>
                  <a:buChar char="o"/>
                </a:pP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pont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n’est pas un point de la droite</a:t>
                </a:r>
                <a:r>
                  <a:rPr lang="fr-FR" sz="2000" b="1" dirty="0">
                    <a:solidFill>
                      <a:srgbClr val="0F9ED5"/>
                    </a:solidFill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>
                        <a:solidFill>
                          <a:srgbClr val="0F9ED5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𝒎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D0600E4-4190-090F-591E-69C745307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237" y="3102617"/>
                <a:ext cx="6297123" cy="400110"/>
              </a:xfrm>
              <a:prstGeom prst="rect">
                <a:avLst/>
              </a:prstGeom>
              <a:blipFill>
                <a:blip r:embed="rId3"/>
                <a:stretch>
                  <a:fillRect l="-871" t="-909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6EA297E4-85FA-9C4B-6315-A74E9C39F5F3}"/>
              </a:ext>
            </a:extLst>
          </p:cNvPr>
          <p:cNvGrpSpPr/>
          <p:nvPr/>
        </p:nvGrpSpPr>
        <p:grpSpPr>
          <a:xfrm>
            <a:off x="8728364" y="2351724"/>
            <a:ext cx="2578973" cy="1763075"/>
            <a:chOff x="8970061" y="2440089"/>
            <a:chExt cx="1515122" cy="1204064"/>
          </a:xfrm>
        </p:grpSpPr>
        <p:pic>
          <p:nvPicPr>
            <p:cNvPr id="10" name="Image 9" descr="Une image contenant ligne, diagramme, capture d’écran, Tracé&#10;&#10;Le contenu généré par l’IA peut être incorrect.">
              <a:extLst>
                <a:ext uri="{FF2B5EF4-FFF2-40B4-BE49-F238E27FC236}">
                  <a16:creationId xmlns:a16="http://schemas.microsoft.com/office/drawing/2014/main" id="{CEFE6942-D9A9-4F84-D520-1F358B5AD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2016" y="2440089"/>
              <a:ext cx="1463167" cy="1204064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441CF05-7534-0320-C06D-7EAADF8D90C3}"/>
                </a:ext>
              </a:extLst>
            </p:cNvPr>
            <p:cNvSpPr txBox="1"/>
            <p:nvPr/>
          </p:nvSpPr>
          <p:spPr>
            <a:xfrm>
              <a:off x="8970061" y="2674378"/>
              <a:ext cx="31496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11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8069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droite 𝒅 ci-dessous, puis exprimez vos avis sur la question suivante: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C125CF-78E5-93FF-15CC-6422A8F292F5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4D3AFAD-39DA-220D-F64A-1832C19DB0BC}"/>
                  </a:ext>
                </a:extLst>
              </p:cNvPr>
              <p:cNvSpPr txBox="1"/>
              <p:nvPr/>
            </p:nvSpPr>
            <p:spPr>
              <a:xfrm>
                <a:off x="872748" y="2402818"/>
                <a:ext cx="55360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Comment construire la droite perpendiculaire à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𝒅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passant par le point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3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en n’utilisant que le compas et une règle non graduée?</a:t>
                </a:r>
              </a:p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4D3AFAD-39DA-220D-F64A-1832C19DB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48" y="2402818"/>
                <a:ext cx="5536063" cy="1200329"/>
              </a:xfrm>
              <a:prstGeom prst="rect">
                <a:avLst/>
              </a:prstGeom>
              <a:blipFill>
                <a:blip r:embed="rId3"/>
                <a:stretch>
                  <a:fillRect l="-881" t="-25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D95295A7-2670-7BDA-6891-34C37BA28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FF766457-56CF-235D-7D1E-E901FBF9E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  <p:cxnSp>
        <p:nvCxnSpPr>
          <p:cNvPr id="13" name="Straight Connector 3">
            <a:extLst>
              <a:ext uri="{FF2B5EF4-FFF2-40B4-BE49-F238E27FC236}">
                <a16:creationId xmlns:a16="http://schemas.microsoft.com/office/drawing/2014/main" id="{6B2DC290-E0F1-A0A3-A008-A1C82947F01A}"/>
              </a:ext>
            </a:extLst>
          </p:cNvPr>
          <p:cNvCxnSpPr/>
          <p:nvPr/>
        </p:nvCxnSpPr>
        <p:spPr>
          <a:xfrm>
            <a:off x="7543173" y="3111718"/>
            <a:ext cx="3778898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4A76ACB-EADD-CCE2-DDC8-421BF8CB2840}"/>
                  </a:ext>
                </a:extLst>
              </p:cNvPr>
              <p:cNvSpPr/>
              <p:nvPr/>
            </p:nvSpPr>
            <p:spPr>
              <a:xfrm>
                <a:off x="7453679" y="2732721"/>
                <a:ext cx="441275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4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4A76ACB-EADD-CCE2-DDC8-421BF8CB28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679" y="2732721"/>
                <a:ext cx="441275" cy="461665"/>
              </a:xfrm>
              <a:prstGeom prst="rect">
                <a:avLst/>
              </a:prstGeom>
              <a:blipFill>
                <a:blip r:embed="rId6"/>
                <a:stretch>
                  <a:fillRect l="-6944" b="-1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2">
            <a:extLst>
              <a:ext uri="{FF2B5EF4-FFF2-40B4-BE49-F238E27FC236}">
                <a16:creationId xmlns:a16="http://schemas.microsoft.com/office/drawing/2014/main" id="{985442AD-7C7B-14AB-21AA-F7557B35D0EF}"/>
              </a:ext>
            </a:extLst>
          </p:cNvPr>
          <p:cNvSpPr/>
          <p:nvPr/>
        </p:nvSpPr>
        <p:spPr>
          <a:xfrm>
            <a:off x="9363907" y="1660485"/>
            <a:ext cx="144000" cy="144000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1">
            <a:extLst>
              <a:ext uri="{FF2B5EF4-FFF2-40B4-BE49-F238E27FC236}">
                <a16:creationId xmlns:a16="http://schemas.microsoft.com/office/drawing/2014/main" id="{A043E210-E2E8-36B6-C148-893B03542174}"/>
              </a:ext>
            </a:extLst>
          </p:cNvPr>
          <p:cNvSpPr txBox="1"/>
          <p:nvPr/>
        </p:nvSpPr>
        <p:spPr>
          <a:xfrm>
            <a:off x="9043054" y="1498719"/>
            <a:ext cx="403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b="1" kern="0" dirty="0">
                <a:solidFill>
                  <a:srgbClr val="1D9A78"/>
                </a:solidFill>
                <a:latin typeface="Calibri" panose="020F0502020204030204"/>
              </a:rPr>
              <a:t>P</a:t>
            </a:r>
            <a:endParaRPr lang="fr-FR" sz="2400" kern="0" dirty="0">
              <a:solidFill>
                <a:srgbClr val="1D9A78"/>
              </a:solidFill>
              <a:latin typeface="Calibri" panose="020F0502020204030204"/>
            </a:endParaRPr>
          </a:p>
          <a:p>
            <a:pPr>
              <a:defRPr/>
            </a:pPr>
            <a:endParaRPr lang="fr-FR" sz="2400" kern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948D320-C293-A63C-AC23-C20A05A05D1C}"/>
              </a:ext>
            </a:extLst>
          </p:cNvPr>
          <p:cNvSpPr/>
          <p:nvPr/>
        </p:nvSpPr>
        <p:spPr>
          <a:xfrm>
            <a:off x="9432622" y="2860421"/>
            <a:ext cx="251297" cy="251297"/>
          </a:xfrm>
          <a:prstGeom prst="rect">
            <a:avLst/>
          </a:prstGeom>
          <a:solidFill>
            <a:srgbClr val="8BC145">
              <a:lumMod val="20000"/>
              <a:lumOff val="80000"/>
            </a:srgbClr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3">
            <a:extLst>
              <a:ext uri="{FF2B5EF4-FFF2-40B4-BE49-F238E27FC236}">
                <a16:creationId xmlns:a16="http://schemas.microsoft.com/office/drawing/2014/main" id="{99659448-1986-5737-C1B8-0B49CBA5483C}"/>
              </a:ext>
            </a:extLst>
          </p:cNvPr>
          <p:cNvCxnSpPr/>
          <p:nvPr/>
        </p:nvCxnSpPr>
        <p:spPr>
          <a:xfrm>
            <a:off x="7543173" y="3111718"/>
            <a:ext cx="3778898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33AD26B3-5A89-6B21-B8CD-C1561430C6DF}"/>
              </a:ext>
            </a:extLst>
          </p:cNvPr>
          <p:cNvCxnSpPr/>
          <p:nvPr/>
        </p:nvCxnSpPr>
        <p:spPr>
          <a:xfrm>
            <a:off x="9432622" y="1783093"/>
            <a:ext cx="0" cy="222535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C3314B6-8118-9C27-1D32-ACFAA0879E68}"/>
                  </a:ext>
                </a:extLst>
              </p:cNvPr>
              <p:cNvSpPr/>
              <p:nvPr/>
            </p:nvSpPr>
            <p:spPr>
              <a:xfrm>
                <a:off x="7453679" y="2732721"/>
                <a:ext cx="441275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4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C3314B6-8118-9C27-1D32-ACFAA0879E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679" y="2732721"/>
                <a:ext cx="441275" cy="461665"/>
              </a:xfrm>
              <a:prstGeom prst="rect">
                <a:avLst/>
              </a:prstGeom>
              <a:blipFill>
                <a:blip r:embed="rId3"/>
                <a:stretch>
                  <a:fillRect l="-6944" b="-1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12">
            <a:extLst>
              <a:ext uri="{FF2B5EF4-FFF2-40B4-BE49-F238E27FC236}">
                <a16:creationId xmlns:a16="http://schemas.microsoft.com/office/drawing/2014/main" id="{551D25AD-4DB3-103E-54BA-D7537889E469}"/>
              </a:ext>
            </a:extLst>
          </p:cNvPr>
          <p:cNvSpPr/>
          <p:nvPr/>
        </p:nvSpPr>
        <p:spPr>
          <a:xfrm>
            <a:off x="9363907" y="1920255"/>
            <a:ext cx="144000" cy="144000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1">
            <a:extLst>
              <a:ext uri="{FF2B5EF4-FFF2-40B4-BE49-F238E27FC236}">
                <a16:creationId xmlns:a16="http://schemas.microsoft.com/office/drawing/2014/main" id="{9D00AABE-36DF-AFE6-508C-01B90A3B7910}"/>
              </a:ext>
            </a:extLst>
          </p:cNvPr>
          <p:cNvSpPr txBox="1"/>
          <p:nvPr/>
        </p:nvSpPr>
        <p:spPr>
          <a:xfrm>
            <a:off x="9021535" y="1781813"/>
            <a:ext cx="403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b="1" kern="0" dirty="0">
                <a:solidFill>
                  <a:srgbClr val="1D9A78"/>
                </a:solidFill>
                <a:latin typeface="Calibri" panose="020F0502020204030204"/>
              </a:rPr>
              <a:t>P</a:t>
            </a:r>
            <a:endParaRPr lang="fr-FR" sz="2400" kern="0" dirty="0">
              <a:solidFill>
                <a:srgbClr val="1D9A78"/>
              </a:solidFill>
              <a:latin typeface="Calibri" panose="020F0502020204030204"/>
            </a:endParaRPr>
          </a:p>
          <a:p>
            <a:pPr>
              <a:defRPr/>
            </a:pPr>
            <a:endParaRPr lang="fr-FR" sz="24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ACAD67-A8BA-08F7-AE53-E64E8B74DC00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60DB0FB-8247-76FD-77A2-F87EA7457E2C}"/>
                  </a:ext>
                </a:extLst>
              </p:cNvPr>
              <p:cNvSpPr txBox="1"/>
              <p:nvPr/>
            </p:nvSpPr>
            <p:spPr>
              <a:xfrm>
                <a:off x="872748" y="2402818"/>
                <a:ext cx="55360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construire la droite perpendiculaire à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𝒅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passant par le point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3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en n’utilisant que le compas et une règle non graduée?</a:t>
                </a:r>
              </a:p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60DB0FB-8247-76FD-77A2-F87EA7457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48" y="2402818"/>
                <a:ext cx="5536063" cy="1200329"/>
              </a:xfrm>
              <a:prstGeom prst="rect">
                <a:avLst/>
              </a:prstGeom>
              <a:blipFill>
                <a:blip r:embed="rId4"/>
                <a:stretch>
                  <a:fillRect l="-881" t="-25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17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A7E36A49-E9B6-EF42-C7CE-EA4D0F268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792F2A06-64B4-BE53-C71E-1CBEC1CC4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tracer la droite perpendiculaire à 𝒅 et qui passe par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22">
            <a:hlinkClick r:id="" action="ppaction://media"/>
            <a:extLst>
              <a:ext uri="{FF2B5EF4-FFF2-40B4-BE49-F238E27FC236}">
                <a16:creationId xmlns:a16="http://schemas.microsoft.com/office/drawing/2014/main" id="{CDC9EBEC-5568-F940-A7A0-817EF92B8EF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6436.0702"/>
                </p14:media>
              </p:ext>
            </p:extLst>
          </p:nvPr>
        </p:nvPicPr>
        <p:blipFill rotWithShape="1">
          <a:blip r:embed="rId5"/>
          <a:srcRect l="995" t="2857" r="1046" b="2857"/>
          <a:stretch>
            <a:fillRect/>
          </a:stretch>
        </p:blipFill>
        <p:spPr>
          <a:xfrm>
            <a:off x="839755" y="1055246"/>
            <a:ext cx="10356980" cy="5607334"/>
          </a:xfrm>
          <a:prstGeom prst="rect">
            <a:avLst/>
          </a:prstGeom>
        </p:spPr>
      </p:pic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C39277D2-F8AB-DAA5-380B-6BEDDDADDDBA}"/>
              </a:ext>
            </a:extLst>
          </p:cNvPr>
          <p:cNvSpPr/>
          <p:nvPr/>
        </p:nvSpPr>
        <p:spPr>
          <a:xfrm>
            <a:off x="400917" y="1061948"/>
            <a:ext cx="10756673" cy="357114"/>
          </a:xfrm>
          <a:prstGeom prst="roundRect">
            <a:avLst>
              <a:gd name="adj" fmla="val 9293"/>
            </a:avLst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36AFC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01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je trace un arc de cercle de centre P qui coupe la droite d en deux points A et B.</a:t>
            </a: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2</a:t>
            </a:r>
            <a:r>
              <a:rPr lang="fr-FR" baseline="30000" dirty="0">
                <a:latin typeface="Calibri" panose="020F0502020204030204"/>
              </a:rPr>
              <a:t>ème</a:t>
            </a:r>
            <a:r>
              <a:rPr lang="fr-FR" dirty="0">
                <a:latin typeface="Calibri" panose="020F0502020204030204"/>
              </a:rPr>
              <a:t>  étape de la construction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22">
            <a:hlinkClick r:id="" action="ppaction://media"/>
            <a:extLst>
              <a:ext uri="{FF2B5EF4-FFF2-40B4-BE49-F238E27FC236}">
                <a16:creationId xmlns:a16="http://schemas.microsoft.com/office/drawing/2014/main" id="{55D8099F-4036-894C-D198-9AE220EF87B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634" end="39803.0702"/>
                </p14:media>
              </p:ext>
            </p:extLst>
          </p:nvPr>
        </p:nvPicPr>
        <p:blipFill rotWithShape="1">
          <a:blip r:embed="rId5"/>
          <a:srcRect l="995" t="2857" r="1046" b="2857"/>
          <a:stretch>
            <a:fillRect/>
          </a:stretch>
        </p:blipFill>
        <p:spPr>
          <a:xfrm>
            <a:off x="839755" y="1055246"/>
            <a:ext cx="10356980" cy="5607334"/>
          </a:xfrm>
          <a:prstGeom prst="rect">
            <a:avLst/>
          </a:prstGeom>
        </p:spPr>
      </p:pic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6B2D499C-83A5-384C-CF5A-EDFEAADD2BCA}"/>
              </a:ext>
            </a:extLst>
          </p:cNvPr>
          <p:cNvSpPr/>
          <p:nvPr/>
        </p:nvSpPr>
        <p:spPr>
          <a:xfrm>
            <a:off x="400917" y="1061948"/>
            <a:ext cx="10756673" cy="357114"/>
          </a:xfrm>
          <a:prstGeom prst="roundRect">
            <a:avLst>
              <a:gd name="adj" fmla="val 9293"/>
            </a:avLst>
          </a:prstGeom>
          <a:solidFill>
            <a:srgbClr val="FFF3F3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02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Je trace un arc de cercle de centre A et de rayon AP.</a:t>
            </a: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3</a:t>
            </a:r>
            <a:r>
              <a:rPr lang="fr-FR" baseline="30000" dirty="0"/>
              <a:t>ème</a:t>
            </a:r>
            <a:r>
              <a:rPr lang="fr-FR" dirty="0"/>
              <a:t>   étape de la construction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22">
            <a:hlinkClick r:id="" action="ppaction://media"/>
            <a:extLst>
              <a:ext uri="{FF2B5EF4-FFF2-40B4-BE49-F238E27FC236}">
                <a16:creationId xmlns:a16="http://schemas.microsoft.com/office/drawing/2014/main" id="{4F3BA004-B18E-E303-BD11-8A61EDCCA2F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6000" end="20022.0702"/>
                </p14:media>
              </p:ext>
            </p:extLst>
          </p:nvPr>
        </p:nvPicPr>
        <p:blipFill rotWithShape="1">
          <a:blip r:embed="rId5"/>
          <a:srcRect l="995" t="2857" r="1046" b="2857"/>
          <a:stretch>
            <a:fillRect/>
          </a:stretch>
        </p:blipFill>
        <p:spPr>
          <a:xfrm>
            <a:off x="839755" y="1055246"/>
            <a:ext cx="10356980" cy="5607334"/>
          </a:xfrm>
          <a:prstGeom prst="rect">
            <a:avLst/>
          </a:prstGeom>
        </p:spPr>
      </p:pic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864B3C60-F93A-5EA5-D373-FFBD1D12D925}"/>
              </a:ext>
            </a:extLst>
          </p:cNvPr>
          <p:cNvSpPr/>
          <p:nvPr/>
        </p:nvSpPr>
        <p:spPr>
          <a:xfrm>
            <a:off x="400917" y="1061948"/>
            <a:ext cx="10756673" cy="357114"/>
          </a:xfrm>
          <a:prstGeom prst="roundRect">
            <a:avLst>
              <a:gd name="adj" fmla="val 9293"/>
            </a:avLst>
          </a:prstGeom>
          <a:solidFill>
            <a:srgbClr val="1D6FA9">
              <a:lumMod val="20000"/>
              <a:lumOff val="80000"/>
            </a:srgbClr>
          </a:solidFill>
          <a:ln w="12700" cap="flat" cmpd="sng" algn="ctr">
            <a:solidFill>
              <a:srgbClr val="1D6FA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03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Je trace un arc de cercle de centre B et de rayon AP qui coupe le premier arc en un point Q.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dernière  étape de la construction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22">
            <a:hlinkClick r:id="" action="ppaction://media"/>
            <a:extLst>
              <a:ext uri="{FF2B5EF4-FFF2-40B4-BE49-F238E27FC236}">
                <a16:creationId xmlns:a16="http://schemas.microsoft.com/office/drawing/2014/main" id="{C44C9262-6A73-5F94-05ED-72F2ACD6688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6799" end="0.0702"/>
                </p14:media>
              </p:ext>
            </p:extLst>
          </p:nvPr>
        </p:nvPicPr>
        <p:blipFill rotWithShape="1">
          <a:blip r:embed="rId5"/>
          <a:srcRect l="995" t="2857" r="1046" b="2857"/>
          <a:stretch>
            <a:fillRect/>
          </a:stretch>
        </p:blipFill>
        <p:spPr>
          <a:xfrm>
            <a:off x="839755" y="1055246"/>
            <a:ext cx="10356980" cy="56073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CCE7B83-31B3-04B1-FABE-9AE1136C4868}"/>
              </a:ext>
            </a:extLst>
          </p:cNvPr>
          <p:cNvSpPr/>
          <p:nvPr/>
        </p:nvSpPr>
        <p:spPr>
          <a:xfrm>
            <a:off x="8416212" y="1274012"/>
            <a:ext cx="2741378" cy="267283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450B1EDF-D77D-89AE-7179-C0FE3EE3FCEF}"/>
              </a:ext>
            </a:extLst>
          </p:cNvPr>
          <p:cNvSpPr/>
          <p:nvPr/>
        </p:nvSpPr>
        <p:spPr>
          <a:xfrm>
            <a:off x="400917" y="1061948"/>
            <a:ext cx="10756673" cy="357114"/>
          </a:xfrm>
          <a:prstGeom prst="roundRect">
            <a:avLst>
              <a:gd name="adj" fmla="val 9293"/>
            </a:avLst>
          </a:prstGeom>
          <a:solidFill>
            <a:srgbClr val="1D6FA9">
              <a:lumMod val="20000"/>
              <a:lumOff val="80000"/>
            </a:srgbClr>
          </a:solidFill>
          <a:ln w="12700" cap="flat" cmpd="sng" algn="ctr">
            <a:solidFill>
              <a:srgbClr val="1D6FA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04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Je trace la droite PQ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096001" y="1727200"/>
            <a:ext cx="56134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PQ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la droite perpendiculaire à </a:t>
            </a:r>
            <a:r>
              <a:rPr lang="fr-F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passant par </a:t>
            </a:r>
            <a:r>
              <a:rPr lang="fr-F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pour tracer de la droite perpendiculaire à d passant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822396" y="2745386"/>
            <a:ext cx="680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……………….. de centre …. qui coupe la droite d en deux points A et B.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capture d’écran, ligne, conception&#10;&#10;Le contenu généré par l’IA peut être incorrect.">
            <a:extLst>
              <a:ext uri="{FF2B5EF4-FFF2-40B4-BE49-F238E27FC236}">
                <a16:creationId xmlns:a16="http://schemas.microsoft.com/office/drawing/2014/main" id="{3994FB54-80D8-0E6C-6168-9B2CD95BD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722" y="2490381"/>
            <a:ext cx="2400635" cy="10860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E493C9-9553-416A-8C58-797550E7492D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première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32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A7C5972-1F8E-6FD5-8B5A-FE3548E184D4}"/>
              </a:ext>
            </a:extLst>
          </p:cNvPr>
          <p:cNvSpPr txBox="1"/>
          <p:nvPr/>
        </p:nvSpPr>
        <p:spPr>
          <a:xfrm>
            <a:off x="1036616" y="2745386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solidFill>
                  <a:srgbClr val="FF0000"/>
                </a:solidFill>
              </a:rPr>
              <a:t>arc de cercle </a:t>
            </a:r>
            <a:r>
              <a:rPr lang="fr-FR" sz="2400" dirty="0">
                <a:solidFill>
                  <a:prstClr val="black"/>
                </a:solidFill>
              </a:rPr>
              <a:t>de centre </a:t>
            </a:r>
            <a:r>
              <a:rPr lang="fr-FR" sz="2400" dirty="0">
                <a:solidFill>
                  <a:srgbClr val="FF0000"/>
                </a:solidFill>
              </a:rPr>
              <a:t>P</a:t>
            </a:r>
            <a:r>
              <a:rPr lang="fr-FR" sz="2400" dirty="0">
                <a:solidFill>
                  <a:prstClr val="black"/>
                </a:solidFill>
              </a:rPr>
              <a:t> qui coupe la droite d en deux points A et B..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361476-F43A-D32F-1627-42991732A5C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6966E255-0C50-5A33-864B-F136C486A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424" y="2338296"/>
            <a:ext cx="3109230" cy="173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5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DD428-31B1-F692-5696-2EB10D4FF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97EED-90FF-57E2-F5BD-EE4F0E951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2</a:t>
            </a:r>
            <a:r>
              <a:rPr lang="fr-FR" baseline="30000" dirty="0"/>
              <a:t>ème</a:t>
            </a:r>
            <a:r>
              <a:rPr lang="fr-FR" dirty="0"/>
              <a:t>  étape de la construction de la droite perpendiculaire à d passant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1ED199-7768-371A-A86D-F2BB841EC9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E07902-9717-6A2E-90FF-E2E09208B8BA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………………de centre A et de rayon ….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867435-04AE-BD4E-4003-33EFE525DF6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118FD7D-0DB8-2F22-E876-EE55BDA2436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26190EE-E889-8B32-DCFF-8E752AEC520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A2F1134-126B-1851-E5BB-FEA0C91036D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A6AFAEAD-EFE1-CF0D-A09B-F5F638210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424" y="2338296"/>
            <a:ext cx="3109230" cy="173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9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DA6A3-FC80-6BCB-4AE2-CCE79C468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820CD9-C70F-40AF-6E24-D6CC019A5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E9D0DF-02CE-57C6-EC35-DA1DB290D5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3C24F0F-1DD9-D978-6E68-CB0FB0D119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7E4795-E968-6878-3F80-9A65FDB256DE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527A5E-C80B-F421-DF2A-F2B50F2093DE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solidFill>
                  <a:srgbClr val="FF0000"/>
                </a:solidFill>
              </a:rPr>
              <a:t>arc de cercle </a:t>
            </a:r>
            <a:r>
              <a:rPr lang="fr-FR" sz="2400" dirty="0">
                <a:solidFill>
                  <a:prstClr val="black"/>
                </a:solidFill>
              </a:rPr>
              <a:t>de centre A et de rayon </a:t>
            </a:r>
            <a:r>
              <a:rPr lang="fr-FR" sz="2400" dirty="0">
                <a:solidFill>
                  <a:srgbClr val="FF0000"/>
                </a:solidFill>
              </a:rPr>
              <a:t>AP</a:t>
            </a:r>
            <a:r>
              <a:rPr lang="fr-FR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7B552CF5-6077-214C-E4D4-BDB34028B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92" y="2103959"/>
            <a:ext cx="3052074" cy="22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37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90878-7A46-E8BE-2942-8D0556BBF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3ECE00-36BF-0ECA-D5E5-DE6E0060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3</a:t>
            </a:r>
            <a:r>
              <a:rPr lang="fr-FR" baseline="30000" dirty="0"/>
              <a:t>ème</a:t>
            </a:r>
            <a:r>
              <a:rPr lang="fr-FR" dirty="0"/>
              <a:t>   étape de la construction de la droite perpendiculaire à d passant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721C42-1071-8A34-8AAD-E354DF1695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12324A-9313-E4DD-6E89-54ED4CD0A026}"/>
              </a:ext>
            </a:extLst>
          </p:cNvPr>
          <p:cNvSpPr txBox="1"/>
          <p:nvPr/>
        </p:nvSpPr>
        <p:spPr>
          <a:xfrm>
            <a:off x="739268" y="2976218"/>
            <a:ext cx="7274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………………de centre B et de rayon …. qui</a:t>
            </a:r>
          </a:p>
          <a:p>
            <a:r>
              <a:rPr lang="fr-FR" sz="2400" dirty="0">
                <a:solidFill>
                  <a:prstClr val="black"/>
                </a:solidFill>
              </a:rPr>
              <a:t>coupe le premier arc en un point Q.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76B3A9-E4E6-6729-8AEC-7268E3D90CB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4A6D1FA-962C-3698-C394-D23344234EB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87731D6-56C3-5290-D9B0-ED5D5C73801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13E47D2-C256-9646-3AA0-B666DF1A58C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E37A9A8-E6C0-4AD8-6AD0-E3289007C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92" y="2103959"/>
            <a:ext cx="3052074" cy="22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88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56311-D24A-75EC-1533-E6B98727F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C07C2A-DEC7-C8C2-7696-8E72244BE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DFD25-CE46-957F-2AA3-F8EF529C66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982B136-E7B1-DC54-7246-5287A2B4654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970EE7-7972-F3C2-C5A0-0AC0BBD60F9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18D7E7-75AD-F2C7-D429-6E0CEBF4B1E1}"/>
              </a:ext>
            </a:extLst>
          </p:cNvPr>
          <p:cNvSpPr txBox="1"/>
          <p:nvPr/>
        </p:nvSpPr>
        <p:spPr>
          <a:xfrm>
            <a:off x="739268" y="2976218"/>
            <a:ext cx="7479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solidFill>
                  <a:srgbClr val="FF0000"/>
                </a:solidFill>
              </a:rPr>
              <a:t>arc de cercle </a:t>
            </a:r>
            <a:r>
              <a:rPr lang="fr-FR" sz="2400" dirty="0">
                <a:solidFill>
                  <a:prstClr val="black"/>
                </a:solidFill>
              </a:rPr>
              <a:t>de centre B et de rayon </a:t>
            </a:r>
            <a:r>
              <a:rPr lang="fr-FR" sz="2400" dirty="0">
                <a:solidFill>
                  <a:srgbClr val="FF0000"/>
                </a:solidFill>
              </a:rPr>
              <a:t>BP </a:t>
            </a:r>
            <a:r>
              <a:rPr lang="fr-FR" sz="2400" dirty="0"/>
              <a:t>qui</a:t>
            </a:r>
          </a:p>
          <a:p>
            <a:r>
              <a:rPr lang="fr-FR" sz="2400" dirty="0"/>
              <a:t>coupe le premier arc en un point Q.</a:t>
            </a:r>
          </a:p>
          <a:p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Image 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67E47399-50F3-71F8-66CE-F675D2538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842" y="2115477"/>
            <a:ext cx="3052074" cy="222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660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26635-BF30-639C-7484-CD3FA8626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C7775A-0E27-796A-7FF4-0B794033D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dernière étape de la construction de la droite perpendiculaire à d passant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DCDF22E-5DCF-2EFA-3748-3E5D4F4611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1E2A53-7605-2BFD-3C63-FBF0E6FF4328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la ………………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616927-A3F7-8C27-C91F-C45594CF81E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5C127AF-93FD-B7FE-38A6-332344D9C8D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D5C3862-2DA0-C291-2853-8EA73922968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BD6C78-F332-2859-60F9-1C42305BA64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07805700-CAF1-AE24-325E-3AE60EF45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842" y="2115477"/>
            <a:ext cx="3052074" cy="222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15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0F3E-343A-2C79-A057-95C76220E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C6DB9F-FA3C-F07F-E4BA-6DB3C758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6B9CAF-FBD1-9B90-00C5-174BD9DC2BB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98FF05D0-499A-2C91-FC61-4A8DCEE42C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01E571-AA2C-76E3-6DE4-1E971B6BDDD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3AEC10-EC48-7B61-D42A-34EB171F0C53}"/>
              </a:ext>
            </a:extLst>
          </p:cNvPr>
          <p:cNvSpPr txBox="1"/>
          <p:nvPr/>
        </p:nvSpPr>
        <p:spPr>
          <a:xfrm>
            <a:off x="739268" y="2976218"/>
            <a:ext cx="346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la </a:t>
            </a:r>
            <a:r>
              <a:rPr lang="fr-FR" sz="2400" dirty="0">
                <a:solidFill>
                  <a:srgbClr val="FF0000"/>
                </a:solidFill>
              </a:rPr>
              <a:t>droite PQ</a:t>
            </a:r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8" name="Image 7" descr="Une image contenant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F8F7D5B8-B71A-4696-DB0B-98117E8F5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202" y="2161732"/>
            <a:ext cx="3223539" cy="226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53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2FCB4FB8-3A99-8918-2242-7BA0557BA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115" y="1616044"/>
            <a:ext cx="10015834" cy="362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FB48E31A-BB10-04FE-52D9-A34A79A87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115" y="1616044"/>
            <a:ext cx="10015834" cy="362591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B7E302D-96D5-90BA-553E-A31D43F98A97}"/>
              </a:ext>
            </a:extLst>
          </p:cNvPr>
          <p:cNvSpPr txBox="1"/>
          <p:nvPr/>
        </p:nvSpPr>
        <p:spPr>
          <a:xfrm>
            <a:off x="2817553" y="2909598"/>
            <a:ext cx="162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 de cercle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5FAC097-B9BA-9529-65A5-67797B90F007}"/>
              </a:ext>
            </a:extLst>
          </p:cNvPr>
          <p:cNvSpPr txBox="1"/>
          <p:nvPr/>
        </p:nvSpPr>
        <p:spPr>
          <a:xfrm>
            <a:off x="5463772" y="2909598"/>
            <a:ext cx="375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8333CF-92FE-8816-53F7-BDD554B35261}"/>
              </a:ext>
            </a:extLst>
          </p:cNvPr>
          <p:cNvSpPr txBox="1"/>
          <p:nvPr/>
        </p:nvSpPr>
        <p:spPr>
          <a:xfrm>
            <a:off x="3427153" y="3757712"/>
            <a:ext cx="63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5E779CF-7160-B0C0-EDF2-572A9572CAF5}"/>
              </a:ext>
            </a:extLst>
          </p:cNvPr>
          <p:cNvSpPr txBox="1"/>
          <p:nvPr/>
        </p:nvSpPr>
        <p:spPr>
          <a:xfrm>
            <a:off x="7716749" y="3757712"/>
            <a:ext cx="50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D60216-2559-6125-37DD-FF9AB21B7EAC}"/>
              </a:ext>
            </a:extLst>
          </p:cNvPr>
          <p:cNvSpPr txBox="1"/>
          <p:nvPr/>
        </p:nvSpPr>
        <p:spPr>
          <a:xfrm>
            <a:off x="3236652" y="4150439"/>
            <a:ext cx="63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30FDEB4-50EB-00C6-EAD7-D2EF1C9BC2A1}"/>
              </a:ext>
            </a:extLst>
          </p:cNvPr>
          <p:cNvSpPr txBox="1"/>
          <p:nvPr/>
        </p:nvSpPr>
        <p:spPr>
          <a:xfrm>
            <a:off x="6095999" y="4139045"/>
            <a:ext cx="50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29CDB19-6A0D-9C3E-BD0D-CC2BD853EC01}"/>
              </a:ext>
            </a:extLst>
          </p:cNvPr>
          <p:cNvSpPr txBox="1"/>
          <p:nvPr/>
        </p:nvSpPr>
        <p:spPr>
          <a:xfrm>
            <a:off x="2588143" y="4550549"/>
            <a:ext cx="701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droite qui passe par p et le point de rencontre des deux arcs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49D1EFA-6BF0-13C6-A5F1-448844945F13}"/>
              </a:ext>
            </a:extLst>
          </p:cNvPr>
          <p:cNvSpPr txBox="1"/>
          <p:nvPr/>
        </p:nvSpPr>
        <p:spPr>
          <a:xfrm>
            <a:off x="7728450" y="4127651"/>
            <a:ext cx="50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BP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21</a:t>
            </a:r>
            <a:endParaRPr lang="fr-FR" dirty="0"/>
          </a:p>
        </p:txBody>
      </p: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F35B6AB3-394F-8A85-91FF-907D0BEF8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34" y="1762356"/>
            <a:ext cx="11468332" cy="358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Construire la perpendiculaire à partir d’un point qui n’appartient pas à une droite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5760ED6-BEF0-5234-F8B3-3534D1122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21" y="1105013"/>
            <a:ext cx="5617188" cy="643946"/>
          </a:xfrm>
          <a:prstGeom prst="rect">
            <a:avLst/>
          </a:prstGeom>
        </p:spPr>
      </p:pic>
      <p:pic>
        <p:nvPicPr>
          <p:cNvPr id="8" name="Image 7" descr="Une image contenant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CAFCE960-4C08-436D-8959-69523D2A6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859" y="1014220"/>
            <a:ext cx="2251067" cy="11712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488EC5A-9683-64D2-8368-5E56CABDA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457" y="2873655"/>
            <a:ext cx="5349704" cy="425994"/>
          </a:xfrm>
          <a:prstGeom prst="rect">
            <a:avLst/>
          </a:prstGeom>
        </p:spPr>
      </p:pic>
      <p:pic>
        <p:nvPicPr>
          <p:cNvPr id="12" name="Image 11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658D0E5-8BDE-AC00-56BF-58C71A925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6096" y="2348321"/>
            <a:ext cx="2217840" cy="1578238"/>
          </a:xfrm>
          <a:prstGeom prst="rect">
            <a:avLst/>
          </a:prstGeom>
        </p:spPr>
      </p:pic>
      <p:pic>
        <p:nvPicPr>
          <p:cNvPr id="16" name="Image 1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DD5189B7-15E3-F151-CC92-91682000EE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3198" y="3723589"/>
            <a:ext cx="2159695" cy="152009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1CA3150-E18E-E13F-A351-546C07CF9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61" y="5646754"/>
            <a:ext cx="2298391" cy="366553"/>
          </a:xfrm>
          <a:prstGeom prst="rect">
            <a:avLst/>
          </a:prstGeom>
        </p:spPr>
      </p:pic>
      <p:pic>
        <p:nvPicPr>
          <p:cNvPr id="20" name="Image 19" descr="Une image contenant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DC09FB88-45DE-64A8-7DE0-1F39475584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4715" y="5069983"/>
            <a:ext cx="2217840" cy="1520093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543FEB1D-5F7D-408D-5660-6DDC32FF6438}"/>
              </a:ext>
            </a:extLst>
          </p:cNvPr>
          <p:cNvGrpSpPr/>
          <p:nvPr/>
        </p:nvGrpSpPr>
        <p:grpSpPr>
          <a:xfrm>
            <a:off x="610828" y="4171570"/>
            <a:ext cx="5627096" cy="624133"/>
            <a:chOff x="610828" y="4171570"/>
            <a:chExt cx="5627096" cy="624133"/>
          </a:xfrm>
        </p:grpSpPr>
        <p:pic>
          <p:nvPicPr>
            <p:cNvPr id="14" name="Image 13" descr="Une image contenant texte, Polic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40202657-3C6C-05F4-6EA6-89CA12DC8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0828" y="4171570"/>
              <a:ext cx="5627096" cy="624133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EFA3693-7BCC-B6E6-94EC-B6C6CD50AB86}"/>
                </a:ext>
              </a:extLst>
            </p:cNvPr>
            <p:cNvSpPr txBox="1"/>
            <p:nvPr/>
          </p:nvSpPr>
          <p:spPr>
            <a:xfrm>
              <a:off x="5506202" y="4201448"/>
              <a:ext cx="38544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600" b="0" i="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Chiller" panose="04020404031007020602" pitchFamily="82" charset="0"/>
                  <a:cs typeface="Calibri" panose="020F0502020204030204" pitchFamily="34" charset="0"/>
                </a:rPr>
                <a:t>BP</a:t>
              </a:r>
              <a:endParaRPr lang="fr-FR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Chiller" panose="04020404031007020602" pitchFamily="82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1BFE4AF2-982C-60FE-93FF-FC1BB344E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734" y="1356349"/>
            <a:ext cx="9986114" cy="456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3773" y="280209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0397" y="382270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04802" y="584334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799" y="483890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9821" y="28020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4634" y="3804274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4" y="4838905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1282" y="5839351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56582" y="108793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7       Les concepts de base de la géométrie dans le plan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9821" y="280193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6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19248" y="3831775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7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0" y="483755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lnSpc>
                <a:spcPct val="100000"/>
              </a:lnSpc>
              <a:spcBef>
                <a:spcPts val="0"/>
              </a:spcBef>
            </a:pPr>
            <a:r>
              <a:rPr lang="fr-FR" b="1" dirty="0">
                <a:solidFill>
                  <a:prstClr val="black"/>
                </a:solidFill>
                <a:sym typeface="Arial"/>
              </a:rPr>
              <a:t>Tâche 8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0977" y="2801939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Construire la bissectrice d’un angle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4631" y="381971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Construire la perpendiculaire à partir d’un point de la droite.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3" y="4841238"/>
            <a:ext cx="8110747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b="1" dirty="0">
                <a:sym typeface="Arial"/>
              </a:rPr>
              <a:t>Construire la perpendiculaire à partir d’un point qui n’appartient pas à une droite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3653" y="584334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9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15382" y="584034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Reconnaître les éléments caractéristiques du cercle</a:t>
            </a:r>
          </a:p>
        </p:txBody>
      </p:sp>
      <p:sp>
        <p:nvSpPr>
          <p:cNvPr id="2" name="Google Shape;291;p29">
            <a:extLst>
              <a:ext uri="{FF2B5EF4-FFF2-40B4-BE49-F238E27FC236}">
                <a16:creationId xmlns:a16="http://schemas.microsoft.com/office/drawing/2014/main" id="{E825F4D4-1A85-DB00-E728-09A32C2F892B}"/>
              </a:ext>
            </a:extLst>
          </p:cNvPr>
          <p:cNvSpPr/>
          <p:nvPr/>
        </p:nvSpPr>
        <p:spPr>
          <a:xfrm>
            <a:off x="1340970" y="187039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oogle Shape;292;p29">
            <a:extLst>
              <a:ext uri="{FF2B5EF4-FFF2-40B4-BE49-F238E27FC236}">
                <a16:creationId xmlns:a16="http://schemas.microsoft.com/office/drawing/2014/main" id="{45C724C3-5A4F-7D50-ECBB-0F6F136096CE}"/>
              </a:ext>
            </a:extLst>
          </p:cNvPr>
          <p:cNvSpPr/>
          <p:nvPr/>
        </p:nvSpPr>
        <p:spPr>
          <a:xfrm>
            <a:off x="3185205" y="187039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Text Placeholder 56">
            <a:extLst>
              <a:ext uri="{FF2B5EF4-FFF2-40B4-BE49-F238E27FC236}">
                <a16:creationId xmlns:a16="http://schemas.microsoft.com/office/drawing/2014/main" id="{DF23FE0F-A20E-3B57-F0C4-4EFEDB254939}"/>
              </a:ext>
            </a:extLst>
          </p:cNvPr>
          <p:cNvSpPr txBox="1">
            <a:spLocks/>
          </p:cNvSpPr>
          <p:nvPr/>
        </p:nvSpPr>
        <p:spPr>
          <a:xfrm>
            <a:off x="1339821" y="1869396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Tâche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 Placeholder 56">
            <a:extLst>
              <a:ext uri="{FF2B5EF4-FFF2-40B4-BE49-F238E27FC236}">
                <a16:creationId xmlns:a16="http://schemas.microsoft.com/office/drawing/2014/main" id="{1F15AEBD-F96E-FE8F-C338-3F4AD8954696}"/>
              </a:ext>
            </a:extLst>
          </p:cNvPr>
          <p:cNvSpPr txBox="1">
            <a:spLocks/>
          </p:cNvSpPr>
          <p:nvPr/>
        </p:nvSpPr>
        <p:spPr>
          <a:xfrm>
            <a:off x="3185204" y="186939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  <a:sym typeface="Arial"/>
              </a:rPr>
              <a:t>Construire la médiatrice d’un segment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75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lvl="0"/>
            <a:endParaRPr lang="fr-FR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Construire la perpendiculaire à partir d’un point qui n’appartient pas à une droite.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Droites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perpendiculaires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Arc de cercle.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de: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Trace des arcs de cercles de même rayon pour tracer en fait un losange.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 rappeler que, les diagonales d’un losange sont perpendiculaires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/>
              <a:t>Changer l’ouverture du compas.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</TotalTime>
  <Words>1516</Words>
  <Application>Microsoft Office PowerPoint</Application>
  <PresentationFormat>Grand écran</PresentationFormat>
  <Paragraphs>153</Paragraphs>
  <Slides>50</Slides>
  <Notes>4</Notes>
  <HiddenSlides>7</HiddenSlides>
  <MMClips>4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61" baseType="lpstr">
      <vt:lpstr>Aptos</vt:lpstr>
      <vt:lpstr>Aptos Display</vt:lpstr>
      <vt:lpstr>Arial</vt:lpstr>
      <vt:lpstr>Calibri</vt:lpstr>
      <vt:lpstr>Cambria Math</vt:lpstr>
      <vt:lpstr>Chiller</vt:lpstr>
      <vt:lpstr>Courier New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réponse,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Observez la figure ci-dessous et répondez en vous appuyant sur le codage.</vt:lpstr>
      <vt:lpstr>P n’est pas un point de la droite 𝒎 . La droite n est perpendiculaire à la droite m en P.</vt:lpstr>
      <vt:lpstr>Parfait! On se rappelle ce qui suit:</vt:lpstr>
      <vt:lpstr>Présentation PowerPoint</vt:lpstr>
      <vt:lpstr>Observez la droite 𝒅 ci-dessous, puis exprimez vos avis sur la question suivante:</vt:lpstr>
      <vt:lpstr>A la fin de cette séance, vous serez capables de</vt:lpstr>
      <vt:lpstr>Présentation PowerPoint</vt:lpstr>
      <vt:lpstr>Je vous montre comment tracer la droite perpendiculaire à 𝒅 et qui passe par P</vt:lpstr>
      <vt:lpstr>Voici la 2ème  étape de la construction</vt:lpstr>
      <vt:lpstr>Voici la 3ème   étape de la construction</vt:lpstr>
      <vt:lpstr>Voici la dernière  étape de la construction</vt:lpstr>
      <vt:lpstr>Présentation PowerPoint</vt:lpstr>
      <vt:lpstr>Complétez pour tracer de la droite perpendiculaire à d passant par le point P</vt:lpstr>
      <vt:lpstr> 𝐕𝐨𝐢𝐜𝐢 𝐥𝐚  𝐫é𝐩𝐨𝐧𝐬𝐞.</vt:lpstr>
      <vt:lpstr>La 2ème  étape de la construction de la droite perpendiculaire à d passant par le point P</vt:lpstr>
      <vt:lpstr> 𝐕𝐨𝐢𝐜𝐢 𝐥𝐚  𝐫é𝐩𝐨𝐧𝐬𝐞.</vt:lpstr>
      <vt:lpstr>La 3ème   étape de la construction de la droite perpendiculaire à d passant par le point P</vt:lpstr>
      <vt:lpstr> 𝐕𝐨𝐢𝐜𝐢 𝐥𝐚  𝐫é𝐩𝐨𝐧𝐬𝐞.</vt:lpstr>
      <vt:lpstr>La dernière étape de la construction de la droite perpendiculaire à d passant par le point P</vt:lpstr>
      <vt:lpstr> 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Construire la perpendiculaire à partir d’un point qui n’appartient pas à une droite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151</cp:revision>
  <dcterms:created xsi:type="dcterms:W3CDTF">2025-11-03T10:55:47Z</dcterms:created>
  <dcterms:modified xsi:type="dcterms:W3CDTF">2026-02-04T08:23:50Z</dcterms:modified>
</cp:coreProperties>
</file>