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43" r:id="rId15"/>
    <p:sldId id="2147483642" r:id="rId16"/>
    <p:sldId id="2147483637" r:id="rId17"/>
    <p:sldId id="2147483639" r:id="rId18"/>
    <p:sldId id="2147483640" r:id="rId19"/>
    <p:sldId id="2147483641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58" r:id="rId28"/>
    <p:sldId id="2147483557" r:id="rId29"/>
    <p:sldId id="2147483646" r:id="rId30"/>
    <p:sldId id="2147483647" r:id="rId31"/>
    <p:sldId id="2147483615" r:id="rId32"/>
    <p:sldId id="2147483619" r:id="rId33"/>
    <p:sldId id="2147483625" r:id="rId34"/>
    <p:sldId id="2147483617" r:id="rId35"/>
    <p:sldId id="2147483621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43"/>
            <p14:sldId id="2147483642"/>
            <p14:sldId id="2147483637"/>
            <p14:sldId id="2147483639"/>
            <p14:sldId id="2147483640"/>
            <p14:sldId id="2147483641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34806558"/>
            <p14:sldId id="2134806568"/>
            <p14:sldId id="2147483644"/>
            <p14:sldId id="2134805878"/>
            <p14:sldId id="2147483645"/>
            <p14:sldId id="2134806573"/>
            <p14:sldId id="258"/>
            <p14:sldId id="2147483557"/>
            <p14:sldId id="2147483646"/>
            <p14:sldId id="2147483647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47483615"/>
            <p14:sldId id="2147483619"/>
            <p14:sldId id="2147483625"/>
            <p14:sldId id="2147483617"/>
            <p14:sldId id="2147483621"/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6DCE5"/>
    <a:srgbClr val="F9E2C3"/>
    <a:srgbClr val="AB20B6"/>
    <a:srgbClr val="FF6565"/>
    <a:srgbClr val="DC94DE"/>
    <a:srgbClr val="B27096"/>
    <a:srgbClr val="FDDF43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76" autoAdjust="0"/>
    <p:restoredTop sz="94679" autoAdjust="0"/>
  </p:normalViewPr>
  <p:slideViewPr>
    <p:cSldViewPr snapToGrid="0">
      <p:cViewPr varScale="1">
        <p:scale>
          <a:sx n="74" d="100"/>
          <a:sy n="74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8138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0.png"/><Relationship Id="rId7" Type="http://schemas.openxmlformats.org/officeDocument/2006/relationships/image" Target="../media/image113.png"/><Relationship Id="rId12" Type="http://schemas.openxmlformats.org/officeDocument/2006/relationships/image" Target="../media/image10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8.png"/><Relationship Id="rId7" Type="http://schemas.openxmlformats.org/officeDocument/2006/relationships/image" Target="../media/image122.png"/><Relationship Id="rId12" Type="http://schemas.openxmlformats.org/officeDocument/2006/relationships/image" Target="../media/image106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06.png"/><Relationship Id="rId7" Type="http://schemas.openxmlformats.org/officeDocument/2006/relationships/image" Target="../media/image142.png"/><Relationship Id="rId12" Type="http://schemas.openxmlformats.org/officeDocument/2006/relationships/image" Target="../media/image8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0.png"/><Relationship Id="rId13" Type="http://schemas.openxmlformats.org/officeDocument/2006/relationships/image" Target="../media/image1360.png"/><Relationship Id="rId18" Type="http://schemas.openxmlformats.org/officeDocument/2006/relationships/image" Target="../media/image1410.png"/><Relationship Id="rId26" Type="http://schemas.openxmlformats.org/officeDocument/2006/relationships/image" Target="../media/image1490.png"/><Relationship Id="rId3" Type="http://schemas.openxmlformats.org/officeDocument/2006/relationships/image" Target="../media/image11.jpeg"/><Relationship Id="rId21" Type="http://schemas.openxmlformats.org/officeDocument/2006/relationships/image" Target="../media/image1440.png"/><Relationship Id="rId7" Type="http://schemas.openxmlformats.org/officeDocument/2006/relationships/image" Target="../media/image1300.png"/><Relationship Id="rId12" Type="http://schemas.openxmlformats.org/officeDocument/2006/relationships/image" Target="../media/image1350.png"/><Relationship Id="rId17" Type="http://schemas.openxmlformats.org/officeDocument/2006/relationships/image" Target="../media/image1400.png"/><Relationship Id="rId25" Type="http://schemas.openxmlformats.org/officeDocument/2006/relationships/image" Target="../media/image149.png"/><Relationship Id="rId2" Type="http://schemas.openxmlformats.org/officeDocument/2006/relationships/image" Target="../media/image10.jpeg"/><Relationship Id="rId16" Type="http://schemas.openxmlformats.org/officeDocument/2006/relationships/image" Target="../media/image1390.png"/><Relationship Id="rId20" Type="http://schemas.openxmlformats.org/officeDocument/2006/relationships/image" Target="../media/image1430.png"/><Relationship Id="rId29" Type="http://schemas.openxmlformats.org/officeDocument/2006/relationships/image" Target="../media/image15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90.png"/><Relationship Id="rId11" Type="http://schemas.openxmlformats.org/officeDocument/2006/relationships/image" Target="../media/image1340.png"/><Relationship Id="rId24" Type="http://schemas.openxmlformats.org/officeDocument/2006/relationships/image" Target="../media/image1470.png"/><Relationship Id="rId32" Type="http://schemas.openxmlformats.org/officeDocument/2006/relationships/image" Target="../media/image155.png"/><Relationship Id="rId5" Type="http://schemas.openxmlformats.org/officeDocument/2006/relationships/image" Target="../media/image148.png"/><Relationship Id="rId15" Type="http://schemas.openxmlformats.org/officeDocument/2006/relationships/image" Target="../media/image1380.png"/><Relationship Id="rId23" Type="http://schemas.openxmlformats.org/officeDocument/2006/relationships/image" Target="../media/image1460.png"/><Relationship Id="rId28" Type="http://schemas.openxmlformats.org/officeDocument/2006/relationships/image" Target="../media/image151.png"/><Relationship Id="rId10" Type="http://schemas.openxmlformats.org/officeDocument/2006/relationships/image" Target="../media/image1330.png"/><Relationship Id="rId19" Type="http://schemas.openxmlformats.org/officeDocument/2006/relationships/image" Target="../media/image1420.png"/><Relationship Id="rId31" Type="http://schemas.openxmlformats.org/officeDocument/2006/relationships/image" Target="../media/image154.png"/><Relationship Id="rId4" Type="http://schemas.openxmlformats.org/officeDocument/2006/relationships/image" Target="../media/image14.png"/><Relationship Id="rId9" Type="http://schemas.openxmlformats.org/officeDocument/2006/relationships/image" Target="../media/image1320.png"/><Relationship Id="rId14" Type="http://schemas.openxmlformats.org/officeDocument/2006/relationships/image" Target="../media/image1370.png"/><Relationship Id="rId22" Type="http://schemas.openxmlformats.org/officeDocument/2006/relationships/image" Target="../media/image1450.png"/><Relationship Id="rId27" Type="http://schemas.openxmlformats.org/officeDocument/2006/relationships/image" Target="../media/image150.png"/><Relationship Id="rId30" Type="http://schemas.openxmlformats.org/officeDocument/2006/relationships/image" Target="../media/image1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6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8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ar-DZ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/>
              <p:nvPr/>
            </p:nvSpPr>
            <p:spPr>
              <a:xfrm>
                <a:off x="1836395" y="5097528"/>
                <a:ext cx="592678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fr-FR" dirty="0"/>
              </a:p>
              <a:p>
                <a:r>
                  <a:rPr lang="fr-FR" b="1" dirty="0">
                    <a:solidFill>
                      <a:schemeClr val="bg1"/>
                    </a:solidFill>
                  </a:rPr>
                  <a:t>Multiplier et diviser les expressions littérales de la forme </a:t>
                </a:r>
              </a:p>
              <a:p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</a:rPr>
                  <a:t>par un nombre </a:t>
                </a:r>
                <a:endParaRPr lang="fr-MA" sz="24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395" y="5097528"/>
                <a:ext cx="5926785" cy="923330"/>
              </a:xfrm>
              <a:prstGeom prst="rect">
                <a:avLst/>
              </a:prstGeom>
              <a:blipFill>
                <a:blip r:embed="rId3"/>
                <a:stretch>
                  <a:fillRect l="-823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EC7E628-E132-7E28-CBBB-BE5D733B9A77}"/>
              </a:ext>
            </a:extLst>
          </p:cNvPr>
          <p:cNvSpPr txBox="1"/>
          <p:nvPr/>
        </p:nvSpPr>
        <p:spPr>
          <a:xfrm>
            <a:off x="-277957" y="173043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B05C1AA-18CE-6105-B0DA-A0C0F9B6F3D7}"/>
              </a:ext>
            </a:extLst>
          </p:cNvPr>
          <p:cNvSpPr txBox="1"/>
          <p:nvPr/>
        </p:nvSpPr>
        <p:spPr>
          <a:xfrm>
            <a:off x="8748597" y="159299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73CC54D5-6FE6-127A-63F5-1BBFE8BDD3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655511" y="147256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B4157B88-78F8-9E2E-0DA1-3704C04D5B44}"/>
              </a:ext>
            </a:extLst>
          </p:cNvPr>
          <p:cNvSpPr txBox="1"/>
          <p:nvPr/>
        </p:nvSpPr>
        <p:spPr>
          <a:xfrm>
            <a:off x="8816547" y="165949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EC626726-3B0D-ADCC-8611-576FFD8AA845}"/>
              </a:ext>
            </a:extLst>
          </p:cNvPr>
          <p:cNvSpPr txBox="1"/>
          <p:nvPr/>
        </p:nvSpPr>
        <p:spPr>
          <a:xfrm>
            <a:off x="8919945" y="228443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9" name="Google Shape;223;p26">
            <a:extLst>
              <a:ext uri="{FF2B5EF4-FFF2-40B4-BE49-F238E27FC236}">
                <a16:creationId xmlns:a16="http://schemas.microsoft.com/office/drawing/2014/main" id="{5D116BF3-E8AD-5410-7F9D-C943680779B7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52028CEA-18BB-1EA1-4B8B-396AB118E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10" y="3429000"/>
            <a:ext cx="3995903" cy="27777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0845" y="4573892"/>
            <a:ext cx="402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Opérations sur les expressions littérales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130967" y="1915622"/>
            <a:ext cx="810253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Multiplier une expression littérale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130967" y="3134761"/>
            <a:ext cx="8102532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Diviser une expression littérale</a:t>
            </a:r>
          </a:p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087191" y="4369266"/>
            <a:ext cx="819008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L’inverse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Calculer: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379" y="572521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75268" y="1789889"/>
                <a:ext cx="9666792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sz="2800" dirty="0">
                    <a:solidFill>
                      <a:schemeClr val="tx1"/>
                    </a:solidFill>
                  </a:rPr>
                  <a:t>Calculer:</a:t>
                </a:r>
              </a:p>
              <a:p>
                <a:pPr algn="ctr"/>
                <a:endParaRPr lang="fr-MA" sz="2800" dirty="0"/>
              </a:p>
              <a:p>
                <a:pPr algn="ctr"/>
                <a:endParaRPr lang="fr-FR" sz="28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(15−6)÷</m:t>
                      </m:r>
                      <m:r>
                        <a:rPr lang="fr-M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MA" sz="2800" dirty="0"/>
              </a:p>
              <a:p>
                <a:endParaRPr lang="fr-MA" sz="2800" dirty="0">
                  <a:solidFill>
                    <a:schemeClr val="tx1"/>
                  </a:solidFill>
                </a:endParaRPr>
              </a:p>
              <a:p>
                <a:endParaRPr lang="fr-MA" sz="2800" dirty="0"/>
              </a:p>
              <a:p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68" y="1789889"/>
                <a:ext cx="9666792" cy="35394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0675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6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488332" y="1945532"/>
                <a:ext cx="7266562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15−6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÷3=(15−6)×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332" y="1945532"/>
                <a:ext cx="7266562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939702" y="3005847"/>
                <a:ext cx="3618689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15−6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702" y="3005847"/>
                <a:ext cx="3618689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803514" y="4542817"/>
                <a:ext cx="3891064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514" y="4542817"/>
                <a:ext cx="3891064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</a:t>
                </a:r>
                <a:r>
                  <a:rPr lang="fr-FR" sz="1600" b="1" noProof="0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ffectuez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la division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15331" y="1896893"/>
            <a:ext cx="9445557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/>
              <a:t> </a:t>
            </a: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453305" y="2196403"/>
            <a:ext cx="31249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Effectuer la division: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723745" y="3122579"/>
                <a:ext cx="62548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(2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)÷4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745" y="3122579"/>
                <a:ext cx="625488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451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264595" y="1731523"/>
                <a:ext cx="2509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800" b="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595" y="1731523"/>
                <a:ext cx="250973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5406958" y="2856430"/>
                <a:ext cx="2889114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MA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958" y="2856430"/>
                <a:ext cx="2889114" cy="613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850860" y="1776919"/>
                <a:ext cx="2889114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860" y="1776919"/>
                <a:ext cx="2889114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406958" y="3642702"/>
                <a:ext cx="2889114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MA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958" y="3642702"/>
                <a:ext cx="2889114" cy="613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533418" y="4813739"/>
                <a:ext cx="2889114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M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MA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418" y="4813739"/>
                <a:ext cx="2889114" cy="613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</a:t>
                </a:r>
                <a:r>
                  <a:rPr lang="fr-FR" sz="1600" b="1" noProof="0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ffectuez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la division: </a:t>
                </a:r>
                <a14:m>
                  <m:oMath xmlns:m="http://schemas.openxmlformats.org/officeDocument/2006/math"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1600" b="1" i="1" dirty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MA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fr-FR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MA" sz="1600" b="1" i="1" dirty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MA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52476" y="1806677"/>
                <a:ext cx="9190749" cy="374641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chemeClr val="tx1"/>
                    </a:solidFill>
                  </a:rPr>
                  <a:t>Effectuer la division:</a:t>
                </a:r>
              </a:p>
              <a:p>
                <a:pPr lvl="0"/>
                <a:endParaRPr lang="fr-MA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MA" sz="2400" b="1" dirty="0">
                  <a:solidFill>
                    <a:schemeClr val="tx1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MA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476" y="1806677"/>
                <a:ext cx="9190749" cy="3746410"/>
              </a:xfrm>
              <a:prstGeom prst="rect">
                <a:avLst/>
              </a:prstGeom>
              <a:blipFill>
                <a:blip r:embed="rId4"/>
                <a:stretch>
                  <a:fillRect l="-994" t="-11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10842" y="1758038"/>
                <a:ext cx="3091508" cy="79175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MA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2" y="1758038"/>
                <a:ext cx="3091508" cy="7917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687378" y="1758037"/>
                <a:ext cx="3091508" cy="78181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fr-MA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378" y="1758037"/>
                <a:ext cx="3091508" cy="7818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687378" y="2912532"/>
                <a:ext cx="3091508" cy="78181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fr-MA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378" y="2912532"/>
                <a:ext cx="3091508" cy="7818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687378" y="3998787"/>
                <a:ext cx="309150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378" y="3998787"/>
                <a:ext cx="309150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omplétez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59" y="1631577"/>
            <a:ext cx="9941668" cy="4124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812825" y="4433186"/>
                <a:ext cx="2091447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(−5)×(−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2+7)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825" y="4433186"/>
                <a:ext cx="2091447" cy="369332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3654891" y="5153318"/>
            <a:ext cx="249381" cy="406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343" y="1416199"/>
            <a:ext cx="9941668" cy="4124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811294" y="3478463"/>
                <a:ext cx="2033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×(−5)×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294" y="3478463"/>
                <a:ext cx="2033080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705421" y="3413054"/>
                <a:ext cx="23540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=−15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421" y="3413054"/>
                <a:ext cx="235409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4374515" y="4199722"/>
                <a:ext cx="24511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b="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fr-MA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fr-MA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−5×7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15" y="4199722"/>
                <a:ext cx="2451158" cy="369332"/>
              </a:xfrm>
              <a:prstGeom prst="rect">
                <a:avLst/>
              </a:prstGeom>
              <a:blipFill>
                <a:blip r:embed="rId6"/>
                <a:stretch>
                  <a:fillRect l="-2239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900374" y="4199722"/>
                <a:ext cx="2091447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</a:rPr>
                      <m:t>(−5)×(−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2+7</m:t>
                    </m:r>
                  </m:oMath>
                </a14:m>
                <a:r>
                  <a:rPr lang="fr-FR" dirty="0"/>
                  <a:t>)</a:t>
                </a: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374" y="4199722"/>
                <a:ext cx="2091447" cy="369332"/>
              </a:xfrm>
              <a:prstGeom prst="rect">
                <a:avLst/>
              </a:prstGeom>
              <a:blipFill>
                <a:blip r:embed="rId7"/>
                <a:stretch>
                  <a:fillRect l="-580" t="-7937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715450" y="4727642"/>
                <a:ext cx="291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450" y="4727642"/>
                <a:ext cx="2918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3198966" y="4737370"/>
                <a:ext cx="291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966" y="4737370"/>
                <a:ext cx="291829" cy="369332"/>
              </a:xfrm>
              <a:prstGeom prst="rect">
                <a:avLst/>
              </a:prstGeom>
              <a:blipFill>
                <a:blip r:embed="rId9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/>
          <p:cNvSpPr txBox="1"/>
          <p:nvPr/>
        </p:nvSpPr>
        <p:spPr>
          <a:xfrm>
            <a:off x="3417455" y="4941455"/>
            <a:ext cx="249381" cy="406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7130473" y="4196899"/>
                <a:ext cx="25215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=10−35=−25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473" y="4196899"/>
                <a:ext cx="252152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  <p:bldP spid="4" grpId="0"/>
      <p:bldP spid="6" grpId="0"/>
      <p:bldP spid="29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3505" y="1960308"/>
            <a:ext cx="9649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À votre avis, comment peut-on effectuer des opérations comme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163587" y="2864216"/>
                <a:ext cx="50774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+6</m:t>
                        </m:r>
                      </m:e>
                    </m:d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800" b="0" i="0" dirty="0">
                    <a:latin typeface="+mj-lt"/>
                    <a:ea typeface="Cambria Math" panose="02040503050406030204" pitchFamily="18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(12</m:t>
                    </m:r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−9)÷3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87" y="2864216"/>
                <a:ext cx="5077444" cy="523220"/>
              </a:xfrm>
              <a:prstGeom prst="rect">
                <a:avLst/>
              </a:prstGeom>
              <a:blipFill>
                <a:blip r:embed="rId3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BA21BD69-2730-A196-0E45-4FCBDFA4BA66}"/>
              </a:ext>
            </a:extLst>
          </p:cNvPr>
          <p:cNvSpPr/>
          <p:nvPr/>
        </p:nvSpPr>
        <p:spPr>
          <a:xfrm>
            <a:off x="8608213" y="2598080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120584" y="3029434"/>
                <a:ext cx="10715911" cy="68402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b="1" dirty="0"/>
                  <a:t>Multiplier et diviser les expressions littérales </a:t>
                </a:r>
                <a:r>
                  <a:rPr lang="fr-FR" dirty="0"/>
                  <a:t> </a:t>
                </a:r>
                <a:r>
                  <a:rPr lang="fr-FR" b="1" dirty="0"/>
                  <a:t>de la forme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dirty="0"/>
                  <a:t>par un nombre </a:t>
                </a:r>
                <a:endParaRPr lang="fr-FR" altLang="fr-FR" b="1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584" y="3029434"/>
                <a:ext cx="10715911" cy="684026"/>
              </a:xfrm>
              <a:prstGeom prst="rect">
                <a:avLst/>
              </a:prstGeom>
              <a:blipFill>
                <a:blip r:embed="rId3"/>
                <a:stretch>
                  <a:fillRect l="-626" b="-446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 de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2573769" y="2008001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Effectuer des opérations comme :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MA" sz="240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0" i="0" dirty="0">
                    <a:latin typeface="+mj-lt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(7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)÷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5F160-44A6-4EEF-25F8-1C45AF903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95591701-8F93-8973-FA3D-C174B58557B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5A2EC6-9484-8558-8AD4-FB69167D9C0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055D3CC-8B19-7AC1-5595-B8E880ACE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50DBA878-E22A-0E7B-3B6B-239587ACBA5C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un exemple pour vous montrer comment multiplier une expression littérale de la forme: </a:t>
                </a:r>
                <a14:m>
                  <m:oMath xmlns:m="http://schemas.openxmlformats.org/officeDocument/2006/math">
                    <m:r>
                      <a:rPr kumimoji="0" lang="fr-M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M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MA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un nombre.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50DBA878-E22A-0E7B-3B6B-239587ACB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3"/>
                <a:stretch>
                  <a:fillRect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E640C6B9-D84C-DC05-76B9-A813B3AF8BF0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DB3C3D0-1DB2-19F2-15AE-1FE35C7E929C}"/>
                  </a:ext>
                </a:extLst>
              </p:cNvPr>
              <p:cNvSpPr txBox="1"/>
              <p:nvPr/>
            </p:nvSpPr>
            <p:spPr>
              <a:xfrm>
                <a:off x="3661804" y="2337977"/>
                <a:ext cx="337908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fr-MA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  <m:r>
                        <a:rPr kumimoji="0" lang="fr-MA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5</m:t>
                      </m:r>
                      <m:r>
                        <a:rPr kumimoji="0" lang="fr-MA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𝑥</m:t>
                      </m:r>
                      <m:r>
                        <a:rPr kumimoji="0" lang="fr-MA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−3×2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DB3C3D0-1DB2-19F2-15AE-1FE35C7E9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804" y="2337977"/>
                <a:ext cx="337908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42281DF7-1F73-A3A8-A872-D2DF410BEAA2}"/>
                  </a:ext>
                </a:extLst>
              </p:cNvPr>
              <p:cNvSpPr txBox="1"/>
              <p:nvPr/>
            </p:nvSpPr>
            <p:spPr>
              <a:xfrm>
                <a:off x="3661804" y="3182381"/>
                <a:ext cx="3379083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MA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fr-FR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</m:t>
                      </m:r>
                      <m:r>
                        <a:rPr kumimoji="0" lang="fr-MA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MA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</m:oMath>
                  </m:oMathPara>
                </a14:m>
                <a:endPara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42281DF7-1F73-A3A8-A872-D2DF410BE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804" y="3182381"/>
                <a:ext cx="33790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462C59-F520-B82E-F1DA-749209156954}"/>
                  </a:ext>
                </a:extLst>
              </p:cNvPr>
              <p:cNvSpPr txBox="1"/>
              <p:nvPr/>
            </p:nvSpPr>
            <p:spPr>
              <a:xfrm>
                <a:off x="435061" y="2312107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(5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MA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E462C59-F520-B82E-F1DA-749209156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61" y="2312107"/>
                <a:ext cx="2771636" cy="461665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CFEDEE4-EF17-78F4-F46A-A6252933F5A9}"/>
                  </a:ext>
                </a:extLst>
              </p:cNvPr>
              <p:cNvSpPr txBox="1"/>
              <p:nvPr/>
            </p:nvSpPr>
            <p:spPr>
              <a:xfrm>
                <a:off x="299621" y="1758496"/>
                <a:ext cx="9815208" cy="461665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exemple1: Multiplier l’expression littérale 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fr-FR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  <m:r>
                          <a:rPr kumimoji="0" lang="fr-FR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fr-MA" sz="2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−2</m:t>
                        </m:r>
                      </m:e>
                    </m:d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par lenombre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CFEDEE4-EF17-78F4-F46A-A6252933F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1758496"/>
                <a:ext cx="9815208" cy="461665"/>
              </a:xfrm>
              <a:prstGeom prst="rect">
                <a:avLst/>
              </a:prstGeom>
              <a:blipFill>
                <a:blip r:embed="rId7"/>
                <a:stretch>
                  <a:fillRect l="-186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à coins arrondis 13">
                <a:extLst>
                  <a:ext uri="{FF2B5EF4-FFF2-40B4-BE49-F238E27FC236}">
                    <a16:creationId xmlns:a16="http://schemas.microsoft.com/office/drawing/2014/main" id="{AB0E0717-ABAC-5958-00DD-0D0CBFB9FC08}"/>
                  </a:ext>
                </a:extLst>
              </p:cNvPr>
              <p:cNvSpPr/>
              <p:nvPr/>
            </p:nvSpPr>
            <p:spPr>
              <a:xfrm>
                <a:off x="7624548" y="2383259"/>
                <a:ext cx="4256958" cy="39051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distribue</a:t>
                </a:r>
                <a14:m>
                  <m:oMath xmlns:m="http://schemas.openxmlformats.org/officeDocument/2006/math">
                    <m:r>
                      <a:rPr kumimoji="0" lang="fr-MA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sur les termes de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(5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−2)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 à coins arrondis 13">
                <a:extLst>
                  <a:ext uri="{FF2B5EF4-FFF2-40B4-BE49-F238E27FC236}">
                    <a16:creationId xmlns:a16="http://schemas.microsoft.com/office/drawing/2014/main" id="{AB0E0717-ABAC-5958-00DD-0D0CBFB9FC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548" y="2383259"/>
                <a:ext cx="4256958" cy="390513"/>
              </a:xfrm>
              <a:prstGeom prst="roundRect">
                <a:avLst/>
              </a:prstGeom>
              <a:blipFill>
                <a:blip r:embed="rId8"/>
                <a:stretch>
                  <a:fillRect t="-4545" b="-196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à coins arrondis 27">
                <a:extLst>
                  <a:ext uri="{FF2B5EF4-FFF2-40B4-BE49-F238E27FC236}">
                    <a16:creationId xmlns:a16="http://schemas.microsoft.com/office/drawing/2014/main" id="{C285CD2F-DC49-C473-9211-CB70AC5742B5}"/>
                  </a:ext>
                </a:extLst>
              </p:cNvPr>
              <p:cNvSpPr/>
              <p:nvPr/>
            </p:nvSpPr>
            <p:spPr>
              <a:xfrm>
                <a:off x="7936722" y="3513196"/>
                <a:ext cx="3780534" cy="59829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J’effectuer les calculs et Je supprime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entre le coefficient et la lettre</a:t>
                </a:r>
              </a:p>
            </p:txBody>
          </p:sp>
        </mc:Choice>
        <mc:Fallback xmlns="">
          <p:sp>
            <p:nvSpPr>
              <p:cNvPr id="28" name="Rectangle à coins arrondis 27">
                <a:extLst>
                  <a:ext uri="{FF2B5EF4-FFF2-40B4-BE49-F238E27FC236}">
                    <a16:creationId xmlns:a16="http://schemas.microsoft.com/office/drawing/2014/main" id="{C285CD2F-DC49-C473-9211-CB70AC5742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722" y="3513196"/>
                <a:ext cx="3780534" cy="598292"/>
              </a:xfrm>
              <a:prstGeom prst="roundRect">
                <a:avLst/>
              </a:prstGeom>
              <a:blipFill>
                <a:blip r:embed="rId9"/>
                <a:stretch>
                  <a:fillRect t="-8000" b="-19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Organigramme : Alternative 1">
                <a:extLst>
                  <a:ext uri="{FF2B5EF4-FFF2-40B4-BE49-F238E27FC236}">
                    <a16:creationId xmlns:a16="http://schemas.microsoft.com/office/drawing/2014/main" id="{A7B975F7-84AC-CA67-29A5-EB43D93FF754}"/>
                  </a:ext>
                </a:extLst>
              </p:cNvPr>
              <p:cNvSpPr/>
              <p:nvPr/>
            </p:nvSpPr>
            <p:spPr>
              <a:xfrm>
                <a:off x="7936722" y="2897188"/>
                <a:ext cx="3464583" cy="461665"/>
              </a:xfrm>
              <a:prstGeom prst="flowChartAlternateProcess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M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d>
                        <m:dPr>
                          <m:ctrlPr>
                            <a:rPr kumimoji="0" lang="fr-MA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MA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fr-MA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fr-MA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d>
                      <m:r>
                        <a:rPr kumimoji="0" lang="fr-M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fr-M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𝑘𝑎</m:t>
                      </m:r>
                      <m:r>
                        <a:rPr kumimoji="0" lang="fr-M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fr-MA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𝑘𝑏</m:t>
                      </m:r>
                    </m:oMath>
                  </m:oMathPara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Organigramme : Alternative 1">
                <a:extLst>
                  <a:ext uri="{FF2B5EF4-FFF2-40B4-BE49-F238E27FC236}">
                    <a16:creationId xmlns:a16="http://schemas.microsoft.com/office/drawing/2014/main" id="{A7B975F7-84AC-CA67-29A5-EB43D93FF7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722" y="2897188"/>
                <a:ext cx="3464583" cy="461665"/>
              </a:xfrm>
              <a:prstGeom prst="flowChartAlternateProcess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388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6" grpId="0" animBg="1"/>
      <p:bldP spid="12" grpId="0" animBg="1"/>
      <p:bldP spid="14" grpId="0" animBg="1"/>
      <p:bldP spid="28" grpId="0" animBg="1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autre exemple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299621" y="1137072"/>
                <a:ext cx="5166056" cy="484876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exemple2: multiplier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(−9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b="0" i="1" dirty="0" smtClean="0">
                        <a:latin typeface="Cambria Math" panose="02040503050406030204" pitchFamily="18" charset="0"/>
                      </a:rPr>
                      <m:t>+12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𝑝𝑎𝑟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fr-FR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1137072"/>
                <a:ext cx="5166056" cy="484876"/>
              </a:xfrm>
              <a:prstGeom prst="rect">
                <a:avLst/>
              </a:prstGeom>
              <a:blipFill>
                <a:blip r:embed="rId3"/>
                <a:stretch>
                  <a:fillRect l="-824" b="-74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39702" y="2164546"/>
                <a:ext cx="3449510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(−9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02" y="2164546"/>
                <a:ext cx="3449510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3964906" y="2124598"/>
                <a:ext cx="4254199" cy="71468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−12×(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906" y="2124598"/>
                <a:ext cx="4254199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4073126" y="2903016"/>
                <a:ext cx="2278699" cy="6365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126" y="2903016"/>
                <a:ext cx="2278699" cy="6365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4054888" y="3665707"/>
                <a:ext cx="2278699" cy="6365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888" y="3665707"/>
                <a:ext cx="2278699" cy="6365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6621739" y="3909107"/>
                <a:ext cx="20298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739" y="3909107"/>
                <a:ext cx="202983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rganigramme : Alternative 30"/>
              <p:cNvSpPr/>
              <p:nvPr/>
            </p:nvSpPr>
            <p:spPr>
              <a:xfrm>
                <a:off x="8422618" y="2290970"/>
                <a:ext cx="3464583" cy="461665"/>
              </a:xfrm>
              <a:prstGeom prst="flowChartAlternateProcess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𝑘𝑎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𝑘𝑏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Organigramme : Alternativ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618" y="2290970"/>
                <a:ext cx="3464583" cy="461665"/>
              </a:xfrm>
              <a:prstGeom prst="flowChartAlternateProcess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20" grpId="0" animBg="1"/>
      <p:bldP spid="21" grpId="0" animBg="1"/>
      <p:bldP spid="24" grpId="0" animBg="1"/>
      <p:bldP spid="25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02580" y="327760"/>
                <a:ext cx="10730254" cy="34661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 Voici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 exemple pour vous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montrer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comment effectuer la division d’une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expression littérale de la forme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par un nombre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80" y="327760"/>
                <a:ext cx="10730254" cy="346610"/>
              </a:xfrm>
              <a:prstGeom prst="rect">
                <a:avLst/>
              </a:prstGeom>
              <a:blipFill>
                <a:blip r:embed="rId4"/>
                <a:stretch>
                  <a:fillRect l="-284" t="-38596" b="-561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833903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269489" y="1130900"/>
                <a:ext cx="8959174" cy="461665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exemple: diviser l’expression littérale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dirty="0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</m:oMath>
                </a14:m>
                <a:r>
                  <a:rPr lang="fr-FR" sz="2400" i="0" dirty="0">
                    <a:latin typeface="+mj-lt"/>
                  </a:rPr>
                  <a:t> par </a:t>
                </a:r>
                <a:r>
                  <a:rPr lang="fr-FR" sz="2400" b="0" i="0" dirty="0">
                    <a:latin typeface="+mj-lt"/>
                  </a:rPr>
                  <a:t>le nombre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89" y="1130900"/>
                <a:ext cx="8959174" cy="461665"/>
              </a:xfrm>
              <a:prstGeom prst="rect">
                <a:avLst/>
              </a:prstGeom>
              <a:blipFill>
                <a:blip r:embed="rId5"/>
                <a:stretch>
                  <a:fillRect l="-204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69489" y="1801359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(18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)÷3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89" y="1801359"/>
                <a:ext cx="2771636" cy="461665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3363258" y="1732526"/>
                <a:ext cx="277163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(18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−6)×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1732526"/>
                <a:ext cx="2771636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3363258" y="2782779"/>
                <a:ext cx="3328944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=18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2782779"/>
                <a:ext cx="3328944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3363258" y="3833032"/>
                <a:ext cx="277163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3833032"/>
                <a:ext cx="2771636" cy="7861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3363258" y="4775101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4775101"/>
                <a:ext cx="277163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3296071" y="5578539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071" y="5578539"/>
                <a:ext cx="277163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à coins arrondis 4"/>
          <p:cNvSpPr/>
          <p:nvPr/>
        </p:nvSpPr>
        <p:spPr>
          <a:xfrm>
            <a:off x="8437754" y="2888999"/>
            <a:ext cx="3163040" cy="85993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5FADE4"/>
                </a:solidFill>
              </a:rPr>
              <a:t>Diviser une expression littérale par un nombre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9915317" y="3774402"/>
            <a:ext cx="0" cy="11750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2" name="Rectangle à coins arrondis 41"/>
          <p:cNvSpPr/>
          <p:nvPr/>
        </p:nvSpPr>
        <p:spPr>
          <a:xfrm>
            <a:off x="8269794" y="4949440"/>
            <a:ext cx="3291046" cy="85993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5FADE4"/>
                </a:solidFill>
              </a:rPr>
              <a:t>C’est multiplier cette  expression par l’inverse de ce nombre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à coins arrondis 14"/>
              <p:cNvSpPr/>
              <p:nvPr/>
            </p:nvSpPr>
            <p:spPr>
              <a:xfrm>
                <a:off x="7606602" y="1784573"/>
                <a:ext cx="4210260" cy="731757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multiplie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(18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b="0" i="1" dirty="0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dirty="0"/>
                  <a:t>par l’inverse de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à coins arrondis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6602" y="1784573"/>
                <a:ext cx="4210260" cy="731757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5" grpId="0" animBg="1"/>
      <p:bldP spid="42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d’autres exemples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13" name="Ellipse 12"/>
          <p:cNvSpPr/>
          <p:nvPr/>
        </p:nvSpPr>
        <p:spPr>
          <a:xfrm>
            <a:off x="389106" y="1299296"/>
            <a:ext cx="279426" cy="43728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290045" y="1265952"/>
                <a:ext cx="2397322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45" y="1265952"/>
                <a:ext cx="2397322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2502040" y="2234499"/>
                <a:ext cx="3185327" cy="71468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040" y="2234499"/>
                <a:ext cx="3185327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661025" y="3243661"/>
                <a:ext cx="3026342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025" y="3243661"/>
                <a:ext cx="3026342" cy="6347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/>
          <p:cNvSpPr/>
          <p:nvPr/>
        </p:nvSpPr>
        <p:spPr>
          <a:xfrm>
            <a:off x="6595780" y="1518497"/>
            <a:ext cx="279426" cy="43728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12389" y="1255321"/>
                <a:ext cx="2262407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89" y="1255321"/>
                <a:ext cx="2262407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159417" y="4168211"/>
                <a:ext cx="2397322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MA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417" y="4168211"/>
                <a:ext cx="2397322" cy="6347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993602" y="1494768"/>
                <a:ext cx="1909343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602" y="1494768"/>
                <a:ext cx="1909343" cy="6109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9281470" y="1494767"/>
                <a:ext cx="21801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=(−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)÷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70" y="1494767"/>
                <a:ext cx="2180138" cy="369332"/>
              </a:xfrm>
              <a:prstGeom prst="rect">
                <a:avLst/>
              </a:prstGeom>
              <a:blipFill>
                <a:blip r:embed="rId10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9251085" y="2188872"/>
                <a:ext cx="240476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085" y="2188872"/>
                <a:ext cx="2404764" cy="6347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9251085" y="3213836"/>
                <a:ext cx="2404764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085" y="3213836"/>
                <a:ext cx="2404764" cy="63478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9251085" y="4127021"/>
                <a:ext cx="2404764" cy="6365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dirty="0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MA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085" y="4127021"/>
                <a:ext cx="2404764" cy="6365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9196030" y="5115679"/>
                <a:ext cx="24047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a:rPr lang="fr-MA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)×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+3</a:t>
                </a: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030" y="5115679"/>
                <a:ext cx="2404764" cy="369332"/>
              </a:xfrm>
              <a:prstGeom prst="rect">
                <a:avLst/>
              </a:prstGeom>
              <a:blipFill>
                <a:blip r:embed="rId14"/>
                <a:stretch>
                  <a:fillRect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9196030" y="5837084"/>
                <a:ext cx="24047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b="0" i="1" dirty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030" y="5837084"/>
                <a:ext cx="2404764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4"/>
          <p:cNvCxnSpPr/>
          <p:nvPr/>
        </p:nvCxnSpPr>
        <p:spPr>
          <a:xfrm flipH="1">
            <a:off x="5918479" y="1065125"/>
            <a:ext cx="20097" cy="544620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>
            <a:off x="10453467" y="4121013"/>
            <a:ext cx="157353" cy="30995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H="1">
            <a:off x="10105434" y="4453650"/>
            <a:ext cx="157353" cy="30995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967078" y="1570894"/>
                <a:ext cx="356716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78" y="1570894"/>
                <a:ext cx="3567165" cy="461665"/>
              </a:xfrm>
              <a:prstGeom prst="rect">
                <a:avLst/>
              </a:prstGeom>
              <a:blipFill>
                <a:blip r:embed="rId3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5208294" y="1584676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….−5×…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1584676"/>
                <a:ext cx="308484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208294" y="4852645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4852645"/>
                <a:ext cx="308484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208294" y="3150225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…….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3150225"/>
                <a:ext cx="308484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208294" y="2346502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2346502"/>
                <a:ext cx="308484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208294" y="3963081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3963081"/>
                <a:ext cx="308484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208294" y="5719784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294" y="5719784"/>
                <a:ext cx="308484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967078" y="1111731"/>
            <a:ext cx="2450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12" grpId="0" animBg="1"/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02887" y="5107484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5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02887" y="3193854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6589" y="1232315"/>
            <a:ext cx="9986483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02887" y="4163567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4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210312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07918" y="2284667"/>
            <a:ext cx="10313628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02084" y="2463371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787273" y="1423172"/>
            <a:ext cx="751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16710" y="36434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902083" y="4412003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237323" y="1382075"/>
            <a:ext cx="494237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dirty="0">
                <a:solidFill>
                  <a:schemeClr val="bg1"/>
                </a:solidFill>
                <a:latin typeface="CIDFont+F1"/>
              </a:rPr>
              <a:t>Réduire et simplifier des expressions littérales.</a:t>
            </a:r>
            <a:endParaRPr lang="fr-FR" dirty="0">
              <a:solidFill>
                <a:schemeClr val="bg1"/>
              </a:solidFill>
            </a:endParaRPr>
          </a:p>
          <a:p>
            <a:pPr algn="ctr" defTabSz="914400"/>
            <a:endParaRPr lang="fr-FR" sz="2400" b="1" kern="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4390" y="2583775"/>
            <a:ext cx="506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MA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Additionner et soustraire des expressions littérales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11057" y="3235653"/>
            <a:ext cx="745406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Multiplier et diviser les expressions littérales de la forme </a:t>
            </a:r>
            <a:r>
              <a:rPr lang="fr-FR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par un nombre </a:t>
            </a:r>
            <a:endParaRPr lang="fr-FR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80820" y="4340408"/>
                <a:ext cx="793611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Multiplier et diviser les expressions littérales de la forme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M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fr-MA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par un nombre 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820" y="4340408"/>
                <a:ext cx="7936116" cy="369332"/>
              </a:xfrm>
              <a:prstGeom prst="rect">
                <a:avLst/>
              </a:prstGeom>
              <a:blipFill>
                <a:blip r:embed="rId3"/>
                <a:stretch>
                  <a:fillRect l="-69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787273" y="5203492"/>
            <a:ext cx="752917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Simplifier les expressions littérales </a:t>
            </a:r>
            <a:r>
              <a:rPr lang="ar-DZ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de la forme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m(</a:t>
            </a:r>
            <a:r>
              <a:rPr lang="fr-FR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b)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n(cx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d)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74979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1063308" y="1435177"/>
                <a:ext cx="2534002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308" y="1435177"/>
                <a:ext cx="2534002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799481" y="1458692"/>
                <a:ext cx="4562093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481" y="1458692"/>
                <a:ext cx="4562093" cy="6135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833116" y="3451192"/>
                <a:ext cx="3265856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116" y="3451192"/>
                <a:ext cx="3265856" cy="61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833116" y="4478004"/>
                <a:ext cx="3265856" cy="81804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…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116" y="4478004"/>
                <a:ext cx="3265856" cy="8180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799481" y="5557976"/>
                <a:ext cx="326585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481" y="5557976"/>
                <a:ext cx="3265856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833116" y="2307799"/>
                <a:ext cx="4562093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116" y="2307799"/>
                <a:ext cx="4562093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334938" y="3451192"/>
                <a:ext cx="326585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938" y="3451192"/>
                <a:ext cx="3265856" cy="7861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334938" y="4466036"/>
                <a:ext cx="3265856" cy="81804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938" y="4466036"/>
                <a:ext cx="3265856" cy="81804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474110" y="5512747"/>
                <a:ext cx="326585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4110" y="5512747"/>
                <a:ext cx="3265856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223736"/>
            <a:ext cx="10553700" cy="3481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80085" y="1536916"/>
                <a:ext cx="3166964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(−3)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85" y="1536916"/>
                <a:ext cx="3166964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748035" y="1580221"/>
                <a:ext cx="3391898" cy="7003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−18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+6)×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035" y="1580221"/>
                <a:ext cx="3391898" cy="7003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447049" y="2740810"/>
                <a:ext cx="4083558" cy="7003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+6×</m:t>
                      </m:r>
                      <m:f>
                        <m:fPr>
                          <m:ctrlP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049" y="2740810"/>
                <a:ext cx="4083558" cy="7003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936647" y="4026364"/>
                <a:ext cx="3391898" cy="7003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647" y="4026364"/>
                <a:ext cx="3391898" cy="7003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939575" y="5647223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..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 …….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575" y="5647223"/>
                <a:ext cx="339189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7827426" y="1486119"/>
                <a:ext cx="3391898" cy="89896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−18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+6)×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426" y="1486119"/>
                <a:ext cx="3391898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7770304" y="2761536"/>
                <a:ext cx="4083558" cy="9017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+6×</m:t>
                      </m:r>
                      <m:f>
                        <m:fPr>
                          <m:ctrlP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304" y="2761536"/>
                <a:ext cx="4083558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827426" y="4010121"/>
                <a:ext cx="3391898" cy="90178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426" y="4010121"/>
                <a:ext cx="3391898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7936502" y="5617493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fr-MA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502" y="5617493"/>
                <a:ext cx="339189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544749" y="1085222"/>
            <a:ext cx="320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Compléter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360461" y="1347717"/>
                <a:ext cx="2833635" cy="78483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)÷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1" y="1347717"/>
                <a:ext cx="2833635" cy="7848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493307" y="1493752"/>
                <a:ext cx="3613305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+8)×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07" y="1493752"/>
                <a:ext cx="3613305" cy="6111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7671551" y="2288407"/>
                <a:ext cx="361330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551" y="2288407"/>
                <a:ext cx="3613306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493306" y="4433824"/>
                <a:ext cx="3613306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……..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06" y="4433824"/>
                <a:ext cx="3613306" cy="6111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7674900" y="3232609"/>
                <a:ext cx="4284460" cy="81567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900" y="3232609"/>
                <a:ext cx="4284460" cy="8156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493306" y="5457997"/>
                <a:ext cx="361330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…..+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06" y="5457997"/>
                <a:ext cx="361330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7671550" y="1355001"/>
                <a:ext cx="283363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+8)×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550" y="1355001"/>
                <a:ext cx="2833635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3493307" y="2246995"/>
                <a:ext cx="361330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…….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….×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07" y="2246995"/>
                <a:ext cx="3613306" cy="7838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493306" y="3277436"/>
                <a:ext cx="3613306" cy="74648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………..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×…..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306" y="3277436"/>
                <a:ext cx="3613306" cy="7464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7671551" y="4347486"/>
                <a:ext cx="399437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−48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551" y="4347486"/>
                <a:ext cx="3994375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7671551" y="5529189"/>
                <a:ext cx="283363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551" y="5529189"/>
                <a:ext cx="283363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4D9B0B-7FC8-DAD4-39A2-814440F07DC3}"/>
              </a:ext>
            </a:extLst>
          </p:cNvPr>
          <p:cNvSpPr txBox="1"/>
          <p:nvPr/>
        </p:nvSpPr>
        <p:spPr>
          <a:xfrm>
            <a:off x="774700" y="148617"/>
            <a:ext cx="9215607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CD2E80-4136-D8E7-D12A-A388D18635C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224457" y="1713347"/>
                <a:ext cx="292524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)÷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57" y="1713347"/>
                <a:ext cx="2925245" cy="461665"/>
              </a:xfrm>
              <a:prstGeom prst="rect">
                <a:avLst/>
              </a:prstGeom>
              <a:blipFill>
                <a:blip r:embed="rId2"/>
                <a:stretch>
                  <a:fillRect l="-1037" r="-830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307701" y="1644751"/>
                <a:ext cx="3226696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701" y="1644751"/>
                <a:ext cx="3226696" cy="6111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7688593" y="1614213"/>
                <a:ext cx="322669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593" y="1614213"/>
                <a:ext cx="3226696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3269649" y="2701527"/>
                <a:ext cx="4225707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…..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649" y="2701527"/>
                <a:ext cx="4225707" cy="6111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7788729" y="2614002"/>
                <a:ext cx="4080049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729" y="2614002"/>
                <a:ext cx="4080049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598648" y="4008914"/>
                <a:ext cx="3727438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……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648" y="4008914"/>
                <a:ext cx="3727438" cy="61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010711" y="3906643"/>
                <a:ext cx="3727438" cy="81804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M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0711" y="3906643"/>
                <a:ext cx="3727438" cy="8180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518784" y="5330217"/>
                <a:ext cx="372743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 …..− 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784" y="5330217"/>
                <a:ext cx="372743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141340" y="5330216"/>
                <a:ext cx="372743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340" y="5330216"/>
                <a:ext cx="372743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472470" y="1075174"/>
            <a:ext cx="25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92160" y="800348"/>
            <a:ext cx="583170" cy="583170"/>
          </a:xfrm>
          <a:prstGeom prst="rect">
            <a:avLst/>
          </a:prstGeom>
        </p:spPr>
      </p:pic>
      <p:sp>
        <p:nvSpPr>
          <p:cNvPr id="19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49" y="61113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Page:72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65" y="1095581"/>
            <a:ext cx="11012738" cy="501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1" name="Imag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89" y="1141763"/>
            <a:ext cx="11813309" cy="501579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530763" y="1939636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(-2)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2" name="ZoneTexte 111"/>
          <p:cNvSpPr txBox="1"/>
          <p:nvPr/>
        </p:nvSpPr>
        <p:spPr>
          <a:xfrm>
            <a:off x="3459017" y="1945742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(-2)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3" name="ZoneTexte 112"/>
          <p:cNvSpPr txBox="1"/>
          <p:nvPr/>
        </p:nvSpPr>
        <p:spPr>
          <a:xfrm>
            <a:off x="1995053" y="2247413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(-2)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4" name="ZoneTexte 113"/>
          <p:cNvSpPr txBox="1"/>
          <p:nvPr/>
        </p:nvSpPr>
        <p:spPr>
          <a:xfrm>
            <a:off x="2443015" y="2259079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6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5" name="ZoneTexte 114"/>
          <p:cNvSpPr txBox="1"/>
          <p:nvPr/>
        </p:nvSpPr>
        <p:spPr>
          <a:xfrm>
            <a:off x="3084946" y="2244282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(-2)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1995053" y="2555190"/>
                <a:ext cx="13254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053" y="2555190"/>
                <a:ext cx="1325421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956303" y="1986334"/>
                <a:ext cx="3417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303" y="1986334"/>
                <a:ext cx="341745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ZoneTexte 115"/>
          <p:cNvSpPr txBox="1"/>
          <p:nvPr/>
        </p:nvSpPr>
        <p:spPr>
          <a:xfrm>
            <a:off x="6719454" y="1933374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5948216" y="2253519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4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277260" y="2209606"/>
                <a:ext cx="212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260" y="2209606"/>
                <a:ext cx="212437" cy="369332"/>
              </a:xfrm>
              <a:prstGeom prst="rect">
                <a:avLst/>
              </a:prstGeom>
              <a:blipFill>
                <a:blip r:embed="rId8"/>
                <a:stretch>
                  <a:fillRect r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ZoneTexte 117"/>
          <p:cNvSpPr txBox="1"/>
          <p:nvPr/>
        </p:nvSpPr>
        <p:spPr>
          <a:xfrm>
            <a:off x="6998852" y="2253519"/>
            <a:ext cx="471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571839" y="2763795"/>
                <a:ext cx="13831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839" y="2763795"/>
                <a:ext cx="1383143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ZoneTexte 118"/>
              <p:cNvSpPr txBox="1"/>
              <p:nvPr/>
            </p:nvSpPr>
            <p:spPr>
              <a:xfrm>
                <a:off x="9873674" y="1986334"/>
                <a:ext cx="3417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ZoneTexte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674" y="1986334"/>
                <a:ext cx="341745" cy="307777"/>
              </a:xfrm>
              <a:prstGeom prst="rect">
                <a:avLst/>
              </a:prstGeom>
              <a:blipFill>
                <a:blip r:embed="rId10"/>
                <a:stretch>
                  <a:fillRect r="-51786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ZoneTexte 119"/>
              <p:cNvSpPr txBox="1"/>
              <p:nvPr/>
            </p:nvSpPr>
            <p:spPr>
              <a:xfrm>
                <a:off x="10908145" y="1986333"/>
                <a:ext cx="3417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ZoneTexte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145" y="1986333"/>
                <a:ext cx="341745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ZoneTexte 120"/>
              <p:cNvSpPr txBox="1"/>
              <p:nvPr/>
            </p:nvSpPr>
            <p:spPr>
              <a:xfrm>
                <a:off x="9395760" y="2505847"/>
                <a:ext cx="16514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1" name="ZoneTexte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5760" y="2505847"/>
                <a:ext cx="1651476" cy="307777"/>
              </a:xfrm>
              <a:prstGeom prst="rect">
                <a:avLst/>
              </a:prstGeom>
              <a:blipFill>
                <a:blip r:embed="rId12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ZoneTexte 121"/>
              <p:cNvSpPr txBox="1"/>
              <p:nvPr/>
            </p:nvSpPr>
            <p:spPr>
              <a:xfrm>
                <a:off x="9297236" y="2862967"/>
                <a:ext cx="16514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2" name="ZoneTexte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236" y="2862967"/>
                <a:ext cx="1651476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ZoneTexte 122"/>
          <p:cNvSpPr txBox="1"/>
          <p:nvPr/>
        </p:nvSpPr>
        <p:spPr>
          <a:xfrm>
            <a:off x="2849418" y="3243780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4" name="ZoneTexte 123"/>
          <p:cNvSpPr txBox="1"/>
          <p:nvPr/>
        </p:nvSpPr>
        <p:spPr>
          <a:xfrm>
            <a:off x="3320474" y="3259795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3694545" y="3243780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6" name="ZoneTexte 125"/>
          <p:cNvSpPr txBox="1"/>
          <p:nvPr/>
        </p:nvSpPr>
        <p:spPr>
          <a:xfrm>
            <a:off x="2678543" y="3530283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7" name="ZoneTexte 126"/>
          <p:cNvSpPr txBox="1"/>
          <p:nvPr/>
        </p:nvSpPr>
        <p:spPr>
          <a:xfrm>
            <a:off x="3844641" y="3530283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8" name="ZoneTexte 127"/>
          <p:cNvSpPr txBox="1"/>
          <p:nvPr/>
        </p:nvSpPr>
        <p:spPr>
          <a:xfrm>
            <a:off x="3416301" y="3530283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9" name="ZoneTexte 128"/>
          <p:cNvSpPr txBox="1"/>
          <p:nvPr/>
        </p:nvSpPr>
        <p:spPr>
          <a:xfrm>
            <a:off x="2412998" y="3814728"/>
            <a:ext cx="436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15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30" name="ZoneTexte 129"/>
          <p:cNvSpPr txBox="1"/>
          <p:nvPr/>
        </p:nvSpPr>
        <p:spPr>
          <a:xfrm>
            <a:off x="3534066" y="3800771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3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31" name="ZoneTexte 130"/>
          <p:cNvSpPr txBox="1"/>
          <p:nvPr/>
        </p:nvSpPr>
        <p:spPr>
          <a:xfrm>
            <a:off x="3121891" y="3819354"/>
            <a:ext cx="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400" dirty="0">
                <a:solidFill>
                  <a:srgbClr val="FF0000"/>
                </a:solidFill>
              </a:rPr>
              <a:t>2</a:t>
            </a:r>
            <a:endParaRPr lang="fr-FR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2530763" y="4122505"/>
                <a:ext cx="13993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763" y="4122505"/>
                <a:ext cx="1399310" cy="30777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657275" y="3236692"/>
                <a:ext cx="17525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275" y="3236692"/>
                <a:ext cx="1752599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ZoneTexte 131"/>
              <p:cNvSpPr txBox="1"/>
              <p:nvPr/>
            </p:nvSpPr>
            <p:spPr>
              <a:xfrm>
                <a:off x="5569530" y="3550825"/>
                <a:ext cx="192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2" name="ZoneTexte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530" y="3550825"/>
                <a:ext cx="1928088" cy="3077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ZoneTexte 132"/>
              <p:cNvSpPr txBox="1"/>
              <p:nvPr/>
            </p:nvSpPr>
            <p:spPr>
              <a:xfrm>
                <a:off x="5631876" y="3912088"/>
                <a:ext cx="1928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1400" b="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-8</a:t>
                </a:r>
                <a14:m>
                  <m:oMath xmlns:m="http://schemas.openxmlformats.org/officeDocument/2006/math"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</m:t>
                    </m:r>
                  </m:oMath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3" name="ZoneTexte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876" y="3912088"/>
                <a:ext cx="1928088" cy="307777"/>
              </a:xfrm>
              <a:prstGeom prst="rect">
                <a:avLst/>
              </a:prstGeom>
              <a:blipFill>
                <a:blip r:embed="rId17"/>
                <a:stretch>
                  <a:fillRect l="-949" t="-4000" b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ZoneTexte 133"/>
              <p:cNvSpPr txBox="1"/>
              <p:nvPr/>
            </p:nvSpPr>
            <p:spPr>
              <a:xfrm>
                <a:off x="9291621" y="3185081"/>
                <a:ext cx="229869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4" name="ZoneText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621" y="3185081"/>
                <a:ext cx="2298699" cy="307777"/>
              </a:xfrm>
              <a:prstGeom prst="rect">
                <a:avLst/>
              </a:prstGeom>
              <a:blipFill>
                <a:blip r:embed="rId18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9395760" y="3704713"/>
                <a:ext cx="2007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5760" y="3704713"/>
                <a:ext cx="2007893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ZoneTexte 134"/>
              <p:cNvSpPr txBox="1"/>
              <p:nvPr/>
            </p:nvSpPr>
            <p:spPr>
              <a:xfrm>
                <a:off x="9261767" y="4108548"/>
                <a:ext cx="200789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5" name="ZoneTexte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1767" y="4108548"/>
                <a:ext cx="2007893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036456" y="4903179"/>
                <a:ext cx="272473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456" y="4903179"/>
                <a:ext cx="272473" cy="495649"/>
              </a:xfrm>
              <a:prstGeom prst="rect">
                <a:avLst/>
              </a:prstGeom>
              <a:blipFill>
                <a:blip r:embed="rId21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ZoneTexte 135"/>
              <p:cNvSpPr txBox="1"/>
              <p:nvPr/>
            </p:nvSpPr>
            <p:spPr>
              <a:xfrm>
                <a:off x="3844641" y="4903179"/>
                <a:ext cx="272473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6" name="ZoneTexte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641" y="4903179"/>
                <a:ext cx="272473" cy="495649"/>
              </a:xfrm>
              <a:prstGeom prst="rect">
                <a:avLst/>
              </a:prstGeom>
              <a:blipFill>
                <a:blip r:embed="rId22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ZoneTexte 136"/>
              <p:cNvSpPr txBox="1"/>
              <p:nvPr/>
            </p:nvSpPr>
            <p:spPr>
              <a:xfrm>
                <a:off x="3103418" y="5229475"/>
                <a:ext cx="272473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7" name="ZoneTexte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418" y="5229475"/>
                <a:ext cx="272473" cy="495649"/>
              </a:xfrm>
              <a:prstGeom prst="rect">
                <a:avLst/>
              </a:prstGeom>
              <a:blipFill>
                <a:blip r:embed="rId23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ZoneTexte 137"/>
              <p:cNvSpPr txBox="1"/>
              <p:nvPr/>
            </p:nvSpPr>
            <p:spPr>
              <a:xfrm>
                <a:off x="4075552" y="5272322"/>
                <a:ext cx="272473" cy="495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8" name="ZoneTexte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552" y="5272322"/>
                <a:ext cx="272473" cy="495649"/>
              </a:xfrm>
              <a:prstGeom prst="rect">
                <a:avLst/>
              </a:prstGeom>
              <a:blipFill>
                <a:blip r:embed="rId24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2352962" y="5655800"/>
                <a:ext cx="141548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962" y="5655800"/>
                <a:ext cx="1415481" cy="30777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5920513" y="5023844"/>
                <a:ext cx="3417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513" y="5023844"/>
                <a:ext cx="341745" cy="307777"/>
              </a:xfrm>
              <a:prstGeom prst="rect">
                <a:avLst/>
              </a:prstGeom>
              <a:blipFill>
                <a:blip r:embed="rId26"/>
                <a:stretch>
                  <a:fillRect r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ZoneTexte 138"/>
              <p:cNvSpPr txBox="1"/>
              <p:nvPr/>
            </p:nvSpPr>
            <p:spPr>
              <a:xfrm>
                <a:off x="6803748" y="5008588"/>
                <a:ext cx="3417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9" name="ZoneTexte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748" y="5008588"/>
                <a:ext cx="341745" cy="307777"/>
              </a:xfrm>
              <a:prstGeom prst="rect">
                <a:avLst/>
              </a:prstGeom>
              <a:blipFill>
                <a:blip r:embed="rId27"/>
                <a:stretch>
                  <a:fillRect r="-3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ZoneTexte 139"/>
              <p:cNvSpPr txBox="1"/>
              <p:nvPr/>
            </p:nvSpPr>
            <p:spPr>
              <a:xfrm>
                <a:off x="5956303" y="5375563"/>
                <a:ext cx="1854196" cy="401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MA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MA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r-FR" sz="1400" dirty="0">
                    <a:solidFill>
                      <a:srgbClr val="FF0000"/>
                    </a:solidFill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fr-MA" sz="1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0" name="ZoneTexte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303" y="5375563"/>
                <a:ext cx="1854196" cy="401392"/>
              </a:xfrm>
              <a:prstGeom prst="rect">
                <a:avLst/>
              </a:prstGeom>
              <a:blipFill>
                <a:blip r:embed="rId28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844316" y="5745780"/>
                <a:ext cx="15378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316" y="5745780"/>
                <a:ext cx="1537851" cy="30777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9605818" y="4587963"/>
                <a:ext cx="1473199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5818" y="4587963"/>
                <a:ext cx="1473199" cy="497059"/>
              </a:xfrm>
              <a:prstGeom prst="rect">
                <a:avLst/>
              </a:prstGeom>
              <a:blipFill>
                <a:blip r:embed="rId30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ZoneTexte 140"/>
              <p:cNvSpPr txBox="1"/>
              <p:nvPr/>
            </p:nvSpPr>
            <p:spPr>
              <a:xfrm>
                <a:off x="9471055" y="5060860"/>
                <a:ext cx="1857301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MA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1" name="ZoneTexte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1055" y="5060860"/>
                <a:ext cx="1857301" cy="497059"/>
              </a:xfrm>
              <a:prstGeom prst="rect">
                <a:avLst/>
              </a:prstGeom>
              <a:blipFill>
                <a:blip r:embed="rId31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9605818" y="5557919"/>
                <a:ext cx="18934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5818" y="5557919"/>
                <a:ext cx="1893455" cy="36933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2" grpId="0"/>
      <p:bldP spid="113" grpId="0"/>
      <p:bldP spid="114" grpId="0"/>
      <p:bldP spid="115" grpId="0"/>
      <p:bldP spid="12" grpId="0"/>
      <p:bldP spid="116" grpId="0"/>
      <p:bldP spid="117" grpId="0"/>
      <p:bldP spid="13" grpId="0"/>
      <p:bldP spid="118" grpId="0"/>
      <p:bldP spid="14" grpId="0"/>
      <p:bldP spid="119" grpId="0"/>
      <p:bldP spid="120" grpId="0"/>
      <p:bldP spid="121" grpId="0"/>
      <p:bldP spid="122" grpId="0"/>
      <p:bldP spid="123" grpId="0"/>
      <p:bldP spid="124" grpId="0"/>
      <p:bldP spid="127" grpId="0"/>
      <p:bldP spid="128" grpId="0"/>
      <p:bldP spid="130" grpId="0"/>
      <p:bldP spid="16" grpId="0"/>
      <p:bldP spid="132" grpId="0"/>
      <p:bldP spid="133" grpId="0"/>
      <p:bldP spid="134" grpId="0"/>
      <p:bldP spid="17" grpId="0"/>
      <p:bldP spid="135" grpId="0"/>
      <p:bldP spid="19" grpId="0"/>
      <p:bldP spid="136" grpId="0"/>
      <p:bldP spid="137" grpId="0"/>
      <p:bldP spid="138" grpId="0"/>
      <p:bldP spid="20" grpId="0"/>
      <p:bldP spid="21" grpId="0"/>
      <p:bldP spid="139" grpId="0"/>
      <p:bldP spid="22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72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04" y="1256044"/>
            <a:ext cx="10199076" cy="439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72758" y="1120460"/>
                <a:ext cx="5245239" cy="830997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Pour multiplier une expression littérale de la forme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par un nombre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fr-FR" sz="2400" dirty="0"/>
                  <a:t>: </a:t>
                </a: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58" y="1120460"/>
                <a:ext cx="5245239" cy="830997"/>
              </a:xfrm>
              <a:prstGeom prst="rect">
                <a:avLst/>
              </a:prstGeom>
              <a:blipFill>
                <a:blip r:embed="rId4"/>
                <a:stretch>
                  <a:fillRect t="-5072" r="-696" b="-152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45289" y="5331563"/>
                <a:ext cx="5760159" cy="830997"/>
              </a:xfrm>
              <a:prstGeom prst="rect">
                <a:avLst/>
              </a:prstGeom>
              <a:solidFill>
                <a:srgbClr val="D6DCE5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Exemple: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=5×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+3×(−2)</m:t>
                    </m:r>
                  </m:oMath>
                </a14:m>
                <a:endParaRPr lang="fr-F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89" y="5331563"/>
                <a:ext cx="5760159" cy="830997"/>
              </a:xfrm>
              <a:prstGeom prst="rect">
                <a:avLst/>
              </a:prstGeom>
              <a:blipFill>
                <a:blip r:embed="rId5"/>
                <a:stretch>
                  <a:fillRect l="-1584" t="-50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30514" y="3064378"/>
                <a:ext cx="5245239" cy="923330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je multiplier le nombre c par chaque terme de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en supprimant le symbole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fr-MA" dirty="0">
                          <a:solidFill>
                            <a:srgbClr val="5FADE4"/>
                          </a:solidFill>
                        </a:rPr>
                        <m:t>c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i="1">
                          <a:solidFill>
                            <a:srgbClr val="5FADE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M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i="1">
                          <a:solidFill>
                            <a:srgbClr val="5FADE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14" y="3064378"/>
                <a:ext cx="5245239" cy="923330"/>
              </a:xfrm>
              <a:prstGeom prst="rect">
                <a:avLst/>
              </a:prstGeom>
              <a:blipFill>
                <a:blip r:embed="rId6"/>
                <a:stretch>
                  <a:fillRect l="-696" t="-3268" b="-39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avec flèche 13"/>
          <p:cNvCxnSpPr>
            <a:stCxn id="8" idx="2"/>
          </p:cNvCxnSpPr>
          <p:nvPr/>
        </p:nvCxnSpPr>
        <p:spPr>
          <a:xfrm>
            <a:off x="3195378" y="1951457"/>
            <a:ext cx="0" cy="11129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3153133" y="4000380"/>
            <a:ext cx="0" cy="13185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à coins arrondis 25"/>
              <p:cNvSpPr/>
              <p:nvPr/>
            </p:nvSpPr>
            <p:spPr>
              <a:xfrm>
                <a:off x="7172241" y="1521491"/>
                <a:ext cx="4567438" cy="859932"/>
              </a:xfrm>
              <a:prstGeom prst="roundRect">
                <a:avLst/>
              </a:prstGeom>
              <a:solidFill>
                <a:srgbClr val="F9E2C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>
                    <a:solidFill>
                      <a:schemeClr val="tx1"/>
                    </a:solidFill>
                  </a:rPr>
                  <a:t>Diviser une expression littérale </a:t>
                </a:r>
                <a14:m>
                  <m:oMath xmlns:m="http://schemas.openxmlformats.org/officeDocument/2006/math">
                    <m:r>
                      <a:rPr lang="fr-MA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M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dirty="0">
                    <a:solidFill>
                      <a:schemeClr val="tx1"/>
                    </a:solidFill>
                  </a:rPr>
                  <a:t>par un nombre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fr-FR" sz="2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6" name="Rectangle à coins arrondis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241" y="1521491"/>
                <a:ext cx="4567438" cy="859932"/>
              </a:xfrm>
              <a:prstGeom prst="roundRect">
                <a:avLst/>
              </a:prstGeom>
              <a:blipFill>
                <a:blip r:embed="rId7"/>
                <a:stretch>
                  <a:fillRect t="-2055" b="-11644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avec flèche 26"/>
          <p:cNvCxnSpPr/>
          <p:nvPr/>
        </p:nvCxnSpPr>
        <p:spPr>
          <a:xfrm flipH="1">
            <a:off x="9455960" y="2381423"/>
            <a:ext cx="1" cy="9621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8" name="Rectangle à coins arrondis 27"/>
          <p:cNvSpPr/>
          <p:nvPr/>
        </p:nvSpPr>
        <p:spPr>
          <a:xfrm>
            <a:off x="7632034" y="3362829"/>
            <a:ext cx="3647851" cy="1060935"/>
          </a:xfrm>
          <a:prstGeom prst="roundRect">
            <a:avLst/>
          </a:prstGeom>
          <a:solidFill>
            <a:srgbClr val="F9E2C3"/>
          </a:solidFill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C’est multiplier cette  expression par l’inverse du nombre </a:t>
            </a:r>
            <a:r>
              <a:rPr lang="fr-FR" sz="2400" dirty="0">
                <a:solidFill>
                  <a:srgbClr val="0070C0"/>
                </a:solidFill>
              </a:rPr>
              <a:t>c</a:t>
            </a:r>
            <a:r>
              <a:rPr lang="fr-FR" sz="2400" dirty="0">
                <a:solidFill>
                  <a:schemeClr val="tx1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6448538" y="4915438"/>
                <a:ext cx="5471450" cy="1504899"/>
              </a:xfrm>
              <a:prstGeom prst="rect">
                <a:avLst/>
              </a:prstGeom>
              <a:solidFill>
                <a:srgbClr val="D6DCE5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b="0" i="1" smtClean="0">
                            <a:latin typeface="Cambria Math" panose="02040503050406030204" pitchFamily="18" charset="0"/>
                          </a:rPr>
                          <m:t>−15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−15)×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fr-F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fr-M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+15×</m:t>
                      </m:r>
                      <m:f>
                        <m:fPr>
                          <m:ctrlP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M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fr-MA" b="0" dirty="0">
                    <a:ea typeface="Cambria Math" panose="020405030504060302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num>
                      <m:den>
                        <m: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fr-M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=−2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538" y="4915438"/>
                <a:ext cx="5471450" cy="1504899"/>
              </a:xfrm>
              <a:prstGeom prst="rect">
                <a:avLst/>
              </a:prstGeom>
              <a:blipFill>
                <a:blip r:embed="rId8"/>
                <a:stretch>
                  <a:fillRect l="-8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avec flèche 29"/>
          <p:cNvCxnSpPr>
            <a:stCxn id="28" idx="2"/>
          </p:cNvCxnSpPr>
          <p:nvPr/>
        </p:nvCxnSpPr>
        <p:spPr>
          <a:xfrm flipH="1">
            <a:off x="9455959" y="4423764"/>
            <a:ext cx="1" cy="4916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6219811" y="1120460"/>
            <a:ext cx="0" cy="54411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26" grpId="0" animBg="1"/>
      <p:bldP spid="28" grpId="0" animBg="1"/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Page72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2125867"/>
            <a:ext cx="10602806" cy="35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70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2743140"/>
            <a:ext cx="10486174" cy="235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11151</TotalTime>
  <Words>2039</Words>
  <Application>Microsoft Office PowerPoint</Application>
  <PresentationFormat>Grand écran</PresentationFormat>
  <Paragraphs>368</Paragraphs>
  <Slides>43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Cambria Math</vt:lpstr>
      <vt:lpstr>CIDFont+F1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radouane berdouzi</cp:lastModifiedBy>
  <cp:revision>1275</cp:revision>
  <cp:lastPrinted>2024-10-05T19:15:58Z</cp:lastPrinted>
  <dcterms:created xsi:type="dcterms:W3CDTF">2024-05-28T10:13:44Z</dcterms:created>
  <dcterms:modified xsi:type="dcterms:W3CDTF">2025-12-14T11:27:35Z</dcterms:modified>
</cp:coreProperties>
</file>