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2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4640E2F-5F26-4EF7-9285-C978D16F6C2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1D2263D-2736-418A-A591-20CC3C71338B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9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EB9736B-DC36-4076-9DCF-9D7BB111D05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E3C5F5FD-E3A6-4616-B81F-88685BACD085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BB2D7C-D789-4A4E-BB3D-D98D63C43643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E8EAE7F-E658-4C2A-9900-CFE3A490E56E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590839B-DE45-4BC6-A56C-8533472FF07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B5EDBE3-8D9D-4D28-94F0-3D636CE84F2A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96CD5B1-6F10-44C7-8C1B-3CFE10A7CC0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84F9DC9-5B40-4F17-9EB3-8BBAEA26EE87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85B1360-5AE9-4D05-83CC-DB742B2EC29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91B4804-52C6-4C25-BF40-FE1AED65D9E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8BFCD92-8EB2-47D2-8E28-CE991B3D12D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2AF8472-36C9-416A-91EC-90D49320183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7F39B75-B953-4842-80DD-3548FDB427F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3AAFD1F-53CE-4D9B-8C51-FC2653A52A5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20.xml"/><Relationship Id="rId5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image" Target="../media/image57.png"/><Relationship Id="rId12" Type="http://schemas.openxmlformats.org/officeDocument/2006/relationships/image" Target="../media/image58.png"/><Relationship Id="rId13" Type="http://schemas.openxmlformats.org/officeDocument/2006/relationships/image" Target="../media/image59.png"/><Relationship Id="rId14" Type="http://schemas.openxmlformats.org/officeDocument/2006/relationships/image" Target="../media/image60.png"/><Relationship Id="rId15" Type="http://schemas.openxmlformats.org/officeDocument/2006/relationships/image" Target="../media/image61.png"/><Relationship Id="rId16" Type="http://schemas.openxmlformats.org/officeDocument/2006/relationships/image" Target="../media/image62.png"/><Relationship Id="rId17" Type="http://schemas.openxmlformats.org/officeDocument/2006/relationships/slideLayout" Target="../slideLayouts/slideLayout6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10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10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1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1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7.png"/><Relationship Id="rId3" Type="http://schemas.openxmlformats.org/officeDocument/2006/relationships/slideLayout" Target="../slideLayouts/slideLayout1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3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Addition et soustraction des nombres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37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4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Effectuer la soustraction des nombres entiers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Google Shape;731;p98"/>
          <p:cNvSpPr/>
          <p:nvPr/>
        </p:nvSpPr>
        <p:spPr>
          <a:xfrm>
            <a:off x="-277920" y="173052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738;p98"/>
          <p:cNvSpPr/>
          <p:nvPr/>
        </p:nvSpPr>
        <p:spPr>
          <a:xfrm>
            <a:off x="8748720" y="15930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Google Shape;743;p98"/>
          <p:cNvPicPr/>
          <p:nvPr/>
        </p:nvPicPr>
        <p:blipFill>
          <a:blip r:embed="rId2"/>
          <a:stretch/>
        </p:blipFill>
        <p:spPr>
          <a:xfrm>
            <a:off x="8655480" y="1472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Google Shape;744;p98"/>
          <p:cNvSpPr/>
          <p:nvPr/>
        </p:nvSpPr>
        <p:spPr>
          <a:xfrm>
            <a:off x="8816400" y="16596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Google Shape;745;p98"/>
          <p:cNvSpPr/>
          <p:nvPr/>
        </p:nvSpPr>
        <p:spPr>
          <a:xfrm>
            <a:off x="8920080" y="22845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805500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6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80" name="Tableau 1"/>
          <p:cNvGraphicFramePr/>
          <p:nvPr/>
        </p:nvGraphicFramePr>
        <p:xfrm>
          <a:off x="1649160" y="1499400"/>
          <a:ext cx="8893440" cy="2822400"/>
        </p:xfrm>
        <a:graphic>
          <a:graphicData uri="http://schemas.openxmlformats.org/drawingml/2006/table">
            <a:tbl>
              <a:tblPr/>
              <a:tblGrid>
                <a:gridCol w="4446720"/>
                <a:gridCol w="4446720"/>
              </a:tblGrid>
              <a:tr h="94068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Français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Arabe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1" name="Rectangle : coins arrondis 3"/>
          <p:cNvSpPr/>
          <p:nvPr/>
        </p:nvSpPr>
        <p:spPr>
          <a:xfrm>
            <a:off x="2325600" y="25480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Ajouter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Rectangle : coins arrondis 6"/>
          <p:cNvSpPr/>
          <p:nvPr/>
        </p:nvSpPr>
        <p:spPr>
          <a:xfrm>
            <a:off x="2325600" y="34956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Soustraire 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Rectangle : coins arrondis 11"/>
          <p:cNvSpPr/>
          <p:nvPr/>
        </p:nvSpPr>
        <p:spPr>
          <a:xfrm>
            <a:off x="6935760" y="351792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M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طرح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Rectangle : coins arrondis 12"/>
          <p:cNvSpPr/>
          <p:nvPr/>
        </p:nvSpPr>
        <p:spPr>
          <a:xfrm>
            <a:off x="6935760" y="25704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 rtl="1">
              <a:lnSpc>
                <a:spcPct val="100000"/>
              </a:lnSpc>
            </a:pPr>
            <a:r>
              <a:rPr lang="ar-MA" sz="2400" b="0" u="none" strike="noStrike">
                <a:solidFill>
                  <a:srgbClr val="000000"/>
                </a:solidFill>
                <a:effectLst/>
                <a:uFillTx/>
                <a:latin typeface="Calibri"/>
                <a:cs typeface="Calibri"/>
              </a:rPr>
              <a:t>أضاف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Vrai ou faux?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0" name="Google Shape;581;p42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Google Shape;582;p42"/>
          <p:cNvSpPr/>
          <p:nvPr/>
        </p:nvSpPr>
        <p:spPr>
          <a:xfrm>
            <a:off x="80802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92" name="Groupe 6"/>
          <p:cNvGrpSpPr/>
          <p:nvPr/>
        </p:nvGrpSpPr>
        <p:grpSpPr>
          <a:xfrm>
            <a:off x="1913760" y="2160000"/>
            <a:ext cx="8760600" cy="1753920"/>
            <a:chOff x="1913760" y="2160000"/>
            <a:chExt cx="8760600" cy="1753920"/>
          </a:xfrm>
        </p:grpSpPr>
        <p:sp>
          <p:nvSpPr>
            <p:cNvPr id="293" name="Google Shape;580;p42"/>
            <p:cNvSpPr/>
            <p:nvPr/>
          </p:nvSpPr>
          <p:spPr>
            <a:xfrm>
              <a:off x="1917360" y="2160000"/>
              <a:ext cx="8757000" cy="175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Deux </a:t>
              </a: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nombres opposés </a:t>
              </a: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ont :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marL="53280"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    la même valeur absolue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marL="53280"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    des signes différents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4" name="Rectangle 1"/>
            <p:cNvSpPr/>
            <p:nvPr/>
          </p:nvSpPr>
          <p:spPr>
            <a:xfrm>
              <a:off x="1913760" y="2977920"/>
              <a:ext cx="273960" cy="27396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5" name="Rectangle 4"/>
            <p:cNvSpPr/>
            <p:nvPr/>
          </p:nvSpPr>
          <p:spPr>
            <a:xfrm>
              <a:off x="1913760" y="3466440"/>
              <a:ext cx="273960" cy="27396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579;p4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1" name="Google Shape;581;p42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302" name="Groupe 9"/>
          <p:cNvGrpSpPr/>
          <p:nvPr/>
        </p:nvGrpSpPr>
        <p:grpSpPr>
          <a:xfrm>
            <a:off x="1913760" y="2160000"/>
            <a:ext cx="8760600" cy="1753920"/>
            <a:chOff x="1913760" y="2160000"/>
            <a:chExt cx="8760600" cy="1753920"/>
          </a:xfrm>
        </p:grpSpPr>
        <p:sp>
          <p:nvSpPr>
            <p:cNvPr id="303" name="Google Shape;580;p42"/>
            <p:cNvSpPr/>
            <p:nvPr/>
          </p:nvSpPr>
          <p:spPr>
            <a:xfrm>
              <a:off x="1917360" y="2160000"/>
              <a:ext cx="8757000" cy="1753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pPr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Deux </a:t>
              </a: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nombres opposés </a:t>
              </a: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ont :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marL="53280"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    la même valeur absolue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marL="53280" defTabSz="457200">
                <a:lnSpc>
                  <a:spcPct val="15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    des signes différents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4" name="Rectangle 12"/>
            <p:cNvSpPr/>
            <p:nvPr/>
          </p:nvSpPr>
          <p:spPr>
            <a:xfrm>
              <a:off x="1913760" y="2977920"/>
              <a:ext cx="273960" cy="27396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5" name="Rectangle 13"/>
            <p:cNvSpPr/>
            <p:nvPr/>
          </p:nvSpPr>
          <p:spPr>
            <a:xfrm>
              <a:off x="1913760" y="3466440"/>
              <a:ext cx="273960" cy="27396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push dir="u"/>
  </p:transition>
  <p:timing>
    <p:tnLst>
      <p:par>
        <p:cTn id="28" dur="indefinite" restart="never" nodeType="tmRoot">
          <p:childTnLst>
            <p:seq>
              <p:cTn id="29" dur="indefinite" nodeType="mainSeq"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Vrai ou faux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Google Shape;602;p44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1" name="Google Shape;603;p44"/>
          <p:cNvSpPr/>
          <p:nvPr/>
        </p:nvSpPr>
        <p:spPr>
          <a:xfrm>
            <a:off x="1104840" y="2342160"/>
            <a:ext cx="8757000" cy="5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L’opposé de (-3) est (+3)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Google Shape;604;p44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Google Shape;605;p44"/>
          <p:cNvSpPr/>
          <p:nvPr/>
        </p:nvSpPr>
        <p:spPr>
          <a:xfrm>
            <a:off x="80802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" dur="indefinite" restart="never" nodeType="tmRoot">
          <p:childTnLst>
            <p:seq>
              <p:cTn id="35" dur="indefinite" nodeType="mainSeq">
                <p:childTnLst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Google Shape;614;p45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9" name="Google Shape;616;p45"/>
          <p:cNvSpPr/>
          <p:nvPr/>
        </p:nvSpPr>
        <p:spPr>
          <a:xfrm>
            <a:off x="1104840" y="2342160"/>
            <a:ext cx="8757000" cy="5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L’opposé de (-3) est (+3)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Google Shape;581;p42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 spd="slow">
    <p:push dir="u"/>
  </p:transition>
  <p:timing>
    <p:tnLst>
      <p:par>
        <p:cTn id="44" dur="indefinite" restart="never" nodeType="tmRoot">
          <p:childTnLst>
            <p:seq>
              <p:cTn id="45" dur="indefinite" nodeType="mainSeq"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Image 3"/>
          <p:cNvPicPr/>
          <p:nvPr/>
        </p:nvPicPr>
        <p:blipFill>
          <a:blip r:embed="rId2"/>
          <a:stretch/>
        </p:blipFill>
        <p:spPr>
          <a:xfrm>
            <a:off x="1078200" y="1955160"/>
            <a:ext cx="10035360" cy="2099880"/>
          </a:xfrm>
          <a:prstGeom prst="rect">
            <a:avLst/>
          </a:prstGeom>
          <a:noFill/>
          <a:ln w="0">
            <a:noFill/>
          </a:ln>
        </p:spPr>
      </p:pic>
    </p:spTree>
  </p:cSld>
  <p:transition spd="med">
    <p:fad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0" name="Image 2"/>
          <p:cNvPicPr/>
          <p:nvPr/>
        </p:nvPicPr>
        <p:blipFill>
          <a:blip r:embed="rId2"/>
          <a:stretch/>
        </p:blipFill>
        <p:spPr>
          <a:xfrm>
            <a:off x="1078200" y="1955160"/>
            <a:ext cx="10035360" cy="209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ZoneTexte 3"/>
          <p:cNvSpPr/>
          <p:nvPr/>
        </p:nvSpPr>
        <p:spPr>
          <a:xfrm>
            <a:off x="3922920" y="3074400"/>
            <a:ext cx="45108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ZoneTexte 4"/>
          <p:cNvSpPr/>
          <p:nvPr/>
        </p:nvSpPr>
        <p:spPr>
          <a:xfrm>
            <a:off x="8816760" y="3089880"/>
            <a:ext cx="4510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ZoneTexte 5"/>
          <p:cNvSpPr/>
          <p:nvPr/>
        </p:nvSpPr>
        <p:spPr>
          <a:xfrm>
            <a:off x="8822160" y="3490920"/>
            <a:ext cx="4510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ZoneTexte 6"/>
          <p:cNvSpPr/>
          <p:nvPr/>
        </p:nvSpPr>
        <p:spPr>
          <a:xfrm>
            <a:off x="3928680" y="3486240"/>
            <a:ext cx="45108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push dir="u"/>
  </p:transition>
  <p:timing>
    <p:tnLst>
      <p:par>
        <p:cTn id="50" dur="indefinite" restart="never" nodeType="tmRoot">
          <p:childTnLst>
            <p:seq>
              <p:cTn id="51" dur="indefinite" nodeType="mainSeq">
                <p:childTnLst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3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3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41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ZoneTexte 4"/>
          <p:cNvSpPr/>
          <p:nvPr/>
        </p:nvSpPr>
        <p:spPr>
          <a:xfrm>
            <a:off x="940680" y="1231560"/>
            <a:ext cx="608472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À 8 h, le thermomètre indique +2 °C.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Entre 8 h et midi, la température baisse de 7 °C.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Quelle est la nouvelle température?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7" name="Image 5"/>
          <p:cNvPicPr/>
          <p:nvPr/>
        </p:nvPicPr>
        <p:blipFill>
          <a:blip r:embed="rId2"/>
          <a:stretch/>
        </p:blipFill>
        <p:spPr>
          <a:xfrm>
            <a:off x="3256200" y="3074400"/>
            <a:ext cx="4080240" cy="3443760"/>
          </a:xfrm>
          <a:prstGeom prst="rect">
            <a:avLst/>
          </a:prstGeom>
          <a:noFill/>
          <a:ln w="0">
            <a:noFill/>
          </a:ln>
        </p:spPr>
      </p:pic>
    </p:spTree>
  </p:cSld>
  <p:transition spd="med"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fad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1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Effectuer la soustraction des nombres entiers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2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d’effectuer des soustractions comme: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8" name="Google Shape;1070;p69"/>
          <p:cNvSpPr/>
          <p:nvPr/>
        </p:nvSpPr>
        <p:spPr>
          <a:xfrm>
            <a:off x="2434320" y="2343600"/>
            <a:ext cx="706464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 – 2 =?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Google Shape;1144;p73"/>
          <p:cNvSpPr/>
          <p:nvPr/>
        </p:nvSpPr>
        <p:spPr>
          <a:xfrm>
            <a:off x="2590200" y="3672720"/>
            <a:ext cx="67536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(</a:t>
            </a: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5)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(</a:t>
            </a: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 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12) =?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 spd="med">
    <p:fade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6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6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6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67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68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69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70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p:transition spd="slow">
    <p:fad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Soustraire 2 c’est ajouter son opposé (-2)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3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4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Google Shape;1078;p70"/>
          <p:cNvSpPr/>
          <p:nvPr/>
        </p:nvSpPr>
        <p:spPr>
          <a:xfrm>
            <a:off x="2178720" y="3429000"/>
            <a:ext cx="417528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1 </a:t>
            </a:r>
            <a:r>
              <a:rPr lang="fr-FR" sz="7200" b="1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 2 =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Google Shape;1080;p70"/>
          <p:cNvSpPr/>
          <p:nvPr/>
        </p:nvSpPr>
        <p:spPr>
          <a:xfrm>
            <a:off x="5547600" y="3372480"/>
            <a:ext cx="7974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1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Google Shape;1081;p70"/>
          <p:cNvSpPr/>
          <p:nvPr/>
        </p:nvSpPr>
        <p:spPr>
          <a:xfrm>
            <a:off x="6677280" y="3399480"/>
            <a:ext cx="7974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Google Shape;1082;p70"/>
          <p:cNvSpPr/>
          <p:nvPr/>
        </p:nvSpPr>
        <p:spPr>
          <a:xfrm>
            <a:off x="7662600" y="3399480"/>
            <a:ext cx="197316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FF0000"/>
                </a:solidFill>
                <a:effectLst/>
                <a:uFillTx/>
                <a:latin typeface="Cambria Math"/>
                <a:ea typeface="Cambria Math"/>
              </a:rPr>
              <a:t>(–2)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Google Shape;1083;p70"/>
          <p:cNvSpPr/>
          <p:nvPr/>
        </p:nvSpPr>
        <p:spPr>
          <a:xfrm rot="5400000">
            <a:off x="8466120" y="2345760"/>
            <a:ext cx="283680" cy="1576440"/>
          </a:xfrm>
          <a:prstGeom prst="leftBrace">
            <a:avLst>
              <a:gd name="adj1" fmla="val 31491"/>
              <a:gd name="adj2" fmla="val 50592"/>
            </a:avLst>
          </a:prstGeom>
          <a:noFill/>
          <a:ln w="28575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380" name="Google Shape;1084;p70"/>
          <p:cNvGrpSpPr/>
          <p:nvPr/>
        </p:nvGrpSpPr>
        <p:grpSpPr>
          <a:xfrm>
            <a:off x="3837600" y="2536200"/>
            <a:ext cx="4770000" cy="829800"/>
            <a:chOff x="3837600" y="2536200"/>
            <a:chExt cx="4770000" cy="829800"/>
          </a:xfrm>
        </p:grpSpPr>
        <p:cxnSp>
          <p:nvCxnSpPr>
            <p:cNvPr id="381" name="Google Shape;1085;p70"/>
            <p:cNvCxnSpPr/>
            <p:nvPr/>
          </p:nvCxnSpPr>
          <p:spPr>
            <a:xfrm flipH="1">
              <a:off x="3837600" y="2536200"/>
              <a:ext cx="477036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382" name="Google Shape;1086;p70"/>
            <p:cNvCxnSpPr/>
            <p:nvPr/>
          </p:nvCxnSpPr>
          <p:spPr>
            <a:xfrm flipH="1">
              <a:off x="8598600" y="2536200"/>
              <a:ext cx="9360" cy="4557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383" name="Google Shape;1087;p70"/>
            <p:cNvCxnSpPr/>
            <p:nvPr/>
          </p:nvCxnSpPr>
          <p:spPr>
            <a:xfrm>
              <a:off x="3849120" y="2536200"/>
              <a:ext cx="360" cy="8301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arrow" w="med"/>
            </a:ln>
          </p:spPr>
        </p:cxnSp>
      </p:grpSp>
      <p:sp>
        <p:nvSpPr>
          <p:cNvPr id="384" name="Google Shape;1088;p70"/>
          <p:cNvSpPr/>
          <p:nvPr/>
        </p:nvSpPr>
        <p:spPr>
          <a:xfrm>
            <a:off x="4835520" y="1974960"/>
            <a:ext cx="31608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(-2) est l’opposé de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385" name="Google Shape;1089;p70"/>
          <p:cNvGrpSpPr/>
          <p:nvPr/>
        </p:nvGrpSpPr>
        <p:grpSpPr>
          <a:xfrm>
            <a:off x="3164400" y="4271400"/>
            <a:ext cx="3987720" cy="1200240"/>
            <a:chOff x="3164400" y="4271400"/>
            <a:chExt cx="3987720" cy="1200240"/>
          </a:xfrm>
        </p:grpSpPr>
        <p:cxnSp>
          <p:nvCxnSpPr>
            <p:cNvPr id="386" name="Google Shape;1090;p70"/>
            <p:cNvCxnSpPr/>
            <p:nvPr/>
          </p:nvCxnSpPr>
          <p:spPr>
            <a:xfrm flipH="1">
              <a:off x="3164400" y="5458680"/>
              <a:ext cx="3988080" cy="1332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  <p:cxnSp>
          <p:nvCxnSpPr>
            <p:cNvPr id="387" name="Google Shape;1091;p70"/>
            <p:cNvCxnSpPr/>
            <p:nvPr/>
          </p:nvCxnSpPr>
          <p:spPr>
            <a:xfrm flipV="1">
              <a:off x="7152120" y="4271400"/>
              <a:ext cx="360" cy="118764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  <a:tailEnd len="med" type="arrow" w="med"/>
            </a:ln>
          </p:spPr>
        </p:cxnSp>
        <p:cxnSp>
          <p:nvCxnSpPr>
            <p:cNvPr id="388" name="Google Shape;1092;p70"/>
            <p:cNvCxnSpPr/>
            <p:nvPr/>
          </p:nvCxnSpPr>
          <p:spPr>
            <a:xfrm flipH="1" flipV="1">
              <a:off x="3164400" y="4443840"/>
              <a:ext cx="11880" cy="102816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" dur="indefinite" restart="never" nodeType="tmRoot">
          <p:childTnLst>
            <p:seq>
              <p:cTn id="69" dur="indefinite" nodeType="mainSeq">
                <p:childTnLst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" dur="2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2" presetClass="entr" fill="hold" nodeType="afterEffect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1" dur="2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5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Soustraire (+10) c’est ajouter son opposé (-10)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1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comment on détermine le degré d’un polynôme.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Google Shape;1078;p70"/>
          <p:cNvSpPr/>
          <p:nvPr/>
        </p:nvSpPr>
        <p:spPr>
          <a:xfrm>
            <a:off x="259200" y="3429000"/>
            <a:ext cx="65376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(+7) </a:t>
            </a:r>
            <a:r>
              <a:rPr lang="fr-FR" sz="7200" b="1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 (+10) =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Google Shape;1080;p70"/>
          <p:cNvSpPr/>
          <p:nvPr/>
        </p:nvSpPr>
        <p:spPr>
          <a:xfrm>
            <a:off x="6324480" y="3389760"/>
            <a:ext cx="25416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(+7)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5" name="Google Shape;1081;p70"/>
          <p:cNvSpPr/>
          <p:nvPr/>
        </p:nvSpPr>
        <p:spPr>
          <a:xfrm>
            <a:off x="8308080" y="3399480"/>
            <a:ext cx="7974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Google Shape;1082;p70"/>
          <p:cNvSpPr/>
          <p:nvPr/>
        </p:nvSpPr>
        <p:spPr>
          <a:xfrm>
            <a:off x="9034200" y="3399480"/>
            <a:ext cx="277632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FF0000"/>
                </a:solidFill>
                <a:effectLst/>
                <a:uFillTx/>
                <a:latin typeface="Cambria Math"/>
                <a:ea typeface="Cambria Math"/>
              </a:rPr>
              <a:t>(–10)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Google Shape;1083;p70"/>
          <p:cNvSpPr/>
          <p:nvPr/>
        </p:nvSpPr>
        <p:spPr>
          <a:xfrm rot="5400000">
            <a:off x="10066320" y="2345040"/>
            <a:ext cx="283680" cy="1576440"/>
          </a:xfrm>
          <a:prstGeom prst="leftBrace">
            <a:avLst>
              <a:gd name="adj1" fmla="val 31491"/>
              <a:gd name="adj2" fmla="val 50592"/>
            </a:avLst>
          </a:prstGeom>
          <a:noFill/>
          <a:ln w="28575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398" name="Google Shape;1084;p70"/>
          <p:cNvGrpSpPr/>
          <p:nvPr/>
        </p:nvGrpSpPr>
        <p:grpSpPr>
          <a:xfrm>
            <a:off x="4251960" y="2536200"/>
            <a:ext cx="5958720" cy="829800"/>
            <a:chOff x="4251960" y="2536200"/>
            <a:chExt cx="5958720" cy="829800"/>
          </a:xfrm>
        </p:grpSpPr>
        <p:cxnSp>
          <p:nvCxnSpPr>
            <p:cNvPr id="399" name="Google Shape;1085;p70"/>
            <p:cNvCxnSpPr/>
            <p:nvPr/>
          </p:nvCxnSpPr>
          <p:spPr>
            <a:xfrm flipH="1">
              <a:off x="4251960" y="2536200"/>
              <a:ext cx="595908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00" name="Google Shape;1086;p70"/>
            <p:cNvCxnSpPr/>
            <p:nvPr/>
          </p:nvCxnSpPr>
          <p:spPr>
            <a:xfrm flipH="1">
              <a:off x="10199160" y="2536200"/>
              <a:ext cx="11880" cy="4557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01" name="Google Shape;1087;p70"/>
            <p:cNvCxnSpPr/>
            <p:nvPr/>
          </p:nvCxnSpPr>
          <p:spPr>
            <a:xfrm>
              <a:off x="4266360" y="2536200"/>
              <a:ext cx="360" cy="8301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arrow" w="med"/>
            </a:ln>
          </p:spPr>
        </p:cxnSp>
      </p:grpSp>
      <p:sp>
        <p:nvSpPr>
          <p:cNvPr id="402" name="Google Shape;1088;p70"/>
          <p:cNvSpPr/>
          <p:nvPr/>
        </p:nvSpPr>
        <p:spPr>
          <a:xfrm>
            <a:off x="4835520" y="1974960"/>
            <a:ext cx="35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(-10) est l’opposé de (+10)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03" name="Google Shape;1089;p70"/>
          <p:cNvGrpSpPr/>
          <p:nvPr/>
        </p:nvGrpSpPr>
        <p:grpSpPr>
          <a:xfrm>
            <a:off x="2727720" y="4271400"/>
            <a:ext cx="6080760" cy="1200240"/>
            <a:chOff x="2727720" y="4271400"/>
            <a:chExt cx="6080760" cy="1200240"/>
          </a:xfrm>
        </p:grpSpPr>
        <p:cxnSp>
          <p:nvCxnSpPr>
            <p:cNvPr id="404" name="Google Shape;1090;p70"/>
            <p:cNvCxnSpPr/>
            <p:nvPr/>
          </p:nvCxnSpPr>
          <p:spPr>
            <a:xfrm flipH="1">
              <a:off x="2727720" y="5458680"/>
              <a:ext cx="6081120" cy="1332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  <p:cxnSp>
          <p:nvCxnSpPr>
            <p:cNvPr id="405" name="Google Shape;1091;p70"/>
            <p:cNvCxnSpPr/>
            <p:nvPr/>
          </p:nvCxnSpPr>
          <p:spPr>
            <a:xfrm flipV="1">
              <a:off x="8808480" y="4271400"/>
              <a:ext cx="360" cy="118764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  <a:tailEnd len="med" type="arrow" w="med"/>
            </a:ln>
          </p:spPr>
        </p:cxnSp>
        <p:cxnSp>
          <p:nvCxnSpPr>
            <p:cNvPr id="406" name="Google Shape;1092;p70"/>
            <p:cNvCxnSpPr/>
            <p:nvPr/>
          </p:nvCxnSpPr>
          <p:spPr>
            <a:xfrm flipH="1" flipV="1">
              <a:off x="2727720" y="4443840"/>
              <a:ext cx="18000" cy="102816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6" dur="indefinite" restart="never" nodeType="tmRoot">
          <p:childTnLst>
            <p:seq>
              <p:cTn id="97" dur="indefinite" nodeType="mainSeq">
                <p:childTnLst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" dur="2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22" presetClass="entr" fill="hold" nodeType="afterEffect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9" dur="2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500"/>
                            </p:stCondLst>
                            <p:childTnLst>
                              <p:par>
                                <p:cTn id="1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 Soustraire (-10) c’est ajouter son opposé (+10)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9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1" name="Google Shape;1078;p70"/>
          <p:cNvSpPr/>
          <p:nvPr/>
        </p:nvSpPr>
        <p:spPr>
          <a:xfrm>
            <a:off x="259200" y="3429000"/>
            <a:ext cx="6385320" cy="72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Google Shape;1080;p70"/>
          <p:cNvSpPr/>
          <p:nvPr/>
        </p:nvSpPr>
        <p:spPr>
          <a:xfrm>
            <a:off x="6355080" y="3389760"/>
            <a:ext cx="25416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(+7)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3" name="Google Shape;1081;p70"/>
          <p:cNvSpPr/>
          <p:nvPr/>
        </p:nvSpPr>
        <p:spPr>
          <a:xfrm>
            <a:off x="8384040" y="3399480"/>
            <a:ext cx="7974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Google Shape;1082;p70"/>
          <p:cNvSpPr/>
          <p:nvPr/>
        </p:nvSpPr>
        <p:spPr>
          <a:xfrm>
            <a:off x="9019080" y="3399480"/>
            <a:ext cx="277632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FF0000"/>
                </a:solidFill>
                <a:effectLst/>
                <a:uFillTx/>
                <a:latin typeface="Cambria Math"/>
                <a:ea typeface="Cambria Math"/>
              </a:rPr>
              <a:t>(+10)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5" name="Google Shape;1083;p70"/>
          <p:cNvSpPr/>
          <p:nvPr/>
        </p:nvSpPr>
        <p:spPr>
          <a:xfrm rot="5400000">
            <a:off x="10066320" y="2345040"/>
            <a:ext cx="283680" cy="1576440"/>
          </a:xfrm>
          <a:prstGeom prst="leftBrace">
            <a:avLst>
              <a:gd name="adj1" fmla="val 31491"/>
              <a:gd name="adj2" fmla="val 50592"/>
            </a:avLst>
          </a:prstGeom>
          <a:noFill/>
          <a:ln w="28575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416" name="Google Shape;1084;p70"/>
          <p:cNvGrpSpPr/>
          <p:nvPr/>
        </p:nvGrpSpPr>
        <p:grpSpPr>
          <a:xfrm>
            <a:off x="4251960" y="2536200"/>
            <a:ext cx="5958720" cy="829800"/>
            <a:chOff x="4251960" y="2536200"/>
            <a:chExt cx="5958720" cy="829800"/>
          </a:xfrm>
        </p:grpSpPr>
        <p:cxnSp>
          <p:nvCxnSpPr>
            <p:cNvPr id="417" name="Google Shape;1085;p70"/>
            <p:cNvCxnSpPr/>
            <p:nvPr/>
          </p:nvCxnSpPr>
          <p:spPr>
            <a:xfrm flipH="1">
              <a:off x="4251960" y="2536200"/>
              <a:ext cx="595908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18" name="Google Shape;1086;p70"/>
            <p:cNvCxnSpPr/>
            <p:nvPr/>
          </p:nvCxnSpPr>
          <p:spPr>
            <a:xfrm flipH="1">
              <a:off x="10199160" y="2536200"/>
              <a:ext cx="11880" cy="4557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19" name="Google Shape;1087;p70"/>
            <p:cNvCxnSpPr/>
            <p:nvPr/>
          </p:nvCxnSpPr>
          <p:spPr>
            <a:xfrm>
              <a:off x="4266360" y="2536200"/>
              <a:ext cx="360" cy="8301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arrow" w="med"/>
            </a:ln>
          </p:spPr>
        </p:cxnSp>
      </p:grpSp>
      <p:sp>
        <p:nvSpPr>
          <p:cNvPr id="420" name="Google Shape;1088;p70"/>
          <p:cNvSpPr/>
          <p:nvPr/>
        </p:nvSpPr>
        <p:spPr>
          <a:xfrm>
            <a:off x="4835520" y="1974960"/>
            <a:ext cx="35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(+10) est l’opposé de (-10)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21" name="Google Shape;1089;p70"/>
          <p:cNvGrpSpPr/>
          <p:nvPr/>
        </p:nvGrpSpPr>
        <p:grpSpPr>
          <a:xfrm>
            <a:off x="2621160" y="4271400"/>
            <a:ext cx="6214680" cy="1200240"/>
            <a:chOff x="2621160" y="4271400"/>
            <a:chExt cx="6214680" cy="1200240"/>
          </a:xfrm>
        </p:grpSpPr>
        <p:cxnSp>
          <p:nvCxnSpPr>
            <p:cNvPr id="422" name="Google Shape;1090;p70"/>
            <p:cNvCxnSpPr/>
            <p:nvPr/>
          </p:nvCxnSpPr>
          <p:spPr>
            <a:xfrm flipH="1">
              <a:off x="2621160" y="5458680"/>
              <a:ext cx="6169320" cy="1332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  <p:cxnSp>
          <p:nvCxnSpPr>
            <p:cNvPr id="423" name="Google Shape;1091;p70"/>
            <p:cNvCxnSpPr/>
            <p:nvPr/>
          </p:nvCxnSpPr>
          <p:spPr>
            <a:xfrm flipV="1">
              <a:off x="8835840" y="4271400"/>
              <a:ext cx="360" cy="118764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  <a:tailEnd len="med" type="arrow" w="med"/>
            </a:ln>
          </p:spPr>
        </p:cxnSp>
        <p:cxnSp>
          <p:nvCxnSpPr>
            <p:cNvPr id="424" name="Google Shape;1092;p70"/>
            <p:cNvCxnSpPr/>
            <p:nvPr/>
          </p:nvCxnSpPr>
          <p:spPr>
            <a:xfrm flipH="1" flipV="1">
              <a:off x="2666880" y="4443840"/>
              <a:ext cx="18360" cy="102816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" dur="indefinite" restart="never" nodeType="tmRoot">
          <p:childTnLst>
            <p:seq>
              <p:cTn id="125" dur="indefinite" nodeType="mainSeq">
                <p:childTnLst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" dur="2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22" presetClass="entr" fill="hold" nodeType="afterEffect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47" dur="2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500"/>
                            </p:stCondLst>
                            <p:childTnLst>
                              <p:par>
                                <p:cTn id="14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1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 Soustraire (-12) c’est ajouter son opposé (+12)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7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8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Google Shape;1078;p70"/>
          <p:cNvSpPr/>
          <p:nvPr/>
        </p:nvSpPr>
        <p:spPr>
          <a:xfrm>
            <a:off x="259200" y="3429000"/>
            <a:ext cx="6385320" cy="72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Google Shape;1080;p70"/>
          <p:cNvSpPr/>
          <p:nvPr/>
        </p:nvSpPr>
        <p:spPr>
          <a:xfrm>
            <a:off x="6446520" y="3389760"/>
            <a:ext cx="2541600" cy="72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Google Shape;1081;p70"/>
          <p:cNvSpPr/>
          <p:nvPr/>
        </p:nvSpPr>
        <p:spPr>
          <a:xfrm>
            <a:off x="8384040" y="3399480"/>
            <a:ext cx="79740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1D6FA9"/>
                </a:solidFill>
                <a:effectLst/>
                <a:uFillTx/>
                <a:latin typeface="Cambria Math"/>
                <a:ea typeface="Cambria Math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2" name="Google Shape;1082;p70"/>
          <p:cNvSpPr/>
          <p:nvPr/>
        </p:nvSpPr>
        <p:spPr>
          <a:xfrm>
            <a:off x="9019080" y="3399480"/>
            <a:ext cx="277632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914400">
              <a:lnSpc>
                <a:spcPct val="100000"/>
              </a:lnSpc>
            </a:pPr>
            <a:r>
              <a:rPr lang="fr-FR" sz="7200" b="0" u="none" strike="noStrike">
                <a:solidFill>
                  <a:srgbClr val="FF0000"/>
                </a:solidFill>
                <a:effectLst/>
                <a:uFillTx/>
                <a:latin typeface="Cambria Math"/>
                <a:ea typeface="Cambria Math"/>
              </a:rPr>
              <a:t>(+12)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Google Shape;1083;p70"/>
          <p:cNvSpPr/>
          <p:nvPr/>
        </p:nvSpPr>
        <p:spPr>
          <a:xfrm rot="5400000">
            <a:off x="10066320" y="2345040"/>
            <a:ext cx="283680" cy="1576440"/>
          </a:xfrm>
          <a:prstGeom prst="leftBrace">
            <a:avLst>
              <a:gd name="adj1" fmla="val 31491"/>
              <a:gd name="adj2" fmla="val 50592"/>
            </a:avLst>
          </a:prstGeom>
          <a:noFill/>
          <a:ln w="28575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434" name="Google Shape;1084;p70"/>
          <p:cNvGrpSpPr/>
          <p:nvPr/>
        </p:nvGrpSpPr>
        <p:grpSpPr>
          <a:xfrm>
            <a:off x="4251960" y="2536200"/>
            <a:ext cx="5958720" cy="829800"/>
            <a:chOff x="4251960" y="2536200"/>
            <a:chExt cx="5958720" cy="829800"/>
          </a:xfrm>
        </p:grpSpPr>
        <p:cxnSp>
          <p:nvCxnSpPr>
            <p:cNvPr id="435" name="Google Shape;1085;p70"/>
            <p:cNvCxnSpPr/>
            <p:nvPr/>
          </p:nvCxnSpPr>
          <p:spPr>
            <a:xfrm flipH="1">
              <a:off x="4251960" y="2536200"/>
              <a:ext cx="595908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36" name="Google Shape;1086;p70"/>
            <p:cNvCxnSpPr/>
            <p:nvPr/>
          </p:nvCxnSpPr>
          <p:spPr>
            <a:xfrm flipH="1">
              <a:off x="10199160" y="2536200"/>
              <a:ext cx="11880" cy="4557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</a:ln>
          </p:spPr>
        </p:cxnSp>
        <p:cxnSp>
          <p:nvCxnSpPr>
            <p:cNvPr id="437" name="Google Shape;1087;p70"/>
            <p:cNvCxnSpPr/>
            <p:nvPr/>
          </p:nvCxnSpPr>
          <p:spPr>
            <a:xfrm>
              <a:off x="4266360" y="2536200"/>
              <a:ext cx="360" cy="8301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arrow" w="med"/>
            </a:ln>
          </p:spPr>
        </p:cxnSp>
      </p:grpSp>
      <p:sp>
        <p:nvSpPr>
          <p:cNvPr id="438" name="Google Shape;1088;p70"/>
          <p:cNvSpPr/>
          <p:nvPr/>
        </p:nvSpPr>
        <p:spPr>
          <a:xfrm>
            <a:off x="4835520" y="1974960"/>
            <a:ext cx="35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(+12) est l’opposé de (-12)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39" name="Google Shape;1089;p70"/>
          <p:cNvGrpSpPr/>
          <p:nvPr/>
        </p:nvGrpSpPr>
        <p:grpSpPr>
          <a:xfrm>
            <a:off x="2621160" y="4271400"/>
            <a:ext cx="6214680" cy="1200240"/>
            <a:chOff x="2621160" y="4271400"/>
            <a:chExt cx="6214680" cy="1200240"/>
          </a:xfrm>
        </p:grpSpPr>
        <p:cxnSp>
          <p:nvCxnSpPr>
            <p:cNvPr id="440" name="Google Shape;1090;p70"/>
            <p:cNvCxnSpPr/>
            <p:nvPr/>
          </p:nvCxnSpPr>
          <p:spPr>
            <a:xfrm flipH="1">
              <a:off x="2621160" y="5458680"/>
              <a:ext cx="6169320" cy="1332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  <p:cxnSp>
          <p:nvCxnSpPr>
            <p:cNvPr id="441" name="Google Shape;1091;p70"/>
            <p:cNvCxnSpPr/>
            <p:nvPr/>
          </p:nvCxnSpPr>
          <p:spPr>
            <a:xfrm flipV="1">
              <a:off x="8835840" y="4271400"/>
              <a:ext cx="360" cy="118764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  <a:tailEnd len="med" type="arrow" w="med"/>
            </a:ln>
          </p:spPr>
        </p:cxnSp>
        <p:cxnSp>
          <p:nvCxnSpPr>
            <p:cNvPr id="442" name="Google Shape;1092;p70"/>
            <p:cNvCxnSpPr/>
            <p:nvPr/>
          </p:nvCxnSpPr>
          <p:spPr>
            <a:xfrm flipH="1" flipV="1">
              <a:off x="2666880" y="4443840"/>
              <a:ext cx="18360" cy="1028160"/>
            </a:xfrm>
            <a:prstGeom prst="straightConnector1">
              <a:avLst/>
            </a:prstGeom>
            <a:ln w="57150">
              <a:solidFill>
                <a:srgbClr val="1D6FA9"/>
              </a:solidFill>
              <a:miter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2" dur="indefinite" restart="never" nodeType="tmRoot">
          <p:childTnLst>
            <p:seq>
              <p:cTn id="153" dur="indefinite" nodeType="mainSeq">
                <p:childTnLst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" dur="2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"/>
                            </p:stCondLst>
                            <p:childTnLst>
                              <p:par>
                                <p:cTn id="169" presetID="22" presetClass="entr" fill="hold" nodeType="afterEffect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500"/>
                            </p:stCondLst>
                            <p:childTnLst>
                              <p:par>
                                <p:cTn id="173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75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9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 Soustraire un nombre c’est ajouter son opposé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6" name="Google Shape;1167;p74"/>
          <p:cNvSpPr/>
          <p:nvPr/>
        </p:nvSpPr>
        <p:spPr>
          <a:xfrm>
            <a:off x="1126440" y="2310120"/>
            <a:ext cx="9821520" cy="1699200"/>
          </a:xfrm>
          <a:prstGeom prst="rect">
            <a:avLst/>
          </a:prstGeom>
          <a:solidFill>
            <a:srgbClr val="C5F5E8"/>
          </a:solidFill>
          <a:ln w="28575">
            <a:solidFill>
              <a:srgbClr val="1D9A7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47" name="Google Shape;1168;p74"/>
          <p:cNvSpPr/>
          <p:nvPr/>
        </p:nvSpPr>
        <p:spPr>
          <a:xfrm>
            <a:off x="2997000" y="2928960"/>
            <a:ext cx="6815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Soustraire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un nombre, c'est </a:t>
            </a: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ajouter son opposé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8" name="Image 5"/>
          <p:cNvPicPr/>
          <p:nvPr/>
        </p:nvPicPr>
        <p:blipFill>
          <a:blip r:embed="rId2"/>
          <a:stretch/>
        </p:blipFill>
        <p:spPr>
          <a:xfrm>
            <a:off x="4394160" y="4365360"/>
            <a:ext cx="3286440" cy="1431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0" dur="indefinite" restart="never" nodeType="tmRoot">
          <p:childTnLst>
            <p:seq>
              <p:cTn id="181" dur="indefinite" nodeType="mainSeq">
                <p:childTnLst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6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7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3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4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5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Terminer l’opération?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2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3" name="Google Shape;1270;p80"/>
          <p:cNvSpPr/>
          <p:nvPr/>
        </p:nvSpPr>
        <p:spPr>
          <a:xfrm>
            <a:off x="4989600" y="2928960"/>
            <a:ext cx="241848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5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8 = ?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Google Shape;1271;p80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5" name="Google Shape;1272;p80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5 + 8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Google Shape;1273;p80"/>
          <p:cNvSpPr/>
          <p:nvPr/>
        </p:nvSpPr>
        <p:spPr>
          <a:xfrm>
            <a:off x="4470840" y="486360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5 + (-8)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Google Shape;1274;p80"/>
          <p:cNvSpPr/>
          <p:nvPr/>
        </p:nvSpPr>
        <p:spPr>
          <a:xfrm>
            <a:off x="8080200" y="486360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8 + (-5)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2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6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0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2" name="Google Shape;1283;p81"/>
          <p:cNvSpPr/>
          <p:nvPr/>
        </p:nvSpPr>
        <p:spPr>
          <a:xfrm>
            <a:off x="4989600" y="2928960"/>
            <a:ext cx="241848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5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8 = ?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Google Shape;1284;p81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64" name="Google Shape;1285;p81"/>
          <p:cNvSpPr/>
          <p:nvPr/>
        </p:nvSpPr>
        <p:spPr>
          <a:xfrm>
            <a:off x="4470840" y="486360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5 + (-8)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1" dur="indefinite" restart="never" nodeType="tmRoot">
          <p:childTnLst>
            <p:seq>
              <p:cTn id="212" dur="indefinite" nodeType="mainSeq">
                <p:childTnLst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7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Utiliser la commutativité et l’associativité de l’addition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Additionner et soustraire dans des expressions numériques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marL="324000" indent="-171360" algn="ctr" defTabSz="914400">
                <a:lnSpc>
                  <a:spcPct val="10000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Effectuer la soustraction des nombres entiers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rgbClr val="54AFE9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239480"/>
            <a:ext cx="10265040" cy="827640"/>
            <a:chOff x="963360" y="1239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239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Additionner avec la valeur absolue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239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948240" y="32248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Appliquer les règles d’addition et de soustraction aux nombres décimaux et fractionnaires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fad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D_A_01"/>
          <p:cNvSpPr/>
          <p:nvPr/>
        </p:nvSpPr>
        <p:spPr>
          <a:xfrm>
            <a:off x="777600" y="3164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Terminer l’opération?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8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9" name="Google Shape;1294;p82"/>
          <p:cNvSpPr/>
          <p:nvPr/>
        </p:nvSpPr>
        <p:spPr>
          <a:xfrm>
            <a:off x="4047120" y="2928960"/>
            <a:ext cx="35100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(-2)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(-1) = ?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Google Shape;1295;p82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1" name="Google Shape;1296;p82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(-2) + 1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Google Shape;1297;p82"/>
          <p:cNvSpPr/>
          <p:nvPr/>
        </p:nvSpPr>
        <p:spPr>
          <a:xfrm>
            <a:off x="4470840" y="486360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(-2) + (-1)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Google Shape;1298;p82"/>
          <p:cNvSpPr/>
          <p:nvPr/>
        </p:nvSpPr>
        <p:spPr>
          <a:xfrm>
            <a:off x="8080200" y="486360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(-2) + (+1)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8" dur="indefinite" restart="never" nodeType="tmRoot">
          <p:childTnLst>
            <p:seq>
              <p:cTn id="219" dur="indefinite" nodeType="mainSeq">
                <p:childTnLst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4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8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1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7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8" name="Google Shape;1307;p83"/>
          <p:cNvSpPr/>
          <p:nvPr/>
        </p:nvSpPr>
        <p:spPr>
          <a:xfrm>
            <a:off x="4047120" y="2928960"/>
            <a:ext cx="35100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(-2)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(-1) = ?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Google Shape;1308;p83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0" name="Google Shape;1309;p83"/>
          <p:cNvSpPr/>
          <p:nvPr/>
        </p:nvSpPr>
        <p:spPr>
          <a:xfrm>
            <a:off x="802800" y="486864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(-2) 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1" name="Google Shape;1310;p83"/>
          <p:cNvSpPr/>
          <p:nvPr/>
        </p:nvSpPr>
        <p:spPr>
          <a:xfrm>
            <a:off x="8080200" y="486360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(-2) + (+1)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2" dur="indefinite" restart="never" nodeType="tmRoot">
          <p:childTnLst>
            <p:seq>
              <p:cTn id="233" dur="indefinite" nodeType="mainSeq">
                <p:childTnLst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8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3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6" name="Google Shape;1319;p84"/>
          <p:cNvSpPr/>
          <p:nvPr/>
        </p:nvSpPr>
        <p:spPr>
          <a:xfrm>
            <a:off x="3752640" y="2938320"/>
            <a:ext cx="315828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3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4 =   3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Google Shape;1320;p84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8" name="Google Shape;1321;p84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9" name="Google Shape;1322;p84"/>
          <p:cNvSpPr/>
          <p:nvPr/>
        </p:nvSpPr>
        <p:spPr>
          <a:xfrm>
            <a:off x="659916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Google Shape;1331;p85"/>
          <p:cNvSpPr/>
          <p:nvPr/>
        </p:nvSpPr>
        <p:spPr>
          <a:xfrm>
            <a:off x="3752640" y="2938320"/>
            <a:ext cx="315828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3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4 =   3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Google Shape;1332;p85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6" name="Google Shape;1333;p85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7" name="Google Shape;1334;p85"/>
          <p:cNvSpPr/>
          <p:nvPr/>
        </p:nvSpPr>
        <p:spPr>
          <a:xfrm>
            <a:off x="659916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98" name="Google Shape;1335;p85"/>
          <p:cNvSpPr/>
          <p:nvPr/>
        </p:nvSpPr>
        <p:spPr>
          <a:xfrm>
            <a:off x="6626160" y="2938320"/>
            <a:ext cx="128592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(–4)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4" dur="indefinite" restart="never" nodeType="tmRoot">
          <p:childTnLst>
            <p:seq>
              <p:cTn id="245" dur="indefinite" nodeType="mainSeq">
                <p:childTnLst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2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3" name="Google Shape;1344;p86"/>
          <p:cNvSpPr/>
          <p:nvPr/>
        </p:nvSpPr>
        <p:spPr>
          <a:xfrm>
            <a:off x="2723400" y="2938320"/>
            <a:ext cx="39456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3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2 =           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Google Shape;1345;p86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5" name="Google Shape;1346;p86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6" name="Google Shape;1347;p86"/>
          <p:cNvSpPr/>
          <p:nvPr/>
        </p:nvSpPr>
        <p:spPr>
          <a:xfrm>
            <a:off x="639036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07" name="Google Shape;1348;p86"/>
          <p:cNvSpPr/>
          <p:nvPr/>
        </p:nvSpPr>
        <p:spPr>
          <a:xfrm>
            <a:off x="465120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2" name="Google Shape;1357;p87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3" name="Google Shape;1358;p87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4" name="Google Shape;1359;p87"/>
          <p:cNvSpPr/>
          <p:nvPr/>
        </p:nvSpPr>
        <p:spPr>
          <a:xfrm>
            <a:off x="2723400" y="2938320"/>
            <a:ext cx="39456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3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2 =           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Google Shape;1360;p87"/>
          <p:cNvSpPr/>
          <p:nvPr/>
        </p:nvSpPr>
        <p:spPr>
          <a:xfrm>
            <a:off x="639036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16" name="Google Shape;1361;p87"/>
          <p:cNvSpPr/>
          <p:nvPr/>
        </p:nvSpPr>
        <p:spPr>
          <a:xfrm>
            <a:off x="465120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17" name="Google Shape;1362;p87"/>
          <p:cNvSpPr/>
          <p:nvPr/>
        </p:nvSpPr>
        <p:spPr>
          <a:xfrm>
            <a:off x="4860720" y="2946600"/>
            <a:ext cx="79524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–3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Google Shape;1363;p87"/>
          <p:cNvSpPr/>
          <p:nvPr/>
        </p:nvSpPr>
        <p:spPr>
          <a:xfrm>
            <a:off x="6459480" y="2946600"/>
            <a:ext cx="118656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(-2)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0" dur="indefinite" restart="never" nodeType="tmRoot">
          <p:childTnLst>
            <p:seq>
              <p:cTn id="251" dur="indefinite" nodeType="mainSeq">
                <p:childTnLst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2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3" name="Google Shape;1372;p88"/>
          <p:cNvSpPr/>
          <p:nvPr/>
        </p:nvSpPr>
        <p:spPr>
          <a:xfrm>
            <a:off x="2351160" y="2938320"/>
            <a:ext cx="44388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(-2) =           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Google Shape;1373;p88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5" name="Google Shape;1374;p88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6" name="Google Shape;1375;p88"/>
          <p:cNvSpPr/>
          <p:nvPr/>
        </p:nvSpPr>
        <p:spPr>
          <a:xfrm>
            <a:off x="631584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27" name="Google Shape;1376;p88"/>
          <p:cNvSpPr/>
          <p:nvPr/>
        </p:nvSpPr>
        <p:spPr>
          <a:xfrm>
            <a:off x="465120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2" name="Google Shape;1385;p89"/>
          <p:cNvSpPr/>
          <p:nvPr/>
        </p:nvSpPr>
        <p:spPr>
          <a:xfrm>
            <a:off x="802800" y="1724040"/>
            <a:ext cx="10528200" cy="299016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3" name="Google Shape;1386;p89"/>
          <p:cNvSpPr/>
          <p:nvPr/>
        </p:nvSpPr>
        <p:spPr>
          <a:xfrm>
            <a:off x="923760" y="1843920"/>
            <a:ext cx="172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4" name="Google Shape;1387;p89"/>
          <p:cNvSpPr/>
          <p:nvPr/>
        </p:nvSpPr>
        <p:spPr>
          <a:xfrm>
            <a:off x="2351160" y="2938320"/>
            <a:ext cx="4438800" cy="72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</a:t>
            </a:r>
            <a:r>
              <a:rPr lang="fr-FR" sz="4000" b="1" u="none" strike="noStrike">
                <a:solidFill>
                  <a:schemeClr val="accent4"/>
                </a:solidFill>
                <a:effectLst/>
                <a:uFillTx/>
                <a:latin typeface="Cambria Math"/>
                <a:ea typeface="Cambria Math"/>
              </a:rPr>
              <a:t>–</a:t>
            </a: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 (-2) =            + 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Google Shape;1388;p89"/>
          <p:cNvSpPr/>
          <p:nvPr/>
        </p:nvSpPr>
        <p:spPr>
          <a:xfrm>
            <a:off x="631584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36" name="Google Shape;1389;p89"/>
          <p:cNvSpPr/>
          <p:nvPr/>
        </p:nvSpPr>
        <p:spPr>
          <a:xfrm>
            <a:off x="4651200" y="2938320"/>
            <a:ext cx="1214640" cy="729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537" name="Google Shape;1390;p89"/>
          <p:cNvSpPr/>
          <p:nvPr/>
        </p:nvSpPr>
        <p:spPr>
          <a:xfrm>
            <a:off x="5031360" y="2938320"/>
            <a:ext cx="60696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8" name="Google Shape;1391;p89"/>
          <p:cNvSpPr/>
          <p:nvPr/>
        </p:nvSpPr>
        <p:spPr>
          <a:xfrm>
            <a:off x="6614640" y="2938320"/>
            <a:ext cx="528840" cy="72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bIns="9144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4000" b="0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8" dur="indefinite" restart="never" nodeType="tmRoot">
          <p:childTnLst>
            <p:seq>
              <p:cTn id="259" dur="indefinite" nodeType="mainSeq">
                <p:childTnLst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4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4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45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p:transition spd="slow">
    <p:fade/>
  </p:transition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47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9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0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1" name="Image 2"/>
          <p:cNvPicPr/>
          <p:nvPr/>
        </p:nvPicPr>
        <p:blipFill>
          <a:blip r:embed="rId3"/>
          <a:stretch/>
        </p:blipFill>
        <p:spPr>
          <a:xfrm>
            <a:off x="876240" y="2124720"/>
            <a:ext cx="10861200" cy="2973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4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5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6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7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8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199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1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2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3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4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5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8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9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0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1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5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6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17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1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2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3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7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8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29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3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fade/>
  </p:transition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54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55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56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57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558" name="Image 5"/>
          <p:cNvPicPr/>
          <p:nvPr/>
        </p:nvPicPr>
        <p:blipFill>
          <a:blip r:embed="rId4"/>
          <a:stretch/>
        </p:blipFill>
        <p:spPr>
          <a:xfrm>
            <a:off x="876240" y="2124720"/>
            <a:ext cx="10861200" cy="2973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" name="ZoneTexte 7"/>
          <p:cNvSpPr/>
          <p:nvPr/>
        </p:nvSpPr>
        <p:spPr>
          <a:xfrm>
            <a:off x="3276720" y="3711960"/>
            <a:ext cx="4352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ZoneTexte 8"/>
          <p:cNvSpPr/>
          <p:nvPr/>
        </p:nvSpPr>
        <p:spPr>
          <a:xfrm>
            <a:off x="4125600" y="3701160"/>
            <a:ext cx="4352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ZoneTexte 9"/>
          <p:cNvSpPr/>
          <p:nvPr/>
        </p:nvSpPr>
        <p:spPr>
          <a:xfrm>
            <a:off x="4779000" y="3722760"/>
            <a:ext cx="4352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ZoneTexte 10"/>
          <p:cNvSpPr/>
          <p:nvPr/>
        </p:nvSpPr>
        <p:spPr>
          <a:xfrm>
            <a:off x="8458200" y="3733920"/>
            <a:ext cx="4352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ZoneTexte 11"/>
          <p:cNvSpPr/>
          <p:nvPr/>
        </p:nvSpPr>
        <p:spPr>
          <a:xfrm>
            <a:off x="9209160" y="3733920"/>
            <a:ext cx="4352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ZoneTexte 12"/>
          <p:cNvSpPr/>
          <p:nvPr/>
        </p:nvSpPr>
        <p:spPr>
          <a:xfrm>
            <a:off x="10134720" y="3733920"/>
            <a:ext cx="6962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ZoneTexte 13"/>
          <p:cNvSpPr/>
          <p:nvPr/>
        </p:nvSpPr>
        <p:spPr>
          <a:xfrm>
            <a:off x="3233160" y="4234680"/>
            <a:ext cx="4352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ZoneTexte 14"/>
          <p:cNvSpPr/>
          <p:nvPr/>
        </p:nvSpPr>
        <p:spPr>
          <a:xfrm>
            <a:off x="3994920" y="4223520"/>
            <a:ext cx="4352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ZoneTexte 15"/>
          <p:cNvSpPr/>
          <p:nvPr/>
        </p:nvSpPr>
        <p:spPr>
          <a:xfrm>
            <a:off x="4800600" y="4212720"/>
            <a:ext cx="4352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ZoneTexte 16"/>
          <p:cNvSpPr/>
          <p:nvPr/>
        </p:nvSpPr>
        <p:spPr>
          <a:xfrm>
            <a:off x="8338320" y="4278240"/>
            <a:ext cx="4352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ZoneTexte 17"/>
          <p:cNvSpPr/>
          <p:nvPr/>
        </p:nvSpPr>
        <p:spPr>
          <a:xfrm>
            <a:off x="9252720" y="4267080"/>
            <a:ext cx="4352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ZoneTexte 18"/>
          <p:cNvSpPr/>
          <p:nvPr/>
        </p:nvSpPr>
        <p:spPr>
          <a:xfrm>
            <a:off x="10036800" y="4245480"/>
            <a:ext cx="4352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push dir="u"/>
  </p:transition>
  <p:timing>
    <p:tnLst>
      <p:par>
        <p:cTn id="266" dur="indefinite" restart="never" nodeType="tmRoot">
          <p:childTnLst>
            <p:seq>
              <p:cTn id="267" dur="indefinite" nodeType="mainSeq">
                <p:childTnLst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7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7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7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77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p:transition spd="slow">
    <p:fade/>
  </p:transition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9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81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2" name="Rectangle 5"/>
          <p:cNvSpPr/>
          <p:nvPr/>
        </p:nvSpPr>
        <p:spPr>
          <a:xfrm>
            <a:off x="5124600" y="61722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83" name="Image 3"/>
          <p:cNvPicPr/>
          <p:nvPr/>
        </p:nvPicPr>
        <p:blipFill>
          <a:blip r:embed="rId2"/>
          <a:stretch/>
        </p:blipFill>
        <p:spPr>
          <a:xfrm>
            <a:off x="817560" y="1436400"/>
            <a:ext cx="11022840" cy="3576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5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7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88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9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9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9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9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9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95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7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9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0" name="Image 2"/>
          <p:cNvPicPr/>
          <p:nvPr/>
        </p:nvPicPr>
        <p:blipFill>
          <a:blip r:embed="rId2"/>
          <a:stretch/>
        </p:blipFill>
        <p:spPr>
          <a:xfrm>
            <a:off x="230760" y="1653120"/>
            <a:ext cx="11284920" cy="4011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2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4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5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6" name="Image 5"/>
          <p:cNvPicPr/>
          <p:nvPr/>
        </p:nvPicPr>
        <p:blipFill>
          <a:blip r:embed="rId2"/>
          <a:stretch/>
        </p:blipFill>
        <p:spPr>
          <a:xfrm>
            <a:off x="627840" y="1523160"/>
            <a:ext cx="10936080" cy="323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0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0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10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5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36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7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9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3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Image 3"/>
          <p:cNvPicPr/>
          <p:nvPr/>
        </p:nvPicPr>
        <p:blipFill>
          <a:blip r:embed="rId6"/>
          <a:stretch/>
        </p:blipFill>
        <p:spPr>
          <a:xfrm>
            <a:off x="2153520" y="2887920"/>
            <a:ext cx="1720800" cy="234828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7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8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5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7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2" name="Image 4"/>
          <p:cNvPicPr/>
          <p:nvPr/>
        </p:nvPicPr>
        <p:blipFill>
          <a:blip r:embed="rId2"/>
          <a:stretch/>
        </p:blipFill>
        <p:spPr>
          <a:xfrm>
            <a:off x="620640" y="1821960"/>
            <a:ext cx="11016360" cy="202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9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8597</TotalTime>
  <Application>LibreOffice/26.2.4.2$Linux_X86_64 LibreOffice_project/620$Build-2</Application>
  <AppVersion>15.0000</AppVersion>
  <Words>1249</Words>
  <Paragraphs>273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2025-11-02T13:21:47Z</dcterms:modified>
  <cp:revision>1148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7</vt:r8>
  </property>
  <property fmtid="{D5CDD505-2E9C-101B-9397-08002B2CF9AE}" pid="3" name="PresentationFormat">
    <vt:lpwstr>Grand écran</vt:lpwstr>
  </property>
  <property fmtid="{D5CDD505-2E9C-101B-9397-08002B2CF9AE}" pid="4" name="Slides">
    <vt:r8>47</vt:r8>
  </property>
</Properties>
</file>