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436" r:id="rId19"/>
    <p:sldId id="296" r:id="rId20"/>
    <p:sldId id="422" r:id="rId21"/>
    <p:sldId id="472" r:id="rId22"/>
    <p:sldId id="270" r:id="rId23"/>
    <p:sldId id="272" r:id="rId24"/>
    <p:sldId id="453" r:id="rId25"/>
    <p:sldId id="460" r:id="rId26"/>
    <p:sldId id="423" r:id="rId27"/>
    <p:sldId id="361" r:id="rId28"/>
    <p:sldId id="530" r:id="rId29"/>
    <p:sldId id="531" r:id="rId30"/>
    <p:sldId id="532" r:id="rId31"/>
    <p:sldId id="429" r:id="rId32"/>
    <p:sldId id="430" r:id="rId33"/>
    <p:sldId id="500" r:id="rId34"/>
    <p:sldId id="525" r:id="rId35"/>
    <p:sldId id="501" r:id="rId36"/>
    <p:sldId id="526" r:id="rId37"/>
    <p:sldId id="502" r:id="rId38"/>
    <p:sldId id="527" r:id="rId39"/>
    <p:sldId id="528" r:id="rId40"/>
    <p:sldId id="529" r:id="rId41"/>
    <p:sldId id="533" r:id="rId42"/>
    <p:sldId id="534" r:id="rId43"/>
    <p:sldId id="535" r:id="rId44"/>
    <p:sldId id="300" r:id="rId45"/>
    <p:sldId id="301" r:id="rId46"/>
    <p:sldId id="281" r:id="rId47"/>
    <p:sldId id="303" r:id="rId48"/>
    <p:sldId id="304" r:id="rId49"/>
    <p:sldId id="282" r:id="rId50"/>
    <p:sldId id="305" r:id="rId51"/>
    <p:sldId id="262" r:id="rId52"/>
    <p:sldId id="408" r:id="rId53"/>
    <p:sldId id="350" r:id="rId54"/>
    <p:sldId id="351"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ldId id="296"/>
            <p14:sldId id="422"/>
            <p14:sldId id="472"/>
          </p14:sldIdLst>
        </p14:section>
        <p14:section name="Activation des prérequis" id="{AABAC4B8-876D-405C-A4F3-62D5E02336D1}">
          <p14:sldIdLst>
            <p14:sldId id="270"/>
            <p14:sldId id="272"/>
            <p14:sldId id="453"/>
          </p14:sldIdLst>
        </p14:section>
        <p14:section name="Modelage" id="{6D007598-4F88-4283-9E36-970C44D688AD}">
          <p14:sldIdLst>
            <p14:sldId id="460"/>
            <p14:sldId id="423"/>
            <p14:sldId id="361"/>
            <p14:sldId id="530"/>
            <p14:sldId id="531"/>
            <p14:sldId id="532"/>
            <p14:sldId id="429"/>
            <p14:sldId id="430"/>
            <p14:sldId id="500"/>
            <p14:sldId id="525"/>
            <p14:sldId id="501"/>
            <p14:sldId id="526"/>
            <p14:sldId id="502"/>
            <p14:sldId id="527"/>
            <p14:sldId id="528"/>
            <p14:sldId id="529"/>
            <p14:sldId id="533"/>
            <p14:sldId id="534"/>
            <p14:sldId id="535"/>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1" d="100"/>
          <a:sy n="71" d="100"/>
        </p:scale>
        <p:origin x="53" y="230"/>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10/05/2026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19:58:05.571"/>
    </inkml:context>
    <inkml:brush xml:id="br0">
      <inkml:brushProperty name="width" value="0.05" units="cm"/>
      <inkml:brushProperty name="height" value="0.05" units="cm"/>
      <inkml:brushProperty name="color" value="#E71224"/>
      <inkml:brushProperty name="ignorePressure" value="1"/>
    </inkml:brush>
  </inkml:definitions>
  <inkml:trace contextRef="#ctx0" brushRef="#br0">43 18,'427'0,"-422"-1,0 0,0 0,0 1,0 0,0 0,0 0,0 1,0 0,0 0,0 0,0 0,-1 1,1 0,0 0,-1 0,1 0,-1 1,0 0,0 0,0 0,0 0,0 1,-1-1,0 1,1 0,-1 0,-1 0,1 1,-1-1,1 1,-1-1,-1 1,1 0,0-1,-1 1,0 0,0 0,-1 2,30 243,-28-239,0 0,-1 0,0 0,-1 1,0-1,-1 0,0 1,-1-1,0 0,-1 0,0 0,-1-1,0 1,-1-1,0 0,0 0,-1 0,0-1,-1 0,0 0,-1 0,0 0,-33 33,34-33,0 0,0-1,-1 0,0-1,0 1,-1-1,0-1,0 0,-1 0,1-1,-1 0,0-1,-1 0,1 0,-1-1,0-1,-4 1,7 0,1-1,-1-1,0 0,0 0,0 0,0-1,0 0,0 0,0-1,0 0,1-1,-1 0,0 0,1 0,-1-1,1 0,0-1,0 0,0 0,0 0,1-1,-1 0,1 0,1 0,-1-1,1 0,0 0,-1-2,-105-242,103 228,0 0,1 0,2-1,0 0,1 0,2 0,0 0,1-1,2 1,0 0,2-9,0-37,11-10,-6 71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19:58:05.597"/>
    </inkml:context>
    <inkml:brush xml:id="br0">
      <inkml:brushProperty name="width" value="0.05" units="cm"/>
      <inkml:brushProperty name="height" value="0.05" units="cm"/>
      <inkml:brushProperty name="color" value="#E71224"/>
      <inkml:brushProperty name="ignorePressure" value="1"/>
    </inkml:brush>
  </inkml:definitions>
  <inkml:trace contextRef="#ctx0" brushRef="#br0">74 7,'19'2,"0"1,0 1,-1 1,0 0,1 1,-2 1,1 1,-1 0,0 1,-1 1,0 1,-1 0,2 3,55 33,41 10,-108-55,0 1,-1 0,1 0,-1 0,1 0,-1 1,0 0,0 0,-1 0,1 0,-1 0,0 1,0-1,0 1,-1 0,0 0,0 0,0 0,0 1,-1-1,0 0,0 1,0-1,-1 0,0 1,0-1,0 4,-22 151,15-127,7-25,0 0,-1 0,0 0,0 0,-1 0,0 0,0 0,-1-1,0 1,0-1,-1 0,0 1,0-2,-1 1,0 0,0-1,0 0,-1 0,0-1,0 0,0 0,-1 0,0 0,0-1,0-1,0 1,-7 2,-232-9,238 2,1 0,-1-1,1 0,-1 0,1-1,-1 0,1-1,0 1,1-1,-1-1,1 1,0-1,0 0,0-1,0 1,1-1,0 0,0 0,1-1,0 0,0 1,0-2,1 1,0 0,1 0,-2-6,-22-205,30-65,-3 280,-1-1,1 1,0-1,0 1,0-1,1 1,-1 0,1-1,-1 1,1 0,0 0,1 0,-1 0,0 1,1-1,0 1,-1-1,1 1,0 0,0 0,0 0,0 0,1 1,-1-1,0 1,1 0,-1 0,1 0,0 0,-1 1,1-1,-1 1,4 0,7-1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10/05/2026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ustomXml" Target="../ink/ink1.xml"/><Relationship Id="rId7"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 Id="rId6" Type="http://schemas.openxmlformats.org/officeDocument/2006/relationships/customXml" Target="../ink/ink2.xml"/><Relationship Id="rId5" Type="http://schemas.openxmlformats.org/officeDocument/2006/relationships/image" Target="../media/image580.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5.xml"/><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7</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t>Construire et lire un diagramme en bâtonnets </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98688B6F-6494-9B3F-5842-7B310B855BC0}"/>
              </a:ext>
            </a:extLst>
          </p:cNvPr>
          <p:cNvPicPr>
            <a:picLocks noChangeAspect="1"/>
          </p:cNvPicPr>
          <p:nvPr/>
        </p:nvPicPr>
        <p:blipFill>
          <a:blip r:embed="rId3"/>
          <a:stretch>
            <a:fillRect/>
          </a:stretch>
        </p:blipFill>
        <p:spPr>
          <a:xfrm>
            <a:off x="1022179" y="2330438"/>
            <a:ext cx="10147642" cy="2197123"/>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Répondez aux questions ci-dessous: </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77125" y="663645"/>
            <a:ext cx="10529705" cy="268287"/>
          </a:xfrm>
        </p:spPr>
        <p:txBody>
          <a:bodyPr/>
          <a:lstStyle/>
          <a:p>
            <a:r>
              <a:rPr lang="fr-FR" dirty="0">
                <a:solidFill>
                  <a:prstClr val="white">
                    <a:lumMod val="65000"/>
                  </a:prstClr>
                </a:solidFill>
                <a:latin typeface="Calibri" panose="020F0502020204030204"/>
              </a:rPr>
              <a:t>L'enseignant explique ce qui est demandé.</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ADC81ECC-6ABC-0C30-9663-AB13E905E7A1}"/>
              </a:ext>
            </a:extLst>
          </p:cNvPr>
          <p:cNvPicPr>
            <a:picLocks noChangeAspect="1"/>
          </p:cNvPicPr>
          <p:nvPr/>
        </p:nvPicPr>
        <p:blipFill>
          <a:blip r:embed="rId3"/>
          <a:stretch>
            <a:fillRect/>
          </a:stretch>
        </p:blipFill>
        <p:spPr>
          <a:xfrm>
            <a:off x="677125" y="1901757"/>
            <a:ext cx="10412573" cy="3054485"/>
          </a:xfrm>
          <a:prstGeom prst="rect">
            <a:avLst/>
          </a:prstGeom>
        </p:spPr>
      </p:pic>
    </p:spTree>
    <p:extLst>
      <p:ext uri="{BB962C8B-B14F-4D97-AF65-F5344CB8AC3E}">
        <p14:creationId xmlns:p14="http://schemas.microsoft.com/office/powerpoint/2010/main" val="3936625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sz="1400" dirty="0"/>
              <a:t>Voici les bonnes réponses:</a:t>
            </a:r>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5" name="Image 4">
            <a:extLst>
              <a:ext uri="{FF2B5EF4-FFF2-40B4-BE49-F238E27FC236}">
                <a16:creationId xmlns:a16="http://schemas.microsoft.com/office/drawing/2014/main" id="{D4C3D0E4-40E4-BB68-7415-865367828600}"/>
              </a:ext>
            </a:extLst>
          </p:cNvPr>
          <p:cNvPicPr>
            <a:picLocks noChangeAspect="1"/>
          </p:cNvPicPr>
          <p:nvPr/>
        </p:nvPicPr>
        <p:blipFill>
          <a:blip r:embed="rId3"/>
          <a:stretch>
            <a:fillRect/>
          </a:stretch>
        </p:blipFill>
        <p:spPr>
          <a:xfrm>
            <a:off x="862953" y="1682502"/>
            <a:ext cx="10664890" cy="3614552"/>
          </a:xfrm>
          <a:prstGeom prst="rect">
            <a:avLst/>
          </a:prstGeom>
        </p:spPr>
      </p:pic>
      <p:sp>
        <p:nvSpPr>
          <p:cNvPr id="6" name="ZoneTexte 5">
            <a:extLst>
              <a:ext uri="{FF2B5EF4-FFF2-40B4-BE49-F238E27FC236}">
                <a16:creationId xmlns:a16="http://schemas.microsoft.com/office/drawing/2014/main" id="{AE3F7CF4-83D2-67FB-07DF-D024B09F7C23}"/>
              </a:ext>
            </a:extLst>
          </p:cNvPr>
          <p:cNvSpPr txBox="1"/>
          <p:nvPr/>
        </p:nvSpPr>
        <p:spPr>
          <a:xfrm>
            <a:off x="1400783" y="4717915"/>
            <a:ext cx="914400"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E(6,6)</a:t>
            </a:r>
            <a:endParaRPr lang="fr-FR" sz="2000" b="1" dirty="0">
              <a:solidFill>
                <a:srgbClr val="FF0000"/>
              </a:solidFill>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F8A291D2-A21B-0874-54D9-43C6F2EF3557}"/>
              </a:ext>
            </a:extLst>
          </p:cNvPr>
          <p:cNvSpPr txBox="1"/>
          <p:nvPr/>
        </p:nvSpPr>
        <p:spPr>
          <a:xfrm>
            <a:off x="2477311" y="4749637"/>
            <a:ext cx="914400"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F(5,3)</a:t>
            </a:r>
            <a:endParaRPr lang="fr-FR" sz="2000" b="1" dirty="0">
              <a:solidFill>
                <a:srgbClr val="FF0000"/>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CEA2450-E742-9A8F-8A91-8FEBC71372DC}"/>
              </a:ext>
            </a:extLst>
          </p:cNvPr>
          <p:cNvSpPr txBox="1"/>
          <p:nvPr/>
        </p:nvSpPr>
        <p:spPr>
          <a:xfrm>
            <a:off x="3553839" y="4725661"/>
            <a:ext cx="1057072"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G(1,4)</a:t>
            </a:r>
            <a:endParaRPr lang="fr-FR" sz="2000" b="1" dirty="0">
              <a:solidFill>
                <a:srgbClr val="FF0000"/>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7E64C1E-307D-AE0F-0391-FA058476068C}"/>
              </a:ext>
            </a:extLst>
          </p:cNvPr>
          <p:cNvSpPr txBox="1"/>
          <p:nvPr/>
        </p:nvSpPr>
        <p:spPr>
          <a:xfrm>
            <a:off x="5006069" y="4763885"/>
            <a:ext cx="1248816"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H(3,1)</a:t>
            </a:r>
            <a:endParaRPr lang="fr-FR" sz="2000" b="1" dirty="0">
              <a:solidFill>
                <a:srgbClr val="FF0000"/>
              </a:solidFill>
              <a:latin typeface="Calibri" panose="020F0502020204030204" pitchFamily="34" charset="0"/>
              <a:cs typeface="Calibri" panose="020F0502020204030204" pitchFamily="34" charset="0"/>
            </a:endParaRPr>
          </a:p>
        </p:txBody>
      </p:sp>
      <p:sp>
        <p:nvSpPr>
          <p:cNvPr id="13" name="ZoneTexte 12">
            <a:extLst>
              <a:ext uri="{FF2B5EF4-FFF2-40B4-BE49-F238E27FC236}">
                <a16:creationId xmlns:a16="http://schemas.microsoft.com/office/drawing/2014/main" id="{D1CB7DB4-AFEE-9654-A6F3-4B5E19CEEF2C}"/>
              </a:ext>
            </a:extLst>
          </p:cNvPr>
          <p:cNvSpPr txBox="1"/>
          <p:nvPr/>
        </p:nvSpPr>
        <p:spPr>
          <a:xfrm>
            <a:off x="8218751" y="3826472"/>
            <a:ext cx="28322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x</a:t>
            </a:r>
            <a:endParaRPr lang="fr-FR" sz="2000" b="1" dirty="0">
              <a:solidFill>
                <a:srgbClr val="FF0000"/>
              </a:solidFill>
              <a:latin typeface="Calibri" panose="020F0502020204030204" pitchFamily="34" charset="0"/>
              <a:cs typeface="Calibri" panose="020F0502020204030204" pitchFamily="34" charset="0"/>
            </a:endParaRPr>
          </a:p>
        </p:txBody>
      </p:sp>
      <p:sp>
        <p:nvSpPr>
          <p:cNvPr id="15" name="ZoneTexte 14">
            <a:extLst>
              <a:ext uri="{FF2B5EF4-FFF2-40B4-BE49-F238E27FC236}">
                <a16:creationId xmlns:a16="http://schemas.microsoft.com/office/drawing/2014/main" id="{15923849-F984-27C6-DAD0-96F840188BA1}"/>
              </a:ext>
            </a:extLst>
          </p:cNvPr>
          <p:cNvSpPr txBox="1"/>
          <p:nvPr/>
        </p:nvSpPr>
        <p:spPr>
          <a:xfrm>
            <a:off x="8116111" y="3534862"/>
            <a:ext cx="38586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A</a:t>
            </a:r>
            <a:endParaRPr lang="fr-FR" sz="2000" b="1" dirty="0">
              <a:solidFill>
                <a:srgbClr val="FF0000"/>
              </a:solidFill>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5AEAEE7B-8928-4D6B-15CA-8516612BA251}"/>
              </a:ext>
            </a:extLst>
          </p:cNvPr>
          <p:cNvSpPr txBox="1"/>
          <p:nvPr/>
        </p:nvSpPr>
        <p:spPr>
          <a:xfrm>
            <a:off x="8546248" y="4202609"/>
            <a:ext cx="28322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x</a:t>
            </a:r>
            <a:endParaRPr lang="fr-FR" sz="2000" b="1" dirty="0">
              <a:solidFill>
                <a:srgbClr val="FF0000"/>
              </a:solidFill>
              <a:latin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D747BBB5-8BA2-29BD-6C34-12854060E0EC}"/>
              </a:ext>
            </a:extLst>
          </p:cNvPr>
          <p:cNvSpPr txBox="1"/>
          <p:nvPr/>
        </p:nvSpPr>
        <p:spPr>
          <a:xfrm>
            <a:off x="8331180" y="4358751"/>
            <a:ext cx="38586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B</a:t>
            </a:r>
            <a:endParaRPr lang="fr-FR" sz="2000" b="1" dirty="0">
              <a:solidFill>
                <a:srgbClr val="FF0000"/>
              </a:solidFill>
              <a:latin typeface="Calibri" panose="020F0502020204030204" pitchFamily="34" charset="0"/>
              <a:cs typeface="Calibri" panose="020F0502020204030204" pitchFamily="34" charset="0"/>
            </a:endParaRPr>
          </a:p>
        </p:txBody>
      </p:sp>
      <p:sp>
        <p:nvSpPr>
          <p:cNvPr id="18" name="ZoneTexte 17">
            <a:extLst>
              <a:ext uri="{FF2B5EF4-FFF2-40B4-BE49-F238E27FC236}">
                <a16:creationId xmlns:a16="http://schemas.microsoft.com/office/drawing/2014/main" id="{B428C0F5-59E0-EA90-01F4-DE017D4C956D}"/>
              </a:ext>
            </a:extLst>
          </p:cNvPr>
          <p:cNvSpPr txBox="1"/>
          <p:nvPr/>
        </p:nvSpPr>
        <p:spPr>
          <a:xfrm>
            <a:off x="9519015" y="1936063"/>
            <a:ext cx="28322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x</a:t>
            </a:r>
            <a:endParaRPr lang="fr-FR" sz="2000" b="1" dirty="0">
              <a:solidFill>
                <a:srgbClr val="FF0000"/>
              </a:solidFill>
              <a:latin typeface="Calibri" panose="020F0502020204030204" pitchFamily="34" charset="0"/>
              <a:cs typeface="Calibri" panose="020F0502020204030204" pitchFamily="34" charset="0"/>
            </a:endParaRPr>
          </a:p>
        </p:txBody>
      </p:sp>
      <p:sp>
        <p:nvSpPr>
          <p:cNvPr id="19" name="ZoneTexte 18">
            <a:extLst>
              <a:ext uri="{FF2B5EF4-FFF2-40B4-BE49-F238E27FC236}">
                <a16:creationId xmlns:a16="http://schemas.microsoft.com/office/drawing/2014/main" id="{278D7A03-61FB-2C2A-C06F-7743D29E05DF}"/>
              </a:ext>
            </a:extLst>
          </p:cNvPr>
          <p:cNvSpPr txBox="1"/>
          <p:nvPr/>
        </p:nvSpPr>
        <p:spPr>
          <a:xfrm>
            <a:off x="9223444" y="1936062"/>
            <a:ext cx="38586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C</a:t>
            </a:r>
            <a:endParaRPr lang="fr-FR" sz="2000" b="1" dirty="0">
              <a:solidFill>
                <a:srgbClr val="FF0000"/>
              </a:solidFill>
              <a:latin typeface="Calibri" panose="020F0502020204030204" pitchFamily="34" charset="0"/>
              <a:cs typeface="Calibri" panose="020F0502020204030204" pitchFamily="34" charset="0"/>
            </a:endParaRPr>
          </a:p>
        </p:txBody>
      </p:sp>
      <p:sp>
        <p:nvSpPr>
          <p:cNvPr id="20" name="ZoneTexte 19">
            <a:extLst>
              <a:ext uri="{FF2B5EF4-FFF2-40B4-BE49-F238E27FC236}">
                <a16:creationId xmlns:a16="http://schemas.microsoft.com/office/drawing/2014/main" id="{8B60B003-4B1E-3248-033E-16DF9D44EE28}"/>
              </a:ext>
            </a:extLst>
          </p:cNvPr>
          <p:cNvSpPr txBox="1"/>
          <p:nvPr/>
        </p:nvSpPr>
        <p:spPr>
          <a:xfrm>
            <a:off x="10186981" y="2681850"/>
            <a:ext cx="28322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x</a:t>
            </a:r>
            <a:endParaRPr lang="fr-FR" sz="2000" b="1" dirty="0">
              <a:solidFill>
                <a:srgbClr val="FF0000"/>
              </a:solidFill>
              <a:latin typeface="Calibri" panose="020F0502020204030204" pitchFamily="34" charset="0"/>
              <a:cs typeface="Calibri" panose="020F0502020204030204" pitchFamily="34" charset="0"/>
            </a:endParaRPr>
          </a:p>
        </p:txBody>
      </p:sp>
      <p:sp>
        <p:nvSpPr>
          <p:cNvPr id="21" name="ZoneTexte 20">
            <a:extLst>
              <a:ext uri="{FF2B5EF4-FFF2-40B4-BE49-F238E27FC236}">
                <a16:creationId xmlns:a16="http://schemas.microsoft.com/office/drawing/2014/main" id="{83D55BCE-D329-4060-A136-6A9BB1EDEF3A}"/>
              </a:ext>
            </a:extLst>
          </p:cNvPr>
          <p:cNvSpPr txBox="1"/>
          <p:nvPr/>
        </p:nvSpPr>
        <p:spPr>
          <a:xfrm>
            <a:off x="10470205" y="2681849"/>
            <a:ext cx="385864"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D</a:t>
            </a:r>
            <a:endParaRPr lang="fr-FR" sz="20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868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5" grpId="0"/>
      <p:bldP spid="16" grpId="0"/>
      <p:bldP spid="17" grpId="0"/>
      <p:bldP spid="18" grpId="0"/>
      <p:bldP spid="19" grpId="0"/>
      <p:bldP spid="20"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955401" y="2687203"/>
            <a:ext cx="10888641" cy="1624496"/>
            <a:chOff x="900518" y="2279373"/>
            <a:chExt cx="10888641"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1433880"/>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18" y="2752965"/>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807732" y="2931345"/>
              <a:ext cx="9981427" cy="461665"/>
            </a:xfrm>
            <a:prstGeom prst="rect">
              <a:avLst/>
            </a:prstGeom>
            <a:noFill/>
          </p:spPr>
          <p:txBody>
            <a:bodyPr wrap="square" rtlCol="0">
              <a:spAutoFit/>
            </a:bodyPr>
            <a:lstStyle/>
            <a:p>
              <a:pPr lvl="0"/>
              <a:r>
                <a:rPr lang="fr-FR" sz="2400" dirty="0"/>
                <a:t>Construire et lire un diagramme en bâtonnets </a:t>
              </a:r>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Rectangle 4">
            <a:extLst>
              <a:ext uri="{FF2B5EF4-FFF2-40B4-BE49-F238E27FC236}">
                <a16:creationId xmlns:a16="http://schemas.microsoft.com/office/drawing/2014/main" id="{83CF4498-BF76-CC78-034C-BF09DAC755CF}"/>
              </a:ext>
            </a:extLst>
          </p:cNvPr>
          <p:cNvSpPr/>
          <p:nvPr/>
        </p:nvSpPr>
        <p:spPr>
          <a:xfrm>
            <a:off x="785782" y="2287720"/>
            <a:ext cx="11214423" cy="2308324"/>
          </a:xfrm>
          <a:prstGeom prst="rect">
            <a:avLst/>
          </a:prstGeom>
        </p:spPr>
        <p:txBody>
          <a:bodyPr wrap="square">
            <a:spAutoFit/>
          </a:bodyPr>
          <a:lstStyle/>
          <a:p>
            <a:pPr lvl="0"/>
            <a:r>
              <a:rPr lang="fr-FR" sz="2400" dirty="0"/>
              <a:t>1. Construire un diagramme en bâtonnets </a:t>
            </a:r>
          </a:p>
          <a:p>
            <a:pPr lvl="0"/>
            <a:endParaRPr lang="fr-FR" sz="2400" dirty="0"/>
          </a:p>
          <a:p>
            <a:pPr lvl="0"/>
            <a:endParaRPr lang="fr-FR" sz="2400" dirty="0"/>
          </a:p>
          <a:p>
            <a:pPr lvl="0"/>
            <a:r>
              <a:rPr lang="fr-FR" sz="2400" dirty="0"/>
              <a:t>2. Lire un diagramme en bâtonnets </a:t>
            </a:r>
          </a:p>
          <a:p>
            <a:pPr lvl="0"/>
            <a:endParaRPr lang="fr-FR" sz="2400" dirty="0"/>
          </a:p>
          <a:p>
            <a:pPr lvl="0"/>
            <a:endParaRPr lang="fr-FR" sz="2400" dirty="0"/>
          </a:p>
        </p:txBody>
      </p:sp>
    </p:spTree>
    <p:extLst>
      <p:ext uri="{BB962C8B-B14F-4D97-AF65-F5344CB8AC3E}">
        <p14:creationId xmlns:p14="http://schemas.microsoft.com/office/powerpoint/2010/main" val="1408236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215557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examiner cette situation de plus près. Je vais construire le diagramme en bâtonnets de cette série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857112" y="697380"/>
            <a:ext cx="10277475" cy="268287"/>
          </a:xfrm>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27C43210-3127-4061-0E96-F06831FBD31A}"/>
              </a:ext>
            </a:extLst>
          </p:cNvPr>
          <p:cNvSpPr/>
          <p:nvPr/>
        </p:nvSpPr>
        <p:spPr>
          <a:xfrm>
            <a:off x="5995851" y="1925805"/>
            <a:ext cx="1166949" cy="2159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BE521156-A7B7-C280-7805-2FE10F465417}"/>
              </a:ext>
            </a:extLst>
          </p:cNvPr>
          <p:cNvPicPr>
            <a:picLocks noChangeAspect="1"/>
          </p:cNvPicPr>
          <p:nvPr/>
        </p:nvPicPr>
        <p:blipFill>
          <a:blip r:embed="rId3"/>
          <a:stretch>
            <a:fillRect/>
          </a:stretch>
        </p:blipFill>
        <p:spPr>
          <a:xfrm>
            <a:off x="400822" y="2509736"/>
            <a:ext cx="11190053" cy="1838528"/>
          </a:xfrm>
          <a:prstGeom prst="rect">
            <a:avLst/>
          </a:prstGeom>
        </p:spPr>
      </p:pic>
    </p:spTree>
    <p:extLst>
      <p:ext uri="{BB962C8B-B14F-4D97-AF65-F5344CB8AC3E}">
        <p14:creationId xmlns:p14="http://schemas.microsoft.com/office/powerpoint/2010/main" val="43958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 Je trace les deux axes du graphique. Et puis je place sur l’axe horizontal les valeurs du caractère.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a:solidFill>
            <a:schemeClr val="bg1"/>
          </a:solidFill>
        </p:spPr>
        <p:txBody>
          <a:bodyPr/>
          <a:lstStyle/>
          <a:p>
            <a:r>
              <a:rPr lang="fr-MA" dirty="0">
                <a:solidFill>
                  <a:prstClr val="white">
                    <a:lumMod val="65000"/>
                  </a:prstClr>
                </a:solidFill>
                <a:latin typeface="Calibri" panose="020F0502020204030204"/>
              </a:rPr>
              <a:t>L’enseignant explique les étapes et rappelle que les deux doivent être perpendiculaires</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a:extLst>
              <a:ext uri="{FF2B5EF4-FFF2-40B4-BE49-F238E27FC236}">
                <a16:creationId xmlns:a16="http://schemas.microsoft.com/office/drawing/2014/main" id="{811D712B-822F-A64C-5F94-A8BD74C7EAFB}"/>
              </a:ext>
            </a:extLst>
          </p:cNvPr>
          <p:cNvPicPr>
            <a:picLocks noChangeAspect="1"/>
          </p:cNvPicPr>
          <p:nvPr/>
        </p:nvPicPr>
        <p:blipFill>
          <a:blip r:embed="rId3"/>
          <a:stretch>
            <a:fillRect/>
          </a:stretch>
        </p:blipFill>
        <p:spPr>
          <a:xfrm>
            <a:off x="1354134" y="1031132"/>
            <a:ext cx="8733450" cy="1434908"/>
          </a:xfrm>
          <a:prstGeom prst="rect">
            <a:avLst/>
          </a:prstGeom>
        </p:spPr>
      </p:pic>
      <p:grpSp>
        <p:nvGrpSpPr>
          <p:cNvPr id="17" name="Groupe 16">
            <a:extLst>
              <a:ext uri="{FF2B5EF4-FFF2-40B4-BE49-F238E27FC236}">
                <a16:creationId xmlns:a16="http://schemas.microsoft.com/office/drawing/2014/main" id="{480EB4C1-1165-7AB1-5350-944B3773A685}"/>
              </a:ext>
            </a:extLst>
          </p:cNvPr>
          <p:cNvGrpSpPr/>
          <p:nvPr/>
        </p:nvGrpSpPr>
        <p:grpSpPr>
          <a:xfrm>
            <a:off x="551556" y="2765588"/>
            <a:ext cx="10919608" cy="3401747"/>
            <a:chOff x="551556" y="2765588"/>
            <a:chExt cx="10919608" cy="3401747"/>
          </a:xfrm>
        </p:grpSpPr>
        <p:pic>
          <p:nvPicPr>
            <p:cNvPr id="15" name="Image 14">
              <a:extLst>
                <a:ext uri="{FF2B5EF4-FFF2-40B4-BE49-F238E27FC236}">
                  <a16:creationId xmlns:a16="http://schemas.microsoft.com/office/drawing/2014/main" id="{99A58FD7-7F90-A99B-647A-9CA9AFF7B57C}"/>
                </a:ext>
              </a:extLst>
            </p:cNvPr>
            <p:cNvPicPr>
              <a:picLocks noChangeAspect="1"/>
            </p:cNvPicPr>
            <p:nvPr/>
          </p:nvPicPr>
          <p:blipFill>
            <a:blip r:embed="rId4"/>
            <a:stretch>
              <a:fillRect/>
            </a:stretch>
          </p:blipFill>
          <p:spPr>
            <a:xfrm>
              <a:off x="551556" y="2765588"/>
              <a:ext cx="10919608" cy="3401747"/>
            </a:xfrm>
            <a:prstGeom prst="rect">
              <a:avLst/>
            </a:prstGeom>
          </p:spPr>
        </p:pic>
        <p:sp>
          <p:nvSpPr>
            <p:cNvPr id="16" name="Rectangle 15">
              <a:extLst>
                <a:ext uri="{FF2B5EF4-FFF2-40B4-BE49-F238E27FC236}">
                  <a16:creationId xmlns:a16="http://schemas.microsoft.com/office/drawing/2014/main" id="{FA4E8741-5374-4FAE-6817-9333F457ABCA}"/>
                </a:ext>
              </a:extLst>
            </p:cNvPr>
            <p:cNvSpPr/>
            <p:nvPr/>
          </p:nvSpPr>
          <p:spPr>
            <a:xfrm>
              <a:off x="651753" y="2821021"/>
              <a:ext cx="5155660" cy="4474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00587-B4D0-7C37-6A12-459CFA82AA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534B97-3BD9-84AD-CBCB-706E8CB084A1}"/>
              </a:ext>
            </a:extLst>
          </p:cNvPr>
          <p:cNvSpPr>
            <a:spLocks noGrp="1"/>
          </p:cNvSpPr>
          <p:nvPr>
            <p:ph type="title"/>
          </p:nvPr>
        </p:nvSpPr>
        <p:spPr/>
        <p:txBody>
          <a:bodyPr/>
          <a:lstStyle/>
          <a:p>
            <a:r>
              <a:rPr lang="fr-FR" dirty="0"/>
              <a:t> J’identifie l’effectif le plus grand, puis  Je choisis l’échelle de l’axe vertical.</a:t>
            </a:r>
          </a:p>
        </p:txBody>
      </p:sp>
      <p:sp>
        <p:nvSpPr>
          <p:cNvPr id="4" name="Espace réservé du contenu 3">
            <a:extLst>
              <a:ext uri="{FF2B5EF4-FFF2-40B4-BE49-F238E27FC236}">
                <a16:creationId xmlns:a16="http://schemas.microsoft.com/office/drawing/2014/main" id="{B9E3888B-5F4C-BED3-41D6-89FD84E634ED}"/>
              </a:ext>
            </a:extLst>
          </p:cNvPr>
          <p:cNvSpPr>
            <a:spLocks noGrp="1"/>
          </p:cNvSpPr>
          <p:nvPr>
            <p:ph sz="quarter" idx="11"/>
          </p:nvPr>
        </p:nvSpPr>
        <p:spPr>
          <a:xfrm>
            <a:off x="1029862" y="607336"/>
            <a:ext cx="10277475" cy="268287"/>
          </a:xfrm>
          <a:solidFill>
            <a:schemeClr val="bg1"/>
          </a:solidFill>
        </p:spPr>
        <p:txBody>
          <a:bodyPr/>
          <a:lstStyle/>
          <a:p>
            <a:r>
              <a:rPr lang="fr-MA" dirty="0">
                <a:solidFill>
                  <a:prstClr val="white">
                    <a:lumMod val="65000"/>
                  </a:prstClr>
                </a:solidFill>
                <a:latin typeface="Calibri" panose="020F0502020204030204"/>
              </a:rPr>
              <a:t>L’enseignant rappelle le caractère et l’effectif et explique les étapes</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4ADF5AF3-4304-4244-DCF4-ECEE0C75747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a:extLst>
              <a:ext uri="{FF2B5EF4-FFF2-40B4-BE49-F238E27FC236}">
                <a16:creationId xmlns:a16="http://schemas.microsoft.com/office/drawing/2014/main" id="{942D2DA7-6BA6-561F-704E-F1ED4EA87F79}"/>
              </a:ext>
            </a:extLst>
          </p:cNvPr>
          <p:cNvPicPr>
            <a:picLocks noChangeAspect="1"/>
          </p:cNvPicPr>
          <p:nvPr/>
        </p:nvPicPr>
        <p:blipFill>
          <a:blip r:embed="rId3"/>
          <a:stretch>
            <a:fillRect/>
          </a:stretch>
        </p:blipFill>
        <p:spPr>
          <a:xfrm>
            <a:off x="1354134" y="1031132"/>
            <a:ext cx="8733450" cy="1434908"/>
          </a:xfrm>
          <a:prstGeom prst="rect">
            <a:avLst/>
          </a:prstGeom>
        </p:spPr>
      </p:pic>
      <p:grpSp>
        <p:nvGrpSpPr>
          <p:cNvPr id="10" name="Groupe 9">
            <a:extLst>
              <a:ext uri="{FF2B5EF4-FFF2-40B4-BE49-F238E27FC236}">
                <a16:creationId xmlns:a16="http://schemas.microsoft.com/office/drawing/2014/main" id="{E9A9EFAE-3149-866D-FCBC-48DF76B317E6}"/>
              </a:ext>
            </a:extLst>
          </p:cNvPr>
          <p:cNvGrpSpPr/>
          <p:nvPr/>
        </p:nvGrpSpPr>
        <p:grpSpPr>
          <a:xfrm>
            <a:off x="241336" y="2725711"/>
            <a:ext cx="11468064" cy="3332499"/>
            <a:chOff x="241336" y="2725711"/>
            <a:chExt cx="11468064" cy="3332499"/>
          </a:xfrm>
        </p:grpSpPr>
        <p:pic>
          <p:nvPicPr>
            <p:cNvPr id="6" name="Image 5">
              <a:extLst>
                <a:ext uri="{FF2B5EF4-FFF2-40B4-BE49-F238E27FC236}">
                  <a16:creationId xmlns:a16="http://schemas.microsoft.com/office/drawing/2014/main" id="{0E61F0DD-6DCB-0EC8-685D-00B5CD84374B}"/>
                </a:ext>
              </a:extLst>
            </p:cNvPr>
            <p:cNvPicPr>
              <a:picLocks noChangeAspect="1"/>
            </p:cNvPicPr>
            <p:nvPr/>
          </p:nvPicPr>
          <p:blipFill>
            <a:blip r:embed="rId4"/>
            <a:stretch>
              <a:fillRect/>
            </a:stretch>
          </p:blipFill>
          <p:spPr>
            <a:xfrm>
              <a:off x="241336" y="2725711"/>
              <a:ext cx="11468064" cy="3332499"/>
            </a:xfrm>
            <a:prstGeom prst="rect">
              <a:avLst/>
            </a:prstGeom>
          </p:spPr>
        </p:pic>
        <p:sp>
          <p:nvSpPr>
            <p:cNvPr id="7" name="Rectangle 6">
              <a:extLst>
                <a:ext uri="{FF2B5EF4-FFF2-40B4-BE49-F238E27FC236}">
                  <a16:creationId xmlns:a16="http://schemas.microsoft.com/office/drawing/2014/main" id="{3A7E2B2A-EE69-CCA3-B883-EDE7AEC6976D}"/>
                </a:ext>
              </a:extLst>
            </p:cNvPr>
            <p:cNvSpPr/>
            <p:nvPr/>
          </p:nvSpPr>
          <p:spPr>
            <a:xfrm>
              <a:off x="1183341" y="4711849"/>
              <a:ext cx="387275" cy="2682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4"/>
                  </a:solidFill>
                </a:rPr>
                <a:t>=</a:t>
              </a:r>
            </a:p>
          </p:txBody>
        </p:sp>
        <p:sp>
          <p:nvSpPr>
            <p:cNvPr id="8" name="Rectangle 7">
              <a:extLst>
                <a:ext uri="{FF2B5EF4-FFF2-40B4-BE49-F238E27FC236}">
                  <a16:creationId xmlns:a16="http://schemas.microsoft.com/office/drawing/2014/main" id="{08A927A7-4CAD-0881-E32F-B5D58D9A51CB}"/>
                </a:ext>
              </a:extLst>
            </p:cNvPr>
            <p:cNvSpPr/>
            <p:nvPr/>
          </p:nvSpPr>
          <p:spPr>
            <a:xfrm>
              <a:off x="3336664" y="4711849"/>
              <a:ext cx="387275" cy="2682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4"/>
                  </a:solidFill>
                </a:rPr>
                <a:t>=</a:t>
              </a:r>
            </a:p>
          </p:txBody>
        </p:sp>
      </p:grpSp>
    </p:spTree>
    <p:extLst>
      <p:ext uri="{BB962C8B-B14F-4D97-AF65-F5344CB8AC3E}">
        <p14:creationId xmlns:p14="http://schemas.microsoft.com/office/powerpoint/2010/main" val="111145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4F211-F24C-B86D-4ED0-6DAF6A4299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052B755-698D-B7F0-DD84-18346C1BE491}"/>
              </a:ext>
            </a:extLst>
          </p:cNvPr>
          <p:cNvSpPr>
            <a:spLocks noGrp="1"/>
          </p:cNvSpPr>
          <p:nvPr>
            <p:ph type="title"/>
          </p:nvPr>
        </p:nvSpPr>
        <p:spPr/>
        <p:txBody>
          <a:bodyPr/>
          <a:lstStyle/>
          <a:p>
            <a:r>
              <a:rPr lang="fr-FR" dirty="0"/>
              <a:t> Je place les effectifs sur l’axe vertical, puis je trace des bâtons verticaux..</a:t>
            </a:r>
          </a:p>
        </p:txBody>
      </p:sp>
      <p:sp>
        <p:nvSpPr>
          <p:cNvPr id="4" name="Espace réservé du contenu 3">
            <a:extLst>
              <a:ext uri="{FF2B5EF4-FFF2-40B4-BE49-F238E27FC236}">
                <a16:creationId xmlns:a16="http://schemas.microsoft.com/office/drawing/2014/main" id="{31A386C8-7429-ACF4-C186-F3254992EB62}"/>
              </a:ext>
            </a:extLst>
          </p:cNvPr>
          <p:cNvSpPr>
            <a:spLocks noGrp="1"/>
          </p:cNvSpPr>
          <p:nvPr>
            <p:ph sz="quarter" idx="11"/>
          </p:nvPr>
        </p:nvSpPr>
        <p:spPr>
          <a:xfrm>
            <a:off x="1029862" y="607336"/>
            <a:ext cx="10277475" cy="268287"/>
          </a:xfrm>
          <a:solidFill>
            <a:schemeClr val="bg1"/>
          </a:solidFill>
        </p:spPr>
        <p:txBody>
          <a:bodyPr/>
          <a:lstStyle/>
          <a:p>
            <a:r>
              <a:rPr lang="fr-MA" dirty="0">
                <a:solidFill>
                  <a:prstClr val="white">
                    <a:lumMod val="65000"/>
                  </a:prstClr>
                </a:solidFill>
                <a:latin typeface="Calibri" panose="020F0502020204030204"/>
              </a:rPr>
              <a:t>L’enseignant explique que la longueur de chaque bâton est égale au nombre des unités correspondantes </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2DE2BAB-E441-4A1F-CD11-994A0DBDE46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a:extLst>
              <a:ext uri="{FF2B5EF4-FFF2-40B4-BE49-F238E27FC236}">
                <a16:creationId xmlns:a16="http://schemas.microsoft.com/office/drawing/2014/main" id="{4AAC8875-DD4A-D01E-02CE-5BBE5B416F7E}"/>
              </a:ext>
            </a:extLst>
          </p:cNvPr>
          <p:cNvPicPr>
            <a:picLocks noChangeAspect="1"/>
          </p:cNvPicPr>
          <p:nvPr/>
        </p:nvPicPr>
        <p:blipFill>
          <a:blip r:embed="rId3"/>
          <a:stretch>
            <a:fillRect/>
          </a:stretch>
        </p:blipFill>
        <p:spPr>
          <a:xfrm>
            <a:off x="1354134" y="1031132"/>
            <a:ext cx="8733450" cy="1434908"/>
          </a:xfrm>
          <a:prstGeom prst="rect">
            <a:avLst/>
          </a:prstGeom>
        </p:spPr>
      </p:pic>
      <p:pic>
        <p:nvPicPr>
          <p:cNvPr id="11" name="Image 10">
            <a:extLst>
              <a:ext uri="{FF2B5EF4-FFF2-40B4-BE49-F238E27FC236}">
                <a16:creationId xmlns:a16="http://schemas.microsoft.com/office/drawing/2014/main" id="{681A8E75-4C81-E4B7-A92B-3ABB5A51B641}"/>
              </a:ext>
            </a:extLst>
          </p:cNvPr>
          <p:cNvPicPr>
            <a:picLocks noChangeAspect="1"/>
          </p:cNvPicPr>
          <p:nvPr/>
        </p:nvPicPr>
        <p:blipFill>
          <a:blip r:embed="rId4"/>
          <a:stretch>
            <a:fillRect/>
          </a:stretch>
        </p:blipFill>
        <p:spPr>
          <a:xfrm>
            <a:off x="489103" y="2621549"/>
            <a:ext cx="11025038" cy="3130566"/>
          </a:xfrm>
          <a:prstGeom prst="rect">
            <a:avLst/>
          </a:prstGeom>
        </p:spPr>
      </p:pic>
    </p:spTree>
    <p:extLst>
      <p:ext uri="{BB962C8B-B14F-4D97-AF65-F5344CB8AC3E}">
        <p14:creationId xmlns:p14="http://schemas.microsoft.com/office/powerpoint/2010/main" val="409784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96B89-010D-F201-97A4-1EFE93A9498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BC2E795-9F1C-C900-73FF-B0DE864E0F1A}"/>
              </a:ext>
            </a:extLst>
          </p:cNvPr>
          <p:cNvSpPr>
            <a:spLocks noGrp="1"/>
          </p:cNvSpPr>
          <p:nvPr>
            <p:ph type="title"/>
          </p:nvPr>
        </p:nvSpPr>
        <p:spPr/>
        <p:txBody>
          <a:bodyPr/>
          <a:lstStyle/>
          <a:p>
            <a:r>
              <a:rPr lang="fr-FR" dirty="0"/>
              <a:t> En fin je trouve le diagramme en bâtonnets de cette série.</a:t>
            </a:r>
          </a:p>
        </p:txBody>
      </p:sp>
      <p:sp>
        <p:nvSpPr>
          <p:cNvPr id="4" name="Espace réservé du contenu 3">
            <a:extLst>
              <a:ext uri="{FF2B5EF4-FFF2-40B4-BE49-F238E27FC236}">
                <a16:creationId xmlns:a16="http://schemas.microsoft.com/office/drawing/2014/main" id="{A2CAC2D7-C767-594C-6068-EB070EC8706B}"/>
              </a:ext>
            </a:extLst>
          </p:cNvPr>
          <p:cNvSpPr>
            <a:spLocks noGrp="1"/>
          </p:cNvSpPr>
          <p:nvPr>
            <p:ph sz="quarter" idx="11"/>
          </p:nvPr>
        </p:nvSpPr>
        <p:spPr>
          <a:xfrm>
            <a:off x="1037954" y="631324"/>
            <a:ext cx="10277475" cy="268287"/>
          </a:xfrm>
          <a:solidFill>
            <a:schemeClr val="bg1"/>
          </a:solidFill>
          <a:ln>
            <a:solidFill>
              <a:schemeClr val="accent1"/>
            </a:solidFill>
          </a:ln>
        </p:spPr>
        <p:txBody>
          <a:bodyPr/>
          <a:lstStyle/>
          <a:p>
            <a:r>
              <a:rPr lang="fr-MA" dirty="0">
                <a:solidFill>
                  <a:prstClr val="white">
                    <a:lumMod val="65000"/>
                  </a:prstClr>
                </a:solidFill>
                <a:latin typeface="Calibri" panose="020F0502020204030204"/>
              </a:rPr>
              <a:t>L’enseignant explique que le diagramme permet de visualiser les donnes d’une série statistique. </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a:extLst>
              <a:ext uri="{FF2B5EF4-FFF2-40B4-BE49-F238E27FC236}">
                <a16:creationId xmlns:a16="http://schemas.microsoft.com/office/drawing/2014/main" id="{0B7E32D7-9BE7-B2BD-BB01-BC6CA2129E83}"/>
              </a:ext>
            </a:extLst>
          </p:cNvPr>
          <p:cNvPicPr>
            <a:picLocks noChangeAspect="1"/>
          </p:cNvPicPr>
          <p:nvPr/>
        </p:nvPicPr>
        <p:blipFill>
          <a:blip r:embed="rId3"/>
          <a:stretch>
            <a:fillRect/>
          </a:stretch>
        </p:blipFill>
        <p:spPr>
          <a:xfrm>
            <a:off x="1354134" y="1031132"/>
            <a:ext cx="8733450" cy="1434908"/>
          </a:xfrm>
          <a:prstGeom prst="rect">
            <a:avLst/>
          </a:prstGeom>
        </p:spPr>
      </p:pic>
      <p:pic>
        <p:nvPicPr>
          <p:cNvPr id="6" name="Image 5">
            <a:extLst>
              <a:ext uri="{FF2B5EF4-FFF2-40B4-BE49-F238E27FC236}">
                <a16:creationId xmlns:a16="http://schemas.microsoft.com/office/drawing/2014/main" id="{42827E3D-894B-0AC4-A581-0AA8877E0CE1}"/>
              </a:ext>
            </a:extLst>
          </p:cNvPr>
          <p:cNvPicPr>
            <a:picLocks noChangeAspect="1"/>
          </p:cNvPicPr>
          <p:nvPr/>
        </p:nvPicPr>
        <p:blipFill>
          <a:blip r:embed="rId4"/>
          <a:stretch>
            <a:fillRect/>
          </a:stretch>
        </p:blipFill>
        <p:spPr>
          <a:xfrm>
            <a:off x="2807745" y="2466040"/>
            <a:ext cx="5992010" cy="4180789"/>
          </a:xfrm>
          <a:prstGeom prst="rect">
            <a:avLst/>
          </a:prstGeom>
        </p:spPr>
      </p:pic>
    </p:spTree>
    <p:extLst>
      <p:ext uri="{BB962C8B-B14F-4D97-AF65-F5344CB8AC3E}">
        <p14:creationId xmlns:p14="http://schemas.microsoft.com/office/powerpoint/2010/main" val="16528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Répondre par vrai ou faux aux questions suivantes.</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ZoneTexte 4">
            <a:extLst>
              <a:ext uri="{FF2B5EF4-FFF2-40B4-BE49-F238E27FC236}">
                <a16:creationId xmlns:a16="http://schemas.microsoft.com/office/drawing/2014/main" id="{7FAE9935-B586-0B54-6EE9-06D00B40CF76}"/>
              </a:ext>
            </a:extLst>
          </p:cNvPr>
          <p:cNvSpPr txBox="1"/>
          <p:nvPr/>
        </p:nvSpPr>
        <p:spPr>
          <a:xfrm>
            <a:off x="1672078" y="5015569"/>
            <a:ext cx="1977656" cy="584775"/>
          </a:xfrm>
          <a:prstGeom prst="rect">
            <a:avLst/>
          </a:prstGeom>
          <a:solidFill>
            <a:schemeClr val="bg1">
              <a:lumMod val="85000"/>
            </a:schemeClr>
          </a:solidFill>
        </p:spPr>
        <p:txBody>
          <a:bodyPr wrap="square" rtlCol="0">
            <a:spAutoFit/>
          </a:bodyPr>
          <a:lstStyle/>
          <a:p>
            <a:pPr algn="ctr"/>
            <a:r>
              <a:rPr lang="fr-FR" sz="3200" dirty="0"/>
              <a:t>Vrai</a:t>
            </a:r>
          </a:p>
        </p:txBody>
      </p:sp>
      <p:sp>
        <p:nvSpPr>
          <p:cNvPr id="7" name="ZoneTexte 6">
            <a:extLst>
              <a:ext uri="{FF2B5EF4-FFF2-40B4-BE49-F238E27FC236}">
                <a16:creationId xmlns:a16="http://schemas.microsoft.com/office/drawing/2014/main" id="{0495760F-949E-749B-3FE0-24DAB446AE23}"/>
              </a:ext>
            </a:extLst>
          </p:cNvPr>
          <p:cNvSpPr txBox="1"/>
          <p:nvPr/>
        </p:nvSpPr>
        <p:spPr>
          <a:xfrm>
            <a:off x="7746812" y="5015569"/>
            <a:ext cx="1977656" cy="584775"/>
          </a:xfrm>
          <a:prstGeom prst="rect">
            <a:avLst/>
          </a:prstGeom>
          <a:solidFill>
            <a:schemeClr val="bg1">
              <a:lumMod val="85000"/>
            </a:schemeClr>
          </a:solidFill>
        </p:spPr>
        <p:txBody>
          <a:bodyPr wrap="square" rtlCol="0">
            <a:spAutoFit/>
          </a:bodyPr>
          <a:lstStyle/>
          <a:p>
            <a:pPr algn="ctr"/>
            <a:r>
              <a:rPr lang="fr-FR" sz="3200" dirty="0"/>
              <a:t>Faux</a:t>
            </a:r>
          </a:p>
        </p:txBody>
      </p:sp>
      <p:sp>
        <p:nvSpPr>
          <p:cNvPr id="8" name="Rectangle 7">
            <a:extLst>
              <a:ext uri="{FF2B5EF4-FFF2-40B4-BE49-F238E27FC236}">
                <a16:creationId xmlns:a16="http://schemas.microsoft.com/office/drawing/2014/main" id="{3131FC4E-1AFC-4575-6968-3FBE28AA6172}"/>
              </a:ext>
            </a:extLst>
          </p:cNvPr>
          <p:cNvSpPr/>
          <p:nvPr/>
        </p:nvSpPr>
        <p:spPr>
          <a:xfrm>
            <a:off x="1033947" y="2286000"/>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52B3E06E-6075-D944-1BAA-3BE04ABD853A}"/>
              </a:ext>
            </a:extLst>
          </p:cNvPr>
          <p:cNvSpPr txBox="1"/>
          <p:nvPr/>
        </p:nvSpPr>
        <p:spPr>
          <a:xfrm>
            <a:off x="1358900" y="2971800"/>
            <a:ext cx="9258300" cy="830997"/>
          </a:xfrm>
          <a:prstGeom prst="rect">
            <a:avLst/>
          </a:prstGeom>
          <a:noFill/>
        </p:spPr>
        <p:txBody>
          <a:bodyPr wrap="square" rtlCol="0">
            <a:spAutoFit/>
          </a:bodyPr>
          <a:lstStyle/>
          <a:p>
            <a:r>
              <a:rPr lang="fr-FR" dirty="0"/>
              <a:t> </a:t>
            </a:r>
            <a:r>
              <a:rPr lang="fr-FR" sz="2400" b="1" dirty="0"/>
              <a:t>Le diagramme en bâtonnets d’une série statistiques est une droite passant par l’origine du repère. </a:t>
            </a:r>
            <a:endParaRPr lang="fr-FR" b="1" dirty="0"/>
          </a:p>
        </p:txBody>
      </p:sp>
    </p:spTree>
    <p:extLst>
      <p:ext uri="{BB962C8B-B14F-4D97-AF65-F5344CB8AC3E}">
        <p14:creationId xmlns:p14="http://schemas.microsoft.com/office/powerpoint/2010/main" val="33684790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20AC6-0476-0D59-2699-6ED5056F0F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DF985A-089E-4772-9DF4-D7D235E0D786}"/>
              </a:ext>
            </a:extLst>
          </p:cNvPr>
          <p:cNvSpPr>
            <a:spLocks noGrp="1"/>
          </p:cNvSpPr>
          <p:nvPr>
            <p:ph type="title"/>
          </p:nvPr>
        </p:nvSpPr>
        <p:spPr/>
        <p:txBody>
          <a:bodyPr/>
          <a:lstStyle/>
          <a:p>
            <a:r>
              <a:rPr lang="fr-FR" dirty="0"/>
              <a:t>Faux!. C’est un diagramme formé de bâtonnets verticaux.</a:t>
            </a:r>
          </a:p>
        </p:txBody>
      </p:sp>
      <p:sp>
        <p:nvSpPr>
          <p:cNvPr id="5" name="ZoneTexte 4">
            <a:extLst>
              <a:ext uri="{FF2B5EF4-FFF2-40B4-BE49-F238E27FC236}">
                <a16:creationId xmlns:a16="http://schemas.microsoft.com/office/drawing/2014/main" id="{647FD12D-EF52-62AF-E529-54843077936E}"/>
              </a:ext>
            </a:extLst>
          </p:cNvPr>
          <p:cNvSpPr txBox="1"/>
          <p:nvPr/>
        </p:nvSpPr>
        <p:spPr>
          <a:xfrm>
            <a:off x="8417895" y="4644982"/>
            <a:ext cx="1977656" cy="584775"/>
          </a:xfrm>
          <a:prstGeom prst="rect">
            <a:avLst/>
          </a:prstGeom>
          <a:solidFill>
            <a:schemeClr val="accent4"/>
          </a:solidFill>
        </p:spPr>
        <p:txBody>
          <a:bodyPr wrap="square" rtlCol="0">
            <a:spAutoFit/>
          </a:bodyPr>
          <a:lstStyle/>
          <a:p>
            <a:pPr algn="ctr"/>
            <a:r>
              <a:rPr lang="fr-FR" sz="3200" dirty="0">
                <a:solidFill>
                  <a:schemeClr val="bg1"/>
                </a:solidFill>
              </a:rPr>
              <a:t>Faux</a:t>
            </a:r>
          </a:p>
        </p:txBody>
      </p:sp>
      <p:sp>
        <p:nvSpPr>
          <p:cNvPr id="8" name="Rectangle 7">
            <a:extLst>
              <a:ext uri="{FF2B5EF4-FFF2-40B4-BE49-F238E27FC236}">
                <a16:creationId xmlns:a16="http://schemas.microsoft.com/office/drawing/2014/main" id="{829AAA94-3E79-AA06-16E7-9696F47E2832}"/>
              </a:ext>
            </a:extLst>
          </p:cNvPr>
          <p:cNvSpPr/>
          <p:nvPr/>
        </p:nvSpPr>
        <p:spPr>
          <a:xfrm>
            <a:off x="1000484" y="1805160"/>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E157E779-BCC9-D419-544C-D3AA17735019}"/>
              </a:ext>
            </a:extLst>
          </p:cNvPr>
          <p:cNvSpPr txBox="1"/>
          <p:nvPr/>
        </p:nvSpPr>
        <p:spPr>
          <a:xfrm>
            <a:off x="1308100" y="2438400"/>
            <a:ext cx="9258300" cy="830997"/>
          </a:xfrm>
          <a:prstGeom prst="rect">
            <a:avLst/>
          </a:prstGeom>
          <a:noFill/>
        </p:spPr>
        <p:txBody>
          <a:bodyPr wrap="square" rtlCol="0">
            <a:spAutoFit/>
          </a:bodyPr>
          <a:lstStyle/>
          <a:p>
            <a:r>
              <a:rPr lang="fr-FR" sz="2400" b="1" dirty="0"/>
              <a:t>Le diagramme en bâtonnets d’une série statistiques est une droite passant par l’origine du repère. </a:t>
            </a:r>
            <a:endParaRPr lang="fr-FR" b="1" dirty="0"/>
          </a:p>
        </p:txBody>
      </p:sp>
      <p:sp>
        <p:nvSpPr>
          <p:cNvPr id="14" name="Espace réservé du contenu 13">
            <a:extLst>
              <a:ext uri="{FF2B5EF4-FFF2-40B4-BE49-F238E27FC236}">
                <a16:creationId xmlns:a16="http://schemas.microsoft.com/office/drawing/2014/main" id="{055C00D3-7F6A-BE29-20B4-59FB45FAD9F9}"/>
              </a:ext>
            </a:extLst>
          </p:cNvPr>
          <p:cNvSpPr>
            <a:spLocks noGrp="1"/>
          </p:cNvSpPr>
          <p:nvPr>
            <p:ph sz="quarter" idx="11"/>
          </p:nvPr>
        </p:nvSpPr>
        <p:spPr/>
        <p:txBody>
          <a:bodyPr/>
          <a:lstStyle/>
          <a:p>
            <a:endParaRPr lang="fr-FR" dirty="0"/>
          </a:p>
        </p:txBody>
      </p:sp>
      <p:pic>
        <p:nvPicPr>
          <p:cNvPr id="15" name="Image 8">
            <a:extLst>
              <a:ext uri="{FF2B5EF4-FFF2-40B4-BE49-F238E27FC236}">
                <a16:creationId xmlns:a16="http://schemas.microsoft.com/office/drawing/2014/main" id="{84127D0D-ABE7-9C1B-6389-C2EFCAC8EE16}"/>
              </a:ext>
            </a:extLst>
          </p:cNvPr>
          <p:cNvPicPr>
            <a:picLocks noChangeAspect="1"/>
          </p:cNvPicPr>
          <p:nvPr/>
        </p:nvPicPr>
        <p:blipFill>
          <a:blip r:embed="rId2"/>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3239645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4B280-AE49-D2E3-33DD-545CEF3F3A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94AEB3-E2B7-7056-E5D8-C343D37DE627}"/>
              </a:ext>
            </a:extLst>
          </p:cNvPr>
          <p:cNvSpPr>
            <a:spLocks noGrp="1"/>
          </p:cNvSpPr>
          <p:nvPr>
            <p:ph type="title"/>
          </p:nvPr>
        </p:nvSpPr>
        <p:spPr/>
        <p:txBody>
          <a:bodyPr/>
          <a:lstStyle/>
          <a:p>
            <a:r>
              <a:rPr lang="fr-FR" dirty="0"/>
              <a:t>Répondre par vrai ou faux aux questions suivantes.</a:t>
            </a:r>
          </a:p>
        </p:txBody>
      </p:sp>
      <p:sp>
        <p:nvSpPr>
          <p:cNvPr id="4" name="Espace réservé du contenu 3">
            <a:extLst>
              <a:ext uri="{FF2B5EF4-FFF2-40B4-BE49-F238E27FC236}">
                <a16:creationId xmlns:a16="http://schemas.microsoft.com/office/drawing/2014/main" id="{892EEB4F-67FE-E33F-5919-3A218161D566}"/>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5FE5C827-C947-4957-1398-8D81C4DD0760}"/>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98733E9-443E-66F2-1FAC-8F8DE8D455D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214F594-53CD-574E-EF33-C582B647505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id="{8D5CB0D7-32E3-5F18-1D25-CAC3AB585F07}"/>
              </a:ext>
            </a:extLst>
          </p:cNvPr>
          <p:cNvSpPr txBox="1"/>
          <p:nvPr/>
        </p:nvSpPr>
        <p:spPr>
          <a:xfrm>
            <a:off x="1675613" y="4628707"/>
            <a:ext cx="1977656" cy="584775"/>
          </a:xfrm>
          <a:prstGeom prst="rect">
            <a:avLst/>
          </a:prstGeom>
          <a:solidFill>
            <a:schemeClr val="bg1">
              <a:lumMod val="85000"/>
            </a:schemeClr>
          </a:solidFill>
        </p:spPr>
        <p:txBody>
          <a:bodyPr wrap="square" rtlCol="0">
            <a:spAutoFit/>
          </a:bodyPr>
          <a:lstStyle/>
          <a:p>
            <a:pPr algn="ctr"/>
            <a:r>
              <a:rPr lang="fr-FR" sz="3200" dirty="0"/>
              <a:t>Vrai</a:t>
            </a:r>
          </a:p>
        </p:txBody>
      </p:sp>
      <p:sp>
        <p:nvSpPr>
          <p:cNvPr id="16" name="ZoneTexte 15">
            <a:extLst>
              <a:ext uri="{FF2B5EF4-FFF2-40B4-BE49-F238E27FC236}">
                <a16:creationId xmlns:a16="http://schemas.microsoft.com/office/drawing/2014/main" id="{9FA31078-0961-A936-EF22-5D4748CA55A4}"/>
              </a:ext>
            </a:extLst>
          </p:cNvPr>
          <p:cNvSpPr txBox="1"/>
          <p:nvPr/>
        </p:nvSpPr>
        <p:spPr>
          <a:xfrm>
            <a:off x="7750347" y="4628707"/>
            <a:ext cx="1977656" cy="584775"/>
          </a:xfrm>
          <a:prstGeom prst="rect">
            <a:avLst/>
          </a:prstGeom>
          <a:solidFill>
            <a:schemeClr val="bg1">
              <a:lumMod val="85000"/>
            </a:schemeClr>
          </a:solidFill>
        </p:spPr>
        <p:txBody>
          <a:bodyPr wrap="square" rtlCol="0">
            <a:spAutoFit/>
          </a:bodyPr>
          <a:lstStyle/>
          <a:p>
            <a:pPr algn="ctr"/>
            <a:r>
              <a:rPr lang="fr-FR" sz="3200" dirty="0"/>
              <a:t>Faux</a:t>
            </a:r>
          </a:p>
        </p:txBody>
      </p:sp>
      <p:sp>
        <p:nvSpPr>
          <p:cNvPr id="17" name="Rectangle 16">
            <a:extLst>
              <a:ext uri="{FF2B5EF4-FFF2-40B4-BE49-F238E27FC236}">
                <a16:creationId xmlns:a16="http://schemas.microsoft.com/office/drawing/2014/main" id="{FFF61093-CF32-6418-A140-D9AD6B85F425}"/>
              </a:ext>
            </a:extLst>
          </p:cNvPr>
          <p:cNvSpPr/>
          <p:nvPr/>
        </p:nvSpPr>
        <p:spPr>
          <a:xfrm>
            <a:off x="1000484" y="2250831"/>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a:extLst>
              <a:ext uri="{FF2B5EF4-FFF2-40B4-BE49-F238E27FC236}">
                <a16:creationId xmlns:a16="http://schemas.microsoft.com/office/drawing/2014/main" id="{90ECE54A-C6C5-FF43-1EDB-B992FD484E36}"/>
              </a:ext>
            </a:extLst>
          </p:cNvPr>
          <p:cNvSpPr txBox="1"/>
          <p:nvPr/>
        </p:nvSpPr>
        <p:spPr>
          <a:xfrm>
            <a:off x="1244600" y="2747500"/>
            <a:ext cx="9583916" cy="1384995"/>
          </a:xfrm>
          <a:prstGeom prst="rect">
            <a:avLst/>
          </a:prstGeom>
          <a:noFill/>
        </p:spPr>
        <p:txBody>
          <a:bodyPr wrap="square" rtlCol="0">
            <a:spAutoFit/>
          </a:bodyPr>
          <a:lstStyle/>
          <a:p>
            <a:r>
              <a:rPr lang="fr-FR" sz="2800" b="1" dirty="0"/>
              <a:t>Pour construire un diagramme en </a:t>
            </a:r>
            <a:r>
              <a:rPr lang="fr-FR" sz="2800" b="1" dirty="0">
                <a:solidFill>
                  <a:srgbClr val="FF0000"/>
                </a:solidFill>
              </a:rPr>
              <a:t>bâtons</a:t>
            </a:r>
            <a:r>
              <a:rPr lang="fr-FR" sz="2800" b="1" dirty="0"/>
              <a:t>, on commence </a:t>
            </a:r>
            <a:r>
              <a:rPr lang="fr-FR" sz="2800" b="1" strike="sngStrike" dirty="0"/>
              <a:t>par</a:t>
            </a:r>
            <a:r>
              <a:rPr lang="fr-FR" sz="2800" b="1" dirty="0"/>
              <a:t> remplir le tableau des effectifs.</a:t>
            </a:r>
          </a:p>
        </p:txBody>
      </p:sp>
    </p:spTree>
    <p:extLst>
      <p:ext uri="{BB962C8B-B14F-4D97-AF65-F5344CB8AC3E}">
        <p14:creationId xmlns:p14="http://schemas.microsoft.com/office/powerpoint/2010/main" val="366275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58BB-DE2D-9192-640F-48F82971FD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732755-E64E-C55F-4E86-A273628669A9}"/>
              </a:ext>
            </a:extLst>
          </p:cNvPr>
          <p:cNvSpPr>
            <a:spLocks noGrp="1"/>
          </p:cNvSpPr>
          <p:nvPr>
            <p:ph type="title"/>
          </p:nvPr>
        </p:nvSpPr>
        <p:spPr/>
        <p:txBody>
          <a:bodyPr/>
          <a:lstStyle/>
          <a:p>
            <a:r>
              <a:rPr lang="fr-FR" dirty="0"/>
              <a:t>Vrai.</a:t>
            </a:r>
          </a:p>
        </p:txBody>
      </p:sp>
      <p:sp>
        <p:nvSpPr>
          <p:cNvPr id="13" name="Espace réservé du contenu 12">
            <a:extLst>
              <a:ext uri="{FF2B5EF4-FFF2-40B4-BE49-F238E27FC236}">
                <a16:creationId xmlns:a16="http://schemas.microsoft.com/office/drawing/2014/main" id="{94DCBE87-D05C-1358-9D38-F6B9A93F49DF}"/>
              </a:ext>
            </a:extLst>
          </p:cNvPr>
          <p:cNvSpPr>
            <a:spLocks noGrp="1"/>
          </p:cNvSpPr>
          <p:nvPr>
            <p:ph sz="quarter" idx="11"/>
          </p:nvPr>
        </p:nvSpPr>
        <p:spPr>
          <a:solidFill>
            <a:schemeClr val="bg1"/>
          </a:solidFill>
        </p:spPr>
        <p:txBody>
          <a:bodyPr/>
          <a:lstStyle/>
          <a:p>
            <a:r>
              <a:rPr lang="fr-MA" dirty="0"/>
              <a:t>L’enseignant explique que si les données ne sont pas présentées dans un tableau: je dois commencer par dresser un tableau statistique</a:t>
            </a:r>
            <a:endParaRPr lang="fr-FR" dirty="0"/>
          </a:p>
        </p:txBody>
      </p:sp>
      <p:sp>
        <p:nvSpPr>
          <p:cNvPr id="4" name="ZoneTexte 3">
            <a:extLst>
              <a:ext uri="{FF2B5EF4-FFF2-40B4-BE49-F238E27FC236}">
                <a16:creationId xmlns:a16="http://schemas.microsoft.com/office/drawing/2014/main" id="{01060CB7-1292-42DD-F091-8413E9E202D3}"/>
              </a:ext>
            </a:extLst>
          </p:cNvPr>
          <p:cNvSpPr txBox="1"/>
          <p:nvPr/>
        </p:nvSpPr>
        <p:spPr>
          <a:xfrm>
            <a:off x="1432669" y="4733267"/>
            <a:ext cx="1977656" cy="584775"/>
          </a:xfrm>
          <a:prstGeom prst="rect">
            <a:avLst/>
          </a:prstGeom>
          <a:solidFill>
            <a:schemeClr val="accent4"/>
          </a:solidFill>
        </p:spPr>
        <p:txBody>
          <a:bodyPr wrap="square" rtlCol="0">
            <a:spAutoFit/>
          </a:bodyPr>
          <a:lstStyle/>
          <a:p>
            <a:pPr algn="ctr"/>
            <a:r>
              <a:rPr lang="fr-FR" sz="3200" dirty="0">
                <a:solidFill>
                  <a:schemeClr val="bg1"/>
                </a:solidFill>
              </a:rPr>
              <a:t>Vrai</a:t>
            </a:r>
          </a:p>
        </p:txBody>
      </p:sp>
      <p:sp>
        <p:nvSpPr>
          <p:cNvPr id="5" name="Rectangle 4">
            <a:extLst>
              <a:ext uri="{FF2B5EF4-FFF2-40B4-BE49-F238E27FC236}">
                <a16:creationId xmlns:a16="http://schemas.microsoft.com/office/drawing/2014/main" id="{2C48777A-4E64-57F3-B598-537363AFBD80}"/>
              </a:ext>
            </a:extLst>
          </p:cNvPr>
          <p:cNvSpPr/>
          <p:nvPr/>
        </p:nvSpPr>
        <p:spPr>
          <a:xfrm>
            <a:off x="1000484" y="2250831"/>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A41B71B5-84CA-73D5-D850-5F4C133AA10C}"/>
              </a:ext>
            </a:extLst>
          </p:cNvPr>
          <p:cNvSpPr/>
          <p:nvPr/>
        </p:nvSpPr>
        <p:spPr>
          <a:xfrm>
            <a:off x="1312186" y="2698899"/>
            <a:ext cx="9537700" cy="954107"/>
          </a:xfrm>
          <a:prstGeom prst="rect">
            <a:avLst/>
          </a:prstGeom>
        </p:spPr>
        <p:txBody>
          <a:bodyPr wrap="square">
            <a:spAutoFit/>
          </a:bodyPr>
          <a:lstStyle/>
          <a:p>
            <a:r>
              <a:rPr lang="fr-FR" sz="2800" b="1" dirty="0"/>
              <a:t>Pour construire un diagramme en bâtonnet, on commence par remplir le tableau des effectifs.</a:t>
            </a:r>
          </a:p>
        </p:txBody>
      </p:sp>
      <p:pic>
        <p:nvPicPr>
          <p:cNvPr id="14" name="Image 8">
            <a:extLst>
              <a:ext uri="{FF2B5EF4-FFF2-40B4-BE49-F238E27FC236}">
                <a16:creationId xmlns:a16="http://schemas.microsoft.com/office/drawing/2014/main" id="{84127D0D-ABE7-9C1B-6389-C2EFCAC8EE16}"/>
              </a:ext>
            </a:extLst>
          </p:cNvPr>
          <p:cNvPicPr>
            <a:picLocks noChangeAspect="1"/>
          </p:cNvPicPr>
          <p:nvPr/>
        </p:nvPicPr>
        <p:blipFill>
          <a:blip r:embed="rId2"/>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369716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F16B5-9D91-59FE-7A4B-22DAEE00943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65268E2-0AF1-02D1-9EC9-5FED0FDAFFEE}"/>
              </a:ext>
            </a:extLst>
          </p:cNvPr>
          <p:cNvSpPr>
            <a:spLocks noGrp="1"/>
          </p:cNvSpPr>
          <p:nvPr>
            <p:ph type="title"/>
          </p:nvPr>
        </p:nvSpPr>
        <p:spPr/>
        <p:txBody>
          <a:bodyPr/>
          <a:lstStyle/>
          <a:p>
            <a:r>
              <a:rPr lang="fr-FR" dirty="0"/>
              <a:t>Complétez par ce qui convient.</a:t>
            </a:r>
          </a:p>
        </p:txBody>
      </p:sp>
      <p:grpSp>
        <p:nvGrpSpPr>
          <p:cNvPr id="10" name="Groupe 9">
            <a:extLst>
              <a:ext uri="{FF2B5EF4-FFF2-40B4-BE49-F238E27FC236}">
                <a16:creationId xmlns:a16="http://schemas.microsoft.com/office/drawing/2014/main" id="{5513B287-68A7-C21E-58A3-5543E272812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8E5A6A9-3983-5B2B-0511-7975E6EE062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8687BE8-05D5-7CED-26E1-7E69226BE22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Espace réservé du contenu 12">
            <a:extLst>
              <a:ext uri="{FF2B5EF4-FFF2-40B4-BE49-F238E27FC236}">
                <a16:creationId xmlns:a16="http://schemas.microsoft.com/office/drawing/2014/main" id="{3C8F9F0F-57F6-6298-A7A3-2600E6F1110C}"/>
              </a:ext>
            </a:extLst>
          </p:cNvPr>
          <p:cNvSpPr>
            <a:spLocks noGrp="1"/>
          </p:cNvSpPr>
          <p:nvPr>
            <p:ph sz="quarter" idx="11"/>
          </p:nvPr>
        </p:nvSpPr>
        <p:spPr/>
        <p:txBody>
          <a:bodyPr/>
          <a:lstStyle/>
          <a:p>
            <a:r>
              <a:rPr lang="fr-FR" dirty="0"/>
              <a:t>L’enseignant laisse un moment de réflexion, puis demande aux élèves de lever leurs ardoises</a:t>
            </a:r>
          </a:p>
          <a:p>
            <a:endParaRPr lang="fr-FR" dirty="0"/>
          </a:p>
        </p:txBody>
      </p:sp>
      <p:sp>
        <p:nvSpPr>
          <p:cNvPr id="4" name="Rectangle 3">
            <a:extLst>
              <a:ext uri="{FF2B5EF4-FFF2-40B4-BE49-F238E27FC236}">
                <a16:creationId xmlns:a16="http://schemas.microsoft.com/office/drawing/2014/main" id="{3ACA898A-5083-FB63-B890-3349E305EBB8}"/>
              </a:ext>
            </a:extLst>
          </p:cNvPr>
          <p:cNvSpPr/>
          <p:nvPr/>
        </p:nvSpPr>
        <p:spPr>
          <a:xfrm>
            <a:off x="667412" y="1185458"/>
            <a:ext cx="10161104" cy="38803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E87901FE-7722-2479-7DB4-0CB0AC7568F0}"/>
              </a:ext>
            </a:extLst>
          </p:cNvPr>
          <p:cNvSpPr txBox="1"/>
          <p:nvPr/>
        </p:nvSpPr>
        <p:spPr>
          <a:xfrm>
            <a:off x="1089355" y="1266779"/>
            <a:ext cx="9544051" cy="369332"/>
          </a:xfrm>
          <a:prstGeom prst="rect">
            <a:avLst/>
          </a:prstGeom>
          <a:noFill/>
        </p:spPr>
        <p:txBody>
          <a:bodyPr wrap="square" rtlCol="0">
            <a:spAutoFit/>
          </a:bodyPr>
          <a:lstStyle/>
          <a:p>
            <a:r>
              <a:rPr lang="fr-FR" b="1" dirty="0"/>
              <a:t>Le diagramme suivant représente les notes d’un contrôle noté sur 5 pour une classe:</a:t>
            </a:r>
          </a:p>
        </p:txBody>
      </p:sp>
      <p:grpSp>
        <p:nvGrpSpPr>
          <p:cNvPr id="9" name="Groupe 8">
            <a:extLst>
              <a:ext uri="{FF2B5EF4-FFF2-40B4-BE49-F238E27FC236}">
                <a16:creationId xmlns:a16="http://schemas.microsoft.com/office/drawing/2014/main" id="{1EBA9816-3308-FB43-1AD5-989660E0119C}"/>
              </a:ext>
            </a:extLst>
          </p:cNvPr>
          <p:cNvGrpSpPr/>
          <p:nvPr/>
        </p:nvGrpSpPr>
        <p:grpSpPr>
          <a:xfrm>
            <a:off x="1272998" y="1831659"/>
            <a:ext cx="3832402" cy="2952000"/>
            <a:chOff x="1272998" y="1831659"/>
            <a:chExt cx="3832402" cy="2952000"/>
          </a:xfrm>
        </p:grpSpPr>
        <p:pic>
          <p:nvPicPr>
            <p:cNvPr id="14" name="Image 13">
              <a:extLst>
                <a:ext uri="{FF2B5EF4-FFF2-40B4-BE49-F238E27FC236}">
                  <a16:creationId xmlns:a16="http://schemas.microsoft.com/office/drawing/2014/main" id="{27556AB6-F9C2-5B3B-6CF3-30059BC000C0}"/>
                </a:ext>
              </a:extLst>
            </p:cNvPr>
            <p:cNvPicPr>
              <a:picLocks noChangeAspect="1"/>
            </p:cNvPicPr>
            <p:nvPr/>
          </p:nvPicPr>
          <p:blipFill>
            <a:blip r:embed="rId3"/>
            <a:stretch>
              <a:fillRect/>
            </a:stretch>
          </p:blipFill>
          <p:spPr>
            <a:xfrm>
              <a:off x="1272998" y="1831659"/>
              <a:ext cx="3739201" cy="2952000"/>
            </a:xfrm>
            <a:prstGeom prst="rect">
              <a:avLst/>
            </a:prstGeom>
          </p:spPr>
        </p:pic>
        <p:sp>
          <p:nvSpPr>
            <p:cNvPr id="15" name="ZoneTexte 14">
              <a:extLst>
                <a:ext uri="{FF2B5EF4-FFF2-40B4-BE49-F238E27FC236}">
                  <a16:creationId xmlns:a16="http://schemas.microsoft.com/office/drawing/2014/main" id="{9AF3C570-79C9-26B8-5E55-532AD7839D95}"/>
                </a:ext>
              </a:extLst>
            </p:cNvPr>
            <p:cNvSpPr txBox="1"/>
            <p:nvPr/>
          </p:nvSpPr>
          <p:spPr>
            <a:xfrm>
              <a:off x="4610100" y="1831659"/>
              <a:ext cx="495300" cy="505141"/>
            </a:xfrm>
            <a:prstGeom prst="rect">
              <a:avLst/>
            </a:prstGeom>
            <a:solidFill>
              <a:schemeClr val="bg1"/>
            </a:solidFill>
          </p:spPr>
          <p:txBody>
            <a:bodyPr wrap="square" rtlCol="0">
              <a:spAutoFit/>
            </a:bodyPr>
            <a:lstStyle/>
            <a:p>
              <a:endParaRPr lang="fr-FR" dirty="0"/>
            </a:p>
          </p:txBody>
        </p:sp>
      </p:grpSp>
      <p:sp>
        <p:nvSpPr>
          <p:cNvPr id="16" name="ZoneTexte 15">
            <a:extLst>
              <a:ext uri="{FF2B5EF4-FFF2-40B4-BE49-F238E27FC236}">
                <a16:creationId xmlns:a16="http://schemas.microsoft.com/office/drawing/2014/main" id="{172EF3A6-5B31-2E20-7252-C230C6C99E0A}"/>
              </a:ext>
            </a:extLst>
          </p:cNvPr>
          <p:cNvSpPr txBox="1"/>
          <p:nvPr/>
        </p:nvSpPr>
        <p:spPr>
          <a:xfrm>
            <a:off x="5486400" y="2336800"/>
            <a:ext cx="5054600" cy="830997"/>
          </a:xfrm>
          <a:prstGeom prst="rect">
            <a:avLst/>
          </a:prstGeom>
          <a:noFill/>
        </p:spPr>
        <p:txBody>
          <a:bodyPr wrap="square" rtlCol="0">
            <a:spAutoFit/>
          </a:bodyPr>
          <a:lstStyle/>
          <a:p>
            <a:r>
              <a:rPr lang="fr-FR" sz="2400" b="1" dirty="0"/>
              <a:t>Le nombre des élèves qui ont obtenu la note le plus basse est</a:t>
            </a:r>
            <a:r>
              <a:rPr lang="fr-FR" sz="2400" b="1" dirty="0">
                <a:solidFill>
                  <a:srgbClr val="FF0000"/>
                </a:solidFill>
              </a:rPr>
              <a:t>……………..</a:t>
            </a:r>
          </a:p>
        </p:txBody>
      </p:sp>
    </p:spTree>
    <p:extLst>
      <p:ext uri="{BB962C8B-B14F-4D97-AF65-F5344CB8AC3E}">
        <p14:creationId xmlns:p14="http://schemas.microsoft.com/office/powerpoint/2010/main" val="3104844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BC7F5-70C7-8B0E-4964-F415A49A91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F36F5D-B37B-92C6-048F-F00BE101F545}"/>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sp>
        <p:nvSpPr>
          <p:cNvPr id="4" name="Espace réservé du contenu 3">
            <a:extLst>
              <a:ext uri="{FF2B5EF4-FFF2-40B4-BE49-F238E27FC236}">
                <a16:creationId xmlns:a16="http://schemas.microsoft.com/office/drawing/2014/main" id="{D386299F-2DFE-DD89-4946-32B4E1E6402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sp>
        <p:nvSpPr>
          <p:cNvPr id="3" name="Rectangle 2">
            <a:extLst>
              <a:ext uri="{FF2B5EF4-FFF2-40B4-BE49-F238E27FC236}">
                <a16:creationId xmlns:a16="http://schemas.microsoft.com/office/drawing/2014/main" id="{92D014D1-B2FA-17F0-7C7D-7BD040303A67}"/>
              </a:ext>
            </a:extLst>
          </p:cNvPr>
          <p:cNvSpPr/>
          <p:nvPr/>
        </p:nvSpPr>
        <p:spPr>
          <a:xfrm>
            <a:off x="827878" y="1428443"/>
            <a:ext cx="10161104" cy="38803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165EDB01-C3D8-78A1-52AC-8EBF9E630E12}"/>
              </a:ext>
            </a:extLst>
          </p:cNvPr>
          <p:cNvSpPr txBox="1"/>
          <p:nvPr/>
        </p:nvSpPr>
        <p:spPr>
          <a:xfrm>
            <a:off x="827878" y="1549219"/>
            <a:ext cx="9544051" cy="369332"/>
          </a:xfrm>
          <a:prstGeom prst="rect">
            <a:avLst/>
          </a:prstGeom>
          <a:noFill/>
        </p:spPr>
        <p:txBody>
          <a:bodyPr wrap="square" rtlCol="0">
            <a:spAutoFit/>
          </a:bodyPr>
          <a:lstStyle/>
          <a:p>
            <a:r>
              <a:rPr lang="fr-FR" b="1" dirty="0"/>
              <a:t>Le diagramme suivant représente les notes d’un contrôle noté sur 5 pour une classe:</a:t>
            </a:r>
          </a:p>
        </p:txBody>
      </p:sp>
      <p:grpSp>
        <p:nvGrpSpPr>
          <p:cNvPr id="9" name="Groupe 8">
            <a:extLst>
              <a:ext uri="{FF2B5EF4-FFF2-40B4-BE49-F238E27FC236}">
                <a16:creationId xmlns:a16="http://schemas.microsoft.com/office/drawing/2014/main" id="{3D490AB7-E887-1C92-AF50-D105F42C721C}"/>
              </a:ext>
            </a:extLst>
          </p:cNvPr>
          <p:cNvGrpSpPr/>
          <p:nvPr/>
        </p:nvGrpSpPr>
        <p:grpSpPr>
          <a:xfrm>
            <a:off x="1015448" y="2137666"/>
            <a:ext cx="3832402" cy="2952000"/>
            <a:chOff x="1272998" y="1831659"/>
            <a:chExt cx="3832402" cy="2952000"/>
          </a:xfrm>
        </p:grpSpPr>
        <p:pic>
          <p:nvPicPr>
            <p:cNvPr id="13" name="Image 12">
              <a:extLst>
                <a:ext uri="{FF2B5EF4-FFF2-40B4-BE49-F238E27FC236}">
                  <a16:creationId xmlns:a16="http://schemas.microsoft.com/office/drawing/2014/main" id="{FEF59493-A7D0-5B85-D860-214497A3B0B6}"/>
                </a:ext>
              </a:extLst>
            </p:cNvPr>
            <p:cNvPicPr>
              <a:picLocks noChangeAspect="1"/>
            </p:cNvPicPr>
            <p:nvPr/>
          </p:nvPicPr>
          <p:blipFill>
            <a:blip r:embed="rId2"/>
            <a:stretch>
              <a:fillRect/>
            </a:stretch>
          </p:blipFill>
          <p:spPr>
            <a:xfrm>
              <a:off x="1272998" y="1831659"/>
              <a:ext cx="3739201" cy="2952000"/>
            </a:xfrm>
            <a:prstGeom prst="rect">
              <a:avLst/>
            </a:prstGeom>
          </p:spPr>
        </p:pic>
        <p:sp>
          <p:nvSpPr>
            <p:cNvPr id="14" name="ZoneTexte 13">
              <a:extLst>
                <a:ext uri="{FF2B5EF4-FFF2-40B4-BE49-F238E27FC236}">
                  <a16:creationId xmlns:a16="http://schemas.microsoft.com/office/drawing/2014/main" id="{41D6FD7D-C487-1D1F-2F60-7924433CA17E}"/>
                </a:ext>
              </a:extLst>
            </p:cNvPr>
            <p:cNvSpPr txBox="1"/>
            <p:nvPr/>
          </p:nvSpPr>
          <p:spPr>
            <a:xfrm>
              <a:off x="4610100" y="1831659"/>
              <a:ext cx="495300" cy="505141"/>
            </a:xfrm>
            <a:prstGeom prst="rect">
              <a:avLst/>
            </a:prstGeom>
            <a:solidFill>
              <a:schemeClr val="bg1"/>
            </a:solidFill>
          </p:spPr>
          <p:txBody>
            <a:bodyPr wrap="square" rtlCol="0">
              <a:spAutoFit/>
            </a:bodyPr>
            <a:lstStyle/>
            <a:p>
              <a:endParaRPr lang="fr-FR" dirty="0"/>
            </a:p>
          </p:txBody>
        </p:sp>
      </p:grpSp>
      <p:sp>
        <p:nvSpPr>
          <p:cNvPr id="15" name="ZoneTexte 14">
            <a:extLst>
              <a:ext uri="{FF2B5EF4-FFF2-40B4-BE49-F238E27FC236}">
                <a16:creationId xmlns:a16="http://schemas.microsoft.com/office/drawing/2014/main" id="{FBE02ACC-BD27-ED7F-9A35-24B8FE2BC800}"/>
              </a:ext>
            </a:extLst>
          </p:cNvPr>
          <p:cNvSpPr txBox="1"/>
          <p:nvPr/>
        </p:nvSpPr>
        <p:spPr>
          <a:xfrm>
            <a:off x="5486400" y="2336800"/>
            <a:ext cx="5054600" cy="954107"/>
          </a:xfrm>
          <a:prstGeom prst="rect">
            <a:avLst/>
          </a:prstGeom>
          <a:noFill/>
        </p:spPr>
        <p:txBody>
          <a:bodyPr wrap="square" rtlCol="0">
            <a:spAutoFit/>
          </a:bodyPr>
          <a:lstStyle/>
          <a:p>
            <a:r>
              <a:rPr lang="fr-FR" sz="2400" b="1" dirty="0"/>
              <a:t>Le nombre des élèves qui ont obtenu la note le plus basse est…</a:t>
            </a:r>
            <a:r>
              <a:rPr lang="fr-FR" sz="3200" b="1" dirty="0">
                <a:solidFill>
                  <a:srgbClr val="FF0000"/>
                </a:solidFill>
              </a:rPr>
              <a:t>2</a:t>
            </a:r>
            <a:r>
              <a:rPr lang="fr-FR" sz="2400" b="1" dirty="0"/>
              <a:t>…………..</a:t>
            </a:r>
          </a:p>
        </p:txBody>
      </p:sp>
      <mc:AlternateContent xmlns:mc="http://schemas.openxmlformats.org/markup-compatibility/2006" xmlns:p14="http://schemas.microsoft.com/office/powerpoint/2010/main">
        <mc:Choice Requires="p14">
          <p:contentPart p14:bwMode="auto" r:id="rId3">
            <p14:nvContentPartPr>
              <p14:cNvPr id="16" name="Encre 15">
                <a:extLst>
                  <a:ext uri="{FF2B5EF4-FFF2-40B4-BE49-F238E27FC236}">
                    <a16:creationId xmlns:a16="http://schemas.microsoft.com/office/drawing/2014/main" id="{C3738F50-ACDE-23A0-8318-14280E4BA4A6}"/>
                  </a:ext>
                </a:extLst>
              </p14:cNvPr>
              <p14:cNvContentPartPr/>
              <p14:nvPr/>
            </p14:nvContentPartPr>
            <p14:xfrm>
              <a:off x="1940360" y="4895980"/>
              <a:ext cx="232920" cy="276480"/>
            </p14:xfrm>
          </p:contentPart>
        </mc:Choice>
        <mc:Fallback xmlns="">
          <p:pic>
            <p:nvPicPr>
              <p:cNvPr id="16" name="Encre 15">
                <a:extLst>
                  <a:ext uri="{FF2B5EF4-FFF2-40B4-BE49-F238E27FC236}">
                    <a16:creationId xmlns:a16="http://schemas.microsoft.com/office/drawing/2014/main" id="{C3738F50-ACDE-23A0-8318-14280E4BA4A6}"/>
                  </a:ext>
                </a:extLst>
              </p:cNvPr>
              <p:cNvPicPr/>
              <p:nvPr/>
            </p:nvPicPr>
            <p:blipFill>
              <a:blip r:embed="rId5"/>
              <a:stretch>
                <a:fillRect/>
              </a:stretch>
            </p:blipFill>
            <p:spPr>
              <a:xfrm>
                <a:off x="1931360" y="4886980"/>
                <a:ext cx="25056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Encre 16">
                <a:extLst>
                  <a:ext uri="{FF2B5EF4-FFF2-40B4-BE49-F238E27FC236}">
                    <a16:creationId xmlns:a16="http://schemas.microsoft.com/office/drawing/2014/main" id="{807AA5C6-8A19-DC91-35CA-20B8D6431B6C}"/>
                  </a:ext>
                </a:extLst>
              </p14:cNvPr>
              <p14:cNvContentPartPr/>
              <p14:nvPr/>
            </p14:nvContentPartPr>
            <p14:xfrm>
              <a:off x="1370480" y="4150420"/>
              <a:ext cx="208080" cy="257400"/>
            </p14:xfrm>
          </p:contentPart>
        </mc:Choice>
        <mc:Fallback xmlns="">
          <p:pic>
            <p:nvPicPr>
              <p:cNvPr id="17" name="Encre 16">
                <a:extLst>
                  <a:ext uri="{FF2B5EF4-FFF2-40B4-BE49-F238E27FC236}">
                    <a16:creationId xmlns:a16="http://schemas.microsoft.com/office/drawing/2014/main" id="{807AA5C6-8A19-DC91-35CA-20B8D6431B6C}"/>
                  </a:ext>
                </a:extLst>
              </p:cNvPr>
              <p:cNvPicPr/>
              <p:nvPr/>
            </p:nvPicPr>
            <p:blipFill>
              <a:blip r:embed="rId7"/>
              <a:stretch>
                <a:fillRect/>
              </a:stretch>
            </p:blipFill>
            <p:spPr>
              <a:xfrm>
                <a:off x="1361480" y="4141433"/>
                <a:ext cx="225720" cy="275015"/>
              </a:xfrm>
              <a:prstGeom prst="rect">
                <a:avLst/>
              </a:prstGeom>
            </p:spPr>
          </p:pic>
        </mc:Fallback>
      </mc:AlternateContent>
      <p:pic>
        <p:nvPicPr>
          <p:cNvPr id="18" name="Image 8">
            <a:extLst>
              <a:ext uri="{FF2B5EF4-FFF2-40B4-BE49-F238E27FC236}">
                <a16:creationId xmlns:a16="http://schemas.microsoft.com/office/drawing/2014/main" id="{84127D0D-ABE7-9C1B-6389-C2EFCAC8EE16}"/>
              </a:ext>
            </a:extLst>
          </p:cNvPr>
          <p:cNvPicPr>
            <a:picLocks noChangeAspect="1"/>
          </p:cNvPicPr>
          <p:nvPr/>
        </p:nvPicPr>
        <p:blipFill>
          <a:blip r:embed="rId8"/>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2595626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BB7F9-378D-0C5C-939F-7EB172B0E7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FBC516A-602B-7FDE-2007-FDD786D0CDD5}"/>
              </a:ext>
            </a:extLst>
          </p:cNvPr>
          <p:cNvSpPr>
            <a:spLocks noGrp="1"/>
          </p:cNvSpPr>
          <p:nvPr>
            <p:ph type="title"/>
          </p:nvPr>
        </p:nvSpPr>
        <p:spPr/>
        <p:txBody>
          <a:bodyPr/>
          <a:lstStyle/>
          <a:p>
            <a:r>
              <a:rPr lang="fr-FR" sz="1800" dirty="0"/>
              <a:t>Complétez</a:t>
            </a:r>
            <a:endParaRPr lang="fr-FR" dirty="0"/>
          </a:p>
        </p:txBody>
      </p:sp>
      <p:sp>
        <p:nvSpPr>
          <p:cNvPr id="4" name="Espace réservé du contenu 3">
            <a:extLst>
              <a:ext uri="{FF2B5EF4-FFF2-40B4-BE49-F238E27FC236}">
                <a16:creationId xmlns:a16="http://schemas.microsoft.com/office/drawing/2014/main" id="{6B945815-98F5-B8EC-A3E9-9BDAD95CE87F}"/>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a:p>
            <a:pPr marL="0" lvl="0" indent="0">
              <a:defRPr/>
            </a:pPr>
            <a:endParaRPr lang="fr-FR" dirty="0"/>
          </a:p>
        </p:txBody>
      </p:sp>
      <p:grpSp>
        <p:nvGrpSpPr>
          <p:cNvPr id="10" name="Groupe 9">
            <a:extLst>
              <a:ext uri="{FF2B5EF4-FFF2-40B4-BE49-F238E27FC236}">
                <a16:creationId xmlns:a16="http://schemas.microsoft.com/office/drawing/2014/main" id="{CA289847-C740-D8ED-923E-68DB38F554B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D7DE03B9-4A26-B1D7-DDF4-F084074AAC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69C25CC-2B4D-DF83-02B5-82810252D52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1D0106A4-9E99-F4D9-AF70-D2004E5DF6C5}"/>
              </a:ext>
            </a:extLst>
          </p:cNvPr>
          <p:cNvSpPr/>
          <p:nvPr/>
        </p:nvSpPr>
        <p:spPr>
          <a:xfrm>
            <a:off x="667412" y="1847346"/>
            <a:ext cx="10161104" cy="38803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AE7DD9A2-E2CD-6398-4DC6-742EFB16A985}"/>
              </a:ext>
            </a:extLst>
          </p:cNvPr>
          <p:cNvSpPr txBox="1"/>
          <p:nvPr/>
        </p:nvSpPr>
        <p:spPr>
          <a:xfrm>
            <a:off x="4797885" y="3034950"/>
            <a:ext cx="6030631" cy="830997"/>
          </a:xfrm>
          <a:prstGeom prst="rect">
            <a:avLst/>
          </a:prstGeom>
          <a:noFill/>
        </p:spPr>
        <p:txBody>
          <a:bodyPr wrap="square" rtlCol="0">
            <a:spAutoFit/>
          </a:bodyPr>
          <a:lstStyle/>
          <a:p>
            <a:r>
              <a:rPr lang="fr-FR" sz="2400" b="1" dirty="0"/>
              <a:t>La plus grande note est obtenue par </a:t>
            </a:r>
            <a:r>
              <a:rPr lang="fr-FR" sz="2400" b="1" dirty="0">
                <a:solidFill>
                  <a:srgbClr val="FF0000"/>
                </a:solidFill>
              </a:rPr>
              <a:t>……. </a:t>
            </a:r>
            <a:r>
              <a:rPr lang="fr-FR" sz="2400" b="1" dirty="0"/>
              <a:t>Élèves.</a:t>
            </a:r>
          </a:p>
        </p:txBody>
      </p:sp>
      <p:grpSp>
        <p:nvGrpSpPr>
          <p:cNvPr id="15" name="Groupe 14">
            <a:extLst>
              <a:ext uri="{FF2B5EF4-FFF2-40B4-BE49-F238E27FC236}">
                <a16:creationId xmlns:a16="http://schemas.microsoft.com/office/drawing/2014/main" id="{82CB0EE0-8D1C-6C95-8ADB-BDB7D3EA992F}"/>
              </a:ext>
            </a:extLst>
          </p:cNvPr>
          <p:cNvGrpSpPr/>
          <p:nvPr/>
        </p:nvGrpSpPr>
        <p:grpSpPr>
          <a:xfrm>
            <a:off x="863048" y="2311515"/>
            <a:ext cx="3832402" cy="2952000"/>
            <a:chOff x="1272998" y="1831659"/>
            <a:chExt cx="3832402" cy="2952000"/>
          </a:xfrm>
        </p:grpSpPr>
        <p:pic>
          <p:nvPicPr>
            <p:cNvPr id="16" name="Image 15">
              <a:extLst>
                <a:ext uri="{FF2B5EF4-FFF2-40B4-BE49-F238E27FC236}">
                  <a16:creationId xmlns:a16="http://schemas.microsoft.com/office/drawing/2014/main" id="{DE47BACB-7E14-8B51-B7A2-4D0BCAD2B7B7}"/>
                </a:ext>
              </a:extLst>
            </p:cNvPr>
            <p:cNvPicPr>
              <a:picLocks noChangeAspect="1"/>
            </p:cNvPicPr>
            <p:nvPr/>
          </p:nvPicPr>
          <p:blipFill>
            <a:blip r:embed="rId3"/>
            <a:stretch>
              <a:fillRect/>
            </a:stretch>
          </p:blipFill>
          <p:spPr>
            <a:xfrm>
              <a:off x="1272998" y="1831659"/>
              <a:ext cx="3739201" cy="2952000"/>
            </a:xfrm>
            <a:prstGeom prst="rect">
              <a:avLst/>
            </a:prstGeom>
          </p:spPr>
        </p:pic>
        <p:sp>
          <p:nvSpPr>
            <p:cNvPr id="17" name="ZoneTexte 16">
              <a:extLst>
                <a:ext uri="{FF2B5EF4-FFF2-40B4-BE49-F238E27FC236}">
                  <a16:creationId xmlns:a16="http://schemas.microsoft.com/office/drawing/2014/main" id="{F0FE2136-E725-BAF2-B431-63A8E24FD4FF}"/>
                </a:ext>
              </a:extLst>
            </p:cNvPr>
            <p:cNvSpPr txBox="1"/>
            <p:nvPr/>
          </p:nvSpPr>
          <p:spPr>
            <a:xfrm>
              <a:off x="4610100" y="1831659"/>
              <a:ext cx="495300" cy="505141"/>
            </a:xfrm>
            <a:prstGeom prst="rect">
              <a:avLst/>
            </a:prstGeom>
            <a:solidFill>
              <a:schemeClr val="bg1"/>
            </a:solidFill>
          </p:spPr>
          <p:txBody>
            <a:bodyPr wrap="square" rtlCol="0">
              <a:spAutoFit/>
            </a:bodyPr>
            <a:lstStyle/>
            <a:p>
              <a:endParaRPr lang="fr-FR" dirty="0"/>
            </a:p>
          </p:txBody>
        </p:sp>
      </p:grpSp>
    </p:spTree>
    <p:extLst>
      <p:ext uri="{BB962C8B-B14F-4D97-AF65-F5344CB8AC3E}">
        <p14:creationId xmlns:p14="http://schemas.microsoft.com/office/powerpoint/2010/main" val="3037469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4B356-AE99-7B29-7A05-0B7A9552FB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9B95A97-9CD3-998B-2174-331FCA6CF12E}"/>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sp>
        <p:nvSpPr>
          <p:cNvPr id="4" name="Espace réservé du contenu 3">
            <a:extLst>
              <a:ext uri="{FF2B5EF4-FFF2-40B4-BE49-F238E27FC236}">
                <a16:creationId xmlns:a16="http://schemas.microsoft.com/office/drawing/2014/main" id="{7196B668-0EF5-2749-8570-14C92FC893D5}"/>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rappelle la lecture d’un diagramme en bâtons.</a:t>
            </a:r>
          </a:p>
        </p:txBody>
      </p:sp>
      <p:sp>
        <p:nvSpPr>
          <p:cNvPr id="3" name="Rectangle 2">
            <a:extLst>
              <a:ext uri="{FF2B5EF4-FFF2-40B4-BE49-F238E27FC236}">
                <a16:creationId xmlns:a16="http://schemas.microsoft.com/office/drawing/2014/main" id="{44F531D9-126A-7052-8DB0-DE5B96EE082A}"/>
              </a:ext>
            </a:extLst>
          </p:cNvPr>
          <p:cNvSpPr/>
          <p:nvPr/>
        </p:nvSpPr>
        <p:spPr>
          <a:xfrm>
            <a:off x="637378" y="1756508"/>
            <a:ext cx="10161104" cy="3880338"/>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e 7">
            <a:extLst>
              <a:ext uri="{FF2B5EF4-FFF2-40B4-BE49-F238E27FC236}">
                <a16:creationId xmlns:a16="http://schemas.microsoft.com/office/drawing/2014/main" id="{3A1CCAA5-C382-66A3-61EF-C7EA5A0C2DC5}"/>
              </a:ext>
            </a:extLst>
          </p:cNvPr>
          <p:cNvGrpSpPr/>
          <p:nvPr/>
        </p:nvGrpSpPr>
        <p:grpSpPr>
          <a:xfrm>
            <a:off x="863048" y="2311515"/>
            <a:ext cx="3832402" cy="2952000"/>
            <a:chOff x="1272998" y="1831659"/>
            <a:chExt cx="3832402" cy="2952000"/>
          </a:xfrm>
        </p:grpSpPr>
        <p:pic>
          <p:nvPicPr>
            <p:cNvPr id="14" name="Image 13">
              <a:extLst>
                <a:ext uri="{FF2B5EF4-FFF2-40B4-BE49-F238E27FC236}">
                  <a16:creationId xmlns:a16="http://schemas.microsoft.com/office/drawing/2014/main" id="{8548B605-9F03-7162-C4B7-DCDBB137AAB5}"/>
                </a:ext>
              </a:extLst>
            </p:cNvPr>
            <p:cNvPicPr>
              <a:picLocks noChangeAspect="1"/>
            </p:cNvPicPr>
            <p:nvPr/>
          </p:nvPicPr>
          <p:blipFill>
            <a:blip r:embed="rId2"/>
            <a:stretch>
              <a:fillRect/>
            </a:stretch>
          </p:blipFill>
          <p:spPr>
            <a:xfrm>
              <a:off x="1272998" y="1831659"/>
              <a:ext cx="3739201" cy="2952000"/>
            </a:xfrm>
            <a:prstGeom prst="rect">
              <a:avLst/>
            </a:prstGeom>
          </p:spPr>
        </p:pic>
        <p:sp>
          <p:nvSpPr>
            <p:cNvPr id="15" name="ZoneTexte 14">
              <a:extLst>
                <a:ext uri="{FF2B5EF4-FFF2-40B4-BE49-F238E27FC236}">
                  <a16:creationId xmlns:a16="http://schemas.microsoft.com/office/drawing/2014/main" id="{A15579A7-977C-8E6C-90B4-8CB654F71C22}"/>
                </a:ext>
              </a:extLst>
            </p:cNvPr>
            <p:cNvSpPr txBox="1"/>
            <p:nvPr/>
          </p:nvSpPr>
          <p:spPr>
            <a:xfrm>
              <a:off x="4610100" y="1831659"/>
              <a:ext cx="495300" cy="505141"/>
            </a:xfrm>
            <a:prstGeom prst="rect">
              <a:avLst/>
            </a:prstGeom>
            <a:solidFill>
              <a:sysClr val="window" lastClr="FFFFFF"/>
            </a:solid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ndParaRPr>
            </a:p>
          </p:txBody>
        </p:sp>
      </p:grpSp>
      <p:sp>
        <p:nvSpPr>
          <p:cNvPr id="16" name="ZoneTexte 15">
            <a:extLst>
              <a:ext uri="{FF2B5EF4-FFF2-40B4-BE49-F238E27FC236}">
                <a16:creationId xmlns:a16="http://schemas.microsoft.com/office/drawing/2014/main" id="{DA2AE8E7-5EBB-7614-7B91-59270A4C0A83}"/>
              </a:ext>
            </a:extLst>
          </p:cNvPr>
          <p:cNvSpPr txBox="1"/>
          <p:nvPr/>
        </p:nvSpPr>
        <p:spPr>
          <a:xfrm>
            <a:off x="4695451" y="3034950"/>
            <a:ext cx="5820150" cy="830997"/>
          </a:xfrm>
          <a:prstGeom prst="rect">
            <a:avLst/>
          </a:prstGeom>
          <a:noFill/>
        </p:spPr>
        <p:txBody>
          <a:bodyPr wrap="square" rtlCol="0">
            <a:spAutoFit/>
          </a:bodyPr>
          <a:lstStyle/>
          <a:p>
            <a:pPr defTabSz="457200"/>
            <a:r>
              <a:rPr lang="fr-FR" sz="2400" b="1" dirty="0">
                <a:solidFill>
                  <a:prstClr val="black"/>
                </a:solidFill>
                <a:latin typeface="Calibri" panose="020F0502020204030204"/>
              </a:rPr>
              <a:t>La plus grande note est obtenue par </a:t>
            </a:r>
            <a:r>
              <a:rPr lang="fr-FR" sz="2400" b="1" dirty="0">
                <a:solidFill>
                  <a:srgbClr val="FF0000"/>
                </a:solidFill>
                <a:latin typeface="Calibri" panose="020F0502020204030204"/>
              </a:rPr>
              <a:t>…8…. </a:t>
            </a:r>
            <a:r>
              <a:rPr lang="fr-FR" sz="2400" b="1" dirty="0">
                <a:solidFill>
                  <a:prstClr val="black"/>
                </a:solidFill>
                <a:latin typeface="Calibri" panose="020F0502020204030204"/>
              </a:rPr>
              <a:t>élèves.</a:t>
            </a:r>
          </a:p>
        </p:txBody>
      </p:sp>
      <p:pic>
        <p:nvPicPr>
          <p:cNvPr id="13" name="Image 8">
            <a:extLst>
              <a:ext uri="{FF2B5EF4-FFF2-40B4-BE49-F238E27FC236}">
                <a16:creationId xmlns:a16="http://schemas.microsoft.com/office/drawing/2014/main" id="{84127D0D-ABE7-9C1B-6389-C2EFCAC8EE16}"/>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2226888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C327-208C-2437-2C99-562045DC06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928B71-FAF1-32CE-6C3E-F0050CF2571E}"/>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Relier chaque tableau avec le diagramme qui lui correspond.</a:t>
            </a:r>
            <a:endParaRPr lang="fr-FR" dirty="0"/>
          </a:p>
        </p:txBody>
      </p:sp>
      <p:sp>
        <p:nvSpPr>
          <p:cNvPr id="4" name="Espace réservé du contenu 3">
            <a:extLst>
              <a:ext uri="{FF2B5EF4-FFF2-40B4-BE49-F238E27FC236}">
                <a16:creationId xmlns:a16="http://schemas.microsoft.com/office/drawing/2014/main" id="{5B8CD852-6429-CA98-2D7F-D8D2E6902A8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25995237-20D7-663D-BB58-6B8E40D9490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203B8D7-1D90-56A7-4B84-70C362C749B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C4044A2-8421-DAF0-C2F4-9154B5535D7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Oval 6">
            <a:extLst>
              <a:ext uri="{FF2B5EF4-FFF2-40B4-BE49-F238E27FC236}">
                <a16:creationId xmlns:a16="http://schemas.microsoft.com/office/drawing/2014/main" id="{04457E98-BA1A-85B7-A384-E75B1A6BCECC}"/>
              </a:ext>
            </a:extLst>
          </p:cNvPr>
          <p:cNvSpPr/>
          <p:nvPr/>
        </p:nvSpPr>
        <p:spPr>
          <a:xfrm>
            <a:off x="5099537" y="2439694"/>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Oval 15">
            <a:extLst>
              <a:ext uri="{FF2B5EF4-FFF2-40B4-BE49-F238E27FC236}">
                <a16:creationId xmlns:a16="http://schemas.microsoft.com/office/drawing/2014/main" id="{4FCB20F5-0851-144A-32C1-F41356364E4B}"/>
              </a:ext>
            </a:extLst>
          </p:cNvPr>
          <p:cNvSpPr/>
          <p:nvPr/>
        </p:nvSpPr>
        <p:spPr>
          <a:xfrm>
            <a:off x="5028804" y="5088681"/>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Oval 16">
            <a:extLst>
              <a:ext uri="{FF2B5EF4-FFF2-40B4-BE49-F238E27FC236}">
                <a16:creationId xmlns:a16="http://schemas.microsoft.com/office/drawing/2014/main" id="{7198BA15-858D-856F-3FE9-F2D25BC548D0}"/>
              </a:ext>
            </a:extLst>
          </p:cNvPr>
          <p:cNvSpPr/>
          <p:nvPr/>
        </p:nvSpPr>
        <p:spPr>
          <a:xfrm>
            <a:off x="7201297" y="2439694"/>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17" name="Oval 19">
            <a:extLst>
              <a:ext uri="{FF2B5EF4-FFF2-40B4-BE49-F238E27FC236}">
                <a16:creationId xmlns:a16="http://schemas.microsoft.com/office/drawing/2014/main" id="{6008EFD0-4992-0843-1C9B-8A2507521AC0}"/>
              </a:ext>
            </a:extLst>
          </p:cNvPr>
          <p:cNvSpPr/>
          <p:nvPr/>
        </p:nvSpPr>
        <p:spPr>
          <a:xfrm>
            <a:off x="7170034" y="5119115"/>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pic>
        <p:nvPicPr>
          <p:cNvPr id="18" name="Image 17">
            <a:extLst>
              <a:ext uri="{FF2B5EF4-FFF2-40B4-BE49-F238E27FC236}">
                <a16:creationId xmlns:a16="http://schemas.microsoft.com/office/drawing/2014/main" id="{C988DBFA-F70E-039D-AC03-E3C7BFE6C905}"/>
              </a:ext>
            </a:extLst>
          </p:cNvPr>
          <p:cNvPicPr>
            <a:picLocks noChangeAspect="1"/>
          </p:cNvPicPr>
          <p:nvPr/>
        </p:nvPicPr>
        <p:blipFill>
          <a:blip r:embed="rId3"/>
          <a:stretch>
            <a:fillRect/>
          </a:stretch>
        </p:blipFill>
        <p:spPr>
          <a:xfrm>
            <a:off x="7674616" y="1413273"/>
            <a:ext cx="2991267" cy="2610214"/>
          </a:xfrm>
          <a:prstGeom prst="rect">
            <a:avLst/>
          </a:prstGeom>
        </p:spPr>
      </p:pic>
      <p:pic>
        <p:nvPicPr>
          <p:cNvPr id="19" name="Image 18">
            <a:extLst>
              <a:ext uri="{FF2B5EF4-FFF2-40B4-BE49-F238E27FC236}">
                <a16:creationId xmlns:a16="http://schemas.microsoft.com/office/drawing/2014/main" id="{862CE1C1-C886-DE3E-1AB5-F8DB077C6DB0}"/>
              </a:ext>
            </a:extLst>
          </p:cNvPr>
          <p:cNvPicPr>
            <a:picLocks noChangeAspect="1"/>
          </p:cNvPicPr>
          <p:nvPr/>
        </p:nvPicPr>
        <p:blipFill>
          <a:blip r:embed="rId4"/>
          <a:stretch>
            <a:fillRect/>
          </a:stretch>
        </p:blipFill>
        <p:spPr>
          <a:xfrm>
            <a:off x="7677883" y="4111961"/>
            <a:ext cx="2988000" cy="2266562"/>
          </a:xfrm>
          <a:prstGeom prst="rect">
            <a:avLst/>
          </a:prstGeom>
        </p:spPr>
      </p:pic>
      <p:graphicFrame>
        <p:nvGraphicFramePr>
          <p:cNvPr id="20" name="Tableau 19">
            <a:extLst>
              <a:ext uri="{FF2B5EF4-FFF2-40B4-BE49-F238E27FC236}">
                <a16:creationId xmlns:a16="http://schemas.microsoft.com/office/drawing/2014/main" id="{0676C220-FDF1-0A73-8DA7-D45CCC07E1D6}"/>
              </a:ext>
            </a:extLst>
          </p:cNvPr>
          <p:cNvGraphicFramePr>
            <a:graphicFrameLocks noGrp="1"/>
          </p:cNvGraphicFramePr>
          <p:nvPr>
            <p:extLst>
              <p:ext uri="{D42A27DB-BD31-4B8C-83A1-F6EECF244321}">
                <p14:modId xmlns:p14="http://schemas.microsoft.com/office/powerpoint/2010/main" val="1991547665"/>
              </p:ext>
            </p:extLst>
          </p:nvPr>
        </p:nvGraphicFramePr>
        <p:xfrm>
          <a:off x="292102" y="2174206"/>
          <a:ext cx="4613610" cy="889000"/>
        </p:xfrm>
        <a:graphic>
          <a:graphicData uri="http://schemas.openxmlformats.org/drawingml/2006/table">
            <a:tbl>
              <a:tblPr firstRow="1" bandRow="1">
                <a:tableStyleId>{5940675A-B579-460E-94D1-54222C63F5DA}</a:tableStyleId>
              </a:tblPr>
              <a:tblGrid>
                <a:gridCol w="922722">
                  <a:extLst>
                    <a:ext uri="{9D8B030D-6E8A-4147-A177-3AD203B41FA5}">
                      <a16:colId xmlns:a16="http://schemas.microsoft.com/office/drawing/2014/main" val="538684563"/>
                    </a:ext>
                  </a:extLst>
                </a:gridCol>
                <a:gridCol w="922722">
                  <a:extLst>
                    <a:ext uri="{9D8B030D-6E8A-4147-A177-3AD203B41FA5}">
                      <a16:colId xmlns:a16="http://schemas.microsoft.com/office/drawing/2014/main" val="2041341394"/>
                    </a:ext>
                  </a:extLst>
                </a:gridCol>
                <a:gridCol w="922722">
                  <a:extLst>
                    <a:ext uri="{9D8B030D-6E8A-4147-A177-3AD203B41FA5}">
                      <a16:colId xmlns:a16="http://schemas.microsoft.com/office/drawing/2014/main" val="1594155354"/>
                    </a:ext>
                  </a:extLst>
                </a:gridCol>
                <a:gridCol w="922722">
                  <a:extLst>
                    <a:ext uri="{9D8B030D-6E8A-4147-A177-3AD203B41FA5}">
                      <a16:colId xmlns:a16="http://schemas.microsoft.com/office/drawing/2014/main" val="3757442433"/>
                    </a:ext>
                  </a:extLst>
                </a:gridCol>
                <a:gridCol w="922722">
                  <a:extLst>
                    <a:ext uri="{9D8B030D-6E8A-4147-A177-3AD203B41FA5}">
                      <a16:colId xmlns:a16="http://schemas.microsoft.com/office/drawing/2014/main" val="114910404"/>
                    </a:ext>
                  </a:extLst>
                </a:gridCol>
              </a:tblGrid>
              <a:tr h="370840">
                <a:tc>
                  <a:txBody>
                    <a:bodyPr/>
                    <a:lstStyle/>
                    <a:p>
                      <a:r>
                        <a:rPr lang="fr-FR" sz="1400" dirty="0"/>
                        <a:t>Valeur du caractère</a:t>
                      </a:r>
                    </a:p>
                  </a:txBody>
                  <a:tcPr/>
                </a:tc>
                <a:tc>
                  <a:txBody>
                    <a:bodyPr/>
                    <a:lstStyle/>
                    <a:p>
                      <a:r>
                        <a:rPr lang="fr-FR" dirty="0"/>
                        <a:t>2001</a:t>
                      </a:r>
                    </a:p>
                  </a:txBody>
                  <a:tcPr/>
                </a:tc>
                <a:tc>
                  <a:txBody>
                    <a:bodyPr/>
                    <a:lstStyle/>
                    <a:p>
                      <a:r>
                        <a:rPr lang="fr-FR" dirty="0"/>
                        <a:t>2002</a:t>
                      </a:r>
                    </a:p>
                  </a:txBody>
                  <a:tcPr/>
                </a:tc>
                <a:tc>
                  <a:txBody>
                    <a:bodyPr/>
                    <a:lstStyle/>
                    <a:p>
                      <a:r>
                        <a:rPr lang="fr-FR" dirty="0"/>
                        <a:t>2003</a:t>
                      </a:r>
                    </a:p>
                  </a:txBody>
                  <a:tcPr/>
                </a:tc>
                <a:tc>
                  <a:txBody>
                    <a:bodyPr/>
                    <a:lstStyle/>
                    <a:p>
                      <a:r>
                        <a:rPr lang="fr-FR" dirty="0"/>
                        <a:t>2004</a:t>
                      </a:r>
                    </a:p>
                  </a:txBody>
                  <a:tcPr/>
                </a:tc>
                <a:extLst>
                  <a:ext uri="{0D108BD9-81ED-4DB2-BD59-A6C34878D82A}">
                    <a16:rowId xmlns:a16="http://schemas.microsoft.com/office/drawing/2014/main" val="2849243321"/>
                  </a:ext>
                </a:extLst>
              </a:tr>
              <a:tr h="370840">
                <a:tc>
                  <a:txBody>
                    <a:bodyPr/>
                    <a:lstStyle/>
                    <a:p>
                      <a:r>
                        <a:rPr lang="fr-FR" sz="1400" dirty="0"/>
                        <a:t>Effectif</a:t>
                      </a:r>
                    </a:p>
                  </a:txBody>
                  <a:tcPr/>
                </a:tc>
                <a:tc>
                  <a:txBody>
                    <a:bodyPr/>
                    <a:lstStyle/>
                    <a:p>
                      <a:r>
                        <a:rPr lang="fr-FR" dirty="0"/>
                        <a:t>2</a:t>
                      </a:r>
                    </a:p>
                  </a:txBody>
                  <a:tcPr/>
                </a:tc>
                <a:tc>
                  <a:txBody>
                    <a:bodyPr/>
                    <a:lstStyle/>
                    <a:p>
                      <a:r>
                        <a:rPr lang="fr-FR" dirty="0"/>
                        <a:t>5</a:t>
                      </a:r>
                    </a:p>
                  </a:txBody>
                  <a:tcPr/>
                </a:tc>
                <a:tc>
                  <a:txBody>
                    <a:bodyPr/>
                    <a:lstStyle/>
                    <a:p>
                      <a:r>
                        <a:rPr lang="fr-FR" dirty="0"/>
                        <a:t>4</a:t>
                      </a:r>
                    </a:p>
                  </a:txBody>
                  <a:tcPr/>
                </a:tc>
                <a:tc>
                  <a:txBody>
                    <a:bodyPr/>
                    <a:lstStyle/>
                    <a:p>
                      <a:r>
                        <a:rPr lang="fr-FR" dirty="0"/>
                        <a:t>3</a:t>
                      </a:r>
                    </a:p>
                  </a:txBody>
                  <a:tcPr/>
                </a:tc>
                <a:extLst>
                  <a:ext uri="{0D108BD9-81ED-4DB2-BD59-A6C34878D82A}">
                    <a16:rowId xmlns:a16="http://schemas.microsoft.com/office/drawing/2014/main" val="1376341863"/>
                  </a:ext>
                </a:extLst>
              </a:tr>
            </a:tbl>
          </a:graphicData>
        </a:graphic>
      </p:graphicFrame>
      <p:graphicFrame>
        <p:nvGraphicFramePr>
          <p:cNvPr id="21" name="Tableau 20">
            <a:extLst>
              <a:ext uri="{FF2B5EF4-FFF2-40B4-BE49-F238E27FC236}">
                <a16:creationId xmlns:a16="http://schemas.microsoft.com/office/drawing/2014/main" id="{D271AB44-78E3-7053-71BF-D0FC2AE0BF3A}"/>
              </a:ext>
            </a:extLst>
          </p:cNvPr>
          <p:cNvGraphicFramePr>
            <a:graphicFrameLocks noGrp="1"/>
          </p:cNvGraphicFramePr>
          <p:nvPr>
            <p:extLst>
              <p:ext uri="{D42A27DB-BD31-4B8C-83A1-F6EECF244321}">
                <p14:modId xmlns:p14="http://schemas.microsoft.com/office/powerpoint/2010/main" val="820186776"/>
              </p:ext>
            </p:extLst>
          </p:nvPr>
        </p:nvGraphicFramePr>
        <p:xfrm>
          <a:off x="292102" y="4812787"/>
          <a:ext cx="4613610" cy="889000"/>
        </p:xfrm>
        <a:graphic>
          <a:graphicData uri="http://schemas.openxmlformats.org/drawingml/2006/table">
            <a:tbl>
              <a:tblPr firstRow="1" bandRow="1">
                <a:tableStyleId>{5940675A-B579-460E-94D1-54222C63F5DA}</a:tableStyleId>
              </a:tblPr>
              <a:tblGrid>
                <a:gridCol w="922722">
                  <a:extLst>
                    <a:ext uri="{9D8B030D-6E8A-4147-A177-3AD203B41FA5}">
                      <a16:colId xmlns:a16="http://schemas.microsoft.com/office/drawing/2014/main" val="538684563"/>
                    </a:ext>
                  </a:extLst>
                </a:gridCol>
                <a:gridCol w="922722">
                  <a:extLst>
                    <a:ext uri="{9D8B030D-6E8A-4147-A177-3AD203B41FA5}">
                      <a16:colId xmlns:a16="http://schemas.microsoft.com/office/drawing/2014/main" val="2041341394"/>
                    </a:ext>
                  </a:extLst>
                </a:gridCol>
                <a:gridCol w="922722">
                  <a:extLst>
                    <a:ext uri="{9D8B030D-6E8A-4147-A177-3AD203B41FA5}">
                      <a16:colId xmlns:a16="http://schemas.microsoft.com/office/drawing/2014/main" val="1594155354"/>
                    </a:ext>
                  </a:extLst>
                </a:gridCol>
                <a:gridCol w="922722">
                  <a:extLst>
                    <a:ext uri="{9D8B030D-6E8A-4147-A177-3AD203B41FA5}">
                      <a16:colId xmlns:a16="http://schemas.microsoft.com/office/drawing/2014/main" val="3757442433"/>
                    </a:ext>
                  </a:extLst>
                </a:gridCol>
                <a:gridCol w="922722">
                  <a:extLst>
                    <a:ext uri="{9D8B030D-6E8A-4147-A177-3AD203B41FA5}">
                      <a16:colId xmlns:a16="http://schemas.microsoft.com/office/drawing/2014/main" val="114910404"/>
                    </a:ext>
                  </a:extLst>
                </a:gridCol>
              </a:tblGrid>
              <a:tr h="370840">
                <a:tc>
                  <a:txBody>
                    <a:bodyPr/>
                    <a:lstStyle/>
                    <a:p>
                      <a:r>
                        <a:rPr lang="fr-FR" sz="1400" dirty="0"/>
                        <a:t>Valeur du caractère</a:t>
                      </a:r>
                    </a:p>
                  </a:txBody>
                  <a:tcPr/>
                </a:tc>
                <a:tc>
                  <a:txBody>
                    <a:bodyPr/>
                    <a:lstStyle/>
                    <a:p>
                      <a:r>
                        <a:rPr lang="fr-FR" dirty="0"/>
                        <a:t>2001</a:t>
                      </a:r>
                    </a:p>
                  </a:txBody>
                  <a:tcPr/>
                </a:tc>
                <a:tc>
                  <a:txBody>
                    <a:bodyPr/>
                    <a:lstStyle/>
                    <a:p>
                      <a:r>
                        <a:rPr lang="fr-FR" dirty="0"/>
                        <a:t>2002</a:t>
                      </a:r>
                    </a:p>
                  </a:txBody>
                  <a:tcPr/>
                </a:tc>
                <a:tc>
                  <a:txBody>
                    <a:bodyPr/>
                    <a:lstStyle/>
                    <a:p>
                      <a:r>
                        <a:rPr lang="fr-FR" dirty="0"/>
                        <a:t>2003</a:t>
                      </a:r>
                    </a:p>
                  </a:txBody>
                  <a:tcPr/>
                </a:tc>
                <a:tc>
                  <a:txBody>
                    <a:bodyPr/>
                    <a:lstStyle/>
                    <a:p>
                      <a:r>
                        <a:rPr lang="fr-FR" dirty="0"/>
                        <a:t>2004</a:t>
                      </a:r>
                    </a:p>
                  </a:txBody>
                  <a:tcPr/>
                </a:tc>
                <a:extLst>
                  <a:ext uri="{0D108BD9-81ED-4DB2-BD59-A6C34878D82A}">
                    <a16:rowId xmlns:a16="http://schemas.microsoft.com/office/drawing/2014/main" val="2849243321"/>
                  </a:ext>
                </a:extLst>
              </a:tr>
              <a:tr h="370840">
                <a:tc>
                  <a:txBody>
                    <a:bodyPr/>
                    <a:lstStyle/>
                    <a:p>
                      <a:r>
                        <a:rPr lang="fr-FR" sz="1400" dirty="0"/>
                        <a:t>Effectif</a:t>
                      </a:r>
                    </a:p>
                  </a:txBody>
                  <a:tcPr/>
                </a:tc>
                <a:tc>
                  <a:txBody>
                    <a:bodyPr/>
                    <a:lstStyle/>
                    <a:p>
                      <a:r>
                        <a:rPr lang="fr-FR" dirty="0"/>
                        <a:t>8</a:t>
                      </a:r>
                    </a:p>
                  </a:txBody>
                  <a:tcPr/>
                </a:tc>
                <a:tc>
                  <a:txBody>
                    <a:bodyPr/>
                    <a:lstStyle/>
                    <a:p>
                      <a:r>
                        <a:rPr lang="fr-FR" dirty="0"/>
                        <a:t>13</a:t>
                      </a:r>
                    </a:p>
                  </a:txBody>
                  <a:tcPr/>
                </a:tc>
                <a:tc>
                  <a:txBody>
                    <a:bodyPr/>
                    <a:lstStyle/>
                    <a:p>
                      <a:r>
                        <a:rPr lang="fr-FR" dirty="0"/>
                        <a:t>17</a:t>
                      </a:r>
                    </a:p>
                  </a:txBody>
                  <a:tcPr/>
                </a:tc>
                <a:tc>
                  <a:txBody>
                    <a:bodyPr/>
                    <a:lstStyle/>
                    <a:p>
                      <a:r>
                        <a:rPr lang="fr-FR" dirty="0"/>
                        <a:t>10</a:t>
                      </a:r>
                    </a:p>
                  </a:txBody>
                  <a:tcPr/>
                </a:tc>
                <a:extLst>
                  <a:ext uri="{0D108BD9-81ED-4DB2-BD59-A6C34878D82A}">
                    <a16:rowId xmlns:a16="http://schemas.microsoft.com/office/drawing/2014/main" val="1376341863"/>
                  </a:ext>
                </a:extLst>
              </a:tr>
            </a:tbl>
          </a:graphicData>
        </a:graphic>
      </p:graphicFrame>
    </p:spTree>
    <p:extLst>
      <p:ext uri="{BB962C8B-B14F-4D97-AF65-F5344CB8AC3E}">
        <p14:creationId xmlns:p14="http://schemas.microsoft.com/office/powerpoint/2010/main" val="2677929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E4CDE-022D-1154-D687-76F03F0D9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AEDEB6A-D412-CF0D-7FE0-C374D206314B}"/>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les bonnes correspondances.</a:t>
            </a:r>
            <a:endParaRPr lang="fr-FR" dirty="0"/>
          </a:p>
        </p:txBody>
      </p:sp>
      <p:sp>
        <p:nvSpPr>
          <p:cNvPr id="4" name="Espace réservé du contenu 3">
            <a:extLst>
              <a:ext uri="{FF2B5EF4-FFF2-40B4-BE49-F238E27FC236}">
                <a16:creationId xmlns:a16="http://schemas.microsoft.com/office/drawing/2014/main" id="{04B7802A-F94C-5515-03EF-CE572674B0C1}"/>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au tableau chaque correspondance.</a:t>
            </a:r>
          </a:p>
        </p:txBody>
      </p:sp>
      <p:sp>
        <p:nvSpPr>
          <p:cNvPr id="3" name="Oval 26">
            <a:extLst>
              <a:ext uri="{FF2B5EF4-FFF2-40B4-BE49-F238E27FC236}">
                <a16:creationId xmlns:a16="http://schemas.microsoft.com/office/drawing/2014/main" id="{11D87322-074C-CB49-DE17-D992EB549B3E}"/>
              </a:ext>
            </a:extLst>
          </p:cNvPr>
          <p:cNvSpPr/>
          <p:nvPr/>
        </p:nvSpPr>
        <p:spPr>
          <a:xfrm>
            <a:off x="4944473" y="2568567"/>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Oval 29">
            <a:extLst>
              <a:ext uri="{FF2B5EF4-FFF2-40B4-BE49-F238E27FC236}">
                <a16:creationId xmlns:a16="http://schemas.microsoft.com/office/drawing/2014/main" id="{B474873A-DAF0-D988-2584-448AF0AF918D}"/>
              </a:ext>
            </a:extLst>
          </p:cNvPr>
          <p:cNvSpPr/>
          <p:nvPr/>
        </p:nvSpPr>
        <p:spPr>
          <a:xfrm>
            <a:off x="4944472" y="5273599"/>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Oval 30">
            <a:extLst>
              <a:ext uri="{FF2B5EF4-FFF2-40B4-BE49-F238E27FC236}">
                <a16:creationId xmlns:a16="http://schemas.microsoft.com/office/drawing/2014/main" id="{DB87940B-5A37-F4DF-097C-A852FEFD3647}"/>
              </a:ext>
            </a:extLst>
          </p:cNvPr>
          <p:cNvSpPr/>
          <p:nvPr/>
        </p:nvSpPr>
        <p:spPr>
          <a:xfrm>
            <a:off x="7039312" y="2530210"/>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7" name="Oval 33">
            <a:extLst>
              <a:ext uri="{FF2B5EF4-FFF2-40B4-BE49-F238E27FC236}">
                <a16:creationId xmlns:a16="http://schemas.microsoft.com/office/drawing/2014/main" id="{FE9E1354-773E-4308-2ABE-770ADF36237F}"/>
              </a:ext>
            </a:extLst>
          </p:cNvPr>
          <p:cNvSpPr/>
          <p:nvPr/>
        </p:nvSpPr>
        <p:spPr>
          <a:xfrm>
            <a:off x="7039312" y="5344009"/>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cxnSp>
        <p:nvCxnSpPr>
          <p:cNvPr id="8" name="Connecteur droit avec flèche 7">
            <a:extLst>
              <a:ext uri="{FF2B5EF4-FFF2-40B4-BE49-F238E27FC236}">
                <a16:creationId xmlns:a16="http://schemas.microsoft.com/office/drawing/2014/main" id="{E82C0BE4-F690-6783-6A3D-CA5ABDBA8DE2}"/>
              </a:ext>
            </a:extLst>
          </p:cNvPr>
          <p:cNvCxnSpPr/>
          <p:nvPr/>
        </p:nvCxnSpPr>
        <p:spPr>
          <a:xfrm>
            <a:off x="5096047" y="2742970"/>
            <a:ext cx="2218101" cy="2967769"/>
          </a:xfrm>
          <a:prstGeom prst="straightConnector1">
            <a:avLst/>
          </a:prstGeom>
          <a:ln w="38100">
            <a:headEnd type="oval" w="med" len="med"/>
            <a:tailEnd type="triangle" w="med" len="med"/>
          </a:ln>
        </p:spPr>
        <p:style>
          <a:lnRef idx="1">
            <a:schemeClr val="dk1"/>
          </a:lnRef>
          <a:fillRef idx="0">
            <a:schemeClr val="dk1"/>
          </a:fillRef>
          <a:effectRef idx="0">
            <a:schemeClr val="dk1"/>
          </a:effectRef>
          <a:fontRef idx="minor">
            <a:schemeClr val="tx1"/>
          </a:fontRef>
        </p:style>
      </p:cxnSp>
      <p:cxnSp>
        <p:nvCxnSpPr>
          <p:cNvPr id="9" name="Connecteur droit avec flèche 8">
            <a:extLst>
              <a:ext uri="{FF2B5EF4-FFF2-40B4-BE49-F238E27FC236}">
                <a16:creationId xmlns:a16="http://schemas.microsoft.com/office/drawing/2014/main" id="{84511244-2A87-06BC-301D-1FCB7609C296}"/>
              </a:ext>
            </a:extLst>
          </p:cNvPr>
          <p:cNvCxnSpPr>
            <a:cxnSpLocks/>
          </p:cNvCxnSpPr>
          <p:nvPr/>
        </p:nvCxnSpPr>
        <p:spPr>
          <a:xfrm flipV="1">
            <a:off x="5065399" y="2660772"/>
            <a:ext cx="2210505" cy="2869916"/>
          </a:xfrm>
          <a:prstGeom prst="straightConnector1">
            <a:avLst/>
          </a:prstGeom>
          <a:ln w="38100">
            <a:headEnd type="oval" w="med" len="med"/>
            <a:tailEnd type="triangle" w="med" len="med"/>
          </a:ln>
        </p:spPr>
        <p:style>
          <a:lnRef idx="1">
            <a:schemeClr val="dk1"/>
          </a:lnRef>
          <a:fillRef idx="0">
            <a:schemeClr val="dk1"/>
          </a:fillRef>
          <a:effectRef idx="0">
            <a:schemeClr val="dk1"/>
          </a:effectRef>
          <a:fontRef idx="minor">
            <a:schemeClr val="tx1"/>
          </a:fontRef>
        </p:style>
      </p:cxnSp>
      <p:pic>
        <p:nvPicPr>
          <p:cNvPr id="13" name="Image 12">
            <a:extLst>
              <a:ext uri="{FF2B5EF4-FFF2-40B4-BE49-F238E27FC236}">
                <a16:creationId xmlns:a16="http://schemas.microsoft.com/office/drawing/2014/main" id="{6B35A157-1D36-5EC9-6B37-8739FF93DFDA}"/>
              </a:ext>
            </a:extLst>
          </p:cNvPr>
          <p:cNvPicPr>
            <a:picLocks noChangeAspect="1"/>
          </p:cNvPicPr>
          <p:nvPr/>
        </p:nvPicPr>
        <p:blipFill>
          <a:blip r:embed="rId2"/>
          <a:stretch>
            <a:fillRect/>
          </a:stretch>
        </p:blipFill>
        <p:spPr>
          <a:xfrm>
            <a:off x="392247" y="2172583"/>
            <a:ext cx="4639458" cy="3651821"/>
          </a:xfrm>
          <a:prstGeom prst="rect">
            <a:avLst/>
          </a:prstGeom>
        </p:spPr>
      </p:pic>
      <p:pic>
        <p:nvPicPr>
          <p:cNvPr id="22" name="Image 21">
            <a:extLst>
              <a:ext uri="{FF2B5EF4-FFF2-40B4-BE49-F238E27FC236}">
                <a16:creationId xmlns:a16="http://schemas.microsoft.com/office/drawing/2014/main" id="{74387F25-06AA-D91C-0EB7-B8C089160D67}"/>
              </a:ext>
            </a:extLst>
          </p:cNvPr>
          <p:cNvPicPr>
            <a:picLocks noChangeAspect="1"/>
          </p:cNvPicPr>
          <p:nvPr/>
        </p:nvPicPr>
        <p:blipFill>
          <a:blip r:embed="rId3"/>
          <a:stretch>
            <a:fillRect/>
          </a:stretch>
        </p:blipFill>
        <p:spPr>
          <a:xfrm>
            <a:off x="7426963" y="1517206"/>
            <a:ext cx="2993395" cy="4962574"/>
          </a:xfrm>
          <a:prstGeom prst="rect">
            <a:avLst/>
          </a:prstGeom>
        </p:spPr>
      </p:pic>
      <p:pic>
        <p:nvPicPr>
          <p:cNvPr id="15" name="Image 8">
            <a:extLst>
              <a:ext uri="{FF2B5EF4-FFF2-40B4-BE49-F238E27FC236}">
                <a16:creationId xmlns:a16="http://schemas.microsoft.com/office/drawing/2014/main" id="{84127D0D-ABE7-9C1B-6389-C2EFCAC8EE16}"/>
              </a:ext>
            </a:extLst>
          </p:cNvPr>
          <p:cNvPicPr>
            <a:picLocks noChangeAspect="1"/>
          </p:cNvPicPr>
          <p:nvPr/>
        </p:nvPicPr>
        <p:blipFill>
          <a:blip r:embed="rId4"/>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391600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CC3-B307-4A37-13DF-9F43B6064B6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1D0C11-F28A-4933-0CB6-5286A8A583F6}"/>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Choisir la bonne réponse</a:t>
            </a:r>
            <a:endParaRPr lang="fr-FR" dirty="0"/>
          </a:p>
        </p:txBody>
      </p:sp>
      <p:sp>
        <p:nvSpPr>
          <p:cNvPr id="4" name="Espace réservé du contenu 3">
            <a:extLst>
              <a:ext uri="{FF2B5EF4-FFF2-40B4-BE49-F238E27FC236}">
                <a16:creationId xmlns:a16="http://schemas.microsoft.com/office/drawing/2014/main" id="{1776A2C5-51A9-AD28-9316-C0389C937E52}"/>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30DDA11F-79A1-4F99-5E91-9D2BE30C51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43432BE-7A1C-81B3-18EA-C41948332DB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8ECE3EB-5344-3A98-506D-A0669F00354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a:extLst>
              <a:ext uri="{FF2B5EF4-FFF2-40B4-BE49-F238E27FC236}">
                <a16:creationId xmlns:a16="http://schemas.microsoft.com/office/drawing/2014/main" id="{631CDC2A-A63E-F4DA-EBC6-EF82ED857604}"/>
              </a:ext>
            </a:extLst>
          </p:cNvPr>
          <p:cNvSpPr txBox="1"/>
          <p:nvPr/>
        </p:nvSpPr>
        <p:spPr>
          <a:xfrm>
            <a:off x="4387694" y="2737070"/>
            <a:ext cx="6362956" cy="1384995"/>
          </a:xfrm>
          <a:prstGeom prst="rect">
            <a:avLst/>
          </a:prstGeom>
          <a:noFill/>
          <a:ln>
            <a:noFill/>
          </a:ln>
        </p:spPr>
        <p:txBody>
          <a:bodyPr wrap="square" rtlCol="0">
            <a:spAutoFit/>
          </a:bodyPr>
          <a:lstStyle/>
          <a:p>
            <a:pPr algn="ctr"/>
            <a:r>
              <a:rPr lang="fr-FR" sz="2800" dirty="0"/>
              <a:t>Le nombre minimal de redoublement</a:t>
            </a:r>
            <a:r>
              <a:rPr lang="fr-FR" sz="2800" dirty="0">
                <a:solidFill>
                  <a:srgbClr val="FF0000"/>
                </a:solidFill>
              </a:rPr>
              <a:t>s</a:t>
            </a:r>
            <a:r>
              <a:rPr lang="fr-FR" sz="2800" dirty="0"/>
              <a:t> est enregistré dans l’année:  </a:t>
            </a:r>
          </a:p>
        </p:txBody>
      </p:sp>
      <p:sp>
        <p:nvSpPr>
          <p:cNvPr id="15" name="ZoneTexte 14">
            <a:extLst>
              <a:ext uri="{FF2B5EF4-FFF2-40B4-BE49-F238E27FC236}">
                <a16:creationId xmlns:a16="http://schemas.microsoft.com/office/drawing/2014/main" id="{FF4AD6B6-7063-642E-9D06-93C2E10C7F50}"/>
              </a:ext>
            </a:extLst>
          </p:cNvPr>
          <p:cNvSpPr txBox="1"/>
          <p:nvPr/>
        </p:nvSpPr>
        <p:spPr>
          <a:xfrm>
            <a:off x="935304" y="5130114"/>
            <a:ext cx="1977656" cy="584775"/>
          </a:xfrm>
          <a:prstGeom prst="rect">
            <a:avLst/>
          </a:prstGeom>
          <a:solidFill>
            <a:schemeClr val="bg1">
              <a:lumMod val="85000"/>
            </a:schemeClr>
          </a:solidFill>
        </p:spPr>
        <p:txBody>
          <a:bodyPr wrap="square" rtlCol="0">
            <a:spAutoFit/>
          </a:bodyPr>
          <a:lstStyle/>
          <a:p>
            <a:pPr algn="ctr"/>
            <a:r>
              <a:rPr lang="fr-FR" sz="3200" dirty="0"/>
              <a:t>2001</a:t>
            </a:r>
          </a:p>
        </p:txBody>
      </p:sp>
      <p:sp>
        <p:nvSpPr>
          <p:cNvPr id="16" name="ZoneTexte 15">
            <a:extLst>
              <a:ext uri="{FF2B5EF4-FFF2-40B4-BE49-F238E27FC236}">
                <a16:creationId xmlns:a16="http://schemas.microsoft.com/office/drawing/2014/main" id="{9C8B6BFC-3F94-C43A-7DEA-50D0A152A0C7}"/>
              </a:ext>
            </a:extLst>
          </p:cNvPr>
          <p:cNvSpPr txBox="1"/>
          <p:nvPr/>
        </p:nvSpPr>
        <p:spPr>
          <a:xfrm>
            <a:off x="6359540" y="5096401"/>
            <a:ext cx="1977656" cy="584775"/>
          </a:xfrm>
          <a:prstGeom prst="rect">
            <a:avLst/>
          </a:prstGeom>
          <a:solidFill>
            <a:schemeClr val="bg1">
              <a:lumMod val="85000"/>
            </a:schemeClr>
          </a:solidFill>
        </p:spPr>
        <p:txBody>
          <a:bodyPr wrap="square" rtlCol="0">
            <a:spAutoFit/>
          </a:bodyPr>
          <a:lstStyle/>
          <a:p>
            <a:pPr algn="ctr"/>
            <a:r>
              <a:rPr lang="fr-FR" sz="3200" dirty="0"/>
              <a:t>2003</a:t>
            </a:r>
          </a:p>
        </p:txBody>
      </p:sp>
      <p:sp>
        <p:nvSpPr>
          <p:cNvPr id="17" name="Rectangle 16">
            <a:extLst>
              <a:ext uri="{FF2B5EF4-FFF2-40B4-BE49-F238E27FC236}">
                <a16:creationId xmlns:a16="http://schemas.microsoft.com/office/drawing/2014/main" id="{1C250B12-C9D6-7ED5-A67F-73741232767E}"/>
              </a:ext>
            </a:extLst>
          </p:cNvPr>
          <p:cNvSpPr/>
          <p:nvPr/>
        </p:nvSpPr>
        <p:spPr>
          <a:xfrm>
            <a:off x="935304" y="1806945"/>
            <a:ext cx="10161104" cy="324411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6">
            <a:extLst>
              <a:ext uri="{FF2B5EF4-FFF2-40B4-BE49-F238E27FC236}">
                <a16:creationId xmlns:a16="http://schemas.microsoft.com/office/drawing/2014/main" id="{41C186BC-1BEB-9FF9-0211-8B2A2E447314}"/>
              </a:ext>
            </a:extLst>
          </p:cNvPr>
          <p:cNvSpPr txBox="1"/>
          <p:nvPr/>
        </p:nvSpPr>
        <p:spPr>
          <a:xfrm>
            <a:off x="3647422" y="5096401"/>
            <a:ext cx="1977656" cy="584775"/>
          </a:xfrm>
          <a:prstGeom prst="rect">
            <a:avLst/>
          </a:prstGeom>
          <a:solidFill>
            <a:schemeClr val="bg1">
              <a:lumMod val="85000"/>
            </a:schemeClr>
          </a:solidFill>
        </p:spPr>
        <p:txBody>
          <a:bodyPr wrap="square" rtlCol="0">
            <a:spAutoFit/>
          </a:bodyPr>
          <a:lstStyle/>
          <a:p>
            <a:pPr algn="ctr"/>
            <a:r>
              <a:rPr lang="fr-FR" sz="3200" dirty="0"/>
              <a:t>2002</a:t>
            </a:r>
          </a:p>
        </p:txBody>
      </p:sp>
      <p:sp>
        <p:nvSpPr>
          <p:cNvPr id="19" name="ZoneTexte 6">
            <a:extLst>
              <a:ext uri="{FF2B5EF4-FFF2-40B4-BE49-F238E27FC236}">
                <a16:creationId xmlns:a16="http://schemas.microsoft.com/office/drawing/2014/main" id="{7CBFA0AC-A3FA-178A-EA36-769886E71812}"/>
              </a:ext>
            </a:extLst>
          </p:cNvPr>
          <p:cNvSpPr txBox="1"/>
          <p:nvPr/>
        </p:nvSpPr>
        <p:spPr>
          <a:xfrm>
            <a:off x="9071658" y="5096401"/>
            <a:ext cx="1977656" cy="584775"/>
          </a:xfrm>
          <a:prstGeom prst="rect">
            <a:avLst/>
          </a:prstGeom>
          <a:solidFill>
            <a:schemeClr val="bg1">
              <a:lumMod val="85000"/>
            </a:schemeClr>
          </a:solidFill>
        </p:spPr>
        <p:txBody>
          <a:bodyPr wrap="square" rtlCol="0">
            <a:spAutoFit/>
          </a:bodyPr>
          <a:lstStyle/>
          <a:p>
            <a:pPr algn="ctr"/>
            <a:r>
              <a:rPr lang="fr-FR" sz="3200" dirty="0"/>
              <a:t>2004</a:t>
            </a:r>
          </a:p>
        </p:txBody>
      </p:sp>
      <p:pic>
        <p:nvPicPr>
          <p:cNvPr id="20" name="Image 19">
            <a:extLst>
              <a:ext uri="{FF2B5EF4-FFF2-40B4-BE49-F238E27FC236}">
                <a16:creationId xmlns:a16="http://schemas.microsoft.com/office/drawing/2014/main" id="{7699CA5D-EDEC-3942-34A9-6CA7BA790263}"/>
              </a:ext>
            </a:extLst>
          </p:cNvPr>
          <p:cNvPicPr>
            <a:picLocks noChangeAspect="1"/>
          </p:cNvPicPr>
          <p:nvPr/>
        </p:nvPicPr>
        <p:blipFill>
          <a:blip r:embed="rId3"/>
          <a:stretch>
            <a:fillRect/>
          </a:stretch>
        </p:blipFill>
        <p:spPr>
          <a:xfrm>
            <a:off x="1054199" y="2178392"/>
            <a:ext cx="3240000" cy="2827263"/>
          </a:xfrm>
          <a:prstGeom prst="rect">
            <a:avLst/>
          </a:prstGeom>
        </p:spPr>
      </p:pic>
    </p:spTree>
    <p:extLst>
      <p:ext uri="{BB962C8B-B14F-4D97-AF65-F5344CB8AC3E}">
        <p14:creationId xmlns:p14="http://schemas.microsoft.com/office/powerpoint/2010/main" val="159149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B89EB-F306-9790-D8B5-70C57AB8826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F6183BD-DB3D-83C6-A0F1-0BFB1FA95AFA}"/>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La bonne réponse est: </a:t>
            </a:r>
            <a:endParaRPr lang="fr-FR" dirty="0"/>
          </a:p>
        </p:txBody>
      </p:sp>
      <p:sp>
        <p:nvSpPr>
          <p:cNvPr id="4" name="Espace réservé du contenu 3">
            <a:extLst>
              <a:ext uri="{FF2B5EF4-FFF2-40B4-BE49-F238E27FC236}">
                <a16:creationId xmlns:a16="http://schemas.microsoft.com/office/drawing/2014/main" id="{0A110F9E-F924-EC88-656B-71DA9C226EFC}"/>
              </a:ext>
            </a:extLst>
          </p:cNvPr>
          <p:cNvSpPr>
            <a:spLocks noGrp="1"/>
          </p:cNvSpPr>
          <p:nvPr>
            <p:ph sz="quarter" idx="11"/>
          </p:nvPr>
        </p:nvSpPr>
        <p:spPr>
          <a:xfrm>
            <a:off x="935304" y="668339"/>
            <a:ext cx="10558061" cy="287134"/>
          </a:xfrm>
          <a:noFill/>
        </p:spPr>
        <p:txBody>
          <a:bodyPr/>
          <a:lstStyle/>
          <a:p>
            <a:pPr marL="0" lvl="0" indent="0">
              <a:defRPr/>
            </a:pPr>
            <a:r>
              <a:rPr lang="fr-MA" dirty="0">
                <a:solidFill>
                  <a:prstClr val="white">
                    <a:lumMod val="65000"/>
                  </a:prstClr>
                </a:solidFill>
                <a:latin typeface="Calibri"/>
              </a:rPr>
              <a:t>L’enseignant explique pourquoi</a:t>
            </a:r>
            <a:endParaRPr lang="fr-FR" dirty="0">
              <a:solidFill>
                <a:prstClr val="white">
                  <a:lumMod val="65000"/>
                </a:prstClr>
              </a:solidFill>
              <a:latin typeface="Calibri"/>
            </a:endParaRPr>
          </a:p>
        </p:txBody>
      </p:sp>
      <p:sp>
        <p:nvSpPr>
          <p:cNvPr id="3" name="ZoneTexte 4">
            <a:extLst>
              <a:ext uri="{FF2B5EF4-FFF2-40B4-BE49-F238E27FC236}">
                <a16:creationId xmlns:a16="http://schemas.microsoft.com/office/drawing/2014/main" id="{06D98BC8-A9F9-6A14-9BAC-671BBA5CFEEF}"/>
              </a:ext>
            </a:extLst>
          </p:cNvPr>
          <p:cNvSpPr txBox="1"/>
          <p:nvPr/>
        </p:nvSpPr>
        <p:spPr>
          <a:xfrm>
            <a:off x="1015448" y="4455789"/>
            <a:ext cx="1977656" cy="584775"/>
          </a:xfrm>
          <a:prstGeom prst="rect">
            <a:avLst/>
          </a:prstGeom>
          <a:solidFill>
            <a:schemeClr val="accent4"/>
          </a:solidFill>
        </p:spPr>
        <p:txBody>
          <a:bodyPr wrap="square" rtlCol="0">
            <a:spAutoFit/>
          </a:bodyPr>
          <a:lstStyle>
            <a:defPPr>
              <a:defRPr lang="en-US"/>
            </a:defPPr>
            <a:lvl1pPr algn="ctr">
              <a:defRPr sz="3200">
                <a:solidFill>
                  <a:schemeClr val="bg1"/>
                </a:solidFill>
              </a:defRPr>
            </a:lvl1pPr>
          </a:lstStyle>
          <a:p>
            <a:r>
              <a:rPr lang="fr-FR" dirty="0"/>
              <a:t>2001</a:t>
            </a:r>
          </a:p>
        </p:txBody>
      </p:sp>
      <p:pic>
        <p:nvPicPr>
          <p:cNvPr id="6" name="Image 5">
            <a:extLst>
              <a:ext uri="{FF2B5EF4-FFF2-40B4-BE49-F238E27FC236}">
                <a16:creationId xmlns:a16="http://schemas.microsoft.com/office/drawing/2014/main" id="{AA314895-80F2-F585-1629-2EC9C186B916}"/>
              </a:ext>
            </a:extLst>
          </p:cNvPr>
          <p:cNvPicPr>
            <a:picLocks noChangeAspect="1"/>
          </p:cNvPicPr>
          <p:nvPr/>
        </p:nvPicPr>
        <p:blipFill>
          <a:blip r:embed="rId2"/>
          <a:stretch>
            <a:fillRect/>
          </a:stretch>
        </p:blipFill>
        <p:spPr>
          <a:xfrm>
            <a:off x="996949" y="1537780"/>
            <a:ext cx="3240000" cy="2827263"/>
          </a:xfrm>
          <a:prstGeom prst="rect">
            <a:avLst/>
          </a:prstGeom>
        </p:spPr>
      </p:pic>
      <p:sp>
        <p:nvSpPr>
          <p:cNvPr id="7" name="ZoneTexte 6">
            <a:extLst>
              <a:ext uri="{FF2B5EF4-FFF2-40B4-BE49-F238E27FC236}">
                <a16:creationId xmlns:a16="http://schemas.microsoft.com/office/drawing/2014/main" id="{D60019E2-D17D-0115-8BF4-4211EDEF638B}"/>
              </a:ext>
            </a:extLst>
          </p:cNvPr>
          <p:cNvSpPr txBox="1"/>
          <p:nvPr/>
        </p:nvSpPr>
        <p:spPr>
          <a:xfrm>
            <a:off x="4330444" y="2096458"/>
            <a:ext cx="6362956" cy="1384995"/>
          </a:xfrm>
          <a:prstGeom prst="rect">
            <a:avLst/>
          </a:prstGeom>
          <a:noFill/>
          <a:ln>
            <a:noFill/>
          </a:ln>
        </p:spPr>
        <p:txBody>
          <a:bodyPr wrap="square" rtlCol="0">
            <a:spAutoFit/>
          </a:bodyPr>
          <a:lstStyle/>
          <a:p>
            <a:pPr algn="ctr"/>
            <a:r>
              <a:rPr lang="fr-FR" sz="2800" dirty="0"/>
              <a:t>Le nombre minimal de redoublement</a:t>
            </a:r>
            <a:r>
              <a:rPr lang="fr-FR" sz="2800" dirty="0">
                <a:solidFill>
                  <a:srgbClr val="FF0000"/>
                </a:solidFill>
              </a:rPr>
              <a:t>s</a:t>
            </a:r>
            <a:r>
              <a:rPr lang="fr-FR" sz="2800" dirty="0"/>
              <a:t> est enregistré dans l’année:  </a:t>
            </a:r>
          </a:p>
        </p:txBody>
      </p:sp>
      <p:pic>
        <p:nvPicPr>
          <p:cNvPr id="13" name="Image 8">
            <a:extLst>
              <a:ext uri="{FF2B5EF4-FFF2-40B4-BE49-F238E27FC236}">
                <a16:creationId xmlns:a16="http://schemas.microsoft.com/office/drawing/2014/main" id="{84127D0D-ABE7-9C1B-6389-C2EFCAC8EE16}"/>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489409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Page:123</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7A481CE0-947D-F2F2-BBE5-7D8788567F79}"/>
              </a:ext>
            </a:extLst>
          </p:cNvPr>
          <p:cNvPicPr>
            <a:picLocks noChangeAspect="1"/>
          </p:cNvPicPr>
          <p:nvPr/>
        </p:nvPicPr>
        <p:blipFill>
          <a:blip r:embed="rId4"/>
          <a:stretch>
            <a:fillRect/>
          </a:stretch>
        </p:blipFill>
        <p:spPr>
          <a:xfrm>
            <a:off x="598076" y="967665"/>
            <a:ext cx="10666101" cy="5133366"/>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4" name="Groupe 13">
            <a:extLst>
              <a:ext uri="{FF2B5EF4-FFF2-40B4-BE49-F238E27FC236}">
                <a16:creationId xmlns:a16="http://schemas.microsoft.com/office/drawing/2014/main" id="{8EA27235-C62C-F361-9019-6F9D16F23496}"/>
              </a:ext>
            </a:extLst>
          </p:cNvPr>
          <p:cNvGrpSpPr/>
          <p:nvPr/>
        </p:nvGrpSpPr>
        <p:grpSpPr>
          <a:xfrm>
            <a:off x="405435" y="1479799"/>
            <a:ext cx="11381129" cy="4684438"/>
            <a:chOff x="405435" y="1479799"/>
            <a:chExt cx="11381129" cy="4684438"/>
          </a:xfrm>
        </p:grpSpPr>
        <p:pic>
          <p:nvPicPr>
            <p:cNvPr id="5" name="Image 4">
              <a:extLst>
                <a:ext uri="{FF2B5EF4-FFF2-40B4-BE49-F238E27FC236}">
                  <a16:creationId xmlns:a16="http://schemas.microsoft.com/office/drawing/2014/main" id="{25847AC2-7CB8-3FA8-BD74-EDF6A40AD805}"/>
                </a:ext>
              </a:extLst>
            </p:cNvPr>
            <p:cNvPicPr>
              <a:picLocks noChangeAspect="1"/>
            </p:cNvPicPr>
            <p:nvPr/>
          </p:nvPicPr>
          <p:blipFill>
            <a:blip r:embed="rId4"/>
            <a:stretch>
              <a:fillRect/>
            </a:stretch>
          </p:blipFill>
          <p:spPr>
            <a:xfrm>
              <a:off x="405435" y="1479799"/>
              <a:ext cx="11381129" cy="4684438"/>
            </a:xfrm>
            <a:prstGeom prst="rect">
              <a:avLst/>
            </a:prstGeom>
          </p:spPr>
        </p:pic>
        <p:sp>
          <p:nvSpPr>
            <p:cNvPr id="3" name="Ellipse 2">
              <a:extLst>
                <a:ext uri="{FF2B5EF4-FFF2-40B4-BE49-F238E27FC236}">
                  <a16:creationId xmlns:a16="http://schemas.microsoft.com/office/drawing/2014/main" id="{1CB37B95-9B6A-955F-7D95-A528CA05CF2F}"/>
                </a:ext>
              </a:extLst>
            </p:cNvPr>
            <p:cNvSpPr/>
            <p:nvPr/>
          </p:nvSpPr>
          <p:spPr>
            <a:xfrm>
              <a:off x="3715966" y="5632315"/>
              <a:ext cx="68093" cy="778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D54ACF3F-A26D-9DC8-CA76-14FC612FE3EF}"/>
                </a:ext>
              </a:extLst>
            </p:cNvPr>
            <p:cNvSpPr/>
            <p:nvPr/>
          </p:nvSpPr>
          <p:spPr>
            <a:xfrm>
              <a:off x="4549302" y="5629215"/>
              <a:ext cx="68093" cy="778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77AC69B4-6145-28DF-6B8F-3713D0436107}"/>
                </a:ext>
              </a:extLst>
            </p:cNvPr>
            <p:cNvSpPr/>
            <p:nvPr/>
          </p:nvSpPr>
          <p:spPr>
            <a:xfrm>
              <a:off x="5382638" y="5629215"/>
              <a:ext cx="68093" cy="778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0493F6B9-68D7-47D8-27FF-FFA13DEDD9E4}"/>
                </a:ext>
              </a:extLst>
            </p:cNvPr>
            <p:cNvSpPr/>
            <p:nvPr/>
          </p:nvSpPr>
          <p:spPr>
            <a:xfrm>
              <a:off x="6215974" y="5629215"/>
              <a:ext cx="68093" cy="778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378C99F6-52B4-2BEB-C7B3-D7BFDCAE142B}"/>
                </a:ext>
              </a:extLst>
            </p:cNvPr>
            <p:cNvSpPr/>
            <p:nvPr/>
          </p:nvSpPr>
          <p:spPr>
            <a:xfrm>
              <a:off x="7026497" y="5600032"/>
              <a:ext cx="68093" cy="778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031CC9D7-BB41-6A23-2CB4-DACCFF8786E6}"/>
                </a:ext>
              </a:extLst>
            </p:cNvPr>
            <p:cNvSpPr/>
            <p:nvPr/>
          </p:nvSpPr>
          <p:spPr>
            <a:xfrm>
              <a:off x="7837020" y="5629214"/>
              <a:ext cx="68093" cy="778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6" name="Connecteur droit 15">
            <a:extLst>
              <a:ext uri="{FF2B5EF4-FFF2-40B4-BE49-F238E27FC236}">
                <a16:creationId xmlns:a16="http://schemas.microsoft.com/office/drawing/2014/main" id="{DBE3B831-EA13-1D0D-868E-4F2B1C964062}"/>
              </a:ext>
            </a:extLst>
          </p:cNvPr>
          <p:cNvCxnSpPr>
            <a:cxnSpLocks/>
          </p:cNvCxnSpPr>
          <p:nvPr/>
        </p:nvCxnSpPr>
        <p:spPr>
          <a:xfrm flipV="1">
            <a:off x="3744903" y="4883285"/>
            <a:ext cx="10370" cy="760427"/>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Connecteur droit 19">
            <a:extLst>
              <a:ext uri="{FF2B5EF4-FFF2-40B4-BE49-F238E27FC236}">
                <a16:creationId xmlns:a16="http://schemas.microsoft.com/office/drawing/2014/main" id="{37F52960-CE32-E68D-7EBB-96A966C0A314}"/>
              </a:ext>
            </a:extLst>
          </p:cNvPr>
          <p:cNvCxnSpPr>
            <a:cxnSpLocks/>
          </p:cNvCxnSpPr>
          <p:nvPr/>
        </p:nvCxnSpPr>
        <p:spPr>
          <a:xfrm flipV="1">
            <a:off x="4578163" y="4221804"/>
            <a:ext cx="19391" cy="1421908"/>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C7B056AB-D948-E7D3-ACEF-D25C315EEDBF}"/>
              </a:ext>
            </a:extLst>
          </p:cNvPr>
          <p:cNvCxnSpPr>
            <a:cxnSpLocks/>
          </p:cNvCxnSpPr>
          <p:nvPr/>
        </p:nvCxnSpPr>
        <p:spPr>
          <a:xfrm flipV="1">
            <a:off x="5406122" y="4883285"/>
            <a:ext cx="0" cy="745929"/>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5" name="Connecteur droit 24">
            <a:extLst>
              <a:ext uri="{FF2B5EF4-FFF2-40B4-BE49-F238E27FC236}">
                <a16:creationId xmlns:a16="http://schemas.microsoft.com/office/drawing/2014/main" id="{7E9AE268-6898-AB7E-C910-51F6BBE3A10A}"/>
              </a:ext>
            </a:extLst>
          </p:cNvPr>
          <p:cNvCxnSpPr>
            <a:cxnSpLocks/>
          </p:cNvCxnSpPr>
          <p:nvPr/>
        </p:nvCxnSpPr>
        <p:spPr>
          <a:xfrm flipV="1">
            <a:off x="6250020" y="5117081"/>
            <a:ext cx="7117" cy="521861"/>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Connecteur droit 27">
            <a:extLst>
              <a:ext uri="{FF2B5EF4-FFF2-40B4-BE49-F238E27FC236}">
                <a16:creationId xmlns:a16="http://schemas.microsoft.com/office/drawing/2014/main" id="{0C55226B-5176-428E-EC7B-31E6A18B5BC2}"/>
              </a:ext>
            </a:extLst>
          </p:cNvPr>
          <p:cNvCxnSpPr>
            <a:cxnSpLocks/>
          </p:cNvCxnSpPr>
          <p:nvPr/>
        </p:nvCxnSpPr>
        <p:spPr>
          <a:xfrm flipV="1">
            <a:off x="7056426" y="5476672"/>
            <a:ext cx="1682" cy="12336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1" name="Connecteur droit 30">
            <a:extLst>
              <a:ext uri="{FF2B5EF4-FFF2-40B4-BE49-F238E27FC236}">
                <a16:creationId xmlns:a16="http://schemas.microsoft.com/office/drawing/2014/main" id="{E60B8788-146C-448F-2BFF-59FC5F832781}"/>
              </a:ext>
            </a:extLst>
          </p:cNvPr>
          <p:cNvCxnSpPr>
            <a:cxnSpLocks/>
          </p:cNvCxnSpPr>
          <p:nvPr/>
        </p:nvCxnSpPr>
        <p:spPr>
          <a:xfrm flipV="1">
            <a:off x="7869664" y="5263498"/>
            <a:ext cx="4987" cy="365716"/>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1000"/>
                                        <p:tgtEl>
                                          <p:spTgt spid="28"/>
                                        </p:tgtEl>
                                      </p:cBhvr>
                                    </p:animEffect>
                                    <p:anim calcmode="lin" valueType="num">
                                      <p:cBhvr>
                                        <p:cTn id="40" dur="1000" fill="hold"/>
                                        <p:tgtEl>
                                          <p:spTgt spid="28"/>
                                        </p:tgtEl>
                                        <p:attrNameLst>
                                          <p:attrName>ppt_x</p:attrName>
                                        </p:attrNameLst>
                                      </p:cBhvr>
                                      <p:tavLst>
                                        <p:tav tm="0">
                                          <p:val>
                                            <p:strVal val="#ppt_x"/>
                                          </p:val>
                                        </p:tav>
                                        <p:tav tm="100000">
                                          <p:val>
                                            <p:strVal val="#ppt_x"/>
                                          </p:val>
                                        </p:tav>
                                      </p:tavLst>
                                    </p:anim>
                                    <p:anim calcmode="lin" valueType="num">
                                      <p:cBhvr>
                                        <p:cTn id="4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1000"/>
                                        <p:tgtEl>
                                          <p:spTgt spid="31"/>
                                        </p:tgtEl>
                                      </p:cBhvr>
                                    </p:animEffect>
                                    <p:anim calcmode="lin" valueType="num">
                                      <p:cBhvr>
                                        <p:cTn id="47" dur="1000" fill="hold"/>
                                        <p:tgtEl>
                                          <p:spTgt spid="31"/>
                                        </p:tgtEl>
                                        <p:attrNameLst>
                                          <p:attrName>ppt_x</p:attrName>
                                        </p:attrNameLst>
                                      </p:cBhvr>
                                      <p:tavLst>
                                        <p:tav tm="0">
                                          <p:val>
                                            <p:strVal val="#ppt_x"/>
                                          </p:val>
                                        </p:tav>
                                        <p:tav tm="100000">
                                          <p:val>
                                            <p:strVal val="#ppt_x"/>
                                          </p:val>
                                        </p:tav>
                                      </p:tavLst>
                                    </p:anim>
                                    <p:anim calcmode="lin" valueType="num">
                                      <p:cBhvr>
                                        <p:cTn id="4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Page:123</a:t>
            </a:r>
            <a:endParaRPr lang="fr-FR" dirty="0"/>
          </a:p>
        </p:txBody>
      </p:sp>
      <p:pic>
        <p:nvPicPr>
          <p:cNvPr id="6" name="Image 5">
            <a:extLst>
              <a:ext uri="{FF2B5EF4-FFF2-40B4-BE49-F238E27FC236}">
                <a16:creationId xmlns:a16="http://schemas.microsoft.com/office/drawing/2014/main" id="{0B13D2DF-5909-3802-70BD-7598C261768F}"/>
              </a:ext>
            </a:extLst>
          </p:cNvPr>
          <p:cNvPicPr>
            <a:picLocks noChangeAspect="1"/>
          </p:cNvPicPr>
          <p:nvPr/>
        </p:nvPicPr>
        <p:blipFill>
          <a:blip r:embed="rId2"/>
          <a:stretch>
            <a:fillRect/>
          </a:stretch>
        </p:blipFill>
        <p:spPr>
          <a:xfrm>
            <a:off x="363612" y="1002960"/>
            <a:ext cx="11222030" cy="5014749"/>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olidFill>
                  <a:schemeClr val="bg1">
                    <a:lumMod val="50000"/>
                  </a:schemeClr>
                </a:solidFill>
              </a:rPr>
              <a:t>Calculer et interpréter la moyenne arithmétique d’une série statistique quantitative </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sym typeface="Arial"/>
              </a:rPr>
              <a:t>Tâche 9</a:t>
            </a: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89205" y="379873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sym typeface="Arial"/>
              </a:rPr>
              <a:t>Tâche 7</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50000"/>
                  </a:schemeClr>
                </a:solidFill>
                <a:sym typeface="Arial"/>
              </a:rPr>
              <a:t>Tâche 6</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ym typeface="Arial"/>
              </a:rPr>
              <a:t>Tâche 5</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t>Identifier les issues d’une expérience aléatoire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133380" y="3702578"/>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t>Construire et lire un diagramme en bâtonnets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57672" y="2814531"/>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50000"/>
                  </a:schemeClr>
                </a:solidFill>
              </a:rPr>
              <a:t>Déterminer et interpréter la médiane d’une série statistique quantitative </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t>Construire et lire un diagramme circulaire </a:t>
            </a:r>
          </a:p>
        </p:txBody>
      </p:sp>
      <p:sp>
        <p:nvSpPr>
          <p:cNvPr id="25" name="Rectangle 24">
            <a:extLst>
              <a:ext uri="{FF2B5EF4-FFF2-40B4-BE49-F238E27FC236}">
                <a16:creationId xmlns:a16="http://schemas.microsoft.com/office/drawing/2014/main" id="{E2D8B298-C52A-F641-FE46-F63A5D014E5F}"/>
              </a:ext>
            </a:extLst>
          </p:cNvPr>
          <p:cNvSpPr/>
          <p:nvPr/>
        </p:nvSpPr>
        <p:spPr>
          <a:xfrm>
            <a:off x="1389205" y="1080983"/>
            <a:ext cx="9750839"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sym typeface="Arial"/>
              </a:rPr>
              <a:t>Tâche 8</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745726" cy="350505"/>
          </a:xfrm>
          <a:noFill/>
        </p:spPr>
        <p:txBody>
          <a:bodyPr/>
          <a:lstStyle/>
          <a:p>
            <a:r>
              <a:rPr lang="fr-FR" dirty="0"/>
              <a:t>Dans cette séance nous avons appris comment tracer un diagramme en bâtons d’une série statistique.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grpSp>
        <p:nvGrpSpPr>
          <p:cNvPr id="12" name="Groupe 11">
            <a:extLst>
              <a:ext uri="{FF2B5EF4-FFF2-40B4-BE49-F238E27FC236}">
                <a16:creationId xmlns:a16="http://schemas.microsoft.com/office/drawing/2014/main" id="{B52FF8B4-9DB6-6DA5-C086-80661F2482FF}"/>
              </a:ext>
            </a:extLst>
          </p:cNvPr>
          <p:cNvGrpSpPr/>
          <p:nvPr/>
        </p:nvGrpSpPr>
        <p:grpSpPr>
          <a:xfrm>
            <a:off x="1013365" y="963716"/>
            <a:ext cx="8422464" cy="5777670"/>
            <a:chOff x="1013365" y="963716"/>
            <a:chExt cx="8422464" cy="5777670"/>
          </a:xfrm>
        </p:grpSpPr>
        <p:grpSp>
          <p:nvGrpSpPr>
            <p:cNvPr id="8" name="Groupe 7">
              <a:extLst>
                <a:ext uri="{FF2B5EF4-FFF2-40B4-BE49-F238E27FC236}">
                  <a16:creationId xmlns:a16="http://schemas.microsoft.com/office/drawing/2014/main" id="{F57B614F-FE83-4BFE-A1C5-69AFE7CE7809}"/>
                </a:ext>
              </a:extLst>
            </p:cNvPr>
            <p:cNvGrpSpPr/>
            <p:nvPr/>
          </p:nvGrpSpPr>
          <p:grpSpPr>
            <a:xfrm>
              <a:off x="1013365" y="963716"/>
              <a:ext cx="8422464" cy="5777670"/>
              <a:chOff x="1013365" y="963716"/>
              <a:chExt cx="8422464" cy="5777670"/>
            </a:xfrm>
          </p:grpSpPr>
          <p:pic>
            <p:nvPicPr>
              <p:cNvPr id="6" name="Image 5">
                <a:extLst>
                  <a:ext uri="{FF2B5EF4-FFF2-40B4-BE49-F238E27FC236}">
                    <a16:creationId xmlns:a16="http://schemas.microsoft.com/office/drawing/2014/main" id="{B6EC04D0-0708-87B8-6F31-1420FD4A59A7}"/>
                  </a:ext>
                </a:extLst>
              </p:cNvPr>
              <p:cNvPicPr>
                <a:picLocks noChangeAspect="1"/>
              </p:cNvPicPr>
              <p:nvPr/>
            </p:nvPicPr>
            <p:blipFill>
              <a:blip r:embed="rId3"/>
              <a:stretch>
                <a:fillRect/>
              </a:stretch>
            </p:blipFill>
            <p:spPr>
              <a:xfrm>
                <a:off x="3477938" y="963716"/>
                <a:ext cx="5957891" cy="5777670"/>
              </a:xfrm>
              <a:prstGeom prst="rect">
                <a:avLst/>
              </a:prstGeom>
            </p:spPr>
          </p:pic>
          <p:sp>
            <p:nvSpPr>
              <p:cNvPr id="7" name="Rectangle 6">
                <a:extLst>
                  <a:ext uri="{FF2B5EF4-FFF2-40B4-BE49-F238E27FC236}">
                    <a16:creationId xmlns:a16="http://schemas.microsoft.com/office/drawing/2014/main" id="{A1A49642-D0A1-EAAB-5573-9B7E9867DBE3}"/>
                  </a:ext>
                </a:extLst>
              </p:cNvPr>
              <p:cNvSpPr/>
              <p:nvPr/>
            </p:nvSpPr>
            <p:spPr>
              <a:xfrm>
                <a:off x="1013365" y="1935804"/>
                <a:ext cx="5155660" cy="4474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Rectangle 9">
              <a:extLst>
                <a:ext uri="{FF2B5EF4-FFF2-40B4-BE49-F238E27FC236}">
                  <a16:creationId xmlns:a16="http://schemas.microsoft.com/office/drawing/2014/main" id="{73DB716A-BF24-AD01-99CF-A1C00A17752A}"/>
                </a:ext>
              </a:extLst>
            </p:cNvPr>
            <p:cNvSpPr/>
            <p:nvPr/>
          </p:nvSpPr>
          <p:spPr>
            <a:xfrm>
              <a:off x="5011055" y="4446561"/>
              <a:ext cx="191858" cy="2119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accent4"/>
                  </a:solidFill>
                </a:rPr>
                <a:t>=</a:t>
              </a:r>
            </a:p>
          </p:txBody>
        </p:sp>
        <p:sp>
          <p:nvSpPr>
            <p:cNvPr id="11" name="Rectangle 10">
              <a:extLst>
                <a:ext uri="{FF2B5EF4-FFF2-40B4-BE49-F238E27FC236}">
                  <a16:creationId xmlns:a16="http://schemas.microsoft.com/office/drawing/2014/main" id="{9903E90E-C3C7-48DD-D057-7043C8F24CFE}"/>
                </a:ext>
              </a:extLst>
            </p:cNvPr>
            <p:cNvSpPr/>
            <p:nvPr/>
          </p:nvSpPr>
          <p:spPr>
            <a:xfrm>
              <a:off x="3961854" y="4446562"/>
              <a:ext cx="191857" cy="2119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accent4"/>
                  </a:solidFill>
                </a:rPr>
                <a:t>=</a:t>
              </a:r>
            </a:p>
          </p:txBody>
        </p:sp>
      </p:grpSp>
    </p:spTree>
    <p:extLst>
      <p:ext uri="{BB962C8B-B14F-4D97-AF65-F5344CB8AC3E}">
        <p14:creationId xmlns:p14="http://schemas.microsoft.com/office/powerpoint/2010/main" val="18266470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Page:123</a:t>
            </a:r>
          </a:p>
        </p:txBody>
      </p:sp>
      <p:pic>
        <p:nvPicPr>
          <p:cNvPr id="7" name="Image 6">
            <a:extLst>
              <a:ext uri="{FF2B5EF4-FFF2-40B4-BE49-F238E27FC236}">
                <a16:creationId xmlns:a16="http://schemas.microsoft.com/office/drawing/2014/main" id="{7A842C3C-F90F-5F62-2D74-389F1544A124}"/>
              </a:ext>
            </a:extLst>
          </p:cNvPr>
          <p:cNvPicPr>
            <a:picLocks noChangeAspect="1"/>
          </p:cNvPicPr>
          <p:nvPr/>
        </p:nvPicPr>
        <p:blipFill>
          <a:blip r:embed="rId2"/>
          <a:stretch>
            <a:fillRect/>
          </a:stretch>
        </p:blipFill>
        <p:spPr>
          <a:xfrm>
            <a:off x="444062" y="1764768"/>
            <a:ext cx="11303876" cy="2704856"/>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dirty="0"/>
              <a:t>Construire et lire un diagramme en bâtonnets </a:t>
            </a:r>
          </a:p>
          <a:p>
            <a:pPr marL="0" lvl="0" indent="0"/>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fr-FR" noProof="0" dirty="0"/>
              <a:t>Diagramme en bâtonnets.</a:t>
            </a:r>
          </a:p>
          <a:p>
            <a:r>
              <a:rPr lang="fr-FR" noProof="0" dirty="0"/>
              <a:t>Construire.</a:t>
            </a:r>
          </a:p>
          <a:p>
            <a:r>
              <a:rPr lang="fr-FR" noProof="0" dirty="0"/>
              <a:t>Lire.</a:t>
            </a:r>
          </a:p>
          <a:p>
            <a:r>
              <a:rPr lang="fr-FR" dirty="0" err="1"/>
              <a:t>Interprèter</a:t>
            </a:r>
            <a:r>
              <a:rPr lang="fr-FR" noProof="0" dirty="0"/>
              <a:t>. </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Construire  un diagramme en bâtonnets </a:t>
            </a:r>
          </a:p>
          <a:p>
            <a:pPr marL="285750" indent="-285750">
              <a:buFont typeface="Arial" panose="020B0604020202020204" pitchFamily="34" charset="0"/>
              <a:buChar char="•"/>
            </a:pPr>
            <a:r>
              <a:rPr lang="fr-FR" b="1" dirty="0"/>
              <a:t>Lire un diagramme en bâtonnets </a:t>
            </a:r>
          </a:p>
          <a:p>
            <a:pPr marL="285750" lvl="0" indent="-285750">
              <a:buFont typeface="Arial" panose="020B0604020202020204" pitchFamily="34" charset="0"/>
              <a:buChar char="•"/>
            </a:pPr>
            <a:endParaRPr lang="fr-FR" dirty="0"/>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Il faut distinguer un diagramme d’un graphique.</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12308</TotalTime>
  <Words>1400</Words>
  <Application>Microsoft Office PowerPoint</Application>
  <PresentationFormat>Grand écran</PresentationFormat>
  <Paragraphs>186</Paragraphs>
  <Slides>54</Slides>
  <Notes>4</Notes>
  <HiddenSlides>7</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54</vt:i4>
      </vt:variant>
    </vt:vector>
  </HeadingPairs>
  <TitlesOfParts>
    <vt:vector size="62" baseType="lpstr">
      <vt:lpstr>Aptos</vt:lpstr>
      <vt:lpstr>Aptos Display</vt:lpstr>
      <vt:lpstr>Arial</vt:lpstr>
      <vt:lpstr>Calibri</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aux questions ci-dessous:  </vt:lpstr>
      <vt:lpstr>Voici les bonnes réponses:</vt:lpstr>
      <vt:lpstr>Présentation PowerPoint</vt:lpstr>
      <vt:lpstr>A la fin de cette séance, vous serez capables de:</vt:lpstr>
      <vt:lpstr>Pour atteindre cet objectif, nous allons suivre deux étapes</vt:lpstr>
      <vt:lpstr>Présentation PowerPoint</vt:lpstr>
      <vt:lpstr>Je vais examiner cette situation de plus près. Je vais construire le diagramme en bâtonnets de cette série</vt:lpstr>
      <vt:lpstr> Je trace les deux axes du graphique. Et puis je place sur l’axe horizontal les valeurs du caractère.</vt:lpstr>
      <vt:lpstr> J’identifie l’effectif le plus grand, puis  Je choisis l’échelle de l’axe vertical.</vt:lpstr>
      <vt:lpstr> Je place les effectifs sur l’axe vertical, puis je trace des bâtons verticaux..</vt:lpstr>
      <vt:lpstr> En fin je trouve le diagramme en bâtonnets de cette série.</vt:lpstr>
      <vt:lpstr>Présentation PowerPoint</vt:lpstr>
      <vt:lpstr>Répondre par vrai ou faux aux questions suivantes.</vt:lpstr>
      <vt:lpstr>Faux!. C’est un diagramme formé de bâtonnets verticaux.</vt:lpstr>
      <vt:lpstr>Répondre par vrai ou faux aux questions suivantes.</vt:lpstr>
      <vt:lpstr>Vrai.</vt:lpstr>
      <vt:lpstr>Complétez par ce qui convient.</vt:lpstr>
      <vt:lpstr>Voici la bonne réponse.</vt:lpstr>
      <vt:lpstr>Complétez</vt:lpstr>
      <vt:lpstr>Voici la bonne réponse.</vt:lpstr>
      <vt:lpstr>Relier chaque tableau avec le diagramme qui lui correspond.</vt:lpstr>
      <vt:lpstr>Voici les bonnes correspondances.</vt:lpstr>
      <vt:lpstr>Choisir la bonne réponse</vt:lpstr>
      <vt:lpstr>La bonne réponse est: </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tracer un diagramme en bâtons d’une série statistique.</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788</cp:revision>
  <dcterms:created xsi:type="dcterms:W3CDTF">2025-11-03T10:55:47Z</dcterms:created>
  <dcterms:modified xsi:type="dcterms:W3CDTF">2026-05-10T06:33:22Z</dcterms:modified>
</cp:coreProperties>
</file>