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61" r:id="rId15"/>
    <p:sldId id="2147483413" r:id="rId16"/>
    <p:sldId id="263" r:id="rId17"/>
    <p:sldId id="295" r:id="rId18"/>
    <p:sldId id="267" r:id="rId19"/>
    <p:sldId id="296" r:id="rId20"/>
    <p:sldId id="309" r:id="rId21"/>
    <p:sldId id="310" r:id="rId22"/>
    <p:sldId id="297" r:id="rId23"/>
    <p:sldId id="270" r:id="rId24"/>
    <p:sldId id="271" r:id="rId25"/>
    <p:sldId id="272" r:id="rId26"/>
    <p:sldId id="298" r:id="rId27"/>
    <p:sldId id="313" r:id="rId28"/>
    <p:sldId id="259" r:id="rId29"/>
    <p:sldId id="274" r:id="rId30"/>
    <p:sldId id="275" r:id="rId31"/>
    <p:sldId id="299" r:id="rId32"/>
    <p:sldId id="260" r:id="rId33"/>
    <p:sldId id="279" r:id="rId34"/>
    <p:sldId id="315" r:id="rId35"/>
    <p:sldId id="316" r:id="rId36"/>
    <p:sldId id="317" r:id="rId37"/>
    <p:sldId id="318" r:id="rId38"/>
    <p:sldId id="321" r:id="rId39"/>
    <p:sldId id="322" r:id="rId40"/>
    <p:sldId id="300" r:id="rId41"/>
    <p:sldId id="301" r:id="rId42"/>
    <p:sldId id="281" r:id="rId43"/>
    <p:sldId id="303" r:id="rId44"/>
    <p:sldId id="304" r:id="rId45"/>
    <p:sldId id="282" r:id="rId46"/>
    <p:sldId id="305" r:id="rId47"/>
    <p:sldId id="262" r:id="rId48"/>
    <p:sldId id="283" r:id="rId49"/>
    <p:sldId id="284" r:id="rId50"/>
    <p:sldId id="2147483414" r:id="rId5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74"/>
            <p14:sldId id="275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15"/>
            <p14:sldId id="316"/>
            <p14:sldId id="317"/>
            <p14:sldId id="318"/>
            <p14:sldId id="321"/>
            <p14:sldId id="322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1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7587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1541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6.png"/><Relationship Id="rId4" Type="http://schemas.openxmlformats.org/officeDocument/2006/relationships/image" Target="../media/image57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60.png"/><Relationship Id="rId4" Type="http://schemas.openxmlformats.org/officeDocument/2006/relationships/image" Target="../media/image59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2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3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64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20.png"/><Relationship Id="rId5" Type="http://schemas.openxmlformats.org/officeDocument/2006/relationships/image" Target="../media/image65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8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Les concepts de base de la géométrie dans le plan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7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Construire la perpendiculaire à partir d’un point de la droite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sz="1600" b="1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CE6C9C-8BFC-C48C-FF14-06BDDEDF4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46" y="1832733"/>
            <a:ext cx="9966299" cy="30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 et répondez en vous appuyant sur le codage.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lign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27FB747-6AD2-419C-FBDB-BFF6018D5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430" y="1795318"/>
            <a:ext cx="9728534" cy="26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P est un point commun aux deux droites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dirty="0"/>
                  <a:t>. La droite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fr-FR" dirty="0"/>
                  <a:t> est perpendiculaire à la droite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dirty="0"/>
                  <a:t> en P, et l’angle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dirty="0"/>
                  <a:t>P est un angle droit.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63636" b="-79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lign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9077D23-6BAE-99E9-8518-7068908D3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430" y="1795318"/>
            <a:ext cx="9728534" cy="262531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B1D54CC-ECDE-1B82-90A3-1035C92E336C}"/>
              </a:ext>
            </a:extLst>
          </p:cNvPr>
          <p:cNvSpPr txBox="1"/>
          <p:nvPr/>
        </p:nvSpPr>
        <p:spPr>
          <a:xfrm>
            <a:off x="6887557" y="2949804"/>
            <a:ext cx="929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point 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816E254-0818-6BD2-6C24-93681D05BC38}"/>
              </a:ext>
            </a:extLst>
          </p:cNvPr>
          <p:cNvSpPr txBox="1"/>
          <p:nvPr/>
        </p:nvSpPr>
        <p:spPr>
          <a:xfrm>
            <a:off x="3659449" y="3309706"/>
            <a:ext cx="1858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perpendiculaire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30FC81-9EE6-A8D3-90A9-6D7CA70660FB}"/>
              </a:ext>
            </a:extLst>
          </p:cNvPr>
          <p:cNvSpPr txBox="1"/>
          <p:nvPr/>
        </p:nvSpPr>
        <p:spPr>
          <a:xfrm>
            <a:off x="7161185" y="3349914"/>
            <a:ext cx="382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3CE4EF7-2672-6112-00B2-BEFC095CBBAD}"/>
              </a:ext>
            </a:extLst>
          </p:cNvPr>
          <p:cNvSpPr txBox="1"/>
          <p:nvPr/>
        </p:nvSpPr>
        <p:spPr>
          <a:xfrm>
            <a:off x="3704873" y="3750024"/>
            <a:ext cx="825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droit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ce qui suit: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lit la synthèse des prérequis</a:t>
            </a:r>
          </a:p>
          <a:p>
            <a:endParaRPr lang="fr-FR"/>
          </a:p>
        </p:txBody>
      </p:sp>
      <p:pic>
        <p:nvPicPr>
          <p:cNvPr id="6" name="Image 5" descr="Une image contenant ligne, diagramm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3CB1845-D4F7-BB93-B227-86730D674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982" y="2162692"/>
            <a:ext cx="2844002" cy="22534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BAB351-A438-5F41-01A3-37DC5C359516}"/>
              </a:ext>
            </a:extLst>
          </p:cNvPr>
          <p:cNvSpPr/>
          <p:nvPr/>
        </p:nvSpPr>
        <p:spPr>
          <a:xfrm>
            <a:off x="778058" y="2000941"/>
            <a:ext cx="10727579" cy="25769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AEFDDDC-CEB1-418E-71B5-6AD7643E830F}"/>
                  </a:ext>
                </a:extLst>
              </p:cNvPr>
              <p:cNvSpPr txBox="1"/>
              <p:nvPr/>
            </p:nvSpPr>
            <p:spPr>
              <a:xfrm>
                <a:off x="1229360" y="2391986"/>
                <a:ext cx="57810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𝒎</m:t>
                    </m:r>
                  </m:oMath>
                </a14:m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la droite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perpendiculaire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à la droite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𝒏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en P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AEFDDDC-CEB1-418E-71B5-6AD7643E8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360" y="2391986"/>
                <a:ext cx="5781040" cy="400110"/>
              </a:xfrm>
              <a:prstGeom prst="rect">
                <a:avLst/>
              </a:prstGeom>
              <a:blipFill>
                <a:blip r:embed="rId3"/>
                <a:stretch>
                  <a:fillRect l="-1055" t="-7576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C3DAB11-C38A-97E7-29B6-8955E05133BC}"/>
                  </a:ext>
                </a:extLst>
              </p:cNvPr>
              <p:cNvSpPr txBox="1"/>
              <p:nvPr/>
            </p:nvSpPr>
            <p:spPr>
              <a:xfrm>
                <a:off x="1229360" y="3202479"/>
                <a:ext cx="629712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Courier New" panose="02070309020205020404" pitchFamily="49" charset="0"/>
                  <a:buChar char="o"/>
                </a:pP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L’angle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P est un angle droit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C3DAB11-C38A-97E7-29B6-8955E0513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360" y="3202479"/>
                <a:ext cx="6297123" cy="400110"/>
              </a:xfrm>
              <a:prstGeom prst="rect">
                <a:avLst/>
              </a:prstGeom>
              <a:blipFill>
                <a:blip r:embed="rId4"/>
                <a:stretch>
                  <a:fillRect l="-968" t="-7576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8">
            <a:extLst>
              <a:ext uri="{FF2B5EF4-FFF2-40B4-BE49-F238E27FC236}">
                <a16:creationId xmlns:a16="http://schemas.microsoft.com/office/drawing/2014/main" id="{42E7AA9E-75C7-A1B8-4BF6-0E0AF13171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Observez la droite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ci-dessous, puis exprimez vos avis sur la question suivante:</a:t>
                </a:r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/>
              <p:nvPr/>
            </p:nvSpPr>
            <p:spPr>
              <a:xfrm>
                <a:off x="872748" y="2402818"/>
                <a:ext cx="55360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Comment construire la droite perpendiculaire à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𝒅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passant</a:t>
                </a:r>
                <a:r>
                  <a:rPr kumimoji="0" lang="fr-FR" sz="18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par 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3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 en n’utilisant que le compas et une règle non graduée?</a:t>
                </a:r>
              </a:p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748" y="2402818"/>
                <a:ext cx="5536063" cy="1200329"/>
              </a:xfrm>
              <a:prstGeom prst="rect">
                <a:avLst/>
              </a:prstGeom>
              <a:blipFill>
                <a:blip r:embed="rId4"/>
                <a:stretch>
                  <a:fillRect l="-881" t="-25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D266AFFE-4CC2-EE0F-0676-6FCA74482DBC}"/>
              </a:ext>
            </a:extLst>
          </p:cNvPr>
          <p:cNvCxnSpPr/>
          <p:nvPr/>
        </p:nvCxnSpPr>
        <p:spPr>
          <a:xfrm flipV="1">
            <a:off x="7827252" y="2790325"/>
            <a:ext cx="3492000" cy="74645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7" name="Oval 12">
            <a:extLst>
              <a:ext uri="{FF2B5EF4-FFF2-40B4-BE49-F238E27FC236}">
                <a16:creationId xmlns:a16="http://schemas.microsoft.com/office/drawing/2014/main" id="{1DE64326-9522-8DF0-3A85-2870D49F8EB6}"/>
              </a:ext>
            </a:extLst>
          </p:cNvPr>
          <p:cNvSpPr/>
          <p:nvPr/>
        </p:nvSpPr>
        <p:spPr>
          <a:xfrm>
            <a:off x="9763355" y="2746317"/>
            <a:ext cx="144000" cy="144000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11">
                <a:extLst>
                  <a:ext uri="{FF2B5EF4-FFF2-40B4-BE49-F238E27FC236}">
                    <a16:creationId xmlns:a16="http://schemas.microsoft.com/office/drawing/2014/main" id="{789B8C1B-09D2-025A-358E-576A6ED85466}"/>
                  </a:ext>
                </a:extLst>
              </p:cNvPr>
              <p:cNvSpPr txBox="1"/>
              <p:nvPr/>
            </p:nvSpPr>
            <p:spPr>
              <a:xfrm>
                <a:off x="7776569" y="2402818"/>
                <a:ext cx="4032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kern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fr-FR" sz="2400" kern="0" dirty="0">
                  <a:solidFill>
                    <a:prstClr val="black"/>
                  </a:solidFill>
                  <a:latin typeface="Calibri" panose="020F0502020204030204"/>
                </a:endParaRPr>
              </a:p>
              <a:p>
                <a:pPr>
                  <a:defRPr/>
                </a:pPr>
                <a:endParaRPr lang="fr-FR" sz="2400" kern="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ZoneTexte 11">
                <a:extLst>
                  <a:ext uri="{FF2B5EF4-FFF2-40B4-BE49-F238E27FC236}">
                    <a16:creationId xmlns:a16="http://schemas.microsoft.com/office/drawing/2014/main" id="{789B8C1B-09D2-025A-358E-576A6ED85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569" y="2402818"/>
                <a:ext cx="403244" cy="830997"/>
              </a:xfrm>
              <a:prstGeom prst="rect">
                <a:avLst/>
              </a:prstGeom>
              <a:blipFill>
                <a:blip r:embed="rId5"/>
                <a:stretch>
                  <a:fillRect l="-3030" r="-15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11">
            <a:extLst>
              <a:ext uri="{FF2B5EF4-FFF2-40B4-BE49-F238E27FC236}">
                <a16:creationId xmlns:a16="http://schemas.microsoft.com/office/drawing/2014/main" id="{E9267C4E-9C9A-5825-1331-14CAE7CB90C4}"/>
              </a:ext>
            </a:extLst>
          </p:cNvPr>
          <p:cNvSpPr txBox="1"/>
          <p:nvPr/>
        </p:nvSpPr>
        <p:spPr>
          <a:xfrm>
            <a:off x="9432111" y="2449471"/>
            <a:ext cx="403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400" b="1" kern="0" dirty="0">
                <a:solidFill>
                  <a:srgbClr val="1D9A78"/>
                </a:solidFill>
                <a:latin typeface="Calibri" panose="020F0502020204030204"/>
              </a:rPr>
              <a:t>P</a:t>
            </a:r>
            <a:endParaRPr lang="fr-FR" sz="2400" kern="0" dirty="0">
              <a:solidFill>
                <a:srgbClr val="1D9A78"/>
              </a:solidFill>
              <a:latin typeface="Calibri" panose="020F0502020204030204"/>
            </a:endParaRPr>
          </a:p>
          <a:p>
            <a:pPr>
              <a:defRPr/>
            </a:pPr>
            <a:endParaRPr lang="fr-FR" sz="24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Image 9" descr="Une image contenant tanner, bois, marron, contre-plaqué&#10;&#10;Le contenu généré par l’IA peut être incorrect.">
            <a:extLst>
              <a:ext uri="{FF2B5EF4-FFF2-40B4-BE49-F238E27FC236}">
                <a16:creationId xmlns:a16="http://schemas.microsoft.com/office/drawing/2014/main" id="{110DD00E-19E4-60E2-5C7B-362B8A7CE9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6136" y="4440060"/>
            <a:ext cx="4084674" cy="662997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BDF5423B-7137-ABE0-D8FC-141D0AE659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3302" y="3739542"/>
            <a:ext cx="1222462" cy="272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la droite perpendiculaire à 𝒅 passant par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en n’utilisant que le compas et une règle non graduée?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A1C270-A60A-0483-B144-A3809CD35F4E}"/>
              </a:ext>
            </a:extLst>
          </p:cNvPr>
          <p:cNvSpPr/>
          <p:nvPr/>
        </p:nvSpPr>
        <p:spPr>
          <a:xfrm>
            <a:off x="9432622" y="2860421"/>
            <a:ext cx="251297" cy="251297"/>
          </a:xfrm>
          <a:prstGeom prst="rect">
            <a:avLst/>
          </a:prstGeom>
          <a:solidFill>
            <a:srgbClr val="8BC145">
              <a:lumMod val="20000"/>
              <a:lumOff val="80000"/>
            </a:srgbClr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3">
            <a:extLst>
              <a:ext uri="{FF2B5EF4-FFF2-40B4-BE49-F238E27FC236}">
                <a16:creationId xmlns:a16="http://schemas.microsoft.com/office/drawing/2014/main" id="{4C729811-6F34-06B5-9E3D-9B4DE030AA9A}"/>
              </a:ext>
            </a:extLst>
          </p:cNvPr>
          <p:cNvCxnSpPr/>
          <p:nvPr/>
        </p:nvCxnSpPr>
        <p:spPr>
          <a:xfrm>
            <a:off x="7543173" y="3111718"/>
            <a:ext cx="3778898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4BBB041D-1E42-8D8A-3B12-D187A49C8E66}"/>
              </a:ext>
            </a:extLst>
          </p:cNvPr>
          <p:cNvCxnSpPr/>
          <p:nvPr/>
        </p:nvCxnSpPr>
        <p:spPr>
          <a:xfrm>
            <a:off x="9432622" y="1783093"/>
            <a:ext cx="0" cy="222535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B1E67DB-2C7A-BDB6-51A2-693CD662DB8A}"/>
                  </a:ext>
                </a:extLst>
              </p:cNvPr>
              <p:cNvSpPr/>
              <p:nvPr/>
            </p:nvSpPr>
            <p:spPr>
              <a:xfrm>
                <a:off x="7453679" y="2732721"/>
                <a:ext cx="441275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1905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4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B1E67DB-2C7A-BDB6-51A2-693CD662DB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679" y="2732721"/>
                <a:ext cx="441275" cy="461665"/>
              </a:xfrm>
              <a:prstGeom prst="rect">
                <a:avLst/>
              </a:prstGeom>
              <a:blipFill>
                <a:blip r:embed="rId3"/>
                <a:stretch>
                  <a:fillRect l="-6944" b="-1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2">
            <a:extLst>
              <a:ext uri="{FF2B5EF4-FFF2-40B4-BE49-F238E27FC236}">
                <a16:creationId xmlns:a16="http://schemas.microsoft.com/office/drawing/2014/main" id="{D6F4C11E-6F56-D6C3-660B-267795D492D1}"/>
              </a:ext>
            </a:extLst>
          </p:cNvPr>
          <p:cNvSpPr/>
          <p:nvPr/>
        </p:nvSpPr>
        <p:spPr>
          <a:xfrm>
            <a:off x="9363907" y="3011303"/>
            <a:ext cx="144000" cy="144000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1">
            <a:extLst>
              <a:ext uri="{FF2B5EF4-FFF2-40B4-BE49-F238E27FC236}">
                <a16:creationId xmlns:a16="http://schemas.microsoft.com/office/drawing/2014/main" id="{887BCFC5-3055-D946-97A2-9E3E335FFF41}"/>
              </a:ext>
            </a:extLst>
          </p:cNvPr>
          <p:cNvSpPr txBox="1"/>
          <p:nvPr/>
        </p:nvSpPr>
        <p:spPr>
          <a:xfrm>
            <a:off x="9043054" y="2704066"/>
            <a:ext cx="403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400" b="1" kern="0" dirty="0">
                <a:solidFill>
                  <a:srgbClr val="1D9A78"/>
                </a:solidFill>
                <a:latin typeface="Calibri" panose="020F0502020204030204"/>
              </a:rPr>
              <a:t>P</a:t>
            </a:r>
            <a:endParaRPr lang="fr-FR" sz="2400" kern="0" dirty="0">
              <a:solidFill>
                <a:srgbClr val="1D9A78"/>
              </a:solidFill>
              <a:latin typeface="Calibri" panose="020F0502020204030204"/>
            </a:endParaRPr>
          </a:p>
          <a:p>
            <a:pPr>
              <a:defRPr/>
            </a:pPr>
            <a:endParaRPr lang="fr-FR" sz="24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7" name="Image 16" descr="Une image contenant tanner, bois, marron, contre-plaqué&#10;&#10;Le contenu généré par l’IA peut être incorrect.">
            <a:extLst>
              <a:ext uri="{FF2B5EF4-FFF2-40B4-BE49-F238E27FC236}">
                <a16:creationId xmlns:a16="http://schemas.microsoft.com/office/drawing/2014/main" id="{C2DCE9B0-FA28-0DEA-77DF-82219ADCD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136" y="4440060"/>
            <a:ext cx="4084674" cy="662997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CC23C199-281F-0455-8797-97D183E92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302" y="3739542"/>
            <a:ext cx="1222462" cy="272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tracer la droite perpendiculaire à 𝒅 et qui passe par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1">
            <a:hlinkClick r:id="" action="ppaction://media"/>
            <a:extLst>
              <a:ext uri="{FF2B5EF4-FFF2-40B4-BE49-F238E27FC236}">
                <a16:creationId xmlns:a16="http://schemas.microsoft.com/office/drawing/2014/main" id="{43A45880-B41D-A8C6-6BC9-B3263787FF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994" r="3189" b="2720"/>
          <a:stretch/>
        </p:blipFill>
        <p:spPr>
          <a:xfrm>
            <a:off x="679114" y="1022584"/>
            <a:ext cx="10359000" cy="5674930"/>
          </a:xfrm>
          <a:prstGeom prst="rect">
            <a:avLst/>
          </a:prstGeom>
        </p:spPr>
      </p:pic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9346BB24-BA18-F813-73CD-0F7AC8853A1C}"/>
              </a:ext>
            </a:extLst>
          </p:cNvPr>
          <p:cNvSpPr/>
          <p:nvPr/>
        </p:nvSpPr>
        <p:spPr>
          <a:xfrm>
            <a:off x="410547" y="1052634"/>
            <a:ext cx="9909110" cy="502852"/>
          </a:xfrm>
          <a:prstGeom prst="roundRect">
            <a:avLst/>
          </a:prstGeom>
          <a:solidFill>
            <a:srgbClr val="FFE1E1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01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 Je trace un demi-cercle de centre P qui coupe la droite d en deux points A et B</a:t>
            </a:r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2</a:t>
            </a:r>
            <a:r>
              <a:rPr lang="fr-FR" baseline="30000" dirty="0">
                <a:latin typeface="Calibri" panose="020F0502020204030204"/>
              </a:rPr>
              <a:t>ème</a:t>
            </a:r>
            <a:r>
              <a:rPr lang="fr-FR" dirty="0">
                <a:latin typeface="Calibri" panose="020F0502020204030204"/>
              </a:rPr>
              <a:t> étape de la construction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2">
            <a:hlinkClick r:id="" action="ppaction://media"/>
            <a:extLst>
              <a:ext uri="{FF2B5EF4-FFF2-40B4-BE49-F238E27FC236}">
                <a16:creationId xmlns:a16="http://schemas.microsoft.com/office/drawing/2014/main" id="{EF5E7D41-F68A-5C54-ABD0-BDD9EE3DE8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994" r="969" b="3265"/>
          <a:stretch/>
        </p:blipFill>
        <p:spPr>
          <a:xfrm>
            <a:off x="312575" y="1022583"/>
            <a:ext cx="10650894" cy="5671149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DD559B6-6A91-B43E-8DB2-A09DC9075041}"/>
              </a:ext>
            </a:extLst>
          </p:cNvPr>
          <p:cNvSpPr/>
          <p:nvPr/>
        </p:nvSpPr>
        <p:spPr>
          <a:xfrm>
            <a:off x="410547" y="1052634"/>
            <a:ext cx="9909110" cy="502852"/>
          </a:xfrm>
          <a:prstGeom prst="roundRect">
            <a:avLst/>
          </a:prstGeom>
          <a:solidFill>
            <a:srgbClr val="1D6FA9">
              <a:lumMod val="20000"/>
              <a:lumOff val="80000"/>
            </a:srgbClr>
          </a:solidFill>
          <a:ln w="12700" cap="flat" cmpd="sng" algn="ctr">
            <a:solidFill>
              <a:srgbClr val="1D6FA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02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 Je trace un arc de centre A et de rayon AB.</a:t>
            </a: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3</a:t>
            </a:r>
            <a:r>
              <a:rPr lang="fr-FR" baseline="30000" dirty="0"/>
              <a:t>ème</a:t>
            </a:r>
            <a:r>
              <a:rPr lang="fr-FR" dirty="0"/>
              <a:t>  étape de la construction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3">
            <a:hlinkClick r:id="" action="ppaction://media"/>
            <a:extLst>
              <a:ext uri="{FF2B5EF4-FFF2-40B4-BE49-F238E27FC236}">
                <a16:creationId xmlns:a16="http://schemas.microsoft.com/office/drawing/2014/main" id="{AACC1E5A-E6B2-5E7F-5B13-30571DAAB86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59"/>
                </p14:media>
              </p:ext>
            </p:extLst>
          </p:nvPr>
        </p:nvPicPr>
        <p:blipFill rotWithShape="1">
          <a:blip r:embed="rId5"/>
          <a:srcRect t="3402" r="1505" b="3538"/>
          <a:stretch>
            <a:fillRect/>
          </a:stretch>
        </p:blipFill>
        <p:spPr>
          <a:xfrm>
            <a:off x="317240" y="1015309"/>
            <a:ext cx="10695027" cy="5684071"/>
          </a:xfrm>
          <a:prstGeom prst="rect">
            <a:avLst/>
          </a:prstGeom>
        </p:spPr>
      </p:pic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507F4C65-8D62-7302-8739-1696E2BEB6AD}"/>
              </a:ext>
            </a:extLst>
          </p:cNvPr>
          <p:cNvSpPr/>
          <p:nvPr/>
        </p:nvSpPr>
        <p:spPr>
          <a:xfrm>
            <a:off x="410547" y="1052634"/>
            <a:ext cx="9909110" cy="502852"/>
          </a:xfrm>
          <a:prstGeom prst="roundRect">
            <a:avLst/>
          </a:prstGeom>
          <a:solidFill>
            <a:srgbClr val="1D6FA9">
              <a:lumMod val="20000"/>
              <a:lumOff val="80000"/>
            </a:srgbClr>
          </a:solidFill>
          <a:ln w="12700" cap="flat" cmpd="sng" algn="ctr">
            <a:solidFill>
              <a:srgbClr val="1D6FA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03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 Je trace un arc de centre B et de rayon AB.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dernière  étape de la construction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4">
            <a:hlinkClick r:id="" action="ppaction://media"/>
            <a:extLst>
              <a:ext uri="{FF2B5EF4-FFF2-40B4-BE49-F238E27FC236}">
                <a16:creationId xmlns:a16="http://schemas.microsoft.com/office/drawing/2014/main" id="{5A8FC360-BA30-01D8-5FBE-783E5CF320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857" r="1352" b="3401"/>
          <a:stretch/>
        </p:blipFill>
        <p:spPr>
          <a:xfrm>
            <a:off x="317240" y="1022584"/>
            <a:ext cx="10637757" cy="5686126"/>
          </a:xfrm>
          <a:prstGeom prst="rect">
            <a:avLst/>
          </a:prstGeom>
        </p:spPr>
      </p:pic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61957D3E-911A-E7E3-DB40-FFE51C1CD6DB}"/>
              </a:ext>
            </a:extLst>
          </p:cNvPr>
          <p:cNvSpPr/>
          <p:nvPr/>
        </p:nvSpPr>
        <p:spPr>
          <a:xfrm>
            <a:off x="410547" y="1052634"/>
            <a:ext cx="9909110" cy="502852"/>
          </a:xfrm>
          <a:prstGeom prst="roundRect">
            <a:avLst/>
          </a:prstGeom>
          <a:solidFill>
            <a:srgbClr val="F3EBFB"/>
          </a:solidFill>
          <a:ln w="1270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04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 Je trace la droite PQ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6478653" y="1104005"/>
                <a:ext cx="5412509" cy="4001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𝑃𝑄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 la droite perpendiculaire à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passant par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𝑃</m:t>
                    </m:r>
                  </m:oMath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653" y="1104005"/>
                <a:ext cx="5412509" cy="400110"/>
              </a:xfrm>
              <a:prstGeom prst="rect">
                <a:avLst/>
              </a:prstGeom>
              <a:blipFill>
                <a:blip r:embed="rId6"/>
                <a:stretch>
                  <a:fillRect l="-338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854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pour </a:t>
            </a:r>
            <a:r>
              <a:rPr lang="fr-FR"/>
              <a:t>tracer de la </a:t>
            </a:r>
            <a:r>
              <a:rPr lang="fr-FR" dirty="0"/>
              <a:t>droite perpendiculaire à d qui passe par le point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822396" y="2745386"/>
            <a:ext cx="6800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……………….. de centre …. qui coupe la droite d en deux points A et B.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3290C9C2-9738-DC55-8FBE-E6BFD1D13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0871" y="2713823"/>
            <a:ext cx="2114733" cy="5944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C596068-4BB8-ED3C-5E91-A687B83C1F40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première étape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A7C5972-1F8E-6FD5-8B5A-FE3548E184D4}"/>
              </a:ext>
            </a:extLst>
          </p:cNvPr>
          <p:cNvSpPr txBox="1"/>
          <p:nvPr/>
        </p:nvSpPr>
        <p:spPr>
          <a:xfrm>
            <a:off x="1036616" y="2745386"/>
            <a:ext cx="658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</a:t>
            </a:r>
            <a:r>
              <a:rPr lang="fr-FR" sz="2400" dirty="0">
                <a:solidFill>
                  <a:srgbClr val="FF0000"/>
                </a:solidFill>
              </a:rPr>
              <a:t>demi-cercle</a:t>
            </a:r>
            <a:r>
              <a:rPr lang="fr-FR" sz="2400" dirty="0">
                <a:solidFill>
                  <a:prstClr val="black"/>
                </a:solidFill>
              </a:rPr>
              <a:t> de centre </a:t>
            </a:r>
            <a:r>
              <a:rPr lang="fr-FR" sz="2400" dirty="0">
                <a:solidFill>
                  <a:srgbClr val="FF0000"/>
                </a:solidFill>
              </a:rPr>
              <a:t>P</a:t>
            </a:r>
            <a:r>
              <a:rPr lang="fr-FR" sz="2400" dirty="0">
                <a:solidFill>
                  <a:prstClr val="black"/>
                </a:solidFill>
              </a:rPr>
              <a:t> qui coupe la droite d en deux points A et B.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361476-F43A-D32F-1627-42991732A5C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AB2772D-C806-E99A-5E63-403A9679E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7585" y="2400723"/>
            <a:ext cx="3097799" cy="15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DD428-31B1-F692-5696-2EB10D4FF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E97EED-90FF-57E2-F5BD-EE4F0E951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 2</a:t>
            </a:r>
            <a:r>
              <a:rPr kumimoji="0" lang="fr-FR" sz="16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ème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étape de la construction de </a:t>
            </a:r>
            <a:r>
              <a:rPr lang="fr-FR" dirty="0"/>
              <a:t>la droite perpendiculaire à d passant par le point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1ED199-7768-371A-A86D-F2BB841EC9A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E07902-9717-6A2E-90FF-E2E09208B8BA}"/>
              </a:ext>
            </a:extLst>
          </p:cNvPr>
          <p:cNvSpPr txBox="1"/>
          <p:nvPr/>
        </p:nvSpPr>
        <p:spPr>
          <a:xfrm>
            <a:off x="739268" y="2976218"/>
            <a:ext cx="69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………………de centre A et de rayon ….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867435-04AE-BD4E-4003-33EFE525DF6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118FD7D-0DB8-2F22-E876-EE55BDA2436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26190EE-E889-8B32-DCFF-8E752AEC520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A2F1134-126B-1851-E5BB-FEA0C91036D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8461CF65-47E2-EDE4-C8CA-B54DF3E1B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7296" y="2541319"/>
            <a:ext cx="3097799" cy="15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498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DA6A3-FC80-6BCB-4AE2-CCE79C468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820CD9-C70F-40AF-6E24-D6CC019A5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E9D0DF-02CE-57C6-EC35-DA1DB290D5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3C24F0F-1DD9-D978-6E68-CB0FB0D119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D7E4795-E968-6878-3F80-9A65FDB256DE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4527A5E-C80B-F421-DF2A-F2B50F2093DE}"/>
              </a:ext>
            </a:extLst>
          </p:cNvPr>
          <p:cNvSpPr txBox="1"/>
          <p:nvPr/>
        </p:nvSpPr>
        <p:spPr>
          <a:xfrm>
            <a:off x="739268" y="2976218"/>
            <a:ext cx="69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</a:t>
            </a:r>
            <a:r>
              <a:rPr lang="fr-FR" sz="2400" dirty="0">
                <a:solidFill>
                  <a:srgbClr val="FF0000"/>
                </a:solidFill>
              </a:rPr>
              <a:t>arc de cercle </a:t>
            </a:r>
            <a:r>
              <a:rPr lang="fr-FR" sz="2400" dirty="0">
                <a:solidFill>
                  <a:prstClr val="black"/>
                </a:solidFill>
              </a:rPr>
              <a:t>de centre A et de rayon </a:t>
            </a:r>
            <a:r>
              <a:rPr lang="fr-FR" sz="2400" dirty="0">
                <a:solidFill>
                  <a:srgbClr val="FF0000"/>
                </a:solidFill>
              </a:rPr>
              <a:t>AB</a:t>
            </a:r>
            <a:r>
              <a:rPr lang="fr-FR" sz="24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F4376A-346A-6088-CBD5-AE37F67C8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463" y="1947428"/>
            <a:ext cx="2857748" cy="205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37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90878-7A46-E8BE-2942-8D0556BBF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3ECE00-36BF-0ECA-D5E5-DE6E0060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3</a:t>
            </a:r>
            <a:r>
              <a:rPr lang="fr-FR" baseline="30000" dirty="0"/>
              <a:t>ème</a:t>
            </a:r>
            <a:r>
              <a:rPr lang="fr-FR" dirty="0"/>
              <a:t>  étape de la construction de la droite perpendiculaire à d passant par le point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721C42-1071-8A34-8AAD-E354DF1695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312324A-9313-E4DD-6E89-54ED4CD0A026}"/>
              </a:ext>
            </a:extLst>
          </p:cNvPr>
          <p:cNvSpPr txBox="1"/>
          <p:nvPr/>
        </p:nvSpPr>
        <p:spPr>
          <a:xfrm>
            <a:off x="739268" y="2976218"/>
            <a:ext cx="69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………………de centre B et de rayon ….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76B3A9-E4E6-6729-8AEC-7268E3D90CB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4A6D1FA-962C-3698-C394-D23344234EB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87731D6-56C3-5290-D9B0-ED5D5C73801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13E47D2-C256-9646-3AA0-B666DF1A58C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0D5C1CE-442A-86A4-6284-C64247867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190" y="1947428"/>
            <a:ext cx="2857748" cy="205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88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56311-D24A-75EC-1533-E6B98727F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C07C2A-DEC7-C8C2-7696-8E72244BE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9DFD25-CE46-957F-2AA3-F8EF529C66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982B136-E7B1-DC54-7246-5287A2B4654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970EE7-7972-F3C2-C5A0-0AC0BBD60F9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18D7E7-75AD-F2C7-D429-6E0CEBF4B1E1}"/>
              </a:ext>
            </a:extLst>
          </p:cNvPr>
          <p:cNvSpPr txBox="1"/>
          <p:nvPr/>
        </p:nvSpPr>
        <p:spPr>
          <a:xfrm>
            <a:off x="739268" y="2976218"/>
            <a:ext cx="69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</a:t>
            </a:r>
            <a:r>
              <a:rPr lang="fr-FR" sz="2400" dirty="0">
                <a:solidFill>
                  <a:srgbClr val="FF0000"/>
                </a:solidFill>
              </a:rPr>
              <a:t>arc de cercle </a:t>
            </a:r>
            <a:r>
              <a:rPr lang="fr-FR" sz="2400" dirty="0">
                <a:solidFill>
                  <a:prstClr val="black"/>
                </a:solidFill>
              </a:rPr>
              <a:t>de centre B et de rayon </a:t>
            </a:r>
            <a:r>
              <a:rPr lang="fr-FR" sz="2400" dirty="0">
                <a:solidFill>
                  <a:srgbClr val="FF0000"/>
                </a:solidFill>
              </a:rPr>
              <a:t>AB</a:t>
            </a:r>
            <a:r>
              <a:rPr lang="fr-FR" sz="24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6" name="Image 5" descr="Une image contenant Dessin d’enfant&#10;&#10;Le contenu généré par l’IA peut être incorrect.">
            <a:extLst>
              <a:ext uri="{FF2B5EF4-FFF2-40B4-BE49-F238E27FC236}">
                <a16:creationId xmlns:a16="http://schemas.microsoft.com/office/drawing/2014/main" id="{4FE5F9FA-1807-B794-3978-02BAF33F9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2269" y="2235223"/>
            <a:ext cx="2949195" cy="212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660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26635-BF30-639C-7484-CD3FA8626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C7775A-0E27-796A-7FF4-0B794033D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dernière étape de la construction de la droite perpendiculaire à d passant par le point 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DCDF22E-5DCF-2EFA-3748-3E5D4F4611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1E2A53-7605-2BFD-3C63-FBF0E6FF4328}"/>
              </a:ext>
            </a:extLst>
          </p:cNvPr>
          <p:cNvSpPr txBox="1"/>
          <p:nvPr/>
        </p:nvSpPr>
        <p:spPr>
          <a:xfrm>
            <a:off x="739268" y="2976218"/>
            <a:ext cx="697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la ………………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616927-A3F7-8C27-C91F-C45594CF81E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5C127AF-93FD-B7FE-38A6-332344D9C8D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D5C3862-2DA0-C291-2853-8EA73922968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4BD6C78-F332-2859-60F9-1C42305BA64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Dessin d’enfant&#10;&#10;Le contenu généré par l’IA peut être incorrect.">
            <a:extLst>
              <a:ext uri="{FF2B5EF4-FFF2-40B4-BE49-F238E27FC236}">
                <a16:creationId xmlns:a16="http://schemas.microsoft.com/office/drawing/2014/main" id="{04A682FB-5BC0-C852-0EC0-4E286E5AB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7296" y="2365917"/>
            <a:ext cx="2949195" cy="212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157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D0F3E-343A-2C79-A057-95C76220E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C6DB9F-FA3C-F07F-E4BA-6DB3C758E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6B9CAF-FBD1-9B90-00C5-174BD9DC2BB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98FF05D0-499A-2C91-FC61-4A8DCEE42C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101E571-AA2C-76E3-6DE4-1E971B6BDDD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3AEC10-EC48-7B61-D42A-34EB171F0C53}"/>
              </a:ext>
            </a:extLst>
          </p:cNvPr>
          <p:cNvSpPr txBox="1"/>
          <p:nvPr/>
        </p:nvSpPr>
        <p:spPr>
          <a:xfrm>
            <a:off x="739267" y="2976218"/>
            <a:ext cx="4834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la </a:t>
            </a:r>
            <a:r>
              <a:rPr lang="fr-FR" sz="2400" dirty="0">
                <a:solidFill>
                  <a:srgbClr val="FF0000"/>
                </a:solidFill>
              </a:rPr>
              <a:t>droite PQ</a:t>
            </a:r>
            <a:endParaRPr lang="fr-FR" sz="2400" dirty="0">
              <a:solidFill>
                <a:prstClr val="black"/>
              </a:solidFill>
            </a:endParaRPr>
          </a:p>
        </p:txBody>
      </p:sp>
      <p:pic>
        <p:nvPicPr>
          <p:cNvPr id="6" name="Image 5" descr="Une image contenant diagramme, ligne, cercle&#10;&#10;Le contenu généré par l’IA peut être incorrect.">
            <a:extLst>
              <a:ext uri="{FF2B5EF4-FFF2-40B4-BE49-F238E27FC236}">
                <a16:creationId xmlns:a16="http://schemas.microsoft.com/office/drawing/2014/main" id="{48D46055-3849-4E33-D65C-A2A8A5578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9978" y="2233411"/>
            <a:ext cx="3029213" cy="217188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40213" y="4005189"/>
            <a:ext cx="6399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droite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PQ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est la droite perpendiculaire à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passant par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4191253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57D42EA8-5B38-E6B1-B11C-7519CEBDC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341" y="1399999"/>
            <a:ext cx="11625318" cy="40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DCDEFE0A-F8E7-C299-535C-F71797A4D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341" y="1399999"/>
            <a:ext cx="11625318" cy="40580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C9C0D77-8667-69E9-B348-3874204AB622}"/>
              </a:ext>
            </a:extLst>
          </p:cNvPr>
          <p:cNvSpPr txBox="1"/>
          <p:nvPr/>
        </p:nvSpPr>
        <p:spPr>
          <a:xfrm>
            <a:off x="2672080" y="2961552"/>
            <a:ext cx="162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 de cercle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5ABD30C-90CD-B8C9-75D7-DAF77532763D}"/>
              </a:ext>
            </a:extLst>
          </p:cNvPr>
          <p:cNvSpPr txBox="1"/>
          <p:nvPr/>
        </p:nvSpPr>
        <p:spPr>
          <a:xfrm>
            <a:off x="5630027" y="2961552"/>
            <a:ext cx="375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2B2F4-C212-C398-AE85-30728E00BCDF}"/>
              </a:ext>
            </a:extLst>
          </p:cNvPr>
          <p:cNvSpPr txBox="1"/>
          <p:nvPr/>
        </p:nvSpPr>
        <p:spPr>
          <a:xfrm>
            <a:off x="3281680" y="3809666"/>
            <a:ext cx="635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53B70FF-486A-1AA0-BC89-45F6E972E076}"/>
              </a:ext>
            </a:extLst>
          </p:cNvPr>
          <p:cNvSpPr txBox="1"/>
          <p:nvPr/>
        </p:nvSpPr>
        <p:spPr>
          <a:xfrm>
            <a:off x="8047643" y="3806201"/>
            <a:ext cx="504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40B8D77-D4C7-46C2-E5A7-DC9BE2AE7E50}"/>
              </a:ext>
            </a:extLst>
          </p:cNvPr>
          <p:cNvSpPr txBox="1"/>
          <p:nvPr/>
        </p:nvSpPr>
        <p:spPr>
          <a:xfrm>
            <a:off x="3267824" y="4273796"/>
            <a:ext cx="635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1926F28-424F-0B61-F458-3EF300FDF010}"/>
              </a:ext>
            </a:extLst>
          </p:cNvPr>
          <p:cNvSpPr txBox="1"/>
          <p:nvPr/>
        </p:nvSpPr>
        <p:spPr>
          <a:xfrm>
            <a:off x="8075351" y="4280722"/>
            <a:ext cx="504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213ECE-AE06-709D-8388-5058D00C4499}"/>
              </a:ext>
            </a:extLst>
          </p:cNvPr>
          <p:cNvSpPr txBox="1"/>
          <p:nvPr/>
        </p:nvSpPr>
        <p:spPr>
          <a:xfrm>
            <a:off x="2310129" y="4748317"/>
            <a:ext cx="7015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droite qui passe par p et le point de rencontre des deux arcs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19</a:t>
            </a:r>
            <a:endParaRPr lang="fr-FR" dirty="0"/>
          </a:p>
        </p:txBody>
      </p:sp>
      <p:pic>
        <p:nvPicPr>
          <p:cNvPr id="6" name="Image 5" descr="Une image contenant text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02863667-AC03-0731-9A5C-76730DF38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72" y="1419621"/>
            <a:ext cx="11602455" cy="40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Construire la perpendiculaire à partir d’un point de la droite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8" name="Image 7" descr="Une image contenant ligne, texte&#10;&#10;Le contenu généré par l’IA peut être incorrect.">
            <a:extLst>
              <a:ext uri="{FF2B5EF4-FFF2-40B4-BE49-F238E27FC236}">
                <a16:creationId xmlns:a16="http://schemas.microsoft.com/office/drawing/2014/main" id="{0BBE8E2E-C5C8-068D-51D0-4A614C9F5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593" y="1069986"/>
            <a:ext cx="8034767" cy="1197053"/>
          </a:xfrm>
          <a:prstGeom prst="rect">
            <a:avLst/>
          </a:prstGeom>
        </p:spPr>
      </p:pic>
      <p:pic>
        <p:nvPicPr>
          <p:cNvPr id="10" name="Image 9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8897C28F-8E27-8280-0789-C2CEA8432E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559" y="2293236"/>
            <a:ext cx="7771778" cy="1423768"/>
          </a:xfrm>
          <a:prstGeom prst="rect">
            <a:avLst/>
          </a:prstGeom>
        </p:spPr>
      </p:pic>
      <p:pic>
        <p:nvPicPr>
          <p:cNvPr id="12" name="Image 11" descr="Une image contenant ligne, origami&#10;&#10;Le contenu généré par l’IA peut être incorrect.">
            <a:extLst>
              <a:ext uri="{FF2B5EF4-FFF2-40B4-BE49-F238E27FC236}">
                <a16:creationId xmlns:a16="http://schemas.microsoft.com/office/drawing/2014/main" id="{76D5A2F8-BA52-17CB-50FA-F2FCF830D0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663" y="3429000"/>
            <a:ext cx="7771778" cy="1505386"/>
          </a:xfrm>
          <a:prstGeom prst="rect">
            <a:avLst/>
          </a:prstGeom>
        </p:spPr>
      </p:pic>
      <p:pic>
        <p:nvPicPr>
          <p:cNvPr id="14" name="Image 13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949D1734-655D-36D2-9799-8700B19BF8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8707" y="4934386"/>
            <a:ext cx="7708298" cy="151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98BE9108-7E8F-7A26-6108-E0F7C285A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187" y="2137083"/>
            <a:ext cx="10075276" cy="305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3773" y="280209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0397" y="382270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04802" y="584334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799" y="483890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39821" y="28020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4634" y="3804274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4" y="4838905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11282" y="5839351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56582" y="108793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Leçon 7       Les concepts de base de la géométrie dans le plan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39821" y="280193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6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19248" y="3831775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sym typeface="Arial"/>
              </a:rPr>
              <a:t>Tâche 7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0" y="483755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8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0977" y="2801939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Construire la bissectrice d’un angle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4631" y="3819713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b="1" dirty="0">
                <a:solidFill>
                  <a:prstClr val="black"/>
                </a:solidFill>
                <a:sym typeface="Arial"/>
              </a:rPr>
              <a:t>Construire la perpendiculaire à partir d’un point de la droite.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3" y="4841238"/>
            <a:ext cx="8110747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prstClr val="white">
                    <a:lumMod val="50000"/>
                  </a:prst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Construire la perpendiculaire à partir d’un point qui n’appartient pas à une droite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03653" y="5843341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9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15382" y="5840346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Reconnaître les éléments caractéristiques du cercle</a:t>
            </a:r>
          </a:p>
        </p:txBody>
      </p:sp>
      <p:sp>
        <p:nvSpPr>
          <p:cNvPr id="2" name="Google Shape;291;p29">
            <a:extLst>
              <a:ext uri="{FF2B5EF4-FFF2-40B4-BE49-F238E27FC236}">
                <a16:creationId xmlns:a16="http://schemas.microsoft.com/office/drawing/2014/main" id="{E825F4D4-1A85-DB00-E728-09A32C2F892B}"/>
              </a:ext>
            </a:extLst>
          </p:cNvPr>
          <p:cNvSpPr/>
          <p:nvPr/>
        </p:nvSpPr>
        <p:spPr>
          <a:xfrm>
            <a:off x="1340970" y="187039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Google Shape;292;p29">
            <a:extLst>
              <a:ext uri="{FF2B5EF4-FFF2-40B4-BE49-F238E27FC236}">
                <a16:creationId xmlns:a16="http://schemas.microsoft.com/office/drawing/2014/main" id="{45C724C3-5A4F-7D50-ECBB-0F6F136096CE}"/>
              </a:ext>
            </a:extLst>
          </p:cNvPr>
          <p:cNvSpPr/>
          <p:nvPr/>
        </p:nvSpPr>
        <p:spPr>
          <a:xfrm>
            <a:off x="3185205" y="1870391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Text Placeholder 56">
            <a:extLst>
              <a:ext uri="{FF2B5EF4-FFF2-40B4-BE49-F238E27FC236}">
                <a16:creationId xmlns:a16="http://schemas.microsoft.com/office/drawing/2014/main" id="{DF23FE0F-A20E-3B57-F0C4-4EFEDB254939}"/>
              </a:ext>
            </a:extLst>
          </p:cNvPr>
          <p:cNvSpPr txBox="1">
            <a:spLocks/>
          </p:cNvSpPr>
          <p:nvPr/>
        </p:nvSpPr>
        <p:spPr>
          <a:xfrm>
            <a:off x="1339821" y="1869396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4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Tâche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 Placeholder 56">
            <a:extLst>
              <a:ext uri="{FF2B5EF4-FFF2-40B4-BE49-F238E27FC236}">
                <a16:creationId xmlns:a16="http://schemas.microsoft.com/office/drawing/2014/main" id="{1F15AEBD-F96E-FE8F-C338-3F4AD8954696}"/>
              </a:ext>
            </a:extLst>
          </p:cNvPr>
          <p:cNvSpPr txBox="1">
            <a:spLocks/>
          </p:cNvSpPr>
          <p:nvPr/>
        </p:nvSpPr>
        <p:spPr>
          <a:xfrm>
            <a:off x="3185204" y="186939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  <a:sym typeface="Arial"/>
              </a:rPr>
              <a:t>Construire la médiatrice d’un segment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89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Construire la perpendiculaire à partir d’un point de la droite.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Droites </a:t>
            </a:r>
            <a:r>
              <a:rPr lang="en-US" dirty="0" err="1"/>
              <a:t>perpendiculaires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 point.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Arc de cercle.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l’élève doit être capable de: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Trace des arcs de cercles de même rayon pour tracer en fait un losange.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Se rappeler que, les diagonales d’un losange sont perpendiculaires</a:t>
            </a:r>
            <a:r>
              <a:rPr lang="fr-FR" b="1" dirty="0"/>
              <a:t>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Changer l’ouverture du compas.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1513</TotalTime>
  <Words>1388</Words>
  <Application>Microsoft Office PowerPoint</Application>
  <PresentationFormat>Grand écran</PresentationFormat>
  <Paragraphs>146</Paragraphs>
  <Slides>50</Slides>
  <Notes>4</Notes>
  <HiddenSlides>7</HiddenSlides>
  <MMClips>4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60" baseType="lpstr">
      <vt:lpstr>Aptos</vt:lpstr>
      <vt:lpstr>Aptos Display</vt:lpstr>
      <vt:lpstr>Arial</vt:lpstr>
      <vt:lpstr>Calibri</vt:lpstr>
      <vt:lpstr>Cambria Math</vt:lpstr>
      <vt:lpstr>Courier New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Observez la figure ci-dessous et répondez en vous appuyant sur le codage.</vt:lpstr>
      <vt:lpstr>P est un point commun aux deux droites m et n. La droite m est perpendiculaire à la droite n en P, et l’angle ∠P est un angle droit.</vt:lpstr>
      <vt:lpstr>Parfait! On se rappelle ce qui suit:</vt:lpstr>
      <vt:lpstr>Présentation PowerPoint</vt:lpstr>
      <vt:lpstr>Observez la droite d ci-dessous, puis exprimez vos avis sur la question suivante:</vt:lpstr>
      <vt:lpstr>A la fin de cette séance, vous serez capables de</vt:lpstr>
      <vt:lpstr>Présentation PowerPoint</vt:lpstr>
      <vt:lpstr>Je vous montre comment tracer la droite perpendiculaire à 𝒅 et qui passe par P</vt:lpstr>
      <vt:lpstr>Voici la 2ème étape de la construction</vt:lpstr>
      <vt:lpstr>Voici la 3ème  étape de la construction</vt:lpstr>
      <vt:lpstr>Voici la dernière  étape de la construction</vt:lpstr>
      <vt:lpstr>Présentation PowerPoint</vt:lpstr>
      <vt:lpstr>Complétez pour tracer de la droite perpendiculaire à d qui passe par le point P</vt:lpstr>
      <vt:lpstr> 𝐕𝐨𝐢𝐜𝐢 𝐥𝐚  𝐫é𝐩𝐨𝐧𝐬𝐞.</vt:lpstr>
      <vt:lpstr>La 2ème étape de la construction de la droite perpendiculaire à d passant par le point P</vt:lpstr>
      <vt:lpstr> 𝐕𝐨𝐢𝐜𝐢 𝐥𝐚  𝐫é𝐩𝐨𝐧𝐬𝐞.</vt:lpstr>
      <vt:lpstr>La 3ème  étape de la construction de la droite perpendiculaire à d passant par le point P</vt:lpstr>
      <vt:lpstr> 𝐕𝐨𝐢𝐜𝐢 𝐥𝐚  𝐫é𝐩𝐨𝐧𝐬𝐞.</vt:lpstr>
      <vt:lpstr>La dernière étape de la construction de la droite perpendiculaire à d passant par le point P</vt:lpstr>
      <vt:lpstr> 𝐕𝐨𝐢𝐜𝐢 𝐥𝐚  𝐫é𝐩𝐨𝐧𝐬𝐞.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Construire la perpendiculaire à partir d’un point de la droite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156</cp:revision>
  <dcterms:created xsi:type="dcterms:W3CDTF">2025-11-03T10:55:47Z</dcterms:created>
  <dcterms:modified xsi:type="dcterms:W3CDTF">2026-02-03T09:06:50Z</dcterms:modified>
</cp:coreProperties>
</file>