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6"/>
  </p:notesMasterIdLst>
  <p:handoutMasterIdLst>
    <p:handoutMasterId r:id="rId47"/>
  </p:handoutMasterIdLst>
  <p:sldIdLst>
    <p:sldId id="2147483553" r:id="rId4"/>
    <p:sldId id="2147483485" r:id="rId5"/>
    <p:sldId id="2147483595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643" r:id="rId15"/>
    <p:sldId id="2147483642" r:id="rId16"/>
    <p:sldId id="2147483637" r:id="rId17"/>
    <p:sldId id="2147483639" r:id="rId18"/>
    <p:sldId id="2147483640" r:id="rId19"/>
    <p:sldId id="2147483641" r:id="rId20"/>
    <p:sldId id="2147483556" r:id="rId21"/>
    <p:sldId id="2134806558" r:id="rId22"/>
    <p:sldId id="2134806568" r:id="rId23"/>
    <p:sldId id="2147483644" r:id="rId24"/>
    <p:sldId id="2134805878" r:id="rId25"/>
    <p:sldId id="2147483645" r:id="rId26"/>
    <p:sldId id="2134806573" r:id="rId27"/>
    <p:sldId id="2147483557" r:id="rId28"/>
    <p:sldId id="256" r:id="rId29"/>
    <p:sldId id="2147483646" r:id="rId30"/>
    <p:sldId id="2147483647" r:id="rId31"/>
    <p:sldId id="2147483615" r:id="rId32"/>
    <p:sldId id="2147483619" r:id="rId33"/>
    <p:sldId id="2147483625" r:id="rId34"/>
    <p:sldId id="2147483617" r:id="rId35"/>
    <p:sldId id="2134806577" r:id="rId36"/>
    <p:sldId id="2134806551" r:id="rId37"/>
    <p:sldId id="2134806578" r:id="rId38"/>
    <p:sldId id="2134806579" r:id="rId39"/>
    <p:sldId id="2134806088" r:id="rId40"/>
    <p:sldId id="2134806580" r:id="rId41"/>
    <p:sldId id="2134806582" r:id="rId42"/>
    <p:sldId id="2134806536" r:id="rId43"/>
    <p:sldId id="2134806535" r:id="rId44"/>
    <p:sldId id="2134806584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5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643"/>
            <p14:sldId id="2147483642"/>
            <p14:sldId id="2147483637"/>
            <p14:sldId id="2147483639"/>
            <p14:sldId id="2147483640"/>
            <p14:sldId id="2147483641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/>
        </p14:section>
        <p14:section name="Tâche principale" id="{A2A5D278-252D-471E-A046-E0EEBB7C2D2B}">
          <p14:sldIdLst>
            <p14:sldId id="2147483556"/>
            <p14:sldId id="2134806558"/>
            <p14:sldId id="2134806568"/>
            <p14:sldId id="2147483644"/>
            <p14:sldId id="2134805878"/>
            <p14:sldId id="2147483645"/>
            <p14:sldId id="2134806573"/>
            <p14:sldId id="2147483557"/>
            <p14:sldId id="256"/>
            <p14:sldId id="2147483646"/>
            <p14:sldId id="2147483647"/>
          </p14:sldIdLst>
        </p14:section>
        <p14:section name="Pratique en binôme" id="{FBF6C3DA-BDD6-43C8-8043-82F3BE3C64FD}">
          <p14:sldIdLst/>
        </p14:section>
        <p14:section name="Fin de la séance" id="{44B71B2B-D974-4F2C-B5A1-E1796678D1E2}">
          <p14:sldIdLst>
            <p14:sldId id="2147483615"/>
            <p14:sldId id="2147483619"/>
            <p14:sldId id="2147483625"/>
            <p14:sldId id="2147483617"/>
            <p14:sldId id="2134806577"/>
            <p14:sldId id="2134806551"/>
            <p14:sldId id="2134806578"/>
            <p14:sldId id="2134806579"/>
            <p14:sldId id="2134806088"/>
            <p14:sldId id="2134806580"/>
            <p14:sldId id="2134806582"/>
            <p14:sldId id="2134806536"/>
            <p14:sldId id="2134806535"/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F9E2C3"/>
    <a:srgbClr val="D6DCE5"/>
    <a:srgbClr val="AB20B6"/>
    <a:srgbClr val="FF6565"/>
    <a:srgbClr val="DC94DE"/>
    <a:srgbClr val="B27096"/>
    <a:srgbClr val="FDDF43"/>
    <a:srgbClr val="EB926C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79" autoAdjust="0"/>
  </p:normalViewPr>
  <p:slideViewPr>
    <p:cSldViewPr snapToGrid="0">
      <p:cViewPr varScale="1">
        <p:scale>
          <a:sx n="70" d="100"/>
          <a:sy n="70" d="100"/>
        </p:scale>
        <p:origin x="82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7126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69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745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8138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64.png"/><Relationship Id="rId10" Type="http://schemas.openxmlformats.org/officeDocument/2006/relationships/image" Target="../media/image60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8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1.png"/><Relationship Id="rId10" Type="http://schemas.openxmlformats.org/officeDocument/2006/relationships/image" Target="../media/image78.png"/><Relationship Id="rId4" Type="http://schemas.openxmlformats.org/officeDocument/2006/relationships/image" Target="../media/image70.png"/><Relationship Id="rId9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90.png"/><Relationship Id="rId3" Type="http://schemas.openxmlformats.org/officeDocument/2006/relationships/image" Target="../media/image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3.png"/><Relationship Id="rId11" Type="http://schemas.openxmlformats.org/officeDocument/2006/relationships/image" Target="../media/image98.png"/><Relationship Id="rId5" Type="http://schemas.openxmlformats.org/officeDocument/2006/relationships/image" Target="../media/image95.png"/><Relationship Id="rId10" Type="http://schemas.openxmlformats.org/officeDocument/2006/relationships/image" Target="../media/image96.png"/><Relationship Id="rId4" Type="http://schemas.openxmlformats.org/officeDocument/2006/relationships/image" Target="../media/image94.png"/><Relationship Id="rId9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1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6.png"/><Relationship Id="rId11" Type="http://schemas.openxmlformats.org/officeDocument/2006/relationships/image" Target="../media/image109.png"/><Relationship Id="rId5" Type="http://schemas.openxmlformats.org/officeDocument/2006/relationships/image" Target="../media/image101.png"/><Relationship Id="rId10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102.png"/><Relationship Id="rId14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8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3.png"/><Relationship Id="rId10" Type="http://schemas.openxmlformats.org/officeDocument/2006/relationships/image" Target="../media/image119.png"/><Relationship Id="rId4" Type="http://schemas.openxmlformats.org/officeDocument/2006/relationships/image" Target="../media/image112.png"/><Relationship Id="rId9" Type="http://schemas.openxmlformats.org/officeDocument/2006/relationships/image" Target="../media/image118.png"/><Relationship Id="rId14" Type="http://schemas.openxmlformats.org/officeDocument/2006/relationships/image" Target="../media/image10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2.png"/><Relationship Id="rId3" Type="http://schemas.openxmlformats.org/officeDocument/2006/relationships/image" Target="../media/image124.png"/><Relationship Id="rId7" Type="http://schemas.openxmlformats.org/officeDocument/2006/relationships/image" Target="../media/image127.png"/><Relationship Id="rId12" Type="http://schemas.openxmlformats.org/officeDocument/2006/relationships/image" Target="../media/image133.png"/><Relationship Id="rId2" Type="http://schemas.openxmlformats.org/officeDocument/2006/relationships/image" Target="../media/image8.png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6.png"/><Relationship Id="rId15" Type="http://schemas.openxmlformats.org/officeDocument/2006/relationships/image" Target="../media/image136.png"/><Relationship Id="rId10" Type="http://schemas.openxmlformats.org/officeDocument/2006/relationships/image" Target="../media/image131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0.png"/><Relationship Id="rId3" Type="http://schemas.openxmlformats.org/officeDocument/2006/relationships/image" Target="../media/image11.jpeg"/><Relationship Id="rId7" Type="http://schemas.openxmlformats.org/officeDocument/2006/relationships/image" Target="../media/image125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40.png"/><Relationship Id="rId5" Type="http://schemas.openxmlformats.org/officeDocument/2006/relationships/image" Target="../media/image137.png"/><Relationship Id="rId4" Type="http://schemas.openxmlformats.org/officeDocument/2006/relationships/image" Target="../media/image14.png"/><Relationship Id="rId9" Type="http://schemas.openxmlformats.org/officeDocument/2006/relationships/image" Target="../media/image127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8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8.png"/><Relationship Id="rId7" Type="http://schemas.openxmlformats.org/officeDocument/2006/relationships/image" Target="../media/image1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2.png"/><Relationship Id="rId5" Type="http://schemas.openxmlformats.org/officeDocument/2006/relationships/image" Target="../media/image1320.png"/><Relationship Id="rId4" Type="http://schemas.openxmlformats.org/officeDocument/2006/relationships/image" Target="../media/image1310.png"/><Relationship Id="rId9" Type="http://schemas.openxmlformats.org/officeDocument/2006/relationships/image" Target="../media/image13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18137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</a:t>
              </a:r>
              <a:r>
                <a:rPr lang="ar-DZ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415864" y="468259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23888" y="4618419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4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14007"/>
            <a:ext cx="7458868" cy="736597"/>
            <a:chOff x="304312" y="5304656"/>
            <a:chExt cx="5990003" cy="1215981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6"/>
              <a:ext cx="5990003" cy="121598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2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12883" y="5541107"/>
              <a:ext cx="65604" cy="720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B77C1D5-E5AE-8B49-A5E0-6EB11D4FC381}"/>
                  </a:ext>
                </a:extLst>
              </p:cNvPr>
              <p:cNvSpPr txBox="1"/>
              <p:nvPr/>
            </p:nvSpPr>
            <p:spPr>
              <a:xfrm>
                <a:off x="1822952" y="5359139"/>
                <a:ext cx="58530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chemeClr val="bg1"/>
                    </a:solidFill>
                  </a:rPr>
                  <a:t>Multiplier et diviser les expressions littérales de la forme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</m:oMath>
                </a14:m>
                <a:r>
                  <a:rPr lang="fr-FR" b="1" i="1" dirty="0">
                    <a:solidFill>
                      <a:schemeClr val="bg1"/>
                    </a:solidFill>
                  </a:rPr>
                  <a:t> </a:t>
                </a:r>
                <a:r>
                  <a:rPr lang="fr-FR" b="1" dirty="0">
                    <a:solidFill>
                      <a:schemeClr val="bg1"/>
                    </a:solidFill>
                  </a:rPr>
                  <a:t>par un nombre</a:t>
                </a:r>
                <a:endParaRPr lang="fr-MA" sz="2400" b="1" dirty="0"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B77C1D5-E5AE-8B49-A5E0-6EB11D4FC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952" y="5359139"/>
                <a:ext cx="5853090" cy="646331"/>
              </a:xfrm>
              <a:prstGeom prst="rect">
                <a:avLst/>
              </a:prstGeom>
              <a:blipFill>
                <a:blip r:embed="rId3"/>
                <a:stretch>
                  <a:fillRect l="-833" t="-47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4EC7E628-E132-7E28-CBBB-BE5D733B9A77}"/>
              </a:ext>
            </a:extLst>
          </p:cNvPr>
          <p:cNvSpPr txBox="1"/>
          <p:nvPr/>
        </p:nvSpPr>
        <p:spPr>
          <a:xfrm>
            <a:off x="-277957" y="1730435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CB05C1AA-18CE-6105-B0DA-A0C0F9B6F3D7}"/>
              </a:ext>
            </a:extLst>
          </p:cNvPr>
          <p:cNvSpPr txBox="1"/>
          <p:nvPr/>
        </p:nvSpPr>
        <p:spPr>
          <a:xfrm>
            <a:off x="8748597" y="159299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73CC54D5-6FE6-127A-63F5-1BBFE8BDD34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655511" y="147256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B4157B88-78F8-9E2E-0DA1-3704C04D5B44}"/>
              </a:ext>
            </a:extLst>
          </p:cNvPr>
          <p:cNvSpPr txBox="1"/>
          <p:nvPr/>
        </p:nvSpPr>
        <p:spPr>
          <a:xfrm>
            <a:off x="8816547" y="165949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EC626726-3B0D-ADCC-8611-576FFD8AA845}"/>
              </a:ext>
            </a:extLst>
          </p:cNvPr>
          <p:cNvSpPr txBox="1"/>
          <p:nvPr/>
        </p:nvSpPr>
        <p:spPr>
          <a:xfrm>
            <a:off x="8919945" y="228443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9" name="Google Shape;223;p26">
            <a:extLst>
              <a:ext uri="{FF2B5EF4-FFF2-40B4-BE49-F238E27FC236}">
                <a16:creationId xmlns:a16="http://schemas.microsoft.com/office/drawing/2014/main" id="{5D116BF3-E8AD-5410-7F9D-C943680779B7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52028CEA-18BB-1EA1-4B8B-396AB118E0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10" y="3429000"/>
            <a:ext cx="3995903" cy="277774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70845" y="4573892"/>
            <a:ext cx="40255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Opérations sur les expressions littérales</a:t>
            </a: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8350" y="248879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  <a:p>
            <a:pPr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Notez bien que ces mots en français seront utilisés au cours de cette séance et pendant toute la leçon..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C0A943-F7ED-640E-7ABC-4EB35B843CDB}"/>
              </a:ext>
            </a:extLst>
          </p:cNvPr>
          <p:cNvSpPr/>
          <p:nvPr/>
        </p:nvSpPr>
        <p:spPr>
          <a:xfrm>
            <a:off x="2130967" y="1915622"/>
            <a:ext cx="8102531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Multiplier une expression littérale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2130967" y="3134761"/>
            <a:ext cx="8102532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Diviser une expression littérale</a:t>
            </a:r>
          </a:p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  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  <p:sp>
        <p:nvSpPr>
          <p:cNvPr id="14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2087191" y="4369266"/>
            <a:ext cx="8190081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L’inverse  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</a:rPr>
                  <a:t>C</a:t>
                </a:r>
                <a:r>
                  <a:rPr lang="fr-FR" sz="1600" b="1" dirty="0" err="1">
                    <a:solidFill>
                      <a:prstClr val="white">
                        <a:lumMod val="65000"/>
                      </a:prstClr>
                    </a:solidFill>
                  </a:rPr>
                  <a:t>alculer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 la valeur numérique de </a:t>
                </a:r>
                <a14:m>
                  <m:oMath xmlns:m="http://schemas.openxmlformats.org/officeDocument/2006/math"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𝒑𝒐𝒖𝒓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1600" b="1" i="1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 :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</a:t>
                </a:r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0379" y="572521"/>
            <a:ext cx="2295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975268" y="1789889"/>
                <a:ext cx="8771846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fr-FR" sz="2800" dirty="0"/>
                  <a:t>C</a:t>
                </a:r>
                <a:r>
                  <a:rPr lang="fr-FR" sz="2800" dirty="0">
                    <a:solidFill>
                      <a:schemeClr val="tx1"/>
                    </a:solidFill>
                  </a:rPr>
                  <a:t>alculer la valeur numérique de </a:t>
                </a:r>
                <a14:m>
                  <m:oMath xmlns:m="http://schemas.openxmlformats.org/officeDocument/2006/math"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MA" sz="28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:r>
                  <a:rPr lang="fr-FR" sz="2800" b="0" i="0" dirty="0">
                    <a:solidFill>
                      <a:schemeClr val="tx1"/>
                    </a:solidFill>
                    <a:latin typeface="+mj-lt"/>
                  </a:rPr>
                  <a:t>pour</a:t>
                </a:r>
                <a14:m>
                  <m:oMath xmlns:m="http://schemas.openxmlformats.org/officeDocument/2006/math"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0" i="0" dirty="0">
                    <a:solidFill>
                      <a:schemeClr val="tx1"/>
                    </a:solidFill>
                    <a:latin typeface="+mj-lt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800" dirty="0">
                  <a:solidFill>
                    <a:schemeClr val="tx1"/>
                  </a:solidFill>
                </a:endParaRPr>
              </a:p>
              <a:p>
                <a:endParaRPr lang="fr-MA" sz="2800" dirty="0"/>
              </a:p>
              <a:p>
                <a:endParaRPr lang="fr-MA" sz="2800" dirty="0">
                  <a:solidFill>
                    <a:schemeClr val="tx1"/>
                  </a:solidFill>
                </a:endParaRPr>
              </a:p>
              <a:p>
                <a:endParaRPr lang="fr-MA" sz="2800" dirty="0"/>
              </a:p>
              <a:p>
                <a:endParaRPr lang="fr-FR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68" y="1789889"/>
                <a:ext cx="8771846" cy="31085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0675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</p:spTree>
    <p:extLst>
      <p:ext uri="{BB962C8B-B14F-4D97-AF65-F5344CB8AC3E}">
        <p14:creationId xmlns:p14="http://schemas.microsoft.com/office/powerpoint/2010/main" val="493729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761260" y="1673157"/>
                <a:ext cx="66706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L</a:t>
                </a:r>
                <a:r>
                  <a:rPr lang="fr-FR" b="1" dirty="0">
                    <a:solidFill>
                      <a:schemeClr val="tx1"/>
                    </a:solidFill>
                  </a:rPr>
                  <a:t>a valeur numérique de  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b="1" i="0" dirty="0">
                    <a:solidFill>
                      <a:schemeClr val="tx1"/>
                    </a:solidFill>
                    <a:latin typeface="+mj-lt"/>
                  </a:rPr>
                  <a:t> pour 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673157"/>
                <a:ext cx="6670672" cy="369332"/>
              </a:xfrm>
              <a:prstGeom prst="rect">
                <a:avLst/>
              </a:prstGeom>
              <a:blipFill>
                <a:blip r:embed="rId2"/>
                <a:stretch>
                  <a:fillRect l="-823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904672" y="2633351"/>
                <a:ext cx="2714017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672" y="2633351"/>
                <a:ext cx="2714017" cy="369332"/>
              </a:xfrm>
              <a:prstGeom prst="rect">
                <a:avLst/>
              </a:prstGeom>
              <a:blipFill>
                <a:blip r:embed="rId3"/>
                <a:stretch>
                  <a:fillRect b="-31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4374515" y="2633351"/>
                <a:ext cx="4163438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(−1)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515" y="2633351"/>
                <a:ext cx="4163438" cy="369332"/>
              </a:xfrm>
              <a:prstGeom prst="rect">
                <a:avLst/>
              </a:prstGeom>
              <a:blipFill>
                <a:blip r:embed="rId4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4374515" y="4553571"/>
                <a:ext cx="4163438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515" y="4553571"/>
                <a:ext cx="4163438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4374515" y="3648623"/>
                <a:ext cx="4163438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=−2−1−3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4515" y="3648623"/>
                <a:ext cx="4163438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79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13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</a:t>
                </a:r>
                <a:r>
                  <a:rPr lang="fr-FR" sz="1600" b="1" noProof="0" dirty="0" err="1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ffectuer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l’addition 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1600" b="1" i="1" noProof="0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  <m:r>
                      <a:rPr lang="fr-FR" sz="1600" b="1" i="1" noProof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+(</m:t>
                    </m:r>
                    <m:r>
                      <a:rPr lang="fr-FR" sz="1600" b="1" i="1" noProof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noProof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noProof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noProof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600" b="1" i="1" noProof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15331" y="1896893"/>
            <a:ext cx="9445557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/>
              <a:t> </a:t>
            </a: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 i="1">
              <a:latin typeface="Cambria Math" panose="02040503050406030204" pitchFamily="18" charset="0"/>
            </a:endParaRPr>
          </a:p>
          <a:p>
            <a:pPr algn="ctr"/>
            <a:endParaRPr lang="fr-FR"/>
          </a:p>
          <a:p>
            <a:pPr algn="ctr"/>
            <a:endParaRPr lang="fr-FR"/>
          </a:p>
          <a:p>
            <a:pPr algn="ctr"/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1453305" y="2196403"/>
            <a:ext cx="30315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Effectuer l’addition: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2723745" y="3122579"/>
                <a:ext cx="625488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745" y="3122579"/>
                <a:ext cx="6254885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8272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7012" y="570702"/>
            <a:ext cx="4514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r>
              <a:rPr lang="fr-FR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1546698" y="2101174"/>
                <a:ext cx="800586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fr-FR" sz="28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800" i="1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800" b="0" dirty="0"/>
              </a:p>
              <a:p>
                <a:r>
                  <a:rPr lang="fr-FR" sz="2800" dirty="0"/>
                  <a:t>                                                  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800" b="0" dirty="0"/>
              </a:p>
              <a:p>
                <a:r>
                  <a:rPr lang="fr-FR" sz="2800" dirty="0"/>
                  <a:t>                                                    </a:t>
                </a:r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800" dirty="0"/>
              </a:p>
              <a:p>
                <a:endParaRPr lang="fr-FR" sz="28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698" y="2101174"/>
                <a:ext cx="8005864" cy="18158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290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Effectuer la soustraction: </a:t>
                </a:r>
                <a14:m>
                  <m:oMath xmlns:m="http://schemas.openxmlformats.org/officeDocument/2006/math"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)−(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110841" y="1758038"/>
                <a:ext cx="9190749" cy="304698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:r>
                  <a:rPr lang="fr-FR" sz="2400" b="1" dirty="0">
                    <a:solidFill>
                      <a:schemeClr val="tx1"/>
                    </a:solidFill>
                  </a:rPr>
                  <a:t>Effectuer la soustraction:</a:t>
                </a:r>
              </a:p>
              <a:p>
                <a:pPr lvl="0"/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/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 algn="ctr"/>
                <a:r>
                  <a:rPr lang="fr-FR" sz="2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)−(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2400" b="1" strike="sngStrike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841" y="1758038"/>
                <a:ext cx="9190749" cy="3046988"/>
              </a:xfrm>
              <a:prstGeom prst="rect">
                <a:avLst/>
              </a:prstGeom>
              <a:blipFill>
                <a:blip r:embed="rId4"/>
                <a:stretch>
                  <a:fillRect l="-927" t="-13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7116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feedbacks sur les erreurs observées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110841" y="1758038"/>
                <a:ext cx="9190749" cy="378565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 algn="ctr"/>
                <a:r>
                  <a:rPr lang="fr-FR" sz="24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d>
                    <m:r>
                      <a:rPr lang="fr-FR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  <m:r>
                      <a:rPr lang="fr-FR" sz="2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 algn="ctr"/>
                <a:r>
                  <a:rPr lang="fr-FR" sz="2400" b="1" dirty="0">
                    <a:solidFill>
                      <a:schemeClr val="tx1"/>
                    </a:solidFill>
                  </a:rPr>
                  <a:t>  </a:t>
                </a:r>
              </a:p>
              <a:p>
                <a:pPr lvl="0" algn="ctr"/>
                <a:r>
                  <a:rPr lang="fr-FR" sz="2400" b="1" dirty="0">
                    <a:solidFill>
                      <a:schemeClr val="tx1"/>
                    </a:solidFill>
                  </a:rPr>
                  <a:t>                                          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 algn="ctr"/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 algn="ctr"/>
                <a:r>
                  <a:rPr lang="fr-FR" sz="2400" b="1" dirty="0">
                    <a:solidFill>
                      <a:schemeClr val="tx1"/>
                    </a:solidFill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400" b="1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841" y="1758038"/>
                <a:ext cx="9190749" cy="37856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195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omplétez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457" y="2024416"/>
            <a:ext cx="10440503" cy="249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856" y="2092509"/>
            <a:ext cx="10019490" cy="285887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098260" y="3589346"/>
            <a:ext cx="28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3093396" y="3958678"/>
            <a:ext cx="28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3542489" y="3637664"/>
            <a:ext cx="28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3542489" y="4016404"/>
            <a:ext cx="28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176892" y="4201070"/>
            <a:ext cx="28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3224720" y="4562912"/>
            <a:ext cx="28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3683539" y="4299225"/>
            <a:ext cx="586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731367" y="4538792"/>
            <a:ext cx="28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3506" y="1960308"/>
            <a:ext cx="9134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À votre avis, comment peut-on simplifier les expressions</a:t>
            </a:r>
            <a:endParaRPr lang="fr-F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996119" y="3008348"/>
                <a:ext cx="46347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×(−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F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800" dirty="0"/>
                  <a:t>    et     </a:t>
                </a:r>
                <a14:m>
                  <m:oMath xmlns:m="http://schemas.openxmlformats.org/officeDocument/2006/math"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)÷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fr-FR" sz="2800" dirty="0"/>
                  <a:t>  </a:t>
                </a:r>
                <a:r>
                  <a:rPr lang="fr-MA" sz="2800" dirty="0"/>
                  <a:t> </a:t>
                </a:r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119" y="3008348"/>
                <a:ext cx="4634768" cy="523220"/>
              </a:xfrm>
              <a:prstGeom prst="rect">
                <a:avLst/>
              </a:prstGeom>
              <a:blipFill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D0A82228-065A-7494-CA54-3806A3E60F90}"/>
              </a:ext>
            </a:extLst>
          </p:cNvPr>
          <p:cNvSpPr/>
          <p:nvPr/>
        </p:nvSpPr>
        <p:spPr>
          <a:xfrm>
            <a:off x="8004551" y="2756464"/>
            <a:ext cx="801752" cy="851306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045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801566"/>
            <a:ext cx="10908576" cy="109751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02420" y="3029434"/>
                <a:ext cx="9995673" cy="68402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r>
                  <a:rPr lang="fr-FR" b="1" dirty="0"/>
                  <a:t>Multiplier et diviser les expressions littérales de la forme </a:t>
                </a:r>
                <a14:m>
                  <m:oMath xmlns:m="http://schemas.openxmlformats.org/officeDocument/2006/math">
                    <m:r>
                      <a:rPr lang="fr-FR" b="1" i="1" dirty="0">
                        <a:latin typeface="Cambria Math" panose="02040503050406030204" pitchFamily="18" charset="0"/>
                      </a:rPr>
                      <m:t>𝒂𝒙</m:t>
                    </m:r>
                  </m:oMath>
                </a14:m>
                <a:r>
                  <a:rPr lang="fr-FR" b="1" dirty="0"/>
                  <a:t> par un nombre</a:t>
                </a:r>
                <a:endParaRPr lang="fr-FR" altLang="fr-FR" b="1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420" y="3029434"/>
                <a:ext cx="9995673" cy="684026"/>
              </a:xfrm>
              <a:prstGeom prst="rect">
                <a:avLst/>
              </a:prstGeom>
              <a:blipFill>
                <a:blip r:embed="rId3"/>
                <a:stretch>
                  <a:fillRect b="-4464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733493" y="50413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15905" y="32365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A la fin de cette séance, vous serez capables de</a:t>
            </a:r>
            <a:r>
              <a:rPr lang="fr-FR" sz="1400" b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:</a:t>
            </a:r>
            <a:endParaRPr lang="fr-FR" sz="14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F714033C-D9AE-187F-A3E1-BA05B3AA4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D9A2329-D86F-16B9-098C-994A86D17B9D}"/>
              </a:ext>
            </a:extLst>
          </p:cNvPr>
          <p:cNvSpPr/>
          <p:nvPr/>
        </p:nvSpPr>
        <p:spPr>
          <a:xfrm>
            <a:off x="2573769" y="2008001"/>
            <a:ext cx="7037971" cy="868680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/>
              <a:t>Effectuer des opérations comme:</a:t>
            </a:r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2263805" y="3499060"/>
                <a:ext cx="7173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MA" sz="240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0" i="0" dirty="0">
                    <a:latin typeface="+mj-lt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(7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)÷3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805" y="3499060"/>
                <a:ext cx="7173158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03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un exemple, pour vous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montrer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comment multiplier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une expression littérale de la forme </a:t>
                </a:r>
                <a14:m>
                  <m:oMath xmlns:m="http://schemas.openxmlformats.org/officeDocument/2006/math"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𝒂𝒙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par un nombre.</a:t>
                </a:r>
              </a:p>
            </p:txBody>
          </p:sp>
        </mc:Choice>
        <mc:Fallback xmlns="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blipFill>
                <a:blip r:embed="rId3"/>
                <a:stretch>
                  <a:fillRect t="-14894" b="-361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722108" y="2378255"/>
                <a:ext cx="234436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=(−3)×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108" y="2378255"/>
                <a:ext cx="2344366" cy="461665"/>
              </a:xfrm>
              <a:prstGeom prst="rect">
                <a:avLst/>
              </a:prstGeom>
              <a:blipFill>
                <a:blip r:embed="rId4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3722108" y="2986646"/>
                <a:ext cx="226735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(−15)×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108" y="2986646"/>
                <a:ext cx="2267355" cy="461665"/>
              </a:xfrm>
              <a:prstGeom prst="rect">
                <a:avLst/>
              </a:prstGeom>
              <a:blipFill>
                <a:blip r:embed="rId5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3722108" y="3570783"/>
                <a:ext cx="2293169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−15</m:t>
                      </m:r>
                      <m:r>
                        <a:rPr lang="fr-MA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108" y="3570783"/>
                <a:ext cx="2293169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495364" y="2352385"/>
                <a:ext cx="277163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64" y="2352385"/>
                <a:ext cx="2771636" cy="461665"/>
              </a:xfrm>
              <a:prstGeom prst="rect">
                <a:avLst/>
              </a:prstGeom>
              <a:blipFill>
                <a:blip r:embed="rId7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59924" y="1798774"/>
                <a:ext cx="8959174" cy="461665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exemple1: Multiplier l’expression littérale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sz="24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latin typeface="+mj-lt"/>
                  </a:rPr>
                  <a:t>par </a:t>
                </a:r>
                <a:r>
                  <a:rPr lang="fr-FR" sz="2400" b="0" i="0" dirty="0">
                    <a:latin typeface="+mj-lt"/>
                  </a:rPr>
                  <a:t>lenombre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(−3)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24" y="1798774"/>
                <a:ext cx="8959174" cy="461665"/>
              </a:xfrm>
              <a:prstGeom prst="rect">
                <a:avLst/>
              </a:prstGeom>
              <a:blipFill>
                <a:blip r:embed="rId8"/>
                <a:stretch>
                  <a:fillRect l="-204" t="-8974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à coins arrondis 13"/>
              <p:cNvSpPr/>
              <p:nvPr/>
            </p:nvSpPr>
            <p:spPr>
              <a:xfrm>
                <a:off x="9021994" y="2412833"/>
                <a:ext cx="2439614" cy="299793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Je fais apparaitre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4" name="Rectangle à coins arrondis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994" y="2412833"/>
                <a:ext cx="2439614" cy="299793"/>
              </a:xfrm>
              <a:prstGeom prst="roundRect">
                <a:avLst/>
              </a:prstGeom>
              <a:blipFill>
                <a:blip r:embed="rId9"/>
                <a:stretch>
                  <a:fillRect t="-19608" b="-392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à coins arrondis 26"/>
          <p:cNvSpPr/>
          <p:nvPr/>
        </p:nvSpPr>
        <p:spPr>
          <a:xfrm>
            <a:off x="9021994" y="2837956"/>
            <a:ext cx="2439614" cy="5701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J’effectuer les calculs entre les nombres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à coins arrondis 27"/>
              <p:cNvSpPr/>
              <p:nvPr/>
            </p:nvSpPr>
            <p:spPr>
              <a:xfrm>
                <a:off x="9021994" y="3539345"/>
                <a:ext cx="2439614" cy="59829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Je supprime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dirty="0"/>
                  <a:t> entre le coefficient et la lettre</a:t>
                </a:r>
              </a:p>
            </p:txBody>
          </p:sp>
        </mc:Choice>
        <mc:Fallback xmlns="">
          <p:sp>
            <p:nvSpPr>
              <p:cNvPr id="28" name="Rectangle à coins arrondis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994" y="3539345"/>
                <a:ext cx="2439614" cy="598292"/>
              </a:xfrm>
              <a:prstGeom prst="roundRect">
                <a:avLst/>
              </a:prstGeom>
              <a:blipFill>
                <a:blip r:embed="rId10"/>
                <a:stretch>
                  <a:fillRect t="-8000" r="-746" b="-1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6" grpId="0" animBg="1"/>
      <p:bldP spid="12" grpId="0" animBg="1"/>
      <p:bldP spid="14" grpId="0" animBg="1"/>
      <p:bldP spid="27" grpId="0" animBg="1"/>
      <p:bldP spid="2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9A6BC-1A09-15C5-1E1F-4C2D51FD7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5EC62F6A-8AF5-A144-DB9E-F97B5A57FB39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34E5A5-C65F-3DE9-5BEE-1FFBBC32EC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3D60BD0-E9C0-305A-5B09-AC60EF499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EC648595-55A2-0938-87C6-80EBEAB63182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exemple un autre exemple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8DB9B5E4-2695-ABC8-9A21-EFCFC567567C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88FC26A-F4B9-CD49-9702-BB5572DFC391}"/>
                  </a:ext>
                </a:extLst>
              </p:cNvPr>
              <p:cNvSpPr txBox="1"/>
              <p:nvPr/>
            </p:nvSpPr>
            <p:spPr>
              <a:xfrm>
                <a:off x="455151" y="1273620"/>
                <a:ext cx="5166056" cy="484876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exemple2: multiplier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𝑝𝑎𝑟</m:t>
                    </m:r>
                    <m:r>
                      <a:rPr lang="fr-FR" b="0" i="1" dirty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fr-FR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088FC26A-F4B9-CD49-9702-BB5572DFC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51" y="1273620"/>
                <a:ext cx="5166056" cy="484876"/>
              </a:xfrm>
              <a:prstGeom prst="rect">
                <a:avLst/>
              </a:prstGeom>
              <a:blipFill>
                <a:blip r:embed="rId3"/>
                <a:stretch>
                  <a:fillRect l="-942" b="-740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C78C7DC-429B-A260-F943-F3FAFC997373}"/>
                  </a:ext>
                </a:extLst>
              </p:cNvPr>
              <p:cNvSpPr txBox="1"/>
              <p:nvPr/>
            </p:nvSpPr>
            <p:spPr>
              <a:xfrm>
                <a:off x="328692" y="1930148"/>
                <a:ext cx="3449510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C78C7DC-429B-A260-F943-F3FAFC997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692" y="1930148"/>
                <a:ext cx="3449510" cy="6347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F1DA894-A16E-D7C1-F2CD-AF246F48CBF4}"/>
                  </a:ext>
                </a:extLst>
              </p:cNvPr>
              <p:cNvSpPr txBox="1"/>
              <p:nvPr/>
            </p:nvSpPr>
            <p:spPr>
              <a:xfrm>
                <a:off x="4080356" y="1938680"/>
                <a:ext cx="2242221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=(−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F1DA894-A16E-D7C1-F2CD-AF246F48CB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356" y="1938680"/>
                <a:ext cx="2242221" cy="634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86FCC6F-FE0C-1E85-EB23-81BCDEEF5F80}"/>
                  </a:ext>
                </a:extLst>
              </p:cNvPr>
              <p:cNvSpPr txBox="1"/>
              <p:nvPr/>
            </p:nvSpPr>
            <p:spPr>
              <a:xfrm>
                <a:off x="4062116" y="2668618"/>
                <a:ext cx="2278699" cy="6127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=(−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86FCC6F-FE0C-1E85-EB23-81BCDEEF5F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2116" y="2668618"/>
                <a:ext cx="2278699" cy="612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13D4FF48-774B-9378-7048-7182052B1DBF}"/>
                  </a:ext>
                </a:extLst>
              </p:cNvPr>
              <p:cNvSpPr txBox="1"/>
              <p:nvPr/>
            </p:nvSpPr>
            <p:spPr>
              <a:xfrm>
                <a:off x="4043878" y="3431309"/>
                <a:ext cx="2278699" cy="6127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13D4FF48-774B-9378-7048-7182052B1D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3878" y="3431309"/>
                <a:ext cx="2278699" cy="612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67B5018-825B-2ACA-C382-9EBF0149C83F}"/>
                  </a:ext>
                </a:extLst>
              </p:cNvPr>
              <p:cNvSpPr txBox="1"/>
              <p:nvPr/>
            </p:nvSpPr>
            <p:spPr>
              <a:xfrm>
                <a:off x="4160070" y="4303195"/>
                <a:ext cx="2029838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67B5018-825B-2ACA-C382-9EBF0149C8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070" y="4303195"/>
                <a:ext cx="202983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8A11517D-0C24-9039-7A83-08A6E4396DE0}"/>
                  </a:ext>
                </a:extLst>
              </p:cNvPr>
              <p:cNvSpPr txBox="1"/>
              <p:nvPr/>
            </p:nvSpPr>
            <p:spPr>
              <a:xfrm>
                <a:off x="4080356" y="4968213"/>
                <a:ext cx="195793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8A11517D-0C24-9039-7A83-08A6E4396D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356" y="4968213"/>
                <a:ext cx="195793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à coins arrondis 13">
                <a:extLst>
                  <a:ext uri="{FF2B5EF4-FFF2-40B4-BE49-F238E27FC236}">
                    <a16:creationId xmlns:a16="http://schemas.microsoft.com/office/drawing/2014/main" id="{CE74E8A2-FA5C-F37A-8B6B-A97D4E51C3FA}"/>
                  </a:ext>
                </a:extLst>
              </p:cNvPr>
              <p:cNvSpPr/>
              <p:nvPr/>
            </p:nvSpPr>
            <p:spPr>
              <a:xfrm>
                <a:off x="9021994" y="2108033"/>
                <a:ext cx="2439614" cy="299793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Je fais apparaitre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Rectangle à coins arrondis 13">
                <a:extLst>
                  <a:ext uri="{FF2B5EF4-FFF2-40B4-BE49-F238E27FC236}">
                    <a16:creationId xmlns:a16="http://schemas.microsoft.com/office/drawing/2014/main" id="{CE74E8A2-FA5C-F37A-8B6B-A97D4E51C3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994" y="2108033"/>
                <a:ext cx="2439614" cy="299793"/>
              </a:xfrm>
              <a:prstGeom prst="roundRect">
                <a:avLst/>
              </a:prstGeom>
              <a:blipFill>
                <a:blip r:embed="rId10"/>
                <a:stretch>
                  <a:fillRect t="-19608" b="-392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à coins arrondis 26">
            <a:extLst>
              <a:ext uri="{FF2B5EF4-FFF2-40B4-BE49-F238E27FC236}">
                <a16:creationId xmlns:a16="http://schemas.microsoft.com/office/drawing/2014/main" id="{194421C1-4104-DB3D-99B9-8DDEFBBD0AF1}"/>
              </a:ext>
            </a:extLst>
          </p:cNvPr>
          <p:cNvSpPr/>
          <p:nvPr/>
        </p:nvSpPr>
        <p:spPr>
          <a:xfrm>
            <a:off x="9021994" y="2744655"/>
            <a:ext cx="2439614" cy="57017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J’effectuer les calculs entre les nombres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à coins arrondis 27">
                <a:extLst>
                  <a:ext uri="{FF2B5EF4-FFF2-40B4-BE49-F238E27FC236}">
                    <a16:creationId xmlns:a16="http://schemas.microsoft.com/office/drawing/2014/main" id="{AC7D04B4-2161-8798-6E88-4EAD1F5BE8DD}"/>
                  </a:ext>
                </a:extLst>
              </p:cNvPr>
              <p:cNvSpPr/>
              <p:nvPr/>
            </p:nvSpPr>
            <p:spPr>
              <a:xfrm>
                <a:off x="8706308" y="4776660"/>
                <a:ext cx="2439614" cy="59829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Je supprime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fr-FR" dirty="0"/>
                  <a:t> entre le coefficient et la lettre</a:t>
                </a:r>
              </a:p>
            </p:txBody>
          </p:sp>
        </mc:Choice>
        <mc:Fallback xmlns="">
          <p:sp>
            <p:nvSpPr>
              <p:cNvPr id="5" name="Rectangle à coins arrondis 27">
                <a:extLst>
                  <a:ext uri="{FF2B5EF4-FFF2-40B4-BE49-F238E27FC236}">
                    <a16:creationId xmlns:a16="http://schemas.microsoft.com/office/drawing/2014/main" id="{AC7D04B4-2161-8798-6E88-4EAD1F5BE8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6308" y="4776660"/>
                <a:ext cx="2439614" cy="598292"/>
              </a:xfrm>
              <a:prstGeom prst="roundRect">
                <a:avLst/>
              </a:prstGeom>
              <a:blipFill>
                <a:blip r:embed="rId11"/>
                <a:stretch>
                  <a:fillRect t="-8000" r="-995" b="-1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577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" grpId="0" animBg="1"/>
      <p:bldP spid="3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765809" y="250459"/>
                <a:ext cx="10730254" cy="34661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</a:rPr>
                  <a:t>Voici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un exemple, pour vous montrer comment effectuer la division d’une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expression littérale de la forme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𝒂𝒙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par un nombre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250459"/>
                <a:ext cx="10730254" cy="346610"/>
              </a:xfrm>
              <a:prstGeom prst="rect">
                <a:avLst/>
              </a:prstGeom>
              <a:blipFill>
                <a:blip r:embed="rId4"/>
                <a:stretch>
                  <a:fillRect l="-341" t="-3509" b="-210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833903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269489" y="1130900"/>
                <a:ext cx="8959174" cy="461665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exemple: diviser l’expression littérale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18</m:t>
                        </m:r>
                        <m:r>
                          <a:rPr lang="fr-FR" sz="24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i="0" dirty="0">
                    <a:latin typeface="+mj-lt"/>
                  </a:rPr>
                  <a:t>par </a:t>
                </a:r>
                <a:r>
                  <a:rPr lang="fr-FR" sz="2400" b="0" i="0" dirty="0">
                    <a:latin typeface="+mj-lt"/>
                  </a:rPr>
                  <a:t>le nombre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89" y="1130900"/>
                <a:ext cx="8959174" cy="461665"/>
              </a:xfrm>
              <a:prstGeom prst="rect">
                <a:avLst/>
              </a:prstGeom>
              <a:blipFill>
                <a:blip r:embed="rId5"/>
                <a:stretch>
                  <a:fillRect l="-204" t="-9091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269489" y="1801359"/>
                <a:ext cx="277163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)÷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489" y="1801359"/>
                <a:ext cx="2771636" cy="461665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3363258" y="1732526"/>
                <a:ext cx="2771636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258" y="1732526"/>
                <a:ext cx="2771636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3363258" y="2782779"/>
                <a:ext cx="2771636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258" y="2782779"/>
                <a:ext cx="2771636" cy="7838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3363258" y="3833032"/>
                <a:ext cx="2771636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258" y="3833032"/>
                <a:ext cx="2771636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3363258" y="4775101"/>
                <a:ext cx="277163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258" y="4775101"/>
                <a:ext cx="2771636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/>
              <p:cNvSpPr txBox="1"/>
              <p:nvPr/>
            </p:nvSpPr>
            <p:spPr>
              <a:xfrm>
                <a:off x="3363258" y="5543721"/>
                <a:ext cx="277163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1" name="ZoneTexte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258" y="5543721"/>
                <a:ext cx="2771636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à coins arrondis 4"/>
          <p:cNvSpPr/>
          <p:nvPr/>
        </p:nvSpPr>
        <p:spPr>
          <a:xfrm>
            <a:off x="8437754" y="2888999"/>
            <a:ext cx="3163040" cy="859932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5FADE4"/>
                </a:solidFill>
              </a:rPr>
              <a:t>Diviser une expression littérale par un nombre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9915317" y="3774402"/>
            <a:ext cx="0" cy="11750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2" name="Rectangle à coins arrondis 41"/>
          <p:cNvSpPr/>
          <p:nvPr/>
        </p:nvSpPr>
        <p:spPr>
          <a:xfrm>
            <a:off x="8269794" y="4949440"/>
            <a:ext cx="3291046" cy="859932"/>
          </a:xfrm>
          <a:prstGeom prst="round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5FADE4"/>
                </a:solidFill>
              </a:rPr>
              <a:t>c’est multiplier cette  expression par l’inverse de ce nombre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à coins arrondis 14"/>
              <p:cNvSpPr/>
              <p:nvPr/>
            </p:nvSpPr>
            <p:spPr>
              <a:xfrm>
                <a:off x="7887957" y="1784573"/>
                <a:ext cx="3712838" cy="731757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Je multiplie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18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dirty="0"/>
                  <a:t>par l’inverse de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5" name="Rectangle à coins arrondis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957" y="1784573"/>
                <a:ext cx="3712838" cy="731757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74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5" grpId="0" animBg="1"/>
      <p:bldP spid="42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d’autres exemples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6327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13" name="Ellipse 12"/>
          <p:cNvSpPr/>
          <p:nvPr/>
        </p:nvSpPr>
        <p:spPr>
          <a:xfrm>
            <a:off x="389106" y="1299296"/>
            <a:ext cx="279426" cy="43728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3290045" y="1265952"/>
                <a:ext cx="2397322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f>
                        <m:fPr>
                          <m:ctrlPr>
                            <a:rPr lang="fr-FR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045" y="1265952"/>
                <a:ext cx="2397322" cy="6109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3290045" y="2234499"/>
                <a:ext cx="2397322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)×(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)×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045" y="2234499"/>
                <a:ext cx="2397322" cy="6109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3290045" y="3243661"/>
                <a:ext cx="2397322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045" y="3243661"/>
                <a:ext cx="2397322" cy="6347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Ellipse 16"/>
          <p:cNvSpPr/>
          <p:nvPr/>
        </p:nvSpPr>
        <p:spPr>
          <a:xfrm>
            <a:off x="6595780" y="1518497"/>
            <a:ext cx="279426" cy="43728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812389" y="1255321"/>
                <a:ext cx="2262407" cy="6109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)÷(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89" y="1255321"/>
                <a:ext cx="2262407" cy="6109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290046" y="4118154"/>
                <a:ext cx="2397322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046" y="4118154"/>
                <a:ext cx="2397322" cy="63478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6993602" y="1494768"/>
                <a:ext cx="1909343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f>
                        <m:fPr>
                          <m:ctrlPr>
                            <a:rPr lang="fr-FR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602" y="1494768"/>
                <a:ext cx="1909343" cy="6347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9281470" y="1494767"/>
                <a:ext cx="1962673" cy="6347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=(−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470" y="1494767"/>
                <a:ext cx="1962673" cy="63478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9281469" y="2451035"/>
                <a:ext cx="2404764" cy="61831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e>
                      </m:d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469" y="2451035"/>
                <a:ext cx="2404764" cy="61831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9281469" y="3394052"/>
                <a:ext cx="2404764" cy="61991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(−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469" y="3394052"/>
                <a:ext cx="2404764" cy="61991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9281469" y="4338671"/>
                <a:ext cx="2404764" cy="61991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(−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fr-FR" b="0" i="1" dirty="0" smtClean="0">
                              <a:solidFill>
                                <a:srgbClr val="5FADE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b="0" i="1" dirty="0" smtClean="0">
                              <a:solidFill>
                                <a:srgbClr val="5FADE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469" y="4338671"/>
                <a:ext cx="2404764" cy="61991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9281469" y="5237273"/>
                <a:ext cx="240476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(−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20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)×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469" y="5237273"/>
                <a:ext cx="2404764" cy="369332"/>
              </a:xfrm>
              <a:prstGeom prst="rect">
                <a:avLst/>
              </a:prstGeom>
              <a:blipFill>
                <a:blip r:embed="rId1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9196030" y="5862157"/>
                <a:ext cx="240476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030" y="5862157"/>
                <a:ext cx="2404764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cteur droit 4"/>
          <p:cNvCxnSpPr/>
          <p:nvPr/>
        </p:nvCxnSpPr>
        <p:spPr>
          <a:xfrm flipH="1">
            <a:off x="5918479" y="1065125"/>
            <a:ext cx="20097" cy="544620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H="1">
            <a:off x="10495609" y="4330628"/>
            <a:ext cx="157353" cy="30995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H="1">
            <a:off x="10326498" y="4669071"/>
            <a:ext cx="157353" cy="309956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44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90F0-8366-C8CF-6439-A27C0B77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EB8BFB0-B20C-B0DC-18E2-626CE071AA6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4660BBF-B4CE-6906-087D-9B51F0DE941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6E41F5BD-1B6F-9356-CEE6-638500DE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868328" y="1798497"/>
                <a:ext cx="356716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)×2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328" y="1798497"/>
                <a:ext cx="3567165" cy="461665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5128507" y="1780298"/>
                <a:ext cx="308484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…..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507" y="1780298"/>
                <a:ext cx="308484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5188797" y="4538895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….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797" y="4538895"/>
                <a:ext cx="296426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188797" y="3831266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797" y="3831266"/>
                <a:ext cx="296426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5188797" y="5842427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….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797" y="5842427"/>
                <a:ext cx="296426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774700" y="1216433"/>
            <a:ext cx="2882900" cy="368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128507" y="2516460"/>
                <a:ext cx="308484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507" y="2516460"/>
                <a:ext cx="308484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128507" y="3173863"/>
                <a:ext cx="308484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….×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8507" y="3173863"/>
                <a:ext cx="308484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188797" y="5183494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797" y="5183494"/>
                <a:ext cx="296426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8364136" y="5842426"/>
                <a:ext cx="29642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4136" y="5842426"/>
                <a:ext cx="296426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A8C10254-9E24-262E-09B7-8672995C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17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4" grpId="0" animBg="1"/>
      <p:bldP spid="15" grpId="0" animBg="1"/>
      <p:bldP spid="12" grpId="0" animBg="1"/>
      <p:bldP spid="13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807918" y="5220901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chemeClr val="bg1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chemeClr val="bg1"/>
                  </a:solidFill>
                  <a:latin typeface="Arial"/>
                </a:rPr>
                <a:t>Séance 5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56446" y="4240070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1023148" y="1213862"/>
            <a:ext cx="9986483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56446" y="3235653"/>
            <a:ext cx="10265100" cy="828000"/>
            <a:chOff x="963450" y="1311520"/>
            <a:chExt cx="10265100" cy="828000"/>
          </a:xfrm>
          <a:solidFill>
            <a:schemeClr val="bg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3 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1234" y="1186325"/>
            <a:ext cx="10210312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07918" y="2246590"/>
            <a:ext cx="10313628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902084" y="2463371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787273" y="1423172"/>
            <a:ext cx="7510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3416710" y="364345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2902083" y="4412003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439829" y="1382075"/>
            <a:ext cx="65373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fr-FR" sz="2400" dirty="0">
                <a:solidFill>
                  <a:schemeClr val="bg1"/>
                </a:solidFill>
                <a:latin typeface="CIDFont+F1"/>
              </a:rPr>
              <a:t>Réduire et simplifier des expressions littérales.</a:t>
            </a:r>
            <a:endParaRPr lang="fr-FR" sz="2400" dirty="0">
              <a:solidFill>
                <a:schemeClr val="bg1"/>
              </a:solidFill>
            </a:endParaRPr>
          </a:p>
          <a:p>
            <a:pPr algn="ctr" defTabSz="914400"/>
            <a:endParaRPr lang="fr-FR" sz="2400" b="1" kern="0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24390" y="2583775"/>
            <a:ext cx="5069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Additionner et soustraire des expressions littérales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11057" y="3235653"/>
            <a:ext cx="745406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b="1" dirty="0">
                <a:latin typeface="Calibri" panose="020F0502020204030204" pitchFamily="34" charset="0"/>
              </a:rPr>
              <a:t>Multiplier et diviser les expressions littérales de la forme </a:t>
            </a:r>
            <a:r>
              <a:rPr lang="fr-FR" b="1" i="1" dirty="0" err="1">
                <a:latin typeface="Times New Roman" panose="02020603050405020304" pitchFamily="18" charset="0"/>
              </a:rPr>
              <a:t>ax</a:t>
            </a:r>
            <a:r>
              <a:rPr lang="fr-FR" b="1" i="1" dirty="0">
                <a:latin typeface="Times New Roman" panose="02020603050405020304" pitchFamily="18" charset="0"/>
              </a:rPr>
              <a:t> </a:t>
            </a:r>
            <a:r>
              <a:rPr lang="fr-FR" b="1" dirty="0">
                <a:latin typeface="Calibri" panose="020F0502020204030204" pitchFamily="34" charset="0"/>
              </a:rPr>
              <a:t>par un nombre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083234" y="4392901"/>
                <a:ext cx="753438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Multiplier et diviser l’expression littérale de la forme </a:t>
                </a:r>
                <a14:m>
                  <m:oMath xmlns:m="http://schemas.openxmlformats.org/officeDocument/2006/math"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𝒂𝒙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par un nombre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234" y="4392901"/>
                <a:ext cx="7534388" cy="369332"/>
              </a:xfrm>
              <a:prstGeom prst="rect">
                <a:avLst/>
              </a:prstGeom>
              <a:blipFill>
                <a:blip r:embed="rId3"/>
                <a:stretch>
                  <a:fillRect l="-728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768920" y="5275648"/>
            <a:ext cx="7529177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1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Simplifier les expressions littérales </a:t>
            </a:r>
            <a:r>
              <a:rPr lang="ar-DZ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de la forme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m(</a:t>
            </a:r>
            <a:r>
              <a:rPr lang="fr-FR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ax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b)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n(cx </a:t>
            </a:r>
            <a:r>
              <a:rPr lang="fr-FR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d) 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109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D2F-332B-CADC-697C-ACB29DFF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AAE187-FDD4-40F9-D74A-77BEDF553B9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F6BDFB6-02E9-0F16-3CFF-8EB6923E18AB}"/>
              </a:ext>
            </a:extLst>
          </p:cNvPr>
          <p:cNvSpPr txBox="1"/>
          <p:nvPr/>
        </p:nvSpPr>
        <p:spPr>
          <a:xfrm>
            <a:off x="819150" y="177259"/>
            <a:ext cx="749799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pic>
        <p:nvPicPr>
          <p:cNvPr id="14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522514" y="1536792"/>
                <a:ext cx="2534002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)×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14" y="1536792"/>
                <a:ext cx="2534002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4568150" y="1695723"/>
                <a:ext cx="3265855" cy="6111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150" y="1695723"/>
                <a:ext cx="3265855" cy="6111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4568149" y="2698372"/>
                <a:ext cx="3265856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e>
                      </m:d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……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149" y="2698372"/>
                <a:ext cx="3265856" cy="7861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568149" y="3810909"/>
                <a:ext cx="3265856" cy="80669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…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149" y="3810909"/>
                <a:ext cx="3265856" cy="8066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4568149" y="4832571"/>
                <a:ext cx="3265856" cy="61112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…..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149" y="4832571"/>
                <a:ext cx="3265856" cy="6111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4568149" y="5867673"/>
                <a:ext cx="3265856" cy="6135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149" y="5867673"/>
                <a:ext cx="3265856" cy="6135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/>
          <p:cNvSpPr txBox="1"/>
          <p:nvPr/>
        </p:nvSpPr>
        <p:spPr>
          <a:xfrm>
            <a:off x="522514" y="1075211"/>
            <a:ext cx="2421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8211036" y="1657235"/>
                <a:ext cx="3265855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036" y="1657235"/>
                <a:ext cx="3265855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8211035" y="2671391"/>
                <a:ext cx="3265856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035" y="2671391"/>
                <a:ext cx="3265856" cy="7861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8211035" y="3810909"/>
                <a:ext cx="3265856" cy="81567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MA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MA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035" y="3810909"/>
                <a:ext cx="3265856" cy="81567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8211035" y="4812650"/>
                <a:ext cx="3265856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035" y="4812650"/>
                <a:ext cx="3265856" cy="7838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8211035" y="5782522"/>
                <a:ext cx="3265856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1035" y="5782522"/>
                <a:ext cx="3265856" cy="7838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A8C10254-9E24-262E-09B7-8672995C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31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96CEE-4D99-CBF1-C4DF-81A90090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DE93AC-21EA-B476-020A-6B9A85FC2156}"/>
              </a:ext>
            </a:extLst>
          </p:cNvPr>
          <p:cNvSpPr txBox="1"/>
          <p:nvPr/>
        </p:nvSpPr>
        <p:spPr>
          <a:xfrm>
            <a:off x="544749" y="177799"/>
            <a:ext cx="10783651" cy="77069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strike="sngStrik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20E582-FDBC-4E3F-5A31-DC830CB2B40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571854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:</a:t>
            </a: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223736"/>
            <a:ext cx="10553700" cy="3481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Complétez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472470" y="1685325"/>
                <a:ext cx="3391898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÷2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70" y="1685325"/>
                <a:ext cx="3391898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4355601" y="1618871"/>
                <a:ext cx="3391898" cy="69749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….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601" y="1618871"/>
                <a:ext cx="3391898" cy="6974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4437445" y="2785220"/>
                <a:ext cx="3391898" cy="69749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</a:rPr>
                        <m:t>….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) ×</m:t>
                      </m:r>
                      <m:f>
                        <m:f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445" y="2785220"/>
                <a:ext cx="3391898" cy="6974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8231276" y="3722665"/>
                <a:ext cx="3391898" cy="89896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276" y="3722665"/>
                <a:ext cx="3391898" cy="8989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8208896" y="4845268"/>
                <a:ext cx="3391898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=(</m:t>
                      </m:r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)×</m:t>
                      </m:r>
                      <m:r>
                        <a:rPr lang="fr-FR" sz="28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896" y="4845268"/>
                <a:ext cx="339189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8208896" y="5784624"/>
                <a:ext cx="3391898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−3</m:t>
                      </m:r>
                      <m:r>
                        <a:rPr lang="fr-FR" sz="28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8896" y="5784624"/>
                <a:ext cx="3391898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562821" y="1129120"/>
            <a:ext cx="2311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8112664" y="1528734"/>
                <a:ext cx="3391898" cy="89896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FR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fr-FR" sz="280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664" y="1528734"/>
                <a:ext cx="3391898" cy="8989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8231276" y="2650612"/>
                <a:ext cx="3391898" cy="89896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fr-MA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fr-FR" sz="2800" b="0" i="1" dirty="0" smtClean="0">
                          <a:latin typeface="Cambria Math" panose="02040503050406030204" pitchFamily="18" charset="0"/>
                        </a:rPr>
                        <m:t>) ×</m:t>
                      </m:r>
                      <m:f>
                        <m:fPr>
                          <m:ctrlPr>
                            <a:rPr lang="fr-FR" sz="2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1276" y="2650612"/>
                <a:ext cx="3391898" cy="8989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4502394" y="3692044"/>
                <a:ext cx="3391898" cy="69749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…..</m:t>
                          </m:r>
                        </m:den>
                      </m:f>
                      <m:r>
                        <a:rPr lang="fr-FR" sz="28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800" i="1" dirty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394" y="3692044"/>
                <a:ext cx="3391898" cy="6974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4502394" y="4845268"/>
                <a:ext cx="3391898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8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e>
                      </m:d>
                      <m:r>
                        <a:rPr lang="fr-FR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394" y="4845268"/>
                <a:ext cx="3391898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4502394" y="5824213"/>
                <a:ext cx="3391898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MA" sz="2800" dirty="0"/>
                  <a:t>…………………</a:t>
                </a:r>
                <a:endParaRPr lang="fr-FR" sz="28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394" y="5824213"/>
                <a:ext cx="3391898" cy="523220"/>
              </a:xfrm>
              <a:prstGeom prst="rect">
                <a:avLst/>
              </a:prstGeom>
              <a:blipFill>
                <a:blip r:embed="rId13"/>
                <a:stretch>
                  <a:fillRect t="-9091" b="-306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">
            <a:extLst>
              <a:ext uri="{FF2B5EF4-FFF2-40B4-BE49-F238E27FC236}">
                <a16:creationId xmlns:a16="http://schemas.microsoft.com/office/drawing/2014/main" id="{A8C10254-9E24-262E-09B7-8672995C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68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6E8-736F-BF2D-0CE4-2B15623E6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48007BD-351B-87D1-FBF8-35C608CE07F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401214" y="1593990"/>
                <a:ext cx="2833635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)÷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214" y="1593990"/>
                <a:ext cx="2833635" cy="7838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8022677" y="1396374"/>
                <a:ext cx="2833635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677" y="1396374"/>
                <a:ext cx="2833635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3687744" y="2399680"/>
                <a:ext cx="3352623" cy="6135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…..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744" y="2399680"/>
                <a:ext cx="3352623" cy="6135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8022678" y="4357212"/>
                <a:ext cx="2833635" cy="79579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678" y="4357212"/>
                <a:ext cx="2833635" cy="7957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8022678" y="3343875"/>
                <a:ext cx="2833635" cy="79579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(−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)×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678" y="3343875"/>
                <a:ext cx="2833635" cy="7957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3687745" y="5213251"/>
                <a:ext cx="335262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0" i="1" smtClean="0">
                              <a:latin typeface="Cambria Math" panose="02040503050406030204" pitchFamily="18" charset="0"/>
                            </a:rPr>
                            <m:t>…..</m:t>
                          </m:r>
                        </m:e>
                      </m:d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745" y="5213251"/>
                <a:ext cx="335262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8022679" y="6002408"/>
                <a:ext cx="283363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lang="fr-FR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679" y="6002408"/>
                <a:ext cx="283363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3687744" y="1595812"/>
                <a:ext cx="3352623" cy="61350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…..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744" y="1595812"/>
                <a:ext cx="3352623" cy="61350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8022678" y="2339313"/>
                <a:ext cx="2833635" cy="7838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fr-FR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678" y="2339313"/>
                <a:ext cx="2833635" cy="78380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687745" y="3239069"/>
                <a:ext cx="3352623" cy="74885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…..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….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745" y="3239069"/>
                <a:ext cx="3352623" cy="74885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3687744" y="4213816"/>
                <a:ext cx="3352624" cy="80906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e>
                          </m:d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….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744" y="4213816"/>
                <a:ext cx="3352624" cy="8090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8022679" y="5358511"/>
                <a:ext cx="283363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e>
                      </m:d>
                      <m:r>
                        <a:rPr lang="fr-M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679" y="5358511"/>
                <a:ext cx="2833635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3687746" y="5961291"/>
                <a:ext cx="335262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………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746" y="5961291"/>
                <a:ext cx="3352623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">
            <a:extLst>
              <a:ext uri="{FF2B5EF4-FFF2-40B4-BE49-F238E27FC236}">
                <a16:creationId xmlns:a16="http://schemas.microsoft.com/office/drawing/2014/main" id="{A8C10254-9E24-262E-09B7-8672995C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449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43095" y="1145512"/>
            <a:ext cx="2591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960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507434" y="56302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 min au travail individuel puis 4 minutes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49" y="611137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Page:70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586863" y="3537019"/>
            <a:ext cx="10751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35" y="1252653"/>
            <a:ext cx="10967784" cy="469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18" y="1101502"/>
            <a:ext cx="11591426" cy="5305529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314048" y="1809302"/>
            <a:ext cx="381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-5</a:t>
            </a:r>
          </a:p>
        </p:txBody>
      </p:sp>
      <p:sp>
        <p:nvSpPr>
          <p:cNvPr id="59" name="ZoneTexte 58"/>
          <p:cNvSpPr txBox="1"/>
          <p:nvPr/>
        </p:nvSpPr>
        <p:spPr>
          <a:xfrm>
            <a:off x="4002648" y="2126567"/>
            <a:ext cx="381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60" name="ZoneTexte 59"/>
          <p:cNvSpPr txBox="1"/>
          <p:nvPr/>
        </p:nvSpPr>
        <p:spPr>
          <a:xfrm>
            <a:off x="3317627" y="2432914"/>
            <a:ext cx="381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61" name="ZoneTexte 60"/>
          <p:cNvSpPr txBox="1"/>
          <p:nvPr/>
        </p:nvSpPr>
        <p:spPr>
          <a:xfrm>
            <a:off x="8894697" y="1831962"/>
            <a:ext cx="381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8884167" y="2013591"/>
            <a:ext cx="381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63" name="ZoneTexte 62"/>
          <p:cNvSpPr txBox="1"/>
          <p:nvPr/>
        </p:nvSpPr>
        <p:spPr>
          <a:xfrm>
            <a:off x="7923820" y="2212641"/>
            <a:ext cx="381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-7</a:t>
            </a:r>
          </a:p>
        </p:txBody>
      </p:sp>
      <p:sp>
        <p:nvSpPr>
          <p:cNvPr id="64" name="ZoneTexte 63"/>
          <p:cNvSpPr txBox="1"/>
          <p:nvPr/>
        </p:nvSpPr>
        <p:spPr>
          <a:xfrm>
            <a:off x="8414653" y="2484039"/>
            <a:ext cx="348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ZoneTexte 64"/>
              <p:cNvSpPr txBox="1"/>
              <p:nvPr/>
            </p:nvSpPr>
            <p:spPr>
              <a:xfrm>
                <a:off x="9377761" y="2508178"/>
                <a:ext cx="38183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5" name="ZoneTexte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7761" y="2508178"/>
                <a:ext cx="381838" cy="307777"/>
              </a:xfrm>
              <a:prstGeom prst="rect">
                <a:avLst/>
              </a:prstGeom>
              <a:blipFill>
                <a:blip r:embed="rId6"/>
                <a:stretch>
                  <a:fillRect r="-238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ZoneTexte 65"/>
          <p:cNvSpPr txBox="1"/>
          <p:nvPr/>
        </p:nvSpPr>
        <p:spPr>
          <a:xfrm>
            <a:off x="3134617" y="2960453"/>
            <a:ext cx="462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-12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4002664" y="3071024"/>
            <a:ext cx="381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3123167" y="3257467"/>
            <a:ext cx="462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-12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4128284" y="3184153"/>
            <a:ext cx="381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3198285" y="3498987"/>
            <a:ext cx="462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-12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3815640" y="3446489"/>
            <a:ext cx="462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4916459" y="3511336"/>
            <a:ext cx="462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8013767" y="2901994"/>
            <a:ext cx="32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4" name="ZoneTexte 73"/>
          <p:cNvSpPr txBox="1"/>
          <p:nvPr/>
        </p:nvSpPr>
        <p:spPr>
          <a:xfrm>
            <a:off x="8723961" y="2867825"/>
            <a:ext cx="607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75" name="ZoneTexte 74"/>
          <p:cNvSpPr txBox="1"/>
          <p:nvPr/>
        </p:nvSpPr>
        <p:spPr>
          <a:xfrm>
            <a:off x="8040230" y="3381246"/>
            <a:ext cx="32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ZoneTexte 75"/>
              <p:cNvSpPr txBox="1"/>
              <p:nvPr/>
            </p:nvSpPr>
            <p:spPr>
              <a:xfrm>
                <a:off x="8533419" y="3287392"/>
                <a:ext cx="3225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6" name="ZoneTexte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3419" y="3287392"/>
                <a:ext cx="322523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ZoneTexte 76"/>
          <p:cNvSpPr txBox="1"/>
          <p:nvPr/>
        </p:nvSpPr>
        <p:spPr>
          <a:xfrm>
            <a:off x="9170670" y="3390335"/>
            <a:ext cx="32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78" name="ZoneTexte 77"/>
          <p:cNvSpPr txBox="1"/>
          <p:nvPr/>
        </p:nvSpPr>
        <p:spPr>
          <a:xfrm>
            <a:off x="8001080" y="3695707"/>
            <a:ext cx="247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9" name="ZoneTexte 78"/>
          <p:cNvSpPr txBox="1"/>
          <p:nvPr/>
        </p:nvSpPr>
        <p:spPr>
          <a:xfrm>
            <a:off x="8448922" y="3489076"/>
            <a:ext cx="550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9492380" y="3736119"/>
            <a:ext cx="4358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81" name="ZoneTexte 80"/>
          <p:cNvSpPr txBox="1"/>
          <p:nvPr/>
        </p:nvSpPr>
        <p:spPr>
          <a:xfrm>
            <a:off x="3446582" y="4327416"/>
            <a:ext cx="392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82" name="ZoneTexte 81"/>
          <p:cNvSpPr txBox="1"/>
          <p:nvPr/>
        </p:nvSpPr>
        <p:spPr>
          <a:xfrm>
            <a:off x="3504967" y="4531714"/>
            <a:ext cx="32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3" name="ZoneTexte 82"/>
          <p:cNvSpPr txBox="1"/>
          <p:nvPr/>
        </p:nvSpPr>
        <p:spPr>
          <a:xfrm>
            <a:off x="3587260" y="4606157"/>
            <a:ext cx="6234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(-3)</a:t>
            </a:r>
          </a:p>
        </p:txBody>
      </p:sp>
      <p:sp>
        <p:nvSpPr>
          <p:cNvPr id="84" name="ZoneTexte 83"/>
          <p:cNvSpPr txBox="1"/>
          <p:nvPr/>
        </p:nvSpPr>
        <p:spPr>
          <a:xfrm>
            <a:off x="3638201" y="4810455"/>
            <a:ext cx="32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5" name="ZoneTexte 84"/>
          <p:cNvSpPr txBox="1"/>
          <p:nvPr/>
        </p:nvSpPr>
        <p:spPr>
          <a:xfrm>
            <a:off x="3336050" y="4960557"/>
            <a:ext cx="402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86" name="ZoneTexte 85"/>
          <p:cNvSpPr txBox="1"/>
          <p:nvPr/>
        </p:nvSpPr>
        <p:spPr>
          <a:xfrm>
            <a:off x="8175029" y="4452254"/>
            <a:ext cx="32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7" name="ZoneTexte 86"/>
          <p:cNvSpPr txBox="1"/>
          <p:nvPr/>
        </p:nvSpPr>
        <p:spPr>
          <a:xfrm>
            <a:off x="9106665" y="4452253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88" name="ZoneTexte 87"/>
          <p:cNvSpPr txBox="1"/>
          <p:nvPr/>
        </p:nvSpPr>
        <p:spPr>
          <a:xfrm>
            <a:off x="8177889" y="4777618"/>
            <a:ext cx="32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9" name="ZoneTexte 88"/>
          <p:cNvSpPr txBox="1"/>
          <p:nvPr/>
        </p:nvSpPr>
        <p:spPr>
          <a:xfrm>
            <a:off x="8694681" y="4595540"/>
            <a:ext cx="400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12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ZoneTexte 89"/>
              <p:cNvSpPr txBox="1"/>
              <p:nvPr/>
            </p:nvSpPr>
            <p:spPr>
              <a:xfrm>
                <a:off x="9246157" y="4666986"/>
                <a:ext cx="32252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0" name="ZoneTexte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6157" y="4666986"/>
                <a:ext cx="322523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ZoneTexte 90"/>
          <p:cNvSpPr txBox="1"/>
          <p:nvPr/>
        </p:nvSpPr>
        <p:spPr>
          <a:xfrm>
            <a:off x="8253498" y="4927297"/>
            <a:ext cx="32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2" name="ZoneTexte 91"/>
          <p:cNvSpPr txBox="1"/>
          <p:nvPr/>
        </p:nvSpPr>
        <p:spPr>
          <a:xfrm>
            <a:off x="8684151" y="4936157"/>
            <a:ext cx="400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93" name="ZoneTexte 92"/>
          <p:cNvSpPr txBox="1"/>
          <p:nvPr/>
        </p:nvSpPr>
        <p:spPr>
          <a:xfrm>
            <a:off x="8266303" y="5112655"/>
            <a:ext cx="32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4" name="ZoneTexte 93"/>
          <p:cNvSpPr txBox="1"/>
          <p:nvPr/>
        </p:nvSpPr>
        <p:spPr>
          <a:xfrm>
            <a:off x="8654966" y="5116098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95" name="ZoneTexte 94"/>
          <p:cNvSpPr txBox="1"/>
          <p:nvPr/>
        </p:nvSpPr>
        <p:spPr>
          <a:xfrm>
            <a:off x="9390350" y="4881719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96" name="ZoneTexte 95"/>
          <p:cNvSpPr txBox="1"/>
          <p:nvPr/>
        </p:nvSpPr>
        <p:spPr>
          <a:xfrm>
            <a:off x="9374455" y="5119867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7" name="ZoneTexte 96"/>
          <p:cNvSpPr txBox="1"/>
          <p:nvPr/>
        </p:nvSpPr>
        <p:spPr>
          <a:xfrm>
            <a:off x="3766954" y="5348538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98" name="ZoneTexte 97"/>
          <p:cNvSpPr txBox="1"/>
          <p:nvPr/>
        </p:nvSpPr>
        <p:spPr>
          <a:xfrm>
            <a:off x="3738960" y="5550868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9" name="ZoneTexte 98"/>
          <p:cNvSpPr txBox="1"/>
          <p:nvPr/>
        </p:nvSpPr>
        <p:spPr>
          <a:xfrm>
            <a:off x="3046078" y="5796726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00" name="ZoneTexte 99"/>
          <p:cNvSpPr txBox="1"/>
          <p:nvPr/>
        </p:nvSpPr>
        <p:spPr>
          <a:xfrm>
            <a:off x="3046078" y="5642382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1" name="ZoneTexte 100"/>
          <p:cNvSpPr txBox="1"/>
          <p:nvPr/>
        </p:nvSpPr>
        <p:spPr>
          <a:xfrm>
            <a:off x="3519775" y="5631940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ZoneTexte 101"/>
              <p:cNvSpPr txBox="1"/>
              <p:nvPr/>
            </p:nvSpPr>
            <p:spPr>
              <a:xfrm>
                <a:off x="3959792" y="5671172"/>
                <a:ext cx="47946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2" name="ZoneTexte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792" y="5671172"/>
                <a:ext cx="479462" cy="3077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ZoneTexte 102"/>
          <p:cNvSpPr txBox="1"/>
          <p:nvPr/>
        </p:nvSpPr>
        <p:spPr>
          <a:xfrm>
            <a:off x="2994018" y="5914141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4" name="ZoneTexte 103"/>
          <p:cNvSpPr txBox="1"/>
          <p:nvPr/>
        </p:nvSpPr>
        <p:spPr>
          <a:xfrm>
            <a:off x="3034359" y="6115400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5" name="ZoneTexte 104"/>
          <p:cNvSpPr txBox="1"/>
          <p:nvPr/>
        </p:nvSpPr>
        <p:spPr>
          <a:xfrm>
            <a:off x="8096559" y="5523261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06" name="ZoneTexte 105"/>
          <p:cNvSpPr txBox="1"/>
          <p:nvPr/>
        </p:nvSpPr>
        <p:spPr>
          <a:xfrm>
            <a:off x="8960837" y="5322275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07" name="ZoneTexte 106"/>
          <p:cNvSpPr txBox="1"/>
          <p:nvPr/>
        </p:nvSpPr>
        <p:spPr>
          <a:xfrm>
            <a:off x="8060662" y="5875885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08" name="ZoneTexte 107"/>
          <p:cNvSpPr txBox="1"/>
          <p:nvPr/>
        </p:nvSpPr>
        <p:spPr>
          <a:xfrm>
            <a:off x="8548485" y="5625559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09" name="ZoneTexte 108"/>
          <p:cNvSpPr txBox="1"/>
          <p:nvPr/>
        </p:nvSpPr>
        <p:spPr>
          <a:xfrm>
            <a:off x="8588826" y="5886678"/>
            <a:ext cx="47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0" name="ZoneTexte 109"/>
          <p:cNvSpPr txBox="1"/>
          <p:nvPr/>
        </p:nvSpPr>
        <p:spPr>
          <a:xfrm>
            <a:off x="8281276" y="6007164"/>
            <a:ext cx="479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70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448" y="1778558"/>
            <a:ext cx="10199077" cy="330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que pour résoudre un problème je suis les étapes suivantes: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572758" y="1120460"/>
                <a:ext cx="5245239" cy="830997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/>
                  <a:t>Pour multiplier une expression littérale de la forme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par un nombre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solidFill>
                          <a:srgbClr val="5FADE4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sz="2400" dirty="0"/>
                  <a:t>: </a:t>
                </a: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58" y="1120460"/>
                <a:ext cx="5245239" cy="830997"/>
              </a:xfrm>
              <a:prstGeom prst="rect">
                <a:avLst/>
              </a:prstGeom>
              <a:blipFill>
                <a:blip r:embed="rId4"/>
                <a:stretch>
                  <a:fillRect t="-5072" r="-696" b="-152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459652" y="5318891"/>
                <a:ext cx="5471450" cy="83099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Exemple: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652" y="5318891"/>
                <a:ext cx="5471450" cy="830997"/>
              </a:xfrm>
              <a:prstGeom prst="rect">
                <a:avLst/>
              </a:prstGeom>
              <a:blipFill>
                <a:blip r:embed="rId5"/>
                <a:stretch>
                  <a:fillRect l="-1556" t="-507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30514" y="3064378"/>
                <a:ext cx="5245239" cy="646331"/>
              </a:xfrm>
              <a:prstGeom prst="rect">
                <a:avLst/>
              </a:prstGeom>
              <a:solidFill>
                <a:srgbClr val="F9E2C3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/>
                  <a:t>je multiplier le nombre b par le coefficient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 de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fr-FR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endParaRPr lang="fr-FR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fr-FR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fr-MA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fr-F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514" y="3064378"/>
                <a:ext cx="5245239" cy="646331"/>
              </a:xfrm>
              <a:prstGeom prst="rect">
                <a:avLst/>
              </a:prstGeom>
              <a:blipFill>
                <a:blip r:embed="rId6"/>
                <a:stretch>
                  <a:fillRect t="-4630" b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Connecteur droit avec flèche 13"/>
          <p:cNvCxnSpPr>
            <a:stCxn id="8" idx="2"/>
          </p:cNvCxnSpPr>
          <p:nvPr/>
        </p:nvCxnSpPr>
        <p:spPr>
          <a:xfrm>
            <a:off x="3195378" y="1951457"/>
            <a:ext cx="0" cy="11129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3153133" y="4000380"/>
            <a:ext cx="0" cy="13185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à coins arrondis 25"/>
              <p:cNvSpPr/>
              <p:nvPr/>
            </p:nvSpPr>
            <p:spPr>
              <a:xfrm>
                <a:off x="7340783" y="1521491"/>
                <a:ext cx="4230356" cy="859932"/>
              </a:xfrm>
              <a:prstGeom prst="roundRect">
                <a:avLst/>
              </a:prstGeom>
              <a:solidFill>
                <a:srgbClr val="F9E2C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dirty="0">
                    <a:solidFill>
                      <a:schemeClr val="tx1"/>
                    </a:solidFill>
                  </a:rPr>
                  <a:t>Diviser une expression littérale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𝑎𝑥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par un nombre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à coins arrondis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783" y="1521491"/>
                <a:ext cx="4230356" cy="859932"/>
              </a:xfrm>
              <a:prstGeom prst="roundRect">
                <a:avLst/>
              </a:prstGeom>
              <a:blipFill>
                <a:blip r:embed="rId7"/>
                <a:stretch>
                  <a:fillRect t="-2055" b="-11644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Connecteur droit avec flèche 26"/>
          <p:cNvCxnSpPr/>
          <p:nvPr/>
        </p:nvCxnSpPr>
        <p:spPr>
          <a:xfrm>
            <a:off x="9455961" y="2381423"/>
            <a:ext cx="0" cy="11750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à coins arrondis 27"/>
              <p:cNvSpPr/>
              <p:nvPr/>
            </p:nvSpPr>
            <p:spPr>
              <a:xfrm>
                <a:off x="7422205" y="3572050"/>
                <a:ext cx="4093506" cy="1060935"/>
              </a:xfrm>
              <a:prstGeom prst="roundRect">
                <a:avLst/>
              </a:prstGeom>
              <a:solidFill>
                <a:srgbClr val="F9E2C3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dirty="0">
                    <a:solidFill>
                      <a:schemeClr val="tx1"/>
                    </a:solidFill>
                  </a:rPr>
                  <a:t>c’est multiplier cette  expression par l’inverse du nombre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:</a:t>
                </a:r>
              </a:p>
            </p:txBody>
          </p:sp>
        </mc:Choice>
        <mc:Fallback>
          <p:sp>
            <p:nvSpPr>
              <p:cNvPr id="28" name="Rectangle à coins arrondis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2205" y="3572050"/>
                <a:ext cx="4093506" cy="1060935"/>
              </a:xfrm>
              <a:prstGeom prst="roundRect">
                <a:avLst/>
              </a:prstGeom>
              <a:blipFill>
                <a:blip r:embed="rId8"/>
                <a:stretch>
                  <a:fillRect t="-9497" b="-16760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6448538" y="5102576"/>
                <a:ext cx="5471450" cy="130766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Exemple: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538" y="5102576"/>
                <a:ext cx="5471450" cy="1307666"/>
              </a:xfrm>
              <a:prstGeom prst="rect">
                <a:avLst/>
              </a:prstGeom>
              <a:blipFill>
                <a:blip r:embed="rId9"/>
                <a:stretch>
                  <a:fillRect l="-16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cteur droit avec flèche 29"/>
          <p:cNvCxnSpPr>
            <a:stCxn id="28" idx="2"/>
          </p:cNvCxnSpPr>
          <p:nvPr/>
        </p:nvCxnSpPr>
        <p:spPr>
          <a:xfrm flipH="1">
            <a:off x="9455962" y="4632985"/>
            <a:ext cx="12996" cy="4916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6219811" y="1120460"/>
            <a:ext cx="0" cy="5441114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26" grpId="0" animBg="1"/>
      <p:bldP spid="28" grpId="0" animBg="1"/>
      <p:bldP spid="2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Page70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141" y="1879042"/>
            <a:ext cx="9425353" cy="321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</a:t>
            </a:r>
            <a:r>
              <a:rPr lang="ar-DZ" sz="2800" b="1" dirty="0">
                <a:solidFill>
                  <a:sysClr val="windowText" lastClr="000000"/>
                </a:solidFill>
              </a:rPr>
              <a:t>8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0" y="2548813"/>
            <a:ext cx="9155055" cy="265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11300</TotalTime>
  <Words>1820</Words>
  <Application>Microsoft Office PowerPoint</Application>
  <PresentationFormat>Grand écran</PresentationFormat>
  <Paragraphs>378</Paragraphs>
  <Slides>42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42</vt:i4>
      </vt:variant>
    </vt:vector>
  </HeadingPairs>
  <TitlesOfParts>
    <vt:vector size="54" baseType="lpstr">
      <vt:lpstr>Aptos</vt:lpstr>
      <vt:lpstr>Arial</vt:lpstr>
      <vt:lpstr>Calibri</vt:lpstr>
      <vt:lpstr>Cambria Math</vt:lpstr>
      <vt:lpstr>CIDFont+F1</vt:lpstr>
      <vt:lpstr>Dosis</vt:lpstr>
      <vt:lpstr>Dosis Bold</vt:lpstr>
      <vt:lpstr>Poppins ExtraBold</vt:lpstr>
      <vt:lpstr>Times New Roman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radouane berdouzi</cp:lastModifiedBy>
  <cp:revision>1260</cp:revision>
  <cp:lastPrinted>2024-10-05T19:15:58Z</cp:lastPrinted>
  <dcterms:created xsi:type="dcterms:W3CDTF">2024-05-28T10:13:44Z</dcterms:created>
  <dcterms:modified xsi:type="dcterms:W3CDTF">2025-12-14T11:17:41Z</dcterms:modified>
</cp:coreProperties>
</file>