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handoutMasterIdLst>
    <p:handoutMasterId r:id="rId77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306" r:id="rId21"/>
    <p:sldId id="307" r:id="rId22"/>
    <p:sldId id="316" r:id="rId23"/>
    <p:sldId id="317" r:id="rId24"/>
    <p:sldId id="309" r:id="rId25"/>
    <p:sldId id="310" r:id="rId26"/>
    <p:sldId id="297" r:id="rId27"/>
    <p:sldId id="270" r:id="rId28"/>
    <p:sldId id="271" r:id="rId29"/>
    <p:sldId id="272" r:id="rId30"/>
    <p:sldId id="298" r:id="rId31"/>
    <p:sldId id="313" r:id="rId32"/>
    <p:sldId id="274" r:id="rId33"/>
    <p:sldId id="275" r:id="rId34"/>
    <p:sldId id="276" r:id="rId35"/>
    <p:sldId id="348" r:id="rId36"/>
    <p:sldId id="349" r:id="rId37"/>
    <p:sldId id="350" r:id="rId38"/>
    <p:sldId id="351" r:id="rId39"/>
    <p:sldId id="352" r:id="rId40"/>
    <p:sldId id="361" r:id="rId41"/>
    <p:sldId id="362" r:id="rId42"/>
    <p:sldId id="375" r:id="rId43"/>
    <p:sldId id="376" r:id="rId44"/>
    <p:sldId id="377" r:id="rId45"/>
    <p:sldId id="378" r:id="rId46"/>
    <p:sldId id="379" r:id="rId47"/>
    <p:sldId id="277" r:id="rId48"/>
    <p:sldId id="318" r:id="rId49"/>
    <p:sldId id="319" r:id="rId50"/>
    <p:sldId id="299" r:id="rId51"/>
    <p:sldId id="380" r:id="rId52"/>
    <p:sldId id="381" r:id="rId53"/>
    <p:sldId id="382" r:id="rId54"/>
    <p:sldId id="383" r:id="rId55"/>
    <p:sldId id="384" r:id="rId56"/>
    <p:sldId id="385" r:id="rId57"/>
    <p:sldId id="386" r:id="rId58"/>
    <p:sldId id="387" r:id="rId59"/>
    <p:sldId id="388" r:id="rId60"/>
    <p:sldId id="389" r:id="rId61"/>
    <p:sldId id="300" r:id="rId62"/>
    <p:sldId id="301" r:id="rId63"/>
    <p:sldId id="281" r:id="rId64"/>
    <p:sldId id="346" r:id="rId65"/>
    <p:sldId id="347" r:id="rId66"/>
    <p:sldId id="303" r:id="rId67"/>
    <p:sldId id="304" r:id="rId68"/>
    <p:sldId id="282" r:id="rId69"/>
    <p:sldId id="305" r:id="rId70"/>
    <p:sldId id="262" r:id="rId71"/>
    <p:sldId id="283" r:id="rId72"/>
    <p:sldId id="390" r:id="rId73"/>
    <p:sldId id="284" r:id="rId74"/>
    <p:sldId id="291" r:id="rId7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06"/>
            <p14:sldId id="307"/>
            <p14:sldId id="316"/>
            <p14:sldId id="31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98"/>
            <p14:sldId id="313"/>
            <p14:sldId id="274"/>
            <p14:sldId id="275"/>
            <p14:sldId id="276"/>
            <p14:sldId id="348"/>
            <p14:sldId id="349"/>
            <p14:sldId id="350"/>
            <p14:sldId id="351"/>
            <p14:sldId id="352"/>
            <p14:sldId id="361"/>
            <p14:sldId id="362"/>
            <p14:sldId id="375"/>
            <p14:sldId id="376"/>
            <p14:sldId id="377"/>
            <p14:sldId id="378"/>
            <p14:sldId id="379"/>
            <p14:sldId id="277"/>
            <p14:sldId id="318"/>
            <p14:sldId id="319"/>
          </p14:sldIdLst>
        </p14:section>
        <p14:section name="Pratique collective" id="{CF34AB29-930A-422C-8BB3-41EE66488593}">
          <p14:sldIdLst>
            <p14:sldId id="299"/>
            <p14:sldId id="380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6"/>
            <p14:sldId id="347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390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>
        <p:scale>
          <a:sx n="94" d="100"/>
          <a:sy n="94" d="100"/>
        </p:scale>
        <p:origin x="-91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xmlns="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xmlns="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xmlns="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xmlns="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xmlns="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xmlns="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xmlns="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xmlns="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xmlns="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xmlns="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xmlns="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xmlns="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xmlns="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xmlns="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xmlns="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xmlns="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xmlns="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xmlns="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xmlns="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xmlns="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xmlns="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xmlns="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xmlns="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xmlns="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xmlns="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xmlns="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xmlns="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xmlns="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xmlns="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xmlns="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xmlns="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xmlns="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xmlns="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xmlns="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xmlns="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xmlns="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xmlns="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xmlns="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xmlns="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xmlns="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xmlns="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xmlns="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xmlns="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xmlns="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xmlns="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xmlns="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xmlns="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xmlns="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xmlns="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xmlns="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xmlns="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xmlns="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xmlns="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xmlns="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xmlns="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xmlns="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xmlns="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xmlns="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xmlns="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xmlns="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xmlns="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xmlns="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xmlns="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xmlns="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xmlns="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xmlns="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xmlns="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xmlns="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xmlns="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xmlns="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xmlns="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xmlns="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xmlns="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xmlns="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xmlns="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xmlns="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xmlns="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xmlns="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xmlns="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xmlns="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xmlns="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xmlns="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xmlns="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xmlns="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xmlns="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xmlns="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xmlns="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xmlns="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xmlns="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xmlns="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xmlns="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xmlns="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xmlns="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xmlns="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xmlns="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xmlns="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xmlns="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xmlns="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xmlns="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xmlns="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xmlns="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xmlns="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xmlns="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xmlns="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xmlns="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xmlns="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xmlns="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xmlns="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xmlns="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xmlns="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xmlns="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xmlns="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xmlns="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xmlns="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xmlns="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xmlns="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xmlns="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xmlns="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xmlns="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xmlns="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xmlns="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xmlns="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xmlns="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xmlns="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xmlns="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xmlns="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xmlns="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xmlns="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xmlns="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xmlns="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xmlns="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xmlns="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xmlns="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xmlns="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xmlns="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xmlns="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xmlns="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xmlns="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xmlns="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xmlns="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xmlns="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xmlns="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xmlns="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xmlns="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xmlns="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xmlns="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xmlns="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xmlns="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xmlns="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xmlns="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xmlns="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xmlns="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xmlns="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xmlns="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xmlns="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xmlns="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xmlns="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xmlns="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xmlns="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xmlns="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xmlns="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xmlns="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xmlns="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xmlns="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xmlns="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xmlns="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xmlns="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xmlns="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xmlns="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xmlns="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xmlns="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xmlns="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xmlns="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xmlns="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xmlns="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xmlns="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xmlns="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xmlns="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xmlns="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xmlns="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xmlns="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xmlns="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xmlns="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xmlns="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xmlns="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xmlns="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xmlns="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xmlns="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xmlns="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xmlns="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xmlns="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xmlns="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xmlns="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xmlns="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xmlns="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xmlns="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xmlns="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xmlns="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xmlns="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xmlns="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xmlns="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xmlns="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xmlns="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xmlns="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xmlns="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53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8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5</a:t>
            </a:r>
            <a:endParaRPr lang="fr-FR" dirty="0"/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xmlns="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xmlns="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xmlns="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xmlns="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xmlns="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xmlns="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xmlns="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Statistiques et probabilité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xmlns="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13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xmlns="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6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xmlns="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Déterminer et interpréter </a:t>
            </a:r>
            <a:r>
              <a:rPr lang="fr-FR"/>
              <a:t>la médiane d’une </a:t>
            </a:r>
            <a:r>
              <a:rPr lang="fr-FR" dirty="0"/>
              <a:t>série statistique quantitative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xmlns="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xmlns="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xmlns="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xmlns="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xmlns="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xmlns="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xmlns="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xmlns="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xmlns="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xmlns="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xmlns="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xmlns="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xmlns="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xmlns="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xmlns="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xmlns="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xmlns="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xmlns="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xmlns="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xmlns="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119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xmlns="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E4D0A520-E2B5-AF2A-ACEB-B134702E9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381" y="1134486"/>
            <a:ext cx="10107238" cy="410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xmlns="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La moyenne des deux nombre 7 et 8 est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" sz="1800" i="1" kern="0" smtClean="0">
                            <a:solidFill>
                              <a:srgbClr val="000000"/>
                            </a:solidFill>
                            <a:latin typeface="Cambria Math"/>
                            <a:sym typeface="Calibri"/>
                          </a:rPr>
                        </m:ctrlPr>
                      </m:fPr>
                      <m:num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𝟕</m:t>
                        </m:r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+</m:t>
                        </m:r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𝟖</m:t>
                        </m:r>
                      </m:num>
                      <m:den>
                        <m:r>
                          <a:rPr lang="fr-FR" sz="1800" b="1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𝟐</m:t>
                        </m:r>
                      </m:den>
                    </m:f>
                  </m:oMath>
                </a14:m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C80C9B18-EE54-77B6-D5D7-511464BA5F7F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3C611252-C0B8-3EBF-2EF0-B8781DA47C56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</a:t>
            </a:r>
            <a:r>
              <a:rPr lang="fr-FR" dirty="0" smtClean="0">
                <a:latin typeface="Calibri" panose="020F0502020204030204"/>
              </a:rPr>
              <a:t>réponse: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xmlns="" id="{F98E640B-6F2B-4A00-DEE1-447FACC758EA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  <a:sym typeface="Calibri"/>
                  </a:rPr>
                  <a:t>La moyenne des deux nombre 7 et 8 est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  <a:sym typeface="Calibri"/>
                          </a:rPr>
                        </m:ctrlPr>
                      </m:fPr>
                      <m:num>
                        <m: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𝟕</m:t>
                        </m:r>
                        <m: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+</m:t>
                        </m:r>
                        <m: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𝟖</m:t>
                        </m:r>
                      </m:num>
                      <m:den>
                        <m: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Calibri"/>
                          </a:rPr>
                          <m:t>𝟐</m:t>
                        </m:r>
                      </m:den>
                    </m:f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F98E640B-6F2B-4A00-DEE1-447FACC75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8FD8C3BD-72AB-EC4D-A0BC-CF5B2CAC490E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</a:t>
            </a:r>
            <a:r>
              <a:rPr lang="fr-FR" dirty="0" smtClean="0">
                <a:latin typeface="Calibri" panose="020F0502020204030204"/>
              </a:rPr>
              <a:t>faux.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D6F0D051-1580-9075-E5FA-319A5B6F4719}"/>
              </a:ext>
            </a:extLst>
          </p:cNvPr>
          <p:cNvSpPr txBox="1"/>
          <p:nvPr/>
        </p:nvSpPr>
        <p:spPr>
          <a:xfrm>
            <a:off x="2198346" y="2374842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51AD74C7-37A6-7017-59FD-575959F539B5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036C9AB5-5363-81E1-06CC-BF058483D9C5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0EE5F25-96CE-18A1-4EA5-E64AEF59E874}"/>
              </a:ext>
            </a:extLst>
          </p:cNvPr>
          <p:cNvSpPr txBox="1"/>
          <p:nvPr/>
        </p:nvSpPr>
        <p:spPr>
          <a:xfrm>
            <a:off x="3548756" y="264522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5306BF08-807F-51A3-BEC5-50524067552E}"/>
              </a:ext>
            </a:extLst>
          </p:cNvPr>
          <p:cNvSpPr txBox="1"/>
          <p:nvPr/>
        </p:nvSpPr>
        <p:spPr>
          <a:xfrm>
            <a:off x="2710560" y="264523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45FA099D-8F71-4BEF-EB7D-6C6D1CE61EA1}"/>
              </a:ext>
            </a:extLst>
          </p:cNvPr>
          <p:cNvSpPr txBox="1"/>
          <p:nvPr/>
        </p:nvSpPr>
        <p:spPr>
          <a:xfrm>
            <a:off x="4158352" y="2645230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39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6EF73AFD-5607-347B-5BFA-69D00199AA14}"/>
              </a:ext>
            </a:extLst>
          </p:cNvPr>
          <p:cNvSpPr txBox="1"/>
          <p:nvPr/>
        </p:nvSpPr>
        <p:spPr>
          <a:xfrm>
            <a:off x="4800606" y="2656118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48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87E89633-D9B9-8676-7CF5-F4706F61C75D}"/>
              </a:ext>
            </a:extLst>
          </p:cNvPr>
          <p:cNvSpPr txBox="1"/>
          <p:nvPr/>
        </p:nvSpPr>
        <p:spPr>
          <a:xfrm>
            <a:off x="5649686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C7251C0D-D3BA-C3AD-000D-A8DBC6BD47B8}"/>
              </a:ext>
            </a:extLst>
          </p:cNvPr>
          <p:cNvSpPr txBox="1"/>
          <p:nvPr/>
        </p:nvSpPr>
        <p:spPr>
          <a:xfrm>
            <a:off x="6417132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F6EDBD2B-311C-C02B-0EA0-370ACC549EFB}"/>
              </a:ext>
            </a:extLst>
          </p:cNvPr>
          <p:cNvSpPr txBox="1"/>
          <p:nvPr/>
        </p:nvSpPr>
        <p:spPr>
          <a:xfrm>
            <a:off x="7260780" y="2667394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60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97D2E420-00D1-AD35-3A95-88B1C241F90B}"/>
              </a:ext>
            </a:extLst>
          </p:cNvPr>
          <p:cNvSpPr txBox="1"/>
          <p:nvPr/>
        </p:nvSpPr>
        <p:spPr>
          <a:xfrm>
            <a:off x="2560319" y="1290320"/>
            <a:ext cx="6634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nombres suivants sont rangés dans un ordre croissant</a:t>
            </a:r>
          </a:p>
        </p:txBody>
      </p: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</a:t>
            </a:r>
            <a:r>
              <a:rPr lang="fr-FR" dirty="0" smtClean="0">
                <a:latin typeface="Calibri" panose="020F0502020204030204"/>
              </a:rPr>
              <a:t>réponse.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CA648E6C-FC44-324B-8488-608D5CBE5A04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xmlns="" id="{E10935DF-07BC-CC61-B802-9FD4D3885840}"/>
              </a:ext>
            </a:extLst>
          </p:cNvPr>
          <p:cNvSpPr txBox="1"/>
          <p:nvPr/>
        </p:nvSpPr>
        <p:spPr>
          <a:xfrm>
            <a:off x="2198346" y="2374842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1EC7EAD2-1B4F-FAFE-3C22-35FF0F51EA58}"/>
              </a:ext>
            </a:extLst>
          </p:cNvPr>
          <p:cNvSpPr txBox="1"/>
          <p:nvPr/>
        </p:nvSpPr>
        <p:spPr>
          <a:xfrm>
            <a:off x="3548756" y="264522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37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2975CBE1-349E-6CD8-7D6F-A257F39491E6}"/>
              </a:ext>
            </a:extLst>
          </p:cNvPr>
          <p:cNvSpPr txBox="1"/>
          <p:nvPr/>
        </p:nvSpPr>
        <p:spPr>
          <a:xfrm>
            <a:off x="2710560" y="264523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30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DE93450C-45BE-B6B0-747D-22D9D7A4AB26}"/>
              </a:ext>
            </a:extLst>
          </p:cNvPr>
          <p:cNvSpPr txBox="1"/>
          <p:nvPr/>
        </p:nvSpPr>
        <p:spPr>
          <a:xfrm>
            <a:off x="4158352" y="2645230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39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AFAC4C4F-324A-4F48-3E5E-9D51143703B1}"/>
              </a:ext>
            </a:extLst>
          </p:cNvPr>
          <p:cNvSpPr txBox="1"/>
          <p:nvPr/>
        </p:nvSpPr>
        <p:spPr>
          <a:xfrm>
            <a:off x="4800606" y="2656118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97C253F2-D1E1-2D22-9D1E-5467CF92E05A}"/>
              </a:ext>
            </a:extLst>
          </p:cNvPr>
          <p:cNvSpPr txBox="1"/>
          <p:nvPr/>
        </p:nvSpPr>
        <p:spPr>
          <a:xfrm>
            <a:off x="5649686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602A226C-F862-84D4-3DE7-91D8DC372A10}"/>
              </a:ext>
            </a:extLst>
          </p:cNvPr>
          <p:cNvSpPr txBox="1"/>
          <p:nvPr/>
        </p:nvSpPr>
        <p:spPr>
          <a:xfrm>
            <a:off x="6417132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1B1E22F5-57F2-35FE-0B04-2FD08A6783DF}"/>
              </a:ext>
            </a:extLst>
          </p:cNvPr>
          <p:cNvSpPr txBox="1"/>
          <p:nvPr/>
        </p:nvSpPr>
        <p:spPr>
          <a:xfrm>
            <a:off x="7260780" y="2667394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60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A6B5D77B-AD33-ED1A-2F29-6C423C424FAF}"/>
              </a:ext>
            </a:extLst>
          </p:cNvPr>
          <p:cNvSpPr txBox="1"/>
          <p:nvPr/>
        </p:nvSpPr>
        <p:spPr>
          <a:xfrm>
            <a:off x="2560319" y="1290320"/>
            <a:ext cx="6634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nombres suivants sont rangés dans un ordre croissant</a:t>
            </a:r>
          </a:p>
        </p:txBody>
      </p:sp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les phrases suivantes.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C5CEC274-A15B-3A80-E89D-561044AB1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23" y="2094656"/>
            <a:ext cx="10629018" cy="259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xmlns="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778058" y="371631"/>
                <a:ext cx="10529279" cy="267549"/>
              </a:xfrm>
            </p:spPr>
            <p:txBody>
              <a:bodyPr/>
              <a:lstStyle/>
              <a:p>
                <a:r>
                  <a:rPr lang="fr-FR" dirty="0"/>
                  <a:t>Le pourcentage des élèves qui ont réussi l’examen est égal à: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fr-FR" b="0" smtClean="0">
                            <a:latin typeface="Cambria Math" panose="02040503050406030204" pitchFamily="18" charset="0"/>
                          </a:rPr>
                          <m:t>le</m:t>
                        </m:r>
                        <m:r>
                          <m:rPr>
                            <m:nor/>
                          </m:rPr>
                          <a:rPr lang="fr-FR" b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b="0">
                            <a:latin typeface="Cambria Math" panose="02040503050406030204" pitchFamily="18" charset="0"/>
                          </a:rPr>
                          <m:t>nombre</m:t>
                        </m:r>
                        <m:r>
                          <m:rPr>
                            <m:nor/>
                          </m:rPr>
                          <a:rPr lang="fr-FR" b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b="0">
                            <a:latin typeface="Cambria Math" panose="02040503050406030204" pitchFamily="18" charset="0"/>
                          </a:rPr>
                          <m:t>des</m:t>
                        </m:r>
                        <m:r>
                          <m:rPr>
                            <m:nor/>
                          </m:rPr>
                          <a:rPr lang="fr-FR" b="0">
                            <a:latin typeface="Cambria Math" panose="02040503050406030204" pitchFamily="18" charset="0"/>
                          </a:rPr>
                          <m:t> é</m:t>
                        </m:r>
                        <m:r>
                          <m:rPr>
                            <m:nor/>
                          </m:rPr>
                          <a:rPr lang="fr-FR" b="0"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fr-FR" b="0">
                            <a:latin typeface="Cambria Math" panose="02040503050406030204" pitchFamily="18" charset="0"/>
                          </a:rPr>
                          <m:t>è</m:t>
                        </m:r>
                        <m:r>
                          <m:rPr>
                            <m:nor/>
                          </m:rPr>
                          <a:rPr lang="fr-FR" b="0">
                            <a:latin typeface="Cambria Math" panose="02040503050406030204" pitchFamily="18" charset="0"/>
                          </a:rPr>
                          <m:t>ves</m:t>
                        </m:r>
                        <m:r>
                          <m:rPr>
                            <m:nor/>
                          </m:rPr>
                          <a:rPr lang="fr-FR" b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qui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ont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ussi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’</m:t>
                        </m:r>
                        <m:r>
                          <m:rPr>
                            <m:nor/>
                          </m:rPr>
                          <a:rPr lang="fr-FR" b="0" dirty="0">
                            <a:latin typeface="Cambria Math" panose="02040503050406030204" pitchFamily="18" charset="0"/>
                          </a:rPr>
                          <m:t>examen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b="0" i="0">
                            <a:latin typeface="Cambria Math" panose="02040503050406030204" pitchFamily="18" charset="0"/>
                          </a:rPr>
                          <m:t>Le</m:t>
                        </m:r>
                        <m:r>
                          <a:rPr lang="fr-FR" b="0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b="0" i="0">
                            <a:latin typeface="Cambria Math" panose="02040503050406030204" pitchFamily="18" charset="0"/>
                          </a:rPr>
                          <m:t>nombre</m:t>
                        </m:r>
                        <m:r>
                          <a:rPr lang="fr-FR" b="0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b="0" i="0">
                            <a:latin typeface="Cambria Math" panose="02040503050406030204" pitchFamily="18" charset="0"/>
                          </a:rPr>
                          <m:t>total</m:t>
                        </m:r>
                        <m:r>
                          <a:rPr lang="fr-FR" b="0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fr-FR" b="0" i="0">
                            <a:latin typeface="Cambria Math" panose="02040503050406030204" pitchFamily="18" charset="0"/>
                          </a:rPr>
                          <m:t>des</m:t>
                        </m:r>
                        <m:r>
                          <a:rPr lang="fr-FR" b="0" i="0">
                            <a:latin typeface="Cambria Math" panose="02040503050406030204" pitchFamily="18" charset="0"/>
                          </a:rPr>
                          <m:t> é</m:t>
                        </m:r>
                        <m:r>
                          <m:rPr>
                            <m:sty m:val="p"/>
                          </m:rPr>
                          <a:rPr lang="fr-FR" b="0" i="0"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lang="fr-FR" b="0" i="0">
                            <a:latin typeface="Cambria Math" panose="02040503050406030204" pitchFamily="18" charset="0"/>
                          </a:rPr>
                          <m:t>è</m:t>
                        </m:r>
                        <m:r>
                          <m:rPr>
                            <m:sty m:val="p"/>
                          </m:rPr>
                          <a:rPr lang="fr-FR" b="0" i="0">
                            <a:latin typeface="Cambria Math" panose="02040503050406030204" pitchFamily="18" charset="0"/>
                          </a:rPr>
                          <m:t>ves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𝟏𝟎𝟎</m:t>
                    </m:r>
                  </m:oMath>
                </a14:m>
                <a:endParaRPr lang="fr-FR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78058" y="371631"/>
                <a:ext cx="10529279" cy="267549"/>
              </a:xfrm>
              <a:blipFill>
                <a:blip r:embed="rId2"/>
                <a:stretch>
                  <a:fillRect l="-347" t="-34091" b="-454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xmlns="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15549262-18FA-73E4-C4F6-80465DD26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96" y="2133178"/>
            <a:ext cx="10629018" cy="25916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xmlns="" id="{9CA4AA34-4F1E-D467-80D5-0766ED71D9D6}"/>
                  </a:ext>
                </a:extLst>
              </p:cNvPr>
              <p:cNvSpPr txBox="1"/>
              <p:nvPr/>
            </p:nvSpPr>
            <p:spPr>
              <a:xfrm>
                <a:off x="6312130" y="3436890"/>
                <a:ext cx="1158240" cy="553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𝟒𝟎</m:t>
                          </m:r>
                        </m:num>
                        <m:den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𝟐</m:t>
                          </m:r>
                        </m:den>
                      </m:f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𝟐𝟎</m:t>
                      </m:r>
                    </m:oMath>
                  </m:oMathPara>
                </a14:m>
                <a:endParaRPr lang="fr-FR" sz="16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CA4AA34-4F1E-D467-80D5-0766ED71D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130" y="3436890"/>
                <a:ext cx="1158240" cy="5533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xmlns="" id="{8B947CFE-E3C1-EF71-7F74-C59AC542F6E0}"/>
                  </a:ext>
                </a:extLst>
              </p:cNvPr>
              <p:cNvSpPr txBox="1"/>
              <p:nvPr/>
            </p:nvSpPr>
            <p:spPr>
              <a:xfrm>
                <a:off x="6568437" y="3890351"/>
                <a:ext cx="3541917" cy="5549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𝟐𝟎</m:t>
                          </m:r>
                        </m:num>
                        <m:den>
                          <m:r>
                            <a:rPr lang="fr-F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𝟒𝟎</m:t>
                          </m:r>
                        </m:den>
                      </m:f>
                      <m:r>
                        <a:rPr lang="fr-FR" sz="1600" b="1" dirty="0" smtClean="0">
                          <a:solidFill>
                            <a:srgbClr val="FF0000"/>
                          </a:solidFill>
                          <a:latin typeface="Cambria Math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𝟏𝟎𝟎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𝟎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𝟏𝟎𝟎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MA" sz="1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𝟎</m:t>
                      </m:r>
                      <m:r>
                        <a:rPr lang="fr-FR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%</m:t>
                      </m:r>
                    </m:oMath>
                  </m:oMathPara>
                </a14:m>
                <a:endParaRPr lang="fr-FR" sz="16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B947CFE-E3C1-EF71-7F74-C59AC542F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437" y="3890351"/>
                <a:ext cx="3541917" cy="55496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ce qui suit: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94A94F6A-E3A6-DEDE-13D5-86ECA1D49A3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fr-FR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fr-FR" dirty="0"/>
              </a:p>
              <a:p>
                <a:pPr>
                  <a:buFont typeface="Courier New" panose="02070309020205020404" pitchFamily="49" charset="0"/>
                  <a:buChar char="o"/>
                </a:pPr>
                <a:r>
                  <a:rPr lang="fr-FR" b="1" dirty="0"/>
                  <a:t>Ranger dans un ordre croissant des nombres c’est les écrire du plus petit au plus grand.</a:t>
                </a:r>
              </a:p>
              <a:p>
                <a:pPr>
                  <a:buFont typeface="Courier New" panose="02070309020205020404" pitchFamily="49" charset="0"/>
                  <a:buChar char="o"/>
                </a:pPr>
                <a:endParaRPr lang="fr-FR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fr-FR" dirty="0"/>
              </a:p>
              <a:p>
                <a:pPr>
                  <a:buFont typeface="Courier New" panose="02070309020205020404" pitchFamily="49" charset="0"/>
                  <a:buChar char="o"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110004020202020204"/>
                    <a:cs typeface="+mn-cs"/>
                    <a:sym typeface="Calibri"/>
                  </a:rPr>
                  <a:t>La moyenne des deux nombre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  <a:sym typeface="Calibri"/>
                      </a:rPr>
                      <m:t>𝒂</m:t>
                    </m:r>
                  </m:oMath>
                </a14:m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110004020202020204"/>
                    <a:cs typeface="+mn-cs"/>
                    <a:sym typeface="Calibri"/>
                  </a:rPr>
                  <a:t> et</a:t>
                </a:r>
                <a:r>
                  <a:rPr kumimoji="0" lang="fr" sz="1800" b="1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110004020202020204"/>
                    <a:cs typeface="+mn-cs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  <a:sym typeface="Calibri"/>
                      </a:rPr>
                      <m:t>𝒃</m:t>
                    </m:r>
                  </m:oMath>
                </a14:m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110004020202020204"/>
                    <a:cs typeface="+mn-cs"/>
                    <a:sym typeface="Calibri"/>
                  </a:rPr>
                  <a:t> est le nombre 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/>
                            <a:cs typeface="+mn-cs"/>
                            <a:sym typeface="Calibri"/>
                          </a:rPr>
                        </m:ctrlPr>
                      </m:fPr>
                      <m:num>
                        <m: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  <a:sym typeface="Calibri"/>
                          </a:rPr>
                          <m:t>𝒂</m:t>
                        </m:r>
                        <m: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  <a:sym typeface="Calibri"/>
                          </a:rPr>
                          <m:t>+</m:t>
                        </m:r>
                        <m: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  <a:sym typeface="Calibri"/>
                          </a:rPr>
                          <m:t>𝒃</m:t>
                        </m:r>
                      </m:num>
                      <m:den>
                        <m:r>
                          <a:rPr kumimoji="0" lang="fr-FR" sz="18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  <a:sym typeface="Calibri"/>
                          </a:rPr>
                          <m:t>𝟐</m:t>
                        </m:r>
                      </m:den>
                    </m:f>
                  </m:oMath>
                </a14:m>
                <a:endParaRPr lang="fr-FR" b="1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fr-FR" dirty="0"/>
              </a:p>
              <a:p>
                <a:pPr>
                  <a:buFont typeface="Courier New" panose="02070309020205020404" pitchFamily="49" charset="0"/>
                  <a:buChar char="o"/>
                </a:pPr>
                <a:endParaRPr lang="fr-FR" dirty="0"/>
              </a:p>
              <a:p>
                <a:pPr>
                  <a:buFont typeface="Courier New" panose="02070309020205020404" pitchFamily="49" charset="0"/>
                  <a:buChar char="o"/>
                </a:pPr>
                <a:r>
                  <a:rPr lang="fr-FR" b="1" dirty="0"/>
                  <a:t>Quand on parle de 50 %, cela signifie la moitié de la quantité totale.</a:t>
                </a: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A94F6A-E3A6-DEDE-13D5-86ECA1D49A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5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xmlns="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B91FED8-C717-306E-32F3-B94F84117236}"/>
              </a:ext>
            </a:extLst>
          </p:cNvPr>
          <p:cNvSpPr/>
          <p:nvPr/>
        </p:nvSpPr>
        <p:spPr>
          <a:xfrm>
            <a:off x="347958" y="2224516"/>
            <a:ext cx="7876397" cy="2981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00DDCF4-3F25-DBBD-8E9D-4D5981E949D1}"/>
              </a:ext>
            </a:extLst>
          </p:cNvPr>
          <p:cNvSpPr/>
          <p:nvPr/>
        </p:nvSpPr>
        <p:spPr>
          <a:xfrm>
            <a:off x="461561" y="2504113"/>
            <a:ext cx="7507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Pendant une semaine, le nombre de messages quotidiens  qu’ un élève a reçu est: </a:t>
            </a:r>
          </a:p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                                             50; 30; 39; 37; 52; 60; 48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F5A904D-3D58-367F-63EB-87AEDA487E5D}"/>
              </a:ext>
            </a:extLst>
          </p:cNvPr>
          <p:cNvSpPr/>
          <p:nvPr/>
        </p:nvSpPr>
        <p:spPr>
          <a:xfrm>
            <a:off x="613961" y="3832175"/>
            <a:ext cx="71008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Quelle est la valeur qui est inférieur à la moitié  de ces valeurs et supérieur à l’autre moitié?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323505B1-F09C-D9F6-1028-2815075B5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4914" y="2525756"/>
            <a:ext cx="2629128" cy="1874682"/>
          </a:xfrm>
          <a:prstGeom prst="rect">
            <a:avLst/>
          </a:prstGeom>
        </p:spPr>
      </p:pic>
      <p:sp>
        <p:nvSpPr>
          <p:cNvPr id="9" name="Pentagon 23">
            <a:extLst>
              <a:ext uri="{FF2B5EF4-FFF2-40B4-BE49-F238E27FC236}">
                <a16:creationId xmlns:a16="http://schemas.microsoft.com/office/drawing/2014/main" xmlns="" id="{CBF48F44-AF3F-9361-F074-5306FEFEDC39}"/>
              </a:ext>
            </a:extLst>
          </p:cNvPr>
          <p:cNvSpPr/>
          <p:nvPr/>
        </p:nvSpPr>
        <p:spPr>
          <a:xfrm rot="10800000">
            <a:off x="8322878" y="3283887"/>
            <a:ext cx="793512" cy="420555"/>
          </a:xfrm>
          <a:prstGeom prst="homePlate">
            <a:avLst>
              <a:gd name="adj" fmla="val 58874"/>
            </a:avLst>
          </a:prstGeom>
          <a:solidFill>
            <a:srgbClr val="A2998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l’objectif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xmlns="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0D94698-1125-ADFD-0132-E121DBDB57F3}"/>
              </a:ext>
            </a:extLst>
          </p:cNvPr>
          <p:cNvSpPr/>
          <p:nvPr/>
        </p:nvSpPr>
        <p:spPr>
          <a:xfrm>
            <a:off x="872747" y="2214125"/>
            <a:ext cx="8094607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BDE43B72-94D4-B38A-2320-45BA4551F9DB}"/>
              </a:ext>
            </a:extLst>
          </p:cNvPr>
          <p:cNvSpPr txBox="1"/>
          <p:nvPr/>
        </p:nvSpPr>
        <p:spPr>
          <a:xfrm>
            <a:off x="1311359" y="2558682"/>
            <a:ext cx="721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et interpréter la médiane d’une série statistique quantitative.</a:t>
            </a:r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 comment déterminer le nombre de messages  qui se situe au centre de cette série statistique.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les nombres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D7A41E9-8C7C-9F1B-2C21-8EDF1F37B62D}"/>
              </a:ext>
            </a:extLst>
          </p:cNvPr>
          <p:cNvSpPr/>
          <p:nvPr/>
        </p:nvSpPr>
        <p:spPr>
          <a:xfrm>
            <a:off x="1767153" y="1953395"/>
            <a:ext cx="7507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Pendant une semaine, le nombre de messages quotidiens  qu’ un élève a reçu est: </a:t>
            </a:r>
          </a:p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                                             50; 30; 39; 37; 52; 60; 48 </a:t>
            </a:r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Premièrement j’ordonne les valeurs de la plus petite à la plus </a:t>
            </a:r>
            <a:r>
              <a:rPr lang="fr-FR" dirty="0" smtClean="0"/>
              <a:t>grande.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rgbClr val="FF0000"/>
                </a:solidFill>
              </a:rPr>
              <a:t>rappelle </a:t>
            </a:r>
            <a:r>
              <a:rPr lang="fr-FR" dirty="0"/>
              <a:t>la technique utilisée  pour ranger  des nombres dans un ordre </a:t>
            </a:r>
            <a:r>
              <a:rPr lang="fr-FR" dirty="0" smtClean="0"/>
              <a:t>croissant. </a:t>
            </a:r>
            <a:endParaRPr lang="fr-FR" dirty="0"/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04A0421A-89D0-632D-ACE3-6784FF1C4196}"/>
              </a:ext>
            </a:extLst>
          </p:cNvPr>
          <p:cNvSpPr txBox="1"/>
          <p:nvPr/>
        </p:nvSpPr>
        <p:spPr>
          <a:xfrm>
            <a:off x="3668489" y="1186153"/>
            <a:ext cx="3069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50;</a:t>
            </a:r>
            <a:r>
              <a:rPr kumimoji="0" lang="fr-FR" sz="1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30;  39;  37;  52;  60;</a:t>
            </a:r>
            <a:r>
              <a:rPr lang="fr-FR" sz="1800" dirty="0">
                <a:solidFill>
                  <a:prstClr val="black"/>
                </a:solidFill>
              </a:rPr>
              <a:t>  48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28D0C66E-3009-8011-3E56-357A939426A4}"/>
              </a:ext>
            </a:extLst>
          </p:cNvPr>
          <p:cNvSpPr txBox="1"/>
          <p:nvPr/>
        </p:nvSpPr>
        <p:spPr>
          <a:xfrm>
            <a:off x="3548756" y="264522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0172CA2C-1D89-41E6-72C8-778AE5328316}"/>
              </a:ext>
            </a:extLst>
          </p:cNvPr>
          <p:cNvSpPr txBox="1"/>
          <p:nvPr/>
        </p:nvSpPr>
        <p:spPr>
          <a:xfrm>
            <a:off x="2710560" y="264523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B3A9EE55-FAEC-CF1D-0F33-5270324767E0}"/>
              </a:ext>
            </a:extLst>
          </p:cNvPr>
          <p:cNvSpPr txBox="1"/>
          <p:nvPr/>
        </p:nvSpPr>
        <p:spPr>
          <a:xfrm>
            <a:off x="4158352" y="2645230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39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7E5BCE00-B629-4FF5-B224-CF3277EC06F7}"/>
              </a:ext>
            </a:extLst>
          </p:cNvPr>
          <p:cNvSpPr txBox="1"/>
          <p:nvPr/>
        </p:nvSpPr>
        <p:spPr>
          <a:xfrm>
            <a:off x="4800606" y="2656118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28648850-E8D4-6ED2-1C0D-E1D70F1CDBB5}"/>
              </a:ext>
            </a:extLst>
          </p:cNvPr>
          <p:cNvSpPr txBox="1"/>
          <p:nvPr/>
        </p:nvSpPr>
        <p:spPr>
          <a:xfrm>
            <a:off x="5649686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5FCD0110-205F-9F39-3411-7AAC8CBFC33F}"/>
              </a:ext>
            </a:extLst>
          </p:cNvPr>
          <p:cNvSpPr txBox="1"/>
          <p:nvPr/>
        </p:nvSpPr>
        <p:spPr>
          <a:xfrm>
            <a:off x="6417132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9636CD1C-2957-879F-5AB4-55AD73E816B1}"/>
              </a:ext>
            </a:extLst>
          </p:cNvPr>
          <p:cNvSpPr txBox="1"/>
          <p:nvPr/>
        </p:nvSpPr>
        <p:spPr>
          <a:xfrm>
            <a:off x="7260780" y="2667394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partant des extrémités, j’élimine les valeurs de données par paires jusqu'à atteindre la valeur centrale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lentement et étape par étape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BDD52D47-2490-B735-79A5-870C3191E9A7}"/>
              </a:ext>
            </a:extLst>
          </p:cNvPr>
          <p:cNvSpPr txBox="1"/>
          <p:nvPr/>
        </p:nvSpPr>
        <p:spPr>
          <a:xfrm>
            <a:off x="3548756" y="264522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3D0C9939-348A-F500-CA6F-A65359BA72E0}"/>
              </a:ext>
            </a:extLst>
          </p:cNvPr>
          <p:cNvSpPr txBox="1"/>
          <p:nvPr/>
        </p:nvSpPr>
        <p:spPr>
          <a:xfrm>
            <a:off x="2710560" y="264523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0811375E-ED8D-1202-27AB-F3C461BD5969}"/>
              </a:ext>
            </a:extLst>
          </p:cNvPr>
          <p:cNvSpPr txBox="1"/>
          <p:nvPr/>
        </p:nvSpPr>
        <p:spPr>
          <a:xfrm>
            <a:off x="4158352" y="2645230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39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6A7B30CA-8A38-D09A-E1FB-BEDBA5250BEF}"/>
              </a:ext>
            </a:extLst>
          </p:cNvPr>
          <p:cNvSpPr txBox="1"/>
          <p:nvPr/>
        </p:nvSpPr>
        <p:spPr>
          <a:xfrm>
            <a:off x="4833264" y="2656118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48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C3542164-8097-AA4D-C113-028C15E20242}"/>
              </a:ext>
            </a:extLst>
          </p:cNvPr>
          <p:cNvSpPr txBox="1"/>
          <p:nvPr/>
        </p:nvSpPr>
        <p:spPr>
          <a:xfrm>
            <a:off x="5649686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035ABA61-B28D-BFD1-398C-E63E17B93CE0}"/>
              </a:ext>
            </a:extLst>
          </p:cNvPr>
          <p:cNvSpPr txBox="1"/>
          <p:nvPr/>
        </p:nvSpPr>
        <p:spPr>
          <a:xfrm>
            <a:off x="6417132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029A98E1-94EB-9E65-1F91-3E6C7D60CDDD}"/>
              </a:ext>
            </a:extLst>
          </p:cNvPr>
          <p:cNvSpPr txBox="1"/>
          <p:nvPr/>
        </p:nvSpPr>
        <p:spPr>
          <a:xfrm>
            <a:off x="7260780" y="2667394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60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xmlns="" id="{DAB15C27-BCAF-C506-7334-CFA7C85083DF}"/>
              </a:ext>
            </a:extLst>
          </p:cNvPr>
          <p:cNvCxnSpPr>
            <a:cxnSpLocks/>
          </p:cNvCxnSpPr>
          <p:nvPr/>
        </p:nvCxnSpPr>
        <p:spPr>
          <a:xfrm>
            <a:off x="2759056" y="2830286"/>
            <a:ext cx="34338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xmlns="" id="{CD28570D-A4E2-48A1-70B9-BE9883A3EF11}"/>
              </a:ext>
            </a:extLst>
          </p:cNvPr>
          <p:cNvCxnSpPr>
            <a:cxnSpLocks/>
          </p:cNvCxnSpPr>
          <p:nvPr/>
        </p:nvCxnSpPr>
        <p:spPr>
          <a:xfrm>
            <a:off x="3594282" y="2830286"/>
            <a:ext cx="34338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xmlns="" id="{6C366C66-D24D-04AA-4EC3-26957260DDDB}"/>
              </a:ext>
            </a:extLst>
          </p:cNvPr>
          <p:cNvCxnSpPr>
            <a:cxnSpLocks/>
          </p:cNvCxnSpPr>
          <p:nvPr/>
        </p:nvCxnSpPr>
        <p:spPr>
          <a:xfrm>
            <a:off x="7271666" y="2852057"/>
            <a:ext cx="343388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xmlns="" id="{4D88E498-F3FB-33D5-D657-50BDD529E3A2}"/>
              </a:ext>
            </a:extLst>
          </p:cNvPr>
          <p:cNvCxnSpPr>
            <a:cxnSpLocks/>
          </p:cNvCxnSpPr>
          <p:nvPr/>
        </p:nvCxnSpPr>
        <p:spPr>
          <a:xfrm>
            <a:off x="6438904" y="2862943"/>
            <a:ext cx="34338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3B0798DA-8395-B2F4-1118-F47EE92545A9}"/>
              </a:ext>
            </a:extLst>
          </p:cNvPr>
          <p:cNvCxnSpPr>
            <a:cxnSpLocks/>
          </p:cNvCxnSpPr>
          <p:nvPr/>
        </p:nvCxnSpPr>
        <p:spPr>
          <a:xfrm>
            <a:off x="4218220" y="2841171"/>
            <a:ext cx="34338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xmlns="" id="{697A07EF-FDDF-0B35-0A34-D04F0C3EC1A0}"/>
              </a:ext>
            </a:extLst>
          </p:cNvPr>
          <p:cNvCxnSpPr>
            <a:cxnSpLocks/>
          </p:cNvCxnSpPr>
          <p:nvPr/>
        </p:nvCxnSpPr>
        <p:spPr>
          <a:xfrm>
            <a:off x="5660572" y="2852057"/>
            <a:ext cx="34338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Après élimination il reste le nombre 48 au centre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 nombre 48 et vérifie à haute voix qu’il est centre . Puis, il en explique  l’interprétation.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7E4C17BA-9290-9069-DF1F-EE6C7F9735E9}"/>
              </a:ext>
            </a:extLst>
          </p:cNvPr>
          <p:cNvSpPr txBox="1"/>
          <p:nvPr/>
        </p:nvSpPr>
        <p:spPr>
          <a:xfrm>
            <a:off x="2282865" y="2757788"/>
            <a:ext cx="6899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48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est la valeur centrale de cette série statistique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FF126CBC-0D4B-C939-E7A7-472FAAE59714}"/>
              </a:ext>
            </a:extLst>
          </p:cNvPr>
          <p:cNvSpPr txBox="1"/>
          <p:nvPr/>
        </p:nvSpPr>
        <p:spPr>
          <a:xfrm>
            <a:off x="3325021" y="3651575"/>
            <a:ext cx="4815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valeur </a:t>
            </a: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48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s’appelle </a:t>
            </a: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médiane</a:t>
            </a:r>
            <a:endParaRPr lang="fr-FR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xmlns="" id="{D947014C-B584-2304-EC40-A8F0E608670B}"/>
              </a:ext>
            </a:extLst>
          </p:cNvPr>
          <p:cNvGrpSpPr/>
          <p:nvPr/>
        </p:nvGrpSpPr>
        <p:grpSpPr>
          <a:xfrm>
            <a:off x="2427531" y="2024964"/>
            <a:ext cx="5040078" cy="391892"/>
            <a:chOff x="2710560" y="2645226"/>
            <a:chExt cx="5040078" cy="39189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xmlns="" id="{C16755EF-326B-D433-ED2F-0F383E9656FF}"/>
                </a:ext>
              </a:extLst>
            </p:cNvPr>
            <p:cNvSpPr txBox="1"/>
            <p:nvPr/>
          </p:nvSpPr>
          <p:spPr>
            <a:xfrm>
              <a:off x="3548756" y="2645226"/>
              <a:ext cx="489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FR" dirty="0">
                  <a:solidFill>
                    <a:prstClr val="black"/>
                  </a:solidFill>
                  <a:latin typeface="Calibri" panose="020F0502020204030204"/>
                </a:rPr>
                <a:t>37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xmlns="" id="{E01DE053-BE92-3296-9A0D-904DA2ADA405}"/>
                </a:ext>
              </a:extLst>
            </p:cNvPr>
            <p:cNvSpPr txBox="1"/>
            <p:nvPr/>
          </p:nvSpPr>
          <p:spPr>
            <a:xfrm>
              <a:off x="2710560" y="2645236"/>
              <a:ext cx="489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FR" dirty="0">
                  <a:solidFill>
                    <a:prstClr val="black"/>
                  </a:solidFill>
                  <a:latin typeface="Calibri" panose="020F0502020204030204"/>
                </a:rPr>
                <a:t>30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xmlns="" id="{0B55AAC0-8597-D3A9-5830-B15A944004B3}"/>
                </a:ext>
              </a:extLst>
            </p:cNvPr>
            <p:cNvSpPr txBox="1"/>
            <p:nvPr/>
          </p:nvSpPr>
          <p:spPr>
            <a:xfrm>
              <a:off x="4158352" y="2645230"/>
              <a:ext cx="489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FR" dirty="0">
                  <a:solidFill>
                    <a:prstClr val="black"/>
                  </a:solidFill>
                  <a:latin typeface="Calibri" panose="020F0502020204030204"/>
                </a:rPr>
                <a:t>39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xmlns="" id="{A5EC54FD-0B14-E525-E52A-4465FF01EFC9}"/>
                </a:ext>
              </a:extLst>
            </p:cNvPr>
            <p:cNvSpPr txBox="1"/>
            <p:nvPr/>
          </p:nvSpPr>
          <p:spPr>
            <a:xfrm>
              <a:off x="4800606" y="2656118"/>
              <a:ext cx="489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FR" dirty="0">
                  <a:solidFill>
                    <a:srgbClr val="FF0000"/>
                  </a:solidFill>
                  <a:latin typeface="Calibri" panose="020F0502020204030204"/>
                </a:rPr>
                <a:t>48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xmlns="" id="{4066CE85-185B-7DC4-8735-8C3C1B92D887}"/>
                </a:ext>
              </a:extLst>
            </p:cNvPr>
            <p:cNvSpPr txBox="1"/>
            <p:nvPr/>
          </p:nvSpPr>
          <p:spPr>
            <a:xfrm>
              <a:off x="5649686" y="2667786"/>
              <a:ext cx="489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FR" dirty="0">
                  <a:solidFill>
                    <a:prstClr val="black"/>
                  </a:solidFill>
                  <a:latin typeface="Calibri" panose="020F0502020204030204"/>
                </a:rPr>
                <a:t>50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xmlns="" id="{1A390B94-B566-A6B6-E99D-E64B8495652F}"/>
                </a:ext>
              </a:extLst>
            </p:cNvPr>
            <p:cNvSpPr txBox="1"/>
            <p:nvPr/>
          </p:nvSpPr>
          <p:spPr>
            <a:xfrm>
              <a:off x="6417132" y="2667786"/>
              <a:ext cx="489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FR" dirty="0">
                  <a:solidFill>
                    <a:prstClr val="black"/>
                  </a:solidFill>
                  <a:latin typeface="Calibri" panose="020F0502020204030204"/>
                </a:rPr>
                <a:t>52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xmlns="" id="{C06BC176-E9A2-2EBF-EED9-E7A709AE8F04}"/>
                </a:ext>
              </a:extLst>
            </p:cNvPr>
            <p:cNvSpPr txBox="1"/>
            <p:nvPr/>
          </p:nvSpPr>
          <p:spPr>
            <a:xfrm>
              <a:off x="7260780" y="2667394"/>
              <a:ext cx="489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fr-FR" dirty="0">
                  <a:solidFill>
                    <a:prstClr val="black"/>
                  </a:solidFill>
                  <a:latin typeface="Calibri" panose="020F0502020204030204"/>
                </a:rPr>
                <a:t>60</a:t>
              </a:r>
            </a:p>
          </p:txBody>
        </p:sp>
      </p:grpSp>
      <p:sp>
        <p:nvSpPr>
          <p:cNvPr id="15" name="Accolade ouvrante 14">
            <a:extLst>
              <a:ext uri="{FF2B5EF4-FFF2-40B4-BE49-F238E27FC236}">
                <a16:creationId xmlns:a16="http://schemas.microsoft.com/office/drawing/2014/main" xmlns="" id="{30181C9C-0644-BA50-0035-D179EE64C1FD}"/>
              </a:ext>
            </a:extLst>
          </p:cNvPr>
          <p:cNvSpPr/>
          <p:nvPr/>
        </p:nvSpPr>
        <p:spPr>
          <a:xfrm rot="5400000">
            <a:off x="3089373" y="881180"/>
            <a:ext cx="407145" cy="2020160"/>
          </a:xfrm>
          <a:prstGeom prst="leftBrac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ccolade ouvrante 15">
            <a:extLst>
              <a:ext uri="{FF2B5EF4-FFF2-40B4-BE49-F238E27FC236}">
                <a16:creationId xmlns:a16="http://schemas.microsoft.com/office/drawing/2014/main" xmlns="" id="{60B53818-67CF-CD74-9DCB-9D61673F1D0F}"/>
              </a:ext>
            </a:extLst>
          </p:cNvPr>
          <p:cNvSpPr/>
          <p:nvPr/>
        </p:nvSpPr>
        <p:spPr>
          <a:xfrm rot="5400000">
            <a:off x="6180915" y="957378"/>
            <a:ext cx="407145" cy="2020160"/>
          </a:xfrm>
          <a:prstGeom prst="leftBrac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201EFD31-9070-880B-63F8-F5CE746CDD6F}"/>
              </a:ext>
            </a:extLst>
          </p:cNvPr>
          <p:cNvSpPr txBox="1"/>
          <p:nvPr/>
        </p:nvSpPr>
        <p:spPr>
          <a:xfrm>
            <a:off x="1248526" y="4840561"/>
            <a:ext cx="1838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Interprétation: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xmlns="" id="{572013C6-8AD6-9EFD-7C40-4AA4A3E06F3D}"/>
                  </a:ext>
                </a:extLst>
              </p:cNvPr>
              <p:cNvSpPr txBox="1"/>
              <p:nvPr/>
            </p:nvSpPr>
            <p:spPr>
              <a:xfrm>
                <a:off x="3265727" y="4816370"/>
                <a:ext cx="723170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 moitié des nombres de message reçus (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≈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50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%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est inférieure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ou égale à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48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et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l’autre moitié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est supérieure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ou égale à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48.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72013C6-8AD6-9EFD-7C40-4AA4A3E06F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727" y="4816370"/>
                <a:ext cx="7231701" cy="707886"/>
              </a:xfrm>
              <a:prstGeom prst="rect">
                <a:avLst/>
              </a:prstGeom>
              <a:blipFill>
                <a:blip r:embed="rId3"/>
                <a:stretch>
                  <a:fillRect l="-927" t="-4310" r="-843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5" grpId="0" animBg="1"/>
      <p:bldP spid="16" grpId="0" animBg="1"/>
      <p:bldP spid="17" grpId="0"/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809A82B-7A5A-D77A-D2FD-461F16003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7B8B03A-CAF6-9E35-B0AD-46FE1ABE21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3798147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6D7DAE6-DDDC-4B2E-14F3-488CA0C5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B352793-9E97-0495-0990-132D29D26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Ordonnez les valeurs dans l’ordre croissant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88A3480-70F2-2738-5B0F-31CD6954253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11BD1024-44EB-4EC8-C10E-E413BAEEAD0C}"/>
              </a:ext>
            </a:extLst>
          </p:cNvPr>
          <p:cNvSpPr txBox="1"/>
          <p:nvPr/>
        </p:nvSpPr>
        <p:spPr>
          <a:xfrm>
            <a:off x="2803071" y="3110097"/>
            <a:ext cx="658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Ordonnez ces valeurs dans l’ordre croissant.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3DCDB27-7FAF-9BD1-23FD-9BB78D01E37A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B2D7E259-3C7A-0FB3-ACA7-9D67A6EE470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2CD64576-0466-A610-232F-CA64ED87648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CCAF999-7B54-6943-4124-3543E08383C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150C46F4-C652-6509-231B-EC89C83D4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071" y="1926718"/>
            <a:ext cx="4320914" cy="61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537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332F9A-D2FA-82AB-F0CF-2AE07E605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F8CB44-5B66-7702-AA00-3A0BEEF4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FB385D3-D495-EA1C-0FE1-3844C927627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la technique.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0174BEC-F3A8-DA27-35F2-FDA24251D63B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xmlns="" id="{2A4437B9-2735-AAE7-C84B-8CF04F7AE82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CF7D3BAD-0996-EE25-E0DD-689EDF1B5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931" y="2545773"/>
            <a:ext cx="7010138" cy="106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666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68077D2-315A-2322-6441-004E47F14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0CF355B-E690-0B55-6A50-DE89E7F17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Répondez à la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564A9CF-6651-8035-79A7-7BA74F61484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9E16AE2F-6C41-7B3B-7C4E-CF8E2B2693E7}"/>
              </a:ext>
            </a:extLst>
          </p:cNvPr>
          <p:cNvSpPr txBox="1"/>
          <p:nvPr/>
        </p:nvSpPr>
        <p:spPr>
          <a:xfrm>
            <a:off x="2803071" y="3110097"/>
            <a:ext cx="732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Éliminez les valeurs par paires en partant des extrémités.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A1A1697-0802-CCF2-50D2-D47E9B7263A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0A450CC8-CF7F-C501-5F46-1E1C1CC63E8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593AD73A-9A01-FABF-5841-9CB2258492D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4091F1D3-5D73-EE73-9808-6E504F81694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5A968C3F-B613-2B1A-B9D5-61EE68F48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251" y="1826775"/>
            <a:ext cx="7010138" cy="106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8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86F262-CD0B-FAA1-7D2F-22579E01D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6AFBB98-914C-03D4-6CF1-678FCBED8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C96A9DE0-B97A-32C3-4D8F-CE84E6BCAF3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98AF6E0-2B4D-0DA2-883A-2389558BF7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xmlns="" id="{D5741AE0-DEF9-D2BC-9FD2-919C38240E0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9EDB11D9-2086-B9D7-D27A-69E7241EC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845" y="2473755"/>
            <a:ext cx="6629400" cy="95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2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xmlns="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xmlns="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xmlns="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2E9DF1F-7656-1881-9E37-D9807457E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E5D9555-DD7B-F2E1-5D81-8309BEDE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6EB984-2BB3-45C9-FCEA-9D04EB312C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6400989B-11C5-76D6-6198-06D1E909B24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B9C8F008-8EBC-60D6-EFBA-C89DA180C2F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01A1D81-D489-CC89-D799-7749307F893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F98BDEF9-D4F7-243A-676C-2B8971286CDE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médiane est le nombre 2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98F8F2CD-24CF-8B2B-12C2-0E0EE8432D3A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A7BE0E3F-9936-EECC-BA2B-60818CA8E818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D3192FF6-D45A-5F92-190E-FFB28A1D7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087" y="1050161"/>
            <a:ext cx="6629400" cy="95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22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1DE4444-042A-6019-41DE-A9CD6AF64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7AA431D-C50E-04A6-3D11-F9D181A35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9C249889-D0CF-F8B2-4D33-5347FF1AD1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7CACDADC-9878-602E-E9B6-8D30AF3FA4EC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médiane est le nombre 2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E222A8B0-DCA3-5C87-691D-5A150AE49C40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B1E0B421-8BE9-27D7-236D-B54E2CFE3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B5977D06-1D0E-EF1E-CFE6-5BC8B946C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229" y="1265091"/>
            <a:ext cx="5153890" cy="82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5385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8975686-1924-D998-6DE8-18A2229C8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CEEC7EC-180D-B574-DF93-C3795A719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035E01-0A91-AD45-4974-886B3C3836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D414D3D2-CDD0-BE4E-13EC-7404477E107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99D3B1C0-B6E1-F7D7-40EF-8DD2F54866A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F607C6F5-573D-5ECD-803D-E47817C9A87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EF76DA20-9E7E-5192-BA7E-06E14DFB895E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moitié (≈50%) des amis ont 2 stylos ou moins.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DB5E7B2D-F16A-1E9E-8E68-A29302D459F2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84F3BE86-0B00-4521-DF61-11B7977B7D49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A9D37747-F6F6-AF06-0B0F-B9122E43B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229" y="1265091"/>
            <a:ext cx="5153890" cy="82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16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5330B2F-40A4-E38C-0EDD-EE90691DC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859039A-8072-5090-8111-A9CCD28DD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629416EA-9C80-D297-FD85-0423C94A9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DF35D292-7437-1DEF-4F4A-7FAF4135C071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moitié (≈50%) des amis ont 2 stylos ou moins.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301140A4-133D-47E2-B3A9-6EE2599FC69E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8CCFB77F-2363-73E8-9CAD-988C3218E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2B280834-A28B-B3E1-5A38-59910324A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229" y="1265091"/>
            <a:ext cx="5153890" cy="82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393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130E2CA-56CC-DDE3-4D13-201F7D7CA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1C5EBDA-2498-E485-487E-D4B1EBFC8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32BB34-8489-F53B-AF07-ADD791D015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7F3BFDDF-38FB-321B-A803-4AE692EB9F0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D8F0037C-57C5-8817-9286-537E336D0EF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E196DA1-C8D4-C996-7C61-42EA0E99467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2CCFF02C-D294-83AA-178E-1D9A40B31FAB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moitié (≈ 50%) des amis ont 2 stylos ou plus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A0B59E8C-BDC4-BD9F-BD47-AF85E659EAFB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5B2F9E02-F45F-6F07-E581-DFED15F5C2FC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2E20A895-E740-82BD-FBC0-CC46B8D9A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229" y="1265091"/>
            <a:ext cx="5153890" cy="82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374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5BF4215-73F0-7773-71C8-CD07AC5F8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E82555C-AE4E-D60F-A155-238A3F03D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00B6DB2D-2791-35C5-E033-B56C8680D3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145ED36F-806C-5E09-D83B-8479B680EF8F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 moitié (≈ 50%) des amis ont 2 stylos ou plus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21E15178-7A5F-14D8-A6AC-65AAC426EDD0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84127D0D-ABE7-9C1B-6389-C2EFCAC8E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3A67380-6808-DAA4-9057-D4C3431C3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9229" y="1265091"/>
            <a:ext cx="5153890" cy="82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610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F1269EB-BC0F-0FCA-1225-BAF13ED57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A79D5CB-7BD7-9797-62D5-7AE0E6AC4A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32549961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Je reprends les données de la situation concernant les messages sachant que le nombre de message du 8ème jour est 42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devant les élèves  que le nombre des valeurs était impair et qu’en ajoutant  une valeur le nombre des valeurs devient pair. Il  se pose ensuite  la question: voyons ce qui va se passer?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AF24453F-295A-60D0-9882-C545A36377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1A52EA4-2DB0-177D-0EBC-485D150F3D55}"/>
              </a:ext>
            </a:extLst>
          </p:cNvPr>
          <p:cNvSpPr/>
          <p:nvPr/>
        </p:nvSpPr>
        <p:spPr>
          <a:xfrm>
            <a:off x="1640060" y="1449675"/>
            <a:ext cx="7507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 nombres de messages reçus quotidiennement pendant huit jours:</a:t>
            </a:r>
          </a:p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                                             50; 30; 39; 37; 52; 60; 48; </a:t>
            </a: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42 </a:t>
            </a:r>
          </a:p>
        </p:txBody>
      </p: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 la même façon que nous avons vu tout à l’heure, j’ordonne les valeurs de la plus petite à la plus grande.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90296B59-D242-179E-C15F-02AE2F732A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</a:t>
            </a:r>
            <a:r>
              <a:rPr lang="fr-FR" dirty="0" smtClean="0"/>
              <a:t>rappelle </a:t>
            </a:r>
            <a:r>
              <a:rPr lang="fr-FR" dirty="0"/>
              <a:t>la technique utilisée  pour ranger  des nombres dans un ordre </a:t>
            </a:r>
            <a:r>
              <a:rPr lang="fr-FR" dirty="0" smtClean="0"/>
              <a:t>croissant. </a:t>
            </a:r>
            <a:endParaRPr lang="fr-FR" dirty="0"/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39F40BBD-6272-54AB-D8B2-C9649A5E93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97A0E0E-8308-BF3E-1B45-1EEA8179098C}"/>
              </a:ext>
            </a:extLst>
          </p:cNvPr>
          <p:cNvSpPr txBox="1"/>
          <p:nvPr/>
        </p:nvSpPr>
        <p:spPr>
          <a:xfrm>
            <a:off x="3548756" y="264522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37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B86F9889-3C05-8F4B-EA47-58A1D6F282F2}"/>
              </a:ext>
            </a:extLst>
          </p:cNvPr>
          <p:cNvSpPr txBox="1"/>
          <p:nvPr/>
        </p:nvSpPr>
        <p:spPr>
          <a:xfrm>
            <a:off x="2982705" y="264523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30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C87B61FE-7926-4154-1C3F-501ACFF15EB3}"/>
              </a:ext>
            </a:extLst>
          </p:cNvPr>
          <p:cNvSpPr txBox="1"/>
          <p:nvPr/>
        </p:nvSpPr>
        <p:spPr>
          <a:xfrm>
            <a:off x="4158352" y="2645230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39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82359222-5895-45E5-3372-ACBE55CD4A9C}"/>
              </a:ext>
            </a:extLst>
          </p:cNvPr>
          <p:cNvSpPr txBox="1"/>
          <p:nvPr/>
        </p:nvSpPr>
        <p:spPr>
          <a:xfrm>
            <a:off x="5138070" y="2656118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48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5F3713C3-FB05-7D1D-2E5A-630BB5716922}"/>
              </a:ext>
            </a:extLst>
          </p:cNvPr>
          <p:cNvSpPr txBox="1"/>
          <p:nvPr/>
        </p:nvSpPr>
        <p:spPr>
          <a:xfrm>
            <a:off x="5649686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50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AF35AD16-6B6D-5ECE-4FF9-691ED1258096}"/>
              </a:ext>
            </a:extLst>
          </p:cNvPr>
          <p:cNvSpPr txBox="1"/>
          <p:nvPr/>
        </p:nvSpPr>
        <p:spPr>
          <a:xfrm>
            <a:off x="6275614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52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7DEAA8E5-EAD5-9D19-3FE5-32A6CDA152BD}"/>
              </a:ext>
            </a:extLst>
          </p:cNvPr>
          <p:cNvSpPr txBox="1"/>
          <p:nvPr/>
        </p:nvSpPr>
        <p:spPr>
          <a:xfrm>
            <a:off x="6890660" y="2667394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60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F2D32F9E-6512-E995-A13B-B496F39651A9}"/>
              </a:ext>
            </a:extLst>
          </p:cNvPr>
          <p:cNvSpPr txBox="1"/>
          <p:nvPr/>
        </p:nvSpPr>
        <p:spPr>
          <a:xfrm>
            <a:off x="3565079" y="1370819"/>
            <a:ext cx="35977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50;  30;  39;  37;  52;  60;  48; 42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44C0B9C3-4343-D221-3C32-BE32CE9AA84F}"/>
              </a:ext>
            </a:extLst>
          </p:cNvPr>
          <p:cNvSpPr txBox="1"/>
          <p:nvPr/>
        </p:nvSpPr>
        <p:spPr>
          <a:xfrm>
            <a:off x="4669989" y="2656118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0" grpId="0"/>
      <p:bldP spid="11" grpId="0"/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A4D09D-29A1-9AAA-6218-7A8C2B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B1B16F4-B743-DB15-56D8-E8E9B03C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partant des extrémités, j’élimine les valeurs de données par paires pour atteindre une valeur centrale.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E3A2A1E-B03B-CB83-9DB8-C0E5318D43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que, dans ce cas, il reste deux valeurs au centre et qu’il faut prendre leur moyenne.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xmlns="" id="{EB35A900-E9B6-0EE0-3F00-8BB244949C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C128786C-A4C1-EA55-4AD9-C39EAF801A9E}"/>
              </a:ext>
            </a:extLst>
          </p:cNvPr>
          <p:cNvSpPr txBox="1"/>
          <p:nvPr/>
        </p:nvSpPr>
        <p:spPr>
          <a:xfrm>
            <a:off x="3548756" y="264522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37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B2904C3A-A61D-CFA4-86E5-2C2F5DC24EC6}"/>
              </a:ext>
            </a:extLst>
          </p:cNvPr>
          <p:cNvSpPr txBox="1"/>
          <p:nvPr/>
        </p:nvSpPr>
        <p:spPr>
          <a:xfrm>
            <a:off x="2710560" y="264523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30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3EA69152-B78E-DF03-EC5B-46F0D47F4DA4}"/>
              </a:ext>
            </a:extLst>
          </p:cNvPr>
          <p:cNvSpPr txBox="1"/>
          <p:nvPr/>
        </p:nvSpPr>
        <p:spPr>
          <a:xfrm>
            <a:off x="4158352" y="2645230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39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6F63AA1A-A38F-1FBD-A010-9B98E3F72AE7}"/>
              </a:ext>
            </a:extLst>
          </p:cNvPr>
          <p:cNvSpPr txBox="1"/>
          <p:nvPr/>
        </p:nvSpPr>
        <p:spPr>
          <a:xfrm>
            <a:off x="5050982" y="2656118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48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EBA995B5-BA06-80B4-8706-145B103989DB}"/>
              </a:ext>
            </a:extLst>
          </p:cNvPr>
          <p:cNvSpPr txBox="1"/>
          <p:nvPr/>
        </p:nvSpPr>
        <p:spPr>
          <a:xfrm>
            <a:off x="5682344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50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D1D654F3-032D-9214-2E1D-BFE14CCEB0CD}"/>
              </a:ext>
            </a:extLst>
          </p:cNvPr>
          <p:cNvSpPr txBox="1"/>
          <p:nvPr/>
        </p:nvSpPr>
        <p:spPr>
          <a:xfrm>
            <a:off x="6417132" y="2667786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52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064E4E49-564E-B778-E209-2F73A742955A}"/>
              </a:ext>
            </a:extLst>
          </p:cNvPr>
          <p:cNvSpPr txBox="1"/>
          <p:nvPr/>
        </p:nvSpPr>
        <p:spPr>
          <a:xfrm>
            <a:off x="7119262" y="2667394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60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xmlns="" id="{CD35E136-BDAF-488F-9132-65927503DD88}"/>
              </a:ext>
            </a:extLst>
          </p:cNvPr>
          <p:cNvCxnSpPr>
            <a:cxnSpLocks/>
          </p:cNvCxnSpPr>
          <p:nvPr/>
        </p:nvCxnSpPr>
        <p:spPr>
          <a:xfrm>
            <a:off x="2780828" y="2830286"/>
            <a:ext cx="343388" cy="0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xmlns="" id="{9DA57C17-A25E-81E2-9CDF-46EDE36C284C}"/>
              </a:ext>
            </a:extLst>
          </p:cNvPr>
          <p:cNvCxnSpPr>
            <a:cxnSpLocks/>
          </p:cNvCxnSpPr>
          <p:nvPr/>
        </p:nvCxnSpPr>
        <p:spPr>
          <a:xfrm>
            <a:off x="3594282" y="2830286"/>
            <a:ext cx="343388" cy="0"/>
          </a:xfrm>
          <a:prstGeom prst="line">
            <a:avLst/>
          </a:prstGeom>
          <a:noFill/>
          <a:ln w="19050" cap="flat" cmpd="sng" algn="ctr">
            <a:solidFill>
              <a:srgbClr val="1D6FA9"/>
            </a:solidFill>
            <a:prstDash val="solid"/>
            <a:miter lim="800000"/>
          </a:ln>
          <a:effectLst/>
        </p:spPr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xmlns="" id="{00AD38AC-1EF8-2F16-182E-0787EA16425D}"/>
              </a:ext>
            </a:extLst>
          </p:cNvPr>
          <p:cNvCxnSpPr>
            <a:cxnSpLocks/>
          </p:cNvCxnSpPr>
          <p:nvPr/>
        </p:nvCxnSpPr>
        <p:spPr>
          <a:xfrm>
            <a:off x="7162806" y="2841171"/>
            <a:ext cx="343388" cy="0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xmlns="" id="{2C3F850B-C4A4-B8DB-4872-8A8828FF0237}"/>
              </a:ext>
            </a:extLst>
          </p:cNvPr>
          <p:cNvCxnSpPr>
            <a:cxnSpLocks/>
          </p:cNvCxnSpPr>
          <p:nvPr/>
        </p:nvCxnSpPr>
        <p:spPr>
          <a:xfrm>
            <a:off x="6428018" y="2862943"/>
            <a:ext cx="343388" cy="0"/>
          </a:xfrm>
          <a:prstGeom prst="line">
            <a:avLst/>
          </a:prstGeom>
          <a:noFill/>
          <a:ln w="19050" cap="flat" cmpd="sng" algn="ctr">
            <a:solidFill>
              <a:srgbClr val="1D6FA9"/>
            </a:solidFill>
            <a:prstDash val="solid"/>
            <a:miter lim="800000"/>
          </a:ln>
          <a:effectLst/>
        </p:spPr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xmlns="" id="{0EE91CE9-F06B-E7E8-4B23-2C8C3E966173}"/>
              </a:ext>
            </a:extLst>
          </p:cNvPr>
          <p:cNvCxnSpPr>
            <a:cxnSpLocks/>
          </p:cNvCxnSpPr>
          <p:nvPr/>
        </p:nvCxnSpPr>
        <p:spPr>
          <a:xfrm>
            <a:off x="4196448" y="2841171"/>
            <a:ext cx="343388" cy="0"/>
          </a:xfrm>
          <a:prstGeom prst="line">
            <a:avLst/>
          </a:prstGeom>
          <a:noFill/>
          <a:ln w="19050" cap="flat" cmpd="sng" algn="ctr">
            <a:solidFill>
              <a:srgbClr val="8BC145"/>
            </a:solidFill>
            <a:prstDash val="solid"/>
            <a:miter lim="800000"/>
          </a:ln>
          <a:effectLst/>
        </p:spPr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xmlns="" id="{A17EACF4-1027-8863-EA22-2611E72D247E}"/>
              </a:ext>
            </a:extLst>
          </p:cNvPr>
          <p:cNvCxnSpPr>
            <a:cxnSpLocks/>
          </p:cNvCxnSpPr>
          <p:nvPr/>
        </p:nvCxnSpPr>
        <p:spPr>
          <a:xfrm>
            <a:off x="5704116" y="2852057"/>
            <a:ext cx="343388" cy="0"/>
          </a:xfrm>
          <a:prstGeom prst="line">
            <a:avLst/>
          </a:prstGeom>
          <a:noFill/>
          <a:ln w="19050" cap="flat" cmpd="sng" algn="ctr">
            <a:solidFill>
              <a:srgbClr val="8BC145"/>
            </a:solidFill>
            <a:prstDash val="solid"/>
            <a:miter lim="800000"/>
          </a:ln>
          <a:effectLst/>
        </p:spPr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95EE9AAC-AA49-7A72-60AB-E523C5078D83}"/>
              </a:ext>
            </a:extLst>
          </p:cNvPr>
          <p:cNvSpPr txBox="1"/>
          <p:nvPr/>
        </p:nvSpPr>
        <p:spPr>
          <a:xfrm>
            <a:off x="4713546" y="2656118"/>
            <a:ext cx="489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42</a:t>
            </a:r>
          </a:p>
        </p:txBody>
      </p:sp>
      <p:sp>
        <p:nvSpPr>
          <p:cNvPr id="19" name="Accolade ouvrante 18">
            <a:extLst>
              <a:ext uri="{FF2B5EF4-FFF2-40B4-BE49-F238E27FC236}">
                <a16:creationId xmlns:a16="http://schemas.microsoft.com/office/drawing/2014/main" xmlns="" id="{C887581C-74F6-AE6B-8130-88CE61409A4C}"/>
              </a:ext>
            </a:extLst>
          </p:cNvPr>
          <p:cNvSpPr/>
          <p:nvPr/>
        </p:nvSpPr>
        <p:spPr>
          <a:xfrm rot="5400000">
            <a:off x="3434557" y="1591489"/>
            <a:ext cx="407145" cy="1836509"/>
          </a:xfrm>
          <a:prstGeom prst="leftBrac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ccolade ouvrante 19">
            <a:extLst>
              <a:ext uri="{FF2B5EF4-FFF2-40B4-BE49-F238E27FC236}">
                <a16:creationId xmlns:a16="http://schemas.microsoft.com/office/drawing/2014/main" xmlns="" id="{F863AE5F-E32B-C2A7-7E0F-C28F5120A47A}"/>
              </a:ext>
            </a:extLst>
          </p:cNvPr>
          <p:cNvSpPr/>
          <p:nvPr/>
        </p:nvSpPr>
        <p:spPr>
          <a:xfrm rot="5400000">
            <a:off x="6417241" y="1602371"/>
            <a:ext cx="407145" cy="1836509"/>
          </a:xfrm>
          <a:prstGeom prst="leftBrace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xmlns="" id="{19C7576B-8D54-0CBF-3643-CEF105C62B8D}"/>
              </a:ext>
            </a:extLst>
          </p:cNvPr>
          <p:cNvSpPr txBox="1"/>
          <p:nvPr/>
        </p:nvSpPr>
        <p:spPr>
          <a:xfrm>
            <a:off x="2672459" y="3806210"/>
            <a:ext cx="6732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 valeur </a:t>
            </a:r>
            <a:r>
              <a:rPr lang="fr-FR" sz="2400" dirty="0">
                <a:solidFill>
                  <a:srgbClr val="FF0000"/>
                </a:solidFill>
                <a:latin typeface="Calibri" panose="020F0502020204030204"/>
              </a:rPr>
              <a:t>médiane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dans ce cas est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xmlns="" id="{712C0C3B-FEA2-74DB-4A84-AA08733F0AAF}"/>
                  </a:ext>
                </a:extLst>
              </p:cNvPr>
              <p:cNvSpPr txBox="1"/>
              <p:nvPr/>
            </p:nvSpPr>
            <p:spPr>
              <a:xfrm>
                <a:off x="7046277" y="3773765"/>
                <a:ext cx="1553437" cy="61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42+48</m:t>
                        </m:r>
                      </m:num>
                      <m:den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4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  <a:latin typeface="Calibri" panose="020F0502020204030204"/>
                  </a:rPr>
                  <a:t>45</a:t>
                </a:r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712C0C3B-FEA2-74DB-4A84-AA08733F0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277" y="3773765"/>
                <a:ext cx="1553437" cy="614655"/>
              </a:xfrm>
              <a:prstGeom prst="rect">
                <a:avLst/>
              </a:prstGeom>
              <a:blipFill>
                <a:blip r:embed="rId3"/>
                <a:stretch>
                  <a:fillRect r="-784" b="-9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ZoneTexte 22">
            <a:extLst>
              <a:ext uri="{FF2B5EF4-FFF2-40B4-BE49-F238E27FC236}">
                <a16:creationId xmlns:a16="http://schemas.microsoft.com/office/drawing/2014/main" xmlns="" id="{0DD4DD1C-0FF7-5554-BD39-52EA3E0E0BDF}"/>
              </a:ext>
            </a:extLst>
          </p:cNvPr>
          <p:cNvSpPr txBox="1"/>
          <p:nvPr/>
        </p:nvSpPr>
        <p:spPr>
          <a:xfrm>
            <a:off x="1248526" y="4840561"/>
            <a:ext cx="1838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Interprétation: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xmlns="" id="{8477557B-F9A7-ECB4-F9CE-317A8CB80024}"/>
              </a:ext>
            </a:extLst>
          </p:cNvPr>
          <p:cNvSpPr txBox="1"/>
          <p:nvPr/>
        </p:nvSpPr>
        <p:spPr>
          <a:xfrm>
            <a:off x="3265727" y="4816370"/>
            <a:ext cx="7231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moitié des nombres de message reçus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est inférieure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à</a:t>
            </a:r>
            <a:r>
              <a:rPr kumimoji="0" lang="fr-FR" sz="2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45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et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l’autre moitié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est supérieure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à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45.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46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xmlns="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xmlns="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xmlns="" id="{ADD5BB2C-B97C-AC7F-2FD4-315C808D858B}"/>
              </a:ext>
            </a:extLst>
          </p:cNvPr>
          <p:cNvSpPr/>
          <p:nvPr/>
        </p:nvSpPr>
        <p:spPr>
          <a:xfrm>
            <a:off x="1282986" y="451444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xmlns="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xmlns="" id="{C292A691-6A85-6748-2155-87E370E3EA1E}"/>
              </a:ext>
            </a:extLst>
          </p:cNvPr>
          <p:cNvSpPr/>
          <p:nvPr/>
        </p:nvSpPr>
        <p:spPr>
          <a:xfrm>
            <a:off x="1282986" y="539616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xmlns="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xmlns="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xmlns="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xmlns="" id="{1345C3FC-2AC4-C7BA-A11F-5818CA7455A4}"/>
              </a:ext>
            </a:extLst>
          </p:cNvPr>
          <p:cNvSpPr/>
          <p:nvPr/>
        </p:nvSpPr>
        <p:spPr>
          <a:xfrm>
            <a:off x="3127221" y="539616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xmlns="" id="{BF8E1DED-2DE7-54AB-A58D-2A5E90AF3AD5}"/>
              </a:ext>
            </a:extLst>
          </p:cNvPr>
          <p:cNvSpPr/>
          <p:nvPr/>
        </p:nvSpPr>
        <p:spPr>
          <a:xfrm>
            <a:off x="3089466" y="451045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2D8B298-C52A-F641-FE46-F63A5D014E5F}"/>
              </a:ext>
            </a:extLst>
          </p:cNvPr>
          <p:cNvSpPr/>
          <p:nvPr/>
        </p:nvSpPr>
        <p:spPr>
          <a:xfrm>
            <a:off x="914081" y="1109055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Statistiques et probabilité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xmlns="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13 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xmlns="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1">
                    <a:lumMod val="65000"/>
                  </a:schemeClr>
                </a:solidFill>
                <a:sym typeface="Arial"/>
              </a:rPr>
              <a:t>Tâche 5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xmlns="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olidFill>
                  <a:prstClr val="black"/>
                </a:solidFill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xmlns="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xmlns="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schemeClr val="bg1">
                    <a:lumMod val="65000"/>
                  </a:schemeClr>
                </a:solidFill>
                <a:sym typeface="Arial"/>
              </a:rPr>
              <a:t>Calculer et interpréter la moyenne arithmétique d’une série statistique quantitative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xmlns="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b="1" dirty="0">
                <a:solidFill>
                  <a:prstClr val="black"/>
                </a:solidFill>
                <a:sym typeface="Arial"/>
              </a:rPr>
              <a:t>Déterminer et interpréter la médiane d’une série statistique quantitative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xmlns="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prstClr val="black"/>
                </a:solidFill>
                <a:sym typeface="Arial"/>
              </a:rPr>
              <a:t>Construire et lire un diagramme en bâtonnets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xmlns="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281837" y="4514443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sz="2000" b="0" dirty="0">
                <a:solidFill>
                  <a:prstClr val="black"/>
                </a:solidFill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xmlns="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281837" y="539517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9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xmlns="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27220" y="5395172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Identifier les issues d’une expérience aléatoire .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xmlns="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093566" y="4511448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sz="2000" b="0" dirty="0">
                <a:solidFill>
                  <a:prstClr val="black"/>
                </a:solidFill>
                <a:sym typeface="Arial"/>
              </a:rPr>
              <a:t>Construire et lire un diagramme circulaire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7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DDD00D-FE02-CBF9-4210-8866A4F92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B932382-1A54-FDEA-3676-124039E93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Ordonnez les valeurs dans l’ordre croissant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AF5C064-F9E7-004D-CE79-409AF048560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5FA91526-9A93-1736-484A-9286D1509B59}"/>
              </a:ext>
            </a:extLst>
          </p:cNvPr>
          <p:cNvSpPr txBox="1"/>
          <p:nvPr/>
        </p:nvSpPr>
        <p:spPr>
          <a:xfrm>
            <a:off x="2803071" y="3110097"/>
            <a:ext cx="658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Ordonnez ces valeurs dans l’ordre croissant.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CA2DEE5-6DC4-3B9E-DC46-19062F54B43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44E54013-18E7-A9F5-5555-B8ACB271D03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838F318B-A807-26E7-9434-FBE4CD29DEC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69898AD-BFE5-DBC7-C680-81010F5462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3B58F7B-C6A6-1058-8361-B7C78465D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835" y="1908364"/>
            <a:ext cx="6096556" cy="82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633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86734D9-428C-A7BF-90BF-2144AE222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F4D14A6-D725-6511-8165-CDB0810DA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0ED79569-D1A4-04CA-40EE-99AF76179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la technique.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D21FC24-109C-5E8C-941B-E953E0479DB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xmlns="" id="{0863CDCE-4B1F-E916-2091-57E81881C39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4C988EB8-B68C-0B8A-B525-B4C7AFE65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034" y="2379518"/>
            <a:ext cx="8468373" cy="116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869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34A5A20-0106-6782-A6A1-0CF79C26F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9CB9A1A-C9A9-1B90-1AE9-F5C7E942F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Répondez à la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4DDB398-B4B8-DFA1-324C-9CAA646356D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827EEDEF-D48B-E86E-4251-D1730EFD838D}"/>
              </a:ext>
            </a:extLst>
          </p:cNvPr>
          <p:cNvSpPr txBox="1"/>
          <p:nvPr/>
        </p:nvSpPr>
        <p:spPr>
          <a:xfrm>
            <a:off x="2803071" y="3110097"/>
            <a:ext cx="732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Éliminez les valeurs par paires en partant des extrémités.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B2D354E-EEF5-D072-F276-9B933E3166C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xmlns="" id="{263F3838-19C8-DFDF-D738-4881F2DB1A3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A9690A6E-070C-5011-B0D9-B5C4CEA3635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C1C69630-1B79-D1B9-51DB-F26ADC93B12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720F0415-3C67-9E9B-7603-5FC0A20CF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133" y="1777818"/>
            <a:ext cx="8468373" cy="116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722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9ABD675-49B1-180A-29AE-F286DA817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ACDBC6E-C9C7-D9C7-67D1-DF466FE1A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CD6D69CA-9419-11EC-20A7-201D70FF494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C49BF70-EB1E-9637-7A10-72511BD5045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xmlns="" id="{2B4830FE-2D0C-4845-56FF-CA3C4D9BA22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4CD751A3-2F56-7B29-B737-1D9A537C9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390" y="2648836"/>
            <a:ext cx="5623674" cy="78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927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942237-AF93-5EB8-CDFA-A49596095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09D9268-A3F5-6199-41F2-AC5E37B0B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77DF09-AD4E-6819-1E87-7FF7C1BA81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E5B5A339-C95A-36D2-9B70-F3EB4E6F5B8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433C16D6-BF57-B493-EC58-6B946611C11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361CC08-A3A3-A4C0-7C34-F15A6A11AA1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BFCCF9D1-6A25-EC00-EE32-A25EB6A86A18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FA0C5241-67A3-4140-7AE4-EE403D2558C1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9AAF4B30-4786-76AA-1EAF-F1A1C1C841D6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0DC3DA19-DEA9-3B9C-89C6-87FB6B829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64" y="2543950"/>
            <a:ext cx="6182591" cy="7900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0FC9486D-F327-C5FE-B2F3-7B33C41D9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922" y="1205615"/>
            <a:ext cx="5623674" cy="78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94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28CF40-F49D-3A37-6840-E6F25248D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DA35E81-9CBD-6470-91B6-24810D1AF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A6D31258-6B29-C886-1DFB-FACAAD94CA5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39E24C55-73F4-99F5-C4CD-60D25EE5FA7A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2652F4C6-5B8E-E761-4F04-C3CFBE2F29EE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EA7BF8DB-9CE2-D912-F1FA-9D83D60E9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1AD42A74-9F2D-59E1-7C24-667E6993D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64" y="2543950"/>
            <a:ext cx="6182591" cy="7900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A689E226-D06F-9BDB-9F41-79626AEAB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6809" y="1213874"/>
            <a:ext cx="6007538" cy="101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789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9196275-3BD6-5134-58BB-5046C5207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927BB2E-B12C-A7F7-0FB9-D63291945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2EFFA7-546C-DCED-16B0-CF17567810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A46FC5CC-2506-F026-66CA-223295C29A4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51BFB320-7BC9-BA90-0030-752F4F623E0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14CCBAA9-EAC5-7ABE-7EBC-02732E29BA5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A079B811-46E2-CF07-103C-92D0515C7EFF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moitié (50%) des élèves ont reçus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plus de 2 messages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3294B077-5789-4338-D3AD-312CF63F244E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17564575-3874-925D-1710-1FDE7D6BD361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A570E478-C05A-0FB9-E263-C67B9679C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809" y="1213874"/>
            <a:ext cx="6007538" cy="101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970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EFD3A6-E5A3-21B1-A084-E2B8EEDCB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1CBE044-DED3-6E5D-CD7C-E0914A28F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18C38B9A-2BC0-F56F-FC12-1FABC94E883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5512DC22-66C7-7CC3-151B-C6D53B7D87F8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moitié (50%) des élèves ont reçus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plus de 2 messages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64C2D945-82D4-FDAB-5FBD-95A2BEB715CC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1C8C9A4A-D264-1AC9-57DE-631EF2AE4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8F0BD4C0-1273-1541-B07B-68F0640EF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809" y="1213874"/>
            <a:ext cx="6007538" cy="101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031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FB29489-312E-DC78-CF1F-C97F8D8F9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5F8374C-65BD-52AD-6478-6DEDD3D54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D02F06-A436-637E-F2EA-DB269E64B3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FE46CF3C-B478-56B6-BBA7-6CF4785AD9B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xmlns="" id="{8A70A839-7556-31B8-69FD-52AE51862B3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610340B7-AFDF-9124-D524-7C59840CCA7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9189ADC4-45D4-F53F-D6F0-BB9F94A4BF58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La moitié (50%) des élèves ont reçus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moins de 2 messages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BF5648C0-C4F3-4EF2-D318-A75492504F43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xmlns="" id="{D1AD1EA5-CEBD-45EA-8010-702B1DDB3EE0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14FB1FD0-AC0F-6D42-9A9E-85E9191E7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809" y="1213874"/>
            <a:ext cx="6007538" cy="101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83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Déterminer et interpréter la médiane d’une série statistique quantitative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Médiane</a:t>
            </a:r>
            <a:endParaRPr lang="en-US" dirty="0"/>
          </a:p>
          <a:p>
            <a:r>
              <a:rPr lang="en-US" dirty="0"/>
              <a:t>Impair</a:t>
            </a:r>
          </a:p>
          <a:p>
            <a:r>
              <a:rPr lang="en-US" dirty="0"/>
              <a:t>Pair</a:t>
            </a:r>
          </a:p>
          <a:p>
            <a:r>
              <a:rPr lang="en-US" dirty="0" err="1"/>
              <a:t>Pourcentage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Ranger des nombres dans un ordre croissant. Isoler la valeur ou les deux valeurs centrales.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Déterminer la moyenne de deux nombres.</a:t>
            </a:r>
          </a:p>
          <a:p>
            <a:pPr lvl="0"/>
            <a:r>
              <a:rPr lang="fr-FR" b="1" dirty="0"/>
              <a:t>Les outils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Comparer des nombres pour les ordonner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50% dans le cas pair et à peu près 50% dans le cas impair.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65A370F-BEEC-AB46-344E-618CC152B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DA924AA-4C5F-0337-5791-106526CA3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𝐫é𝐩𝐨𝐧𝐬𝐞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2EC1B0B5-193D-3FB6-3F42-DD7E9A910A8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xmlns="" id="{664C3B48-807C-3A99-FFEF-8A177276D844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 moitié (50%) des élèves ont reçus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moins de 2 messages</a:t>
            </a: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xmlns="" id="{6026669F-25F0-689E-D739-C9E8FDDE68DB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5CB8A224-D582-80B3-06DB-0CF589CF8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BA1EC55C-0622-1862-BFFB-32591FDB5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809" y="1213874"/>
            <a:ext cx="6007538" cy="101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381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121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xmlns="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0508695-8F28-EE13-AF29-D91343593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971" y="1608643"/>
            <a:ext cx="11448935" cy="364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xmlns="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5EC3E4DE-7830-BA20-2D74-79A6556FC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71" y="1608643"/>
            <a:ext cx="11448935" cy="364071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06640161-CE68-94EF-3CDE-0F62639BDDC7}"/>
              </a:ext>
            </a:extLst>
          </p:cNvPr>
          <p:cNvSpPr txBox="1"/>
          <p:nvPr/>
        </p:nvSpPr>
        <p:spPr>
          <a:xfrm>
            <a:off x="8289779" y="2558731"/>
            <a:ext cx="31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89164FA4-B99E-CE6A-2F09-6D30BFC25693}"/>
              </a:ext>
            </a:extLst>
          </p:cNvPr>
          <p:cNvSpPr txBox="1"/>
          <p:nvPr/>
        </p:nvSpPr>
        <p:spPr>
          <a:xfrm>
            <a:off x="8807159" y="2561053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267F6FBC-1136-ABC4-CE09-13966F5EFCC9}"/>
              </a:ext>
            </a:extLst>
          </p:cNvPr>
          <p:cNvSpPr txBox="1"/>
          <p:nvPr/>
        </p:nvSpPr>
        <p:spPr>
          <a:xfrm>
            <a:off x="9409827" y="2558731"/>
            <a:ext cx="27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7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08EFEDC4-DB35-3E44-2215-F6E3105A4E93}"/>
              </a:ext>
            </a:extLst>
          </p:cNvPr>
          <p:cNvSpPr txBox="1"/>
          <p:nvPr/>
        </p:nvSpPr>
        <p:spPr>
          <a:xfrm>
            <a:off x="9979540" y="2540517"/>
            <a:ext cx="27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9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041C25FE-7049-1899-B4D9-C375698D6E2A}"/>
              </a:ext>
            </a:extLst>
          </p:cNvPr>
          <p:cNvSpPr txBox="1"/>
          <p:nvPr/>
        </p:nvSpPr>
        <p:spPr>
          <a:xfrm>
            <a:off x="10421286" y="2550907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CBED1923-7E82-DD50-0319-7A2919C4DEBD}"/>
              </a:ext>
            </a:extLst>
          </p:cNvPr>
          <p:cNvSpPr txBox="1"/>
          <p:nvPr/>
        </p:nvSpPr>
        <p:spPr>
          <a:xfrm>
            <a:off x="8186994" y="3191139"/>
            <a:ext cx="31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DD5D2984-5F6E-4BCB-C5CF-A9048A288B08}"/>
              </a:ext>
            </a:extLst>
          </p:cNvPr>
          <p:cNvSpPr txBox="1"/>
          <p:nvPr/>
        </p:nvSpPr>
        <p:spPr>
          <a:xfrm>
            <a:off x="8744292" y="3199709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885D64D0-FABD-6BA3-292B-01E3B2E5A72E}"/>
              </a:ext>
            </a:extLst>
          </p:cNvPr>
          <p:cNvSpPr txBox="1"/>
          <p:nvPr/>
        </p:nvSpPr>
        <p:spPr>
          <a:xfrm>
            <a:off x="9409826" y="3199709"/>
            <a:ext cx="27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7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87DF92DA-5F0A-AF29-9B05-B1B4AA8BB700}"/>
              </a:ext>
            </a:extLst>
          </p:cNvPr>
          <p:cNvSpPr txBox="1"/>
          <p:nvPr/>
        </p:nvSpPr>
        <p:spPr>
          <a:xfrm>
            <a:off x="9927695" y="3181495"/>
            <a:ext cx="27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E6A57663-A6F7-DD91-189B-1ADCFA0006C7}"/>
              </a:ext>
            </a:extLst>
          </p:cNvPr>
          <p:cNvSpPr txBox="1"/>
          <p:nvPr/>
        </p:nvSpPr>
        <p:spPr>
          <a:xfrm>
            <a:off x="10421286" y="3102362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xmlns="" id="{D26D6D28-B749-AED5-CE3D-277363541F32}"/>
              </a:ext>
            </a:extLst>
          </p:cNvPr>
          <p:cNvCxnSpPr/>
          <p:nvPr/>
        </p:nvCxnSpPr>
        <p:spPr>
          <a:xfrm>
            <a:off x="8206832" y="3381072"/>
            <a:ext cx="240790" cy="3303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xmlns="" id="{5021C447-1959-D2B0-6E28-C437084055DB}"/>
              </a:ext>
            </a:extLst>
          </p:cNvPr>
          <p:cNvCxnSpPr>
            <a:cxnSpLocks/>
          </p:cNvCxnSpPr>
          <p:nvPr/>
        </p:nvCxnSpPr>
        <p:spPr>
          <a:xfrm>
            <a:off x="9951434" y="3409184"/>
            <a:ext cx="240790" cy="3303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xmlns="" id="{210CE3B9-C86E-0742-8C09-EF1B8FAF05AB}"/>
              </a:ext>
            </a:extLst>
          </p:cNvPr>
          <p:cNvCxnSpPr/>
          <p:nvPr/>
        </p:nvCxnSpPr>
        <p:spPr>
          <a:xfrm>
            <a:off x="10486297" y="3289792"/>
            <a:ext cx="240790" cy="3303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xmlns="" id="{B51C6F4E-7C98-EACA-8BDC-BF61A78E0BDF}"/>
              </a:ext>
            </a:extLst>
          </p:cNvPr>
          <p:cNvCxnSpPr/>
          <p:nvPr/>
        </p:nvCxnSpPr>
        <p:spPr>
          <a:xfrm>
            <a:off x="8761263" y="3388585"/>
            <a:ext cx="240790" cy="3303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xmlns="" id="{1C5DBAAF-A8A1-124C-4C13-028B5660FAD7}"/>
              </a:ext>
            </a:extLst>
          </p:cNvPr>
          <p:cNvSpPr txBox="1"/>
          <p:nvPr/>
        </p:nvSpPr>
        <p:spPr>
          <a:xfrm>
            <a:off x="5174260" y="3619521"/>
            <a:ext cx="1894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000" dirty="0">
                <a:solidFill>
                  <a:srgbClr val="FF0000"/>
                </a:solidFill>
                <a:latin typeface="Calibri" panose="020F0502020204030204"/>
              </a:rPr>
              <a:t>qu’une ou deux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xmlns="" id="{EEF4330C-9569-7151-4AF1-A3E5DB89B870}"/>
              </a:ext>
            </a:extLst>
          </p:cNvPr>
          <p:cNvSpPr txBox="1"/>
          <p:nvPr/>
        </p:nvSpPr>
        <p:spPr>
          <a:xfrm>
            <a:off x="3369335" y="4235249"/>
            <a:ext cx="27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7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xmlns="" id="{71C6590C-D8E6-E7BA-4E97-2461F3CC82CC}"/>
              </a:ext>
            </a:extLst>
          </p:cNvPr>
          <p:cNvSpPr txBox="1"/>
          <p:nvPr/>
        </p:nvSpPr>
        <p:spPr>
          <a:xfrm>
            <a:off x="10606692" y="4842377"/>
            <a:ext cx="27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7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xmlns="" id="{295151D2-E205-AA4C-E5F8-EC30549D06CC}"/>
              </a:ext>
            </a:extLst>
          </p:cNvPr>
          <p:cNvSpPr txBox="1"/>
          <p:nvPr/>
        </p:nvSpPr>
        <p:spPr>
          <a:xfrm>
            <a:off x="5628613" y="4842377"/>
            <a:ext cx="276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22" grpId="0"/>
      <p:bldP spid="23" grpId="0"/>
      <p:bldP spid="24" grpId="0"/>
      <p:bldP spid="2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BAAE3E0-F995-1B14-5189-9911C17D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9291B2-6CD0-A645-65B2-8E72E9CE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F00ADB-691E-DE99-C8CA-4F75CAC93A1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E31419B-45DC-D3AA-9BB0-02D148B482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121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A4A4DAA1-093F-8A43-0684-88D6A21614C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6FA4B68B-E013-9DD3-C6A7-1DC312AEE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xmlns="" id="{1675369F-0852-7DED-B206-B7864F4E4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109E885A-CB62-1A72-46BF-2F66F0932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250" y="1714500"/>
            <a:ext cx="11175997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796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9EC23B-9D23-E76B-9090-E167754BF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AFF0BC9-022C-972B-E2A4-6AE6E655A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48C15CA-AFEC-63F7-1764-0ACCF06AC6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89A0AC9A-B866-33BF-B6DF-805436DAE001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C3F964CF-CD2F-F314-1CCE-9023BCF1C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xmlns="" id="{5B3A63BC-045C-E2F3-CF37-8F6233533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09BC4BB3-3AEA-F828-C373-8E3641A71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250" y="1714473"/>
            <a:ext cx="11175997" cy="342899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1B0BD925-DBBB-8968-7663-9F32ACA04281}"/>
              </a:ext>
            </a:extLst>
          </p:cNvPr>
          <p:cNvSpPr txBox="1"/>
          <p:nvPr/>
        </p:nvSpPr>
        <p:spPr>
          <a:xfrm>
            <a:off x="8233328" y="2694809"/>
            <a:ext cx="31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DB6572BF-40C6-00AB-7E0A-276134650202}"/>
              </a:ext>
            </a:extLst>
          </p:cNvPr>
          <p:cNvSpPr txBox="1"/>
          <p:nvPr/>
        </p:nvSpPr>
        <p:spPr>
          <a:xfrm>
            <a:off x="8567710" y="2694809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EA9E5617-3918-0DCF-8EA8-EBCC0F5E7133}"/>
              </a:ext>
            </a:extLst>
          </p:cNvPr>
          <p:cNvSpPr txBox="1"/>
          <p:nvPr/>
        </p:nvSpPr>
        <p:spPr>
          <a:xfrm>
            <a:off x="9038781" y="2693644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25190E13-4BEC-CE11-4660-E96180838CB7}"/>
              </a:ext>
            </a:extLst>
          </p:cNvPr>
          <p:cNvSpPr txBox="1"/>
          <p:nvPr/>
        </p:nvSpPr>
        <p:spPr>
          <a:xfrm>
            <a:off x="9526085" y="2706525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2FBD3ED1-A789-C846-7A0D-3A6871C4E0E3}"/>
              </a:ext>
            </a:extLst>
          </p:cNvPr>
          <p:cNvSpPr txBox="1"/>
          <p:nvPr/>
        </p:nvSpPr>
        <p:spPr>
          <a:xfrm>
            <a:off x="9849768" y="3245800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52CC000E-4D47-0D35-E726-0E282209DB6A}"/>
              </a:ext>
            </a:extLst>
          </p:cNvPr>
          <p:cNvSpPr txBox="1"/>
          <p:nvPr/>
        </p:nvSpPr>
        <p:spPr>
          <a:xfrm>
            <a:off x="10459027" y="2690632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xmlns="" id="{7FB131C6-3012-24B9-C3ED-DC79342EC483}"/>
              </a:ext>
            </a:extLst>
          </p:cNvPr>
          <p:cNvSpPr txBox="1"/>
          <p:nvPr/>
        </p:nvSpPr>
        <p:spPr>
          <a:xfrm>
            <a:off x="8173084" y="3241029"/>
            <a:ext cx="31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7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4FEDDFFF-92C3-D552-142F-383123D4A664}"/>
              </a:ext>
            </a:extLst>
          </p:cNvPr>
          <p:cNvSpPr txBox="1"/>
          <p:nvPr/>
        </p:nvSpPr>
        <p:spPr>
          <a:xfrm>
            <a:off x="8556513" y="3241029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xmlns="" id="{4F728E79-9148-FFDC-FD63-563BA9730B60}"/>
              </a:ext>
            </a:extLst>
          </p:cNvPr>
          <p:cNvSpPr txBox="1"/>
          <p:nvPr/>
        </p:nvSpPr>
        <p:spPr>
          <a:xfrm>
            <a:off x="9066384" y="3262799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00B0F0"/>
                </a:solidFill>
                <a:latin typeface="Calibri" panose="020F0502020204030204"/>
              </a:rPr>
              <a:t>12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xmlns="" id="{62FBEBF1-C260-57E1-A090-FBCFD582DE23}"/>
              </a:ext>
            </a:extLst>
          </p:cNvPr>
          <p:cNvSpPr txBox="1"/>
          <p:nvPr/>
        </p:nvSpPr>
        <p:spPr>
          <a:xfrm>
            <a:off x="9490306" y="3262799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00B0F0"/>
                </a:solidFill>
                <a:latin typeface="Calibri" panose="020F0502020204030204"/>
              </a:rPr>
              <a:t>13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xmlns="" id="{F1A7120F-D8C9-D10C-7D4C-4E4FA88F4EA3}"/>
              </a:ext>
            </a:extLst>
          </p:cNvPr>
          <p:cNvSpPr txBox="1"/>
          <p:nvPr/>
        </p:nvSpPr>
        <p:spPr>
          <a:xfrm>
            <a:off x="10008762" y="2693644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14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xmlns="" id="{714FE0F8-98FD-3936-9F36-7E189C8BD09F}"/>
              </a:ext>
            </a:extLst>
          </p:cNvPr>
          <p:cNvSpPr txBox="1"/>
          <p:nvPr/>
        </p:nvSpPr>
        <p:spPr>
          <a:xfrm>
            <a:off x="10534776" y="3227183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16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xmlns="" id="{08D31743-1ECE-7F0A-2FE3-A7F4177B8C42}"/>
              </a:ext>
            </a:extLst>
          </p:cNvPr>
          <p:cNvCxnSpPr/>
          <p:nvPr/>
        </p:nvCxnSpPr>
        <p:spPr>
          <a:xfrm>
            <a:off x="8648043" y="3447465"/>
            <a:ext cx="240790" cy="3303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xmlns="" id="{C1BD99DE-B1DD-8962-16E5-7D5B987673CF}"/>
              </a:ext>
            </a:extLst>
          </p:cNvPr>
          <p:cNvCxnSpPr/>
          <p:nvPr/>
        </p:nvCxnSpPr>
        <p:spPr>
          <a:xfrm>
            <a:off x="9995945" y="3447465"/>
            <a:ext cx="240790" cy="3303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xmlns="" id="{F877F412-26B0-041B-8206-D5DEF3C1D7E9}"/>
              </a:ext>
            </a:extLst>
          </p:cNvPr>
          <p:cNvCxnSpPr/>
          <p:nvPr/>
        </p:nvCxnSpPr>
        <p:spPr>
          <a:xfrm>
            <a:off x="10596586" y="3425695"/>
            <a:ext cx="240790" cy="3303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xmlns="" id="{1719D2BD-6CF3-5D78-420D-A6A5BE100CB4}"/>
              </a:ext>
            </a:extLst>
          </p:cNvPr>
          <p:cNvCxnSpPr/>
          <p:nvPr/>
        </p:nvCxnSpPr>
        <p:spPr>
          <a:xfrm>
            <a:off x="8190846" y="3425696"/>
            <a:ext cx="240790" cy="3303"/>
          </a:xfrm>
          <a:prstGeom prst="line">
            <a:avLst/>
          </a:prstGeom>
          <a:noFill/>
          <a:ln w="19050" cap="flat" cmpd="sng" algn="ctr">
            <a:solidFill>
              <a:srgbClr val="F19D19"/>
            </a:solidFill>
            <a:prstDash val="solid"/>
            <a:miter lim="800000"/>
          </a:ln>
          <a:effectLst/>
        </p:spPr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xmlns="" id="{CD402ACE-9C6E-F360-F000-4C14A5F0D3D2}"/>
              </a:ext>
            </a:extLst>
          </p:cNvPr>
          <p:cNvSpPr txBox="1"/>
          <p:nvPr/>
        </p:nvSpPr>
        <p:spPr>
          <a:xfrm>
            <a:off x="5094512" y="3790821"/>
            <a:ext cx="2002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000" dirty="0">
                <a:solidFill>
                  <a:srgbClr val="FF0000"/>
                </a:solidFill>
                <a:latin typeface="Calibri" panose="020F0502020204030204"/>
              </a:rPr>
              <a:t>qu’une ou deux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xmlns="" id="{0164EC76-8386-568E-1287-9235ACCC1B9D}"/>
              </a:ext>
            </a:extLst>
          </p:cNvPr>
          <p:cNvSpPr txBox="1"/>
          <p:nvPr/>
        </p:nvSpPr>
        <p:spPr>
          <a:xfrm>
            <a:off x="2967010" y="4088992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xmlns="" id="{54CB693E-6AF4-B0BF-AC97-799F2B20B0D6}"/>
              </a:ext>
            </a:extLst>
          </p:cNvPr>
          <p:cNvSpPr txBox="1"/>
          <p:nvPr/>
        </p:nvSpPr>
        <p:spPr>
          <a:xfrm>
            <a:off x="3528005" y="4088992"/>
            <a:ext cx="423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13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xmlns="" id="{249A7B75-B967-F625-31CE-0BBC5ADB14E0}"/>
              </a:ext>
            </a:extLst>
          </p:cNvPr>
          <p:cNvSpPr txBox="1"/>
          <p:nvPr/>
        </p:nvSpPr>
        <p:spPr>
          <a:xfrm>
            <a:off x="4089000" y="4190931"/>
            <a:ext cx="60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12,5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xmlns="" id="{6B203471-74B2-1CC0-2AB2-373C18C46640}"/>
              </a:ext>
            </a:extLst>
          </p:cNvPr>
          <p:cNvSpPr txBox="1"/>
          <p:nvPr/>
        </p:nvSpPr>
        <p:spPr>
          <a:xfrm>
            <a:off x="10126189" y="4725146"/>
            <a:ext cx="60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12,5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xmlns="" id="{55A1F9AB-121A-39C1-FC4F-A8C964E1D0FE}"/>
              </a:ext>
            </a:extLst>
          </p:cNvPr>
          <p:cNvSpPr txBox="1"/>
          <p:nvPr/>
        </p:nvSpPr>
        <p:spPr>
          <a:xfrm>
            <a:off x="5546445" y="4691213"/>
            <a:ext cx="60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12,5</a:t>
            </a:r>
          </a:p>
        </p:txBody>
      </p:sp>
    </p:spTree>
    <p:extLst>
      <p:ext uri="{BB962C8B-B14F-4D97-AF65-F5344CB8AC3E}">
        <p14:creationId xmlns:p14="http://schemas.microsoft.com/office/powerpoint/2010/main" val="403502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3" grpId="0"/>
      <p:bldP spid="18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121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247AC6C3-CDD2-5DD0-EAA4-606057AFB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554" y="2067791"/>
            <a:ext cx="9615336" cy="261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xmlns="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exemple du cas où le nombre de valeurs est pair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du cas pair ci-dessous: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6E814439-1398-EC6C-8222-31CEEFB6F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98" y="1547199"/>
            <a:ext cx="10680804" cy="376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30E5D79-446C-E707-771F-01CD4EFF9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AD7C400-98D2-8AB9-F7A9-67E1D1BB5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 cours de cette séance, nous avons appris à déterminer la médiane aussi bien dans le cas d’un nombre impair de valeurs que dans celui d’un nombre pair, puis à en donner une interprétation.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491932B-1E98-3726-ED43-22780C9D646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du cas impair </a:t>
            </a:r>
            <a:r>
              <a:rPr lang="fr-FR" dirty="0" err="1"/>
              <a:t>ci-desous</a:t>
            </a:r>
            <a:endParaRPr lang="fr-FR" dirty="0"/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xmlns="" id="{CDBAD21D-105D-A9DA-696B-AE7B24597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E96A9252-5A6B-44A3-A5DA-194ED91B4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445" y="1505602"/>
            <a:ext cx="10605542" cy="389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6889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41BCF8CB-3E8F-7E88-F197-3A13B8005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55" y="2265218"/>
            <a:ext cx="10558125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xmlns="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ZoneTexte 7">
            <a:extLst>
              <a:ext uri="{FF2B5EF4-FFF2-40B4-BE49-F238E27FC236}">
                <a16:creationId xmlns:a16="http://schemas.microsoft.com/office/drawing/2014/main" xmlns="" id="{68A0E193-7E82-6603-BAFA-71DE4DF6EBD0}"/>
              </a:ext>
            </a:extLst>
          </p:cNvPr>
          <p:cNvSpPr txBox="1"/>
          <p:nvPr/>
        </p:nvSpPr>
        <p:spPr>
          <a:xfrm>
            <a:off x="685164" y="2676021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</TotalTime>
  <Words>2235</Words>
  <Application>Microsoft Office PowerPoint</Application>
  <PresentationFormat>Personnalisé</PresentationFormat>
  <Paragraphs>325</Paragraphs>
  <Slides>74</Slides>
  <Notes>1</Notes>
  <HiddenSlides>7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74</vt:i4>
      </vt:variant>
    </vt:vector>
  </HeadingPairs>
  <TitlesOfParts>
    <vt:vector size="75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Répondez par vrai ou faux.</vt:lpstr>
      <vt:lpstr> Voici la réponse:</vt:lpstr>
      <vt:lpstr> Répondez par vrai ou faux.</vt:lpstr>
      <vt:lpstr> Voici la réponse.</vt:lpstr>
      <vt:lpstr>Complétez les phrases suivantes.</vt:lpstr>
      <vt:lpstr>Le pourcentage des élèves qui ont réussi l’examen est égal à:     "le nombre des élèves qui ont réussi l’examen" /(Le nombre total des élèves)×100</vt:lpstr>
      <vt:lpstr>Parfait! On se rappelle ce qui suit:</vt:lpstr>
      <vt:lpstr>Présentation PowerPoint</vt:lpstr>
      <vt:lpstr>Exprimez vos avis</vt:lpstr>
      <vt:lpstr>A la fin de cette séance, vous serez capables de</vt:lpstr>
      <vt:lpstr>Présentation PowerPoint</vt:lpstr>
      <vt:lpstr>Je vais vous montrer comment déterminer le nombre de messages  qui se situe au centre de cette série statistique.</vt:lpstr>
      <vt:lpstr>Premièrement j’ordonne les valeurs de la plus petite à la plus grande.</vt:lpstr>
      <vt:lpstr>En partant des extrémités, j’élimine les valeurs de données par paires jusqu'à atteindre la valeur centrale</vt:lpstr>
      <vt:lpstr>Après élimination il reste le nombre 48 au centre</vt:lpstr>
      <vt:lpstr>Présentation PowerPoint</vt:lpstr>
      <vt:lpstr>Ordonnez les valeurs dans l’ordre croissant</vt:lpstr>
      <vt:lpstr> 𝐕𝐨𝐢𝐜𝐢 𝐥𝐚  𝐫é𝐩𝐨𝐧𝐬𝐞.</vt:lpstr>
      <vt:lpstr>Répondez à la question.</vt:lpstr>
      <vt:lpstr> 𝐕𝐨𝐢𝐜𝐢 𝐥𝐚  𝐫é𝐩𝐨𝐧𝐬𝐞.</vt:lpstr>
      <vt:lpstr> Répondez par vrai ou faux</vt:lpstr>
      <vt:lpstr>𝐕𝐨𝐢𝐜𝐢 𝐥𝐚  𝐫é𝐩𝐨𝐧𝐬𝐞</vt:lpstr>
      <vt:lpstr> Répondez par vrai ou faux</vt:lpstr>
      <vt:lpstr>𝐕𝐨𝐢𝐜𝐢 𝐥𝐚  𝐫é𝐩𝐨𝐧𝐬𝐞</vt:lpstr>
      <vt:lpstr> Répondez par vrai ou faux</vt:lpstr>
      <vt:lpstr>𝐕𝐨𝐢𝐜𝐢 𝐥𝐚  𝐫é𝐩𝐨𝐧𝐬𝐞</vt:lpstr>
      <vt:lpstr>Présentation PowerPoint</vt:lpstr>
      <vt:lpstr> Je reprends les données de la situation concernant les messages sachant que le nombre de message du 8ème jour est 42</vt:lpstr>
      <vt:lpstr>De la même façon que nous avons vu tout à l’heure, j’ordonne les valeurs de la plus petite à la plus grande.</vt:lpstr>
      <vt:lpstr>En partant des extrémités, j’élimine les valeurs de données par paires pour atteindre une valeur centrale.</vt:lpstr>
      <vt:lpstr>Présentation PowerPoint</vt:lpstr>
      <vt:lpstr>Ordonnez les valeurs dans l’ordre croissant</vt:lpstr>
      <vt:lpstr> 𝐕𝐨𝐢𝐜𝐢 𝐥𝐚  𝐫é𝐩𝐨𝐧𝐬𝐞.</vt:lpstr>
      <vt:lpstr>Répondez à la question.</vt:lpstr>
      <vt:lpstr> 𝐕𝐨𝐢𝐜𝐢 𝐥𝐚  𝐫é𝐩𝐨𝐧𝐬𝐞.</vt:lpstr>
      <vt:lpstr> Répondez par vrai ou faux</vt:lpstr>
      <vt:lpstr>𝐕𝐨𝐢𝐜𝐢 𝐥𝐚  𝐫é𝐩𝐨𝐧𝐬𝐞</vt:lpstr>
      <vt:lpstr> Répondez par vrai ou faux</vt:lpstr>
      <vt:lpstr>𝐕𝐨𝐢𝐜𝐢 𝐥𝐚  𝐫é𝐩𝐨𝐧𝐬𝐞</vt:lpstr>
      <vt:lpstr> Répondez par vrai ou faux</vt:lpstr>
      <vt:lpstr>𝐕𝐨𝐢𝐜𝐢 𝐥𝐚  𝐫é𝐩𝐨𝐧𝐬𝐞</vt:lpstr>
      <vt:lpstr>Présentation PowerPoint</vt:lpstr>
      <vt:lpstr>Travaillez individuellement puis discutez en binômes vos réponses.</vt:lpstr>
      <vt:lpstr>Prenez la correction sur vos livrets.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Voici un exemple du cas où le nombre de valeurs est pair</vt:lpstr>
      <vt:lpstr>Au cours de cette séance, nous avons appris à déterminer la médiane aussi bien dans le cas d’un nombre impair de valeurs que dans celui d’un nombre pair, puis à en donner une interprétation.</vt:lpstr>
      <vt:lpstr>Voici l’exercice à faire à la maison pour la séance prochaine.</vt:lpstr>
      <vt:lpstr> C’est la fin de notre séance. N’oubliez pas de réviser votre leçon.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aitmbark</cp:lastModifiedBy>
  <cp:revision>155</cp:revision>
  <dcterms:created xsi:type="dcterms:W3CDTF">2025-11-03T10:55:47Z</dcterms:created>
  <dcterms:modified xsi:type="dcterms:W3CDTF">2026-05-08T14:09:39Z</dcterms:modified>
</cp:coreProperties>
</file>