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</p:sldMasterIdLst>
  <p:notesMasterIdLst>
    <p:notesMasterId r:id="rId60"/>
  </p:notesMasterIdLst>
  <p:handoutMasterIdLst>
    <p:handoutMasterId r:id="rId61"/>
  </p:handoutMasterIdLst>
  <p:sldIdLst>
    <p:sldId id="308" r:id="rId3"/>
    <p:sldId id="288" r:id="rId4"/>
    <p:sldId id="289" r:id="rId5"/>
    <p:sldId id="286" r:id="rId6"/>
    <p:sldId id="287" r:id="rId7"/>
    <p:sldId id="264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61" r:id="rId16"/>
    <p:sldId id="2147483413" r:id="rId17"/>
    <p:sldId id="263" r:id="rId18"/>
    <p:sldId id="295" r:id="rId19"/>
    <p:sldId id="267" r:id="rId20"/>
    <p:sldId id="296" r:id="rId21"/>
    <p:sldId id="268" r:id="rId22"/>
    <p:sldId id="269" r:id="rId23"/>
    <p:sldId id="309" r:id="rId24"/>
    <p:sldId id="310" r:id="rId25"/>
    <p:sldId id="297" r:id="rId26"/>
    <p:sldId id="270" r:id="rId27"/>
    <p:sldId id="271" r:id="rId28"/>
    <p:sldId id="272" r:id="rId29"/>
    <p:sldId id="2147483419" r:id="rId30"/>
    <p:sldId id="313" r:id="rId31"/>
    <p:sldId id="314" r:id="rId32"/>
    <p:sldId id="2147483420" r:id="rId33"/>
    <p:sldId id="260" r:id="rId34"/>
    <p:sldId id="279" r:id="rId35"/>
    <p:sldId id="315" r:id="rId36"/>
    <p:sldId id="316" r:id="rId37"/>
    <p:sldId id="2147483416" r:id="rId38"/>
    <p:sldId id="259" r:id="rId39"/>
    <p:sldId id="274" r:id="rId40"/>
    <p:sldId id="275" r:id="rId41"/>
    <p:sldId id="299" r:id="rId42"/>
    <p:sldId id="317" r:id="rId43"/>
    <p:sldId id="318" r:id="rId44"/>
    <p:sldId id="319" r:id="rId45"/>
    <p:sldId id="320" r:id="rId46"/>
    <p:sldId id="321" r:id="rId47"/>
    <p:sldId id="322" r:id="rId48"/>
    <p:sldId id="300" r:id="rId49"/>
    <p:sldId id="301" r:id="rId50"/>
    <p:sldId id="281" r:id="rId51"/>
    <p:sldId id="303" r:id="rId52"/>
    <p:sldId id="304" r:id="rId53"/>
    <p:sldId id="282" r:id="rId54"/>
    <p:sldId id="305" r:id="rId55"/>
    <p:sldId id="262" r:id="rId56"/>
    <p:sldId id="283" r:id="rId57"/>
    <p:sldId id="284" r:id="rId58"/>
    <p:sldId id="2147483421" r:id="rId5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9"/>
            <p14:sldId id="313"/>
            <p14:sldId id="314"/>
            <p14:sldId id="2147483420"/>
            <p14:sldId id="260"/>
            <p14:sldId id="279"/>
            <p14:sldId id="315"/>
            <p14:sldId id="316"/>
            <p14:sldId id="2147483416"/>
            <p14:sldId id="259"/>
            <p14:sldId id="274"/>
            <p14:sldId id="275"/>
          </p14:sldIdLst>
        </p14:section>
        <p14:section name="Pratique collective" id="{CF34AB29-930A-422C-8BB3-41EE66488593}">
          <p14:sldIdLst>
            <p14:sldId id="299"/>
            <p14:sldId id="317"/>
            <p14:sldId id="318"/>
            <p14:sldId id="319"/>
            <p14:sldId id="320"/>
            <p14:sldId id="321"/>
            <p14:sldId id="32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6942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747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2957621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020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21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0002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37078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9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5939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99902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258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436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979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2059607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04836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310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08619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019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2978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318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526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6360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92798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9625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14198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99219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03343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04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46795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3844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60527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7473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7572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487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7040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5291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7288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075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6950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073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6781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3150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86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8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77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0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680.png"/><Relationship Id="rId5" Type="http://schemas.openxmlformats.org/officeDocument/2006/relationships/image" Target="../media/image670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1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2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3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83.png"/><Relationship Id="rId7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Les concepts de base de la géométrie dans le plan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6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Construire la bissectrice d’un angle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1">
                    <a:lumMod val="65000"/>
                  </a:schemeClr>
                </a:solidFill>
              </a:rPr>
              <a:t>L’enseignant incite les élèves à prendre conscience de ces comportement en classe et en dehors de la classe</a:t>
            </a:r>
            <a:endParaRPr lang="fr-FR" dirty="0">
              <a:solidFill>
                <a:schemeClr val="bg1">
                  <a:lumMod val="65000"/>
                </a:schemeClr>
              </a:solidFill>
            </a:endParaRPr>
          </a:p>
          <a:p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43878F2-3E1C-62BF-820A-769D16376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39" y="2149187"/>
            <a:ext cx="10065368" cy="29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quelques objets géométriques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210791" y="3211905"/>
            <a:ext cx="407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OA est une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………………. </a:t>
            </a: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’origine …</a:t>
            </a:r>
            <a:endParaRPr lang="fr-FR" sz="18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F090ED6-008B-991E-326F-E93C1D2E7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467" y="2418132"/>
            <a:ext cx="2948298" cy="15875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73927E-3756-CC0F-4A72-37906AC6982A}"/>
              </a:ext>
            </a:extLst>
          </p:cNvPr>
          <p:cNvSpPr/>
          <p:nvPr/>
        </p:nvSpPr>
        <p:spPr>
          <a:xfrm>
            <a:off x="2367660" y="2256794"/>
            <a:ext cx="502027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 objet géométrique,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une demi-droite a une origine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/>
              <p:nvPr/>
            </p:nvSpPr>
            <p:spPr>
              <a:xfrm>
                <a:off x="2390530" y="3213358"/>
                <a:ext cx="4939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/>
                <a:r>
                  <a:rPr lang="fr-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OA est une  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……………….   </a:t>
                </a:r>
                <a:r>
                  <a:rPr lang="fr-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d</a:t>
                </a: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’origine …</a:t>
                </a:r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  <a:p>
                <a:pPr defTabSz="3429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kern="1200" dirty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…</m:t>
                      </m:r>
                    </m:oMath>
                  </m:oMathPara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B0CB20F-B7A0-1B3C-ADB5-827B0BD91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530" y="3213358"/>
                <a:ext cx="4939393" cy="646331"/>
              </a:xfrm>
              <a:prstGeom prst="rect">
                <a:avLst/>
              </a:prstGeom>
              <a:blipFill>
                <a:blip r:embed="rId3"/>
                <a:stretch>
                  <a:fillRect l="-988" t="-47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B5E029-B5B0-2332-D406-01BDA838DD61}"/>
              </a:ext>
            </a:extLst>
          </p:cNvPr>
          <p:cNvSpPr txBox="1"/>
          <p:nvPr/>
        </p:nvSpPr>
        <p:spPr>
          <a:xfrm>
            <a:off x="3566801" y="3210196"/>
            <a:ext cx="140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</a:t>
            </a:r>
            <a:r>
              <a:rPr lang="fr-FR" b="1" kern="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emi-droite</a:t>
            </a:r>
            <a:endParaRPr lang="fr-FR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0501AF-E366-0BDB-B1A9-BD61056CF813}"/>
              </a:ext>
            </a:extLst>
          </p:cNvPr>
          <p:cNvSpPr txBox="1"/>
          <p:nvPr/>
        </p:nvSpPr>
        <p:spPr>
          <a:xfrm>
            <a:off x="5652666" y="3210196"/>
            <a:ext cx="302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O</a:t>
            </a:r>
            <a:endParaRPr lang="fr-FR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2353487-9554-F7BA-0590-D69D3F3EC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8919" y="2601089"/>
            <a:ext cx="2948298" cy="15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 et répondez en vous appuyant sur le codage.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B8070DA5-4882-E978-E612-080D56C1BAA4}"/>
              </a:ext>
            </a:extLst>
          </p:cNvPr>
          <p:cNvGrpSpPr/>
          <p:nvPr/>
        </p:nvGrpSpPr>
        <p:grpSpPr>
          <a:xfrm>
            <a:off x="1231733" y="2165876"/>
            <a:ext cx="9728534" cy="2526248"/>
            <a:chOff x="1231733" y="2165876"/>
            <a:chExt cx="9728534" cy="2526248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2D47462-D1E1-B92B-00C8-3B5D8978C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1733" y="2165876"/>
              <a:ext cx="9728534" cy="2526248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4F90D53-8090-2375-F8E8-4C1F256DD20F}"/>
                </a:ext>
              </a:extLst>
            </p:cNvPr>
            <p:cNvSpPr txBox="1"/>
            <p:nvPr/>
          </p:nvSpPr>
          <p:spPr>
            <a:xfrm>
              <a:off x="6927925" y="3429000"/>
              <a:ext cx="18288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 est le sommet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BOA et OC partage cet angle en deux angles de même mesure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COA et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BO.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44F4341D-8D7D-44B6-1B8D-E6AE737328D7}"/>
              </a:ext>
            </a:extLst>
          </p:cNvPr>
          <p:cNvGrpSpPr/>
          <p:nvPr/>
        </p:nvGrpSpPr>
        <p:grpSpPr>
          <a:xfrm>
            <a:off x="1231733" y="2165876"/>
            <a:ext cx="9728534" cy="2526248"/>
            <a:chOff x="1231733" y="2165876"/>
            <a:chExt cx="9728534" cy="252624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9DED732-6E6F-66FF-6DA0-D8C38CE23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1733" y="2165876"/>
              <a:ext cx="9728534" cy="2526248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6009969-6F1B-4691-5384-65701F4F1468}"/>
                </a:ext>
              </a:extLst>
            </p:cNvPr>
            <p:cNvSpPr txBox="1"/>
            <p:nvPr/>
          </p:nvSpPr>
          <p:spPr>
            <a:xfrm>
              <a:off x="6927925" y="3429000"/>
              <a:ext cx="18288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C6031FAF-39B1-4E8B-6D91-E4BBA3702978}"/>
              </a:ext>
            </a:extLst>
          </p:cNvPr>
          <p:cNvSpPr txBox="1"/>
          <p:nvPr/>
        </p:nvSpPr>
        <p:spPr>
          <a:xfrm>
            <a:off x="3593176" y="3270509"/>
            <a:ext cx="989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C79F1F9-7F31-4522-BDBE-48A04F906010}"/>
              </a:ext>
            </a:extLst>
          </p:cNvPr>
          <p:cNvSpPr txBox="1"/>
          <p:nvPr/>
        </p:nvSpPr>
        <p:spPr>
          <a:xfrm>
            <a:off x="6280265" y="3312073"/>
            <a:ext cx="182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94BDA7A-F4C1-714F-75A9-759665AB77DC}"/>
              </a:ext>
            </a:extLst>
          </p:cNvPr>
          <p:cNvSpPr txBox="1"/>
          <p:nvPr/>
        </p:nvSpPr>
        <p:spPr>
          <a:xfrm>
            <a:off x="5740632" y="3796985"/>
            <a:ext cx="989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mesure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Parfait! On se rappelle ce qui suit: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synthèse des prérequis</a:t>
            </a:r>
          </a:p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A8B6B8-0CE7-2E45-A4B1-528EFA325818}"/>
              </a:ext>
            </a:extLst>
          </p:cNvPr>
          <p:cNvSpPr/>
          <p:nvPr/>
        </p:nvSpPr>
        <p:spPr>
          <a:xfrm>
            <a:off x="876334" y="1172585"/>
            <a:ext cx="10727579" cy="4238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99CAB3-FCFF-62CC-F608-6BFCF2B52EB4}"/>
              </a:ext>
            </a:extLst>
          </p:cNvPr>
          <p:cNvSpPr txBox="1"/>
          <p:nvPr/>
        </p:nvSpPr>
        <p:spPr>
          <a:xfrm>
            <a:off x="1229360" y="1737359"/>
            <a:ext cx="578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OA est une demi-droite d’origine 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3DB46DA-C3E7-FC89-504E-DB803A15EDB9}"/>
                  </a:ext>
                </a:extLst>
              </p:cNvPr>
              <p:cNvSpPr txBox="1"/>
              <p:nvPr/>
            </p:nvSpPr>
            <p:spPr>
              <a:xfrm>
                <a:off x="1340194" y="4123823"/>
                <a:ext cx="62971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angles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AOC et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b="1" i="0" dirty="0">
                    <a:latin typeface="+mj-lt"/>
                    <a:ea typeface="Cambria Math" panose="02040503050406030204" pitchFamily="18" charset="0"/>
                    <a:cs typeface="Calibri" panose="020F0502020204030204" pitchFamily="34" charset="0"/>
                  </a:rPr>
                  <a:t>COB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ont la même mesure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3DB46DA-C3E7-FC89-504E-DB803A15E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194" y="4123823"/>
                <a:ext cx="6297123" cy="400110"/>
              </a:xfrm>
              <a:prstGeom prst="rect">
                <a:avLst/>
              </a:prstGeom>
              <a:blipFill>
                <a:blip r:embed="rId2"/>
                <a:stretch>
                  <a:fillRect l="-968" t="-757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FD03179D-7CF6-0238-6091-CA92C58A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249" y="1343696"/>
            <a:ext cx="2948298" cy="15875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65DC89B-AF2F-0063-F3A3-F7A080432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491" y="3291841"/>
            <a:ext cx="2495846" cy="20640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3913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j-ea"/>
                    <a:cs typeface="Calibri" panose="020F0502020204030204" pitchFamily="34" charset="0"/>
                  </a:rPr>
                  <a:t>Observez l’angle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j-ea"/>
                    <a:cs typeface="Calibri" panose="020F0502020204030204" pitchFamily="34" charset="0"/>
                  </a:rPr>
                  <a:t>BOA ci-dessous, puis exprimez vos avis sur la question suivante: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4939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Comment construire la bissectrice d’un angle en n’utilisant que le compas et une règle non graduée ? </a:t>
            </a:r>
          </a:p>
        </p:txBody>
      </p:sp>
      <p:pic>
        <p:nvPicPr>
          <p:cNvPr id="7" name="Image 6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F72E1F87-F896-E187-178F-A7D936ED3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5B80FCFB-36CC-B08A-BF6C-89073CD6B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37D332B-AA4F-7A7E-B8C1-AA2C2023E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3286" y="1357514"/>
            <a:ext cx="3875412" cy="427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enseignantt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attire l’attention des élève sur l’objectif de la séance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la bissectrice d’un angle en n’utilisant que le compas et une règle non graduée </a:t>
            </a:r>
          </a:p>
        </p:txBody>
      </p:sp>
      <p:pic>
        <p:nvPicPr>
          <p:cNvPr id="6" name="Image 5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6B9AB4E1-236E-F704-F25D-F5C5B78E5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7D19FEA5-4DA1-AD3B-FCBF-092B73974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9A38D47-1F21-13EE-D118-D10F547F1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2466" y="1602997"/>
            <a:ext cx="3875412" cy="42730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E6F114-BA8B-A988-A8FC-B43DFAB81787}"/>
              </a:ext>
            </a:extLst>
          </p:cNvPr>
          <p:cNvCxnSpPr/>
          <p:nvPr/>
        </p:nvCxnSpPr>
        <p:spPr>
          <a:xfrm flipH="1" flipV="1">
            <a:off x="9793765" y="1279412"/>
            <a:ext cx="14503" cy="427626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grpSp>
        <p:nvGrpSpPr>
          <p:cNvPr id="11" name="Group 12">
            <a:extLst>
              <a:ext uri="{FF2B5EF4-FFF2-40B4-BE49-F238E27FC236}">
                <a16:creationId xmlns:a16="http://schemas.microsoft.com/office/drawing/2014/main" id="{08DE39FE-D770-CE4E-3207-14EA53F6BF60}"/>
              </a:ext>
            </a:extLst>
          </p:cNvPr>
          <p:cNvGrpSpPr/>
          <p:nvPr/>
        </p:nvGrpSpPr>
        <p:grpSpPr>
          <a:xfrm>
            <a:off x="9390775" y="1925397"/>
            <a:ext cx="460140" cy="461665"/>
            <a:chOff x="5128899" y="1877885"/>
            <a:chExt cx="460140" cy="461665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0299CE9B-42AC-498B-0179-BFBC748B09BE}"/>
                </a:ext>
              </a:extLst>
            </p:cNvPr>
            <p:cNvSpPr/>
            <p:nvPr/>
          </p:nvSpPr>
          <p:spPr>
            <a:xfrm>
              <a:off x="5477071" y="2108718"/>
              <a:ext cx="111968" cy="111968"/>
            </a:xfrm>
            <a:prstGeom prst="ellipse">
              <a:avLst/>
            </a:prstGeom>
            <a:solidFill>
              <a:srgbClr val="1D6FA9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1DC7AB-987C-AD83-82A9-6857A52F65D9}"/>
                </a:ext>
              </a:extLst>
            </p:cNvPr>
            <p:cNvSpPr/>
            <p:nvPr/>
          </p:nvSpPr>
          <p:spPr>
            <a:xfrm>
              <a:off x="5128899" y="1877885"/>
              <a:ext cx="34817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C</a:t>
              </a:r>
              <a:endParaRPr kumimoji="0" lang="en-US" sz="5400" b="1" i="0" u="none" strike="noStrike" kern="0" cap="none" spc="0" normalizeH="0" baseline="0" noProof="0" dirty="0">
                <a:ln/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5" name="Oval 13">
            <a:extLst>
              <a:ext uri="{FF2B5EF4-FFF2-40B4-BE49-F238E27FC236}">
                <a16:creationId xmlns:a16="http://schemas.microsoft.com/office/drawing/2014/main" id="{97DD5A04-C34C-1289-BD53-F0B78B2A4AE8}"/>
              </a:ext>
            </a:extLst>
          </p:cNvPr>
          <p:cNvSpPr/>
          <p:nvPr/>
        </p:nvSpPr>
        <p:spPr>
          <a:xfrm>
            <a:off x="9759549" y="5499695"/>
            <a:ext cx="111968" cy="111968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CCE36-5074-231C-C47D-B7D19ECAD19B}"/>
              </a:ext>
            </a:extLst>
          </p:cNvPr>
          <p:cNvSpPr/>
          <p:nvPr/>
        </p:nvSpPr>
        <p:spPr>
          <a:xfrm rot="19737454">
            <a:off x="9549285" y="4823511"/>
            <a:ext cx="26161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1400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467CA4-3AD1-7EEE-7919-4559FFFBF77B}"/>
              </a:ext>
            </a:extLst>
          </p:cNvPr>
          <p:cNvSpPr/>
          <p:nvPr/>
        </p:nvSpPr>
        <p:spPr>
          <a:xfrm rot="21096202">
            <a:off x="9803285" y="4817161"/>
            <a:ext cx="26161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1400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d’abord vous rappeler la définition de la bissectrice d’un 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B4B00D8-143A-7941-604E-F050CE4CA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338" y="1359770"/>
            <a:ext cx="2709146" cy="22404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43895A-F99A-5C00-E089-634CA6B32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629" y="1752688"/>
            <a:ext cx="3249450" cy="86189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AEE6FCE-713D-B99A-3CE6-E1505FF90732}"/>
              </a:ext>
            </a:extLst>
          </p:cNvPr>
          <p:cNvGrpSpPr/>
          <p:nvPr/>
        </p:nvGrpSpPr>
        <p:grpSpPr>
          <a:xfrm>
            <a:off x="2848883" y="3654563"/>
            <a:ext cx="4956075" cy="1654694"/>
            <a:chOff x="6753325" y="2438400"/>
            <a:chExt cx="4956075" cy="16546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à coins arrondis 10">
                  <a:extLst>
                    <a:ext uri="{FF2B5EF4-FFF2-40B4-BE49-F238E27FC236}">
                      <a16:creationId xmlns:a16="http://schemas.microsoft.com/office/drawing/2014/main" id="{FF9B9309-F7FD-7F35-9F9E-20648E3F0F7A}"/>
                    </a:ext>
                  </a:extLst>
                </p:cNvPr>
                <p:cNvSpPr/>
                <p:nvPr/>
              </p:nvSpPr>
              <p:spPr>
                <a:xfrm>
                  <a:off x="6753325" y="2611119"/>
                  <a:ext cx="4956075" cy="1481975"/>
                </a:xfrm>
                <a:prstGeom prst="roundRect">
                  <a:avLst/>
                </a:prstGeom>
                <a:solidFill>
                  <a:srgbClr val="FCDEEB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La bissectrice de l’angle </a:t>
                  </a:r>
                  <a14:m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</m:oMath>
                  </a14:m>
                  <a:r>
                    <a:rPr lang="fr-FR" sz="2000" b="1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AOB est la demi-droite OC qui le partage en deux angles égaux</a:t>
                  </a:r>
                </a:p>
              </p:txBody>
            </p:sp>
          </mc:Choice>
          <mc:Fallback xmlns="">
            <p:sp>
              <p:nvSpPr>
                <p:cNvPr id="5" name="Rectangle à coins arrondis 10">
                  <a:extLst>
                    <a:ext uri="{FF2B5EF4-FFF2-40B4-BE49-F238E27FC236}">
                      <a16:creationId xmlns:a16="http://schemas.microsoft.com/office/drawing/2014/main" id="{FF9B9309-F7FD-7F35-9F9E-20648E3F0F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3325" y="2611119"/>
                  <a:ext cx="4956075" cy="1481975"/>
                </a:xfrm>
                <a:prstGeom prst="roundRect">
                  <a:avLst/>
                </a:prstGeom>
                <a:blipFill>
                  <a:blip r:embed="rId5"/>
                  <a:stretch>
                    <a:fillRect b="-81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à coins arrondis 11">
              <a:extLst>
                <a:ext uri="{FF2B5EF4-FFF2-40B4-BE49-F238E27FC236}">
                  <a16:creationId xmlns:a16="http://schemas.microsoft.com/office/drawing/2014/main" id="{9D38C7B4-0D65-6A95-7E12-8F8F5340207F}"/>
                </a:ext>
              </a:extLst>
            </p:cNvPr>
            <p:cNvSpPr/>
            <p:nvPr/>
          </p:nvSpPr>
          <p:spPr>
            <a:xfrm>
              <a:off x="7122160" y="2438400"/>
              <a:ext cx="1778000" cy="38608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Définition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C1CFA-A12C-B428-47CF-A976AC140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F8A6A-1480-C136-5939-B5F51DDD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bissectrice d’un angle est une demi-droite qui vérifie deux conditions: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C2393B-B5A9-17E1-D94A-10796B85E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 la définition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EB25E02-E0A1-0D7A-54DC-A4C77E2231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E9E5DE-6392-383F-970A-E306264DBEA6}"/>
              </a:ext>
            </a:extLst>
          </p:cNvPr>
          <p:cNvSpPr/>
          <p:nvPr/>
        </p:nvSpPr>
        <p:spPr>
          <a:xfrm>
            <a:off x="4533415" y="2902607"/>
            <a:ext cx="7033663" cy="3072165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D9104AD-4624-C6B6-5C98-76EF202BB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65" y="1821916"/>
            <a:ext cx="3875412" cy="4273090"/>
          </a:xfrm>
          <a:prstGeom prst="rect">
            <a:avLst/>
          </a:prstGeom>
        </p:spPr>
      </p:pic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D534A494-029B-3AFE-7BB1-E3253522BF74}"/>
              </a:ext>
            </a:extLst>
          </p:cNvPr>
          <p:cNvCxnSpPr/>
          <p:nvPr/>
        </p:nvCxnSpPr>
        <p:spPr>
          <a:xfrm flipH="1" flipV="1">
            <a:off x="2474364" y="1498331"/>
            <a:ext cx="14503" cy="427626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grpSp>
        <p:nvGrpSpPr>
          <p:cNvPr id="7" name="Group 12">
            <a:extLst>
              <a:ext uri="{FF2B5EF4-FFF2-40B4-BE49-F238E27FC236}">
                <a16:creationId xmlns:a16="http://schemas.microsoft.com/office/drawing/2014/main" id="{13695F6B-855C-48F8-6469-4011A38D2610}"/>
              </a:ext>
            </a:extLst>
          </p:cNvPr>
          <p:cNvGrpSpPr/>
          <p:nvPr/>
        </p:nvGrpSpPr>
        <p:grpSpPr>
          <a:xfrm>
            <a:off x="2071374" y="2144316"/>
            <a:ext cx="460140" cy="461665"/>
            <a:chOff x="5128899" y="1877885"/>
            <a:chExt cx="460140" cy="461665"/>
          </a:xfrm>
        </p:grpSpPr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FA2CED41-4FFC-FA0A-AE6C-F165B1A853AB}"/>
                </a:ext>
              </a:extLst>
            </p:cNvPr>
            <p:cNvSpPr/>
            <p:nvPr/>
          </p:nvSpPr>
          <p:spPr>
            <a:xfrm>
              <a:off x="5477071" y="2108718"/>
              <a:ext cx="111968" cy="111968"/>
            </a:xfrm>
            <a:prstGeom prst="ellipse">
              <a:avLst/>
            </a:prstGeom>
            <a:solidFill>
              <a:srgbClr val="1D6FA9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54A1F0-1597-F4C6-370C-9D927B950700}"/>
                </a:ext>
              </a:extLst>
            </p:cNvPr>
            <p:cNvSpPr/>
            <p:nvPr/>
          </p:nvSpPr>
          <p:spPr>
            <a:xfrm>
              <a:off x="5128899" y="1877885"/>
              <a:ext cx="34817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C</a:t>
              </a:r>
              <a:endParaRPr kumimoji="0" lang="en-US" sz="5400" b="1" i="0" u="none" strike="noStrike" kern="0" cap="none" spc="0" normalizeH="0" baseline="0" noProof="0" dirty="0">
                <a:ln/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1" name="Oval 13">
            <a:extLst>
              <a:ext uri="{FF2B5EF4-FFF2-40B4-BE49-F238E27FC236}">
                <a16:creationId xmlns:a16="http://schemas.microsoft.com/office/drawing/2014/main" id="{AD388033-E249-3852-AAB5-FF82730253FE}"/>
              </a:ext>
            </a:extLst>
          </p:cNvPr>
          <p:cNvSpPr/>
          <p:nvPr/>
        </p:nvSpPr>
        <p:spPr>
          <a:xfrm>
            <a:off x="2440148" y="5718614"/>
            <a:ext cx="111968" cy="111968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385B8D-7EAC-0944-3AA4-F5C267207AA7}"/>
              </a:ext>
            </a:extLst>
          </p:cNvPr>
          <p:cNvSpPr/>
          <p:nvPr/>
        </p:nvSpPr>
        <p:spPr>
          <a:xfrm rot="19737454">
            <a:off x="2229884" y="5042430"/>
            <a:ext cx="26161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1400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3A90D9-1506-53EC-EDEF-8C734A974124}"/>
              </a:ext>
            </a:extLst>
          </p:cNvPr>
          <p:cNvSpPr/>
          <p:nvPr/>
        </p:nvSpPr>
        <p:spPr>
          <a:xfrm rot="21096202">
            <a:off x="2483884" y="5036080"/>
            <a:ext cx="26161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1400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D3AC56-C61E-F6DC-75C8-23AE24E09D6C}"/>
              </a:ext>
            </a:extLst>
          </p:cNvPr>
          <p:cNvSpPr/>
          <p:nvPr/>
        </p:nvSpPr>
        <p:spPr>
          <a:xfrm>
            <a:off x="4747863" y="3036157"/>
            <a:ext cx="6531812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bissectrice de l’angle ∠AOB est La demi-droite OC qui vérifie les deux conditions:</a:t>
            </a:r>
          </a:p>
          <a:p>
            <a:pPr marL="457200" indent="-457200" defTabSz="4572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son origine est le sommet de l’angle ∠AOB </a:t>
            </a:r>
          </a:p>
          <a:p>
            <a:pPr marL="457200" indent="-457200" defTabSz="457200">
              <a:lnSpc>
                <a:spcPct val="150000"/>
              </a:lnSpc>
              <a:buAutoNum type="arabicPeriod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elle partage l’angle ∠AOB en deux angles égaux.</a:t>
            </a:r>
          </a:p>
        </p:txBody>
      </p:sp>
    </p:spTree>
    <p:extLst>
      <p:ext uri="{BB962C8B-B14F-4D97-AF65-F5344CB8AC3E}">
        <p14:creationId xmlns:p14="http://schemas.microsoft.com/office/powerpoint/2010/main" val="26451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E1716-4565-BB38-72D6-E90BE614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966CE-E0E8-B060-EAA3-61402C500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023906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Picture 4">
            <a:extLst>
              <a:ext uri="{FF2B5EF4-FFF2-40B4-BE49-F238E27FC236}">
                <a16:creationId xmlns:a16="http://schemas.microsoft.com/office/drawing/2014/main" id="{67E84C85-427F-EC3B-478A-73AFB06DFA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07" b="4067"/>
          <a:stretch/>
        </p:blipFill>
        <p:spPr>
          <a:xfrm>
            <a:off x="935304" y="2343713"/>
            <a:ext cx="3435477" cy="22305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82AD3A-0CC2-4533-5CEE-6DE3A9B51BED}"/>
              </a:ext>
            </a:extLst>
          </p:cNvPr>
          <p:cNvSpPr/>
          <p:nvPr/>
        </p:nvSpPr>
        <p:spPr>
          <a:xfrm>
            <a:off x="7485088" y="3430409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∠POM = 38°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2A7350-F8B6-0B43-C103-5C59A0F43DA2}"/>
              </a:ext>
            </a:extLst>
          </p:cNvPr>
          <p:cNvSpPr/>
          <p:nvPr/>
        </p:nvSpPr>
        <p:spPr>
          <a:xfrm>
            <a:off x="7485088" y="4041933"/>
            <a:ext cx="1521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∠PON = …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85C61A-2676-204F-F473-2D62A782CFAA}"/>
              </a:ext>
            </a:extLst>
          </p:cNvPr>
          <p:cNvSpPr/>
          <p:nvPr/>
        </p:nvSpPr>
        <p:spPr>
          <a:xfrm rot="20255889">
            <a:off x="2383023" y="3197380"/>
            <a:ext cx="3513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800" b="1" dirty="0">
                <a:ln/>
                <a:solidFill>
                  <a:srgbClr val="FF0000"/>
                </a:solidFill>
                <a:latin typeface="Calibri" panose="020F0502020204030204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340CD-B626-3035-7763-304717B43A32}"/>
              </a:ext>
            </a:extLst>
          </p:cNvPr>
          <p:cNvSpPr/>
          <p:nvPr/>
        </p:nvSpPr>
        <p:spPr>
          <a:xfrm>
            <a:off x="1830737" y="1760265"/>
            <a:ext cx="6847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demi-droite OP est la bissectrice de l’angle  ∠NOM </a:t>
            </a:r>
          </a:p>
        </p:txBody>
      </p:sp>
    </p:spTree>
    <p:extLst>
      <p:ext uri="{BB962C8B-B14F-4D97-AF65-F5344CB8AC3E}">
        <p14:creationId xmlns:p14="http://schemas.microsoft.com/office/powerpoint/2010/main" val="1108776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La bissectrice OP partage l’angle ∠NOM en deux angles égaux, donc ∠PON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𝟑𝟖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E46B57-CB4C-4BCF-2BFD-7BEF45E0191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96772D1-D0F3-2537-F8CD-C0A52EA565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007" b="4067"/>
          <a:stretch/>
        </p:blipFill>
        <p:spPr>
          <a:xfrm>
            <a:off x="935304" y="2343713"/>
            <a:ext cx="3435477" cy="22305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84224FD-DAFB-3B44-082A-B2DC0C8628D8}"/>
              </a:ext>
            </a:extLst>
          </p:cNvPr>
          <p:cNvSpPr/>
          <p:nvPr/>
        </p:nvSpPr>
        <p:spPr>
          <a:xfrm>
            <a:off x="7485088" y="3430409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∠POM = 38°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7EB852-7A5D-E669-093F-63297E72A2D9}"/>
              </a:ext>
            </a:extLst>
          </p:cNvPr>
          <p:cNvSpPr/>
          <p:nvPr/>
        </p:nvSpPr>
        <p:spPr>
          <a:xfrm>
            <a:off x="7485088" y="404193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∠PON =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38°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6F845D-E573-62AE-46F9-51CC4B714A3B}"/>
              </a:ext>
            </a:extLst>
          </p:cNvPr>
          <p:cNvSpPr/>
          <p:nvPr/>
        </p:nvSpPr>
        <p:spPr>
          <a:xfrm rot="20255889">
            <a:off x="2292454" y="3258935"/>
            <a:ext cx="5325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000" b="1" dirty="0">
                <a:ln/>
                <a:solidFill>
                  <a:srgbClr val="FF0000"/>
                </a:solidFill>
                <a:latin typeface="Calibri" panose="020F0502020204030204"/>
              </a:rPr>
              <a:t>38°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8ECFC7-CE8E-0E6B-9C2C-C52C92AB7BB2}"/>
              </a:ext>
            </a:extLst>
          </p:cNvPr>
          <p:cNvSpPr/>
          <p:nvPr/>
        </p:nvSpPr>
        <p:spPr>
          <a:xfrm>
            <a:off x="1830737" y="1760265"/>
            <a:ext cx="6847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demi-droite OP est la bissectrice de l’angle  ∠NOM </a:t>
            </a:r>
          </a:p>
        </p:txBody>
      </p:sp>
    </p:spTree>
    <p:extLst>
      <p:ext uri="{BB962C8B-B14F-4D97-AF65-F5344CB8AC3E}">
        <p14:creationId xmlns:p14="http://schemas.microsoft.com/office/powerpoint/2010/main" val="1089009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6DDDE-B254-130F-A0B5-C75CAE765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C49EDC-473D-9AF2-BC10-1E695F7A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BA6B2A-05DB-79DF-3887-CBD0F5A7AC3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A870850-8999-E8A6-76F9-A0BE5213B06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3D8EA6A-E10C-BCB3-9A1C-78A074CAE81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76A0D71-B020-4ED3-7437-587E7561C024}"/>
              </a:ext>
            </a:extLst>
          </p:cNvPr>
          <p:cNvSpPr/>
          <p:nvPr/>
        </p:nvSpPr>
        <p:spPr>
          <a:xfrm>
            <a:off x="1212980" y="1655236"/>
            <a:ext cx="9759820" cy="3750116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3F03E7EF-29FB-39BE-D094-05AB60B31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489" y="1725864"/>
            <a:ext cx="4024605" cy="363196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DC1E50A-42CA-2F7B-5BA8-1DE8CE97FF19}"/>
              </a:ext>
            </a:extLst>
          </p:cNvPr>
          <p:cNvSpPr/>
          <p:nvPr/>
        </p:nvSpPr>
        <p:spPr>
          <a:xfrm>
            <a:off x="5548603" y="1725864"/>
            <a:ext cx="49771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demi-droite AD est la bissectrice 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de l’angle  ∠BAC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CE1735-E72C-B037-8123-EE5F61CE86E2}"/>
              </a:ext>
            </a:extLst>
          </p:cNvPr>
          <p:cNvSpPr/>
          <p:nvPr/>
        </p:nvSpPr>
        <p:spPr>
          <a:xfrm>
            <a:off x="5567265" y="2854868"/>
            <a:ext cx="2011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∠BAC = 64°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341930-F72B-9295-2FE0-FDC202A65DB8}"/>
              </a:ext>
            </a:extLst>
          </p:cNvPr>
          <p:cNvSpPr/>
          <p:nvPr/>
        </p:nvSpPr>
        <p:spPr>
          <a:xfrm>
            <a:off x="6257730" y="3899277"/>
            <a:ext cx="1508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∠BAD = …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13EC94-EBE8-F628-3B3B-9EEEA49EDF49}"/>
              </a:ext>
            </a:extLst>
          </p:cNvPr>
          <p:cNvSpPr/>
          <p:nvPr/>
        </p:nvSpPr>
        <p:spPr>
          <a:xfrm>
            <a:off x="6267061" y="4524428"/>
            <a:ext cx="1508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∠DAC = … 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1932" y="625549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5781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79839-C8FB-A8CA-E64E-EEC70F4D5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60D9243-B958-68C1-7785-1D81C1B5DE2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La bissectrice AD partage l’angle ∠BAC en deux angles égaux, donc ∠BAD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/>
                  <a:t> ∠DAC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𝟔𝟒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60D9243-B958-68C1-7785-1D81C1B5DE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5000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7EAFD7-75AF-F23C-F188-DCD88D3F43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025C7A-AE73-52FE-8E46-426D4EDFA8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1428436-8D77-66E7-05EB-C65A235DEE7A}"/>
              </a:ext>
            </a:extLst>
          </p:cNvPr>
          <p:cNvSpPr/>
          <p:nvPr/>
        </p:nvSpPr>
        <p:spPr>
          <a:xfrm>
            <a:off x="1212980" y="1655236"/>
            <a:ext cx="9759820" cy="3750116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0F813DAF-7649-F202-0417-4F9F1DFE6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489" y="1725864"/>
            <a:ext cx="4024605" cy="363196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B48E8B-77D5-B9E6-9A7C-FCA32D40912F}"/>
              </a:ext>
            </a:extLst>
          </p:cNvPr>
          <p:cNvSpPr/>
          <p:nvPr/>
        </p:nvSpPr>
        <p:spPr>
          <a:xfrm>
            <a:off x="5548603" y="1725864"/>
            <a:ext cx="49771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demi-droite AD est la bissectrice 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de l’angle  ∠BAC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A2C55A-21C1-8659-F656-8283DE5BB526}"/>
              </a:ext>
            </a:extLst>
          </p:cNvPr>
          <p:cNvSpPr/>
          <p:nvPr/>
        </p:nvSpPr>
        <p:spPr>
          <a:xfrm>
            <a:off x="5567265" y="2854868"/>
            <a:ext cx="2011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∠BAC = 64°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434AFC-EF34-D331-DF4E-BB43166F64E1}"/>
              </a:ext>
            </a:extLst>
          </p:cNvPr>
          <p:cNvSpPr/>
          <p:nvPr/>
        </p:nvSpPr>
        <p:spPr>
          <a:xfrm>
            <a:off x="6257730" y="3899277"/>
            <a:ext cx="1508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∠BAD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403CE5-618C-851A-1D52-ACF07CEAE66C}"/>
              </a:ext>
            </a:extLst>
          </p:cNvPr>
          <p:cNvSpPr/>
          <p:nvPr/>
        </p:nvSpPr>
        <p:spPr>
          <a:xfrm>
            <a:off x="6267061" y="4524428"/>
            <a:ext cx="1508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∠DAC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9B60DDB-E04D-4185-4F7B-4EF7186D9C4F}"/>
                  </a:ext>
                </a:extLst>
              </p:cNvPr>
              <p:cNvSpPr txBox="1"/>
              <p:nvPr/>
            </p:nvSpPr>
            <p:spPr>
              <a:xfrm>
                <a:off x="7363897" y="3899277"/>
                <a:ext cx="402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fr-FR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  <a:latin typeface="Calibri (En-têtes)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9B60DDB-E04D-4185-4F7B-4EF7186D9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897" y="3899277"/>
                <a:ext cx="402772" cy="461665"/>
              </a:xfrm>
              <a:prstGeom prst="rect">
                <a:avLst/>
              </a:prstGeom>
              <a:blipFill>
                <a:blip r:embed="rId5"/>
                <a:stretch>
                  <a:fillRect l="-4545" r="-6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2">
                <a:extLst>
                  <a:ext uri="{FF2B5EF4-FFF2-40B4-BE49-F238E27FC236}">
                    <a16:creationId xmlns:a16="http://schemas.microsoft.com/office/drawing/2014/main" id="{3AA7AC02-E2E3-0416-E93D-1EAD4DC63E6A}"/>
                  </a:ext>
                </a:extLst>
              </p:cNvPr>
              <p:cNvSpPr txBox="1"/>
              <p:nvPr/>
            </p:nvSpPr>
            <p:spPr>
              <a:xfrm>
                <a:off x="7363897" y="4543090"/>
                <a:ext cx="402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fr-FR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  <a:latin typeface="Calibri (En-têtes)"/>
                </a:endParaRPr>
              </a:p>
            </p:txBody>
          </p:sp>
        </mc:Choice>
        <mc:Fallback xmlns="">
          <p:sp>
            <p:nvSpPr>
              <p:cNvPr id="18" name="ZoneTexte 2">
                <a:extLst>
                  <a:ext uri="{FF2B5EF4-FFF2-40B4-BE49-F238E27FC236}">
                    <a16:creationId xmlns:a16="http://schemas.microsoft.com/office/drawing/2014/main" id="{3AA7AC02-E2E3-0416-E93D-1EAD4DC63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897" y="4543090"/>
                <a:ext cx="402772" cy="461665"/>
              </a:xfrm>
              <a:prstGeom prst="rect">
                <a:avLst/>
              </a:prstGeom>
              <a:blipFill>
                <a:blip r:embed="rId6"/>
                <a:stretch>
                  <a:fillRect l="-4545" r="-6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98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8F2A7-1E7B-3116-A155-2EF7755A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3FDE3-2A2D-ADAA-83DD-90C89E66B7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36116981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je vous montre comment construire la bissectrice d’un angle.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comment tracer un arc de centre O à l’aide du compas.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B95E67A-E627-97AE-DB0D-D9DBD974728B}"/>
              </a:ext>
            </a:extLst>
          </p:cNvPr>
          <p:cNvSpPr/>
          <p:nvPr/>
        </p:nvSpPr>
        <p:spPr>
          <a:xfrm>
            <a:off x="337525" y="1074593"/>
            <a:ext cx="10682899" cy="369332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>
            <a:solidFill>
              <a:srgbClr val="1D6FA9"/>
            </a:solidFill>
          </a:ln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Étape 1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: Je trace un arc de cercle qui coupe les deux côtés de l’angle.</a:t>
            </a:r>
          </a:p>
        </p:txBody>
      </p:sp>
      <p:pic>
        <p:nvPicPr>
          <p:cNvPr id="7" name="biessectrice">
            <a:hlinkClick r:id="" action="ppaction://media"/>
            <a:extLst>
              <a:ext uri="{FF2B5EF4-FFF2-40B4-BE49-F238E27FC236}">
                <a16:creationId xmlns:a16="http://schemas.microsoft.com/office/drawing/2014/main" id="{2C3C3F1D-2CFE-A065-358A-89EE987CDEA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7806.8367"/>
                </p14:media>
              </p:ext>
            </p:extLst>
          </p:nvPr>
        </p:nvPicPr>
        <p:blipFill rotWithShape="1">
          <a:blip r:embed="rId5"/>
          <a:srcRect l="17813" t="3889" r="2500" b="4306"/>
          <a:stretch>
            <a:fillRect/>
          </a:stretch>
        </p:blipFill>
        <p:spPr>
          <a:xfrm>
            <a:off x="2171700" y="1513560"/>
            <a:ext cx="7791450" cy="504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Sans changer l’ouverture du compas, je trace deux arcs, l’un de centre M et l’autre de centre N. Ils se coupent en Q.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deux arcs tracés de centres M et N, puis indique leur point d’intersection Q.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E9DC7DB-60F5-2FAE-7EDD-9E895C9AE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1035" y="1052633"/>
            <a:ext cx="502852" cy="5028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19EA2E-A80B-681D-618E-BF9014316FA8}"/>
              </a:ext>
            </a:extLst>
          </p:cNvPr>
          <p:cNvSpPr/>
          <p:nvPr/>
        </p:nvSpPr>
        <p:spPr>
          <a:xfrm>
            <a:off x="337525" y="1074593"/>
            <a:ext cx="10682899" cy="369332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>
            <a:solidFill>
              <a:srgbClr val="1D6FA9"/>
            </a:solidFill>
          </a:ln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Étape 2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: Je trace deux arcs de cercle de centres M et N et de rayon OM.</a:t>
            </a:r>
          </a:p>
        </p:txBody>
      </p:sp>
      <p:pic>
        <p:nvPicPr>
          <p:cNvPr id="6" name="biessectrice">
            <a:hlinkClick r:id="" action="ppaction://media"/>
            <a:extLst>
              <a:ext uri="{FF2B5EF4-FFF2-40B4-BE49-F238E27FC236}">
                <a16:creationId xmlns:a16="http://schemas.microsoft.com/office/drawing/2014/main" id="{C8163F00-6090-9027-7DF3-CD7294EA4CD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841" end="19020.8367"/>
                </p14:media>
              </p:ext>
            </p:extLst>
          </p:nvPr>
        </p:nvPicPr>
        <p:blipFill rotWithShape="1">
          <a:blip r:embed="rId5"/>
          <a:srcRect l="17813" t="3889" r="2500" b="4306"/>
          <a:stretch>
            <a:fillRect/>
          </a:stretch>
        </p:blipFill>
        <p:spPr>
          <a:xfrm>
            <a:off x="2171700" y="1513560"/>
            <a:ext cx="7791450" cy="504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prends la règle et je trace la demi-droite OQ. Elle partage l’angle ∠AOB en deux angles égaux : c’est la bissectrice de l’angle.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la demi-droite OQ et précise que c’est la bissectrice de l’angle.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8E65EF-F49A-7B89-6802-EBFC1AAA49E5}"/>
              </a:ext>
            </a:extLst>
          </p:cNvPr>
          <p:cNvSpPr/>
          <p:nvPr/>
        </p:nvSpPr>
        <p:spPr>
          <a:xfrm>
            <a:off x="337525" y="1074593"/>
            <a:ext cx="10682899" cy="369332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>
            <a:solidFill>
              <a:srgbClr val="1D6FA9"/>
            </a:solidFill>
          </a:ln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Étape 3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: Je trace la bissectrice</a:t>
            </a:r>
          </a:p>
        </p:txBody>
      </p:sp>
      <p:pic>
        <p:nvPicPr>
          <p:cNvPr id="5" name="biessectrice">
            <a:hlinkClick r:id="" action="ppaction://media"/>
            <a:extLst>
              <a:ext uri="{FF2B5EF4-FFF2-40B4-BE49-F238E27FC236}">
                <a16:creationId xmlns:a16="http://schemas.microsoft.com/office/drawing/2014/main" id="{1875858C-B984-3ED5-A0BE-697BB7114C1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5418" end="512.8367"/>
                </p14:media>
              </p:ext>
            </p:extLst>
          </p:nvPr>
        </p:nvPicPr>
        <p:blipFill rotWithShape="1">
          <a:blip r:embed="rId5"/>
          <a:srcRect l="1041" t="3889" r="2500" b="4306"/>
          <a:stretch/>
        </p:blipFill>
        <p:spPr>
          <a:xfrm>
            <a:off x="531845" y="1513560"/>
            <a:ext cx="9431305" cy="5049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09547F-9B1B-E352-9B02-2F2C3705B218}"/>
              </a:ext>
            </a:extLst>
          </p:cNvPr>
          <p:cNvSpPr/>
          <p:nvPr/>
        </p:nvSpPr>
        <p:spPr>
          <a:xfrm rot="19781772">
            <a:off x="4864059" y="5311313"/>
            <a:ext cx="239168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1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4245A6-6C42-21D7-DF11-64B3DB9086C0}"/>
              </a:ext>
            </a:extLst>
          </p:cNvPr>
          <p:cNvSpPr/>
          <p:nvPr/>
        </p:nvSpPr>
        <p:spPr>
          <a:xfrm rot="21296029">
            <a:off x="5033024" y="5304686"/>
            <a:ext cx="239168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1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512E3980-27F1-A5A1-C299-CE19C660BF70}"/>
              </a:ext>
            </a:extLst>
          </p:cNvPr>
          <p:cNvSpPr/>
          <p:nvPr/>
        </p:nvSpPr>
        <p:spPr>
          <a:xfrm>
            <a:off x="4484105" y="1703917"/>
            <a:ext cx="5126426" cy="462201"/>
          </a:xfrm>
          <a:prstGeom prst="roundRect">
            <a:avLst>
              <a:gd name="adj" fmla="val 34934"/>
            </a:avLst>
          </a:prstGeom>
          <a:solidFill>
            <a:srgbClr val="FFE7E7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La demi-droite </a:t>
            </a:r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OQ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et la bissectrice de l’angle ∠AOB </a:t>
            </a:r>
          </a:p>
        </p:txBody>
      </p:sp>
      <p:sp>
        <p:nvSpPr>
          <p:cNvPr id="10" name="Oval 7">
            <a:extLst>
              <a:ext uri="{FF2B5EF4-FFF2-40B4-BE49-F238E27FC236}">
                <a16:creationId xmlns:a16="http://schemas.microsoft.com/office/drawing/2014/main" id="{CA63453B-E4CB-834B-807D-0283C24DFBF4}"/>
              </a:ext>
            </a:extLst>
          </p:cNvPr>
          <p:cNvSpPr/>
          <p:nvPr/>
        </p:nvSpPr>
        <p:spPr>
          <a:xfrm>
            <a:off x="5046188" y="3394357"/>
            <a:ext cx="73069" cy="73069"/>
          </a:xfrm>
          <a:prstGeom prst="ellipse">
            <a:avLst/>
          </a:prstGeom>
          <a:solidFill>
            <a:srgbClr val="0100FE"/>
          </a:solidFill>
          <a:ln w="12700" cap="flat" cmpd="sng" algn="ctr">
            <a:solidFill>
              <a:srgbClr val="0100F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51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51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51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  <p:bldP spid="7" grpId="0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pour construire la bissectrice de l’angle ∠AOB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1088571" y="3207051"/>
            <a:ext cx="7276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arc de cercle de centre … qui coupe les deux demi-droites OA et OB en deux points … et …</a:t>
            </a:r>
            <a:endParaRPr lang="fr-FR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E13BD9D0-78F1-E8BB-3A4B-7BEACD3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989" y="2151494"/>
            <a:ext cx="2080440" cy="15546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1C3A9BC-6901-17DE-1817-4ED42811238F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première étape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2026" y="644152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824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2C844C5-3C23-1E49-111A-50EEC685C6D6}"/>
              </a:ext>
            </a:extLst>
          </p:cNvPr>
          <p:cNvSpPr txBox="1"/>
          <p:nvPr/>
        </p:nvSpPr>
        <p:spPr>
          <a:xfrm>
            <a:off x="1088571" y="3207051"/>
            <a:ext cx="7276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arc de cercle de centre </a:t>
            </a:r>
            <a:r>
              <a:rPr lang="fr-FR" sz="2400" dirty="0">
                <a:solidFill>
                  <a:srgbClr val="FF0000"/>
                </a:solidFill>
              </a:rPr>
              <a:t>O</a:t>
            </a:r>
            <a:r>
              <a:rPr lang="fr-FR" sz="2400" dirty="0">
                <a:solidFill>
                  <a:prstClr val="black"/>
                </a:solidFill>
              </a:rPr>
              <a:t> qui coupe les deux demi-droites OA et OB en deux points </a:t>
            </a:r>
            <a:r>
              <a:rPr lang="fr-FR" sz="2400" dirty="0">
                <a:solidFill>
                  <a:srgbClr val="FF0000"/>
                </a:solidFill>
              </a:rPr>
              <a:t>M</a:t>
            </a:r>
            <a:r>
              <a:rPr lang="fr-FR" sz="2400" dirty="0">
                <a:solidFill>
                  <a:prstClr val="black"/>
                </a:solidFill>
              </a:rPr>
              <a:t> et </a:t>
            </a:r>
            <a:r>
              <a:rPr lang="fr-FR" sz="2400" dirty="0">
                <a:solidFill>
                  <a:srgbClr val="FF0000"/>
                </a:solidFill>
              </a:rPr>
              <a:t>N</a:t>
            </a:r>
          </a:p>
        </p:txBody>
      </p:sp>
      <p:pic>
        <p:nvPicPr>
          <p:cNvPr id="8" name="Image 7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72A04FF3-799F-47B5-35D8-ACE6B44D6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903" y="2223985"/>
            <a:ext cx="3212109" cy="19661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C62EE4-BB45-D57C-D2EF-96F4EA882F81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première étape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614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9D500-240D-E8DD-7B07-9ABCD07CC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2E2D71C-4646-2DB2-07C3-01378BC72C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La 2</a:t>
                </a:r>
                <a:r>
                  <a:rPr lang="fr-FR" baseline="30000" dirty="0"/>
                  <a:t>ème</a:t>
                </a:r>
                <a:r>
                  <a:rPr lang="fr-FR" dirty="0"/>
                  <a:t> étape de la construction de la bissectrice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AOB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2E2D71C-4646-2DB2-07C3-01378BC72C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79CED30B-E2AF-D4BD-CBEE-8BC2F9778AB7}"/>
              </a:ext>
            </a:extLst>
          </p:cNvPr>
          <p:cNvSpPr txBox="1"/>
          <p:nvPr/>
        </p:nvSpPr>
        <p:spPr>
          <a:xfrm>
            <a:off x="1088571" y="3207051"/>
            <a:ext cx="7276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deux arcs de cercles de centres ... et … et de rayon … qui se coupent en un point Q.</a:t>
            </a:r>
            <a:endParaRPr lang="fr-FR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A2DC41-FA07-8064-E255-DA9C1422736B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613ED4-9BBC-7295-E0F2-849CDCA4ABE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D570840-B969-4CCC-9BDF-893BEB27EE4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E0CAEB6-6DB5-148B-08D1-6688350849B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DDF13B-363A-E207-471E-6BACB0C87C8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4ACE13F9-4007-36CA-9A1E-EFE957AF6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369" y="2074840"/>
            <a:ext cx="2997968" cy="1835056"/>
          </a:xfrm>
          <a:prstGeom prst="rect">
            <a:avLst/>
          </a:prstGeom>
        </p:spPr>
      </p:pic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621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FFDF8-6D70-A4F2-3CD2-BC7C29280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24ABD5-7773-3729-CEC9-4945FB2E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B80D48-74A8-9542-FDD2-8105C5A8B6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712E09-5445-9457-082A-24B2E332B23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62307BE-9EBB-5625-B64F-5BE9265251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88BE2D-106D-15A1-7DD5-765B76CA6DC4}"/>
              </a:ext>
            </a:extLst>
          </p:cNvPr>
          <p:cNvSpPr txBox="1"/>
          <p:nvPr/>
        </p:nvSpPr>
        <p:spPr>
          <a:xfrm>
            <a:off x="935304" y="2791552"/>
            <a:ext cx="6434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deux arcs de cercles de centres </a:t>
            </a:r>
            <a:r>
              <a:rPr lang="fr-FR" sz="2400" dirty="0">
                <a:solidFill>
                  <a:srgbClr val="FF0000"/>
                </a:solidFill>
              </a:rPr>
              <a:t>M</a:t>
            </a:r>
            <a:r>
              <a:rPr lang="fr-FR" sz="2400" dirty="0">
                <a:solidFill>
                  <a:prstClr val="black"/>
                </a:solidFill>
              </a:rPr>
              <a:t> et </a:t>
            </a:r>
            <a:r>
              <a:rPr lang="fr-FR" sz="2400" dirty="0">
                <a:solidFill>
                  <a:srgbClr val="FF0000"/>
                </a:solidFill>
              </a:rPr>
              <a:t>N</a:t>
            </a:r>
            <a:r>
              <a:rPr lang="fr-FR" sz="2400" dirty="0">
                <a:solidFill>
                  <a:prstClr val="black"/>
                </a:solidFill>
              </a:rPr>
              <a:t> et de rayon </a:t>
            </a:r>
            <a:r>
              <a:rPr lang="fr-FR" sz="2400" dirty="0">
                <a:solidFill>
                  <a:srgbClr val="FF0000"/>
                </a:solidFill>
              </a:rPr>
              <a:t>OM</a:t>
            </a:r>
            <a:r>
              <a:rPr lang="fr-FR" sz="2400" dirty="0">
                <a:solidFill>
                  <a:prstClr val="black"/>
                </a:solidFill>
              </a:rPr>
              <a:t> qui se coupent en un point Q.</a:t>
            </a:r>
            <a:endParaRPr lang="fr-FR" sz="2400" dirty="0"/>
          </a:p>
        </p:txBody>
      </p:sp>
      <p:pic>
        <p:nvPicPr>
          <p:cNvPr id="8" name="Image 7" descr="Une image contenant diagramme, ligne, conception&#10;&#10;Le contenu généré par l’IA peut être incorrect.">
            <a:extLst>
              <a:ext uri="{FF2B5EF4-FFF2-40B4-BE49-F238E27FC236}">
                <a16:creationId xmlns:a16="http://schemas.microsoft.com/office/drawing/2014/main" id="{41120219-BB3F-052E-1697-828E9178E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192" y="2452104"/>
            <a:ext cx="2366216" cy="17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83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6A399-F695-8C6A-267C-D4872E5DD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1C6773-43D6-153A-5A94-AC427A9A4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3</a:t>
            </a:r>
            <a:r>
              <a:rPr lang="fr-FR" baseline="30000" dirty="0"/>
              <a:t>ème</a:t>
            </a:r>
            <a:r>
              <a:rPr lang="fr-FR" dirty="0"/>
              <a:t> étape de la construction de la bissectrice de l’angle ∠AOB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D3995F-3752-18F3-7C6D-64D0D8AA5310}"/>
              </a:ext>
            </a:extLst>
          </p:cNvPr>
          <p:cNvSpPr txBox="1"/>
          <p:nvPr/>
        </p:nvSpPr>
        <p:spPr>
          <a:xfrm>
            <a:off x="1088571" y="3207051"/>
            <a:ext cx="452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demi-droite ….</a:t>
            </a:r>
            <a:endParaRPr lang="fr-FR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771964-48A8-2B87-6C51-B3A5402C4DA6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D62C4-4173-B4F0-A3E1-544138BB1A8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882314-96CE-CADC-7EE2-2A555256FD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822DE18-E540-F0E3-12EA-006F034EEE4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FDC2C0-D9D4-FD31-56A5-8A2F0D29CDB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diagramme, ligne, conception&#10;&#10;Le contenu généré par l’IA peut être incorrect.">
            <a:extLst>
              <a:ext uri="{FF2B5EF4-FFF2-40B4-BE49-F238E27FC236}">
                <a16:creationId xmlns:a16="http://schemas.microsoft.com/office/drawing/2014/main" id="{5CB13D2C-E7F3-881C-BE29-AE709E255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269" y="2543098"/>
            <a:ext cx="2366216" cy="1771803"/>
          </a:xfrm>
          <a:prstGeom prst="rect">
            <a:avLst/>
          </a:prstGeom>
        </p:spPr>
      </p:pic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9629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6697C-7011-17F3-2873-3E7441C34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1A27C-32A4-E0BC-E110-D5F9ED0C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32F40A-ECCF-1BC5-43C6-5F0BEB80F8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E170D1-CDC5-9933-15EE-D41A247A19C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57CA2F5-F199-E272-8D30-021174CB66C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B78A78-AF45-7DE0-A1AA-DBE58A3CCDF3}"/>
              </a:ext>
            </a:extLst>
          </p:cNvPr>
          <p:cNvSpPr txBox="1"/>
          <p:nvPr/>
        </p:nvSpPr>
        <p:spPr>
          <a:xfrm>
            <a:off x="1160187" y="2772819"/>
            <a:ext cx="427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demi-droite </a:t>
            </a:r>
            <a:r>
              <a:rPr lang="fr-FR" sz="2400" dirty="0">
                <a:solidFill>
                  <a:srgbClr val="FF0000"/>
                </a:solidFill>
              </a:rPr>
              <a:t>OQ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  <a:endParaRPr lang="fr-FR" sz="2400" dirty="0"/>
          </a:p>
        </p:txBody>
      </p:sp>
      <p:pic>
        <p:nvPicPr>
          <p:cNvPr id="9" name="Image 8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D1BF2EF7-EB62-9015-1998-6B18E157E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092" y="2314289"/>
            <a:ext cx="2263337" cy="184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70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06445EE1-7A2A-3839-A1C2-23971E276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53" y="1710160"/>
            <a:ext cx="10104996" cy="34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7393912-DA36-11EC-09DC-E2F5C1A60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53" y="1710160"/>
            <a:ext cx="10104996" cy="343768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191982C-D9B2-42CA-C837-CC8F260C962F}"/>
              </a:ext>
            </a:extLst>
          </p:cNvPr>
          <p:cNvSpPr txBox="1"/>
          <p:nvPr/>
        </p:nvSpPr>
        <p:spPr>
          <a:xfrm>
            <a:off x="5049520" y="2949314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D7FDB3-BFCB-C899-A598-F4D50D5AC522}"/>
              </a:ext>
            </a:extLst>
          </p:cNvPr>
          <p:cNvSpPr txBox="1"/>
          <p:nvPr/>
        </p:nvSpPr>
        <p:spPr>
          <a:xfrm>
            <a:off x="5524041" y="3340707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6F5AEE-160C-6264-3C41-8C8E8522F452}"/>
              </a:ext>
            </a:extLst>
          </p:cNvPr>
          <p:cNvSpPr txBox="1"/>
          <p:nvPr/>
        </p:nvSpPr>
        <p:spPr>
          <a:xfrm>
            <a:off x="6393418" y="3326851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447FDB-94FD-D3B3-14D1-DD33650A30BF}"/>
              </a:ext>
            </a:extLst>
          </p:cNvPr>
          <p:cNvSpPr txBox="1"/>
          <p:nvPr/>
        </p:nvSpPr>
        <p:spPr>
          <a:xfrm>
            <a:off x="5520576" y="3794446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5270C1B-EAF4-AFBD-43BB-092DE519634A}"/>
              </a:ext>
            </a:extLst>
          </p:cNvPr>
          <p:cNvSpPr txBox="1"/>
          <p:nvPr/>
        </p:nvSpPr>
        <p:spPr>
          <a:xfrm>
            <a:off x="6545818" y="3822154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077653A-7D7D-5CFD-6A5C-D1C987FDDFBE}"/>
              </a:ext>
            </a:extLst>
          </p:cNvPr>
          <p:cNvSpPr txBox="1"/>
          <p:nvPr/>
        </p:nvSpPr>
        <p:spPr>
          <a:xfrm>
            <a:off x="3075243" y="4113102"/>
            <a:ext cx="592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6881666-FD63-DBA4-D6A9-6A507AAA9C74}"/>
              </a:ext>
            </a:extLst>
          </p:cNvPr>
          <p:cNvSpPr txBox="1"/>
          <p:nvPr/>
        </p:nvSpPr>
        <p:spPr>
          <a:xfrm>
            <a:off x="3934230" y="4525277"/>
            <a:ext cx="592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OQ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3773" y="280209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0397" y="382270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04802" y="58433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799" y="48389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9821" y="28020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4634" y="380427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4838905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282" y="583935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56582" y="108793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Leçon 7       Les concepts de base de la géométrie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9821" y="280193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prstClr val="black"/>
                </a:solidFill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19248" y="383177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377">
              <a:defRPr/>
            </a:pPr>
            <a:r>
              <a:rPr lang="fr-FR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0" y="483755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377">
              <a:defRPr/>
            </a:pPr>
            <a:r>
              <a:rPr lang="fr-FR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Tâche 8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0977" y="2801939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Construire la bissectrice d’un angle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4631" y="381971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377">
              <a:defRPr/>
            </a:pPr>
            <a:r>
              <a:rPr lang="fr-FR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Construire la perpendiculaire à partir d’un point de la droite.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3" y="4841238"/>
            <a:ext cx="8110747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Construire la perpendiculaire à partir d’un point qui n’appartient pas à une droite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653" y="584334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377">
              <a:defRPr/>
            </a:pPr>
            <a:r>
              <a:rPr lang="fr-FR" sz="2000" b="0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Tâche 9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5382" y="584034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377">
              <a:defRPr/>
            </a:pPr>
            <a:r>
              <a:rPr lang="fr-FR" sz="2000" b="0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Reconnaître les éléments caractéristiques du cercle</a:t>
            </a:r>
          </a:p>
        </p:txBody>
      </p:sp>
      <p:sp>
        <p:nvSpPr>
          <p:cNvPr id="2" name="Google Shape;291;p29">
            <a:extLst>
              <a:ext uri="{FF2B5EF4-FFF2-40B4-BE49-F238E27FC236}">
                <a16:creationId xmlns:a16="http://schemas.microsoft.com/office/drawing/2014/main" id="{E825F4D4-1A85-DB00-E728-09A32C2F892B}"/>
              </a:ext>
            </a:extLst>
          </p:cNvPr>
          <p:cNvSpPr/>
          <p:nvPr/>
        </p:nvSpPr>
        <p:spPr>
          <a:xfrm>
            <a:off x="1340970" y="187039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92;p29">
            <a:extLst>
              <a:ext uri="{FF2B5EF4-FFF2-40B4-BE49-F238E27FC236}">
                <a16:creationId xmlns:a16="http://schemas.microsoft.com/office/drawing/2014/main" id="{45C724C3-5A4F-7D50-ECBB-0F6F136096CE}"/>
              </a:ext>
            </a:extLst>
          </p:cNvPr>
          <p:cNvSpPr/>
          <p:nvPr/>
        </p:nvSpPr>
        <p:spPr>
          <a:xfrm>
            <a:off x="3185205" y="187039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56">
            <a:extLst>
              <a:ext uri="{FF2B5EF4-FFF2-40B4-BE49-F238E27FC236}">
                <a16:creationId xmlns:a16="http://schemas.microsoft.com/office/drawing/2014/main" id="{DF23FE0F-A20E-3B57-F0C4-4EFEDB254939}"/>
              </a:ext>
            </a:extLst>
          </p:cNvPr>
          <p:cNvSpPr txBox="1">
            <a:spLocks/>
          </p:cNvSpPr>
          <p:nvPr/>
        </p:nvSpPr>
        <p:spPr>
          <a:xfrm>
            <a:off x="1339821" y="1869396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 err="1"/>
              <a:t>Tâche</a:t>
            </a:r>
            <a:r>
              <a:rPr lang="en-US" sz="2000" b="0" dirty="0"/>
              <a:t> 5</a:t>
            </a:r>
            <a:endParaRPr lang="fr-FR" sz="2000" b="0" dirty="0"/>
          </a:p>
        </p:txBody>
      </p:sp>
      <p:sp>
        <p:nvSpPr>
          <p:cNvPr id="5" name="Text Placeholder 56">
            <a:extLst>
              <a:ext uri="{FF2B5EF4-FFF2-40B4-BE49-F238E27FC236}">
                <a16:creationId xmlns:a16="http://schemas.microsoft.com/office/drawing/2014/main" id="{1F15AEBD-F96E-FE8F-C338-3F4AD8954696}"/>
              </a:ext>
            </a:extLst>
          </p:cNvPr>
          <p:cNvSpPr txBox="1">
            <a:spLocks/>
          </p:cNvSpPr>
          <p:nvPr/>
        </p:nvSpPr>
        <p:spPr>
          <a:xfrm>
            <a:off x="3185204" y="186939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Construire la médiatrice d’un segment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17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8F2618-E258-9C31-5073-C5EEBB42C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061" y="1718351"/>
            <a:ext cx="10075276" cy="34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construire la bissectrice d’un angle en n’utilisant que le compas et une règle non graduée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8E74C5-ABBB-9FF5-D66E-22CEA05BC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34" y="1484083"/>
            <a:ext cx="5528026" cy="6934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E2FE3A-5171-21C6-4C89-DFB158794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35" y="3532521"/>
            <a:ext cx="6360203" cy="65385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1F785BE-F673-CB6E-B427-552A03181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34" y="5238029"/>
            <a:ext cx="2902709" cy="406181"/>
          </a:xfrm>
          <a:prstGeom prst="rect">
            <a:avLst/>
          </a:prstGeom>
        </p:spPr>
      </p:pic>
      <p:pic>
        <p:nvPicPr>
          <p:cNvPr id="11" name="Image 10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0BE6AA9E-2FD9-3EC3-F0D3-FCA294AE1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523" y="1019121"/>
            <a:ext cx="2997968" cy="1835056"/>
          </a:xfrm>
          <a:prstGeom prst="rect">
            <a:avLst/>
          </a:prstGeom>
        </p:spPr>
      </p:pic>
      <p:pic>
        <p:nvPicPr>
          <p:cNvPr id="12" name="Image 11" descr="Une image contenant diagramme, ligne, conception&#10;&#10;Le contenu généré par l’IA peut être incorrect.">
            <a:extLst>
              <a:ext uri="{FF2B5EF4-FFF2-40B4-BE49-F238E27FC236}">
                <a16:creationId xmlns:a16="http://schemas.microsoft.com/office/drawing/2014/main" id="{AF676EBC-8AD8-83F3-8DF7-CD2D8A27D1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5227" y="3300472"/>
            <a:ext cx="2366216" cy="1771803"/>
          </a:xfrm>
          <a:prstGeom prst="rect">
            <a:avLst/>
          </a:prstGeom>
        </p:spPr>
      </p:pic>
      <p:pic>
        <p:nvPicPr>
          <p:cNvPr id="13" name="Image 1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926CC6D6-4673-D6BE-0FE8-1C291E7E59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9360" y="4621137"/>
            <a:ext cx="2263337" cy="184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482B26-51B9-1A4B-593D-B64B6B40D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46" y="1832733"/>
            <a:ext cx="9966299" cy="30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33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Construire la bissectrice </a:t>
            </a:r>
            <a:r>
              <a:rPr lang="fr-FR"/>
              <a:t>d’un angle.</a:t>
            </a:r>
            <a:endParaRPr lang="fr-F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Bissectrice</a:t>
            </a:r>
            <a:r>
              <a:rPr lang="en-US" dirty="0"/>
              <a:t> d’un angle.</a:t>
            </a:r>
          </a:p>
          <a:p>
            <a:r>
              <a:rPr lang="en-US" dirty="0"/>
              <a:t>Arc de cercle.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Trace des arcs de cercles de même rayon pour tracer en fait un losange.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Se rappeler que, chaque diagonale est une bissectrice des angles qu’elle rencontre.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Changer l’ouverture du compas.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</TotalTime>
  <Words>1821</Words>
  <Application>Microsoft Office PowerPoint</Application>
  <PresentationFormat>Grand écran</PresentationFormat>
  <Paragraphs>198</Paragraphs>
  <Slides>57</Slides>
  <Notes>4</Notes>
  <HiddenSlides>7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57</vt:i4>
      </vt:variant>
    </vt:vector>
  </HeadingPairs>
  <TitlesOfParts>
    <vt:vector size="69" baseType="lpstr">
      <vt:lpstr>Aptos</vt:lpstr>
      <vt:lpstr>Aptos Display</vt:lpstr>
      <vt:lpstr>Arial</vt:lpstr>
      <vt:lpstr>Calibri</vt:lpstr>
      <vt:lpstr>Calibri (En-têtes)</vt:lpstr>
      <vt:lpstr>Cambria Math</vt:lpstr>
      <vt:lpstr>Courier New</vt:lpstr>
      <vt:lpstr>Dosis</vt:lpstr>
      <vt:lpstr>Georgia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réponse,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On va se rappeler quelques objets géométriques</vt:lpstr>
      <vt:lpstr>Rappelez vous, une demi-droite a une origine</vt:lpstr>
      <vt:lpstr>Observez la figure ci-dessous et répondez en vous appuyant sur le codage.</vt:lpstr>
      <vt:lpstr>O est le sommet de l’angle ∠BOA et OC partage cet angle en deux angles de même mesure ∠COA et ∠BO. </vt:lpstr>
      <vt:lpstr>Parfait! On se rappelle ce qui suit:</vt:lpstr>
      <vt:lpstr>Présentation PowerPoint</vt:lpstr>
      <vt:lpstr>Observez l’angle ∠BOA ci-dessous, puis exprimez vos avis sur la question suivante:</vt:lpstr>
      <vt:lpstr>A la fin de cette séance, vous serez capables de</vt:lpstr>
      <vt:lpstr>Présentation PowerPoint</vt:lpstr>
      <vt:lpstr>Je vais d’abord vous rappeler la définition de la bissectrice d’un angle</vt:lpstr>
      <vt:lpstr>La bissectrice d’un angle est une demi-droite qui vérifie deux conditions:</vt:lpstr>
      <vt:lpstr>Présentation PowerPoint</vt:lpstr>
      <vt:lpstr>Observez la figure ci-dessous, puis complétez</vt:lpstr>
      <vt:lpstr> La bissectrice OP partage l’angle ∠NOM en deux angles égaux, donc ∠PON=38° </vt:lpstr>
      <vt:lpstr>Observez la figure ci-dessous, puis complétez</vt:lpstr>
      <vt:lpstr> La bissectrice AD partage l’angle ∠BAC en deux angles égaux, donc ∠BAD= ∠DAC=(64°)/2=32°</vt:lpstr>
      <vt:lpstr>Présentation PowerPoint</vt:lpstr>
      <vt:lpstr>Maintenant, je vous montre comment construire la bissectrice d’un angle. </vt:lpstr>
      <vt:lpstr>Sans changer l’ouverture du compas, je trace deux arcs, l’un de centre M et l’autre de centre N. Ils se coupent en Q.</vt:lpstr>
      <vt:lpstr>Maintenant, je prends la règle et je trace la demi-droite OQ. Elle partage l’angle ∠AOB en deux angles égaux : c’est la bissectrice de l’angle.</vt:lpstr>
      <vt:lpstr>Présentation PowerPoint</vt:lpstr>
      <vt:lpstr>Complétez pour construire la bissectrice de l’angle ∠AOB</vt:lpstr>
      <vt:lpstr> 𝐕𝐨𝐢𝐜𝐢 𝐥𝐚  𝐫é𝐩𝐨𝐧𝐬𝐞.</vt:lpstr>
      <vt:lpstr> La 2ème étape de la construction de la bissectrice de l’angle ∠AOB</vt:lpstr>
      <vt:lpstr> 𝐕𝐨𝐢𝐜𝐢 𝐥𝐚  𝐫é𝐩𝐨𝐧𝐬𝐞.</vt:lpstr>
      <vt:lpstr> La 3ème étape de la construction de la bissectrice de l’angle ∠AOB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construire la bissectrice d’un angle en n’utilisant que le compas et une règle non graduée 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159</cp:revision>
  <dcterms:created xsi:type="dcterms:W3CDTF">2025-11-03T10:55:47Z</dcterms:created>
  <dcterms:modified xsi:type="dcterms:W3CDTF">2026-02-04T08:25:23Z</dcterms:modified>
</cp:coreProperties>
</file>