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3" r:id="rId1"/>
    <p:sldMasterId id="2147483767" r:id="rId2"/>
    <p:sldMasterId id="2147483768" r:id="rId3"/>
  </p:sldMasterIdLst>
  <p:notesMasterIdLst>
    <p:notesMasterId r:id="rId47"/>
  </p:notesMasterIdLst>
  <p:handoutMasterIdLst>
    <p:handoutMasterId r:id="rId48"/>
  </p:handoutMasterIdLst>
  <p:sldIdLst>
    <p:sldId id="2147483553" r:id="rId4"/>
    <p:sldId id="2147483485" r:id="rId5"/>
    <p:sldId id="2147483595" r:id="rId6"/>
    <p:sldId id="2147483552" r:id="rId7"/>
    <p:sldId id="2147483626" r:id="rId8"/>
    <p:sldId id="2147483635" r:id="rId9"/>
    <p:sldId id="2134806507" r:id="rId10"/>
    <p:sldId id="2134806552" r:id="rId11"/>
    <p:sldId id="2134806567" r:id="rId12"/>
    <p:sldId id="2134806569" r:id="rId13"/>
    <p:sldId id="2147483582" r:id="rId14"/>
    <p:sldId id="2147483637" r:id="rId15"/>
    <p:sldId id="2147483639" r:id="rId16"/>
    <p:sldId id="2147483640" r:id="rId17"/>
    <p:sldId id="2147483641" r:id="rId18"/>
    <p:sldId id="2147483643" r:id="rId19"/>
    <p:sldId id="2147483642" r:id="rId20"/>
    <p:sldId id="2147483556" r:id="rId21"/>
    <p:sldId id="2134806558" r:id="rId22"/>
    <p:sldId id="2134806568" r:id="rId23"/>
    <p:sldId id="2147483644" r:id="rId24"/>
    <p:sldId id="2134805878" r:id="rId25"/>
    <p:sldId id="2147483645" r:id="rId26"/>
    <p:sldId id="2134806573" r:id="rId27"/>
    <p:sldId id="2147483557" r:id="rId28"/>
    <p:sldId id="2147483646" r:id="rId29"/>
    <p:sldId id="256" r:id="rId30"/>
    <p:sldId id="2147483647" r:id="rId31"/>
    <p:sldId id="2147483615" r:id="rId32"/>
    <p:sldId id="2147483619" r:id="rId33"/>
    <p:sldId id="2147483625" r:id="rId34"/>
    <p:sldId id="2147483617" r:id="rId35"/>
    <p:sldId id="2147483613" r:id="rId36"/>
    <p:sldId id="2134806577" r:id="rId37"/>
    <p:sldId id="2134806551" r:id="rId38"/>
    <p:sldId id="2134806578" r:id="rId39"/>
    <p:sldId id="2134806579" r:id="rId40"/>
    <p:sldId id="2134806088" r:id="rId41"/>
    <p:sldId id="2134806580" r:id="rId42"/>
    <p:sldId id="2134806582" r:id="rId43"/>
    <p:sldId id="2134806536" r:id="rId44"/>
    <p:sldId id="2134806535" r:id="rId45"/>
    <p:sldId id="2134806584" r:id="rId4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ébut de la séance" id="{C2A08ED1-B979-4AF1-8A74-6EA0648FD953}">
          <p14:sldIdLst>
            <p14:sldId id="2147483553"/>
            <p14:sldId id="2147483485"/>
            <p14:sldId id="2147483595"/>
            <p14:sldId id="2147483552"/>
            <p14:sldId id="2147483626"/>
            <p14:sldId id="2147483635"/>
          </p14:sldIdLst>
        </p14:section>
        <p14:section name="Contrôle des cahiers des élèves" id="{3349E447-45AA-43EF-A620-CF581E9FA99B}">
          <p14:sldIdLst>
            <p14:sldId id="2134806507"/>
            <p14:sldId id="2134806552"/>
          </p14:sldIdLst>
        </p14:section>
        <p14:section name="Discussion informelle" id="{8F7889F9-27DA-4421-B305-A18399C6F4CE}">
          <p14:sldIdLst/>
        </p14:section>
        <p14:section name="Activité rituelle" id="{79315A69-A635-48A2-B9BA-98FE67B817D4}">
          <p14:sldIdLst>
            <p14:sldId id="2134806567"/>
            <p14:sldId id="2134806569"/>
            <p14:sldId id="2147483582"/>
            <p14:sldId id="2147483637"/>
            <p14:sldId id="2147483639"/>
            <p14:sldId id="2147483640"/>
            <p14:sldId id="2147483641"/>
            <p14:sldId id="2147483643"/>
            <p14:sldId id="2147483642"/>
            <p14:sldId id="2147483556"/>
            <p14:sldId id="2134806558"/>
          </p14:sldIdLst>
        </p14:section>
        <p14:section name="Pratique en binôme" id="{FBF6C3DA-BDD6-43C8-8043-82F3BE3C64FD}">
          <p14:sldIdLst/>
        </p14:section>
        <p14:section name="Fin de la séance" id="{44B71B2B-D974-4F2C-B5A1-E1796678D1E2}">
          <p14:sldIdLst>
            <p14:sldId id="2134806568"/>
            <p14:sldId id="2147483644"/>
            <p14:sldId id="2134805878"/>
            <p14:sldId id="2147483645"/>
            <p14:sldId id="2134806573"/>
            <p14:sldId id="2147483557"/>
            <p14:sldId id="2147483646"/>
            <p14:sldId id="256"/>
            <p14:sldId id="2147483647"/>
            <p14:sldId id="2147483615"/>
            <p14:sldId id="2147483619"/>
            <p14:sldId id="2147483625"/>
            <p14:sldId id="2147483617"/>
            <p14:sldId id="2147483613"/>
            <p14:sldId id="2134806577"/>
            <p14:sldId id="2134806551"/>
            <p14:sldId id="2134806578"/>
            <p14:sldId id="2134806579"/>
            <p14:sldId id="2134806088"/>
            <p14:sldId id="2134806580"/>
            <p14:sldId id="2134806582"/>
            <p14:sldId id="2134806536"/>
            <p14:sldId id="2134806535"/>
            <p14:sldId id="2134806584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6DCE5"/>
    <a:srgbClr val="F9E2C3"/>
    <a:srgbClr val="5FADE4"/>
    <a:srgbClr val="AB20B6"/>
    <a:srgbClr val="FF6565"/>
    <a:srgbClr val="DC94DE"/>
    <a:srgbClr val="B27096"/>
    <a:srgbClr val="FDDF43"/>
    <a:srgbClr val="EB926C"/>
    <a:srgbClr val="76717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976" autoAdjust="0"/>
    <p:restoredTop sz="94679" autoAdjust="0"/>
  </p:normalViewPr>
  <p:slideViewPr>
    <p:cSldViewPr snapToGrid="0">
      <p:cViewPr varScale="1">
        <p:scale>
          <a:sx n="70" d="100"/>
          <a:sy n="70" d="100"/>
        </p:scale>
        <p:origin x="821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>
      <p:cViewPr varScale="1">
        <p:scale>
          <a:sx n="65" d="100"/>
          <a:sy n="65" d="100"/>
        </p:scale>
        <p:origin x="2040" y="43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notesMaster" Target="notesMasters/notesMaster1.xml"/><Relationship Id="rId50" Type="http://schemas.openxmlformats.org/officeDocument/2006/relationships/viewProps" Target="viewProp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handoutMaster" Target="handoutMasters/handoutMaster1.xml"/><Relationship Id="rId8" Type="http://schemas.openxmlformats.org/officeDocument/2006/relationships/slide" Target="slides/slide5.xml"/><Relationship Id="rId51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CBC5355-174C-897A-4DA3-34860DDD257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4E6C065-6D13-7E84-9157-4778C9CB029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E90AC0-E56A-4928-9268-F8B86B3617FD}" type="datetimeFigureOut">
              <a:rPr lang="fr-FR" smtClean="0"/>
              <a:t>14/12/2025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C77FEFC-A0B3-5633-10E3-B5C99AE1CE1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5D936D1-2E50-70A0-15D8-53F6492963D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D1FAB1-D3C0-4044-A94D-A9D2AF2A113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825238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52897D-8270-46EB-9581-9FD6E1B808F9}" type="datetimeFigureOut">
              <a:rPr lang="fr-FR" smtClean="0"/>
              <a:t>14/12/2025</a:t>
            </a:fld>
            <a:endParaRPr lang="fr-FR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437357-FDEB-42E8-94B9-16208305E930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267654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46;g3708d1f8300_1_658:notes">
            <a:extLst>
              <a:ext uri="{FF2B5EF4-FFF2-40B4-BE49-F238E27FC236}">
                <a16:creationId xmlns:a16="http://schemas.microsoft.com/office/drawing/2014/main" id="{353E4283-BBA2-8675-6601-7A74B15BD2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247;g3708d1f8300_1_658:notes">
            <a:extLst>
              <a:ext uri="{FF2B5EF4-FFF2-40B4-BE49-F238E27FC236}">
                <a16:creationId xmlns:a16="http://schemas.microsoft.com/office/drawing/2014/main" id="{7F1C854B-1D70-C6F1-A27D-A011B6547AC1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/>
          </a:p>
        </p:txBody>
      </p:sp>
      <p:sp>
        <p:nvSpPr>
          <p:cNvPr id="4" name="Google Shape;248;g3708d1f8300_1_658:notes">
            <a:extLst>
              <a:ext uri="{FF2B5EF4-FFF2-40B4-BE49-F238E27FC236}">
                <a16:creationId xmlns:a16="http://schemas.microsoft.com/office/drawing/2014/main" id="{788381E9-0A6B-C645-053A-CA620AEFDDD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23401D-AD66-48E8-9BE6-514052742394}" type="slidenum"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fr-FR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37357-FDEB-42E8-94B9-16208305E930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925998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26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29693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3A7251-9EB6-FD48-7E16-A742B2C86C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34AD4AE-F414-52CD-7E40-1C4E538888D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ADCD2D2-5A16-33EC-DB19-C39D76BC84F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AA89D9D-18E6-8E61-0361-4746CDF6D56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27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674910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28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4474593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36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538144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14/12/2025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120317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13064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42617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58855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13365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24310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05152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28842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168001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474725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DC94D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62840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14/12/2025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9843565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43;p17">
            <a:extLst>
              <a:ext uri="{FF2B5EF4-FFF2-40B4-BE49-F238E27FC236}">
                <a16:creationId xmlns:a16="http://schemas.microsoft.com/office/drawing/2014/main" id="{1D5E7E9B-58C2-4C57-456E-7EA3B78DC98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621731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3" name="Google Shape;144;p17">
            <a:extLst>
              <a:ext uri="{FF2B5EF4-FFF2-40B4-BE49-F238E27FC236}">
                <a16:creationId xmlns:a16="http://schemas.microsoft.com/office/drawing/2014/main" id="{F0189036-8F9A-3D77-0C1B-A7B477325E00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4" name="Google Shape;145;p17">
            <a:extLst>
              <a:ext uri="{FF2B5EF4-FFF2-40B4-BE49-F238E27FC236}">
                <a16:creationId xmlns:a16="http://schemas.microsoft.com/office/drawing/2014/main" id="{D8D2167F-EC36-1319-AC32-C0927579250E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5" name="Google Shape;146;p17">
            <a:extLst>
              <a:ext uri="{FF2B5EF4-FFF2-40B4-BE49-F238E27FC236}">
                <a16:creationId xmlns:a16="http://schemas.microsoft.com/office/drawing/2014/main" id="{B4D140B0-70A5-696F-DBA8-60677A46C83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621767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6" name="Google Shape;147;p17">
            <a:extLst>
              <a:ext uri="{FF2B5EF4-FFF2-40B4-BE49-F238E27FC236}">
                <a16:creationId xmlns:a16="http://schemas.microsoft.com/office/drawing/2014/main" id="{55771FE2-EEE0-822C-2E88-D809119C3B8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7" name="Google Shape;148;p17">
            <a:extLst>
              <a:ext uri="{FF2B5EF4-FFF2-40B4-BE49-F238E27FC236}">
                <a16:creationId xmlns:a16="http://schemas.microsoft.com/office/drawing/2014/main" id="{010BD099-F350-8315-5887-9A3861988A5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8" name="Google Shape;149;p17">
            <a:extLst>
              <a:ext uri="{FF2B5EF4-FFF2-40B4-BE49-F238E27FC236}">
                <a16:creationId xmlns:a16="http://schemas.microsoft.com/office/drawing/2014/main" id="{CF906F46-64F6-4619-CAF0-F66DA88FF9D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9" name="Google Shape;150;p17">
            <a:extLst>
              <a:ext uri="{FF2B5EF4-FFF2-40B4-BE49-F238E27FC236}">
                <a16:creationId xmlns:a16="http://schemas.microsoft.com/office/drawing/2014/main" id="{BD3F9A21-A16C-729E-32D8-409207B4096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0" name="Google Shape;151;p17">
            <a:extLst>
              <a:ext uri="{FF2B5EF4-FFF2-40B4-BE49-F238E27FC236}">
                <a16:creationId xmlns:a16="http://schemas.microsoft.com/office/drawing/2014/main" id="{91F48BA4-FD7A-B4CE-A715-4F8E8751660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1" name="Google Shape;152;p17">
            <a:extLst>
              <a:ext uri="{FF2B5EF4-FFF2-40B4-BE49-F238E27FC236}">
                <a16:creationId xmlns:a16="http://schemas.microsoft.com/office/drawing/2014/main" id="{38A86FB9-893A-B736-244D-E2D3D70A23A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2" name="Google Shape;153;p17">
            <a:extLst>
              <a:ext uri="{FF2B5EF4-FFF2-40B4-BE49-F238E27FC236}">
                <a16:creationId xmlns:a16="http://schemas.microsoft.com/office/drawing/2014/main" id="{64FB734B-7941-270B-0913-63532338AE7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63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3" name="Google Shape;154;p17">
            <a:extLst>
              <a:ext uri="{FF2B5EF4-FFF2-40B4-BE49-F238E27FC236}">
                <a16:creationId xmlns:a16="http://schemas.microsoft.com/office/drawing/2014/main" id="{A6829D20-8FE3-56B7-E3B8-3ACA6DA9C7B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99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4" name="Google Shape;155;p17">
            <a:extLst>
              <a:ext uri="{FF2B5EF4-FFF2-40B4-BE49-F238E27FC236}">
                <a16:creationId xmlns:a16="http://schemas.microsoft.com/office/drawing/2014/main" id="{B51C9C3E-295C-EE94-9145-901636833B9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959997" y="593373"/>
            <a:ext cx="10272003" cy="763596"/>
          </a:xfrm>
          <a:prstGeom prst="rect">
            <a:avLst/>
          </a:prstGeom>
        </p:spPr>
        <p:txBody>
          <a:bodyPr tIns="68570" bIns="68570" anchor="t">
            <a:noAutofit/>
          </a:bodyPr>
          <a:lstStyle>
            <a:lvl1pPr>
              <a:defRPr/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4036893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14/12/2025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627271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14/12/2025</a:t>
            </a:fld>
            <a:endParaRPr lang="fr-F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871298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14/12/2025</a:t>
            </a:fld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293399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14/12/2025</a:t>
            </a:fld>
            <a:endParaRPr lang="fr-F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049158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>
            <a:extLst>
              <a:ext uri="{FF2B5EF4-FFF2-40B4-BE49-F238E27FC236}">
                <a16:creationId xmlns:a16="http://schemas.microsoft.com/office/drawing/2014/main" id="{E0BC4242-9A8C-5D25-7A48-0D752968C08F}"/>
              </a:ext>
            </a:extLst>
          </p:cNvPr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5E1EAA-044A-F868-99A6-40884F8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14/12/2025</a:t>
            </a:fld>
            <a:endParaRPr lang="fr-FR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C4152E-60FA-2D27-4B48-3A7F9086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E59203-A521-FAC9-67B6-E8D73875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D36517-4ED4-0548-6E68-9A2D2FC87595}"/>
              </a:ext>
            </a:extLst>
          </p:cNvPr>
          <p:cNvSpPr/>
          <p:nvPr userDrawn="1"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31B206-CDBC-66FF-FF75-2FB0BB6B3102}"/>
              </a:ext>
            </a:extLst>
          </p:cNvPr>
          <p:cNvSpPr/>
          <p:nvPr userDrawn="1"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CDF9342-9116-CFDE-97E1-6BEFAA0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2311679"/>
            <a:ext cx="7772400" cy="2234643"/>
          </a:xfrm>
        </p:spPr>
        <p:txBody>
          <a:bodyPr>
            <a:normAutofit/>
          </a:bodyPr>
          <a:lstStyle>
            <a:lvl1pPr algn="ctr">
              <a:defRPr sz="54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r-FR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DB1997-A891-40DD-2A8A-7CF8DA76F90A}"/>
              </a:ext>
            </a:extLst>
          </p:cNvPr>
          <p:cNvSpPr/>
          <p:nvPr userDrawn="1"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1" name="Picture 23">
            <a:extLst>
              <a:ext uri="{FF2B5EF4-FFF2-40B4-BE49-F238E27FC236}">
                <a16:creationId xmlns:a16="http://schemas.microsoft.com/office/drawing/2014/main" id="{AC82658B-7A46-B36B-B5A0-5250BDA107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5784" y="1391337"/>
            <a:ext cx="920432" cy="920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9780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14/12/2025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129527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44866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E231B-25EB-4A68-BA80-EB75600200BE}" type="datetimeFigureOut">
              <a:rPr lang="fr-FR" smtClean="0"/>
              <a:t>14/12/2025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539850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7" r:id="rId3"/>
    <p:sldLayoutId id="2147483748" r:id="rId4"/>
    <p:sldLayoutId id="2147483749" r:id="rId5"/>
    <p:sldLayoutId id="2147483750" r:id="rId6"/>
    <p:sldLayoutId id="2147483761" r:id="rId7"/>
    <p:sldLayoutId id="2147483751" r:id="rId8"/>
    <p:sldLayoutId id="2147483755" r:id="rId9"/>
    <p:sldLayoutId id="2147483769" r:id="rId10"/>
    <p:sldLayoutId id="2147483770" r:id="rId11"/>
    <p:sldLayoutId id="2147483771" r:id="rId12"/>
    <p:sldLayoutId id="2147483772" r:id="rId13"/>
    <p:sldLayoutId id="2147483773" r:id="rId14"/>
    <p:sldLayoutId id="2147483774" r:id="rId15"/>
    <p:sldLayoutId id="2147483775" r:id="rId16"/>
    <p:sldLayoutId id="2147483776" r:id="rId17"/>
    <p:sldLayoutId id="2147483777" r:id="rId18"/>
    <p:sldLayoutId id="2147483778" r:id="rId19"/>
    <p:sldLayoutId id="2147483779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2631432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7476001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43.png"/><Relationship Id="rId7" Type="http://schemas.openxmlformats.org/officeDocument/2006/relationships/image" Target="../media/image4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.jpeg"/><Relationship Id="rId11" Type="http://schemas.openxmlformats.org/officeDocument/2006/relationships/image" Target="../media/image15.png"/><Relationship Id="rId5" Type="http://schemas.openxmlformats.org/officeDocument/2006/relationships/image" Target="../media/image10.jpeg"/><Relationship Id="rId10" Type="http://schemas.openxmlformats.org/officeDocument/2006/relationships/image" Target="../media/image14.png"/><Relationship Id="rId4" Type="http://schemas.openxmlformats.org/officeDocument/2006/relationships/image" Target="../media/image9.png"/><Relationship Id="rId9" Type="http://schemas.microsoft.com/office/2007/relationships/hdphoto" Target="../media/hdphoto1.wdp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7" Type="http://schemas.openxmlformats.org/officeDocument/2006/relationships/image" Target="../media/image5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60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3" Type="http://schemas.openxmlformats.org/officeDocument/2006/relationships/image" Target="../media/image8.png"/><Relationship Id="rId7" Type="http://schemas.openxmlformats.org/officeDocument/2006/relationships/image" Target="../media/image6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63.png"/><Relationship Id="rId5" Type="http://schemas.openxmlformats.org/officeDocument/2006/relationships/image" Target="../media/image62.png"/><Relationship Id="rId4" Type="http://schemas.openxmlformats.org/officeDocument/2006/relationships/image" Target="../media/image61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png"/><Relationship Id="rId13" Type="http://schemas.openxmlformats.org/officeDocument/2006/relationships/image" Target="../media/image76.png"/><Relationship Id="rId18" Type="http://schemas.openxmlformats.org/officeDocument/2006/relationships/image" Target="../media/image81.png"/><Relationship Id="rId26" Type="http://schemas.openxmlformats.org/officeDocument/2006/relationships/image" Target="../media/image89.png"/><Relationship Id="rId3" Type="http://schemas.openxmlformats.org/officeDocument/2006/relationships/image" Target="../media/image8.png"/><Relationship Id="rId21" Type="http://schemas.openxmlformats.org/officeDocument/2006/relationships/image" Target="../media/image78.png"/><Relationship Id="rId7" Type="http://schemas.openxmlformats.org/officeDocument/2006/relationships/image" Target="../media/image70.png"/><Relationship Id="rId12" Type="http://schemas.openxmlformats.org/officeDocument/2006/relationships/image" Target="../media/image75.png"/><Relationship Id="rId17" Type="http://schemas.openxmlformats.org/officeDocument/2006/relationships/image" Target="../media/image80.png"/><Relationship Id="rId25" Type="http://schemas.openxmlformats.org/officeDocument/2006/relationships/image" Target="../media/image88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79.png"/><Relationship Id="rId20" Type="http://schemas.openxmlformats.org/officeDocument/2006/relationships/image" Target="../media/image83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69.png"/><Relationship Id="rId11" Type="http://schemas.openxmlformats.org/officeDocument/2006/relationships/image" Target="../media/image74.png"/><Relationship Id="rId24" Type="http://schemas.openxmlformats.org/officeDocument/2006/relationships/image" Target="../media/image87.png"/><Relationship Id="rId5" Type="http://schemas.openxmlformats.org/officeDocument/2006/relationships/image" Target="../media/image68.png"/><Relationship Id="rId15" Type="http://schemas.openxmlformats.org/officeDocument/2006/relationships/image" Target="../media/image72.png"/><Relationship Id="rId23" Type="http://schemas.openxmlformats.org/officeDocument/2006/relationships/image" Target="../media/image86.png"/><Relationship Id="rId10" Type="http://schemas.openxmlformats.org/officeDocument/2006/relationships/image" Target="../media/image73.png"/><Relationship Id="rId19" Type="http://schemas.openxmlformats.org/officeDocument/2006/relationships/image" Target="../media/image82.png"/><Relationship Id="rId4" Type="http://schemas.openxmlformats.org/officeDocument/2006/relationships/image" Target="../media/image66.png"/><Relationship Id="rId9" Type="http://schemas.openxmlformats.org/officeDocument/2006/relationships/image" Target="../media/image67.png"/><Relationship Id="rId14" Type="http://schemas.openxmlformats.org/officeDocument/2006/relationships/image" Target="../media/image77.png"/><Relationship Id="rId22" Type="http://schemas.openxmlformats.org/officeDocument/2006/relationships/image" Target="../media/image85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png"/><Relationship Id="rId3" Type="http://schemas.openxmlformats.org/officeDocument/2006/relationships/image" Target="../media/image90.png"/><Relationship Id="rId7" Type="http://schemas.openxmlformats.org/officeDocument/2006/relationships/image" Target="../media/image9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92.png"/><Relationship Id="rId5" Type="http://schemas.openxmlformats.org/officeDocument/2006/relationships/image" Target="../media/image660.png"/><Relationship Id="rId10" Type="http://schemas.openxmlformats.org/officeDocument/2006/relationships/image" Target="../media/image84.png"/><Relationship Id="rId4" Type="http://schemas.openxmlformats.org/officeDocument/2006/relationships/image" Target="../media/image91.png"/><Relationship Id="rId9" Type="http://schemas.openxmlformats.org/officeDocument/2006/relationships/image" Target="../media/image9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9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3.png"/><Relationship Id="rId3" Type="http://schemas.openxmlformats.org/officeDocument/2006/relationships/image" Target="../media/image98.png"/><Relationship Id="rId7" Type="http://schemas.openxmlformats.org/officeDocument/2006/relationships/image" Target="../media/image10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00.png"/><Relationship Id="rId5" Type="http://schemas.openxmlformats.org/officeDocument/2006/relationships/image" Target="../media/image99.png"/><Relationship Id="rId10" Type="http://schemas.openxmlformats.org/officeDocument/2006/relationships/image" Target="../media/image84.png"/><Relationship Id="rId4" Type="http://schemas.openxmlformats.org/officeDocument/2006/relationships/image" Target="../media/image97.png"/><Relationship Id="rId9" Type="http://schemas.openxmlformats.org/officeDocument/2006/relationships/image" Target="../media/image102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0.png"/><Relationship Id="rId3" Type="http://schemas.openxmlformats.org/officeDocument/2006/relationships/image" Target="../media/image105.png"/><Relationship Id="rId7" Type="http://schemas.openxmlformats.org/officeDocument/2006/relationships/image" Target="../media/image107.png"/><Relationship Id="rId12" Type="http://schemas.openxmlformats.org/officeDocument/2006/relationships/image" Target="../media/image8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08.png"/><Relationship Id="rId11" Type="http://schemas.openxmlformats.org/officeDocument/2006/relationships/image" Target="../media/image111.png"/><Relationship Id="rId5" Type="http://schemas.openxmlformats.org/officeDocument/2006/relationships/image" Target="../media/image104.png"/><Relationship Id="rId10" Type="http://schemas.openxmlformats.org/officeDocument/2006/relationships/image" Target="../media/image112.png"/><Relationship Id="rId4" Type="http://schemas.openxmlformats.org/officeDocument/2006/relationships/image" Target="../media/image106.png"/><Relationship Id="rId9" Type="http://schemas.openxmlformats.org/officeDocument/2006/relationships/image" Target="../media/image109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8.png"/><Relationship Id="rId3" Type="http://schemas.openxmlformats.org/officeDocument/2006/relationships/image" Target="../media/image114.png"/><Relationship Id="rId7" Type="http://schemas.openxmlformats.org/officeDocument/2006/relationships/image" Target="../media/image116.png"/><Relationship Id="rId12" Type="http://schemas.openxmlformats.org/officeDocument/2006/relationships/image" Target="../media/image8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17.png"/><Relationship Id="rId11" Type="http://schemas.openxmlformats.org/officeDocument/2006/relationships/image" Target="../media/image122.png"/><Relationship Id="rId5" Type="http://schemas.openxmlformats.org/officeDocument/2006/relationships/image" Target="../media/image113.png"/><Relationship Id="rId10" Type="http://schemas.openxmlformats.org/officeDocument/2006/relationships/image" Target="../media/image119.png"/><Relationship Id="rId4" Type="http://schemas.openxmlformats.org/officeDocument/2006/relationships/image" Target="../media/image115.png"/><Relationship Id="rId9" Type="http://schemas.openxmlformats.org/officeDocument/2006/relationships/image" Target="../media/image120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8.png"/><Relationship Id="rId3" Type="http://schemas.openxmlformats.org/officeDocument/2006/relationships/image" Target="../media/image123.png"/><Relationship Id="rId7" Type="http://schemas.openxmlformats.org/officeDocument/2006/relationships/image" Target="../media/image125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26.png"/><Relationship Id="rId5" Type="http://schemas.openxmlformats.org/officeDocument/2006/relationships/image" Target="../media/image121.png"/><Relationship Id="rId10" Type="http://schemas.openxmlformats.org/officeDocument/2006/relationships/image" Target="../media/image129.png"/><Relationship Id="rId4" Type="http://schemas.openxmlformats.org/officeDocument/2006/relationships/image" Target="../media/image124.png"/><Relationship Id="rId9" Type="http://schemas.openxmlformats.org/officeDocument/2006/relationships/image" Target="../media/image127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30.png"/></Relationships>
</file>

<file path=ppt/slides/_rels/slide36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110.png"/><Relationship Id="rId18" Type="http://schemas.openxmlformats.org/officeDocument/2006/relationships/image" Target="../media/image1160.png"/><Relationship Id="rId26" Type="http://schemas.openxmlformats.org/officeDocument/2006/relationships/image" Target="../media/image1240.png"/><Relationship Id="rId39" Type="http://schemas.openxmlformats.org/officeDocument/2006/relationships/image" Target="../media/image137.png"/><Relationship Id="rId21" Type="http://schemas.openxmlformats.org/officeDocument/2006/relationships/image" Target="../media/image1190.png"/><Relationship Id="rId34" Type="http://schemas.openxmlformats.org/officeDocument/2006/relationships/image" Target="../media/image1320.png"/><Relationship Id="rId42" Type="http://schemas.openxmlformats.org/officeDocument/2006/relationships/image" Target="../media/image140.png"/><Relationship Id="rId47" Type="http://schemas.openxmlformats.org/officeDocument/2006/relationships/image" Target="../media/image145.png"/><Relationship Id="rId50" Type="http://schemas.openxmlformats.org/officeDocument/2006/relationships/image" Target="../media/image132.png"/><Relationship Id="rId55" Type="http://schemas.openxmlformats.org/officeDocument/2006/relationships/image" Target="../media/image153.png"/><Relationship Id="rId7" Type="http://schemas.openxmlformats.org/officeDocument/2006/relationships/image" Target="../media/image1050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1140.png"/><Relationship Id="rId29" Type="http://schemas.openxmlformats.org/officeDocument/2006/relationships/image" Target="../media/image1270.png"/><Relationship Id="rId11" Type="http://schemas.openxmlformats.org/officeDocument/2006/relationships/image" Target="../media/image1090.png"/><Relationship Id="rId24" Type="http://schemas.openxmlformats.org/officeDocument/2006/relationships/image" Target="../media/image1220.png"/><Relationship Id="rId32" Type="http://schemas.openxmlformats.org/officeDocument/2006/relationships/image" Target="../media/image1300.png"/><Relationship Id="rId37" Type="http://schemas.openxmlformats.org/officeDocument/2006/relationships/image" Target="../media/image135.png"/><Relationship Id="rId40" Type="http://schemas.openxmlformats.org/officeDocument/2006/relationships/image" Target="../media/image138.png"/><Relationship Id="rId45" Type="http://schemas.openxmlformats.org/officeDocument/2006/relationships/image" Target="../media/image143.png"/><Relationship Id="rId53" Type="http://schemas.openxmlformats.org/officeDocument/2006/relationships/image" Target="../media/image150.png"/><Relationship Id="rId58" Type="http://schemas.openxmlformats.org/officeDocument/2006/relationships/image" Target="../media/image156.png"/><Relationship Id="rId5" Type="http://schemas.openxmlformats.org/officeDocument/2006/relationships/image" Target="../media/image14.png"/><Relationship Id="rId61" Type="http://schemas.openxmlformats.org/officeDocument/2006/relationships/image" Target="../media/image159.png"/><Relationship Id="rId19" Type="http://schemas.openxmlformats.org/officeDocument/2006/relationships/image" Target="../media/image1170.png"/><Relationship Id="rId14" Type="http://schemas.openxmlformats.org/officeDocument/2006/relationships/image" Target="../media/image1120.png"/><Relationship Id="rId22" Type="http://schemas.openxmlformats.org/officeDocument/2006/relationships/image" Target="../media/image1200.png"/><Relationship Id="rId27" Type="http://schemas.openxmlformats.org/officeDocument/2006/relationships/image" Target="../media/image1250.png"/><Relationship Id="rId30" Type="http://schemas.openxmlformats.org/officeDocument/2006/relationships/image" Target="../media/image1280.png"/><Relationship Id="rId35" Type="http://schemas.openxmlformats.org/officeDocument/2006/relationships/image" Target="../media/image133.png"/><Relationship Id="rId43" Type="http://schemas.openxmlformats.org/officeDocument/2006/relationships/image" Target="../media/image141.png"/><Relationship Id="rId48" Type="http://schemas.openxmlformats.org/officeDocument/2006/relationships/image" Target="../media/image146.png"/><Relationship Id="rId56" Type="http://schemas.openxmlformats.org/officeDocument/2006/relationships/image" Target="../media/image154.png"/><Relationship Id="rId8" Type="http://schemas.openxmlformats.org/officeDocument/2006/relationships/image" Target="../media/image1060.png"/><Relationship Id="rId51" Type="http://schemas.openxmlformats.org/officeDocument/2006/relationships/image" Target="../media/image149.png"/><Relationship Id="rId3" Type="http://schemas.openxmlformats.org/officeDocument/2006/relationships/image" Target="../media/image10.jpeg"/><Relationship Id="rId12" Type="http://schemas.openxmlformats.org/officeDocument/2006/relationships/image" Target="../media/image1100.png"/><Relationship Id="rId17" Type="http://schemas.openxmlformats.org/officeDocument/2006/relationships/image" Target="../media/image1150.png"/><Relationship Id="rId25" Type="http://schemas.openxmlformats.org/officeDocument/2006/relationships/image" Target="../media/image1230.png"/><Relationship Id="rId33" Type="http://schemas.openxmlformats.org/officeDocument/2006/relationships/image" Target="../media/image1310.png"/><Relationship Id="rId38" Type="http://schemas.openxmlformats.org/officeDocument/2006/relationships/image" Target="../media/image136.png"/><Relationship Id="rId46" Type="http://schemas.openxmlformats.org/officeDocument/2006/relationships/image" Target="../media/image144.png"/><Relationship Id="rId59" Type="http://schemas.openxmlformats.org/officeDocument/2006/relationships/image" Target="../media/image157.png"/><Relationship Id="rId20" Type="http://schemas.openxmlformats.org/officeDocument/2006/relationships/image" Target="../media/image1180.png"/><Relationship Id="rId41" Type="http://schemas.openxmlformats.org/officeDocument/2006/relationships/image" Target="../media/image139.png"/><Relationship Id="rId54" Type="http://schemas.openxmlformats.org/officeDocument/2006/relationships/image" Target="../media/image152.png"/><Relationship Id="rId62" Type="http://schemas.openxmlformats.org/officeDocument/2006/relationships/image" Target="../media/image160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30.png"/><Relationship Id="rId15" Type="http://schemas.openxmlformats.org/officeDocument/2006/relationships/image" Target="../media/image1130.png"/><Relationship Id="rId23" Type="http://schemas.openxmlformats.org/officeDocument/2006/relationships/image" Target="../media/image1210.png"/><Relationship Id="rId28" Type="http://schemas.openxmlformats.org/officeDocument/2006/relationships/image" Target="../media/image1260.png"/><Relationship Id="rId36" Type="http://schemas.openxmlformats.org/officeDocument/2006/relationships/image" Target="../media/image134.png"/><Relationship Id="rId49" Type="http://schemas.openxmlformats.org/officeDocument/2006/relationships/image" Target="../media/image147.png"/><Relationship Id="rId57" Type="http://schemas.openxmlformats.org/officeDocument/2006/relationships/image" Target="../media/image155.png"/><Relationship Id="rId10" Type="http://schemas.openxmlformats.org/officeDocument/2006/relationships/image" Target="../media/image1080.png"/><Relationship Id="rId31" Type="http://schemas.openxmlformats.org/officeDocument/2006/relationships/image" Target="../media/image1290.png"/><Relationship Id="rId44" Type="http://schemas.openxmlformats.org/officeDocument/2006/relationships/image" Target="../media/image142.png"/><Relationship Id="rId52" Type="http://schemas.openxmlformats.org/officeDocument/2006/relationships/image" Target="../media/image148.png"/><Relationship Id="rId60" Type="http://schemas.openxmlformats.org/officeDocument/2006/relationships/image" Target="../media/image158.png"/><Relationship Id="rId4" Type="http://schemas.openxmlformats.org/officeDocument/2006/relationships/image" Target="../media/image11.jpeg"/><Relationship Id="rId9" Type="http://schemas.openxmlformats.org/officeDocument/2006/relationships/image" Target="../media/image1070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6.xml"/><Relationship Id="rId4" Type="http://schemas.microsoft.com/office/2007/relationships/hdphoto" Target="../media/hdphoto1.wdp"/></Relationships>
</file>

<file path=ppt/slides/_rels/slide3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31.png"/></Relationships>
</file>

<file path=ppt/slides/_rels/slide39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51.pn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20.gif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1.png"/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164.png"/><Relationship Id="rId5" Type="http://schemas.openxmlformats.org/officeDocument/2006/relationships/image" Target="../media/image165.png"/><Relationship Id="rId4" Type="http://schemas.openxmlformats.org/officeDocument/2006/relationships/image" Target="../media/image163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9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7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4.png"/><Relationship Id="rId5" Type="http://schemas.openxmlformats.org/officeDocument/2006/relationships/image" Target="../media/image23.jpeg"/><Relationship Id="rId4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.xml"/><Relationship Id="rId5" Type="http://schemas.microsoft.com/office/2007/relationships/hdphoto" Target="../media/hdphoto3.wdp"/><Relationship Id="rId4" Type="http://schemas.openxmlformats.org/officeDocument/2006/relationships/image" Target="../media/image2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e 38">
            <a:extLst>
              <a:ext uri="{FF2B5EF4-FFF2-40B4-BE49-F238E27FC236}">
                <a16:creationId xmlns:a16="http://schemas.microsoft.com/office/drawing/2014/main" id="{31FF70A2-2BEC-6DA4-BB3B-FD37C1BF0FC1}"/>
              </a:ext>
            </a:extLst>
          </p:cNvPr>
          <p:cNvGrpSpPr/>
          <p:nvPr/>
        </p:nvGrpSpPr>
        <p:grpSpPr>
          <a:xfrm>
            <a:off x="304312" y="4418137"/>
            <a:ext cx="7458868" cy="696796"/>
            <a:chOff x="304312" y="4531839"/>
            <a:chExt cx="5990003" cy="696796"/>
          </a:xfrm>
        </p:grpSpPr>
        <p:sp>
          <p:nvSpPr>
            <p:cNvPr id="30" name="Google Shape;223;p26">
              <a:extLst>
                <a:ext uri="{FF2B5EF4-FFF2-40B4-BE49-F238E27FC236}">
                  <a16:creationId xmlns:a16="http://schemas.microsoft.com/office/drawing/2014/main" id="{71190B53-ACBA-710D-DE8A-FE7EE0342929}"/>
                </a:ext>
              </a:extLst>
            </p:cNvPr>
            <p:cNvSpPr/>
            <p:nvPr/>
          </p:nvSpPr>
          <p:spPr>
            <a:xfrm>
              <a:off x="304312" y="4531839"/>
              <a:ext cx="5990003" cy="696796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/>
              <a:r>
                <a:rPr lang="fr-FR" sz="2667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Leçon </a:t>
              </a:r>
              <a:r>
                <a:rPr lang="ar-DZ" sz="2667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5</a:t>
              </a:r>
              <a:endParaRPr lang="fr-FR" sz="2667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31" name="Google Shape;735;p98">
              <a:extLst>
                <a:ext uri="{FF2B5EF4-FFF2-40B4-BE49-F238E27FC236}">
                  <a16:creationId xmlns:a16="http://schemas.microsoft.com/office/drawing/2014/main" id="{7EC771D8-8907-CDD0-B001-1534949F4D2A}"/>
                </a:ext>
              </a:extLst>
            </p:cNvPr>
            <p:cNvSpPr/>
            <p:nvPr/>
          </p:nvSpPr>
          <p:spPr>
            <a:xfrm>
              <a:off x="1415864" y="4682599"/>
              <a:ext cx="59640" cy="546036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33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34" name="Google Shape;223;p26">
              <a:extLst>
                <a:ext uri="{FF2B5EF4-FFF2-40B4-BE49-F238E27FC236}">
                  <a16:creationId xmlns:a16="http://schemas.microsoft.com/office/drawing/2014/main" id="{87B54357-56AD-E94B-2BEB-7B454898F30C}"/>
                </a:ext>
              </a:extLst>
            </p:cNvPr>
            <p:cNvSpPr/>
            <p:nvPr/>
          </p:nvSpPr>
          <p:spPr>
            <a:xfrm>
              <a:off x="1523888" y="4618419"/>
              <a:ext cx="4286785" cy="523636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/>
              <a:endParaRPr lang="fr-FR" sz="2400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D7132A66-52DC-A1E0-6A37-1747EBB7E313}"/>
              </a:ext>
            </a:extLst>
          </p:cNvPr>
          <p:cNvGrpSpPr/>
          <p:nvPr/>
        </p:nvGrpSpPr>
        <p:grpSpPr>
          <a:xfrm>
            <a:off x="304312" y="5314007"/>
            <a:ext cx="7458868" cy="736597"/>
            <a:chOff x="304312" y="5304656"/>
            <a:chExt cx="5990003" cy="1215981"/>
          </a:xfrm>
        </p:grpSpPr>
        <p:sp>
          <p:nvSpPr>
            <p:cNvPr id="20" name="Google Shape;224;p26">
              <a:extLst>
                <a:ext uri="{FF2B5EF4-FFF2-40B4-BE49-F238E27FC236}">
                  <a16:creationId xmlns:a16="http://schemas.microsoft.com/office/drawing/2014/main" id="{5098BABD-FDE8-630E-348E-96D6B925820F}"/>
                </a:ext>
              </a:extLst>
            </p:cNvPr>
            <p:cNvSpPr/>
            <p:nvPr/>
          </p:nvSpPr>
          <p:spPr>
            <a:xfrm>
              <a:off x="304312" y="5304656"/>
              <a:ext cx="5990003" cy="1215981"/>
            </a:xfrm>
            <a:prstGeom prst="rect">
              <a:avLst/>
            </a:prstGeom>
            <a:solidFill>
              <a:srgbClr val="54AFE9"/>
            </a:solidFill>
            <a:ln w="38103" cap="flat">
              <a:noFill/>
              <a:prstDash val="solid"/>
            </a:ln>
            <a:effectLst/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667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Tâche </a:t>
              </a:r>
              <a:r>
                <a:rPr lang="ar-DZ" sz="2667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1</a:t>
              </a:r>
              <a:endParaRPr lang="fr-FR" sz="2667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2" name="Google Shape;742;p98">
              <a:extLst>
                <a:ext uri="{FF2B5EF4-FFF2-40B4-BE49-F238E27FC236}">
                  <a16:creationId xmlns:a16="http://schemas.microsoft.com/office/drawing/2014/main" id="{4C5A2434-F1AA-B9F3-E0BF-DA5E4F76E503}"/>
                </a:ext>
              </a:extLst>
            </p:cNvPr>
            <p:cNvSpPr/>
            <p:nvPr/>
          </p:nvSpPr>
          <p:spPr>
            <a:xfrm>
              <a:off x="1412883" y="5541107"/>
              <a:ext cx="65604" cy="720000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33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35" name="Google Shape;223;p26">
              <a:extLst>
                <a:ext uri="{FF2B5EF4-FFF2-40B4-BE49-F238E27FC236}">
                  <a16:creationId xmlns:a16="http://schemas.microsoft.com/office/drawing/2014/main" id="{48216599-F5AB-C483-EA37-2BCCC810BD0E}"/>
                </a:ext>
              </a:extLst>
            </p:cNvPr>
            <p:cNvSpPr/>
            <p:nvPr/>
          </p:nvSpPr>
          <p:spPr>
            <a:xfrm>
              <a:off x="1937552" y="5365053"/>
              <a:ext cx="4286785" cy="576000"/>
            </a:xfrm>
            <a:prstGeom prst="rect">
              <a:avLst/>
            </a:prstGeom>
            <a:solidFill>
              <a:srgbClr val="54AFE9"/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133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pic>
        <p:nvPicPr>
          <p:cNvPr id="37" name="Google Shape;730;p98" descr="الصفحة الرئيسية">
            <a:extLst>
              <a:ext uri="{FF2B5EF4-FFF2-40B4-BE49-F238E27FC236}">
                <a16:creationId xmlns:a16="http://schemas.microsoft.com/office/drawing/2014/main" id="{20058C65-91AB-5E79-FC9A-1438161C1721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3909512" y="183880"/>
            <a:ext cx="4372977" cy="663097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5B77C1D5-E5AE-8B49-A5E0-6EB11D4FC381}"/>
              </a:ext>
            </a:extLst>
          </p:cNvPr>
          <p:cNvSpPr txBox="1"/>
          <p:nvPr/>
        </p:nvSpPr>
        <p:spPr>
          <a:xfrm>
            <a:off x="1898044" y="5284014"/>
            <a:ext cx="573350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fr-FR" dirty="0"/>
          </a:p>
          <a:p>
            <a:r>
              <a:rPr lang="fr-FR" b="1" dirty="0">
                <a:solidFill>
                  <a:schemeClr val="bg1"/>
                </a:solidFill>
              </a:rPr>
              <a:t>Additionner et soustraire des expressions littérales </a:t>
            </a:r>
            <a:endParaRPr lang="fr-MA" sz="2400" b="1" dirty="0">
              <a:solidFill>
                <a:schemeClr val="bg1"/>
              </a:solidFill>
              <a:effectLst/>
            </a:endParaRPr>
          </a:p>
        </p:txBody>
      </p:sp>
      <p:sp>
        <p:nvSpPr>
          <p:cNvPr id="2" name="Google Shape;731;p98">
            <a:extLst>
              <a:ext uri="{FF2B5EF4-FFF2-40B4-BE49-F238E27FC236}">
                <a16:creationId xmlns:a16="http://schemas.microsoft.com/office/drawing/2014/main" id="{4EC7E628-E132-7E28-CBBB-BE5D733B9A77}"/>
              </a:ext>
            </a:extLst>
          </p:cNvPr>
          <p:cNvSpPr txBox="1"/>
          <p:nvPr/>
        </p:nvSpPr>
        <p:spPr>
          <a:xfrm>
            <a:off x="-277957" y="1730435"/>
            <a:ext cx="7747991" cy="110799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7200" b="1" kern="0" dirty="0">
                <a:solidFill>
                  <a:srgbClr val="002060"/>
                </a:solidFill>
                <a:latin typeface="Calibri"/>
                <a:ea typeface="Calibri"/>
                <a:cs typeface="Calibri"/>
              </a:rPr>
              <a:t>Mathématiques</a:t>
            </a:r>
            <a:endParaRPr lang="fr-FR" sz="18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" name="Google Shape;738;p98">
            <a:extLst>
              <a:ext uri="{FF2B5EF4-FFF2-40B4-BE49-F238E27FC236}">
                <a16:creationId xmlns:a16="http://schemas.microsoft.com/office/drawing/2014/main" id="{CB05C1AA-18CE-6105-B0DA-A0C0F9B6F3D7}"/>
              </a:ext>
            </a:extLst>
          </p:cNvPr>
          <p:cNvSpPr txBox="1"/>
          <p:nvPr/>
        </p:nvSpPr>
        <p:spPr>
          <a:xfrm>
            <a:off x="8748597" y="1592990"/>
            <a:ext cx="1704404" cy="45974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Niveau</a:t>
            </a:r>
            <a:r>
              <a:rPr lang="fr-FR" sz="1600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</a:t>
            </a:r>
            <a:r>
              <a:rPr lang="fr-FR" sz="1333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</a:t>
            </a:r>
            <a:r>
              <a:rPr lang="fr-FR" sz="1600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 </a:t>
            </a:r>
            <a:endParaRPr lang="fr-FR" sz="1467" kern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6" name="Google Shape;743;p98">
            <a:extLst>
              <a:ext uri="{FF2B5EF4-FFF2-40B4-BE49-F238E27FC236}">
                <a16:creationId xmlns:a16="http://schemas.microsoft.com/office/drawing/2014/main" id="{73CC54D5-6FE6-127A-63F5-1BBFE8BDD34E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8655511" y="1472569"/>
            <a:ext cx="2026479" cy="1623728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7" name="Google Shape;744;p98">
            <a:extLst>
              <a:ext uri="{FF2B5EF4-FFF2-40B4-BE49-F238E27FC236}">
                <a16:creationId xmlns:a16="http://schemas.microsoft.com/office/drawing/2014/main" id="{B4157B88-78F8-9E2E-0DA1-3704C04D5B44}"/>
              </a:ext>
            </a:extLst>
          </p:cNvPr>
          <p:cNvSpPr txBox="1"/>
          <p:nvPr/>
        </p:nvSpPr>
        <p:spPr>
          <a:xfrm>
            <a:off x="8816547" y="1659498"/>
            <a:ext cx="1704404" cy="59093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Niveau</a:t>
            </a:r>
            <a:r>
              <a:rPr lang="fr-FR" sz="2133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Google Shape;745;p98">
            <a:extLst>
              <a:ext uri="{FF2B5EF4-FFF2-40B4-BE49-F238E27FC236}">
                <a16:creationId xmlns:a16="http://schemas.microsoft.com/office/drawing/2014/main" id="{EC626726-3B0D-ADCC-8611-576FFD8AA845}"/>
              </a:ext>
            </a:extLst>
          </p:cNvPr>
          <p:cNvSpPr txBox="1"/>
          <p:nvPr/>
        </p:nvSpPr>
        <p:spPr>
          <a:xfrm>
            <a:off x="8919945" y="2284434"/>
            <a:ext cx="1497604" cy="46161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1" compatLnSpc="1">
            <a:sp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CBF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1AC</a:t>
            </a:r>
          </a:p>
        </p:txBody>
      </p:sp>
      <p:sp>
        <p:nvSpPr>
          <p:cNvPr id="9" name="Google Shape;223;p26">
            <a:extLst>
              <a:ext uri="{FF2B5EF4-FFF2-40B4-BE49-F238E27FC236}">
                <a16:creationId xmlns:a16="http://schemas.microsoft.com/office/drawing/2014/main" id="{5D116BF3-E8AD-5410-7F9D-C943680779B7}"/>
              </a:ext>
            </a:extLst>
          </p:cNvPr>
          <p:cNvSpPr/>
          <p:nvPr/>
        </p:nvSpPr>
        <p:spPr>
          <a:xfrm>
            <a:off x="731956" y="3429000"/>
            <a:ext cx="4901928" cy="968911"/>
          </a:xfrm>
          <a:prstGeom prst="rect">
            <a:avLst/>
          </a:prstGeom>
          <a:noFill/>
          <a:ln w="38103"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600" b="1" kern="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Semestre 1 - Période 2</a:t>
            </a:r>
            <a:endParaRPr lang="fr-FR" sz="3600" b="1" kern="0" dirty="0">
              <a:solidFill>
                <a:srgbClr val="0070C0"/>
              </a:solidFill>
              <a:ea typeface="Calibri"/>
              <a:cs typeface="Calibri"/>
            </a:endParaRPr>
          </a:p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3200" b="1" kern="0" dirty="0">
              <a:solidFill>
                <a:srgbClr val="0070C0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10" name="Picture 2" descr="A cartoon of a child and child sitting at a table writing in a notebook&#10;&#10;AI-generated content may be incorrect.">
            <a:extLst>
              <a:ext uri="{FF2B5EF4-FFF2-40B4-BE49-F238E27FC236}">
                <a16:creationId xmlns:a16="http://schemas.microsoft.com/office/drawing/2014/main" id="{52028CEA-18BB-1EA1-4B8B-396AB118E03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5010" y="3429000"/>
            <a:ext cx="3995903" cy="2777742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054533" y="4501251"/>
            <a:ext cx="405123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>
                <a:solidFill>
                  <a:schemeClr val="bg1"/>
                </a:solidFill>
              </a:rPr>
              <a:t> Opérations sur les expressions littérales</a:t>
            </a:r>
            <a:r>
              <a:rPr lang="fr-FR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7341157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997DCD3-7E2D-91B5-8B6C-32BB0449DA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00CB0939-B889-00E3-240F-B78E789C9ED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63B304AE-F9B2-8DE5-6C2E-73E3BD31DD8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E5727F8-31CE-BFE0-3DB5-AD019D263AAB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5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Lexique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2A4462C8-2B32-EA78-CD01-247E37425A93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43D164A7-90A6-0FF6-E091-E375E773C391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05687A2-1D42-D24B-6BB8-E33646815E39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 min</a:t>
              </a:r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468B9924-2D50-D7A9-71E5-12542BE36D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2038" y="1397317"/>
            <a:ext cx="1407925" cy="1227600"/>
          </a:xfrm>
          <a:custGeom>
            <a:avLst/>
            <a:gdLst>
              <a:gd name="csX0" fmla="*/ 0 w 1407925"/>
              <a:gd name="csY0" fmla="*/ 0 h 1227600"/>
              <a:gd name="csX1" fmla="*/ 469308 w 1407925"/>
              <a:gd name="csY1" fmla="*/ 0 h 1227600"/>
              <a:gd name="csX2" fmla="*/ 952696 w 1407925"/>
              <a:gd name="csY2" fmla="*/ 0 h 1227600"/>
              <a:gd name="csX3" fmla="*/ 1407925 w 1407925"/>
              <a:gd name="csY3" fmla="*/ 0 h 1227600"/>
              <a:gd name="csX4" fmla="*/ 1407925 w 1407925"/>
              <a:gd name="csY4" fmla="*/ 421476 h 1227600"/>
              <a:gd name="csX5" fmla="*/ 1407925 w 1407925"/>
              <a:gd name="csY5" fmla="*/ 818400 h 1227600"/>
              <a:gd name="csX6" fmla="*/ 1407925 w 1407925"/>
              <a:gd name="csY6" fmla="*/ 1227600 h 1227600"/>
              <a:gd name="csX7" fmla="*/ 938617 w 1407925"/>
              <a:gd name="csY7" fmla="*/ 1227600 h 1227600"/>
              <a:gd name="csX8" fmla="*/ 483388 w 1407925"/>
              <a:gd name="csY8" fmla="*/ 1227600 h 1227600"/>
              <a:gd name="csX9" fmla="*/ 0 w 1407925"/>
              <a:gd name="csY9" fmla="*/ 1227600 h 1227600"/>
              <a:gd name="csX10" fmla="*/ 0 w 1407925"/>
              <a:gd name="csY10" fmla="*/ 793848 h 1227600"/>
              <a:gd name="csX11" fmla="*/ 0 w 1407925"/>
              <a:gd name="csY11" fmla="*/ 372372 h 1227600"/>
              <a:gd name="csX12" fmla="*/ 0 w 1407925"/>
              <a:gd name="csY12" fmla="*/ 0 h 12276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1407925" h="1227600" fill="none" extrusionOk="0">
                <a:moveTo>
                  <a:pt x="0" y="0"/>
                </a:moveTo>
                <a:cubicBezTo>
                  <a:pt x="97159" y="-47304"/>
                  <a:pt x="307302" y="14376"/>
                  <a:pt x="469308" y="0"/>
                </a:cubicBezTo>
                <a:cubicBezTo>
                  <a:pt x="631314" y="-14376"/>
                  <a:pt x="733928" y="25223"/>
                  <a:pt x="952696" y="0"/>
                </a:cubicBezTo>
                <a:cubicBezTo>
                  <a:pt x="1171464" y="-25223"/>
                  <a:pt x="1206947" y="46417"/>
                  <a:pt x="1407925" y="0"/>
                </a:cubicBezTo>
                <a:cubicBezTo>
                  <a:pt x="1414686" y="108824"/>
                  <a:pt x="1401804" y="241412"/>
                  <a:pt x="1407925" y="421476"/>
                </a:cubicBezTo>
                <a:cubicBezTo>
                  <a:pt x="1414046" y="601540"/>
                  <a:pt x="1399281" y="689538"/>
                  <a:pt x="1407925" y="818400"/>
                </a:cubicBezTo>
                <a:cubicBezTo>
                  <a:pt x="1416569" y="947262"/>
                  <a:pt x="1366004" y="1130313"/>
                  <a:pt x="1407925" y="1227600"/>
                </a:cubicBezTo>
                <a:cubicBezTo>
                  <a:pt x="1228184" y="1257298"/>
                  <a:pt x="1160171" y="1195385"/>
                  <a:pt x="938617" y="1227600"/>
                </a:cubicBezTo>
                <a:cubicBezTo>
                  <a:pt x="717063" y="1259815"/>
                  <a:pt x="603423" y="1198033"/>
                  <a:pt x="483388" y="1227600"/>
                </a:cubicBezTo>
                <a:cubicBezTo>
                  <a:pt x="363353" y="1257167"/>
                  <a:pt x="223838" y="1203235"/>
                  <a:pt x="0" y="1227600"/>
                </a:cubicBezTo>
                <a:cubicBezTo>
                  <a:pt x="-36369" y="1029647"/>
                  <a:pt x="25876" y="909087"/>
                  <a:pt x="0" y="793848"/>
                </a:cubicBezTo>
                <a:cubicBezTo>
                  <a:pt x="-25876" y="678609"/>
                  <a:pt x="20520" y="568845"/>
                  <a:pt x="0" y="372372"/>
                </a:cubicBezTo>
                <a:cubicBezTo>
                  <a:pt x="-20520" y="175899"/>
                  <a:pt x="38855" y="109030"/>
                  <a:pt x="0" y="0"/>
                </a:cubicBezTo>
                <a:close/>
              </a:path>
              <a:path w="1407925" h="1227600" stroke="0" extrusionOk="0">
                <a:moveTo>
                  <a:pt x="0" y="0"/>
                </a:moveTo>
                <a:cubicBezTo>
                  <a:pt x="105373" y="-7769"/>
                  <a:pt x="262787" y="8732"/>
                  <a:pt x="427071" y="0"/>
                </a:cubicBezTo>
                <a:cubicBezTo>
                  <a:pt x="591355" y="-8732"/>
                  <a:pt x="648851" y="28881"/>
                  <a:pt x="854141" y="0"/>
                </a:cubicBezTo>
                <a:cubicBezTo>
                  <a:pt x="1059431" y="-28881"/>
                  <a:pt x="1223492" y="30855"/>
                  <a:pt x="1407925" y="0"/>
                </a:cubicBezTo>
                <a:cubicBezTo>
                  <a:pt x="1435756" y="178000"/>
                  <a:pt x="1404614" y="245819"/>
                  <a:pt x="1407925" y="384648"/>
                </a:cubicBezTo>
                <a:cubicBezTo>
                  <a:pt x="1411236" y="523477"/>
                  <a:pt x="1365978" y="610238"/>
                  <a:pt x="1407925" y="806124"/>
                </a:cubicBezTo>
                <a:cubicBezTo>
                  <a:pt x="1449872" y="1002010"/>
                  <a:pt x="1386449" y="1066247"/>
                  <a:pt x="1407925" y="1227600"/>
                </a:cubicBezTo>
                <a:cubicBezTo>
                  <a:pt x="1291123" y="1254235"/>
                  <a:pt x="1179980" y="1186521"/>
                  <a:pt x="966775" y="1227600"/>
                </a:cubicBezTo>
                <a:cubicBezTo>
                  <a:pt x="753570" y="1268679"/>
                  <a:pt x="634025" y="1188637"/>
                  <a:pt x="469308" y="1227600"/>
                </a:cubicBezTo>
                <a:cubicBezTo>
                  <a:pt x="304591" y="1266563"/>
                  <a:pt x="229939" y="1185858"/>
                  <a:pt x="0" y="1227600"/>
                </a:cubicBezTo>
                <a:cubicBezTo>
                  <a:pt x="-33521" y="1140452"/>
                  <a:pt x="24394" y="958484"/>
                  <a:pt x="0" y="806124"/>
                </a:cubicBezTo>
                <a:cubicBezTo>
                  <a:pt x="-24394" y="653764"/>
                  <a:pt x="33205" y="480016"/>
                  <a:pt x="0" y="396924"/>
                </a:cubicBezTo>
                <a:cubicBezTo>
                  <a:pt x="-33205" y="313832"/>
                  <a:pt x="5652" y="133195"/>
                  <a:pt x="0" y="0"/>
                </a:cubicBezTo>
                <a:close/>
              </a:path>
            </a:pathLst>
          </a:custGeom>
          <a:ln w="57150">
            <a:solidFill>
              <a:srgbClr val="5FADE4"/>
            </a:solidFill>
            <a:extLst>
              <a:ext uri="{C807C97D-BFC1-408E-A445-0C87EB9F89A2}">
                <ask:lineSketchStyleProps xmlns:ask="http://schemas.microsoft.com/office/drawing/2018/sketchyshapes" sd="23714749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422520087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DEE79D-2FE6-0B7D-E01A-685742BADC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A36C3B3D-1D4D-F08E-F92F-D71570C20460}"/>
              </a:ext>
            </a:extLst>
          </p:cNvPr>
          <p:cNvSpPr txBox="1"/>
          <p:nvPr/>
        </p:nvSpPr>
        <p:spPr>
          <a:xfrm>
            <a:off x="818350" y="248879"/>
            <a:ext cx="105537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  <a:defRPr/>
            </a:pPr>
            <a:endParaRPr lang="fr-FR" sz="1600" b="1" dirty="0">
              <a:solidFill>
                <a:prstClr val="white">
                  <a:lumMod val="65000"/>
                </a:prstClr>
              </a:solidFill>
            </a:endParaRPr>
          </a:p>
          <a:p>
            <a:pPr>
              <a:spcAft>
                <a:spcPts val="400"/>
              </a:spcAft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Notez bien que ces mots en français seront utilisés au cours de cette séance et pendant toute la leçon..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009099BD-E9EF-F635-A5B1-C315A11888D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6" name="Picture 2" descr="Lever la main - Icônes mains et gestes gratuites">
            <a:extLst>
              <a:ext uri="{FF2B5EF4-FFF2-40B4-BE49-F238E27FC236}">
                <a16:creationId xmlns:a16="http://schemas.microsoft.com/office/drawing/2014/main" id="{4D17F5C4-AAAA-083C-F1B7-2E0A9179EF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38056" y="961592"/>
            <a:ext cx="580695" cy="580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F6C0A943-F7ED-640E-7ABC-4EB35B843CDB}"/>
              </a:ext>
            </a:extLst>
          </p:cNvPr>
          <p:cNvSpPr/>
          <p:nvPr/>
        </p:nvSpPr>
        <p:spPr>
          <a:xfrm>
            <a:off x="2325520" y="2547919"/>
            <a:ext cx="8102531" cy="73244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chemeClr val="accent5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chemeClr val="tx1"/>
                </a:solidFill>
                <a:ea typeface="Calibri"/>
                <a:cs typeface="Calibri"/>
                <a:sym typeface="Calibri"/>
              </a:rPr>
              <a:t>L’opposé d’une expression littérale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F4AE568E-8CFE-610A-AAD1-4E60474C9C86}"/>
              </a:ext>
            </a:extLst>
          </p:cNvPr>
          <p:cNvSpPr/>
          <p:nvPr/>
        </p:nvSpPr>
        <p:spPr>
          <a:xfrm>
            <a:off x="2325519" y="3728149"/>
            <a:ext cx="8102532" cy="73244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chemeClr val="accent5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chemeClr val="tx1"/>
                </a:solidFill>
                <a:ea typeface="Calibri"/>
                <a:cs typeface="Calibri"/>
                <a:sym typeface="Calibri"/>
              </a:rPr>
              <a:t>Signes des termes </a:t>
            </a:r>
            <a:r>
              <a:rPr lang="fr-FR" sz="2400" dirty="0"/>
              <a:t> </a:t>
            </a:r>
            <a:r>
              <a:rPr lang="fr-FR" sz="2400" b="1" dirty="0"/>
              <a:t> </a:t>
            </a:r>
          </a:p>
        </p:txBody>
      </p:sp>
      <p:sp>
        <p:nvSpPr>
          <p:cNvPr id="14" name="Rectangle : coins arrondis 6">
            <a:extLst>
              <a:ext uri="{FF2B5EF4-FFF2-40B4-BE49-F238E27FC236}">
                <a16:creationId xmlns:a16="http://schemas.microsoft.com/office/drawing/2014/main" id="{F4AE568E-8CFE-610A-AAD1-4E60474C9C86}"/>
              </a:ext>
            </a:extLst>
          </p:cNvPr>
          <p:cNvSpPr/>
          <p:nvPr/>
        </p:nvSpPr>
        <p:spPr>
          <a:xfrm>
            <a:off x="2325519" y="4908379"/>
            <a:ext cx="8190081" cy="73244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chemeClr val="accent5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chemeClr val="tx1"/>
                </a:solidFill>
                <a:ea typeface="Calibri"/>
                <a:cs typeface="Calibri"/>
                <a:sym typeface="Calibri"/>
              </a:rPr>
              <a:t>Termes semblables  </a:t>
            </a:r>
            <a:r>
              <a:rPr lang="fr-FR" sz="2400" dirty="0"/>
              <a:t> </a:t>
            </a:r>
            <a:r>
              <a:rPr lang="fr-FR" sz="2400" b="1" dirty="0"/>
              <a:t> </a:t>
            </a:r>
          </a:p>
        </p:txBody>
      </p:sp>
      <p:sp>
        <p:nvSpPr>
          <p:cNvPr id="8" name="Rectangle : coins arrondis 3">
            <a:extLst>
              <a:ext uri="{FF2B5EF4-FFF2-40B4-BE49-F238E27FC236}">
                <a16:creationId xmlns:a16="http://schemas.microsoft.com/office/drawing/2014/main" id="{F6C0A943-F7ED-640E-7ABC-4EB35B843CDB}"/>
              </a:ext>
            </a:extLst>
          </p:cNvPr>
          <p:cNvSpPr/>
          <p:nvPr/>
        </p:nvSpPr>
        <p:spPr>
          <a:xfrm>
            <a:off x="2325519" y="1542287"/>
            <a:ext cx="8102531" cy="73244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chemeClr val="accent5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chemeClr val="tx1"/>
                </a:solidFill>
                <a:ea typeface="Calibri"/>
                <a:cs typeface="Calibri"/>
                <a:sym typeface="Calibri"/>
              </a:rPr>
              <a:t>Additionner et soustraire</a:t>
            </a:r>
          </a:p>
        </p:txBody>
      </p:sp>
    </p:spTree>
    <p:extLst>
      <p:ext uri="{BB962C8B-B14F-4D97-AF65-F5344CB8AC3E}">
        <p14:creationId xmlns:p14="http://schemas.microsoft.com/office/powerpoint/2010/main" val="7541964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14" grpId="0" animBg="1"/>
      <p:bldP spid="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donne 30s aux élèves pour réfléchir, puis invite deux ou trois d'entre eux à répondre.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D_A_01">
                <a:extLst>
                  <a:ext uri="{FF2B5EF4-FFF2-40B4-BE49-F238E27FC236}">
                    <a16:creationId xmlns:a16="http://schemas.microsoft.com/office/drawing/2014/main" id="{8370BD2B-BD7F-4541-9796-EA130DEC88F0}"/>
                  </a:ext>
                </a:extLst>
              </p:cNvPr>
              <p:cNvSpPr txBox="1"/>
              <p:nvPr/>
            </p:nvSpPr>
            <p:spPr>
              <a:xfrm>
                <a:off x="761260" y="186940"/>
                <a:ext cx="10553700" cy="508000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4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</a:t>
                </a:r>
                <a:r>
                  <a:rPr lang="fr-FR" sz="1600" b="1" dirty="0">
                    <a:solidFill>
                      <a:prstClr val="white">
                        <a:lumMod val="65000"/>
                      </a:prstClr>
                    </a:solidFill>
                    <a:latin typeface="Calibri" panose="020F0502020204030204"/>
                  </a:rPr>
                  <a:t>R</a:t>
                </a:r>
                <a:r>
                  <a:rPr lang="fr-FR" sz="1600" b="1" noProof="0" dirty="0" err="1">
                    <a:solidFill>
                      <a:prstClr val="white">
                        <a:lumMod val="65000"/>
                      </a:prstClr>
                    </a:solidFill>
                    <a:latin typeface="Calibri" panose="020F0502020204030204"/>
                  </a:rPr>
                  <a:t>éduire</a:t>
                </a:r>
                <a:r>
                  <a:rPr lang="fr-FR" sz="1600" b="1" noProof="0" dirty="0">
                    <a:solidFill>
                      <a:prstClr val="white">
                        <a:lumMod val="65000"/>
                      </a:prstClr>
                    </a:solidFill>
                    <a:latin typeface="Calibri" panose="020F0502020204030204"/>
                  </a:rPr>
                  <a:t> </a:t>
                </a:r>
                <a:r>
                  <a:rPr lang="fr-FR" sz="1600" b="1" dirty="0">
                    <a:solidFill>
                      <a:prstClr val="white">
                        <a:lumMod val="65000"/>
                      </a:prstClr>
                    </a:solidFill>
                    <a:latin typeface="Calibri" panose="020F0502020204030204"/>
                  </a:rPr>
                  <a:t> l’expression littérale suivante: </a:t>
                </a:r>
                <a14:m>
                  <m:oMath xmlns:m="http://schemas.openxmlformats.org/officeDocument/2006/math">
                    <m:r>
                      <a:rPr lang="fr-FR" sz="1600" b="1" i="1" dirty="0" smtClean="0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</a:rPr>
                      <m:t>𝟐</m:t>
                    </m:r>
                    <m:r>
                      <a:rPr lang="fr-FR" sz="1600" b="1" i="1" dirty="0" smtClean="0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</a:rPr>
                      <m:t>𝒙</m:t>
                    </m:r>
                    <m:r>
                      <a:rPr lang="fr-FR" sz="1600" b="1" i="1" dirty="0" smtClean="0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fr-FR" sz="1600" b="1" i="1" dirty="0" smtClean="0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</a:rPr>
                      <m:t>𝟓</m:t>
                    </m:r>
                    <m:r>
                      <a:rPr lang="fr-FR" sz="1600" b="1" i="1" dirty="0" smtClean="0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</a:rPr>
                      <m:t>𝒙</m:t>
                    </m:r>
                  </m:oMath>
                </a14:m>
                <a:endParaRPr kumimoji="0" lang="fr-FR" sz="1600" b="1" i="0" u="none" strike="sng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6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22" name="D_A_01">
                <a:extLst>
                  <a:ext uri="{FF2B5EF4-FFF2-40B4-BE49-F238E27FC236}">
                    <a16:creationId xmlns:a16="http://schemas.microsoft.com/office/drawing/2014/main" id="{8370BD2B-BD7F-4541-9796-EA130DEC88F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1260" y="186940"/>
                <a:ext cx="10553700" cy="50800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4" name="Picture 2" descr="Lever la main - Icônes mains et gestes gratuites">
            <a:extLst>
              <a:ext uri="{FF2B5EF4-FFF2-40B4-BE49-F238E27FC236}">
                <a16:creationId xmlns:a16="http://schemas.microsoft.com/office/drawing/2014/main" id="{C87E905E-97AE-F893-3E0B-5B0DCCEBCA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2" name="Oval 81">
            <a:extLst>
              <a:ext uri="{FF2B5EF4-FFF2-40B4-BE49-F238E27FC236}">
                <a16:creationId xmlns:a16="http://schemas.microsoft.com/office/drawing/2014/main" id="{630EB2B0-4083-1AB5-B365-BCE8E48633F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ZoneTexte 3"/>
              <p:cNvSpPr txBox="1"/>
              <p:nvPr/>
            </p:nvSpPr>
            <p:spPr>
              <a:xfrm>
                <a:off x="1237510" y="1727721"/>
                <a:ext cx="9445557" cy="2985433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lvl="0">
                  <a:spcAft>
                    <a:spcPts val="400"/>
                  </a:spcAft>
                  <a:defRPr/>
                </a:pPr>
                <a:r>
                  <a:rPr lang="fr-FR" sz="2400" b="1" dirty="0">
                    <a:solidFill>
                      <a:schemeClr val="tx1"/>
                    </a:solidFill>
                  </a:rPr>
                  <a:t>Réduire  l’expression littérale suivante:</a:t>
                </a:r>
              </a:p>
              <a:p>
                <a:pPr lvl="0">
                  <a:spcAft>
                    <a:spcPts val="400"/>
                  </a:spcAft>
                  <a:defRPr/>
                </a:pPr>
                <a:endParaRPr lang="fr-FR" b="1" dirty="0">
                  <a:solidFill>
                    <a:prstClr val="white">
                      <a:lumMod val="65000"/>
                    </a:prstClr>
                  </a:solidFill>
                </a:endParaRPr>
              </a:p>
              <a:p>
                <a:pPr lvl="0">
                  <a:spcAft>
                    <a:spcPts val="400"/>
                  </a:spcAft>
                  <a:defRPr/>
                </a:pPr>
                <a:endParaRPr lang="fr-FR" b="1" dirty="0">
                  <a:solidFill>
                    <a:prstClr val="white">
                      <a:lumMod val="65000"/>
                    </a:prstClr>
                  </a:solidFill>
                </a:endParaRPr>
              </a:p>
              <a:p>
                <a:pPr lvl="0" algn="ctr">
                  <a:spcAft>
                    <a:spcPts val="400"/>
                  </a:spcAft>
                  <a:defRPr/>
                </a:pPr>
                <a:r>
                  <a:rPr lang="fr-FR" b="1" dirty="0">
                    <a:solidFill>
                      <a:prstClr val="white">
                        <a:lumMod val="65000"/>
                      </a:prstClr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fr-FR" sz="3600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𝟐</m:t>
                    </m:r>
                    <m:r>
                      <a:rPr lang="fr-FR" sz="3600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𝒙</m:t>
                    </m:r>
                    <m:r>
                      <a:rPr lang="fr-FR" sz="3600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fr-FR" sz="3600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𝟓</m:t>
                    </m:r>
                    <m:r>
                      <a:rPr lang="fr-FR" sz="3600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𝒙</m:t>
                    </m:r>
                  </m:oMath>
                </a14:m>
                <a:endParaRPr lang="fr-FR" sz="3600" b="1" dirty="0">
                  <a:solidFill>
                    <a:schemeClr val="tx1"/>
                  </a:solidFill>
                </a:endParaRPr>
              </a:p>
              <a:p>
                <a:pPr lvl="0" algn="ctr">
                  <a:spcAft>
                    <a:spcPts val="400"/>
                  </a:spcAft>
                  <a:defRPr/>
                </a:pPr>
                <a:endParaRPr lang="fr-FR" sz="2400" b="1" strike="sngStrike" dirty="0">
                  <a:solidFill>
                    <a:schemeClr val="tx1"/>
                  </a:solidFill>
                </a:endParaRPr>
              </a:p>
              <a:p>
                <a:pPr lvl="0" algn="ctr">
                  <a:spcAft>
                    <a:spcPts val="400"/>
                  </a:spcAft>
                  <a:defRPr/>
                </a:pPr>
                <a:endParaRPr lang="fr-FR" sz="2400" b="1" strike="sngStrike" dirty="0">
                  <a:solidFill>
                    <a:schemeClr val="tx1"/>
                  </a:solidFill>
                </a:endParaRPr>
              </a:p>
              <a:p>
                <a:pPr lvl="0" algn="ctr">
                  <a:spcAft>
                    <a:spcPts val="400"/>
                  </a:spcAft>
                  <a:defRPr/>
                </a:pPr>
                <a:endParaRPr lang="fr-FR" sz="2400" b="1" strike="sngStrike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" name="ZoneTexte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37510" y="1727721"/>
                <a:ext cx="9445557" cy="2985433"/>
              </a:xfrm>
              <a:prstGeom prst="rect">
                <a:avLst/>
              </a:prstGeom>
              <a:blipFill>
                <a:blip r:embed="rId4"/>
                <a:stretch>
                  <a:fillRect l="-903" t="-142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 8"/>
          <p:cNvSpPr/>
          <p:nvPr/>
        </p:nvSpPr>
        <p:spPr>
          <a:xfrm>
            <a:off x="1453305" y="2196403"/>
            <a:ext cx="18473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fr-FR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827285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D_A_01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V</a:t>
            </a:r>
            <a:r>
              <a:rPr lang="fr-FR" sz="1600" b="1" dirty="0" err="1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oici</a:t>
            </a:r>
            <a:r>
              <a:rPr lang="fr-FR" sz="1600" b="1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 la réponse: </a:t>
            </a:r>
            <a:endParaRPr kumimoji="0" lang="fr-FR" sz="1600" b="1" i="0" u="none" strike="sng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2" name="Oval 81">
            <a:extLst>
              <a:ext uri="{FF2B5EF4-FFF2-40B4-BE49-F238E27FC236}">
                <a16:creationId xmlns:a16="http://schemas.microsoft.com/office/drawing/2014/main" id="{630EB2B0-4083-1AB5-B365-BCE8E48633F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456919ED-CC42-D4C9-B299-6D709E41BE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527012" y="570702"/>
            <a:ext cx="451463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Aft>
                <a:spcPts val="400"/>
              </a:spcAft>
              <a:defRPr/>
            </a:pPr>
            <a:r>
              <a:rPr lang="fr-FR" sz="1400" i="1" dirty="0">
                <a:solidFill>
                  <a:prstClr val="white">
                    <a:lumMod val="65000"/>
                  </a:prstClr>
                </a:solidFill>
              </a:rPr>
              <a:t>L’enseignant donne des feedbacks sur les erreurs observées</a:t>
            </a:r>
            <a:r>
              <a:rPr lang="fr-FR" i="1" dirty="0">
                <a:solidFill>
                  <a:prstClr val="white">
                    <a:lumMod val="65000"/>
                  </a:prstClr>
                </a:solidFill>
              </a:rPr>
              <a:t>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3447743" y="2907401"/>
                <a:ext cx="5997813" cy="636072"/>
              </a:xfrm>
              <a:prstGeom prst="rect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>
                <a:spAutoFit/>
              </a:bodyPr>
              <a:lstStyle/>
              <a:p>
                <a:pPr lvl="0" algn="ctr">
                  <a:spcAft>
                    <a:spcPts val="400"/>
                  </a:spcAft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3200" b="1" i="1" dirty="0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fr-FR" sz="3200" b="1" i="1" dirty="0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fr-FR" sz="3200" b="1" i="1" dirty="0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fr-FR" sz="3200" b="1" i="1" dirty="0" smtClean="0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fr-FR" sz="3200" b="1" i="1" dirty="0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fr-FR" sz="3200" b="1" i="1" dirty="0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fr-FR" sz="3200" b="1" i="1" dirty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3200" b="1" i="1" dirty="0" smtClean="0"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fr-FR" sz="3200" b="1" i="1" dirty="0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fr-FR" sz="3200" b="1" i="1" dirty="0" smtClean="0">
                              <a:latin typeface="Cambria Math" panose="02040503050406030204" pitchFamily="18" charset="0"/>
                            </a:rPr>
                            <m:t>𝟓</m:t>
                          </m:r>
                        </m:e>
                      </m:d>
                      <m:r>
                        <a:rPr lang="fr-FR" sz="3200" b="1" i="1" dirty="0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fr-FR" sz="3200" b="1" i="1" dirty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FR" sz="3200" b="1" i="1" dirty="0" smtClean="0">
                          <a:latin typeface="Cambria Math" panose="02040503050406030204" pitchFamily="18" charset="0"/>
                        </a:rPr>
                        <m:t>𝟕</m:t>
                      </m:r>
                      <m:r>
                        <a:rPr lang="fr-FR" sz="3200" b="1" i="1" dirty="0" smtClean="0"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fr-FR" sz="3200" b="1" dirty="0"/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47743" y="2907401"/>
                <a:ext cx="5997813" cy="63607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5729064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donne 30s aux élèves pour réfléchir, puis invite deux ou trois d'entre eux à répondre.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D_A_01">
                <a:extLst>
                  <a:ext uri="{FF2B5EF4-FFF2-40B4-BE49-F238E27FC236}">
                    <a16:creationId xmlns:a16="http://schemas.microsoft.com/office/drawing/2014/main" id="{8370BD2B-BD7F-4541-9796-EA130DEC88F0}"/>
                  </a:ext>
                </a:extLst>
              </p:cNvPr>
              <p:cNvSpPr txBox="1"/>
              <p:nvPr/>
            </p:nvSpPr>
            <p:spPr>
              <a:xfrm>
                <a:off x="761260" y="186940"/>
                <a:ext cx="10553700" cy="508000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4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</a:t>
                </a:r>
                <a:r>
                  <a:rPr lang="fr-FR" sz="1600" b="1" noProof="0" dirty="0">
                    <a:solidFill>
                      <a:prstClr val="white">
                        <a:lumMod val="65000"/>
                      </a:prstClr>
                    </a:solidFill>
                    <a:latin typeface="Calibri" panose="020F0502020204030204"/>
                  </a:rPr>
                  <a:t>R</a:t>
                </a:r>
                <a:r>
                  <a:rPr lang="fr-FR" sz="1600" b="1" dirty="0" err="1">
                    <a:solidFill>
                      <a:prstClr val="white">
                        <a:lumMod val="65000"/>
                      </a:prstClr>
                    </a:solidFill>
                    <a:latin typeface="Calibri" panose="020F0502020204030204"/>
                  </a:rPr>
                  <a:t>éduire</a:t>
                </a:r>
                <a:r>
                  <a:rPr lang="fr-FR" sz="1600" b="1" dirty="0">
                    <a:solidFill>
                      <a:prstClr val="white">
                        <a:lumMod val="65000"/>
                      </a:prstClr>
                    </a:solidFill>
                    <a:latin typeface="Calibri" panose="020F0502020204030204"/>
                  </a:rPr>
                  <a:t> l’expression suivante: </a:t>
                </a:r>
                <a14:m>
                  <m:oMath xmlns:m="http://schemas.openxmlformats.org/officeDocument/2006/math">
                    <m:r>
                      <a:rPr lang="fr-FR" sz="1600" b="1" i="1" dirty="0" smtClean="0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</a:rPr>
                      <m:t>𝟑</m:t>
                    </m:r>
                    <m:r>
                      <a:rPr lang="fr-FR" sz="1600" b="1" i="1" dirty="0" smtClean="0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</a:rPr>
                      <m:t>𝒙</m:t>
                    </m:r>
                    <m:r>
                      <a:rPr lang="fr-FR" sz="1600" b="1" i="1" dirty="0" smtClean="0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fr-FR" sz="1600" b="1" i="1" dirty="0" smtClean="0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</a:rPr>
                      <m:t>𝟖</m:t>
                    </m:r>
                    <m:r>
                      <a:rPr lang="fr-FR" sz="1600" b="1" i="1" dirty="0" smtClean="0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</a:rPr>
                      <m:t>𝒙</m:t>
                    </m:r>
                  </m:oMath>
                </a14:m>
                <a:endParaRPr kumimoji="0" lang="fr-FR" sz="1600" b="1" i="0" u="none" strike="sng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6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22" name="D_A_01">
                <a:extLst>
                  <a:ext uri="{FF2B5EF4-FFF2-40B4-BE49-F238E27FC236}">
                    <a16:creationId xmlns:a16="http://schemas.microsoft.com/office/drawing/2014/main" id="{8370BD2B-BD7F-4541-9796-EA130DEC88F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1260" y="186940"/>
                <a:ext cx="10553700" cy="50800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4" name="Picture 2" descr="Lever la main - Icônes mains et gestes gratuites">
            <a:extLst>
              <a:ext uri="{FF2B5EF4-FFF2-40B4-BE49-F238E27FC236}">
                <a16:creationId xmlns:a16="http://schemas.microsoft.com/office/drawing/2014/main" id="{C87E905E-97AE-F893-3E0B-5B0DCCEBCA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2" name="Oval 81">
            <a:extLst>
              <a:ext uri="{FF2B5EF4-FFF2-40B4-BE49-F238E27FC236}">
                <a16:creationId xmlns:a16="http://schemas.microsoft.com/office/drawing/2014/main" id="{630EB2B0-4083-1AB5-B365-BCE8E48633F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ZoneTexte 2"/>
              <p:cNvSpPr txBox="1"/>
              <p:nvPr/>
            </p:nvSpPr>
            <p:spPr>
              <a:xfrm>
                <a:off x="1110841" y="1758038"/>
                <a:ext cx="9190749" cy="353943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lvl="0"/>
                <a:r>
                  <a:rPr lang="fr-FR" sz="2400" b="1" dirty="0">
                    <a:solidFill>
                      <a:schemeClr val="tx1"/>
                    </a:solidFill>
                  </a:rPr>
                  <a:t>Réduire l’expression suivante: </a:t>
                </a:r>
              </a:p>
              <a:p>
                <a:pPr lvl="0"/>
                <a:endParaRPr lang="fr-FR" sz="2400" b="1" dirty="0">
                  <a:solidFill>
                    <a:schemeClr val="tx1"/>
                  </a:solidFill>
                </a:endParaRPr>
              </a:p>
              <a:p>
                <a:pPr lvl="0"/>
                <a:endParaRPr lang="fr-FR" sz="2400" b="1" dirty="0">
                  <a:solidFill>
                    <a:schemeClr val="tx1"/>
                  </a:solidFill>
                </a:endParaRPr>
              </a:p>
              <a:p>
                <a:pPr lvl="0"/>
                <a:endParaRPr lang="fr-FR" sz="2400" b="1" dirty="0">
                  <a:solidFill>
                    <a:schemeClr val="tx1"/>
                  </a:solidFill>
                </a:endParaRPr>
              </a:p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32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fr-FR" sz="32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fr-FR" sz="32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sz="32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𝟖</m:t>
                      </m:r>
                      <m:r>
                        <a:rPr lang="fr-FR" sz="32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fr-FR" sz="3200" b="1" strike="sngStrike" dirty="0">
                  <a:solidFill>
                    <a:schemeClr val="tx1"/>
                  </a:solidFill>
                </a:endParaRPr>
              </a:p>
              <a:p>
                <a:endParaRPr lang="fr-FR" sz="2400" dirty="0">
                  <a:solidFill>
                    <a:schemeClr val="tx1"/>
                  </a:solidFill>
                </a:endParaRPr>
              </a:p>
              <a:p>
                <a:endParaRPr lang="fr-FR" sz="2400" dirty="0">
                  <a:solidFill>
                    <a:schemeClr val="tx1"/>
                  </a:solidFill>
                </a:endParaRPr>
              </a:p>
              <a:p>
                <a:endParaRPr lang="fr-FR" sz="2400" dirty="0">
                  <a:solidFill>
                    <a:schemeClr val="tx1"/>
                  </a:solidFill>
                </a:endParaRPr>
              </a:p>
              <a:p>
                <a:endParaRPr lang="fr-FR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" name="ZoneTexte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0841" y="1758038"/>
                <a:ext cx="9190749" cy="3539430"/>
              </a:xfrm>
              <a:prstGeom prst="rect">
                <a:avLst/>
              </a:prstGeom>
              <a:blipFill>
                <a:blip r:embed="rId4"/>
                <a:stretch>
                  <a:fillRect l="-927" t="-120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2711605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donne</a:t>
            </a:r>
            <a:r>
              <a:rPr kumimoji="0" lang="fr-FR" sz="1400" b="0" i="1" u="none" strike="noStrike" kern="1200" cap="none" spc="0" normalizeH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des feedbacks sur les erreurs observées</a:t>
            </a: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V</a:t>
            </a:r>
            <a:r>
              <a:rPr lang="fr-FR" sz="1600" b="1" dirty="0" err="1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oici</a:t>
            </a:r>
            <a:r>
              <a:rPr lang="fr-FR" sz="1600" b="1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 la réponse: </a:t>
            </a:r>
            <a:endParaRPr kumimoji="0" lang="fr-FR" sz="1600" b="1" i="0" u="none" strike="sng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2" name="Oval 81">
            <a:extLst>
              <a:ext uri="{FF2B5EF4-FFF2-40B4-BE49-F238E27FC236}">
                <a16:creationId xmlns:a16="http://schemas.microsoft.com/office/drawing/2014/main" id="{630EB2B0-4083-1AB5-B365-BCE8E48633F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456919ED-CC42-D4C9-B299-6D709E41BE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3" name="ZoneTexte 12"/>
              <p:cNvSpPr txBox="1"/>
              <p:nvPr/>
            </p:nvSpPr>
            <p:spPr>
              <a:xfrm>
                <a:off x="1110841" y="1758038"/>
                <a:ext cx="9190749" cy="1692771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lvl="0"/>
                <a:r>
                  <a:rPr lang="fr-FR" sz="2400" b="1" dirty="0">
                    <a:solidFill>
                      <a:schemeClr val="tx1"/>
                    </a:solidFill>
                  </a:rPr>
                  <a:t> </a:t>
                </a:r>
              </a:p>
              <a:p>
                <a:pPr lvl="0"/>
                <a:endParaRPr lang="fr-FR" sz="2400" b="1" dirty="0">
                  <a:solidFill>
                    <a:schemeClr val="tx1"/>
                  </a:solidFill>
                </a:endParaRPr>
              </a:p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32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fr-FR" sz="32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fr-FR" sz="32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sz="32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𝟖</m:t>
                      </m:r>
                      <m:r>
                        <a:rPr lang="fr-FR" sz="32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fr-FR" sz="32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fr-FR" sz="32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32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lang="fr-FR" sz="32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fr-FR" sz="32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𝟖</m:t>
                          </m:r>
                        </m:e>
                      </m:d>
                      <m:r>
                        <a:rPr lang="fr-FR" sz="32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fr-FR" sz="32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fr-FR" sz="32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fr-FR" sz="3200" b="1" strike="sngStrike" dirty="0">
                  <a:solidFill>
                    <a:schemeClr val="tx1"/>
                  </a:solidFill>
                </a:endParaRPr>
              </a:p>
              <a:p>
                <a:endParaRPr lang="fr-FR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ZoneTexte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0841" y="1758038"/>
                <a:ext cx="9190749" cy="169277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2519555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2" name="D_A_01">
                <a:extLst>
                  <a:ext uri="{FF2B5EF4-FFF2-40B4-BE49-F238E27FC236}">
                    <a16:creationId xmlns:a16="http://schemas.microsoft.com/office/drawing/2014/main" id="{8370BD2B-BD7F-4541-9796-EA130DEC88F0}"/>
                  </a:ext>
                </a:extLst>
              </p:cNvPr>
              <p:cNvSpPr txBox="1"/>
              <p:nvPr/>
            </p:nvSpPr>
            <p:spPr>
              <a:xfrm>
                <a:off x="761260" y="186940"/>
                <a:ext cx="10553700" cy="508000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lvl="0">
                  <a:spcAft>
                    <a:spcPts val="400"/>
                  </a:spcAft>
                  <a:defRPr/>
                </a:pPr>
                <a:r>
                  <a:rPr kumimoji="0" lang="fr-FR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</a:t>
                </a:r>
                <a:r>
                  <a:rPr lang="fr-FR" sz="1600" b="1" noProof="0" dirty="0">
                    <a:solidFill>
                      <a:prstClr val="white">
                        <a:lumMod val="65000"/>
                      </a:prstClr>
                    </a:solidFill>
                  </a:rPr>
                  <a:t>R</a:t>
                </a:r>
                <a:r>
                  <a:rPr lang="fr-FR" sz="1600" b="1" dirty="0" err="1">
                    <a:solidFill>
                      <a:prstClr val="white">
                        <a:lumMod val="65000"/>
                      </a:prstClr>
                    </a:solidFill>
                  </a:rPr>
                  <a:t>éduire</a:t>
                </a:r>
                <a:r>
                  <a:rPr lang="fr-FR" sz="1600" b="1" dirty="0">
                    <a:solidFill>
                      <a:prstClr val="white">
                        <a:lumMod val="65000"/>
                      </a:prstClr>
                    </a:solidFill>
                  </a:rPr>
                  <a:t> l’expression suivante: </a:t>
                </a:r>
                <a14:m>
                  <m:oMath xmlns:m="http://schemas.openxmlformats.org/officeDocument/2006/math">
                    <m:r>
                      <a:rPr lang="fr-FR" sz="1600" b="1" i="1" dirty="0" smtClean="0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</a:rPr>
                      <m:t>𝟑</m:t>
                    </m:r>
                    <m:r>
                      <a:rPr lang="fr-FR" sz="1600" b="1" i="1" dirty="0" smtClean="0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</a:rPr>
                      <m:t>𝒙</m:t>
                    </m:r>
                    <m:r>
                      <a:rPr lang="fr-FR" sz="1600" b="1" i="1" dirty="0" smtClean="0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</a:rPr>
                      <m:t>−(</m:t>
                    </m:r>
                    <m:r>
                      <a:rPr lang="fr-FR" sz="1600" b="1" i="1" dirty="0" smtClean="0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</a:rPr>
                      <m:t>𝟕</m:t>
                    </m:r>
                    <m:r>
                      <a:rPr lang="fr-FR" sz="1600" b="1" i="1" dirty="0" smtClean="0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</a:rPr>
                      <m:t>𝒙</m:t>
                    </m:r>
                    <m:r>
                      <a:rPr lang="fr-FR" sz="1600" b="1" i="1" dirty="0" smtClean="0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fr-FR" sz="1600" b="1" i="1" dirty="0" smtClean="0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</a:rPr>
                      <m:t>𝟔</m:t>
                    </m:r>
                    <m:r>
                      <a:rPr lang="fr-FR" sz="1600" b="1" i="1" dirty="0" smtClean="0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</a:rPr>
                      <m:t>) </m:t>
                    </m:r>
                  </m:oMath>
                </a14:m>
                <a:endParaRPr kumimoji="0" lang="fr-FR" sz="1600" b="1" i="0" u="none" strike="sng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6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22" name="D_A_01">
                <a:extLst>
                  <a:ext uri="{FF2B5EF4-FFF2-40B4-BE49-F238E27FC236}">
                    <a16:creationId xmlns:a16="http://schemas.microsoft.com/office/drawing/2014/main" id="{8370BD2B-BD7F-4541-9796-EA130DEC88F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1260" y="186940"/>
                <a:ext cx="10553700" cy="50800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2" name="Oval 81">
            <a:extLst>
              <a:ext uri="{FF2B5EF4-FFF2-40B4-BE49-F238E27FC236}">
                <a16:creationId xmlns:a16="http://schemas.microsoft.com/office/drawing/2014/main" id="{630EB2B0-4083-1AB5-B365-BCE8E48633F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500379" y="572521"/>
            <a:ext cx="22955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Aft>
                <a:spcPts val="400"/>
              </a:spcAft>
              <a:defRPr/>
            </a:pPr>
            <a:r>
              <a:rPr lang="fr-FR" sz="1400" i="1" dirty="0">
                <a:solidFill>
                  <a:prstClr val="white">
                    <a:lumMod val="65000"/>
                  </a:prstClr>
                </a:solidFill>
              </a:rPr>
              <a:t>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ZoneTexte 6"/>
              <p:cNvSpPr txBox="1"/>
              <p:nvPr/>
            </p:nvSpPr>
            <p:spPr>
              <a:xfrm>
                <a:off x="1169821" y="2393004"/>
                <a:ext cx="8771846" cy="2739211"/>
              </a:xfrm>
              <a:prstGeom prst="rect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2800" b="1" dirty="0">
                    <a:solidFill>
                      <a:schemeClr val="tx1"/>
                    </a:solidFill>
                  </a:rPr>
                  <a:t> R</a:t>
                </a:r>
                <a:r>
                  <a:rPr lang="fr-FR" sz="2800" b="1" dirty="0"/>
                  <a:t>éduire l’expression suivante:</a:t>
                </a:r>
              </a:p>
              <a:p>
                <a:pPr algn="ctr"/>
                <a:endParaRPr lang="fr-FR" sz="2800" b="1" dirty="0">
                  <a:solidFill>
                    <a:prstClr val="white">
                      <a:lumMod val="65000"/>
                    </a:prstClr>
                  </a:solidFill>
                </a:endParaRPr>
              </a:p>
              <a:p>
                <a:pPr algn="ctr"/>
                <a:endParaRPr lang="fr-FR" sz="2800" b="1" dirty="0">
                  <a:solidFill>
                    <a:prstClr val="white">
                      <a:lumMod val="65000"/>
                    </a:prstClr>
                  </a:solidFill>
                </a:endParaRPr>
              </a:p>
              <a:p>
                <a:pPr algn="ctr"/>
                <a:r>
                  <a:rPr lang="fr-FR" sz="2800" b="1" dirty="0">
                    <a:solidFill>
                      <a:prstClr val="white">
                        <a:lumMod val="65000"/>
                      </a:prstClr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fr-FR" sz="3200" b="1" i="1" dirty="0" smtClean="0">
                        <a:latin typeface="Cambria Math" panose="02040503050406030204" pitchFamily="18" charset="0"/>
                      </a:rPr>
                      <m:t>𝟑</m:t>
                    </m:r>
                    <m:r>
                      <a:rPr lang="fr-FR" sz="3200" b="1" i="1" dirty="0" smtClean="0">
                        <a:latin typeface="Cambria Math" panose="02040503050406030204" pitchFamily="18" charset="0"/>
                      </a:rPr>
                      <m:t>𝒙</m:t>
                    </m:r>
                    <m:r>
                      <a:rPr lang="fr-FR" sz="3200" b="1" i="1" dirty="0" smtClean="0">
                        <a:latin typeface="Cambria Math" panose="02040503050406030204" pitchFamily="18" charset="0"/>
                      </a:rPr>
                      <m:t>−(</m:t>
                    </m:r>
                    <m:r>
                      <a:rPr lang="fr-FR" sz="3200" b="1" i="1" dirty="0" smtClean="0">
                        <a:latin typeface="Cambria Math" panose="02040503050406030204" pitchFamily="18" charset="0"/>
                      </a:rPr>
                      <m:t>𝟕</m:t>
                    </m:r>
                    <m:r>
                      <a:rPr lang="fr-FR" sz="3200" b="1" i="1" dirty="0" smtClean="0">
                        <a:latin typeface="Cambria Math" panose="02040503050406030204" pitchFamily="18" charset="0"/>
                      </a:rPr>
                      <m:t>𝒙</m:t>
                    </m:r>
                    <m:r>
                      <a:rPr lang="fr-FR" sz="3200" b="1" i="1" dirty="0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fr-FR" sz="3200" b="1" i="1" dirty="0" smtClean="0">
                        <a:latin typeface="Cambria Math" panose="02040503050406030204" pitchFamily="18" charset="0"/>
                      </a:rPr>
                      <m:t>𝟔</m:t>
                    </m:r>
                    <m:r>
                      <a:rPr lang="fr-FR" sz="3200" b="1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fr-MA" sz="3200" dirty="0"/>
              </a:p>
              <a:p>
                <a:endParaRPr lang="fr-MA" sz="2800" dirty="0"/>
              </a:p>
              <a:p>
                <a:endParaRPr lang="fr-FR" sz="2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" name="ZoneTexte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69821" y="2393004"/>
                <a:ext cx="8771846" cy="2739211"/>
              </a:xfrm>
              <a:prstGeom prst="rect">
                <a:avLst/>
              </a:prstGeom>
              <a:blipFill>
                <a:blip r:embed="rId3"/>
                <a:stretch>
                  <a:fillRect t="-199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Picture 2" descr="Lever la main - Icônes mains et gestes gratuites">
            <a:extLst>
              <a:ext uri="{FF2B5EF4-FFF2-40B4-BE49-F238E27FC236}">
                <a16:creationId xmlns:a16="http://schemas.microsoft.com/office/drawing/2014/main" id="{C87E905E-97AE-F893-3E0B-5B0DCCEBCA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1006757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D_A_02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donne 30s aux élèves pour réfléchir, puis invite deux ou trois d'entre eux à répondre.</a:t>
            </a:r>
          </a:p>
        </p:txBody>
      </p:sp>
    </p:spTree>
    <p:extLst>
      <p:ext uri="{BB962C8B-B14F-4D97-AF65-F5344CB8AC3E}">
        <p14:creationId xmlns:p14="http://schemas.microsoft.com/office/powerpoint/2010/main" val="49372958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lvl="0">
              <a:spcAft>
                <a:spcPts val="400"/>
              </a:spcAft>
              <a:defRPr/>
            </a:pPr>
            <a:r>
              <a:rPr lang="fr-FR" sz="1400" i="1">
                <a:solidFill>
                  <a:prstClr val="white">
                    <a:lumMod val="65000"/>
                  </a:prstClr>
                </a:solidFill>
              </a:rPr>
              <a:t>L’enseignant donne des feedbacks sur les erreurs observées</a:t>
            </a:r>
            <a:endParaRPr kumimoji="0" lang="fr-FR" sz="1400" b="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V</a:t>
            </a:r>
            <a:r>
              <a:rPr lang="fr-FR" sz="1600" b="1" dirty="0" err="1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oici</a:t>
            </a:r>
            <a:r>
              <a:rPr lang="fr-FR" sz="1600" b="1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 la réponse: </a:t>
            </a:r>
            <a:endParaRPr kumimoji="0" lang="fr-FR" sz="1600" b="1" i="0" u="none" strike="sng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2" name="Oval 81">
            <a:extLst>
              <a:ext uri="{FF2B5EF4-FFF2-40B4-BE49-F238E27FC236}">
                <a16:creationId xmlns:a16="http://schemas.microsoft.com/office/drawing/2014/main" id="{630EB2B0-4083-1AB5-B365-BCE8E48633F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16" name="Image 8">
            <a:extLst>
              <a:ext uri="{FF2B5EF4-FFF2-40B4-BE49-F238E27FC236}">
                <a16:creationId xmlns:a16="http://schemas.microsoft.com/office/drawing/2014/main" id="{456919ED-CC42-D4C9-B299-6D709E41BE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7" name="ZoneTexte 16"/>
              <p:cNvSpPr txBox="1"/>
              <p:nvPr/>
            </p:nvSpPr>
            <p:spPr>
              <a:xfrm>
                <a:off x="1169821" y="2393004"/>
                <a:ext cx="8771846" cy="3724096"/>
              </a:xfrm>
              <a:prstGeom prst="rect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2800" b="1" dirty="0">
                    <a:solidFill>
                      <a:schemeClr val="tx1"/>
                    </a:solidFill>
                  </a:rPr>
                  <a:t> R</a:t>
                </a:r>
                <a:r>
                  <a:rPr lang="fr-FR" sz="2800" b="1" dirty="0"/>
                  <a:t>éduire l’expression suivante:</a:t>
                </a:r>
              </a:p>
              <a:p>
                <a:pPr algn="ctr"/>
                <a:endParaRPr lang="fr-FR" sz="2800" b="1" dirty="0">
                  <a:solidFill>
                    <a:prstClr val="white">
                      <a:lumMod val="65000"/>
                    </a:prstClr>
                  </a:solidFill>
                </a:endParaRPr>
              </a:p>
              <a:p>
                <a:pPr algn="ctr"/>
                <a:endParaRPr lang="fr-FR" sz="2800" b="1" dirty="0">
                  <a:solidFill>
                    <a:prstClr val="white">
                      <a:lumMod val="65000"/>
                    </a:prstClr>
                  </a:solidFill>
                </a:endParaRPr>
              </a:p>
              <a:p>
                <a:pPr algn="ctr"/>
                <a:r>
                  <a:rPr lang="fr-FR" sz="2800" b="1" dirty="0">
                    <a:solidFill>
                      <a:prstClr val="white">
                        <a:lumMod val="65000"/>
                      </a:prstClr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fr-FR" sz="3200" b="1" i="1" dirty="0" smtClean="0">
                        <a:latin typeface="Cambria Math" panose="02040503050406030204" pitchFamily="18" charset="0"/>
                      </a:rPr>
                      <m:t>𝟑</m:t>
                    </m:r>
                    <m:r>
                      <a:rPr lang="fr-FR" sz="3200" b="1" i="1" dirty="0" smtClean="0">
                        <a:latin typeface="Cambria Math" panose="02040503050406030204" pitchFamily="18" charset="0"/>
                      </a:rPr>
                      <m:t>𝒙</m:t>
                    </m:r>
                    <m:r>
                      <a:rPr lang="fr-FR" sz="3200" b="1" i="1" dirty="0" smtClean="0">
                        <a:latin typeface="Cambria Math" panose="02040503050406030204" pitchFamily="18" charset="0"/>
                      </a:rPr>
                      <m:t>−</m:t>
                    </m:r>
                    <m:d>
                      <m:dPr>
                        <m:ctrlPr>
                          <a:rPr lang="fr-FR" sz="3200" b="1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fr-FR" sz="3200" b="1" i="1" dirty="0" smtClean="0">
                            <a:latin typeface="Cambria Math" panose="02040503050406030204" pitchFamily="18" charset="0"/>
                          </a:rPr>
                          <m:t>𝟕</m:t>
                        </m:r>
                        <m:r>
                          <a:rPr lang="fr-FR" sz="3200" b="1" i="1" dirty="0" smtClean="0">
                            <a:latin typeface="Cambria Math" panose="02040503050406030204" pitchFamily="18" charset="0"/>
                          </a:rPr>
                          <m:t>𝒙</m:t>
                        </m:r>
                        <m:r>
                          <a:rPr lang="fr-FR" sz="3200" b="1" i="1" dirty="0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fr-FR" sz="3200" b="1" i="1" dirty="0" smtClean="0">
                            <a:latin typeface="Cambria Math" panose="02040503050406030204" pitchFamily="18" charset="0"/>
                          </a:rPr>
                          <m:t>𝟔</m:t>
                        </m:r>
                      </m:e>
                    </m:d>
                    <m:r>
                      <a:rPr lang="fr-FR" sz="3200" b="1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sz="3200" b="1" i="1" dirty="0" smtClean="0">
                        <a:latin typeface="Cambria Math" panose="02040503050406030204" pitchFamily="18" charset="0"/>
                      </a:rPr>
                      <m:t>𝟑</m:t>
                    </m:r>
                    <m:r>
                      <a:rPr lang="fr-FR" sz="3200" b="1" i="1" dirty="0" smtClean="0">
                        <a:latin typeface="Cambria Math" panose="02040503050406030204" pitchFamily="18" charset="0"/>
                      </a:rPr>
                      <m:t>𝒙</m:t>
                    </m:r>
                    <m:r>
                      <a:rPr lang="fr-FR" sz="3200" b="1" i="1" dirty="0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fr-FR" sz="3200" b="1" i="1" dirty="0" smtClean="0">
                        <a:latin typeface="Cambria Math" panose="02040503050406030204" pitchFamily="18" charset="0"/>
                      </a:rPr>
                      <m:t>𝟕</m:t>
                    </m:r>
                    <m:r>
                      <a:rPr lang="fr-FR" sz="3200" b="1" i="1" dirty="0" smtClean="0">
                        <a:latin typeface="Cambria Math" panose="02040503050406030204" pitchFamily="18" charset="0"/>
                      </a:rPr>
                      <m:t>𝒙</m:t>
                    </m:r>
                    <m:r>
                      <a:rPr lang="fr-FR" sz="3200" b="1" i="1" dirty="0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fr-FR" sz="3200" b="1" i="1" dirty="0" smtClean="0">
                        <a:latin typeface="Cambria Math" panose="02040503050406030204" pitchFamily="18" charset="0"/>
                      </a:rPr>
                      <m:t>𝟔</m:t>
                    </m:r>
                  </m:oMath>
                </a14:m>
                <a:endParaRPr lang="fr-FR" sz="3200" b="1" i="1" dirty="0">
                  <a:latin typeface="Cambria Math" panose="02040503050406030204" pitchFamily="18" charset="0"/>
                </a:endParaRPr>
              </a:p>
              <a:p>
                <a:pPr algn="ctr"/>
                <a:r>
                  <a:rPr lang="fr-FR" sz="3200" b="1" dirty="0"/>
                  <a:t>                               </a:t>
                </a:r>
                <a14:m>
                  <m:oMath xmlns:m="http://schemas.openxmlformats.org/officeDocument/2006/math">
                    <m:r>
                      <a:rPr lang="fr-FR" sz="3200" b="1" i="1" dirty="0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fr-FR" sz="3200" b="1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fr-FR" sz="3200" b="1" i="1" dirty="0" smtClean="0">
                            <a:latin typeface="Cambria Math" panose="02040503050406030204" pitchFamily="18" charset="0"/>
                          </a:rPr>
                          <m:t>𝟑</m:t>
                        </m:r>
                        <m:r>
                          <a:rPr lang="fr-FR" sz="3200" b="1" i="1" dirty="0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fr-FR" sz="3200" b="1" i="1" dirty="0" smtClean="0">
                            <a:latin typeface="Cambria Math" panose="02040503050406030204" pitchFamily="18" charset="0"/>
                          </a:rPr>
                          <m:t>𝟕</m:t>
                        </m:r>
                      </m:e>
                    </m:d>
                    <m:r>
                      <a:rPr lang="fr-FR" sz="3200" b="1" i="1" dirty="0" smtClean="0">
                        <a:latin typeface="Cambria Math" panose="02040503050406030204" pitchFamily="18" charset="0"/>
                      </a:rPr>
                      <m:t>𝒙</m:t>
                    </m:r>
                    <m:r>
                      <a:rPr lang="fr-FR" sz="3200" b="1" i="1" dirty="0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fr-FR" sz="3200" b="1" i="1" dirty="0" smtClean="0">
                        <a:latin typeface="Cambria Math" panose="02040503050406030204" pitchFamily="18" charset="0"/>
                      </a:rPr>
                      <m:t>𝟔</m:t>
                    </m:r>
                  </m:oMath>
                </a14:m>
                <a:endParaRPr lang="fr-FR" sz="3200" b="1" dirty="0"/>
              </a:p>
              <a:p>
                <a:pPr algn="ctr"/>
                <a:r>
                  <a:rPr lang="fr-MA" sz="3200" dirty="0"/>
                  <a:t>  </a:t>
                </a:r>
                <a14:m>
                  <m:oMath xmlns:m="http://schemas.openxmlformats.org/officeDocument/2006/math">
                    <m:r>
                      <a:rPr lang="fr-FR" sz="3200" b="0" i="0" smtClean="0">
                        <a:latin typeface="Cambria Math" panose="02040503050406030204" pitchFamily="18" charset="0"/>
                      </a:rPr>
                      <m:t>                     </m:t>
                    </m:r>
                    <m:r>
                      <a:rPr lang="fr-FR" sz="3200" b="0" i="1" smtClean="0">
                        <a:latin typeface="Cambria Math" panose="02040503050406030204" pitchFamily="18" charset="0"/>
                      </a:rPr>
                      <m:t>=−4</m:t>
                    </m:r>
                    <m:r>
                      <a:rPr lang="fr-FR" sz="32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fr-FR" sz="3200" b="0" i="1" smtClean="0">
                        <a:latin typeface="Cambria Math" panose="02040503050406030204" pitchFamily="18" charset="0"/>
                      </a:rPr>
                      <m:t>+6</m:t>
                    </m:r>
                  </m:oMath>
                </a14:m>
                <a:endParaRPr lang="fr-MA" sz="3200" dirty="0"/>
              </a:p>
              <a:p>
                <a:endParaRPr lang="fr-MA" sz="2800" dirty="0"/>
              </a:p>
              <a:p>
                <a:endParaRPr lang="fr-FR" sz="2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7" name="ZoneTexte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69821" y="2393004"/>
                <a:ext cx="8771846" cy="3724096"/>
              </a:xfrm>
              <a:prstGeom prst="rect">
                <a:avLst/>
              </a:prstGeom>
              <a:blipFill>
                <a:blip r:embed="rId3"/>
                <a:stretch>
                  <a:fillRect t="-147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0247965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donne 30s aux élèves pour réfléchir, puis invite deux ou trois d'entre eux à répondre.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Réduire</a:t>
            </a:r>
            <a:r>
              <a:rPr lang="fr-FR" sz="1600" b="1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: </a:t>
            </a:r>
            <a:endParaRPr kumimoji="0" lang="fr-FR" sz="1600" b="1" i="0" u="none" strike="sng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4" name="Picture 2" descr="Lever la main - Icônes mains et gestes gratuites">
            <a:extLst>
              <a:ext uri="{FF2B5EF4-FFF2-40B4-BE49-F238E27FC236}">
                <a16:creationId xmlns:a16="http://schemas.microsoft.com/office/drawing/2014/main" id="{C87E905E-97AE-F893-3E0B-5B0DCCEBCA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2" name="Oval 81">
            <a:extLst>
              <a:ext uri="{FF2B5EF4-FFF2-40B4-BE49-F238E27FC236}">
                <a16:creationId xmlns:a16="http://schemas.microsoft.com/office/drawing/2014/main" id="{630EB2B0-4083-1AB5-B365-BCE8E48633F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AF9D8A12-4A47-C171-BDB7-B2DB7D8AED71}"/>
              </a:ext>
            </a:extLst>
          </p:cNvPr>
          <p:cNvGrpSpPr/>
          <p:nvPr/>
        </p:nvGrpSpPr>
        <p:grpSpPr>
          <a:xfrm>
            <a:off x="761260" y="1692612"/>
            <a:ext cx="9305104" cy="3501957"/>
            <a:chOff x="761260" y="1692612"/>
            <a:chExt cx="9305104" cy="3501957"/>
          </a:xfrm>
        </p:grpSpPr>
        <p:pic>
          <p:nvPicPr>
            <p:cNvPr id="3" name="Image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61260" y="1692612"/>
              <a:ext cx="9305104" cy="3501957"/>
            </a:xfrm>
            <a:prstGeom prst="rect">
              <a:avLst/>
            </a:prstGeom>
          </p:spPr>
        </p:pic>
        <p:sp>
          <p:nvSpPr>
            <p:cNvPr id="2" name="ZoneTexte 1">
              <a:extLst>
                <a:ext uri="{FF2B5EF4-FFF2-40B4-BE49-F238E27FC236}">
                  <a16:creationId xmlns:a16="http://schemas.microsoft.com/office/drawing/2014/main" id="{B00577CA-1D16-0142-C830-FD5A4175A057}"/>
                </a:ext>
              </a:extLst>
            </p:cNvPr>
            <p:cNvSpPr txBox="1"/>
            <p:nvPr/>
          </p:nvSpPr>
          <p:spPr>
            <a:xfrm>
              <a:off x="1219201" y="3258924"/>
              <a:ext cx="1037063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fr-FR" b="1" dirty="0"/>
                <a:t>Réduire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6808190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6EA176-4F3A-6051-FEE7-BCC9CDDF9B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C0FC3C22-6006-D67F-A2F0-60E0479D4A37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affiche et explique les réponses.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7E33F42F-52A7-03A7-6B9C-BDD34F0C0FDB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Voici la réponse :</a:t>
            </a: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1FBCAEBD-B118-0B36-F355-F98E39B80C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CE2F7B73-081F-26F7-6F41-8DAB8729DD3C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1F77CA7D-E9FE-9578-387F-FA8827015ADB}"/>
              </a:ext>
            </a:extLst>
          </p:cNvPr>
          <p:cNvGrpSpPr/>
          <p:nvPr/>
        </p:nvGrpSpPr>
        <p:grpSpPr>
          <a:xfrm>
            <a:off x="2125636" y="2678365"/>
            <a:ext cx="7940728" cy="1501270"/>
            <a:chOff x="2125636" y="2678365"/>
            <a:chExt cx="7940728" cy="1501270"/>
          </a:xfrm>
        </p:grpSpPr>
        <p:pic>
          <p:nvPicPr>
            <p:cNvPr id="11" name="Image 10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125636" y="2678365"/>
              <a:ext cx="7940728" cy="1501270"/>
            </a:xfrm>
            <a:prstGeom prst="rect">
              <a:avLst/>
            </a:prstGeom>
          </p:spPr>
        </p:pic>
        <p:sp>
          <p:nvSpPr>
            <p:cNvPr id="3" name="ZoneTexte 2">
              <a:extLst>
                <a:ext uri="{FF2B5EF4-FFF2-40B4-BE49-F238E27FC236}">
                  <a16:creationId xmlns:a16="http://schemas.microsoft.com/office/drawing/2014/main" id="{9EBECD29-4D7A-F0BF-72B8-63A13AFD9859}"/>
                </a:ext>
              </a:extLst>
            </p:cNvPr>
            <p:cNvSpPr txBox="1"/>
            <p:nvPr/>
          </p:nvSpPr>
          <p:spPr>
            <a:xfrm>
              <a:off x="2375170" y="3252751"/>
              <a:ext cx="1037063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fr-FR" b="1" dirty="0"/>
                <a:t>Réduire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ZoneTexte 13"/>
              <p:cNvSpPr txBox="1"/>
              <p:nvPr/>
            </p:nvSpPr>
            <p:spPr>
              <a:xfrm>
                <a:off x="3554260" y="3505201"/>
                <a:ext cx="184663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fr-FR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  <m:r>
                            <a:rPr lang="fr-FR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fr-FR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e>
                      </m:d>
                      <m:r>
                        <a:rPr lang="fr-FR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4" name="ZoneTexte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54260" y="3505201"/>
                <a:ext cx="1846634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ZoneTexte 14"/>
              <p:cNvSpPr txBox="1"/>
              <p:nvPr/>
            </p:nvSpPr>
            <p:spPr>
              <a:xfrm>
                <a:off x="5400894" y="3505201"/>
                <a:ext cx="129377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FR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fr-FR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5" name="ZoneTexte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00894" y="3505201"/>
                <a:ext cx="1293779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ZoneTexte 20"/>
              <p:cNvSpPr txBox="1"/>
              <p:nvPr/>
            </p:nvSpPr>
            <p:spPr>
              <a:xfrm>
                <a:off x="6783924" y="3513618"/>
                <a:ext cx="129377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FR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1" name="ZoneTexte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83924" y="3513618"/>
                <a:ext cx="1293779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ZoneTexte 22"/>
              <p:cNvSpPr txBox="1"/>
              <p:nvPr/>
            </p:nvSpPr>
            <p:spPr>
              <a:xfrm>
                <a:off x="3823894" y="3799417"/>
                <a:ext cx="184663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fr-FR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  <m:r>
                            <a:rPr lang="fr-FR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fr-FR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7</m:t>
                          </m:r>
                          <m:r>
                            <a:rPr lang="fr-FR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fr-FR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e>
                      </m:d>
                      <m:r>
                        <a:rPr lang="fr-FR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3" name="ZoneTexte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23894" y="3799417"/>
                <a:ext cx="1846634" cy="3693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ZoneTexte 23"/>
              <p:cNvSpPr txBox="1"/>
              <p:nvPr/>
            </p:nvSpPr>
            <p:spPr>
              <a:xfrm>
                <a:off x="5670528" y="3773682"/>
                <a:ext cx="129377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FR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6</m:t>
                      </m:r>
                      <m:r>
                        <a:rPr lang="fr-FR" i="1" dirty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4" name="ZoneTexte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70528" y="3773682"/>
                <a:ext cx="1293779" cy="36933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9516771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21" grpId="0"/>
      <p:bldP spid="23" grpId="0"/>
      <p:bldP spid="2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DBB1FF-6D47-6CCE-5034-90D187628B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e 25">
            <a:extLst>
              <a:ext uri="{FF2B5EF4-FFF2-40B4-BE49-F238E27FC236}">
                <a16:creationId xmlns:a16="http://schemas.microsoft.com/office/drawing/2014/main" id="{1F60E79E-44F9-73E8-EE0A-CD776DBAD59C}"/>
              </a:ext>
            </a:extLst>
          </p:cNvPr>
          <p:cNvGrpSpPr/>
          <p:nvPr/>
        </p:nvGrpSpPr>
        <p:grpSpPr>
          <a:xfrm>
            <a:off x="619365" y="1551565"/>
            <a:ext cx="10083393" cy="553396"/>
            <a:chOff x="619365" y="2771723"/>
            <a:chExt cx="10083393" cy="553396"/>
          </a:xfrm>
        </p:grpSpPr>
        <p:pic>
          <p:nvPicPr>
            <p:cNvPr id="4" name="Picture 3" descr="Image générée">
              <a:extLst>
                <a:ext uri="{FF2B5EF4-FFF2-40B4-BE49-F238E27FC236}">
                  <a16:creationId xmlns:a16="http://schemas.microsoft.com/office/drawing/2014/main" id="{4FFB60C4-8009-C22C-6AF2-61AABBB304C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26" t="25227" r="75345" b="62431"/>
            <a:stretch>
              <a:fillRect/>
            </a:stretch>
          </p:blipFill>
          <p:spPr bwMode="auto">
            <a:xfrm>
              <a:off x="619365" y="2771723"/>
              <a:ext cx="556805" cy="5533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Google Shape;1185;p114">
              <a:extLst>
                <a:ext uri="{FF2B5EF4-FFF2-40B4-BE49-F238E27FC236}">
                  <a16:creationId xmlns:a16="http://schemas.microsoft.com/office/drawing/2014/main" id="{A59F36CC-CDFE-3C2A-2593-769EE40B2A0D}"/>
                </a:ext>
              </a:extLst>
            </p:cNvPr>
            <p:cNvSpPr txBox="1"/>
            <p:nvPr/>
          </p:nvSpPr>
          <p:spPr>
            <a:xfrm>
              <a:off x="1596074" y="2850034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Consignes et explications données aux élèves (à dire à haute voix)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FF811532-D41C-18D2-CC75-4FDADF22C5F0}"/>
              </a:ext>
            </a:extLst>
          </p:cNvPr>
          <p:cNvGrpSpPr/>
          <p:nvPr/>
        </p:nvGrpSpPr>
        <p:grpSpPr>
          <a:xfrm>
            <a:off x="641607" y="2278151"/>
            <a:ext cx="10061151" cy="481959"/>
            <a:chOff x="641607" y="3874674"/>
            <a:chExt cx="10061151" cy="481959"/>
          </a:xfrm>
        </p:grpSpPr>
        <p:pic>
          <p:nvPicPr>
            <p:cNvPr id="30" name="Image 9">
              <a:extLst>
                <a:ext uri="{FF2B5EF4-FFF2-40B4-BE49-F238E27FC236}">
                  <a16:creationId xmlns:a16="http://schemas.microsoft.com/office/drawing/2014/main" id="{09036825-C8BB-3F76-00B6-B6E0060FFED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41607" y="3874674"/>
              <a:ext cx="481959" cy="481959"/>
            </a:xfrm>
            <a:prstGeom prst="rect">
              <a:avLst/>
            </a:prstGeom>
          </p:spPr>
        </p:pic>
        <p:sp>
          <p:nvSpPr>
            <p:cNvPr id="10" name="Google Shape;1185;p114">
              <a:extLst>
                <a:ext uri="{FF2B5EF4-FFF2-40B4-BE49-F238E27FC236}">
                  <a16:creationId xmlns:a16="http://schemas.microsoft.com/office/drawing/2014/main" id="{29D2EE66-5645-E2E2-A84E-694256C5078B}"/>
                </a:ext>
              </a:extLst>
            </p:cNvPr>
            <p:cNvSpPr txBox="1"/>
            <p:nvPr/>
          </p:nvSpPr>
          <p:spPr>
            <a:xfrm>
              <a:off x="1596074" y="3942064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prête l’attention à l’enseignant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13" name="Google Shape;853;p104">
            <a:extLst>
              <a:ext uri="{FF2B5EF4-FFF2-40B4-BE49-F238E27FC236}">
                <a16:creationId xmlns:a16="http://schemas.microsoft.com/office/drawing/2014/main" id="{0B966DA1-200F-843A-31DC-1A206DCDCBE7}"/>
              </a:ext>
            </a:extLst>
          </p:cNvPr>
          <p:cNvSpPr/>
          <p:nvPr/>
        </p:nvSpPr>
        <p:spPr>
          <a:xfrm>
            <a:off x="63503" y="27983"/>
            <a:ext cx="8240977" cy="603712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MA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Banque des icones utilisées dans les slides</a:t>
            </a:r>
            <a:endParaRPr lang="en-US" sz="18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F9836112-CCAC-4413-2986-BF5CC2870BAA}"/>
              </a:ext>
            </a:extLst>
          </p:cNvPr>
          <p:cNvGrpSpPr/>
          <p:nvPr/>
        </p:nvGrpSpPr>
        <p:grpSpPr>
          <a:xfrm>
            <a:off x="633815" y="2933300"/>
            <a:ext cx="10068943" cy="527905"/>
            <a:chOff x="633815" y="5937939"/>
            <a:chExt cx="10068943" cy="527905"/>
          </a:xfrm>
        </p:grpSpPr>
        <p:sp>
          <p:nvSpPr>
            <p:cNvPr id="12" name="Google Shape;1185;p114">
              <a:extLst>
                <a:ext uri="{FF2B5EF4-FFF2-40B4-BE49-F238E27FC236}">
                  <a16:creationId xmlns:a16="http://schemas.microsoft.com/office/drawing/2014/main" id="{B47427F0-4482-A0CA-65C7-0A249E0575EF}"/>
                </a:ext>
              </a:extLst>
            </p:cNvPr>
            <p:cNvSpPr txBox="1"/>
            <p:nvPr/>
          </p:nvSpPr>
          <p:spPr>
            <a:xfrm>
              <a:off x="1596074" y="6001862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lève la main avant de répondre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pic>
          <p:nvPicPr>
            <p:cNvPr id="20" name="Picture 2" descr="Lever la main - Icônes mains et gestes gratuites">
              <a:extLst>
                <a:ext uri="{FF2B5EF4-FFF2-40B4-BE49-F238E27FC236}">
                  <a16:creationId xmlns:a16="http://schemas.microsoft.com/office/drawing/2014/main" id="{2FCF7B9A-6689-6267-0FD9-41B383A1804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3815" y="5937939"/>
              <a:ext cx="527905" cy="5279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8" name="Groupe 27">
            <a:extLst>
              <a:ext uri="{FF2B5EF4-FFF2-40B4-BE49-F238E27FC236}">
                <a16:creationId xmlns:a16="http://schemas.microsoft.com/office/drawing/2014/main" id="{DA1E3BCF-77F7-83D5-7635-BA60211B5BB3}"/>
              </a:ext>
            </a:extLst>
          </p:cNvPr>
          <p:cNvGrpSpPr/>
          <p:nvPr/>
        </p:nvGrpSpPr>
        <p:grpSpPr>
          <a:xfrm>
            <a:off x="582302" y="4457015"/>
            <a:ext cx="10120456" cy="588164"/>
            <a:chOff x="582302" y="4995763"/>
            <a:chExt cx="10120456" cy="588164"/>
          </a:xfrm>
        </p:grpSpPr>
        <p:sp>
          <p:nvSpPr>
            <p:cNvPr id="11" name="Google Shape;1185;p114">
              <a:extLst>
                <a:ext uri="{FF2B5EF4-FFF2-40B4-BE49-F238E27FC236}">
                  <a16:creationId xmlns:a16="http://schemas.microsoft.com/office/drawing/2014/main" id="{8E1A970E-903D-6D16-9675-51626C774FDD}"/>
                </a:ext>
              </a:extLst>
            </p:cNvPr>
            <p:cNvSpPr txBox="1"/>
            <p:nvPr/>
          </p:nvSpPr>
          <p:spPr>
            <a:xfrm>
              <a:off x="1596074" y="5117031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recopie la correction sur le livret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grpSp>
          <p:nvGrpSpPr>
            <p:cNvPr id="24" name="Groupe 23">
              <a:extLst>
                <a:ext uri="{FF2B5EF4-FFF2-40B4-BE49-F238E27FC236}">
                  <a16:creationId xmlns:a16="http://schemas.microsoft.com/office/drawing/2014/main" id="{B2982EF8-5E48-6000-7A9A-FFBA190C7120}"/>
                </a:ext>
              </a:extLst>
            </p:cNvPr>
            <p:cNvGrpSpPr/>
            <p:nvPr/>
          </p:nvGrpSpPr>
          <p:grpSpPr>
            <a:xfrm>
              <a:off x="582302" y="4995763"/>
              <a:ext cx="630930" cy="588164"/>
              <a:chOff x="10280460" y="4850932"/>
              <a:chExt cx="630930" cy="588164"/>
            </a:xfrm>
          </p:grpSpPr>
          <p:pic>
            <p:nvPicPr>
              <p:cNvPr id="2" name="Picture 7">
                <a:extLst>
                  <a:ext uri="{FF2B5EF4-FFF2-40B4-BE49-F238E27FC236}">
                    <a16:creationId xmlns:a16="http://schemas.microsoft.com/office/drawing/2014/main" id="{FBCC49BC-29F6-6E08-E3DD-5BFF1ADED9A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664" t="23325" r="25923" b="30055"/>
              <a:stretch>
                <a:fillRect/>
              </a:stretch>
            </p:blipFill>
            <p:spPr>
              <a:xfrm>
                <a:off x="10280460" y="4967823"/>
                <a:ext cx="630930" cy="471273"/>
              </a:xfrm>
              <a:prstGeom prst="rect">
                <a:avLst/>
              </a:prstGeom>
              <a:ln w="19050">
                <a:noFill/>
              </a:ln>
            </p:spPr>
          </p:pic>
          <p:pic>
            <p:nvPicPr>
              <p:cNvPr id="23" name="Picture 7">
                <a:extLst>
                  <a:ext uri="{FF2B5EF4-FFF2-40B4-BE49-F238E27FC236}">
                    <a16:creationId xmlns:a16="http://schemas.microsoft.com/office/drawing/2014/main" id="{6B1C2D3A-6AC5-2620-1526-A1C86C35AB6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744" t="23325" r="10688" b="30055"/>
              <a:stretch>
                <a:fillRect/>
              </a:stretch>
            </p:blipFill>
            <p:spPr>
              <a:xfrm rot="1461832">
                <a:off x="10456526" y="4850932"/>
                <a:ext cx="147273" cy="471273"/>
              </a:xfrm>
              <a:prstGeom prst="rect">
                <a:avLst/>
              </a:prstGeom>
              <a:ln w="19050">
                <a:noFill/>
              </a:ln>
            </p:spPr>
          </p:pic>
        </p:grpSp>
      </p:grpSp>
      <p:grpSp>
        <p:nvGrpSpPr>
          <p:cNvPr id="7" name="Groupe 6">
            <a:extLst>
              <a:ext uri="{FF2B5EF4-FFF2-40B4-BE49-F238E27FC236}">
                <a16:creationId xmlns:a16="http://schemas.microsoft.com/office/drawing/2014/main" id="{2A52812C-2574-5FBD-20D8-4B52D19C9B88}"/>
              </a:ext>
            </a:extLst>
          </p:cNvPr>
          <p:cNvGrpSpPr/>
          <p:nvPr/>
        </p:nvGrpSpPr>
        <p:grpSpPr>
          <a:xfrm>
            <a:off x="563963" y="3754530"/>
            <a:ext cx="9818899" cy="471273"/>
            <a:chOff x="563963" y="3754530"/>
            <a:chExt cx="9818899" cy="471273"/>
          </a:xfrm>
        </p:grpSpPr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8017B555-F8E8-EF10-A734-35560AD21E1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3963" y="3754530"/>
              <a:ext cx="649216" cy="4712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2" name="Google Shape;1233;p116">
              <a:extLst>
                <a:ext uri="{FF2B5EF4-FFF2-40B4-BE49-F238E27FC236}">
                  <a16:creationId xmlns:a16="http://schemas.microsoft.com/office/drawing/2014/main" id="{60FA70E0-73E4-C505-CD95-3A2BF272883C}"/>
                </a:ext>
              </a:extLst>
            </p:cNvPr>
            <p:cNvSpPr txBox="1"/>
            <p:nvPr/>
          </p:nvSpPr>
          <p:spPr>
            <a:xfrm>
              <a:off x="1589281" y="3778310"/>
              <a:ext cx="8793581" cy="42051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133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utilise l’ardoise pour répondre </a:t>
              </a:r>
            </a:p>
          </p:txBody>
        </p:sp>
      </p:grp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53AAD794-A7AF-D7A8-B8AE-396A98369A1C}"/>
              </a:ext>
            </a:extLst>
          </p:cNvPr>
          <p:cNvGrpSpPr/>
          <p:nvPr/>
        </p:nvGrpSpPr>
        <p:grpSpPr>
          <a:xfrm>
            <a:off x="594801" y="5218369"/>
            <a:ext cx="9414435" cy="615521"/>
            <a:chOff x="594801" y="7422032"/>
            <a:chExt cx="9414435" cy="615521"/>
          </a:xfrm>
        </p:grpSpPr>
        <p:sp>
          <p:nvSpPr>
            <p:cNvPr id="33" name="Google Shape;1234;p116">
              <a:extLst>
                <a:ext uri="{FF2B5EF4-FFF2-40B4-BE49-F238E27FC236}">
                  <a16:creationId xmlns:a16="http://schemas.microsoft.com/office/drawing/2014/main" id="{4A00C5EF-E445-EB6B-1DE2-E4A5A54530F6}"/>
                </a:ext>
              </a:extLst>
            </p:cNvPr>
            <p:cNvSpPr txBox="1"/>
            <p:nvPr/>
          </p:nvSpPr>
          <p:spPr>
            <a:xfrm>
              <a:off x="1589281" y="7548993"/>
              <a:ext cx="8419955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Pratique autonome</a:t>
              </a:r>
            </a:p>
          </p:txBody>
        </p:sp>
        <p:pic>
          <p:nvPicPr>
            <p:cNvPr id="36" name="Picture 14">
              <a:extLst>
                <a:ext uri="{FF2B5EF4-FFF2-40B4-BE49-F238E27FC236}">
                  <a16:creationId xmlns:a16="http://schemas.microsoft.com/office/drawing/2014/main" id="{65756CE2-44EC-5A96-FB15-7BE43C6C2C3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5469" b="89941" l="9961" r="89941">
                          <a14:foregroundMark x1="29102" y1="41602" x2="32422" y2="38184"/>
                          <a14:foregroundMark x1="50098" y1="9570" x2="43262" y2="13379"/>
                          <a14:foregroundMark x1="32227" y1="37109" x2="32715" y2="35742"/>
                          <a14:foregroundMark x1="37891" y1="55078" x2="61914" y2="65430"/>
                          <a14:foregroundMark x1="52539" y1="55078" x2="61816" y2="55078"/>
                          <a14:foregroundMark x1="37012" y1="64941" x2="46777" y2="64063"/>
                          <a14:foregroundMark x1="73535" y1="56738" x2="81250" y2="55957"/>
                          <a14:foregroundMark x1="71875" y1="66699" x2="79102" y2="66504"/>
                          <a14:foregroundMark x1="43848" y1="20801" x2="44922" y2="2763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801" y="7422032"/>
              <a:ext cx="615518" cy="615521"/>
            </a:xfrm>
            <a:prstGeom prst="rect">
              <a:avLst/>
            </a:prstGeom>
          </p:spPr>
        </p:pic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FCBBF3BE-3157-798D-4F61-21AD576E26E4}"/>
              </a:ext>
            </a:extLst>
          </p:cNvPr>
          <p:cNvGrpSpPr/>
          <p:nvPr/>
        </p:nvGrpSpPr>
        <p:grpSpPr>
          <a:xfrm>
            <a:off x="594801" y="6007081"/>
            <a:ext cx="8608190" cy="574642"/>
            <a:chOff x="594801" y="8720789"/>
            <a:chExt cx="8608190" cy="574642"/>
          </a:xfrm>
        </p:grpSpPr>
        <p:sp>
          <p:nvSpPr>
            <p:cNvPr id="34" name="Google Shape;1235;p116">
              <a:extLst>
                <a:ext uri="{FF2B5EF4-FFF2-40B4-BE49-F238E27FC236}">
                  <a16:creationId xmlns:a16="http://schemas.microsoft.com/office/drawing/2014/main" id="{F1EDF54E-1505-D11C-6E61-D13C0509A328}"/>
                </a:ext>
              </a:extLst>
            </p:cNvPr>
            <p:cNvSpPr txBox="1"/>
            <p:nvPr/>
          </p:nvSpPr>
          <p:spPr>
            <a:xfrm>
              <a:off x="1589281" y="8827342"/>
              <a:ext cx="7613710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Pratique guidée en binôme</a:t>
              </a:r>
            </a:p>
          </p:txBody>
        </p:sp>
        <p:pic>
          <p:nvPicPr>
            <p:cNvPr id="37" name="Picture 9">
              <a:extLst>
                <a:ext uri="{FF2B5EF4-FFF2-40B4-BE49-F238E27FC236}">
                  <a16:creationId xmlns:a16="http://schemas.microsoft.com/office/drawing/2014/main" id="{40841830-4F1E-C9C4-4026-00753CDEA54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801" y="8720789"/>
              <a:ext cx="615518" cy="574642"/>
            </a:xfrm>
            <a:prstGeom prst="rect">
              <a:avLst/>
            </a:prstGeom>
          </p:spPr>
        </p:pic>
      </p:grpSp>
      <p:grpSp>
        <p:nvGrpSpPr>
          <p:cNvPr id="45" name="Groupe 44">
            <a:extLst>
              <a:ext uri="{FF2B5EF4-FFF2-40B4-BE49-F238E27FC236}">
                <a16:creationId xmlns:a16="http://schemas.microsoft.com/office/drawing/2014/main" id="{40C50BF5-960C-B6C6-9315-41D3DF110C0F}"/>
              </a:ext>
            </a:extLst>
          </p:cNvPr>
          <p:cNvGrpSpPr/>
          <p:nvPr/>
        </p:nvGrpSpPr>
        <p:grpSpPr>
          <a:xfrm>
            <a:off x="605726" y="736482"/>
            <a:ext cx="10092113" cy="641893"/>
            <a:chOff x="605726" y="736482"/>
            <a:chExt cx="10092113" cy="641893"/>
          </a:xfrm>
        </p:grpSpPr>
        <p:pic>
          <p:nvPicPr>
            <p:cNvPr id="41" name="Picture 2" descr="Image générée">
              <a:extLst>
                <a:ext uri="{FF2B5EF4-FFF2-40B4-BE49-F238E27FC236}">
                  <a16:creationId xmlns:a16="http://schemas.microsoft.com/office/drawing/2014/main" id="{E9531E9B-C991-40A9-D03B-DB4C18F8924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1064" b="10678"/>
            <a:stretch>
              <a:fillRect/>
            </a:stretch>
          </p:blipFill>
          <p:spPr bwMode="auto">
            <a:xfrm>
              <a:off x="605726" y="736482"/>
              <a:ext cx="546818" cy="6418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4" name="Google Shape;1185;p114">
              <a:extLst>
                <a:ext uri="{FF2B5EF4-FFF2-40B4-BE49-F238E27FC236}">
                  <a16:creationId xmlns:a16="http://schemas.microsoft.com/office/drawing/2014/main" id="{8E049F13-5293-D7AC-1599-B71F84A1B7F9}"/>
                </a:ext>
              </a:extLst>
            </p:cNvPr>
            <p:cNvSpPr txBox="1"/>
            <p:nvPr/>
          </p:nvSpPr>
          <p:spPr>
            <a:xfrm>
              <a:off x="1591155" y="857399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Slide réservé à l’enseignant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2776316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75BDFA7-8376-13C3-55AF-B8132F644F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8838AD19-89AD-83F5-2768-C0E9310953F5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D4FECBDD-FE17-6530-B8CB-0CC9831DEDF6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C3A0CE62-A2F5-4EE8-24B8-5D883810FAD4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Déclaration de l’objectif </a:t>
              </a:r>
              <a:br>
                <a:rPr lang="fr-FR" sz="5600" b="1" dirty="0">
                  <a:solidFill>
                    <a:schemeClr val="tx1"/>
                  </a:solidFill>
                </a:rPr>
              </a:br>
              <a:r>
                <a:rPr lang="fr-FR" sz="5600" b="1" dirty="0">
                  <a:solidFill>
                    <a:schemeClr val="tx1"/>
                  </a:solidFill>
                </a:rPr>
                <a:t>de la séance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D8AC97E-DDDE-1B87-8C8A-0B3090B08A01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1CF2B2B7-F70B-0731-D261-BFD8F1D2A89C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17D85B70-E75F-E837-04F6-E07B31BD5D41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 à 2  min</a:t>
              </a:r>
            </a:p>
          </p:txBody>
        </p:sp>
      </p:grpSp>
      <p:pic>
        <p:nvPicPr>
          <p:cNvPr id="5" name="Image 23">
            <a:extLst>
              <a:ext uri="{FF2B5EF4-FFF2-40B4-BE49-F238E27FC236}">
                <a16:creationId xmlns:a16="http://schemas.microsoft.com/office/drawing/2014/main" id="{67ABEC7D-8D18-C4C6-7BE6-E0EE89E2D38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651" t="-3030" r="-1" b="-2475"/>
          <a:stretch/>
        </p:blipFill>
        <p:spPr>
          <a:xfrm>
            <a:off x="5414010" y="1047750"/>
            <a:ext cx="1263390" cy="1226820"/>
          </a:xfrm>
          <a:custGeom>
            <a:avLst/>
            <a:gdLst>
              <a:gd name="csX0" fmla="*/ 0 w 1263390"/>
              <a:gd name="csY0" fmla="*/ 0 h 1226820"/>
              <a:gd name="csX1" fmla="*/ 408496 w 1263390"/>
              <a:gd name="csY1" fmla="*/ 0 h 1226820"/>
              <a:gd name="csX2" fmla="*/ 842260 w 1263390"/>
              <a:gd name="csY2" fmla="*/ 0 h 1226820"/>
              <a:gd name="csX3" fmla="*/ 1263390 w 1263390"/>
              <a:gd name="csY3" fmla="*/ 0 h 1226820"/>
              <a:gd name="csX4" fmla="*/ 1263390 w 1263390"/>
              <a:gd name="csY4" fmla="*/ 372135 h 1226820"/>
              <a:gd name="csX5" fmla="*/ 1263390 w 1263390"/>
              <a:gd name="csY5" fmla="*/ 805612 h 1226820"/>
              <a:gd name="csX6" fmla="*/ 1263390 w 1263390"/>
              <a:gd name="csY6" fmla="*/ 1226820 h 1226820"/>
              <a:gd name="csX7" fmla="*/ 842260 w 1263390"/>
              <a:gd name="csY7" fmla="*/ 1226820 h 1226820"/>
              <a:gd name="csX8" fmla="*/ 446398 w 1263390"/>
              <a:gd name="csY8" fmla="*/ 1226820 h 1226820"/>
              <a:gd name="csX9" fmla="*/ 0 w 1263390"/>
              <a:gd name="csY9" fmla="*/ 1226820 h 1226820"/>
              <a:gd name="csX10" fmla="*/ 0 w 1263390"/>
              <a:gd name="csY10" fmla="*/ 854685 h 1226820"/>
              <a:gd name="csX11" fmla="*/ 0 w 1263390"/>
              <a:gd name="csY11" fmla="*/ 458013 h 1226820"/>
              <a:gd name="csX12" fmla="*/ 0 w 1263390"/>
              <a:gd name="csY12" fmla="*/ 0 h 122682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1263390" h="1226820" fill="none" extrusionOk="0">
                <a:moveTo>
                  <a:pt x="0" y="0"/>
                </a:moveTo>
                <a:cubicBezTo>
                  <a:pt x="154298" y="-32504"/>
                  <a:pt x="290814" y="45440"/>
                  <a:pt x="408496" y="0"/>
                </a:cubicBezTo>
                <a:cubicBezTo>
                  <a:pt x="526178" y="-45440"/>
                  <a:pt x="744176" y="24572"/>
                  <a:pt x="842260" y="0"/>
                </a:cubicBezTo>
                <a:cubicBezTo>
                  <a:pt x="940344" y="-24572"/>
                  <a:pt x="1130917" y="5892"/>
                  <a:pt x="1263390" y="0"/>
                </a:cubicBezTo>
                <a:cubicBezTo>
                  <a:pt x="1298095" y="148229"/>
                  <a:pt x="1255985" y="229454"/>
                  <a:pt x="1263390" y="372135"/>
                </a:cubicBezTo>
                <a:cubicBezTo>
                  <a:pt x="1270795" y="514817"/>
                  <a:pt x="1229977" y="609411"/>
                  <a:pt x="1263390" y="805612"/>
                </a:cubicBezTo>
                <a:cubicBezTo>
                  <a:pt x="1296803" y="1001813"/>
                  <a:pt x="1240370" y="1047358"/>
                  <a:pt x="1263390" y="1226820"/>
                </a:cubicBezTo>
                <a:cubicBezTo>
                  <a:pt x="1072006" y="1254819"/>
                  <a:pt x="957831" y="1183296"/>
                  <a:pt x="842260" y="1226820"/>
                </a:cubicBezTo>
                <a:cubicBezTo>
                  <a:pt x="726689" y="1270344"/>
                  <a:pt x="592790" y="1215456"/>
                  <a:pt x="446398" y="1226820"/>
                </a:cubicBezTo>
                <a:cubicBezTo>
                  <a:pt x="300006" y="1238184"/>
                  <a:pt x="118105" y="1199197"/>
                  <a:pt x="0" y="1226820"/>
                </a:cubicBezTo>
                <a:cubicBezTo>
                  <a:pt x="-37025" y="1136350"/>
                  <a:pt x="13756" y="1012064"/>
                  <a:pt x="0" y="854685"/>
                </a:cubicBezTo>
                <a:cubicBezTo>
                  <a:pt x="-13756" y="697306"/>
                  <a:pt x="19777" y="641070"/>
                  <a:pt x="0" y="458013"/>
                </a:cubicBezTo>
                <a:cubicBezTo>
                  <a:pt x="-19777" y="274956"/>
                  <a:pt x="24227" y="172424"/>
                  <a:pt x="0" y="0"/>
                </a:cubicBezTo>
                <a:close/>
              </a:path>
              <a:path w="1263390" h="1226820" stroke="0" extrusionOk="0">
                <a:moveTo>
                  <a:pt x="0" y="0"/>
                </a:moveTo>
                <a:cubicBezTo>
                  <a:pt x="195536" y="-53471"/>
                  <a:pt x="302629" y="442"/>
                  <a:pt x="446398" y="0"/>
                </a:cubicBezTo>
                <a:cubicBezTo>
                  <a:pt x="590167" y="-442"/>
                  <a:pt x="739588" y="45818"/>
                  <a:pt x="854894" y="0"/>
                </a:cubicBezTo>
                <a:cubicBezTo>
                  <a:pt x="970200" y="-45818"/>
                  <a:pt x="1070257" y="40794"/>
                  <a:pt x="1263390" y="0"/>
                </a:cubicBezTo>
                <a:cubicBezTo>
                  <a:pt x="1300266" y="83435"/>
                  <a:pt x="1237473" y="271774"/>
                  <a:pt x="1263390" y="396672"/>
                </a:cubicBezTo>
                <a:cubicBezTo>
                  <a:pt x="1289307" y="521570"/>
                  <a:pt x="1244381" y="634192"/>
                  <a:pt x="1263390" y="830148"/>
                </a:cubicBezTo>
                <a:cubicBezTo>
                  <a:pt x="1282399" y="1026104"/>
                  <a:pt x="1244980" y="1107843"/>
                  <a:pt x="1263390" y="1226820"/>
                </a:cubicBezTo>
                <a:cubicBezTo>
                  <a:pt x="1163146" y="1235140"/>
                  <a:pt x="998366" y="1181384"/>
                  <a:pt x="854894" y="1226820"/>
                </a:cubicBezTo>
                <a:cubicBezTo>
                  <a:pt x="711422" y="1272256"/>
                  <a:pt x="587263" y="1224209"/>
                  <a:pt x="421130" y="1226820"/>
                </a:cubicBezTo>
                <a:cubicBezTo>
                  <a:pt x="254997" y="1229431"/>
                  <a:pt x="123040" y="1188598"/>
                  <a:pt x="0" y="1226820"/>
                </a:cubicBezTo>
                <a:cubicBezTo>
                  <a:pt x="-48084" y="1095287"/>
                  <a:pt x="40797" y="989440"/>
                  <a:pt x="0" y="805612"/>
                </a:cubicBezTo>
                <a:cubicBezTo>
                  <a:pt x="-40797" y="621784"/>
                  <a:pt x="46416" y="497706"/>
                  <a:pt x="0" y="372135"/>
                </a:cubicBezTo>
                <a:cubicBezTo>
                  <a:pt x="-46416" y="246564"/>
                  <a:pt x="22734" y="102258"/>
                  <a:pt x="0" y="0"/>
                </a:cubicBezTo>
                <a:close/>
              </a:path>
            </a:pathLst>
          </a:custGeom>
          <a:ln w="57150">
            <a:solidFill>
              <a:schemeClr val="accent4">
                <a:lumMod val="75000"/>
              </a:schemeClr>
            </a:solidFill>
            <a:extLst>
              <a:ext uri="{C807C97D-BFC1-408E-A445-0C87EB9F89A2}">
                <ask:lineSketchStyleProps xmlns:ask="http://schemas.microsoft.com/office/drawing/2018/sketchyshapes" sd="1072148218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261861323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donne 30s aux élèves pour réfléchir, puis invite deux ou trois d'entre eux à répondre.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Exprimez vos avis</a:t>
            </a:r>
          </a:p>
        </p:txBody>
      </p:sp>
      <p:pic>
        <p:nvPicPr>
          <p:cNvPr id="34" name="Picture 2" descr="Lever la main - Icônes mains et gestes gratuites">
            <a:extLst>
              <a:ext uri="{FF2B5EF4-FFF2-40B4-BE49-F238E27FC236}">
                <a16:creationId xmlns:a16="http://schemas.microsoft.com/office/drawing/2014/main" id="{C87E905E-97AE-F893-3E0B-5B0DCCEBCA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2" name="Oval 81">
            <a:extLst>
              <a:ext uri="{FF2B5EF4-FFF2-40B4-BE49-F238E27FC236}">
                <a16:creationId xmlns:a16="http://schemas.microsoft.com/office/drawing/2014/main" id="{630EB2B0-4083-1AB5-B365-BCE8E48633F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1470974" y="2389899"/>
            <a:ext cx="913427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MA" sz="2800" dirty="0"/>
          </a:p>
          <a:p>
            <a:r>
              <a:rPr lang="fr-MA" sz="2800" dirty="0"/>
              <a:t>À votre avis, comment peut-on additionner les deux expressions </a:t>
            </a:r>
            <a:endParaRPr lang="fr-FR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ZoneTexte 2"/>
              <p:cNvSpPr txBox="1"/>
              <p:nvPr/>
            </p:nvSpPr>
            <p:spPr>
              <a:xfrm>
                <a:off x="3612667" y="3251674"/>
                <a:ext cx="574904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d>
                      <m:dPr>
                        <m:ctrlPr>
                          <a:rPr lang="fr-FR" sz="28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fr-MA" sz="2800" b="0" i="1" smtClean="0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fr-MA" sz="28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fr-MA" sz="2800" b="0" i="1" smtClean="0">
                            <a:latin typeface="Cambria Math" panose="02040503050406030204" pitchFamily="18" charset="0"/>
                          </a:rPr>
                          <m:t>+5</m:t>
                        </m:r>
                      </m:e>
                    </m:d>
                    <m:r>
                      <a:rPr lang="fr-FR" sz="2800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fr-FR" sz="2800" b="0" i="0" dirty="0">
                    <a:latin typeface="+mj-lt"/>
                  </a:rPr>
                  <a:t>et</a:t>
                </a:r>
                <a14:m>
                  <m:oMath xmlns:m="http://schemas.openxmlformats.org/officeDocument/2006/math">
                    <m:r>
                      <a:rPr lang="fr-FR" sz="28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fr-FR" sz="2800" b="0" i="1" dirty="0" smtClean="0">
                        <a:latin typeface="Cambria Math" panose="02040503050406030204" pitchFamily="18" charset="0"/>
                      </a:rPr>
                      <m:t>(−4</m:t>
                    </m:r>
                    <m:r>
                      <a:rPr lang="fr-FR" sz="2800" b="0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fr-FR" sz="2800" b="0" i="1" dirty="0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fr-FR" sz="2800" b="0" i="0" dirty="0" smtClean="0">
                        <a:latin typeface="Cambria Math" panose="02040503050406030204" pitchFamily="18" charset="0"/>
                      </a:rPr>
                      <m:t>1</m:t>
                    </m:r>
                    <m:r>
                      <a:rPr lang="fr-FR" sz="2800" b="0" i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fr-FR" sz="2800" dirty="0"/>
                  <a:t>?</a:t>
                </a:r>
              </a:p>
            </p:txBody>
          </p:sp>
        </mc:Choice>
        <mc:Fallback xmlns="">
          <p:sp>
            <p:nvSpPr>
              <p:cNvPr id="3" name="ZoneTexte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12667" y="3251674"/>
                <a:ext cx="5749047" cy="523220"/>
              </a:xfrm>
              <a:prstGeom prst="rect">
                <a:avLst/>
              </a:prstGeom>
              <a:blipFill>
                <a:blip r:embed="rId3"/>
                <a:stretch>
                  <a:fillRect t="-10465" b="-3255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004506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F12169F3-1E1E-5674-AF58-0D9FDBFD6406}"/>
              </a:ext>
            </a:extLst>
          </p:cNvPr>
          <p:cNvSpPr txBox="1"/>
          <p:nvPr/>
        </p:nvSpPr>
        <p:spPr>
          <a:xfrm>
            <a:off x="774699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A la fin de cette séance, vous serez capables de :</a:t>
            </a: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456919ED-CC42-D4C9-B299-6D709E41BE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14" name="Google Shape;2054;p38">
            <a:extLst>
              <a:ext uri="{FF2B5EF4-FFF2-40B4-BE49-F238E27FC236}">
                <a16:creationId xmlns:a16="http://schemas.microsoft.com/office/drawing/2014/main" id="{6501D79C-26AF-921E-9B63-CD8E14A565B9}"/>
              </a:ext>
            </a:extLst>
          </p:cNvPr>
          <p:cNvSpPr/>
          <p:nvPr/>
        </p:nvSpPr>
        <p:spPr>
          <a:xfrm>
            <a:off x="774699" y="2801566"/>
            <a:ext cx="10908576" cy="1097513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72B6D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2400" dirty="0"/>
          </a:p>
        </p:txBody>
      </p:sp>
      <p:sp>
        <p:nvSpPr>
          <p:cNvPr id="15" name="ZoneTexte 3">
            <a:extLst>
              <a:ext uri="{FF2B5EF4-FFF2-40B4-BE49-F238E27FC236}">
                <a16:creationId xmlns:a16="http://schemas.microsoft.com/office/drawing/2014/main" id="{A2F52361-43C4-DFD3-0C09-18ABE961AD0E}"/>
              </a:ext>
            </a:extLst>
          </p:cNvPr>
          <p:cNvSpPr txBox="1"/>
          <p:nvPr/>
        </p:nvSpPr>
        <p:spPr>
          <a:xfrm>
            <a:off x="1502421" y="3029434"/>
            <a:ext cx="9731504" cy="684026"/>
          </a:xfrm>
          <a:prstGeom prst="rect">
            <a:avLst/>
          </a:prstGeom>
          <a:noFill/>
          <a:ln w="19050"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>
              <a:defRPr lang="en-US"/>
            </a:defPPr>
            <a:lvl1pPr algn="ctr">
              <a:defRPr sz="2400"/>
            </a:lvl1pPr>
          </a:lstStyle>
          <a:p>
            <a:r>
              <a:rPr lang="fr-FR" b="1" dirty="0"/>
              <a:t>Additionner et soustraire des expressions littérales </a:t>
            </a:r>
            <a:endParaRPr lang="fr-FR" altLang="fr-FR" b="1" dirty="0">
              <a:solidFill>
                <a:schemeClr val="accent4"/>
              </a:solidFill>
            </a:endParaRPr>
          </a:p>
        </p:txBody>
      </p:sp>
      <p:pic>
        <p:nvPicPr>
          <p:cNvPr id="18" name="Image 23">
            <a:extLst>
              <a:ext uri="{FF2B5EF4-FFF2-40B4-BE49-F238E27FC236}">
                <a16:creationId xmlns:a16="http://schemas.microsoft.com/office/drawing/2014/main" id="{26133DAA-B1B6-2FA8-97A6-AB92BE8CFE1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259" y="2907916"/>
            <a:ext cx="805544" cy="805544"/>
          </a:xfrm>
          <a:prstGeom prst="rect">
            <a:avLst/>
          </a:prstGeom>
        </p:spPr>
      </p:pic>
      <p:sp>
        <p:nvSpPr>
          <p:cNvPr id="42" name="D_A_02">
            <a:extLst>
              <a:ext uri="{FF2B5EF4-FFF2-40B4-BE49-F238E27FC236}">
                <a16:creationId xmlns:a16="http://schemas.microsoft.com/office/drawing/2014/main" id="{10E50318-8877-2053-794E-0F66F466E0B9}"/>
              </a:ext>
            </a:extLst>
          </p:cNvPr>
          <p:cNvSpPr txBox="1"/>
          <p:nvPr/>
        </p:nvSpPr>
        <p:spPr>
          <a:xfrm>
            <a:off x="733493" y="50413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déclare l’objectif.</a:t>
            </a: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937B0509-6C22-05EA-3A25-50D2C4A264F8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433718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FE01CF-40A1-40CD-B5A8-A7DC2CC22F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D_A_01">
            <a:extLst>
              <a:ext uri="{FF2B5EF4-FFF2-40B4-BE49-F238E27FC236}">
                <a16:creationId xmlns:a16="http://schemas.microsoft.com/office/drawing/2014/main" id="{398C2003-B356-918C-B00E-91C53561D96E}"/>
              </a:ext>
            </a:extLst>
          </p:cNvPr>
          <p:cNvSpPr txBox="1"/>
          <p:nvPr/>
        </p:nvSpPr>
        <p:spPr>
          <a:xfrm>
            <a:off x="815905" y="323656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Calibri" panose="020F0502020204030204"/>
              </a:rPr>
              <a:t>A la fin de cette séance, vous serez capables</a:t>
            </a:r>
            <a:r>
              <a:rPr kumimoji="0" lang="fr-FR" sz="1400" b="1" i="0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Calibri" panose="020F0502020204030204"/>
              </a:rPr>
              <a:t> d’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Calibri" panose="020F0502020204030204"/>
              </a:rPr>
              <a:t> </a:t>
            </a:r>
            <a:r>
              <a:rPr lang="fr-FR" sz="1400" b="1" noProof="0" dirty="0">
                <a:solidFill>
                  <a:schemeClr val="bg1">
                    <a:lumMod val="65000"/>
                  </a:schemeClr>
                </a:solidFill>
                <a:latin typeface="Calibri" panose="020F0502020204030204"/>
              </a:rPr>
              <a:t>:</a:t>
            </a:r>
            <a:endParaRPr lang="fr-FR" sz="1400" dirty="0">
              <a:solidFill>
                <a:schemeClr val="bg1">
                  <a:lumMod val="50000"/>
                </a:schemeClr>
              </a:solidFill>
            </a:endParaRPr>
          </a:p>
          <a:p>
            <a:pPr lvl="0">
              <a:spcAft>
                <a:spcPts val="400"/>
              </a:spcAft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  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4" name="Picture 2" descr="Lever la main - Icônes mains et gestes gratuites">
            <a:extLst>
              <a:ext uri="{FF2B5EF4-FFF2-40B4-BE49-F238E27FC236}">
                <a16:creationId xmlns:a16="http://schemas.microsoft.com/office/drawing/2014/main" id="{F714033C-D9AE-187F-A3E1-BA05B3AA44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2" name="Oval 81">
            <a:extLst>
              <a:ext uri="{FF2B5EF4-FFF2-40B4-BE49-F238E27FC236}">
                <a16:creationId xmlns:a16="http://schemas.microsoft.com/office/drawing/2014/main" id="{18D82E05-CA0D-78C5-F0A6-471D6A69971B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12" name="Rounded Rectangle 7">
            <a:extLst>
              <a:ext uri="{FF2B5EF4-FFF2-40B4-BE49-F238E27FC236}">
                <a16:creationId xmlns:a16="http://schemas.microsoft.com/office/drawing/2014/main" id="{9D9A2329-D86F-16B9-098C-994A86D17B9D}"/>
              </a:ext>
            </a:extLst>
          </p:cNvPr>
          <p:cNvSpPr/>
          <p:nvPr/>
        </p:nvSpPr>
        <p:spPr>
          <a:xfrm>
            <a:off x="3000974" y="2112644"/>
            <a:ext cx="7037971" cy="868680"/>
          </a:xfrm>
          <a:prstGeom prst="roundRect">
            <a:avLst/>
          </a:prstGeom>
          <a:solidFill>
            <a:srgbClr val="F5F5F5"/>
          </a:solidFill>
          <a:ln w="9525" cap="flat" cmpd="sng" algn="ctr">
            <a:solidFill>
              <a:srgbClr val="C8C8C8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dirty="0"/>
              <a:t>Additionner et soustraire des expressions littérales comme:</a:t>
            </a:r>
            <a:endParaRPr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ZoneTexte 8"/>
              <p:cNvSpPr txBox="1"/>
              <p:nvPr/>
            </p:nvSpPr>
            <p:spPr>
              <a:xfrm>
                <a:off x="2263805" y="3499060"/>
                <a:ext cx="717315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d>
                      <m:dPr>
                        <m:ctrlPr>
                          <a:rPr lang="fr-FR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fr-MA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fr-MA" sz="2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fr-MA" sz="2400" b="0" i="1" smtClean="0">
                            <a:latin typeface="Cambria Math" panose="02040503050406030204" pitchFamily="18" charset="0"/>
                          </a:rPr>
                          <m:t>+6</m:t>
                        </m:r>
                      </m:e>
                    </m:d>
                    <m:r>
                      <a:rPr lang="fr-FR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+</m:t>
                    </m:r>
                    <m:d>
                      <m:dPr>
                        <m:ctrlPr>
                          <a:rPr lang="fr-FR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fr-FR" sz="2400" b="0" i="1" smtClean="0">
                            <a:latin typeface="Cambria Math" panose="02040503050406030204" pitchFamily="18" charset="0"/>
                          </a:rPr>
                          <m:t>−5</m:t>
                        </m:r>
                        <m:r>
                          <a:rPr lang="fr-FR" sz="2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fr-FR" sz="2400" b="0" i="1" smtClean="0">
                            <a:latin typeface="Cambria Math" panose="02040503050406030204" pitchFamily="18" charset="0"/>
                          </a:rPr>
                          <m:t>+3</m:t>
                        </m:r>
                      </m:e>
                    </m:d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fr-FR" sz="2400" b="0" i="0" dirty="0">
                    <a:latin typeface="+mj-lt"/>
                  </a:rPr>
                  <a:t>ou</a:t>
                </a:r>
                <a14:m>
                  <m:oMath xmlns:m="http://schemas.openxmlformats.org/officeDocument/2006/math"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  </m:t>
                    </m:r>
                    <m:d>
                      <m:dPr>
                        <m:ctrlPr>
                          <a:rPr lang="fr-FR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fr-FR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fr-FR" sz="2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fr-FR" sz="2400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e>
                    </m:d>
                    <m:r>
                      <a:rPr lang="fr-FR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(7</m:t>
                    </m:r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−4)</m:t>
                    </m:r>
                  </m:oMath>
                </a14:m>
                <a:endParaRPr lang="fr-FR" sz="2400" dirty="0"/>
              </a:p>
            </p:txBody>
          </p:sp>
        </mc:Choice>
        <mc:Fallback xmlns="">
          <p:sp>
            <p:nvSpPr>
              <p:cNvPr id="9" name="ZoneTexte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63805" y="3499060"/>
                <a:ext cx="7173158" cy="461665"/>
              </a:xfrm>
              <a:prstGeom prst="rect">
                <a:avLst/>
              </a:prstGeom>
              <a:blipFill>
                <a:blip r:embed="rId3"/>
                <a:stretch>
                  <a:fillRect t="-10526" b="-2894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180381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7030A0">
                <a:alpha val="15000"/>
              </a:srgbClr>
            </a:gs>
            <a:gs pos="74000">
              <a:srgbClr val="7030A0">
                <a:alpha val="64000"/>
              </a:srgbClr>
            </a:gs>
            <a:gs pos="83000">
              <a:srgbClr val="7030A0"/>
            </a:gs>
            <a:gs pos="100000">
              <a:srgbClr val="7030A0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39780FE-9FCE-1381-FFD4-A5D640666A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CCB8A577-911C-FD81-B916-3D7EE40911B3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E5F7B02-652F-05AB-0AA0-813BC29E60FE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4">
                <a:lumMod val="7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A8959736-496E-A58E-DE07-89E2E7784484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Tâche principale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CC6AB3A-9C73-A6CA-AAC2-813D827AB29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77E1DEAE-FF3D-2DFB-798F-C9F31425C258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6327F1A6-9BD2-766B-F33A-F10703AAAC04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10 min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CAEF6DAB-AD82-CDA7-4514-05F41D35916D}"/>
              </a:ext>
            </a:extLst>
          </p:cNvPr>
          <p:cNvGrpSpPr/>
          <p:nvPr/>
        </p:nvGrpSpPr>
        <p:grpSpPr>
          <a:xfrm>
            <a:off x="5489860" y="1368749"/>
            <a:ext cx="1212279" cy="1231221"/>
            <a:chOff x="8785161" y="1328109"/>
            <a:chExt cx="1212279" cy="1231221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09E3F72F-921E-D48C-F757-BC4B1D68600C}"/>
                </a:ext>
              </a:extLst>
            </p:cNvPr>
            <p:cNvGrpSpPr/>
            <p:nvPr/>
          </p:nvGrpSpPr>
          <p:grpSpPr>
            <a:xfrm>
              <a:off x="8785161" y="1328109"/>
              <a:ext cx="1212279" cy="1231221"/>
              <a:chOff x="8785161" y="1328109"/>
              <a:chExt cx="1212279" cy="1231221"/>
            </a:xfrm>
          </p:grpSpPr>
          <p:pic>
            <p:nvPicPr>
              <p:cNvPr id="9" name="Picture 8">
                <a:extLst>
                  <a:ext uri="{FF2B5EF4-FFF2-40B4-BE49-F238E27FC236}">
                    <a16:creationId xmlns:a16="http://schemas.microsoft.com/office/drawing/2014/main" id="{7B1539CC-6A30-3BB0-749E-D3FF075EC79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rcRect r="33712" b="33712"/>
              <a:stretch/>
            </p:blipFill>
            <p:spPr>
              <a:xfrm>
                <a:off x="8785161" y="1328109"/>
                <a:ext cx="1212279" cy="1231221"/>
              </a:xfrm>
              <a:custGeom>
                <a:avLst/>
                <a:gdLst>
                  <a:gd name="csX0" fmla="*/ 0 w 1212279"/>
                  <a:gd name="csY0" fmla="*/ 0 h 1231221"/>
                  <a:gd name="csX1" fmla="*/ 416216 w 1212279"/>
                  <a:gd name="csY1" fmla="*/ 0 h 1231221"/>
                  <a:gd name="csX2" fmla="*/ 783940 w 1212279"/>
                  <a:gd name="csY2" fmla="*/ 0 h 1231221"/>
                  <a:gd name="csX3" fmla="*/ 1212279 w 1212279"/>
                  <a:gd name="csY3" fmla="*/ 0 h 1231221"/>
                  <a:gd name="csX4" fmla="*/ 1212279 w 1212279"/>
                  <a:gd name="csY4" fmla="*/ 373470 h 1231221"/>
                  <a:gd name="csX5" fmla="*/ 1212279 w 1212279"/>
                  <a:gd name="csY5" fmla="*/ 771565 h 1231221"/>
                  <a:gd name="csX6" fmla="*/ 1212279 w 1212279"/>
                  <a:gd name="csY6" fmla="*/ 1231221 h 1231221"/>
                  <a:gd name="csX7" fmla="*/ 832432 w 1212279"/>
                  <a:gd name="csY7" fmla="*/ 1231221 h 1231221"/>
                  <a:gd name="csX8" fmla="*/ 404093 w 1212279"/>
                  <a:gd name="csY8" fmla="*/ 1231221 h 1231221"/>
                  <a:gd name="csX9" fmla="*/ 0 w 1212279"/>
                  <a:gd name="csY9" fmla="*/ 1231221 h 1231221"/>
                  <a:gd name="csX10" fmla="*/ 0 w 1212279"/>
                  <a:gd name="csY10" fmla="*/ 820814 h 1231221"/>
                  <a:gd name="csX11" fmla="*/ 0 w 1212279"/>
                  <a:gd name="csY11" fmla="*/ 398095 h 1231221"/>
                  <a:gd name="csX12" fmla="*/ 0 w 1212279"/>
                  <a:gd name="csY12" fmla="*/ 0 h 1231221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</a:cxnLst>
                <a:rect l="l" t="t" r="r" b="b"/>
                <a:pathLst>
                  <a:path w="1212279" h="1231221" fill="none" extrusionOk="0">
                    <a:moveTo>
                      <a:pt x="0" y="0"/>
                    </a:moveTo>
                    <a:cubicBezTo>
                      <a:pt x="151577" y="-12235"/>
                      <a:pt x="271266" y="41204"/>
                      <a:pt x="416216" y="0"/>
                    </a:cubicBezTo>
                    <a:cubicBezTo>
                      <a:pt x="561166" y="-41204"/>
                      <a:pt x="648075" y="13993"/>
                      <a:pt x="783940" y="0"/>
                    </a:cubicBezTo>
                    <a:cubicBezTo>
                      <a:pt x="919805" y="-13993"/>
                      <a:pt x="1030975" y="9324"/>
                      <a:pt x="1212279" y="0"/>
                    </a:cubicBezTo>
                    <a:cubicBezTo>
                      <a:pt x="1230621" y="126227"/>
                      <a:pt x="1179615" y="203393"/>
                      <a:pt x="1212279" y="373470"/>
                    </a:cubicBezTo>
                    <a:cubicBezTo>
                      <a:pt x="1244943" y="543547"/>
                      <a:pt x="1194614" y="653653"/>
                      <a:pt x="1212279" y="771565"/>
                    </a:cubicBezTo>
                    <a:cubicBezTo>
                      <a:pt x="1229944" y="889477"/>
                      <a:pt x="1159763" y="1035195"/>
                      <a:pt x="1212279" y="1231221"/>
                    </a:cubicBezTo>
                    <a:cubicBezTo>
                      <a:pt x="1080783" y="1275724"/>
                      <a:pt x="930848" y="1212439"/>
                      <a:pt x="832432" y="1231221"/>
                    </a:cubicBezTo>
                    <a:cubicBezTo>
                      <a:pt x="734016" y="1250003"/>
                      <a:pt x="502786" y="1204579"/>
                      <a:pt x="404093" y="1231221"/>
                    </a:cubicBezTo>
                    <a:cubicBezTo>
                      <a:pt x="305400" y="1257863"/>
                      <a:pt x="174863" y="1197235"/>
                      <a:pt x="0" y="1231221"/>
                    </a:cubicBezTo>
                    <a:cubicBezTo>
                      <a:pt x="-14608" y="1093703"/>
                      <a:pt x="45445" y="936692"/>
                      <a:pt x="0" y="820814"/>
                    </a:cubicBezTo>
                    <a:cubicBezTo>
                      <a:pt x="-45445" y="704936"/>
                      <a:pt x="5272" y="607244"/>
                      <a:pt x="0" y="398095"/>
                    </a:cubicBezTo>
                    <a:cubicBezTo>
                      <a:pt x="-5272" y="188946"/>
                      <a:pt x="2075" y="167047"/>
                      <a:pt x="0" y="0"/>
                    </a:cubicBezTo>
                    <a:close/>
                  </a:path>
                  <a:path w="1212279" h="1231221" stroke="0" extrusionOk="0">
                    <a:moveTo>
                      <a:pt x="0" y="0"/>
                    </a:moveTo>
                    <a:cubicBezTo>
                      <a:pt x="124927" y="-29832"/>
                      <a:pt x="293598" y="30254"/>
                      <a:pt x="404093" y="0"/>
                    </a:cubicBezTo>
                    <a:cubicBezTo>
                      <a:pt x="514588" y="-30254"/>
                      <a:pt x="625997" y="27623"/>
                      <a:pt x="796063" y="0"/>
                    </a:cubicBezTo>
                    <a:cubicBezTo>
                      <a:pt x="966129" y="-27623"/>
                      <a:pt x="1080568" y="18890"/>
                      <a:pt x="1212279" y="0"/>
                    </a:cubicBezTo>
                    <a:cubicBezTo>
                      <a:pt x="1241019" y="105988"/>
                      <a:pt x="1162319" y="220819"/>
                      <a:pt x="1212279" y="435031"/>
                    </a:cubicBezTo>
                    <a:cubicBezTo>
                      <a:pt x="1262239" y="649243"/>
                      <a:pt x="1200860" y="701077"/>
                      <a:pt x="1212279" y="833126"/>
                    </a:cubicBezTo>
                    <a:cubicBezTo>
                      <a:pt x="1223698" y="965176"/>
                      <a:pt x="1212051" y="1087068"/>
                      <a:pt x="1212279" y="1231221"/>
                    </a:cubicBezTo>
                    <a:cubicBezTo>
                      <a:pt x="1054845" y="1245982"/>
                      <a:pt x="911106" y="1180989"/>
                      <a:pt x="783940" y="1231221"/>
                    </a:cubicBezTo>
                    <a:cubicBezTo>
                      <a:pt x="656774" y="1281453"/>
                      <a:pt x="485861" y="1223569"/>
                      <a:pt x="391970" y="1231221"/>
                    </a:cubicBezTo>
                    <a:cubicBezTo>
                      <a:pt x="298079" y="1238873"/>
                      <a:pt x="195435" y="1230290"/>
                      <a:pt x="0" y="1231221"/>
                    </a:cubicBezTo>
                    <a:cubicBezTo>
                      <a:pt x="-16866" y="1041361"/>
                      <a:pt x="41363" y="919744"/>
                      <a:pt x="0" y="833126"/>
                    </a:cubicBezTo>
                    <a:cubicBezTo>
                      <a:pt x="-41363" y="746509"/>
                      <a:pt x="40948" y="576265"/>
                      <a:pt x="0" y="459656"/>
                    </a:cubicBezTo>
                    <a:cubicBezTo>
                      <a:pt x="-40948" y="343047"/>
                      <a:pt x="6107" y="130864"/>
                      <a:pt x="0" y="0"/>
                    </a:cubicBezTo>
                    <a:close/>
                  </a:path>
                </a:pathLst>
              </a:custGeom>
              <a:ln w="38100">
                <a:solidFill>
                  <a:srgbClr val="7030A0"/>
                </a:solidFill>
                <a:extLst>
                  <a:ext uri="{C807C97D-BFC1-408E-A445-0C87EB9F89A2}">
                    <ask:lineSketchStyleProps xmlns:ask="http://schemas.microsoft.com/office/drawing/2018/sketchyshapes" sd="2803942933">
                      <a:prstGeom prst="rect">
                        <a:avLst/>
                      </a:prstGeom>
                      <ask:type>
                        <ask:lineSketchScribble/>
                      </ask:type>
                    </ask:lineSketchStyleProps>
                  </a:ext>
                </a:extLst>
              </a:ln>
            </p:spPr>
          </p:pic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id="{5352A805-D321-DD26-68B6-C0FBEFCB485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 t="11425" r="52534" b="24998"/>
              <a:stretch/>
            </p:blipFill>
            <p:spPr>
              <a:xfrm>
                <a:off x="8932406" y="1487155"/>
                <a:ext cx="917789" cy="835689"/>
              </a:xfrm>
              <a:prstGeom prst="rect">
                <a:avLst/>
              </a:prstGeom>
            </p:spPr>
          </p:pic>
        </p:grp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9F0371A6-AD9A-7BFB-E435-E48A61E6D1E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785062" y="1468598"/>
              <a:ext cx="199924" cy="29914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7433153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E95067-9573-2C1C-8F6A-F3E033F005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1">
            <a:extLst>
              <a:ext uri="{FF2B5EF4-FFF2-40B4-BE49-F238E27FC236}">
                <a16:creationId xmlns:a16="http://schemas.microsoft.com/office/drawing/2014/main" id="{002AF405-A118-D67A-9CFD-1F0543ACBFC7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77BE6EDB-A446-9271-49D5-7DD40A30A761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M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54066F4B-E774-0E30-BE83-87B41EE255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" name="D_A_01">
                <a:extLst>
                  <a:ext uri="{FF2B5EF4-FFF2-40B4-BE49-F238E27FC236}">
                    <a16:creationId xmlns:a16="http://schemas.microsoft.com/office/drawing/2014/main" id="{002AF405-A118-D67A-9CFD-1F0543ACBFC7}"/>
                  </a:ext>
                </a:extLst>
              </p:cNvPr>
              <p:cNvSpPr txBox="1"/>
              <p:nvPr/>
            </p:nvSpPr>
            <p:spPr>
              <a:xfrm>
                <a:off x="918209" y="301526"/>
                <a:ext cx="10543399" cy="284768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r>
                  <a:rPr kumimoji="0" lang="fr-FR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Voici </a:t>
                </a:r>
                <a:r>
                  <a:rPr lang="fr-FR" sz="1600" b="1" noProof="0" dirty="0">
                    <a:solidFill>
                      <a:prstClr val="white">
                        <a:lumMod val="65000"/>
                      </a:prstClr>
                    </a:solidFill>
                    <a:latin typeface="Calibri" panose="020F0502020204030204"/>
                  </a:rPr>
                  <a:t>un exemple pour vous </a:t>
                </a:r>
                <a:r>
                  <a:rPr lang="fr-FR" sz="1600" b="1" dirty="0">
                    <a:solidFill>
                      <a:prstClr val="white">
                        <a:lumMod val="65000"/>
                      </a:prstClr>
                    </a:solidFill>
                    <a:latin typeface="Calibri" panose="020F0502020204030204"/>
                  </a:rPr>
                  <a:t>montrer</a:t>
                </a:r>
                <a:r>
                  <a:rPr lang="fr-FR" sz="1600" b="1" noProof="0" dirty="0">
                    <a:solidFill>
                      <a:prstClr val="white">
                        <a:lumMod val="65000"/>
                      </a:prstClr>
                    </a:solidFill>
                    <a:latin typeface="Calibri" panose="020F0502020204030204"/>
                  </a:rPr>
                  <a:t> comment additionner deux expressions littérales</a:t>
                </a:r>
                <a:r>
                  <a:rPr lang="fr-FR" sz="1600" b="1" dirty="0">
                    <a:solidFill>
                      <a:prstClr val="white">
                        <a:lumMod val="65000"/>
                      </a:prstClr>
                    </a:solidFill>
                    <a:latin typeface="Calibri" panose="020F0502020204030204"/>
                  </a:rPr>
                  <a:t>: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fr-FR" sz="1600" b="1" i="1" smtClean="0">
                            <a:solidFill>
                              <a:prstClr val="white">
                                <a:lumMod val="65000"/>
                              </a:prst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fr-MA" sz="1600" b="1" i="1" smtClean="0">
                            <a:solidFill>
                              <a:prstClr val="white">
                                <a:lumMod val="65000"/>
                              </a:prstClr>
                            </a:solidFill>
                            <a:latin typeface="Cambria Math" panose="02040503050406030204" pitchFamily="18" charset="0"/>
                          </a:rPr>
                          <m:t>𝒂𝒙</m:t>
                        </m:r>
                        <m:r>
                          <a:rPr lang="fr-MA" sz="1600" b="1" i="1" smtClean="0">
                            <a:solidFill>
                              <a:prstClr val="white">
                                <a:lumMod val="65000"/>
                              </a:prstClr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fr-MA" sz="1600" b="1" i="1" smtClean="0">
                            <a:solidFill>
                              <a:prstClr val="white">
                                <a:lumMod val="65000"/>
                              </a:prstClr>
                            </a:solidFill>
                            <a:latin typeface="Cambria Math" panose="02040503050406030204" pitchFamily="18" charset="0"/>
                          </a:rPr>
                          <m:t>𝒃</m:t>
                        </m:r>
                      </m:e>
                    </m:d>
                    <m:r>
                      <a:rPr lang="fr-FR" sz="1600" b="1" i="1" smtClean="0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</a:rPr>
                      <m:t>+(</m:t>
                    </m:r>
                    <m:r>
                      <a:rPr lang="fr-FR" sz="1600" b="1" i="1" smtClean="0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</a:rPr>
                      <m:t>𝒄𝒙</m:t>
                    </m:r>
                    <m:r>
                      <a:rPr lang="fr-FR" sz="1600" b="1" i="1" smtClean="0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fr-FR" sz="1600" b="1" i="1" smtClean="0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</a:rPr>
                      <m:t>𝒅</m:t>
                    </m:r>
                    <m:r>
                      <a:rPr lang="fr-FR" sz="1600" b="1" i="1" smtClean="0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kumimoji="0" lang="fr-FR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.</a:t>
                </a:r>
              </a:p>
            </p:txBody>
          </p:sp>
        </mc:Choice>
        <mc:Fallback xmlns="">
          <p:sp>
            <p:nvSpPr>
              <p:cNvPr id="10" name="D_A_01">
                <a:extLst>
                  <a:ext uri="{FF2B5EF4-FFF2-40B4-BE49-F238E27FC236}">
                    <a16:creationId xmlns:a16="http://schemas.microsoft.com/office/drawing/2014/main" id="{002AF405-A118-D67A-9CFD-1F0543ACBF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8209" y="301526"/>
                <a:ext cx="10543399" cy="284768"/>
              </a:xfrm>
              <a:prstGeom prst="rect">
                <a:avLst/>
              </a:prstGeom>
              <a:blipFill>
                <a:blip r:embed="rId3"/>
                <a:stretch>
                  <a:fillRect t="-14894" b="-3617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D_A_02">
            <a:extLst>
              <a:ext uri="{FF2B5EF4-FFF2-40B4-BE49-F238E27FC236}">
                <a16:creationId xmlns:a16="http://schemas.microsoft.com/office/drawing/2014/main" id="{C4E9A172-FAFD-5E1E-E8B3-29BFFB6516BD}"/>
              </a:ext>
            </a:extLst>
          </p:cNvPr>
          <p:cNvSpPr txBox="1"/>
          <p:nvPr/>
        </p:nvSpPr>
        <p:spPr>
          <a:xfrm>
            <a:off x="765809" y="634092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incite les élèves à suivre.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ZoneTexte 4"/>
              <p:cNvSpPr txBox="1"/>
              <p:nvPr/>
            </p:nvSpPr>
            <p:spPr>
              <a:xfrm>
                <a:off x="765809" y="1224419"/>
                <a:ext cx="10138897" cy="461665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fr-MA" sz="2400" dirty="0"/>
                  <a:t>Additionner deux expressions littérales comme: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fr-FR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fr-FR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fr-FR" sz="2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fr-FR" sz="24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fr-FR" sz="24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e>
                    </m:d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+(</m:t>
                    </m:r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5</m:t>
                    </m:r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6</m:t>
                    </m:r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fr-FR" sz="2400" dirty="0"/>
              </a:p>
            </p:txBody>
          </p:sp>
        </mc:Choice>
        <mc:Fallback xmlns="">
          <p:sp>
            <p:nvSpPr>
              <p:cNvPr id="5" name="ZoneText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5809" y="1224419"/>
                <a:ext cx="10138897" cy="461665"/>
              </a:xfrm>
              <a:prstGeom prst="rect">
                <a:avLst/>
              </a:prstGeom>
              <a:blipFill>
                <a:blip r:embed="rId4"/>
                <a:stretch>
                  <a:fillRect l="-901" t="-8974" b="-2692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Ellipse 2"/>
          <p:cNvSpPr/>
          <p:nvPr/>
        </p:nvSpPr>
        <p:spPr>
          <a:xfrm>
            <a:off x="417542" y="2875836"/>
            <a:ext cx="279426" cy="437281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1</a:t>
            </a:r>
          </a:p>
        </p:txBody>
      </p:sp>
      <p:sp>
        <p:nvSpPr>
          <p:cNvPr id="16" name="Ellipse 15"/>
          <p:cNvSpPr/>
          <p:nvPr/>
        </p:nvSpPr>
        <p:spPr>
          <a:xfrm>
            <a:off x="359145" y="4193873"/>
            <a:ext cx="396221" cy="437281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2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918209" y="2868299"/>
            <a:ext cx="4908659" cy="6463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dirty="0"/>
              <a:t>Je supprime les parenthèses et je garde le même signe des termes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ZoneTexte 11"/>
              <p:cNvSpPr txBox="1"/>
              <p:nvPr/>
            </p:nvSpPr>
            <p:spPr>
              <a:xfrm>
                <a:off x="6353809" y="2973108"/>
                <a:ext cx="531672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d>
                      <m:dPr>
                        <m:ctrlPr>
                          <a:rPr lang="fr-FR" sz="24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fr-FR" sz="2400" i="1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fr-FR" sz="24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fr-FR" sz="2400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fr-FR" sz="2400" i="1">
                            <a:latin typeface="Cambria Math" panose="02040503050406030204" pitchFamily="18" charset="0"/>
                          </a:rPr>
                          <m:t>3</m:t>
                        </m:r>
                      </m:e>
                    </m:d>
                    <m:r>
                      <a:rPr lang="fr-FR" sz="2400" i="1">
                        <a:latin typeface="Cambria Math" panose="02040503050406030204" pitchFamily="18" charset="0"/>
                      </a:rPr>
                      <m:t>+</m:t>
                    </m:r>
                    <m:d>
                      <m:dPr>
                        <m:ctrlPr>
                          <a:rPr lang="fr-FR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fr-FR" sz="2400" i="1">
                            <a:latin typeface="Cambria Math" panose="02040503050406030204" pitchFamily="18" charset="0"/>
                          </a:rPr>
                          <m:t>5</m:t>
                        </m:r>
                        <m:r>
                          <a:rPr lang="fr-FR" sz="24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fr-FR" sz="2400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fr-FR" sz="2400" i="1">
                            <a:latin typeface="Cambria Math" panose="02040503050406030204" pitchFamily="18" charset="0"/>
                          </a:rPr>
                          <m:t>6</m:t>
                        </m:r>
                      </m:e>
                    </m:d>
                  </m:oMath>
                </a14:m>
                <a:r>
                  <a:rPr lang="fr-FR" sz="2400" dirty="0"/>
                  <a:t> </a:t>
                </a:r>
                <a14:m>
                  <m:oMath xmlns:m="http://schemas.openxmlformats.org/officeDocument/2006/math">
                    <m:r>
                      <a:rPr lang="fr-FR" sz="2400" b="0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sz="2400" b="0" i="1" dirty="0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fr-FR" sz="2400" b="0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fr-FR" sz="2400" b="0" i="1" dirty="0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fr-FR" sz="2400" b="0" i="1" dirty="0" smtClean="0">
                        <a:latin typeface="Cambria Math" panose="02040503050406030204" pitchFamily="18" charset="0"/>
                      </a:rPr>
                      <m:t>3</m:t>
                    </m:r>
                    <m:r>
                      <a:rPr lang="fr-FR" sz="2400" b="0" i="1" dirty="0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fr-FR" sz="2400" b="0" i="1" dirty="0" smtClean="0">
                        <a:latin typeface="Cambria Math" panose="02040503050406030204" pitchFamily="18" charset="0"/>
                      </a:rPr>
                      <m:t>5</m:t>
                    </m:r>
                    <m:r>
                      <a:rPr lang="fr-FR" sz="2400" b="0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fr-FR" sz="24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fr-FR" sz="2400" b="0" i="1" dirty="0" smtClean="0">
                        <a:latin typeface="Cambria Math" panose="02040503050406030204" pitchFamily="18" charset="0"/>
                      </a:rPr>
                      <m:t>6</m:t>
                    </m:r>
                  </m:oMath>
                </a14:m>
                <a:endParaRPr lang="fr-FR" sz="2400" b="0" dirty="0"/>
              </a:p>
            </p:txBody>
          </p:sp>
        </mc:Choice>
        <mc:Fallback xmlns="">
          <p:sp>
            <p:nvSpPr>
              <p:cNvPr id="12" name="ZoneTexte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53809" y="2973108"/>
                <a:ext cx="5316726" cy="46166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ZoneTexte 17"/>
          <p:cNvSpPr txBox="1"/>
          <p:nvPr/>
        </p:nvSpPr>
        <p:spPr>
          <a:xfrm>
            <a:off x="926598" y="4261822"/>
            <a:ext cx="4908659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dirty="0"/>
              <a:t>Je regroupe les termes semblables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0" name="ZoneTexte 19"/>
              <p:cNvSpPr txBox="1"/>
              <p:nvPr/>
            </p:nvSpPr>
            <p:spPr>
              <a:xfrm>
                <a:off x="8714337" y="4215655"/>
                <a:ext cx="288645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2400" b="0" dirty="0"/>
                  <a:t>  </a:t>
                </a:r>
                <a14:m>
                  <m:oMath xmlns:m="http://schemas.openxmlformats.org/officeDocument/2006/math">
                    <m:r>
                      <a:rPr lang="fr-FR" sz="2400" b="0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sz="24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2</m:t>
                    </m:r>
                    <m:r>
                      <a:rPr lang="fr-FR" sz="24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fr-FR" sz="24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fr-FR" sz="24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5</m:t>
                    </m:r>
                    <m:r>
                      <a:rPr lang="fr-FR" sz="24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fr-FR" sz="2400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fr-FR" sz="2400" b="0" i="1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3</m:t>
                    </m:r>
                    <m:r>
                      <a:rPr lang="fr-FR" sz="2400" b="0" i="1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fr-FR" sz="2400" b="0" i="1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6</m:t>
                    </m:r>
                  </m:oMath>
                </a14:m>
                <a:endParaRPr lang="fr-FR" sz="2400" b="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20" name="ZoneTexte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14337" y="4215655"/>
                <a:ext cx="2886457" cy="46166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Ellipse 20"/>
          <p:cNvSpPr/>
          <p:nvPr/>
        </p:nvSpPr>
        <p:spPr>
          <a:xfrm>
            <a:off x="369587" y="5250061"/>
            <a:ext cx="392632" cy="479153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3</a:t>
            </a:r>
          </a:p>
        </p:txBody>
      </p:sp>
      <p:sp>
        <p:nvSpPr>
          <p:cNvPr id="24" name="ZoneTexte 23"/>
          <p:cNvSpPr txBox="1"/>
          <p:nvPr/>
        </p:nvSpPr>
        <p:spPr>
          <a:xfrm>
            <a:off x="1128849" y="5273536"/>
            <a:ext cx="4908659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dirty="0"/>
              <a:t>Je réduis l’expression obtenue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ZoneTexte 24"/>
              <p:cNvSpPr txBox="1"/>
              <p:nvPr/>
            </p:nvSpPr>
            <p:spPr>
              <a:xfrm>
                <a:off x="8570068" y="5227369"/>
                <a:ext cx="289154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2400" b="0" dirty="0"/>
                  <a:t>       </a:t>
                </a:r>
                <a14:m>
                  <m:oMath xmlns:m="http://schemas.openxmlformats.org/officeDocument/2006/math">
                    <m:r>
                      <a:rPr lang="fr-FR" sz="2400" b="0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sz="2400" b="0" i="1" dirty="0" smtClean="0">
                        <a:latin typeface="Cambria Math" panose="02040503050406030204" pitchFamily="18" charset="0"/>
                      </a:rPr>
                      <m:t>7</m:t>
                    </m:r>
                    <m:r>
                      <a:rPr lang="fr-FR" sz="2400" b="0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fr-FR" sz="2400" b="0" i="1" dirty="0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fr-FR" sz="2400" b="0" i="1" dirty="0" smtClean="0">
                        <a:latin typeface="Cambria Math" panose="02040503050406030204" pitchFamily="18" charset="0"/>
                      </a:rPr>
                      <m:t>3</m:t>
                    </m:r>
                  </m:oMath>
                </a14:m>
                <a:endParaRPr lang="fr-FR" sz="2400" b="0" dirty="0"/>
              </a:p>
            </p:txBody>
          </p:sp>
        </mc:Choice>
        <mc:Fallback xmlns="">
          <p:sp>
            <p:nvSpPr>
              <p:cNvPr id="25" name="ZoneTexte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70068" y="5227369"/>
                <a:ext cx="2891540" cy="46166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ZoneTexte 26"/>
          <p:cNvSpPr txBox="1"/>
          <p:nvPr/>
        </p:nvSpPr>
        <p:spPr>
          <a:xfrm>
            <a:off x="1419489" y="2053727"/>
            <a:ext cx="9095362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dirty="0"/>
              <a:t>Voici les étapes à suivre pour additionner deux expressions littérales </a:t>
            </a:r>
          </a:p>
        </p:txBody>
      </p:sp>
    </p:spTree>
    <p:extLst>
      <p:ext uri="{BB962C8B-B14F-4D97-AF65-F5344CB8AC3E}">
        <p14:creationId xmlns:p14="http://schemas.microsoft.com/office/powerpoint/2010/main" val="39290029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3" grpId="0" animBg="1"/>
      <p:bldP spid="16" grpId="0" animBg="1"/>
      <p:bldP spid="7" grpId="0" animBg="1"/>
      <p:bldP spid="12" grpId="0"/>
      <p:bldP spid="18" grpId="0" animBg="1"/>
      <p:bldP spid="20" grpId="0"/>
      <p:bldP spid="21" grpId="0" animBg="1"/>
      <p:bldP spid="24" grpId="0" animBg="1"/>
      <p:bldP spid="25" grpId="0"/>
      <p:bldP spid="2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E95067-9573-2C1C-8F6A-F3E033F005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1">
            <a:extLst>
              <a:ext uri="{FF2B5EF4-FFF2-40B4-BE49-F238E27FC236}">
                <a16:creationId xmlns:a16="http://schemas.microsoft.com/office/drawing/2014/main" id="{002AF405-A118-D67A-9CFD-1F0543ACBFC7}"/>
              </a:ext>
            </a:extLst>
          </p:cNvPr>
          <p:cNvSpPr txBox="1"/>
          <p:nvPr/>
        </p:nvSpPr>
        <p:spPr>
          <a:xfrm>
            <a:off x="765809" y="149126"/>
            <a:ext cx="10543399" cy="36487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77BE6EDB-A446-9271-49D5-7DD40A30A761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M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54066F4B-E774-0E30-BE83-87B41EE255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10" name="D_A_01">
            <a:extLst>
              <a:ext uri="{FF2B5EF4-FFF2-40B4-BE49-F238E27FC236}">
                <a16:creationId xmlns:a16="http://schemas.microsoft.com/office/drawing/2014/main" id="{002AF405-A118-D67A-9CFD-1F0543ACBFC7}"/>
              </a:ext>
            </a:extLst>
          </p:cNvPr>
          <p:cNvSpPr txBox="1"/>
          <p:nvPr/>
        </p:nvSpPr>
        <p:spPr>
          <a:xfrm>
            <a:off x="918209" y="322111"/>
            <a:ext cx="10543399" cy="284768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Voici </a:t>
            </a:r>
            <a:r>
              <a:rPr lang="fr-FR" sz="1600" b="1" noProof="0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comment je détermine l’opposé d’une expression</a:t>
            </a:r>
            <a:r>
              <a:rPr lang="fr-FR" sz="1600" b="1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  <a:sym typeface="Wingdings" panose="05000000000000000000" pitchFamily="2" charset="2"/>
              </a:rPr>
              <a:t>: 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</a:p>
        </p:txBody>
      </p:sp>
      <p:sp>
        <p:nvSpPr>
          <p:cNvPr id="11" name="D_A_02">
            <a:extLst>
              <a:ext uri="{FF2B5EF4-FFF2-40B4-BE49-F238E27FC236}">
                <a16:creationId xmlns:a16="http://schemas.microsoft.com/office/drawing/2014/main" id="{C4E9A172-FAFD-5E1E-E8B3-29BFFB6516BD}"/>
              </a:ext>
            </a:extLst>
          </p:cNvPr>
          <p:cNvSpPr txBox="1"/>
          <p:nvPr/>
        </p:nvSpPr>
        <p:spPr>
          <a:xfrm>
            <a:off x="889929" y="643697"/>
            <a:ext cx="11176000" cy="279526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incite les élèves à suivre.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ZoneTexte 1"/>
              <p:cNvSpPr txBox="1"/>
              <p:nvPr/>
            </p:nvSpPr>
            <p:spPr>
              <a:xfrm>
                <a:off x="889929" y="2234060"/>
                <a:ext cx="10097311" cy="461665"/>
              </a:xfrm>
              <a:prstGeom prst="rect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2400" dirty="0"/>
                  <a:t>l’opposé de l’expression littérale </a:t>
                </a:r>
                <a14:m>
                  <m:oMath xmlns:m="http://schemas.openxmlformats.org/officeDocument/2006/math"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3</m:t>
                    </m:r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5</m:t>
                    </m:r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𝑒𝑠𝑡</m:t>
                    </m:r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:−(</m:t>
                    </m:r>
                    <m:r>
                      <a:rPr lang="fr-FR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3</m:t>
                    </m:r>
                    <m:r>
                      <a:rPr lang="fr-FR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fr-FR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fr-FR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5</m:t>
                    </m:r>
                    <m:r>
                      <a:rPr lang="fr-FR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)</m:t>
                    </m:r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3</m:t>
                    </m:r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fr-FR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5</m:t>
                    </m:r>
                  </m:oMath>
                </a14:m>
                <a:endParaRPr lang="fr-FR" sz="2400" b="0" dirty="0"/>
              </a:p>
            </p:txBody>
          </p:sp>
        </mc:Choice>
        <mc:Fallback>
          <p:sp>
            <p:nvSpPr>
              <p:cNvPr id="2" name="ZoneText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9929" y="2234060"/>
                <a:ext cx="10097311" cy="461665"/>
              </a:xfrm>
              <a:prstGeom prst="rect">
                <a:avLst/>
              </a:prstGeom>
              <a:blipFill>
                <a:blip r:embed="rId4"/>
                <a:stretch>
                  <a:fillRect t="-10526" b="-2894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ZoneTexte 6">
            <a:extLst>
              <a:ext uri="{FF2B5EF4-FFF2-40B4-BE49-F238E27FC236}">
                <a16:creationId xmlns:a16="http://schemas.microsoft.com/office/drawing/2014/main" id="{6052F2D8-48E6-D595-BB76-11588453F800}"/>
              </a:ext>
            </a:extLst>
          </p:cNvPr>
          <p:cNvSpPr txBox="1"/>
          <p:nvPr/>
        </p:nvSpPr>
        <p:spPr>
          <a:xfrm>
            <a:off x="933472" y="3170232"/>
            <a:ext cx="10097311" cy="830997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400" dirty="0"/>
              <a:t>Pour déterminer l’opposé d’une expression littérale, je change le signe de chacun de ses termes  </a:t>
            </a:r>
          </a:p>
        </p:txBody>
      </p:sp>
    </p:spTree>
    <p:extLst>
      <p:ext uri="{BB962C8B-B14F-4D97-AF65-F5344CB8AC3E}">
        <p14:creationId xmlns:p14="http://schemas.microsoft.com/office/powerpoint/2010/main" val="40347425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69FFB8-B1E2-CC6D-6977-12EC391A3C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1">
            <a:extLst>
              <a:ext uri="{FF2B5EF4-FFF2-40B4-BE49-F238E27FC236}">
                <a16:creationId xmlns:a16="http://schemas.microsoft.com/office/drawing/2014/main" id="{CA5BC58C-A041-382F-3FEB-C195B0335F40}"/>
              </a:ext>
            </a:extLst>
          </p:cNvPr>
          <p:cNvSpPr txBox="1"/>
          <p:nvPr/>
        </p:nvSpPr>
        <p:spPr>
          <a:xfrm>
            <a:off x="765809" y="149126"/>
            <a:ext cx="10543399" cy="36487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3F561DE9-CBC6-2B33-2746-DCD252CEB87E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M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082B3A40-90D3-40FC-0763-A98CE2FAC7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10" name="D_A_01">
            <a:extLst>
              <a:ext uri="{FF2B5EF4-FFF2-40B4-BE49-F238E27FC236}">
                <a16:creationId xmlns:a16="http://schemas.microsoft.com/office/drawing/2014/main" id="{5E490589-D847-2C7D-E68B-ACD36268DEC8}"/>
              </a:ext>
            </a:extLst>
          </p:cNvPr>
          <p:cNvSpPr txBox="1"/>
          <p:nvPr/>
        </p:nvSpPr>
        <p:spPr>
          <a:xfrm>
            <a:off x="918209" y="322111"/>
            <a:ext cx="10543399" cy="284768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Voici </a:t>
            </a:r>
            <a:r>
              <a:rPr lang="fr-FR" sz="1600" b="1" noProof="0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un exemple pour vous </a:t>
            </a:r>
            <a:r>
              <a:rPr lang="fr-FR" sz="1600" b="1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montrer</a:t>
            </a:r>
            <a:r>
              <a:rPr lang="fr-FR" sz="1600" b="1" noProof="0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 comment soustraire deux expressions littérales</a:t>
            </a:r>
            <a:r>
              <a:rPr lang="fr-FR" sz="1600" b="1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 </a:t>
            </a:r>
            <a:r>
              <a:rPr lang="fr-FR" sz="1600" b="1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  <a:sym typeface="Wingdings" panose="05000000000000000000" pitchFamily="2" charset="2"/>
              </a:rPr>
              <a:t>: 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</a:p>
        </p:txBody>
      </p:sp>
      <p:sp>
        <p:nvSpPr>
          <p:cNvPr id="11" name="D_A_02">
            <a:extLst>
              <a:ext uri="{FF2B5EF4-FFF2-40B4-BE49-F238E27FC236}">
                <a16:creationId xmlns:a16="http://schemas.microsoft.com/office/drawing/2014/main" id="{EA14B88D-4E46-2DC5-230B-A486E1B64072}"/>
              </a:ext>
            </a:extLst>
          </p:cNvPr>
          <p:cNvSpPr txBox="1"/>
          <p:nvPr/>
        </p:nvSpPr>
        <p:spPr>
          <a:xfrm>
            <a:off x="889929" y="643697"/>
            <a:ext cx="11176000" cy="279526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incite les élèves à suivre.</a:t>
            </a:r>
          </a:p>
        </p:txBody>
      </p:sp>
      <p:sp>
        <p:nvSpPr>
          <p:cNvPr id="34" name="Ellipse 33">
            <a:extLst>
              <a:ext uri="{FF2B5EF4-FFF2-40B4-BE49-F238E27FC236}">
                <a16:creationId xmlns:a16="http://schemas.microsoft.com/office/drawing/2014/main" id="{64864428-9564-F906-2A1A-293C943F5986}"/>
              </a:ext>
            </a:extLst>
          </p:cNvPr>
          <p:cNvSpPr/>
          <p:nvPr/>
        </p:nvSpPr>
        <p:spPr>
          <a:xfrm>
            <a:off x="330515" y="2505753"/>
            <a:ext cx="279426" cy="437281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1</a:t>
            </a:r>
          </a:p>
        </p:txBody>
      </p:sp>
      <p:sp>
        <p:nvSpPr>
          <p:cNvPr id="35" name="Ellipse 34">
            <a:extLst>
              <a:ext uri="{FF2B5EF4-FFF2-40B4-BE49-F238E27FC236}">
                <a16:creationId xmlns:a16="http://schemas.microsoft.com/office/drawing/2014/main" id="{1AD7516B-5CF9-552E-8759-5A471AD078F2}"/>
              </a:ext>
            </a:extLst>
          </p:cNvPr>
          <p:cNvSpPr/>
          <p:nvPr/>
        </p:nvSpPr>
        <p:spPr>
          <a:xfrm>
            <a:off x="362263" y="3314116"/>
            <a:ext cx="279426" cy="437281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2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2FD7A81-A093-AE08-B0DA-0A12EBB231F3}"/>
              </a:ext>
            </a:extLst>
          </p:cNvPr>
          <p:cNvSpPr txBox="1"/>
          <p:nvPr/>
        </p:nvSpPr>
        <p:spPr>
          <a:xfrm>
            <a:off x="765809" y="2462665"/>
            <a:ext cx="5147579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dirty="0"/>
              <a:t>Je convertis la soustraction en addition de l’opposé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41112E9B-B5B1-97F0-F08B-2DFBDC6CA158}"/>
                  </a:ext>
                </a:extLst>
              </p:cNvPr>
              <p:cNvSpPr txBox="1"/>
              <p:nvPr/>
            </p:nvSpPr>
            <p:spPr>
              <a:xfrm>
                <a:off x="6270195" y="2477662"/>
                <a:ext cx="4914893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fr-FR" i="1" dirty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i="1" dirty="0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fr-FR" i="1" dirty="0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fr-FR" i="1" dirty="0" smtClean="0">
                              <a:latin typeface="Cambria Math" panose="02040503050406030204" pitchFamily="18" charset="0"/>
                            </a:rPr>
                            <m:t>−3</m:t>
                          </m:r>
                        </m:e>
                      </m:d>
                      <m:r>
                        <a:rPr lang="fr-FR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d>
                        <m:dPr>
                          <m:ctrlPr>
                            <a:rPr lang="fr-FR" i="1" dirty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i="1" dirty="0" smtClean="0">
                              <a:latin typeface="Cambria Math" panose="02040503050406030204" pitchFamily="18" charset="0"/>
                            </a:rPr>
                            <m:t>5</m:t>
                          </m:r>
                          <m:r>
                            <a:rPr lang="fr-FR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fr-FR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fr-FR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e>
                      </m:d>
                      <m:r>
                        <a:rPr lang="fr-FR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fr-FR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fr-FR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fr-FR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−3</m:t>
                          </m:r>
                        </m:e>
                      </m:d>
                      <m:r>
                        <a:rPr lang="fr-FR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fr-FR" b="0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fr-FR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b="0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fr-FR" b="0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fr-FR" b="0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4)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41112E9B-B5B1-97F0-F08B-2DFBDC6CA15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70195" y="2477662"/>
                <a:ext cx="4914893" cy="369332"/>
              </a:xfrm>
              <a:prstGeom prst="rect">
                <a:avLst/>
              </a:prstGeom>
              <a:blipFill>
                <a:blip r:embed="rId4"/>
                <a:stretch>
                  <a:fillRect b="-1111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ZoneTexte 35">
                <a:extLst>
                  <a:ext uri="{FF2B5EF4-FFF2-40B4-BE49-F238E27FC236}">
                    <a16:creationId xmlns:a16="http://schemas.microsoft.com/office/drawing/2014/main" id="{CE40BE81-DD17-81FD-CCA9-17FA2E41098C}"/>
                  </a:ext>
                </a:extLst>
              </p:cNvPr>
              <p:cNvSpPr txBox="1"/>
              <p:nvPr/>
            </p:nvSpPr>
            <p:spPr>
              <a:xfrm>
                <a:off x="8385955" y="3269059"/>
                <a:ext cx="2799133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fr-FR" dirty="0">
                    <a:solidFill>
                      <a:schemeClr val="tx1"/>
                    </a:solidFill>
                  </a:rPr>
                  <a:t>  </a:t>
                </a:r>
                <a14:m>
                  <m:oMath xmlns:m="http://schemas.openxmlformats.org/officeDocument/2006/math">
                    <m:r>
                      <a:rPr lang="fr-FR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2</m:t>
                    </m:r>
                    <m:r>
                      <a:rPr lang="fr-FR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fr-FR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−3−5</m:t>
                    </m:r>
                    <m:r>
                      <a:rPr lang="fr-FR" b="0" i="1" dirty="0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fr-FR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fr-FR" b="0" i="1" dirty="0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4</m:t>
                    </m:r>
                  </m:oMath>
                </a14:m>
                <a:endParaRPr lang="fr-FR" dirty="0"/>
              </a:p>
            </p:txBody>
          </p:sp>
        </mc:Choice>
        <mc:Fallback xmlns="">
          <p:sp>
            <p:nvSpPr>
              <p:cNvPr id="36" name="ZoneTexte 35">
                <a:extLst>
                  <a:ext uri="{FF2B5EF4-FFF2-40B4-BE49-F238E27FC236}">
                    <a16:creationId xmlns:a16="http://schemas.microsoft.com/office/drawing/2014/main" id="{CE40BE81-DD17-81FD-CCA9-17FA2E41098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5955" y="3269059"/>
                <a:ext cx="2799133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ZoneTexte 36">
                <a:extLst>
                  <a:ext uri="{FF2B5EF4-FFF2-40B4-BE49-F238E27FC236}">
                    <a16:creationId xmlns:a16="http://schemas.microsoft.com/office/drawing/2014/main" id="{6B078E2A-43FD-145A-B351-83D0CEDF3FDD}"/>
                  </a:ext>
                </a:extLst>
              </p:cNvPr>
              <p:cNvSpPr txBox="1"/>
              <p:nvPr/>
            </p:nvSpPr>
            <p:spPr>
              <a:xfrm>
                <a:off x="8385954" y="4060456"/>
                <a:ext cx="2799134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fr-FR" dirty="0">
                    <a:solidFill>
                      <a:schemeClr val="tx1"/>
                    </a:solidFill>
                  </a:rPr>
                  <a:t>         </a:t>
                </a:r>
                <a14:m>
                  <m:oMath xmlns:m="http://schemas.openxmlformats.org/officeDocument/2006/math">
                    <m:r>
                      <a:rPr lang="fr-FR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2</m:t>
                    </m:r>
                    <m:r>
                      <a:rPr lang="fr-FR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fr-FR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−5</m:t>
                    </m:r>
                    <m:r>
                      <a:rPr lang="fr-FR" b="0" i="1" dirty="0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fr-FR" b="0" i="1" dirty="0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−3+4</m:t>
                    </m:r>
                  </m:oMath>
                </a14:m>
                <a:endParaRPr lang="fr-FR" dirty="0"/>
              </a:p>
            </p:txBody>
          </p:sp>
        </mc:Choice>
        <mc:Fallback xmlns="">
          <p:sp>
            <p:nvSpPr>
              <p:cNvPr id="37" name="ZoneTexte 36">
                <a:extLst>
                  <a:ext uri="{FF2B5EF4-FFF2-40B4-BE49-F238E27FC236}">
                    <a16:creationId xmlns:a16="http://schemas.microsoft.com/office/drawing/2014/main" id="{6B078E2A-43FD-145A-B351-83D0CEDF3FD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5954" y="4060456"/>
                <a:ext cx="2799134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ZoneTexte 37">
                <a:extLst>
                  <a:ext uri="{FF2B5EF4-FFF2-40B4-BE49-F238E27FC236}">
                    <a16:creationId xmlns:a16="http://schemas.microsoft.com/office/drawing/2014/main" id="{6D259B66-8E32-8992-A763-9942DDE480E9}"/>
                  </a:ext>
                </a:extLst>
              </p:cNvPr>
              <p:cNvSpPr txBox="1"/>
              <p:nvPr/>
            </p:nvSpPr>
            <p:spPr>
              <a:xfrm>
                <a:off x="8385954" y="4697107"/>
                <a:ext cx="2859531" cy="369332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FR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−3</m:t>
                      </m:r>
                      <m:r>
                        <a:rPr lang="fr-FR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+1</m:t>
                      </m:r>
                    </m:oMath>
                  </m:oMathPara>
                </a14:m>
                <a:endParaRPr lang="fr-FR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8" name="ZoneTexte 37">
                <a:extLst>
                  <a:ext uri="{FF2B5EF4-FFF2-40B4-BE49-F238E27FC236}">
                    <a16:creationId xmlns:a16="http://schemas.microsoft.com/office/drawing/2014/main" id="{6D259B66-8E32-8992-A763-9942DDE480E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5954" y="4697107"/>
                <a:ext cx="2859531" cy="3693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ZoneTexte 11">
            <a:extLst>
              <a:ext uri="{FF2B5EF4-FFF2-40B4-BE49-F238E27FC236}">
                <a16:creationId xmlns:a16="http://schemas.microsoft.com/office/drawing/2014/main" id="{7FB4C55B-B078-7288-6796-99ED1D876B49}"/>
              </a:ext>
            </a:extLst>
          </p:cNvPr>
          <p:cNvSpPr txBox="1"/>
          <p:nvPr/>
        </p:nvSpPr>
        <p:spPr>
          <a:xfrm>
            <a:off x="794090" y="4060456"/>
            <a:ext cx="3410600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dirty="0"/>
              <a:t>Je regroupe les termes semblables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9" name="ZoneTexte 38">
                <a:extLst>
                  <a:ext uri="{FF2B5EF4-FFF2-40B4-BE49-F238E27FC236}">
                    <a16:creationId xmlns:a16="http://schemas.microsoft.com/office/drawing/2014/main" id="{C9DCA293-BBA9-F809-82A5-B711EC413054}"/>
                  </a:ext>
                </a:extLst>
              </p:cNvPr>
              <p:cNvSpPr txBox="1"/>
              <p:nvPr/>
            </p:nvSpPr>
            <p:spPr>
              <a:xfrm>
                <a:off x="864427" y="3287006"/>
                <a:ext cx="4500098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fr-FR" dirty="0"/>
                  <a:t>Je supprime les parenthèses et le symbole </a:t>
                </a:r>
                <a14:m>
                  <m:oMath xmlns:m="http://schemas.openxmlformats.org/officeDocument/2006/math">
                    <m:r>
                      <a:rPr lang="fr-FR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+</m:t>
                    </m:r>
                  </m:oMath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9" name="ZoneTexte 38">
                <a:extLst>
                  <a:ext uri="{FF2B5EF4-FFF2-40B4-BE49-F238E27FC236}">
                    <a16:creationId xmlns:a16="http://schemas.microsoft.com/office/drawing/2014/main" id="{C9DCA293-BBA9-F809-82A5-B711EC41305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4427" y="3287006"/>
                <a:ext cx="4500098" cy="369332"/>
              </a:xfrm>
              <a:prstGeom prst="rect">
                <a:avLst/>
              </a:prstGeom>
              <a:blipFill>
                <a:blip r:embed="rId8"/>
                <a:stretch>
                  <a:fillRect l="-1081" t="-6349" b="-2222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0" name="ZoneTexte 39">
            <a:extLst>
              <a:ext uri="{FF2B5EF4-FFF2-40B4-BE49-F238E27FC236}">
                <a16:creationId xmlns:a16="http://schemas.microsoft.com/office/drawing/2014/main" id="{3D5E37C6-8966-5984-53BE-35221D3CD039}"/>
              </a:ext>
            </a:extLst>
          </p:cNvPr>
          <p:cNvSpPr txBox="1"/>
          <p:nvPr/>
        </p:nvSpPr>
        <p:spPr>
          <a:xfrm>
            <a:off x="794088" y="4776916"/>
            <a:ext cx="3410601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dirty="0"/>
              <a:t>Je réduis l’expression obtenue</a:t>
            </a:r>
          </a:p>
        </p:txBody>
      </p:sp>
      <p:sp>
        <p:nvSpPr>
          <p:cNvPr id="41" name="Ellipse 40">
            <a:extLst>
              <a:ext uri="{FF2B5EF4-FFF2-40B4-BE49-F238E27FC236}">
                <a16:creationId xmlns:a16="http://schemas.microsoft.com/office/drawing/2014/main" id="{954FEC30-EF0F-68D5-65C6-C8E600FBC4FF}"/>
              </a:ext>
            </a:extLst>
          </p:cNvPr>
          <p:cNvSpPr/>
          <p:nvPr/>
        </p:nvSpPr>
        <p:spPr>
          <a:xfrm>
            <a:off x="362263" y="4038714"/>
            <a:ext cx="279426" cy="437281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3</a:t>
            </a:r>
          </a:p>
        </p:txBody>
      </p:sp>
      <p:sp>
        <p:nvSpPr>
          <p:cNvPr id="42" name="Ellipse 41">
            <a:extLst>
              <a:ext uri="{FF2B5EF4-FFF2-40B4-BE49-F238E27FC236}">
                <a16:creationId xmlns:a16="http://schemas.microsoft.com/office/drawing/2014/main" id="{871D4702-F2CB-56EF-7C48-4C1E08F117CF}"/>
              </a:ext>
            </a:extLst>
          </p:cNvPr>
          <p:cNvSpPr/>
          <p:nvPr/>
        </p:nvSpPr>
        <p:spPr>
          <a:xfrm>
            <a:off x="395832" y="4742942"/>
            <a:ext cx="279426" cy="437281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3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46BB24ED-BE60-02D6-AF47-BEF33C76D7C8}"/>
              </a:ext>
            </a:extLst>
          </p:cNvPr>
          <p:cNvSpPr txBox="1"/>
          <p:nvPr/>
        </p:nvSpPr>
        <p:spPr>
          <a:xfrm>
            <a:off x="1272112" y="1279451"/>
            <a:ext cx="9095362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dirty="0"/>
              <a:t>Voici les étapes à suivre pour soustraire deux expressions</a:t>
            </a:r>
          </a:p>
        </p:txBody>
      </p:sp>
    </p:spTree>
    <p:extLst>
      <p:ext uri="{BB962C8B-B14F-4D97-AF65-F5344CB8AC3E}">
        <p14:creationId xmlns:p14="http://schemas.microsoft.com/office/powerpoint/2010/main" val="21202754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35" grpId="0" animBg="1"/>
      <p:bldP spid="5" grpId="0" animBg="1"/>
      <p:bldP spid="6" grpId="0" animBg="1"/>
      <p:bldP spid="36" grpId="0" animBg="1"/>
      <p:bldP spid="37" grpId="0" animBg="1"/>
      <p:bldP spid="38" grpId="0" animBg="1"/>
      <p:bldP spid="12" grpId="0" animBg="1"/>
      <p:bldP spid="39" grpId="0" animBg="1"/>
      <p:bldP spid="40" grpId="0" animBg="1"/>
      <p:bldP spid="41" grpId="0" animBg="1"/>
      <p:bldP spid="42" grpId="0" animBg="1"/>
      <p:bldP spid="13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E95067-9573-2C1C-8F6A-F3E033F005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1">
            <a:extLst>
              <a:ext uri="{FF2B5EF4-FFF2-40B4-BE49-F238E27FC236}">
                <a16:creationId xmlns:a16="http://schemas.microsoft.com/office/drawing/2014/main" id="{002AF405-A118-D67A-9CFD-1F0543ACBFC7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77BE6EDB-A446-9271-49D5-7DD40A30A761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M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54066F4B-E774-0E30-BE83-87B41EE255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10" name="D_A_01">
            <a:extLst>
              <a:ext uri="{FF2B5EF4-FFF2-40B4-BE49-F238E27FC236}">
                <a16:creationId xmlns:a16="http://schemas.microsoft.com/office/drawing/2014/main" id="{002AF405-A118-D67A-9CFD-1F0543ACBFC7}"/>
              </a:ext>
            </a:extLst>
          </p:cNvPr>
          <p:cNvSpPr txBox="1"/>
          <p:nvPr/>
        </p:nvSpPr>
        <p:spPr>
          <a:xfrm>
            <a:off x="918209" y="301526"/>
            <a:ext cx="10543399" cy="284768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Voici </a:t>
            </a:r>
            <a:r>
              <a:rPr lang="fr-FR" sz="1600" b="1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d’autres exemples</a:t>
            </a:r>
            <a:r>
              <a:rPr lang="fr-FR" sz="1600" b="1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  <a:sym typeface="Wingdings" panose="05000000000000000000" pitchFamily="2" charset="2"/>
              </a:rPr>
              <a:t>: 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</a:p>
        </p:txBody>
      </p:sp>
      <p:sp>
        <p:nvSpPr>
          <p:cNvPr id="11" name="D_A_02">
            <a:extLst>
              <a:ext uri="{FF2B5EF4-FFF2-40B4-BE49-F238E27FC236}">
                <a16:creationId xmlns:a16="http://schemas.microsoft.com/office/drawing/2014/main" id="{C4E9A172-FAFD-5E1E-E8B3-29BFFB6516BD}"/>
              </a:ext>
            </a:extLst>
          </p:cNvPr>
          <p:cNvSpPr txBox="1"/>
          <p:nvPr/>
        </p:nvSpPr>
        <p:spPr>
          <a:xfrm>
            <a:off x="765809" y="663275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incite les élèves à suivre.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ZoneTexte 2"/>
              <p:cNvSpPr txBox="1"/>
              <p:nvPr/>
            </p:nvSpPr>
            <p:spPr>
              <a:xfrm>
                <a:off x="6189908" y="3280548"/>
                <a:ext cx="4737370" cy="506870"/>
              </a:xfrm>
              <a:prstGeom prst="rect">
                <a:avLst/>
              </a:prstGeom>
              <a:solidFill>
                <a:srgbClr val="F9E2C3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fr-FR" dirty="0"/>
                  <a:t>Exemple4: 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fr-FR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fr-FR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fr-FR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fr-FR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  <m:r>
                          <a:rPr lang="fr-FR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fr-FR" b="0" i="1" smtClean="0">
                            <a:latin typeface="Cambria Math" panose="02040503050406030204" pitchFamily="18" charset="0"/>
                          </a:rPr>
                          <m:t>−3</m:t>
                        </m:r>
                      </m:e>
                    </m:d>
                    <m:r>
                      <a:rPr lang="fr-FR" b="0" i="1" smtClean="0">
                        <a:latin typeface="Cambria Math" panose="02040503050406030204" pitchFamily="18" charset="0"/>
                      </a:rPr>
                      <m:t>−(−</m:t>
                    </m:r>
                    <m:r>
                      <a:rPr lang="fr-FR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fr-FR" b="0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fr-FR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fr-FR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  <m:r>
                      <a:rPr lang="fr-FR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fr-FR" dirty="0"/>
              </a:p>
            </p:txBody>
          </p:sp>
        </mc:Choice>
        <mc:Fallback>
          <p:sp>
            <p:nvSpPr>
              <p:cNvPr id="3" name="ZoneTexte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89908" y="3280548"/>
                <a:ext cx="4737370" cy="506870"/>
              </a:xfrm>
              <a:prstGeom prst="rect">
                <a:avLst/>
              </a:prstGeom>
              <a:blipFill>
                <a:blip r:embed="rId4"/>
                <a:stretch>
                  <a:fillRect l="-1028" b="-6024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ZoneTexte 4"/>
              <p:cNvSpPr txBox="1"/>
              <p:nvPr/>
            </p:nvSpPr>
            <p:spPr>
              <a:xfrm>
                <a:off x="254540" y="1656356"/>
                <a:ext cx="258755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−2</m:t>
                          </m:r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+5</m:t>
                          </m:r>
                        </m:e>
                      </m:d>
                      <m:r>
                        <a:rPr lang="fr-FR" i="1">
                          <a:latin typeface="Cambria Math" panose="02040503050406030204" pitchFamily="18" charset="0"/>
                        </a:rPr>
                        <m:t>+(−4</m:t>
                      </m:r>
                      <m:r>
                        <a:rPr lang="fr-FR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i="1">
                          <a:latin typeface="Cambria Math" panose="02040503050406030204" pitchFamily="18" charset="0"/>
                        </a:rPr>
                        <m:t>−7)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5" name="ZoneText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4540" y="1656356"/>
                <a:ext cx="2587558" cy="369332"/>
              </a:xfrm>
              <a:prstGeom prst="rect">
                <a:avLst/>
              </a:prstGeom>
              <a:blipFill>
                <a:blip r:embed="rId5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/>
              <p:cNvSpPr txBox="1"/>
              <p:nvPr/>
            </p:nvSpPr>
            <p:spPr>
              <a:xfrm>
                <a:off x="3078803" y="1646088"/>
                <a:ext cx="247082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=−2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+5−4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−7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6" name="ZoneTexte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78803" y="1646088"/>
                <a:ext cx="2470826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ZoneTexte 22"/>
              <p:cNvSpPr txBox="1"/>
              <p:nvPr/>
            </p:nvSpPr>
            <p:spPr>
              <a:xfrm>
                <a:off x="2587557" y="2609754"/>
                <a:ext cx="247082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=−6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−2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3" name="ZoneTexte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87557" y="2609754"/>
                <a:ext cx="2470826" cy="3693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ZoneTexte 23"/>
              <p:cNvSpPr txBox="1"/>
              <p:nvPr/>
            </p:nvSpPr>
            <p:spPr>
              <a:xfrm>
                <a:off x="3098259" y="2116358"/>
                <a:ext cx="247082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=−2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−4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+5−7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4" name="ZoneTexte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98259" y="2116358"/>
                <a:ext cx="2470826" cy="36933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5" name="ZoneTexte 24"/>
              <p:cNvSpPr txBox="1"/>
              <p:nvPr/>
            </p:nvSpPr>
            <p:spPr>
              <a:xfrm>
                <a:off x="6208673" y="1101460"/>
                <a:ext cx="4737370" cy="369332"/>
              </a:xfrm>
              <a:prstGeom prst="rect">
                <a:avLst/>
              </a:prstGeom>
              <a:solidFill>
                <a:srgbClr val="F9E2C3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fr-FR" dirty="0"/>
                  <a:t>Exemple3: 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fr-FR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fr-FR" b="0" i="1" smtClean="0">
                            <a:latin typeface="Cambria Math" panose="02040503050406030204" pitchFamily="18" charset="0"/>
                          </a:rPr>
                          <m:t>−5</m:t>
                        </m:r>
                        <m:r>
                          <a:rPr lang="fr-FR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fr-FR" b="0" i="1" smtClean="0">
                            <a:latin typeface="Cambria Math" panose="02040503050406030204" pitchFamily="18" charset="0"/>
                          </a:rPr>
                          <m:t>+1</m:t>
                        </m:r>
                      </m:e>
                    </m:d>
                    <m:r>
                      <a:rPr lang="fr-FR" b="0" i="1" smtClean="0">
                        <a:latin typeface="Cambria Math" panose="02040503050406030204" pitchFamily="18" charset="0"/>
                      </a:rPr>
                      <m:t>−(−2</m:t>
                    </m:r>
                    <m:r>
                      <a:rPr lang="fr-FR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fr-FR" b="0" i="1" smtClean="0">
                        <a:latin typeface="Cambria Math" panose="02040503050406030204" pitchFamily="18" charset="0"/>
                      </a:rPr>
                      <m:t>−8)</m:t>
                    </m:r>
                  </m:oMath>
                </a14:m>
                <a:endParaRPr lang="fr-FR" dirty="0"/>
              </a:p>
            </p:txBody>
          </p:sp>
        </mc:Choice>
        <mc:Fallback>
          <p:sp>
            <p:nvSpPr>
              <p:cNvPr id="25" name="ZoneTexte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08673" y="1101460"/>
                <a:ext cx="4737370" cy="369332"/>
              </a:xfrm>
              <a:prstGeom prst="rect">
                <a:avLst/>
              </a:prstGeom>
              <a:blipFill>
                <a:blip r:embed="rId9"/>
                <a:stretch>
                  <a:fillRect l="-1028" t="-10000" b="-2666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ZoneTexte 6"/>
              <p:cNvSpPr txBox="1"/>
              <p:nvPr/>
            </p:nvSpPr>
            <p:spPr>
              <a:xfrm>
                <a:off x="351816" y="3667367"/>
                <a:ext cx="2726987" cy="6127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>
                          <a:latin typeface="Cambria Math" panose="02040503050406030204" pitchFamily="18" charset="0"/>
                        </a:rPr>
                        <m:t>(</m:t>
                      </m:r>
                      <m:f>
                        <m:f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fr-FR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i="1">
                          <a:latin typeface="Cambria Math" panose="02040503050406030204" pitchFamily="18" charset="0"/>
                        </a:rPr>
                        <m:t>−2)+(</m:t>
                      </m:r>
                      <m:r>
                        <a:rPr lang="fr-FR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i="1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fr-FR" i="1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7" name="ZoneTexte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1816" y="3667367"/>
                <a:ext cx="2726987" cy="612732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ZoneTexte 25"/>
              <p:cNvSpPr txBox="1"/>
              <p:nvPr/>
            </p:nvSpPr>
            <p:spPr>
              <a:xfrm>
                <a:off x="2798323" y="3730950"/>
                <a:ext cx="2726987" cy="6127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0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fr-FR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i="1">
                          <a:latin typeface="Cambria Math" panose="02040503050406030204" pitchFamily="18" charset="0"/>
                        </a:rPr>
                        <m:t>−2+</m:t>
                      </m:r>
                      <m:r>
                        <a:rPr lang="fr-FR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i="1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6" name="ZoneTexte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98323" y="3730950"/>
                <a:ext cx="2726987" cy="612732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ZoneTexte 26"/>
              <p:cNvSpPr txBox="1"/>
              <p:nvPr/>
            </p:nvSpPr>
            <p:spPr>
              <a:xfrm>
                <a:off x="2822642" y="4470302"/>
                <a:ext cx="2726987" cy="6127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0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fr-FR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fr-FR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−2</m:t>
                      </m:r>
                      <m:r>
                        <a:rPr lang="fr-FR" i="1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7" name="ZoneTexte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22642" y="4470302"/>
                <a:ext cx="2726987" cy="612732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ZoneTexte 27"/>
              <p:cNvSpPr txBox="1"/>
              <p:nvPr/>
            </p:nvSpPr>
            <p:spPr>
              <a:xfrm>
                <a:off x="2362199" y="5790031"/>
                <a:ext cx="2726987" cy="6365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0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num>
                        <m:den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fr-FR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fr-FR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7</m:t>
                          </m:r>
                        </m:num>
                        <m:den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8" name="ZoneTexte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62199" y="5790031"/>
                <a:ext cx="2726987" cy="636585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ZoneTexte 28"/>
              <p:cNvSpPr txBox="1"/>
              <p:nvPr/>
            </p:nvSpPr>
            <p:spPr>
              <a:xfrm>
                <a:off x="2842097" y="5153446"/>
                <a:ext cx="2726987" cy="6365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0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fr-FR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i="1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fr-FR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fr-FR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fr-FR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6</m:t>
                          </m:r>
                        </m:num>
                        <m:den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fr-FR" i="1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9" name="ZoneTexte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42097" y="5153446"/>
                <a:ext cx="2726987" cy="636585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0" name="Connecteur droit 29"/>
          <p:cNvCxnSpPr/>
          <p:nvPr/>
        </p:nvCxnSpPr>
        <p:spPr>
          <a:xfrm>
            <a:off x="6037508" y="1040860"/>
            <a:ext cx="0" cy="5470288"/>
          </a:xfrm>
          <a:prstGeom prst="line">
            <a:avLst/>
          </a:prstGeom>
          <a:ln w="28575"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31" name="ZoneTexte 30"/>
              <p:cNvSpPr txBox="1"/>
              <p:nvPr/>
            </p:nvSpPr>
            <p:spPr>
              <a:xfrm>
                <a:off x="351816" y="1133067"/>
                <a:ext cx="4737370" cy="369332"/>
              </a:xfrm>
              <a:prstGeom prst="rect">
                <a:avLst/>
              </a:prstGeom>
              <a:solidFill>
                <a:srgbClr val="F9E2C3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fr-FR" dirty="0"/>
                  <a:t>Exemple1: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fr-FR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fr-FR" b="0" i="1" smtClean="0">
                            <a:latin typeface="Cambria Math" panose="02040503050406030204" pitchFamily="18" charset="0"/>
                          </a:rPr>
                          <m:t>−2</m:t>
                        </m:r>
                        <m:r>
                          <a:rPr lang="fr-FR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fr-FR" b="0" i="1" smtClean="0">
                            <a:latin typeface="Cambria Math" panose="02040503050406030204" pitchFamily="18" charset="0"/>
                          </a:rPr>
                          <m:t>+5</m:t>
                        </m:r>
                      </m:e>
                    </m:d>
                    <m:r>
                      <a:rPr lang="fr-FR" b="0" i="1" smtClean="0">
                        <a:latin typeface="Cambria Math" panose="02040503050406030204" pitchFamily="18" charset="0"/>
                      </a:rPr>
                      <m:t>+(−4</m:t>
                    </m:r>
                    <m:r>
                      <a:rPr lang="fr-FR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fr-FR" b="0" i="1" smtClean="0">
                        <a:latin typeface="Cambria Math" panose="02040503050406030204" pitchFamily="18" charset="0"/>
                      </a:rPr>
                      <m:t>−7)</m:t>
                    </m:r>
                  </m:oMath>
                </a14:m>
                <a:endParaRPr lang="fr-FR" dirty="0"/>
              </a:p>
            </p:txBody>
          </p:sp>
        </mc:Choice>
        <mc:Fallback>
          <p:sp>
            <p:nvSpPr>
              <p:cNvPr id="31" name="ZoneTexte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1816" y="1133067"/>
                <a:ext cx="4737370" cy="369332"/>
              </a:xfrm>
              <a:prstGeom prst="rect">
                <a:avLst/>
              </a:prstGeom>
              <a:blipFill>
                <a:blip r:embed="rId15"/>
                <a:stretch>
                  <a:fillRect l="-1158" t="-10000" b="-2666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ZoneTexte 31"/>
              <p:cNvSpPr txBox="1"/>
              <p:nvPr/>
            </p:nvSpPr>
            <p:spPr>
              <a:xfrm>
                <a:off x="5948893" y="1593582"/>
                <a:ext cx="289896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fr-FR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−5</m:t>
                          </m:r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+1</m:t>
                          </m:r>
                        </m:e>
                      </m:d>
                      <m:r>
                        <a:rPr lang="fr-FR" i="1">
                          <a:latin typeface="Cambria Math" panose="02040503050406030204" pitchFamily="18" charset="0"/>
                        </a:rPr>
                        <m:t>−(</m:t>
                      </m:r>
                      <m:r>
                        <a:rPr lang="fr-MA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i="1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fr-FR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i="1">
                          <a:latin typeface="Cambria Math" panose="02040503050406030204" pitchFamily="18" charset="0"/>
                        </a:rPr>
                        <m:t>−8)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32" name="ZoneTexte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48893" y="1593582"/>
                <a:ext cx="2898969" cy="369332"/>
              </a:xfrm>
              <a:prstGeom prst="rect">
                <a:avLst/>
              </a:prstGeom>
              <a:blipFill>
                <a:blip r:embed="rId16"/>
                <a:stretch>
                  <a:fillRect b="-1311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ZoneTexte 32"/>
              <p:cNvSpPr txBox="1"/>
              <p:nvPr/>
            </p:nvSpPr>
            <p:spPr>
              <a:xfrm>
                <a:off x="8649603" y="1601571"/>
                <a:ext cx="289896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−5</m:t>
                          </m:r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+1</m:t>
                          </m:r>
                        </m:e>
                      </m:d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fr-FR" i="1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fr-FR" i="1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fr-FR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fr-FR" i="1">
                          <a:latin typeface="Cambria Math" panose="02040503050406030204" pitchFamily="18" charset="0"/>
                        </a:rPr>
                        <m:t>8)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33" name="ZoneTexte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49603" y="1601571"/>
                <a:ext cx="2898969" cy="369332"/>
              </a:xfrm>
              <a:prstGeom prst="rect">
                <a:avLst/>
              </a:prstGeom>
              <a:blipFill>
                <a:blip r:embed="rId17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ZoneTexte 33"/>
              <p:cNvSpPr txBox="1"/>
              <p:nvPr/>
            </p:nvSpPr>
            <p:spPr>
              <a:xfrm>
                <a:off x="8342836" y="2058713"/>
                <a:ext cx="289896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=−5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+1+2</m:t>
                      </m:r>
                      <m:r>
                        <a:rPr lang="fr-FR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fr-FR" i="1">
                          <a:latin typeface="Cambria Math" panose="02040503050406030204" pitchFamily="18" charset="0"/>
                        </a:rPr>
                        <m:t>8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34" name="ZoneTexte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42836" y="2058713"/>
                <a:ext cx="2898969" cy="369332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ZoneTexte 34"/>
              <p:cNvSpPr txBox="1"/>
              <p:nvPr/>
            </p:nvSpPr>
            <p:spPr>
              <a:xfrm>
                <a:off x="8342835" y="2493309"/>
                <a:ext cx="289896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=−5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+2</m:t>
                      </m:r>
                      <m:r>
                        <a:rPr lang="fr-FR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+1+</m:t>
                      </m:r>
                      <m:r>
                        <a:rPr lang="fr-FR" i="1">
                          <a:latin typeface="Cambria Math" panose="02040503050406030204" pitchFamily="18" charset="0"/>
                        </a:rPr>
                        <m:t>8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35" name="ZoneTexte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42835" y="2493309"/>
                <a:ext cx="2898969" cy="369332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ZoneTexte 35"/>
              <p:cNvSpPr txBox="1"/>
              <p:nvPr/>
            </p:nvSpPr>
            <p:spPr>
              <a:xfrm>
                <a:off x="7884702" y="2914720"/>
                <a:ext cx="289896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=−3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+9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36" name="ZoneTexte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84702" y="2914720"/>
                <a:ext cx="2898969" cy="369332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7" name="ZoneTexte 36"/>
              <p:cNvSpPr txBox="1"/>
              <p:nvPr/>
            </p:nvSpPr>
            <p:spPr>
              <a:xfrm>
                <a:off x="283816" y="3065532"/>
                <a:ext cx="4737370" cy="484043"/>
              </a:xfrm>
              <a:prstGeom prst="rect">
                <a:avLst/>
              </a:prstGeom>
              <a:solidFill>
                <a:srgbClr val="F9E2C3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fr-FR" dirty="0"/>
                  <a:t>Exemple2:  </a:t>
                </a:r>
                <a14:m>
                  <m:oMath xmlns:m="http://schemas.openxmlformats.org/officeDocument/2006/math">
                    <m:r>
                      <a:rPr lang="fr-FR" b="0" i="0" smtClean="0">
                        <a:latin typeface="Cambria Math" panose="02040503050406030204" pitchFamily="18" charset="0"/>
                      </a:rPr>
                      <m:t>(</m:t>
                    </m:r>
                    <m:f>
                      <m:fPr>
                        <m:ctrlPr>
                          <a:rPr lang="fr-FR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fr-FR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fr-FR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fr-FR" b="0" i="1" smtClean="0">
                        <a:latin typeface="Cambria Math" panose="02040503050406030204" pitchFamily="18" charset="0"/>
                      </a:rPr>
                      <m:t>−2)+(</m:t>
                    </m:r>
                    <m:r>
                      <a:rPr lang="fr-FR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fr-FR" b="0" i="1" smtClean="0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fr-FR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fr-FR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  <m:r>
                      <a:rPr lang="fr-FR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fr-FR" dirty="0"/>
              </a:p>
            </p:txBody>
          </p:sp>
        </mc:Choice>
        <mc:Fallback>
          <p:sp>
            <p:nvSpPr>
              <p:cNvPr id="37" name="ZoneTexte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3816" y="3065532"/>
                <a:ext cx="4737370" cy="484043"/>
              </a:xfrm>
              <a:prstGeom prst="rect">
                <a:avLst/>
              </a:prstGeom>
              <a:blipFill>
                <a:blip r:embed="rId21"/>
                <a:stretch>
                  <a:fillRect l="-1158" b="-886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ZoneTexte 37"/>
              <p:cNvSpPr txBox="1"/>
              <p:nvPr/>
            </p:nvSpPr>
            <p:spPr>
              <a:xfrm>
                <a:off x="6131071" y="3787418"/>
                <a:ext cx="2464685" cy="71468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fr-FR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fr-FR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−3</m:t>
                          </m:r>
                        </m:e>
                      </m:d>
                      <m:r>
                        <a:rPr lang="fr-FR" i="1">
                          <a:latin typeface="Cambria Math" panose="02040503050406030204" pitchFamily="18" charset="0"/>
                        </a:rPr>
                        <m:t>−(−</m:t>
                      </m:r>
                      <m:r>
                        <a:rPr lang="fr-FR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i="1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fr-FR" i="1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38" name="ZoneTexte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31071" y="3787418"/>
                <a:ext cx="2464685" cy="714683"/>
              </a:xfrm>
              <a:prstGeom prst="rect">
                <a:avLst/>
              </a:prstGeom>
              <a:blipFill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ZoneTexte 39"/>
              <p:cNvSpPr txBox="1"/>
              <p:nvPr/>
            </p:nvSpPr>
            <p:spPr>
              <a:xfrm>
                <a:off x="8904920" y="3811678"/>
                <a:ext cx="2464685" cy="6127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fr-FR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i="1">
                          <a:latin typeface="Cambria Math" panose="02040503050406030204" pitchFamily="18" charset="0"/>
                        </a:rPr>
                        <m:t>−3+</m:t>
                      </m:r>
                      <m:r>
                        <a:rPr lang="fr-FR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40" name="ZoneTexte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04920" y="3811678"/>
                <a:ext cx="2464685" cy="612732"/>
              </a:xfrm>
              <a:prstGeom prst="rect">
                <a:avLst/>
              </a:prstGeom>
              <a:blipFill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ZoneTexte 40"/>
              <p:cNvSpPr txBox="1"/>
              <p:nvPr/>
            </p:nvSpPr>
            <p:spPr>
              <a:xfrm>
                <a:off x="8904919" y="4449254"/>
                <a:ext cx="2464685" cy="6127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fr-FR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fr-FR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−3−</m:t>
                      </m:r>
                      <m:f>
                        <m:f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41" name="ZoneTexte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04919" y="4449254"/>
                <a:ext cx="2464685" cy="612732"/>
              </a:xfrm>
              <a:prstGeom prst="rect">
                <a:avLst/>
              </a:prstGeom>
              <a:blipFill>
                <a:blip r:embed="rId2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ZoneTexte 41"/>
              <p:cNvSpPr txBox="1"/>
              <p:nvPr/>
            </p:nvSpPr>
            <p:spPr>
              <a:xfrm>
                <a:off x="8996214" y="4991608"/>
                <a:ext cx="2464685" cy="6365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fr-FR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fr-FR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fr-FR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fr-FR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9</m:t>
                          </m:r>
                        </m:num>
                        <m:den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fr-FR" i="1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42" name="ZoneTexte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96214" y="4991608"/>
                <a:ext cx="2464685" cy="636585"/>
              </a:xfrm>
              <a:prstGeom prst="rect">
                <a:avLst/>
              </a:prstGeom>
              <a:blipFill>
                <a:blip r:embed="rId2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ZoneTexte 42"/>
              <p:cNvSpPr txBox="1"/>
              <p:nvPr/>
            </p:nvSpPr>
            <p:spPr>
              <a:xfrm>
                <a:off x="8571997" y="5790031"/>
                <a:ext cx="2464685" cy="6365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fr-FR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fr-FR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10</m:t>
                          </m:r>
                        </m:num>
                        <m:den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43" name="ZoneTexte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71997" y="5790031"/>
                <a:ext cx="2464685" cy="636585"/>
              </a:xfrm>
              <a:prstGeom prst="rect">
                <a:avLst/>
              </a:prstGeom>
              <a:blipFill>
                <a:blip r:embed="rId2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444422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1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5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1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2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8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9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/>
      <p:bldP spid="6" grpId="0"/>
      <p:bldP spid="23" grpId="0"/>
      <p:bldP spid="24" grpId="0"/>
      <p:bldP spid="25" grpId="0" animBg="1"/>
      <p:bldP spid="7" grpId="0"/>
      <p:bldP spid="26" grpId="0"/>
      <p:bldP spid="27" grpId="0"/>
      <p:bldP spid="28" grpId="0"/>
      <p:bldP spid="29" grpId="0"/>
      <p:bldP spid="31" grpId="0" animBg="1"/>
      <p:bldP spid="32" grpId="0"/>
      <p:bldP spid="33" grpId="0"/>
      <p:bldP spid="34" grpId="0"/>
      <p:bldP spid="35" grpId="0"/>
      <p:bldP spid="36" grpId="0"/>
      <p:bldP spid="37" grpId="0" animBg="1"/>
      <p:bldP spid="38" grpId="0"/>
      <p:bldP spid="40" grpId="0"/>
      <p:bldP spid="41" grpId="0"/>
      <p:bldP spid="42" grpId="0"/>
      <p:bldP spid="43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AA90F0-8366-C8CF-6439-A27C0B7758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0EB8BFB0-B20C-B0DC-18E2-626CE071AA6E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complétez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14660BBF-B4CE-6906-087D-9B51F0DE9414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6" name="Image 9">
            <a:extLst>
              <a:ext uri="{FF2B5EF4-FFF2-40B4-BE49-F238E27FC236}">
                <a16:creationId xmlns:a16="http://schemas.microsoft.com/office/drawing/2014/main" id="{6E41F5BD-1B6F-9356-CEE6-638500DEDB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ZoneTexte 2"/>
              <p:cNvSpPr txBox="1"/>
              <p:nvPr/>
            </p:nvSpPr>
            <p:spPr>
              <a:xfrm>
                <a:off x="463415" y="1800055"/>
                <a:ext cx="4244772" cy="461665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fr-FR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2400" i="1">
                              <a:latin typeface="Cambria Math" panose="02040503050406030204" pitchFamily="18" charset="0"/>
                            </a:rPr>
                            <m:t>−3</m:t>
                          </m:r>
                          <m:r>
                            <a:rPr lang="fr-FR" sz="24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fr-FR" sz="2400" i="1">
                              <a:latin typeface="Cambria Math" panose="02040503050406030204" pitchFamily="18" charset="0"/>
                            </a:rPr>
                            <m:t>+10</m:t>
                          </m:r>
                        </m:e>
                      </m:d>
                      <m:r>
                        <a:rPr lang="fr-FR" sz="2400" i="1"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fr-FR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2400" i="1">
                              <a:latin typeface="Cambria Math" panose="02040503050406030204" pitchFamily="18" charset="0"/>
                            </a:rPr>
                            <m:t>5</m:t>
                          </m:r>
                          <m:r>
                            <a:rPr lang="fr-FR" sz="24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fr-FR" sz="2400" i="1">
                              <a:latin typeface="Cambria Math" panose="02040503050406030204" pitchFamily="18" charset="0"/>
                            </a:rPr>
                            <m:t>−7</m:t>
                          </m:r>
                        </m:e>
                      </m:d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3" name="ZoneTexte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3415" y="1800055"/>
                <a:ext cx="4244772" cy="46166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ZoneTexte 3"/>
              <p:cNvSpPr txBox="1"/>
              <p:nvPr/>
            </p:nvSpPr>
            <p:spPr>
              <a:xfrm>
                <a:off x="5505855" y="1783548"/>
                <a:ext cx="4182894" cy="461665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i="1" smtClean="0">
                          <a:latin typeface="Cambria Math" panose="02040503050406030204" pitchFamily="18" charset="0"/>
                        </a:rPr>
                        <m:t>=−3</m:t>
                      </m:r>
                      <m:r>
                        <a:rPr lang="fr-FR" sz="240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sz="2400" i="1" smtClean="0">
                          <a:latin typeface="Cambria Math" panose="02040503050406030204" pitchFamily="18" charset="0"/>
                        </a:rPr>
                        <m:t>+10+ ….</m:t>
                      </m:r>
                      <m:r>
                        <a:rPr lang="fr-FR" sz="24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sz="2400" i="1">
                          <a:latin typeface="Cambria Math" panose="02040503050406030204" pitchFamily="18" charset="0"/>
                        </a:rPr>
                        <m:t>− …..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4" name="ZoneTexte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05855" y="1783548"/>
                <a:ext cx="4182894" cy="46166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ZoneTexte 8"/>
              <p:cNvSpPr txBox="1"/>
              <p:nvPr/>
            </p:nvSpPr>
            <p:spPr>
              <a:xfrm>
                <a:off x="5505855" y="2498764"/>
                <a:ext cx="4182894" cy="40011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i="1" smtClean="0">
                          <a:latin typeface="Cambria Math" panose="02040503050406030204" pitchFamily="18" charset="0"/>
                        </a:rPr>
                        <m:t>=−3</m:t>
                      </m:r>
                      <m:r>
                        <a:rPr lang="fr-FR" sz="200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sz="2000" i="1" smtClean="0">
                          <a:latin typeface="Cambria Math" panose="02040503050406030204" pitchFamily="18" charset="0"/>
                        </a:rPr>
                        <m:t>+10+5</m:t>
                      </m:r>
                      <m:r>
                        <a:rPr lang="fr-FR" sz="20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sz="2000" i="1">
                          <a:latin typeface="Cambria Math" panose="02040503050406030204" pitchFamily="18" charset="0"/>
                        </a:rPr>
                        <m:t>−7</m:t>
                      </m:r>
                    </m:oMath>
                  </m:oMathPara>
                </a14:m>
                <a:endParaRPr lang="fr-FR" sz="2000" dirty="0"/>
              </a:p>
            </p:txBody>
          </p:sp>
        </mc:Choice>
        <mc:Fallback xmlns="">
          <p:sp>
            <p:nvSpPr>
              <p:cNvPr id="9" name="ZoneTexte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05855" y="2498764"/>
                <a:ext cx="4182894" cy="40011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ZoneTexte 9"/>
              <p:cNvSpPr txBox="1"/>
              <p:nvPr/>
            </p:nvSpPr>
            <p:spPr>
              <a:xfrm>
                <a:off x="5505855" y="3262340"/>
                <a:ext cx="4182894" cy="461665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i="1" smtClean="0">
                          <a:latin typeface="Cambria Math" panose="02040503050406030204" pitchFamily="18" charset="0"/>
                        </a:rPr>
                        <m:t>=−3</m:t>
                      </m:r>
                      <m:r>
                        <a:rPr lang="fr-FR" sz="240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sz="2400" i="1" smtClean="0">
                          <a:latin typeface="Cambria Math" panose="02040503050406030204" pitchFamily="18" charset="0"/>
                        </a:rPr>
                        <m:t>+ …..+10 ……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10" name="ZoneTexte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05855" y="3262340"/>
                <a:ext cx="4182894" cy="46166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ZoneTexte 10"/>
              <p:cNvSpPr txBox="1"/>
              <p:nvPr/>
            </p:nvSpPr>
            <p:spPr>
              <a:xfrm>
                <a:off x="5505855" y="5625479"/>
                <a:ext cx="4182894" cy="461665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MA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fr-MA" sz="24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sz="2400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fr-MA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11" name="ZoneTexte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05855" y="5625479"/>
                <a:ext cx="4182894" cy="46166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ZoneTexte 11"/>
              <p:cNvSpPr txBox="1"/>
              <p:nvPr/>
            </p:nvSpPr>
            <p:spPr>
              <a:xfrm>
                <a:off x="5505855" y="3921841"/>
                <a:ext cx="4182894" cy="461665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i="1" smtClean="0">
                          <a:latin typeface="Cambria Math" panose="02040503050406030204" pitchFamily="18" charset="0"/>
                        </a:rPr>
                        <m:t>=−3</m:t>
                      </m:r>
                      <m:r>
                        <a:rPr lang="fr-FR" sz="240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sz="2400" i="1" smtClean="0">
                          <a:latin typeface="Cambria Math" panose="02040503050406030204" pitchFamily="18" charset="0"/>
                        </a:rPr>
                        <m:t>+5</m:t>
                      </m:r>
                      <m:r>
                        <a:rPr lang="fr-MA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sz="2400" i="1">
                          <a:latin typeface="Cambria Math" panose="02040503050406030204" pitchFamily="18" charset="0"/>
                        </a:rPr>
                        <m:t>+10</m:t>
                      </m:r>
                      <m:r>
                        <a:rPr lang="fr-MA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−7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12" name="ZoneTexte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05855" y="3921841"/>
                <a:ext cx="4182894" cy="46166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ZoneTexte 12"/>
              <p:cNvSpPr txBox="1"/>
              <p:nvPr/>
            </p:nvSpPr>
            <p:spPr>
              <a:xfrm>
                <a:off x="5505855" y="4816367"/>
                <a:ext cx="4182894" cy="461665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MA" sz="2400" b="0" i="1" smtClean="0">
                          <a:latin typeface="Cambria Math" panose="02040503050406030204" pitchFamily="18" charset="0"/>
                        </a:rPr>
                        <m:t> …..</m:t>
                      </m:r>
                      <m:r>
                        <a:rPr lang="fr-MA" sz="24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sz="2400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fr-MA" sz="2400" b="0" i="1" smtClean="0">
                          <a:latin typeface="Cambria Math" panose="02040503050406030204" pitchFamily="18" charset="0"/>
                        </a:rPr>
                        <m:t> …….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13" name="ZoneTexte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05855" y="4816367"/>
                <a:ext cx="4182894" cy="46166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ZoneTexte 4"/>
          <p:cNvSpPr txBox="1"/>
          <p:nvPr/>
        </p:nvSpPr>
        <p:spPr>
          <a:xfrm>
            <a:off x="570419" y="1216433"/>
            <a:ext cx="31260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dirty="0"/>
              <a:t>Compléter</a:t>
            </a:r>
            <a:endParaRPr lang="fr-FR" dirty="0"/>
          </a:p>
        </p:txBody>
      </p:sp>
      <p:pic>
        <p:nvPicPr>
          <p:cNvPr id="15" name="Picture 2">
            <a:extLst>
              <a:ext uri="{FF2B5EF4-FFF2-40B4-BE49-F238E27FC236}">
                <a16:creationId xmlns:a16="http://schemas.microsoft.com/office/drawing/2014/main" id="{F3C4496F-53E7-5BC5-D053-78C09D5A9C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67598" y="244034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/>
          <p:cNvSpPr/>
          <p:nvPr/>
        </p:nvSpPr>
        <p:spPr>
          <a:xfrm>
            <a:off x="412445" y="594453"/>
            <a:ext cx="1018681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donne un moment de réflexion et demande aux élèves  de lever leurs ardoises et demande à un élève de justifier sa réponse  :</a:t>
            </a:r>
          </a:p>
        </p:txBody>
      </p:sp>
    </p:spTree>
    <p:extLst>
      <p:ext uri="{BB962C8B-B14F-4D97-AF65-F5344CB8AC3E}">
        <p14:creationId xmlns:p14="http://schemas.microsoft.com/office/powerpoint/2010/main" val="41091705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025BED-01D8-0B8A-0A22-83F944E435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A0A5CCA6-ACF4-248E-316E-DBA5E824163A}"/>
              </a:ext>
            </a:extLst>
          </p:cNvPr>
          <p:cNvSpPr/>
          <p:nvPr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Repérage dans la semaine</a:t>
            </a:r>
            <a:endParaRPr lang="fr-FR" sz="3200" i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16" name="Picture 2" descr="Image générée">
            <a:extLst>
              <a:ext uri="{FF2B5EF4-FFF2-40B4-BE49-F238E27FC236}">
                <a16:creationId xmlns:a16="http://schemas.microsoft.com/office/drawing/2014/main" id="{5FA1BCB3-912D-8C33-256F-F0A36B51416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30481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1" name="Groupe 30">
            <a:extLst>
              <a:ext uri="{FF2B5EF4-FFF2-40B4-BE49-F238E27FC236}">
                <a16:creationId xmlns:a16="http://schemas.microsoft.com/office/drawing/2014/main" id="{B50FB1E5-3184-209B-9E29-F4B87759EAF9}"/>
              </a:ext>
            </a:extLst>
          </p:cNvPr>
          <p:cNvGrpSpPr/>
          <p:nvPr/>
        </p:nvGrpSpPr>
        <p:grpSpPr>
          <a:xfrm>
            <a:off x="843624" y="3321901"/>
            <a:ext cx="10265100" cy="828000"/>
            <a:chOff x="963450" y="2259806"/>
            <a:chExt cx="10265100" cy="828000"/>
          </a:xfrm>
          <a:solidFill>
            <a:schemeClr val="accent1"/>
          </a:solidFill>
        </p:grpSpPr>
        <p:sp>
          <p:nvSpPr>
            <p:cNvPr id="17" name="Google Shape;288;p29">
              <a:extLst>
                <a:ext uri="{FF2B5EF4-FFF2-40B4-BE49-F238E27FC236}">
                  <a16:creationId xmlns:a16="http://schemas.microsoft.com/office/drawing/2014/main" id="{31A683D1-1F3A-63C5-04F6-F4F49B649634}"/>
                </a:ext>
              </a:extLst>
            </p:cNvPr>
            <p:cNvSpPr/>
            <p:nvPr/>
          </p:nvSpPr>
          <p:spPr>
            <a:xfrm>
              <a:off x="2428129" y="2259806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pFill/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algn="ctr" defTabSz="685800"/>
              <a:endParaRPr lang="fr-FR" b="1" dirty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18" name="Google Shape;289;p29">
              <a:extLst>
                <a:ext uri="{FF2B5EF4-FFF2-40B4-BE49-F238E27FC236}">
                  <a16:creationId xmlns:a16="http://schemas.microsoft.com/office/drawing/2014/main" id="{62E553FE-BA54-F0CE-AB1E-ADA3C2CDABD0}"/>
                </a:ext>
              </a:extLst>
            </p:cNvPr>
            <p:cNvSpPr/>
            <p:nvPr/>
          </p:nvSpPr>
          <p:spPr>
            <a:xfrm>
              <a:off x="963450" y="2259806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pFill/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algn="ctr" defTabSz="685800"/>
              <a:r>
                <a:rPr lang="fr-FR" b="1" dirty="0">
                  <a:solidFill>
                    <a:srgbClr val="FFFFFF"/>
                  </a:solidFill>
                  <a:latin typeface="Arial"/>
                </a:rPr>
                <a:t>Séance 3</a:t>
              </a:r>
            </a:p>
          </p:txBody>
        </p:sp>
      </p:grpSp>
      <p:grpSp>
        <p:nvGrpSpPr>
          <p:cNvPr id="33" name="Groupe 32">
            <a:extLst>
              <a:ext uri="{FF2B5EF4-FFF2-40B4-BE49-F238E27FC236}">
                <a16:creationId xmlns:a16="http://schemas.microsoft.com/office/drawing/2014/main" id="{1ADDEB16-C386-D0C9-7CF2-1C01B402A9E5}"/>
              </a:ext>
            </a:extLst>
          </p:cNvPr>
          <p:cNvGrpSpPr/>
          <p:nvPr/>
        </p:nvGrpSpPr>
        <p:grpSpPr>
          <a:xfrm>
            <a:off x="843624" y="4337120"/>
            <a:ext cx="10265100" cy="828000"/>
            <a:chOff x="963450" y="3925491"/>
            <a:chExt cx="10265100" cy="828000"/>
          </a:xfrm>
          <a:solidFill>
            <a:schemeClr val="accent1"/>
          </a:solidFill>
        </p:grpSpPr>
        <p:sp>
          <p:nvSpPr>
            <p:cNvPr id="19" name="Google Shape;290;p29">
              <a:extLst>
                <a:ext uri="{FF2B5EF4-FFF2-40B4-BE49-F238E27FC236}">
                  <a16:creationId xmlns:a16="http://schemas.microsoft.com/office/drawing/2014/main" id="{7DECC7AF-CDE4-5BD9-4725-66E98E22FD2F}"/>
                </a:ext>
              </a:extLst>
            </p:cNvPr>
            <p:cNvSpPr/>
            <p:nvPr/>
          </p:nvSpPr>
          <p:spPr>
            <a:xfrm>
              <a:off x="2428129" y="3925491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pFill/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marL="323854" indent="-171450" algn="ctr" defTabSz="914400">
                <a:buClr>
                  <a:schemeClr val="bg1"/>
                </a:buClr>
                <a:buSzPts val="1200"/>
                <a:buFont typeface="Arial" panose="020B0604020202020204" pitchFamily="34" charset="0"/>
                <a:buChar char="•"/>
              </a:pPr>
              <a:endParaRPr lang="fr-FR" b="1" kern="0" dirty="0">
                <a:solidFill>
                  <a:srgbClr val="000000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0" name="Google Shape;291;p29">
              <a:extLst>
                <a:ext uri="{FF2B5EF4-FFF2-40B4-BE49-F238E27FC236}">
                  <a16:creationId xmlns:a16="http://schemas.microsoft.com/office/drawing/2014/main" id="{8DDFDABA-484E-F91A-3A01-B2943296092B}"/>
                </a:ext>
              </a:extLst>
            </p:cNvPr>
            <p:cNvSpPr/>
            <p:nvPr/>
          </p:nvSpPr>
          <p:spPr>
            <a:xfrm>
              <a:off x="963450" y="3925491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pFill/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400"/>
              <a:r>
                <a:rPr lang="fr-FR" b="1" kern="0" dirty="0">
                  <a:solidFill>
                    <a:schemeClr val="bg1"/>
                  </a:solidFill>
                  <a:latin typeface="Calibri"/>
                  <a:ea typeface="Calibri"/>
                  <a:cs typeface="Calibri"/>
                </a:rPr>
                <a:t>Séance 4</a:t>
              </a:r>
            </a:p>
          </p:txBody>
        </p:sp>
      </p:grpSp>
      <p:grpSp>
        <p:nvGrpSpPr>
          <p:cNvPr id="32" name="Groupe 31">
            <a:extLst>
              <a:ext uri="{FF2B5EF4-FFF2-40B4-BE49-F238E27FC236}">
                <a16:creationId xmlns:a16="http://schemas.microsoft.com/office/drawing/2014/main" id="{9FA61C4D-361C-79C8-306E-1E4E23338A67}"/>
              </a:ext>
            </a:extLst>
          </p:cNvPr>
          <p:cNvGrpSpPr/>
          <p:nvPr/>
        </p:nvGrpSpPr>
        <p:grpSpPr>
          <a:xfrm>
            <a:off x="948074" y="1306709"/>
            <a:ext cx="10265100" cy="828000"/>
            <a:chOff x="963450" y="3092649"/>
            <a:chExt cx="10265100" cy="828000"/>
          </a:xfrm>
        </p:grpSpPr>
        <p:sp>
          <p:nvSpPr>
            <p:cNvPr id="21" name="Google Shape;292;p29">
              <a:extLst>
                <a:ext uri="{FF2B5EF4-FFF2-40B4-BE49-F238E27FC236}">
                  <a16:creationId xmlns:a16="http://schemas.microsoft.com/office/drawing/2014/main" id="{10C2D34D-FB8B-A95D-F232-29CF7C58B625}"/>
                </a:ext>
              </a:extLst>
            </p:cNvPr>
            <p:cNvSpPr/>
            <p:nvPr/>
          </p:nvSpPr>
          <p:spPr>
            <a:xfrm>
              <a:off x="2428129" y="3092649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algn="ctr" defTabSz="685800">
                <a:defRPr/>
              </a:pPr>
              <a:endParaRPr lang="fr-FR" b="1" dirty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22" name="Google Shape;293;p29">
              <a:extLst>
                <a:ext uri="{FF2B5EF4-FFF2-40B4-BE49-F238E27FC236}">
                  <a16:creationId xmlns:a16="http://schemas.microsoft.com/office/drawing/2014/main" id="{EAC398AE-0F64-B30B-B910-B04156DD3482}"/>
                </a:ext>
              </a:extLst>
            </p:cNvPr>
            <p:cNvSpPr/>
            <p:nvPr/>
          </p:nvSpPr>
          <p:spPr>
            <a:xfrm>
              <a:off x="963450" y="3092649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b="1" i="0" u="none" strike="noStrike" kern="0" cap="none" spc="0" baseline="0" dirty="0">
                  <a:solidFill>
                    <a:schemeClr val="bg1"/>
                  </a:solidFill>
                  <a:uFillTx/>
                  <a:latin typeface="Calibri"/>
                  <a:ea typeface="Calibri"/>
                  <a:cs typeface="Calibri"/>
                </a:rPr>
                <a:t>Séance 1</a:t>
              </a:r>
            </a:p>
          </p:txBody>
        </p:sp>
      </p:grpSp>
      <p:grpSp>
        <p:nvGrpSpPr>
          <p:cNvPr id="35" name="Groupe 34">
            <a:extLst>
              <a:ext uri="{FF2B5EF4-FFF2-40B4-BE49-F238E27FC236}">
                <a16:creationId xmlns:a16="http://schemas.microsoft.com/office/drawing/2014/main" id="{DA799033-29F0-02FD-AD5E-B49541A29363}"/>
              </a:ext>
            </a:extLst>
          </p:cNvPr>
          <p:cNvGrpSpPr/>
          <p:nvPr/>
        </p:nvGrpSpPr>
        <p:grpSpPr>
          <a:xfrm>
            <a:off x="911234" y="2307884"/>
            <a:ext cx="10265100" cy="828000"/>
            <a:chOff x="963450" y="1311520"/>
            <a:chExt cx="10265100" cy="828000"/>
          </a:xfrm>
          <a:solidFill>
            <a:schemeClr val="bg1"/>
          </a:solidFill>
        </p:grpSpPr>
        <p:sp>
          <p:nvSpPr>
            <p:cNvPr id="11" name="Google Shape;286;p29">
              <a:extLst>
                <a:ext uri="{FF2B5EF4-FFF2-40B4-BE49-F238E27FC236}">
                  <a16:creationId xmlns:a16="http://schemas.microsoft.com/office/drawing/2014/main" id="{FFE2AFA5-7DEF-38D8-BDD1-76AEF8185550}"/>
                </a:ext>
              </a:extLst>
            </p:cNvPr>
            <p:cNvSpPr/>
            <p:nvPr/>
          </p:nvSpPr>
          <p:spPr>
            <a:xfrm>
              <a:off x="2428129" y="1311520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pFill/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algn="ctr" defTabSz="685800"/>
              <a:endParaRPr lang="fr-FR" b="1" dirty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13" name="Google Shape;287;p29">
              <a:extLst>
                <a:ext uri="{FF2B5EF4-FFF2-40B4-BE49-F238E27FC236}">
                  <a16:creationId xmlns:a16="http://schemas.microsoft.com/office/drawing/2014/main" id="{56CD9EBF-2323-60FE-7D1D-9992D468BC8B}"/>
                </a:ext>
              </a:extLst>
            </p:cNvPr>
            <p:cNvSpPr/>
            <p:nvPr/>
          </p:nvSpPr>
          <p:spPr>
            <a:xfrm>
              <a:off x="963450" y="1311520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4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algn="ctr" defTabSz="685800"/>
              <a:r>
                <a:rPr lang="fr-FR" b="1" dirty="0">
                  <a:solidFill>
                    <a:srgbClr val="FFFFFF"/>
                  </a:solidFill>
                  <a:latin typeface="Arial"/>
                </a:rPr>
                <a:t>Séance </a:t>
              </a:r>
              <a:r>
                <a:rPr lang="ar-DZ" b="1" dirty="0">
                  <a:solidFill>
                    <a:srgbClr val="FFFFFF"/>
                  </a:solidFill>
                  <a:latin typeface="Arial"/>
                </a:rPr>
                <a:t>2</a:t>
              </a:r>
              <a:r>
                <a:rPr lang="fr-FR" b="1" dirty="0">
                  <a:solidFill>
                    <a:srgbClr val="FFFFFF"/>
                  </a:solidFill>
                  <a:latin typeface="Arial"/>
                </a:rPr>
                <a:t> </a:t>
              </a:r>
            </a:p>
          </p:txBody>
        </p:sp>
      </p:grpSp>
      <p:sp>
        <p:nvSpPr>
          <p:cNvPr id="23" name="Rectangle: Rounded Corners 11">
            <a:extLst>
              <a:ext uri="{FF2B5EF4-FFF2-40B4-BE49-F238E27FC236}">
                <a16:creationId xmlns:a16="http://schemas.microsoft.com/office/drawing/2014/main" id="{099B9CC5-16E5-CB9D-53DD-A5AAB22E13F1}"/>
              </a:ext>
            </a:extLst>
          </p:cNvPr>
          <p:cNvSpPr/>
          <p:nvPr/>
        </p:nvSpPr>
        <p:spPr>
          <a:xfrm>
            <a:off x="911234" y="1186325"/>
            <a:ext cx="10440000" cy="972000"/>
          </a:xfrm>
          <a:prstGeom prst="roundRect">
            <a:avLst/>
          </a:prstGeom>
          <a:noFill/>
          <a:ln w="38100"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grpSp>
        <p:nvGrpSpPr>
          <p:cNvPr id="34" name="Groupe 33">
            <a:extLst>
              <a:ext uri="{FF2B5EF4-FFF2-40B4-BE49-F238E27FC236}">
                <a16:creationId xmlns:a16="http://schemas.microsoft.com/office/drawing/2014/main" id="{2564370A-59B0-305A-AD91-6388C2F54F5A}"/>
              </a:ext>
            </a:extLst>
          </p:cNvPr>
          <p:cNvGrpSpPr/>
          <p:nvPr/>
        </p:nvGrpSpPr>
        <p:grpSpPr>
          <a:xfrm>
            <a:off x="843624" y="5305393"/>
            <a:ext cx="10265100" cy="828000"/>
            <a:chOff x="963450" y="4784704"/>
            <a:chExt cx="10265100" cy="828000"/>
          </a:xfrm>
        </p:grpSpPr>
        <p:sp>
          <p:nvSpPr>
            <p:cNvPr id="24" name="Google Shape;290;p29">
              <a:extLst>
                <a:ext uri="{FF2B5EF4-FFF2-40B4-BE49-F238E27FC236}">
                  <a16:creationId xmlns:a16="http://schemas.microsoft.com/office/drawing/2014/main" id="{B8CDE028-25F6-4D23-03E3-E57D5BD0FE10}"/>
                </a:ext>
              </a:extLst>
            </p:cNvPr>
            <p:cNvSpPr/>
            <p:nvPr/>
          </p:nvSpPr>
          <p:spPr>
            <a:xfrm>
              <a:off x="2428129" y="4784704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algn="ctr" defTabSz="685800">
                <a:defRPr/>
              </a:pPr>
              <a:endParaRPr lang="fr-FR" b="1" dirty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25" name="Google Shape;291;p29">
              <a:extLst>
                <a:ext uri="{FF2B5EF4-FFF2-40B4-BE49-F238E27FC236}">
                  <a16:creationId xmlns:a16="http://schemas.microsoft.com/office/drawing/2014/main" id="{1603B967-D9FC-FC8C-55EE-DBAEAEF2C638}"/>
                </a:ext>
              </a:extLst>
            </p:cNvPr>
            <p:cNvSpPr/>
            <p:nvPr/>
          </p:nvSpPr>
          <p:spPr>
            <a:xfrm>
              <a:off x="963450" y="4784704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b="1" i="0" u="none" strike="noStrike" kern="0" cap="none" spc="0" baseline="0" dirty="0">
                  <a:solidFill>
                    <a:schemeClr val="bg1"/>
                  </a:solidFill>
                  <a:uFillTx/>
                  <a:latin typeface="Calibri"/>
                  <a:ea typeface="Calibri"/>
                  <a:cs typeface="Calibri"/>
                </a:rPr>
                <a:t>Séance </a:t>
              </a:r>
              <a:r>
                <a:rPr lang="ar-DZ" b="1" kern="0" dirty="0">
                  <a:solidFill>
                    <a:schemeClr val="bg1"/>
                  </a:solidFill>
                  <a:latin typeface="Calibri"/>
                  <a:ea typeface="Calibri"/>
                  <a:cs typeface="Calibri"/>
                </a:rPr>
                <a:t>5</a:t>
              </a:r>
              <a:endParaRPr lang="fr-FR" b="1" i="0" u="none" strike="noStrike" kern="0" cap="none" spc="0" baseline="0" dirty="0">
                <a:solidFill>
                  <a:schemeClr val="bg1"/>
                </a:solidFill>
                <a:uFillTx/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3" name="Rectangle 2"/>
          <p:cNvSpPr/>
          <p:nvPr/>
        </p:nvSpPr>
        <p:spPr>
          <a:xfrm>
            <a:off x="2902084" y="2463371"/>
            <a:ext cx="752917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fr-FR" dirty="0"/>
          </a:p>
        </p:txBody>
      </p:sp>
      <p:sp>
        <p:nvSpPr>
          <p:cNvPr id="5" name="Rectangle 4"/>
          <p:cNvSpPr/>
          <p:nvPr/>
        </p:nvSpPr>
        <p:spPr>
          <a:xfrm>
            <a:off x="2787273" y="1423172"/>
            <a:ext cx="75108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fr-FR" dirty="0"/>
          </a:p>
        </p:txBody>
      </p:sp>
      <p:sp>
        <p:nvSpPr>
          <p:cNvPr id="12" name="Rectangle 11"/>
          <p:cNvSpPr/>
          <p:nvPr/>
        </p:nvSpPr>
        <p:spPr>
          <a:xfrm>
            <a:off x="3416710" y="3643457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fr-FR" dirty="0"/>
          </a:p>
        </p:txBody>
      </p:sp>
      <p:sp>
        <p:nvSpPr>
          <p:cNvPr id="14" name="Rectangle 13"/>
          <p:cNvSpPr/>
          <p:nvPr/>
        </p:nvSpPr>
        <p:spPr>
          <a:xfrm>
            <a:off x="2902083" y="4334345"/>
            <a:ext cx="752917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fr-FR" dirty="0"/>
          </a:p>
        </p:txBody>
      </p:sp>
      <p:sp>
        <p:nvSpPr>
          <p:cNvPr id="6" name="Rectangle 5"/>
          <p:cNvSpPr/>
          <p:nvPr/>
        </p:nvSpPr>
        <p:spPr>
          <a:xfrm>
            <a:off x="3342067" y="1568883"/>
            <a:ext cx="494237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>
                <a:solidFill>
                  <a:schemeClr val="bg1"/>
                </a:solidFill>
                <a:latin typeface="CIDFont+F1"/>
              </a:rPr>
              <a:t>Réduire et simplifier des expressions littérales.</a:t>
            </a:r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278588" y="2606148"/>
            <a:ext cx="50693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MA" b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Additionner et soustraire des expressions littérales </a:t>
            </a:r>
            <a:endParaRPr lang="fr-F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2940996" y="3630081"/>
                <a:ext cx="7357101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fr-MA" b="1" dirty="0">
                    <a:solidFill>
                      <a:schemeClr val="bg1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Multiplier et diviser l’expression littérale de la forme </a:t>
                </a:r>
                <a14:m>
                  <m:oMath xmlns:m="http://schemas.openxmlformats.org/officeDocument/2006/math">
                    <m:r>
                      <a:rPr lang="fr-MA" b="1" i="1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𝒂𝒙</m:t>
                    </m:r>
                    <m:r>
                      <a:rPr lang="fr-MA" b="1" i="1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fr-MA" b="1" dirty="0">
                    <a:solidFill>
                      <a:schemeClr val="bg1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par un nombre </a:t>
                </a:r>
                <a:endParaRPr lang="fr-FR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40996" y="3630081"/>
                <a:ext cx="7357101" cy="369332"/>
              </a:xfrm>
              <a:prstGeom prst="rect">
                <a:avLst/>
              </a:prstGeom>
              <a:blipFill>
                <a:blip r:embed="rId3"/>
                <a:stretch>
                  <a:fillRect l="-663" t="-8197" b="-2459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2940996" y="4518789"/>
                <a:ext cx="7739974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fr-MA" b="1" dirty="0">
                    <a:solidFill>
                      <a:schemeClr val="bg1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Multiplier et diviser l’expression littérale de la forme </a:t>
                </a:r>
                <a14:m>
                  <m:oMath xmlns:m="http://schemas.openxmlformats.org/officeDocument/2006/math">
                    <m:r>
                      <a:rPr lang="fr-MA" b="1" i="1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𝒂𝒙</m:t>
                    </m:r>
                    <m:r>
                      <a:rPr lang="fr-MA" b="1" i="1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+</m:t>
                    </m:r>
                    <m:r>
                      <a:rPr lang="fr-MA" b="1" i="1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𝒃</m:t>
                    </m:r>
                  </m:oMath>
                </a14:m>
                <a:r>
                  <a:rPr lang="fr-MA" b="1" dirty="0">
                    <a:solidFill>
                      <a:schemeClr val="bg1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par un nombre </a:t>
                </a:r>
                <a:endParaRPr lang="fr-FR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40996" y="4518789"/>
                <a:ext cx="7739974" cy="369332"/>
              </a:xfrm>
              <a:prstGeom prst="rect">
                <a:avLst/>
              </a:prstGeom>
              <a:blipFill>
                <a:blip r:embed="rId4"/>
                <a:stretch>
                  <a:fillRect l="-630" t="-8197" b="-2459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2902082" y="5464741"/>
                <a:ext cx="7623245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fr-MA" b="1" dirty="0">
                    <a:solidFill>
                      <a:schemeClr val="bg1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Simplifier les expressions littérales de la forme  </a:t>
                </a:r>
                <a14:m>
                  <m:oMath xmlns:m="http://schemas.openxmlformats.org/officeDocument/2006/math">
                    <m:r>
                      <a:rPr lang="fr-MA" b="1" i="1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𝒎</m:t>
                    </m:r>
                    <m:d>
                      <m:dPr>
                        <m:ctrlPr>
                          <a:rPr lang="fr-FR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fr-MA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𝒂𝒙</m:t>
                        </m:r>
                        <m:r>
                          <a:rPr lang="fr-MA" b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+</m:t>
                        </m:r>
                        <m:r>
                          <a:rPr lang="fr-MA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𝒃</m:t>
                        </m:r>
                      </m:e>
                    </m:d>
                    <m:r>
                      <a:rPr lang="fr-MA" b="1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+</m:t>
                    </m:r>
                    <m:r>
                      <a:rPr lang="fr-MA" b="1" i="1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𝒏</m:t>
                    </m:r>
                    <m:r>
                      <a:rPr lang="fr-MA" b="1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(</m:t>
                    </m:r>
                    <m:r>
                      <a:rPr lang="fr-MA" b="1" i="1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𝒄𝒙</m:t>
                    </m:r>
                    <m:r>
                      <a:rPr lang="fr-MA" b="1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+</m:t>
                    </m:r>
                    <m:r>
                      <a:rPr lang="fr-MA" b="1" i="1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𝒅</m:t>
                    </m:r>
                    <m:r>
                      <a:rPr lang="fr-MA" b="1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fr-MA" b="1" dirty="0">
                    <a:solidFill>
                      <a:schemeClr val="bg1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endParaRPr lang="fr-FR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02082" y="5464741"/>
                <a:ext cx="7623245" cy="369332"/>
              </a:xfrm>
              <a:prstGeom prst="rect">
                <a:avLst/>
              </a:prstGeom>
              <a:blipFill>
                <a:blip r:embed="rId5"/>
                <a:stretch>
                  <a:fillRect l="-639" t="-8197" b="-2459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5510990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5E0D2F-332B-CADC-697C-ACB29DFFB9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48AAE187-FDD4-40F9-D74A-77BEDF553B9F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9F6BDFB6-02E9-0F16-3CFF-8EB6923E18AB}"/>
              </a:ext>
            </a:extLst>
          </p:cNvPr>
          <p:cNvSpPr txBox="1"/>
          <p:nvPr/>
        </p:nvSpPr>
        <p:spPr>
          <a:xfrm>
            <a:off x="819150" y="177259"/>
            <a:ext cx="7497999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Complétez:</a:t>
            </a:r>
          </a:p>
        </p:txBody>
      </p:sp>
      <p:pic>
        <p:nvPicPr>
          <p:cNvPr id="14" name="Image 9">
            <a:extLst>
              <a:ext uri="{FF2B5EF4-FFF2-40B4-BE49-F238E27FC236}">
                <a16:creationId xmlns:a16="http://schemas.microsoft.com/office/drawing/2014/main" id="{FF43713D-645F-9EAC-7AA3-07144B6C90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8" name="ZoneTexte 7"/>
          <p:cNvSpPr txBox="1"/>
          <p:nvPr/>
        </p:nvSpPr>
        <p:spPr>
          <a:xfrm>
            <a:off x="570419" y="1216433"/>
            <a:ext cx="31260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dirty="0"/>
              <a:t>Compléter</a:t>
            </a:r>
            <a:endParaRPr lang="fr-F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ZoneTexte 2"/>
              <p:cNvSpPr txBox="1"/>
              <p:nvPr/>
            </p:nvSpPr>
            <p:spPr>
              <a:xfrm>
                <a:off x="700391" y="1809345"/>
                <a:ext cx="3433864" cy="461665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fr-FR" sz="24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2400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fr-FR" sz="2400" b="1" i="1">
                              <a:latin typeface="Cambria Math" panose="02040503050406030204" pitchFamily="18" charset="0"/>
                            </a:rPr>
                            <m:t>𝟔</m:t>
                          </m:r>
                          <m:r>
                            <a:rPr lang="fr-FR" sz="2400" b="1" i="1"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fr-FR" sz="2400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fr-FR" sz="24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e>
                      </m:d>
                      <m:r>
                        <a:rPr lang="fr-FR" sz="2400" b="1" i="1"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fr-FR" sz="24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2400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fr-FR" sz="2400" b="1" i="1"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fr-FR" sz="2400" b="1" i="1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fr-FR" sz="2400" b="1" i="1">
                              <a:latin typeface="Cambria Math" panose="02040503050406030204" pitchFamily="18" charset="0"/>
                            </a:rPr>
                            <m:t>𝟔</m:t>
                          </m:r>
                        </m:e>
                      </m:d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3" name="ZoneTexte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0391" y="1809345"/>
                <a:ext cx="3433864" cy="46166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ZoneTexte 9"/>
              <p:cNvSpPr txBox="1"/>
              <p:nvPr/>
            </p:nvSpPr>
            <p:spPr>
              <a:xfrm>
                <a:off x="5164982" y="1851539"/>
                <a:ext cx="3433864" cy="461665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sz="2400" b="1" i="0" smtClean="0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fr-MA" sz="2400" b="1" i="0" smtClean="0">
                          <a:latin typeface="Cambria Math" panose="02040503050406030204" pitchFamily="18" charset="0"/>
                        </a:rPr>
                        <m:t>𝟔</m:t>
                      </m:r>
                      <m:r>
                        <a:rPr lang="fr-MA" sz="2400" b="1" i="1" dirty="0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fr-MA" sz="2400" b="1" i="0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MA" sz="2400" b="1" i="0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fr-MA" sz="2400" b="1" i="1" smtClean="0">
                          <a:latin typeface="Cambria Math" panose="02040503050406030204" pitchFamily="18" charset="0"/>
                        </a:rPr>
                        <m:t>− ……………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10" name="ZoneTexte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64982" y="1851539"/>
                <a:ext cx="3433864" cy="46166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ZoneTexte 10"/>
              <p:cNvSpPr txBox="1"/>
              <p:nvPr/>
            </p:nvSpPr>
            <p:spPr>
              <a:xfrm>
                <a:off x="5164982" y="3328601"/>
                <a:ext cx="3433864" cy="461665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sz="2400" b="1" i="0" smtClean="0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fr-MA" sz="2400" b="1" i="0" smtClean="0">
                          <a:latin typeface="Cambria Math" panose="02040503050406030204" pitchFamily="18" charset="0"/>
                        </a:rPr>
                        <m:t>𝟔</m:t>
                      </m:r>
                      <m:r>
                        <a:rPr lang="fr-MA" sz="2400" b="1" i="1" dirty="0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fr-MA" sz="2400" b="1" i="1" smtClean="0">
                          <a:latin typeface="Cambria Math" panose="02040503050406030204" pitchFamily="18" charset="0"/>
                        </a:rPr>
                        <m:t>− ….−</m:t>
                      </m:r>
                      <m:r>
                        <a:rPr lang="fr-MA" sz="24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fr-MA" sz="2400" b="1" i="1" smtClean="0">
                          <a:latin typeface="Cambria Math" panose="02040503050406030204" pitchFamily="18" charset="0"/>
                        </a:rPr>
                        <m:t>+ …..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11" name="ZoneTexte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64982" y="3328601"/>
                <a:ext cx="3433864" cy="46166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ZoneTexte 11"/>
              <p:cNvSpPr txBox="1"/>
              <p:nvPr/>
            </p:nvSpPr>
            <p:spPr>
              <a:xfrm>
                <a:off x="5164982" y="2571345"/>
                <a:ext cx="3433864" cy="461665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sz="2400" b="1" i="0" smtClean="0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fr-MA" sz="2400" b="1" i="0" smtClean="0">
                          <a:latin typeface="Cambria Math" panose="02040503050406030204" pitchFamily="18" charset="0"/>
                        </a:rPr>
                        <m:t>𝟔</m:t>
                      </m:r>
                      <m:r>
                        <a:rPr lang="fr-MA" sz="2400" b="1" i="1" dirty="0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fr-MA" sz="2400" b="1" i="0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MA" sz="2400" b="1" i="0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fr-MA" sz="24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MA" sz="24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fr-MA" sz="24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fr-MA" sz="24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𝟔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12" name="ZoneTexte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64982" y="2571345"/>
                <a:ext cx="3433864" cy="46166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ZoneTexte 12"/>
              <p:cNvSpPr txBox="1"/>
              <p:nvPr/>
            </p:nvSpPr>
            <p:spPr>
              <a:xfrm>
                <a:off x="5164982" y="4097887"/>
                <a:ext cx="3433864" cy="461665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sz="2400" b="1" i="0" smtClean="0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fr-MA" sz="2400" b="1" i="0" smtClean="0">
                          <a:latin typeface="Cambria Math" panose="02040503050406030204" pitchFamily="18" charset="0"/>
                        </a:rPr>
                        <m:t>𝟔</m:t>
                      </m:r>
                      <m:r>
                        <a:rPr lang="fr-MA" sz="2400" b="1" i="1" dirty="0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fr-MA" sz="24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MA" sz="24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fr-MA" sz="24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MA" sz="24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fr-FR" sz="24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fr-MA" sz="24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𝟔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13" name="ZoneTexte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64982" y="4097887"/>
                <a:ext cx="3433864" cy="46166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ZoneTexte 15"/>
              <p:cNvSpPr txBox="1"/>
              <p:nvPr/>
            </p:nvSpPr>
            <p:spPr>
              <a:xfrm>
                <a:off x="5164982" y="4838169"/>
                <a:ext cx="3433864" cy="461665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sz="2400" b="1" i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MA" sz="2400" b="1" i="1" smtClean="0">
                          <a:latin typeface="Cambria Math" panose="02040503050406030204" pitchFamily="18" charset="0"/>
                        </a:rPr>
                        <m:t>− ….</m:t>
                      </m:r>
                      <m:r>
                        <a:rPr lang="fr-MA" sz="24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fr-MA" sz="2400" b="1" i="1" smtClean="0">
                          <a:latin typeface="Cambria Math" panose="02040503050406030204" pitchFamily="18" charset="0"/>
                        </a:rPr>
                        <m:t>+ …..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16" name="ZoneTexte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64982" y="4838169"/>
                <a:ext cx="3433864" cy="46166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ZoneTexte 16"/>
              <p:cNvSpPr txBox="1"/>
              <p:nvPr/>
            </p:nvSpPr>
            <p:spPr>
              <a:xfrm>
                <a:off x="5164982" y="5543022"/>
                <a:ext cx="3433864" cy="461665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sz="2400" b="1" i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MA" sz="24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MA" sz="24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𝟕</m:t>
                      </m:r>
                      <m:r>
                        <a:rPr lang="fr-MA" sz="24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fr-MA" sz="24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fr-MA" sz="24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𝟒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17" name="ZoneTexte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64982" y="5543022"/>
                <a:ext cx="3433864" cy="46166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8" name="Picture 2">
            <a:extLst>
              <a:ext uri="{FF2B5EF4-FFF2-40B4-BE49-F238E27FC236}">
                <a16:creationId xmlns:a16="http://schemas.microsoft.com/office/drawing/2014/main" id="{F3C4496F-53E7-5BC5-D053-78C09D5A9C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457198" y="531188"/>
            <a:ext cx="1006813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donne un moment de réflexion et demande aux élèves  de lever leurs ardoises et demande à un élève de justifier sa réponse  </a:t>
            </a:r>
          </a:p>
        </p:txBody>
      </p:sp>
    </p:spTree>
    <p:extLst>
      <p:ext uri="{BB962C8B-B14F-4D97-AF65-F5344CB8AC3E}">
        <p14:creationId xmlns:p14="http://schemas.microsoft.com/office/powerpoint/2010/main" val="39533161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0" grpId="0" animBg="1"/>
      <p:bldP spid="11" grpId="0" animBg="1"/>
      <p:bldP spid="12" grpId="0" animBg="1"/>
      <p:bldP spid="13" grpId="0" animBg="1"/>
      <p:bldP spid="16" grpId="0" animBg="1"/>
      <p:bldP spid="17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C96CEE-4D99-CBF1-C4DF-81A900905F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50DE93AC-21EA-B476-020A-6B9A85FC2156}"/>
              </a:ext>
            </a:extLst>
          </p:cNvPr>
          <p:cNvSpPr txBox="1"/>
          <p:nvPr/>
        </p:nvSpPr>
        <p:spPr>
          <a:xfrm>
            <a:off x="544749" y="177799"/>
            <a:ext cx="10783651" cy="770693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endParaRPr lang="fr-FR" sz="1600" b="1" strike="sngStrike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6920E582-FDBC-4E3F-5A31-DC830CB2B402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9" name="D_A_02">
            <a:extLst>
              <a:ext uri="{FF2B5EF4-FFF2-40B4-BE49-F238E27FC236}">
                <a16:creationId xmlns:a16="http://schemas.microsoft.com/office/drawing/2014/main" id="{88AA641B-75FC-C758-8F1B-F33230B448C7}"/>
              </a:ext>
            </a:extLst>
          </p:cNvPr>
          <p:cNvSpPr txBox="1"/>
          <p:nvPr/>
        </p:nvSpPr>
        <p:spPr>
          <a:xfrm>
            <a:off x="265001" y="621136"/>
            <a:ext cx="10032716" cy="36264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donne un moment de réflexion et demande aux élèves  de lever leurs ardoises et demande à un élève de justifier sa réponse  </a:t>
            </a:r>
          </a:p>
        </p:txBody>
      </p:sp>
      <p:sp>
        <p:nvSpPr>
          <p:cNvPr id="10" name="D_A_01">
            <a:extLst>
              <a:ext uri="{FF2B5EF4-FFF2-40B4-BE49-F238E27FC236}">
                <a16:creationId xmlns:a16="http://schemas.microsoft.com/office/drawing/2014/main" id="{0F82C256-DBFA-7CA1-221B-E0A132B4EA37}"/>
              </a:ext>
            </a:extLst>
          </p:cNvPr>
          <p:cNvSpPr txBox="1"/>
          <p:nvPr/>
        </p:nvSpPr>
        <p:spPr>
          <a:xfrm>
            <a:off x="774700" y="223736"/>
            <a:ext cx="10553700" cy="348118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 Complétez</a:t>
            </a:r>
          </a:p>
        </p:txBody>
      </p:sp>
      <p:pic>
        <p:nvPicPr>
          <p:cNvPr id="11" name="Image 9">
            <a:extLst>
              <a:ext uri="{FF2B5EF4-FFF2-40B4-BE49-F238E27FC236}">
                <a16:creationId xmlns:a16="http://schemas.microsoft.com/office/drawing/2014/main" id="{FF43713D-645F-9EAC-7AA3-07144B6C90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ZoneTexte 3"/>
              <p:cNvSpPr txBox="1"/>
              <p:nvPr/>
            </p:nvSpPr>
            <p:spPr>
              <a:xfrm>
                <a:off x="544749" y="1412921"/>
                <a:ext cx="3991853" cy="461665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fr-FR" sz="2400" b="1" i="1" dirty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2400" b="1" i="1" dirty="0">
                              <a:latin typeface="Cambria Math" panose="02040503050406030204" pitchFamily="18" charset="0"/>
                            </a:rPr>
                            <m:t>𝟓</m:t>
                          </m:r>
                          <m:r>
                            <a:rPr lang="fr-FR" sz="2400" b="1" i="1" dirty="0"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fr-FR" sz="2400" b="1" i="1" dirty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fr-FR" sz="2400" b="1" i="1" dirty="0">
                              <a:latin typeface="Cambria Math" panose="02040503050406030204" pitchFamily="18" charset="0"/>
                            </a:rPr>
                            <m:t>𝟖</m:t>
                          </m:r>
                        </m:e>
                      </m:d>
                      <m:r>
                        <a:rPr lang="fr-FR" sz="2400" b="1" i="1" dirty="0">
                          <a:latin typeface="Cambria Math" panose="02040503050406030204" pitchFamily="18" charset="0"/>
                        </a:rPr>
                        <m:t>−</m:t>
                      </m:r>
                      <m:d>
                        <m:dPr>
                          <m:ctrlPr>
                            <a:rPr lang="fr-FR" sz="2400" b="1" i="1" dirty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2400" b="1" i="1" dirty="0">
                              <a:latin typeface="Cambria Math" panose="02040503050406030204" pitchFamily="18" charset="0"/>
                            </a:rPr>
                            <m:t>𝟗</m:t>
                          </m:r>
                          <m:r>
                            <a:rPr lang="fr-FR" sz="2400" b="1" i="1" dirty="0"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fr-FR" sz="2400" b="1" i="1" dirty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fr-FR" sz="2400" b="1" i="1" dirty="0">
                              <a:latin typeface="Cambria Math" panose="02040503050406030204" pitchFamily="18" charset="0"/>
                            </a:rPr>
                            <m:t>𝟏</m:t>
                          </m:r>
                        </m:e>
                      </m:d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4" name="ZoneTexte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4749" y="1412921"/>
                <a:ext cx="3991853" cy="46166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ZoneTexte 11"/>
              <p:cNvSpPr txBox="1"/>
              <p:nvPr/>
            </p:nvSpPr>
            <p:spPr>
              <a:xfrm>
                <a:off x="5191055" y="1502877"/>
                <a:ext cx="3991853" cy="461665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sz="2400" b="1" i="1" dirty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fr-FR" sz="2400" b="1" i="1" dirty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2400" b="1" i="1" dirty="0">
                              <a:latin typeface="Cambria Math" panose="02040503050406030204" pitchFamily="18" charset="0"/>
                            </a:rPr>
                            <m:t>𝟓</m:t>
                          </m:r>
                          <m:r>
                            <a:rPr lang="fr-FR" sz="2400" b="1" i="1" dirty="0"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fr-FR" sz="2400" b="1" i="1" dirty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fr-FR" sz="2400" b="1" i="1" dirty="0">
                              <a:latin typeface="Cambria Math" panose="02040503050406030204" pitchFamily="18" charset="0"/>
                            </a:rPr>
                            <m:t>𝟖</m:t>
                          </m:r>
                        </m:e>
                      </m:d>
                      <m:r>
                        <a:rPr lang="fr-MA" sz="2400" b="1" i="1" dirty="0" smtClean="0"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fr-FR" sz="2400" b="1" i="1" dirty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MA" sz="2400" b="1" i="1" dirty="0" smtClean="0">
                              <a:latin typeface="Cambria Math" panose="02040503050406030204" pitchFamily="18" charset="0"/>
                            </a:rPr>
                            <m:t>……+</m:t>
                          </m:r>
                          <m:r>
                            <a:rPr lang="fr-MA" sz="2400" b="1" i="1" dirty="0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e>
                      </m:d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12" name="ZoneTexte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91055" y="1502877"/>
                <a:ext cx="3991853" cy="46166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ZoneTexte 12"/>
              <p:cNvSpPr txBox="1"/>
              <p:nvPr/>
            </p:nvSpPr>
            <p:spPr>
              <a:xfrm>
                <a:off x="5191055" y="2099189"/>
                <a:ext cx="3991853" cy="461665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sz="2400" b="1" i="1" dirty="0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fr-FR" sz="2400" b="1" i="1" dirty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2400" b="1" i="1" dirty="0">
                              <a:latin typeface="Cambria Math" panose="02040503050406030204" pitchFamily="18" charset="0"/>
                            </a:rPr>
                            <m:t>𝟓</m:t>
                          </m:r>
                          <m:r>
                            <a:rPr lang="fr-FR" sz="2400" b="1" i="1" dirty="0"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fr-FR" sz="2400" b="1" i="1" dirty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fr-FR" sz="2400" b="1" i="1" dirty="0">
                              <a:latin typeface="Cambria Math" panose="02040503050406030204" pitchFamily="18" charset="0"/>
                            </a:rPr>
                            <m:t>𝟖</m:t>
                          </m:r>
                        </m:e>
                      </m:d>
                      <m:r>
                        <a:rPr lang="fr-MA" sz="2400" b="1" i="1" dirty="0" smtClean="0"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fr-FR" sz="2400" b="1" i="1" dirty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MA" sz="2400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fr-MA" sz="2400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𝟗</m:t>
                          </m:r>
                          <m:r>
                            <a:rPr lang="fr-MA" sz="2400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fr-MA" sz="2400" b="1" i="1" dirty="0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fr-MA" sz="2400" b="1" i="1" dirty="0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e>
                      </m:d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13" name="ZoneTexte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91055" y="2099189"/>
                <a:ext cx="3991853" cy="46166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ZoneTexte 13"/>
              <p:cNvSpPr txBox="1"/>
              <p:nvPr/>
            </p:nvSpPr>
            <p:spPr>
              <a:xfrm>
                <a:off x="5191055" y="2749391"/>
                <a:ext cx="3991853" cy="461665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sz="2400" b="1" i="1" dirty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MA" sz="2400" b="1" i="1" dirty="0" smtClean="0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fr-MA" sz="2400" b="1" i="1" dirty="0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fr-MA" sz="2400" b="1" i="1" dirty="0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MA" sz="2400" b="1" i="1" dirty="0" smtClean="0">
                          <a:latin typeface="Cambria Math" panose="02040503050406030204" pitchFamily="18" charset="0"/>
                        </a:rPr>
                        <m:t>𝟖</m:t>
                      </m:r>
                      <m:r>
                        <a:rPr lang="fr-MA" sz="2400" b="1" i="1" dirty="0" smtClean="0">
                          <a:latin typeface="Cambria Math" panose="02040503050406030204" pitchFamily="18" charset="0"/>
                        </a:rPr>
                        <m:t>− …………….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14" name="ZoneTexte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91055" y="2749391"/>
                <a:ext cx="3991853" cy="46166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ZoneTexte 14"/>
              <p:cNvSpPr txBox="1"/>
              <p:nvPr/>
            </p:nvSpPr>
            <p:spPr>
              <a:xfrm>
                <a:off x="5191056" y="3430493"/>
                <a:ext cx="3991853" cy="461665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sz="2400" b="1" i="1" dirty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MA" sz="2400" b="1" i="1" dirty="0" smtClean="0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fr-MA" sz="2400" b="1" i="1" dirty="0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fr-MA" sz="2400" b="1" i="1" dirty="0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MA" sz="2400" b="1" i="1" dirty="0" smtClean="0">
                          <a:latin typeface="Cambria Math" panose="02040503050406030204" pitchFamily="18" charset="0"/>
                        </a:rPr>
                        <m:t>𝟖</m:t>
                      </m:r>
                      <m:r>
                        <a:rPr lang="fr-MA" sz="2400" b="1" i="1" dirty="0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MA" sz="24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𝟗</m:t>
                      </m:r>
                      <m:r>
                        <a:rPr lang="fr-MA" sz="24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fr-MA" sz="24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fr-MA" sz="24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15" name="ZoneTexte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91056" y="3430493"/>
                <a:ext cx="3991853" cy="46166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ZoneTexte 15"/>
              <p:cNvSpPr txBox="1"/>
              <p:nvPr/>
            </p:nvSpPr>
            <p:spPr>
              <a:xfrm>
                <a:off x="5191055" y="3996392"/>
                <a:ext cx="3991853" cy="461665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sz="2400" b="1" i="1" dirty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MA" sz="2400" b="1" i="1" dirty="0" smtClean="0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fr-MA" sz="2400" b="1" i="1" dirty="0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fr-MA" sz="2400" b="1" i="1" dirty="0" smtClean="0">
                          <a:latin typeface="Cambria Math" panose="02040503050406030204" pitchFamily="18" charset="0"/>
                        </a:rPr>
                        <m:t>− …….−</m:t>
                      </m:r>
                      <m:r>
                        <a:rPr lang="fr-MA" sz="2400" b="1" i="1" dirty="0" smtClean="0">
                          <a:latin typeface="Cambria Math" panose="02040503050406030204" pitchFamily="18" charset="0"/>
                        </a:rPr>
                        <m:t>𝟖</m:t>
                      </m:r>
                      <m:r>
                        <a:rPr lang="fr-MA" sz="2400" b="1" i="1" dirty="0" smtClean="0">
                          <a:latin typeface="Cambria Math" panose="02040503050406030204" pitchFamily="18" charset="0"/>
                        </a:rPr>
                        <m:t>……..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16" name="ZoneTexte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91055" y="3996392"/>
                <a:ext cx="3991853" cy="46166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ZoneTexte 16"/>
              <p:cNvSpPr txBox="1"/>
              <p:nvPr/>
            </p:nvSpPr>
            <p:spPr>
              <a:xfrm>
                <a:off x="5191054" y="4553036"/>
                <a:ext cx="3991853" cy="461665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sz="2400" b="1" i="1" dirty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MA" sz="2400" b="1" i="1" dirty="0" smtClean="0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fr-MA" sz="2400" b="1" i="1" dirty="0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fr-MA" sz="2400" b="1" i="1" dirty="0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MA" sz="24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𝟗</m:t>
                      </m:r>
                      <m:r>
                        <a:rPr lang="fr-MA" sz="24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fr-MA" sz="2400" b="1" i="1" dirty="0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MA" sz="2400" b="1" i="1" dirty="0" smtClean="0">
                          <a:latin typeface="Cambria Math" panose="02040503050406030204" pitchFamily="18" charset="0"/>
                        </a:rPr>
                        <m:t>𝟖</m:t>
                      </m:r>
                      <m:r>
                        <a:rPr lang="fr-MA" sz="24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fr-MA" sz="24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17" name="ZoneTexte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91054" y="4553036"/>
                <a:ext cx="3991853" cy="46166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ZoneTexte 17"/>
              <p:cNvSpPr txBox="1"/>
              <p:nvPr/>
            </p:nvSpPr>
            <p:spPr>
              <a:xfrm>
                <a:off x="5191053" y="5213914"/>
                <a:ext cx="3991853" cy="461665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sz="2400" b="1" i="1" dirty="0" smtClean="0">
                          <a:latin typeface="Cambria Math" panose="02040503050406030204" pitchFamily="18" charset="0"/>
                        </a:rPr>
                        <m:t>= ……</m:t>
                      </m:r>
                      <m:r>
                        <a:rPr lang="fr-MA" sz="2400" b="1" i="1" dirty="0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fr-MA" sz="2400" b="1" i="1" dirty="0" smtClean="0">
                          <a:latin typeface="Cambria Math" panose="02040503050406030204" pitchFamily="18" charset="0"/>
                        </a:rPr>
                        <m:t>− ……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18" name="ZoneTexte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91053" y="5213914"/>
                <a:ext cx="3991853" cy="46166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ZoneTexte 18"/>
              <p:cNvSpPr txBox="1"/>
              <p:nvPr/>
            </p:nvSpPr>
            <p:spPr>
              <a:xfrm>
                <a:off x="5191052" y="5864116"/>
                <a:ext cx="3991853" cy="461665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sz="2400" b="1" i="1" dirty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MA" sz="24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MA" sz="24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fr-MA" sz="24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fr-MA" sz="2400" b="1" i="1" dirty="0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MA" sz="24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𝟕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19" name="ZoneTexte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91052" y="5864116"/>
                <a:ext cx="3991853" cy="461665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ZoneTexte 4"/>
          <p:cNvSpPr txBox="1"/>
          <p:nvPr/>
        </p:nvSpPr>
        <p:spPr>
          <a:xfrm>
            <a:off x="774700" y="1043589"/>
            <a:ext cx="25132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dirty="0"/>
              <a:t>Compléter</a:t>
            </a:r>
            <a:endParaRPr lang="fr-FR" dirty="0"/>
          </a:p>
        </p:txBody>
      </p:sp>
      <p:pic>
        <p:nvPicPr>
          <p:cNvPr id="20" name="Picture 2">
            <a:extLst>
              <a:ext uri="{FF2B5EF4-FFF2-40B4-BE49-F238E27FC236}">
                <a16:creationId xmlns:a16="http://schemas.microsoft.com/office/drawing/2014/main" id="{72B6BB80-1317-1BDB-C45C-5C9AFEABCD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65468" y="29250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9680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5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59B6E8-736F-BF2D-0CE4-2B15623E6F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0F82C256-DBFA-7CA1-221B-E0A132B4EA37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 Complétez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748007BD-351B-87D1-FBF8-35C608CE07F1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3" name="D_A_02">
            <a:extLst>
              <a:ext uri="{FF2B5EF4-FFF2-40B4-BE49-F238E27FC236}">
                <a16:creationId xmlns:a16="http://schemas.microsoft.com/office/drawing/2014/main" id="{EE7A3E89-C871-133B-33F5-2514643434F0}"/>
              </a:ext>
            </a:extLst>
          </p:cNvPr>
          <p:cNvSpPr txBox="1"/>
          <p:nvPr/>
        </p:nvSpPr>
        <p:spPr>
          <a:xfrm>
            <a:off x="472470" y="585853"/>
            <a:ext cx="10032716" cy="36264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donne un moment de réflexion et demande aux élèves de lever  les ardoises et demande à un élève de  justifier sa réponse :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FF43713D-645F-9EAC-7AA3-07144B6C90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ZoneTexte 1"/>
              <p:cNvSpPr txBox="1"/>
              <p:nvPr/>
            </p:nvSpPr>
            <p:spPr>
              <a:xfrm>
                <a:off x="355738" y="1521227"/>
                <a:ext cx="4060619" cy="461665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fr-FR" sz="24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2400" b="1" i="1"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fr-FR" sz="2400" b="1" i="1"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fr-FR" sz="2400" b="1" i="1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fr-FR" sz="2400" b="1" i="1">
                              <a:latin typeface="Cambria Math" panose="02040503050406030204" pitchFamily="18" charset="0"/>
                            </a:rPr>
                            <m:t>𝟔</m:t>
                          </m:r>
                        </m:e>
                      </m:d>
                      <m:r>
                        <a:rPr lang="fr-FR" sz="2400" b="1" i="1">
                          <a:latin typeface="Cambria Math" panose="02040503050406030204" pitchFamily="18" charset="0"/>
                        </a:rPr>
                        <m:t>−</m:t>
                      </m:r>
                      <m:d>
                        <m:dPr>
                          <m:ctrlPr>
                            <a:rPr lang="fr-FR" sz="24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2400" b="1" i="1">
                              <a:latin typeface="Cambria Math" panose="02040503050406030204" pitchFamily="18" charset="0"/>
                            </a:rPr>
                            <m:t>𝟕</m:t>
                          </m:r>
                          <m:r>
                            <a:rPr lang="fr-FR" sz="2400" b="1" i="1"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fr-FR" sz="2400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fr-FR" sz="2400" b="1" i="1">
                              <a:latin typeface="Cambria Math" panose="02040503050406030204" pitchFamily="18" charset="0"/>
                            </a:rPr>
                            <m:t>𝟑</m:t>
                          </m:r>
                        </m:e>
                      </m:d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2" name="ZoneText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5738" y="1521227"/>
                <a:ext cx="4060619" cy="46166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ZoneTexte 3"/>
              <p:cNvSpPr txBox="1"/>
              <p:nvPr/>
            </p:nvSpPr>
            <p:spPr>
              <a:xfrm>
                <a:off x="5488827" y="1439694"/>
                <a:ext cx="4764125" cy="461665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sz="2400" b="1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fr-FR" sz="24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2400" b="1" i="1"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fr-FR" sz="2400" b="1" i="1"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fr-FR" sz="2400" b="1" i="1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fr-FR" sz="2400" b="1" i="1">
                              <a:latin typeface="Cambria Math" panose="02040503050406030204" pitchFamily="18" charset="0"/>
                            </a:rPr>
                            <m:t>𝟔</m:t>
                          </m:r>
                        </m:e>
                      </m:d>
                      <m:r>
                        <a:rPr lang="fr-FR" sz="2400" b="1" i="1"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fr-FR" sz="24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MA" sz="2400" b="1" i="1" smtClean="0">
                              <a:latin typeface="Cambria Math" panose="02040503050406030204" pitchFamily="18" charset="0"/>
                            </a:rPr>
                            <m:t>…………………..</m:t>
                          </m:r>
                        </m:e>
                      </m:d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4" name="ZoneTexte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88827" y="1439694"/>
                <a:ext cx="4764125" cy="46166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ZoneTexte 10"/>
              <p:cNvSpPr txBox="1"/>
              <p:nvPr/>
            </p:nvSpPr>
            <p:spPr>
              <a:xfrm>
                <a:off x="5488828" y="2101066"/>
                <a:ext cx="4764124" cy="461665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sz="2400" b="1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fr-FR" sz="24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2400" b="1" i="1"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fr-FR" sz="2400" b="1" i="1"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fr-FR" sz="2400" b="1" i="1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fr-FR" sz="2400" b="1" i="1">
                              <a:latin typeface="Cambria Math" panose="02040503050406030204" pitchFamily="18" charset="0"/>
                            </a:rPr>
                            <m:t>𝟔</m:t>
                          </m:r>
                        </m:e>
                      </m:d>
                      <m:r>
                        <a:rPr lang="fr-FR" sz="2400" b="1" i="1"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fr-FR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MA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fr-MA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𝟕</m:t>
                          </m:r>
                          <m:r>
                            <a:rPr lang="fr-MA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fr-MA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fr-MA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e>
                      </m:d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11" name="ZoneTexte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88828" y="2101066"/>
                <a:ext cx="4764124" cy="46166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ZoneTexte 11"/>
              <p:cNvSpPr txBox="1"/>
              <p:nvPr/>
            </p:nvSpPr>
            <p:spPr>
              <a:xfrm>
                <a:off x="5488827" y="2762438"/>
                <a:ext cx="4764125" cy="461665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sz="24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MA" sz="24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fr-MA" sz="24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fr-MA" sz="24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fr-MA" sz="2400" b="1" i="1" smtClean="0">
                          <a:latin typeface="Cambria Math" panose="02040503050406030204" pitchFamily="18" charset="0"/>
                        </a:rPr>
                        <m:t>𝟔</m:t>
                      </m:r>
                      <m:r>
                        <a:rPr lang="fr-MA" sz="2400" b="1" i="1" smtClean="0">
                          <a:latin typeface="Cambria Math" panose="02040503050406030204" pitchFamily="18" charset="0"/>
                        </a:rPr>
                        <m:t>− ………….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12" name="ZoneTexte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88827" y="2762438"/>
                <a:ext cx="4764125" cy="46166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ZoneTexte 12"/>
              <p:cNvSpPr txBox="1"/>
              <p:nvPr/>
            </p:nvSpPr>
            <p:spPr>
              <a:xfrm>
                <a:off x="5488827" y="3489899"/>
                <a:ext cx="4764126" cy="461665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sz="24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MA" sz="24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fr-MA" sz="24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fr-MA" sz="24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fr-MA" sz="2400" b="1" i="1" smtClean="0">
                          <a:latin typeface="Cambria Math" panose="02040503050406030204" pitchFamily="18" charset="0"/>
                        </a:rPr>
                        <m:t>𝟔</m:t>
                      </m:r>
                      <m:r>
                        <a:rPr lang="fr-MA" sz="24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MA" sz="24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𝟕</m:t>
                      </m:r>
                      <m:r>
                        <a:rPr lang="fr-MA" sz="24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fr-MA" sz="24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fr-MA" sz="24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13" name="ZoneTexte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88827" y="3489899"/>
                <a:ext cx="4764126" cy="46166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ZoneTexte 13"/>
              <p:cNvSpPr txBox="1"/>
              <p:nvPr/>
            </p:nvSpPr>
            <p:spPr>
              <a:xfrm>
                <a:off x="5488828" y="4805334"/>
                <a:ext cx="4764124" cy="461665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sz="24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MA" sz="24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fr-MA" sz="24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fr-MA" sz="24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MA" sz="24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𝟕</m:t>
                      </m:r>
                      <m:r>
                        <a:rPr lang="fr-MA" sz="24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fr-MA" sz="24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fr-MA" sz="2400" b="1" i="1" smtClean="0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fr-MA" sz="24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fr-MA" sz="2400" b="1" i="1" smtClean="0">
                          <a:latin typeface="Cambria Math" panose="02040503050406030204" pitchFamily="18" charset="0"/>
                        </a:rPr>
                        <m:t>𝟔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14" name="ZoneTexte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88828" y="4805334"/>
                <a:ext cx="4764124" cy="46166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ZoneTexte 14"/>
              <p:cNvSpPr txBox="1"/>
              <p:nvPr/>
            </p:nvSpPr>
            <p:spPr>
              <a:xfrm>
                <a:off x="5488827" y="4114700"/>
                <a:ext cx="4764126" cy="461665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sz="24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MA" sz="24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fr-MA" sz="24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fr-MA" sz="2400" b="1" i="1" smtClean="0">
                          <a:latin typeface="Cambria Math" panose="02040503050406030204" pitchFamily="18" charset="0"/>
                        </a:rPr>
                        <m:t>− …….+</m:t>
                      </m:r>
                      <m:r>
                        <a:rPr lang="fr-MA" sz="2400" b="1" i="1" smtClean="0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fr-MA" sz="24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fr-MA" sz="2400" b="1" i="1" smtClean="0">
                          <a:latin typeface="Cambria Math" panose="02040503050406030204" pitchFamily="18" charset="0"/>
                        </a:rPr>
                        <m:t>𝟔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15" name="ZoneTexte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88827" y="4114700"/>
                <a:ext cx="4764126" cy="46166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ZoneTexte 15"/>
              <p:cNvSpPr txBox="1"/>
              <p:nvPr/>
            </p:nvSpPr>
            <p:spPr>
              <a:xfrm>
                <a:off x="5488827" y="6153483"/>
                <a:ext cx="4764125" cy="461665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sz="24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MA" sz="24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MA" sz="24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fr-MA" sz="24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fr-MA" sz="24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fr-MA" sz="24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𝟗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16" name="ZoneTexte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88827" y="6153483"/>
                <a:ext cx="4764125" cy="46166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ZoneTexte 16"/>
              <p:cNvSpPr txBox="1"/>
              <p:nvPr/>
            </p:nvSpPr>
            <p:spPr>
              <a:xfrm>
                <a:off x="5488827" y="5396177"/>
                <a:ext cx="4764125" cy="52322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sz="2800" b="1" i="1" smtClean="0">
                          <a:latin typeface="Cambria Math" panose="02040503050406030204" pitchFamily="18" charset="0"/>
                        </a:rPr>
                        <m:t>= ……..+ ……..</m:t>
                      </m:r>
                    </m:oMath>
                  </m:oMathPara>
                </a14:m>
                <a:endParaRPr lang="fr-FR" sz="2800" dirty="0"/>
              </a:p>
            </p:txBody>
          </p:sp>
        </mc:Choice>
        <mc:Fallback xmlns="">
          <p:sp>
            <p:nvSpPr>
              <p:cNvPr id="17" name="ZoneTexte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88827" y="5396177"/>
                <a:ext cx="4764125" cy="523220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ZoneTexte 4"/>
          <p:cNvSpPr txBox="1"/>
          <p:nvPr/>
        </p:nvSpPr>
        <p:spPr>
          <a:xfrm>
            <a:off x="671209" y="1093853"/>
            <a:ext cx="23930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dirty="0"/>
              <a:t>Compléter</a:t>
            </a:r>
            <a:endParaRPr lang="fr-FR" dirty="0"/>
          </a:p>
        </p:txBody>
      </p:sp>
      <p:pic>
        <p:nvPicPr>
          <p:cNvPr id="18" name="Picture 2">
            <a:extLst>
              <a:ext uri="{FF2B5EF4-FFF2-40B4-BE49-F238E27FC236}">
                <a16:creationId xmlns:a16="http://schemas.microsoft.com/office/drawing/2014/main" id="{72B6BB80-1317-1BDB-C45C-5C9AFEABCD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65468" y="29250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9608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37EF2ADE-B959-5993-A71F-4320DC335AB1}"/>
              </a:ext>
            </a:extLst>
          </p:cNvPr>
          <p:cNvSpPr txBox="1"/>
          <p:nvPr/>
        </p:nvSpPr>
        <p:spPr>
          <a:xfrm>
            <a:off x="755245" y="115259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Complétez</a:t>
            </a:r>
          </a:p>
        </p:txBody>
      </p:sp>
      <p:sp>
        <p:nvSpPr>
          <p:cNvPr id="25" name="Rectangle: Rounded Corners 24"/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F3C4496F-53E7-5BC5-D053-78C09D5A9C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ZoneTexte 4"/>
              <p:cNvSpPr txBox="1"/>
              <p:nvPr/>
            </p:nvSpPr>
            <p:spPr>
              <a:xfrm>
                <a:off x="1118681" y="1922336"/>
                <a:ext cx="3822970" cy="461665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fr-FR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2400" b="0" i="1" smtClean="0">
                              <a:latin typeface="Cambria Math" panose="02040503050406030204" pitchFamily="18" charset="0"/>
                            </a:rPr>
                            <m:t>−3</m:t>
                          </m:r>
                          <m:r>
                            <a:rPr lang="fr-FR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fr-FR" sz="2400" b="0" i="1" smtClean="0">
                              <a:latin typeface="Cambria Math" panose="02040503050406030204" pitchFamily="18" charset="0"/>
                            </a:rPr>
                            <m:t>+10</m:t>
                          </m:r>
                        </m:e>
                      </m:d>
                      <m:r>
                        <a:rPr lang="fr-MA" sz="2400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(5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−7)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5" name="ZoneText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8681" y="1922336"/>
                <a:ext cx="3822970" cy="461665"/>
              </a:xfrm>
              <a:prstGeom prst="rect">
                <a:avLst/>
              </a:prstGeom>
              <a:blipFill>
                <a:blip r:embed="rId3"/>
                <a:stretch>
                  <a:fillRect b="-1538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ZoneTexte 8"/>
              <p:cNvSpPr txBox="1"/>
              <p:nvPr/>
            </p:nvSpPr>
            <p:spPr>
              <a:xfrm>
                <a:off x="5609616" y="1922336"/>
                <a:ext cx="4604293" cy="461665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fr-FR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2400" b="0" i="1" smtClean="0">
                              <a:latin typeface="Cambria Math" panose="02040503050406030204" pitchFamily="18" charset="0"/>
                            </a:rPr>
                            <m:t>−3</m:t>
                          </m:r>
                          <m:r>
                            <a:rPr lang="fr-FR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fr-FR" sz="2400" b="0" i="1" smtClean="0">
                              <a:latin typeface="Cambria Math" panose="02040503050406030204" pitchFamily="18" charset="0"/>
                            </a:rPr>
                            <m:t>+10</m:t>
                          </m:r>
                        </m:e>
                      </m:d>
                      <m:r>
                        <a:rPr lang="fr-MA" sz="2400" b="0" i="1" smtClean="0">
                          <a:latin typeface="Cambria Math" panose="02040503050406030204" pitchFamily="18" charset="0"/>
                        </a:rPr>
                        <m:t>+ ……………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9" name="ZoneTexte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09616" y="1922336"/>
                <a:ext cx="4604293" cy="46166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ZoneTexte 9"/>
              <p:cNvSpPr txBox="1"/>
              <p:nvPr/>
            </p:nvSpPr>
            <p:spPr>
              <a:xfrm>
                <a:off x="5609616" y="2551391"/>
                <a:ext cx="4604293" cy="461665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fr-FR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2400" b="0" i="1" smtClean="0">
                              <a:latin typeface="Cambria Math" panose="02040503050406030204" pitchFamily="18" charset="0"/>
                            </a:rPr>
                            <m:t>−3</m:t>
                          </m:r>
                          <m:r>
                            <a:rPr lang="fr-FR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fr-FR" sz="2400" b="0" i="1" smtClean="0">
                              <a:latin typeface="Cambria Math" panose="02040503050406030204" pitchFamily="18" charset="0"/>
                            </a:rPr>
                            <m:t>+10</m:t>
                          </m:r>
                        </m:e>
                      </m:d>
                      <m:r>
                        <a:rPr lang="fr-MA" sz="2400" b="0" i="1" smtClean="0">
                          <a:latin typeface="Cambria Math" panose="02040503050406030204" pitchFamily="18" charset="0"/>
                        </a:rPr>
                        <m:t>+(</m:t>
                      </m:r>
                      <m:r>
                        <a:rPr lang="fr-MA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−5</m:t>
                      </m:r>
                      <m:r>
                        <a:rPr lang="fr-MA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MA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+7)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10" name="ZoneTexte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09616" y="2551391"/>
                <a:ext cx="4604293" cy="461665"/>
              </a:xfrm>
              <a:prstGeom prst="rect">
                <a:avLst/>
              </a:prstGeom>
              <a:blipFill>
                <a:blip r:embed="rId5"/>
                <a:stretch>
                  <a:fillRect b="-1688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ZoneTexte 10"/>
              <p:cNvSpPr txBox="1"/>
              <p:nvPr/>
            </p:nvSpPr>
            <p:spPr>
              <a:xfrm>
                <a:off x="5609615" y="3238924"/>
                <a:ext cx="4604293" cy="461665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sz="2400" b="0" i="1" smtClean="0">
                          <a:latin typeface="Cambria Math" panose="02040503050406030204" pitchFamily="18" charset="0"/>
                        </a:rPr>
                        <m:t>=−3</m:t>
                      </m:r>
                      <m:r>
                        <a:rPr lang="fr-MA" sz="24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MA" sz="2400" b="0" i="1" smtClean="0">
                          <a:latin typeface="Cambria Math" panose="02040503050406030204" pitchFamily="18" charset="0"/>
                        </a:rPr>
                        <m:t>+10− ……………..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11" name="ZoneTexte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09615" y="3238924"/>
                <a:ext cx="4604293" cy="46166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ZoneTexte 11"/>
              <p:cNvSpPr txBox="1"/>
              <p:nvPr/>
            </p:nvSpPr>
            <p:spPr>
              <a:xfrm>
                <a:off x="5609615" y="3952622"/>
                <a:ext cx="4604293" cy="461665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sz="2400" b="0" i="1" smtClean="0">
                          <a:latin typeface="Cambria Math" panose="02040503050406030204" pitchFamily="18" charset="0"/>
                        </a:rPr>
                        <m:t>=−3</m:t>
                      </m:r>
                      <m:r>
                        <a:rPr lang="fr-MA" sz="24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MA" sz="2400" b="0" i="1" smtClean="0">
                          <a:latin typeface="Cambria Math" panose="02040503050406030204" pitchFamily="18" charset="0"/>
                        </a:rPr>
                        <m:t>+10−5</m:t>
                      </m:r>
                      <m:r>
                        <a:rPr lang="fr-MA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MA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+7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12" name="ZoneTexte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09615" y="3952622"/>
                <a:ext cx="4604293" cy="46166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ZoneTexte 12"/>
              <p:cNvSpPr txBox="1"/>
              <p:nvPr/>
            </p:nvSpPr>
            <p:spPr>
              <a:xfrm>
                <a:off x="5531794" y="4555512"/>
                <a:ext cx="4604293" cy="461665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sz="2400" b="0" i="1" smtClean="0">
                          <a:latin typeface="Cambria Math" panose="02040503050406030204" pitchFamily="18" charset="0"/>
                        </a:rPr>
                        <m:t>= ….</m:t>
                      </m:r>
                      <m:r>
                        <a:rPr lang="fr-MA" sz="24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MA" sz="2400" b="0" i="1" smtClean="0">
                          <a:latin typeface="Cambria Math" panose="02040503050406030204" pitchFamily="18" charset="0"/>
                        </a:rPr>
                        <m:t>−…+7+ ….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13" name="ZoneTexte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31794" y="4555512"/>
                <a:ext cx="4604293" cy="46166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ZoneTexte 13"/>
              <p:cNvSpPr txBox="1"/>
              <p:nvPr/>
            </p:nvSpPr>
            <p:spPr>
              <a:xfrm>
                <a:off x="5609614" y="5228745"/>
                <a:ext cx="4604293" cy="461665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MA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−3</m:t>
                      </m:r>
                      <m:r>
                        <a:rPr lang="fr-MA" sz="24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MA" sz="2400" b="0" i="1" smtClean="0">
                          <a:latin typeface="Cambria Math" panose="02040503050406030204" pitchFamily="18" charset="0"/>
                        </a:rPr>
                        <m:t>−5</m:t>
                      </m:r>
                      <m:r>
                        <a:rPr lang="fr-MA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MA" sz="2400" b="0" i="1" smtClean="0">
                          <a:latin typeface="Cambria Math" panose="02040503050406030204" pitchFamily="18" charset="0"/>
                        </a:rPr>
                        <m:t>+7+</m:t>
                      </m:r>
                      <m:r>
                        <a:rPr lang="fr-MA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10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14" name="ZoneTexte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09614" y="5228745"/>
                <a:ext cx="4604293" cy="46166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ZoneTexte 14"/>
              <p:cNvSpPr txBox="1"/>
              <p:nvPr/>
            </p:nvSpPr>
            <p:spPr>
              <a:xfrm>
                <a:off x="5609614" y="5872100"/>
                <a:ext cx="4604293" cy="461665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MA" sz="2400" b="0" i="1" smtClean="0">
                          <a:latin typeface="Cambria Math" panose="02040503050406030204" pitchFamily="18" charset="0"/>
                        </a:rPr>
                        <m:t>8</m:t>
                      </m:r>
                      <m:r>
                        <a:rPr lang="fr-MA" sz="24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MA" sz="2400" b="0" i="1" smtClean="0">
                          <a:latin typeface="Cambria Math" panose="02040503050406030204" pitchFamily="18" charset="0"/>
                        </a:rPr>
                        <m:t>+17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15" name="ZoneTexte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09614" y="5872100"/>
                <a:ext cx="4604293" cy="46166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ZoneTexte 1"/>
          <p:cNvSpPr txBox="1"/>
          <p:nvPr/>
        </p:nvSpPr>
        <p:spPr>
          <a:xfrm>
            <a:off x="1050587" y="1177047"/>
            <a:ext cx="35992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dirty="0"/>
              <a:t>Compléter</a:t>
            </a:r>
            <a:endParaRPr lang="fr-FR" dirty="0"/>
          </a:p>
        </p:txBody>
      </p:sp>
      <p:sp>
        <p:nvSpPr>
          <p:cNvPr id="3" name="Rectangle 2"/>
          <p:cNvSpPr/>
          <p:nvPr/>
        </p:nvSpPr>
        <p:spPr>
          <a:xfrm>
            <a:off x="242460" y="613682"/>
            <a:ext cx="1004426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donne un moment de réflexion et demande aux élèves  de lever leurs ardoises et demande à un élève de justifier sa réponse </a:t>
            </a:r>
          </a:p>
        </p:txBody>
      </p:sp>
    </p:spTree>
    <p:extLst>
      <p:ext uri="{BB962C8B-B14F-4D97-AF65-F5344CB8AC3E}">
        <p14:creationId xmlns:p14="http://schemas.microsoft.com/office/powerpoint/2010/main" val="199368092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B050">
                <a:alpha val="30000"/>
              </a:srgbClr>
            </a:gs>
            <a:gs pos="74000">
              <a:srgbClr val="00B050">
                <a:alpha val="33000"/>
              </a:srgbClr>
            </a:gs>
            <a:gs pos="83000">
              <a:srgbClr val="00B050">
                <a:alpha val="78000"/>
              </a:srgbClr>
            </a:gs>
            <a:gs pos="100000">
              <a:srgbClr val="00B050">
                <a:alpha val="92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E1A2AEC-4FEC-0615-956B-B4DD379158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BAF45B94-C52C-8B49-DB6E-84596265B02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C3503BD9-8239-80DA-DFDD-EDCBC0CF8740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7DC6C1B6-2959-2170-0BB3-DFE9D2F8FE57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Pratique guidée en binôme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7D196EF9-21FB-9D05-ACD6-0BA09BA2BC98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ECDF3BAF-17A8-4A90-0D0C-BB94FB33C1C5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A83C7FD9-368B-76CC-4A3D-907A30B0ABA0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10 min</a:t>
              </a:r>
            </a:p>
          </p:txBody>
        </p:sp>
      </p:grpSp>
      <p:pic>
        <p:nvPicPr>
          <p:cNvPr id="5" name="Picture 9">
            <a:extLst>
              <a:ext uri="{FF2B5EF4-FFF2-40B4-BE49-F238E27FC236}">
                <a16:creationId xmlns:a16="http://schemas.microsoft.com/office/drawing/2014/main" id="{905D3019-78F1-3FD7-7E47-7F8D041A9FE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21" y="1471892"/>
            <a:ext cx="1319419" cy="123179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9179648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6B918E-557C-B06D-444D-B686B8F46E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9">
            <a:extLst>
              <a:ext uri="{FF2B5EF4-FFF2-40B4-BE49-F238E27FC236}">
                <a16:creationId xmlns:a16="http://schemas.microsoft.com/office/drawing/2014/main" id="{695D9E41-9FD0-627C-9E11-3B5110F0899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45" name="D_A_01">
            <a:extLst>
              <a:ext uri="{FF2B5EF4-FFF2-40B4-BE49-F238E27FC236}">
                <a16:creationId xmlns:a16="http://schemas.microsoft.com/office/drawing/2014/main" id="{E1D78294-F818-401F-E4DB-0562EE7A9441}"/>
              </a:ext>
            </a:extLst>
          </p:cNvPr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Travaillez individuellement puis discutez en binômes vos réponses. 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4BCA2537-C411-7D51-B7DF-83EBB5A22730}"/>
              </a:ext>
            </a:extLst>
          </p:cNvPr>
          <p:cNvSpPr txBox="1"/>
          <p:nvPr/>
        </p:nvSpPr>
        <p:spPr>
          <a:xfrm>
            <a:off x="507434" y="563024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L'enseignant accorde 5 min au travail individuel puis 4 minutes à la discussion. Il circule pour contrôler et donner des indications en cas de besoin.</a:t>
            </a:r>
          </a:p>
        </p:txBody>
      </p:sp>
      <p:pic>
        <p:nvPicPr>
          <p:cNvPr id="10" name="Google Shape;228;p39">
            <a:extLst>
              <a:ext uri="{FF2B5EF4-FFF2-40B4-BE49-F238E27FC236}">
                <a16:creationId xmlns:a16="http://schemas.microsoft.com/office/drawing/2014/main" id="{E8CEA787-8ED9-1958-86E8-0DC758691B43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rcRect l="2318" t="72303" r="2289" b="454"/>
          <a:stretch/>
        </p:blipFill>
        <p:spPr>
          <a:xfrm>
            <a:off x="10838371" y="243581"/>
            <a:ext cx="518400" cy="5184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A84903F-8F6B-4BBF-3111-ED2769D25CFE}"/>
              </a:ext>
            </a:extLst>
          </p:cNvPr>
          <p:cNvSpPr/>
          <p:nvPr/>
        </p:nvSpPr>
        <p:spPr>
          <a:xfrm>
            <a:off x="5154595" y="6179353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Page:68</a:t>
            </a:r>
          </a:p>
        </p:txBody>
      </p:sp>
      <p:sp>
        <p:nvSpPr>
          <p:cNvPr id="3" name="ZoneTexte 2"/>
          <p:cNvSpPr txBox="1"/>
          <p:nvPr/>
        </p:nvSpPr>
        <p:spPr>
          <a:xfrm>
            <a:off x="4586863" y="3537019"/>
            <a:ext cx="1075173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6660" y="1041189"/>
            <a:ext cx="11480249" cy="5046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9063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D5A42D-E7FE-C31B-36AB-56BCFC13E0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27B0C8F2-D65B-21A7-16E3-C35EF066DFA0}"/>
              </a:ext>
            </a:extLst>
          </p:cNvPr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Prenez la correction sur vos livrets.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CAF29143-5851-950D-3BDB-B3301F392A49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explique la réponse et donne 30s aux élèves pour recopier la correction sur les livrets.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9C10EAA7-795A-CCDE-75FF-BFC3A83594B5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3" name="Picture 7">
              <a:extLst>
                <a:ext uri="{FF2B5EF4-FFF2-40B4-BE49-F238E27FC236}">
                  <a16:creationId xmlns:a16="http://schemas.microsoft.com/office/drawing/2014/main" id="{0B9585BF-A7F5-904D-233A-AFFFFA38175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4" name="Picture 7">
              <a:extLst>
                <a:ext uri="{FF2B5EF4-FFF2-40B4-BE49-F238E27FC236}">
                  <a16:creationId xmlns:a16="http://schemas.microsoft.com/office/drawing/2014/main" id="{794D992D-7284-6239-C01E-DE1B8CE18E8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5" name="Picture 9">
            <a:extLst>
              <a:ext uri="{FF2B5EF4-FFF2-40B4-BE49-F238E27FC236}">
                <a16:creationId xmlns:a16="http://schemas.microsoft.com/office/drawing/2014/main" id="{77665293-6FA7-1F20-5FF4-AA0A0560F40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58276550-0F11-6668-754D-ABD732E38961}"/>
              </a:ext>
            </a:extLst>
          </p:cNvPr>
          <p:cNvSpPr/>
          <p:nvPr/>
        </p:nvSpPr>
        <p:spPr>
          <a:xfrm>
            <a:off x="5124450" y="6237162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Page68</a:t>
            </a:r>
          </a:p>
        </p:txBody>
      </p:sp>
      <p:pic>
        <p:nvPicPr>
          <p:cNvPr id="59" name="Image 5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5875" y="1094704"/>
            <a:ext cx="11480249" cy="504647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" name="ZoneTexte 9"/>
              <p:cNvSpPr txBox="1"/>
              <p:nvPr/>
            </p:nvSpPr>
            <p:spPr>
              <a:xfrm>
                <a:off x="4401179" y="1848897"/>
                <a:ext cx="22106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0" name="ZoneTexte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01179" y="1848897"/>
                <a:ext cx="221064" cy="369332"/>
              </a:xfrm>
              <a:prstGeom prst="rect">
                <a:avLst/>
              </a:prstGeom>
              <a:blipFill>
                <a:blip r:embed="rId7"/>
                <a:stretch>
                  <a:fillRect r="-3611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0" name="ZoneTexte 59"/>
              <p:cNvSpPr txBox="1"/>
              <p:nvPr/>
            </p:nvSpPr>
            <p:spPr>
              <a:xfrm>
                <a:off x="4903386" y="1852693"/>
                <a:ext cx="29161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60" name="ZoneTexte 5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03386" y="1852693"/>
                <a:ext cx="291612" cy="369332"/>
              </a:xfrm>
              <a:prstGeom prst="rect">
                <a:avLst/>
              </a:prstGeom>
              <a:blipFill>
                <a:blip r:embed="rId8"/>
                <a:stretch>
                  <a:fillRect r="-1666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1" name="ZoneTexte 60"/>
              <p:cNvSpPr txBox="1"/>
              <p:nvPr/>
            </p:nvSpPr>
            <p:spPr>
              <a:xfrm>
                <a:off x="9521445" y="1848897"/>
                <a:ext cx="49676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61" name="ZoneTexte 6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21445" y="1848897"/>
                <a:ext cx="496762" cy="36933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2" name="ZoneTexte 61"/>
              <p:cNvSpPr txBox="1"/>
              <p:nvPr/>
            </p:nvSpPr>
            <p:spPr>
              <a:xfrm>
                <a:off x="4812950" y="2094132"/>
                <a:ext cx="38204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7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62" name="ZoneTexte 6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12950" y="2094132"/>
                <a:ext cx="382048" cy="369332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4" name="ZoneTexte 63"/>
              <p:cNvSpPr txBox="1"/>
              <p:nvPr/>
            </p:nvSpPr>
            <p:spPr>
              <a:xfrm>
                <a:off x="4019131" y="2300185"/>
                <a:ext cx="38204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64" name="ZoneTexte 6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19131" y="2300185"/>
                <a:ext cx="382048" cy="369332"/>
              </a:xfrm>
              <a:prstGeom prst="rect">
                <a:avLst/>
              </a:prstGeom>
              <a:blipFill>
                <a:blip r:embed="rId11"/>
                <a:stretch>
                  <a:fillRect r="-1111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5" name="ZoneTexte 64"/>
              <p:cNvSpPr txBox="1"/>
              <p:nvPr/>
            </p:nvSpPr>
            <p:spPr>
              <a:xfrm>
                <a:off x="5049192" y="2300044"/>
                <a:ext cx="38204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7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65" name="ZoneTexte 6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49192" y="2300044"/>
                <a:ext cx="382048" cy="369332"/>
              </a:xfrm>
              <a:prstGeom prst="rect">
                <a:avLst/>
              </a:prstGeom>
              <a:blipFill>
                <a:blip r:embed="rId12"/>
                <a:stretch>
                  <a:fillRect r="-2381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6" name="ZoneTexte 65"/>
              <p:cNvSpPr txBox="1"/>
              <p:nvPr/>
            </p:nvSpPr>
            <p:spPr>
              <a:xfrm>
                <a:off x="4019131" y="2523818"/>
                <a:ext cx="38204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66" name="ZoneTexte 6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19131" y="2523818"/>
                <a:ext cx="382048" cy="369332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7" name="ZoneTexte 66"/>
              <p:cNvSpPr txBox="1"/>
              <p:nvPr/>
            </p:nvSpPr>
            <p:spPr>
              <a:xfrm>
                <a:off x="5226818" y="2511427"/>
                <a:ext cx="33013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7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67" name="ZoneTexte 6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26818" y="2511427"/>
                <a:ext cx="330131" cy="369332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8" name="ZoneTexte 67"/>
              <p:cNvSpPr txBox="1"/>
              <p:nvPr/>
            </p:nvSpPr>
            <p:spPr>
              <a:xfrm>
                <a:off x="3644857" y="2759502"/>
                <a:ext cx="38204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68" name="ZoneTexte 6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44857" y="2759502"/>
                <a:ext cx="382048" cy="369332"/>
              </a:xfrm>
              <a:prstGeom prst="rect">
                <a:avLst/>
              </a:prstGeom>
              <a:blipFill>
                <a:blip r:embed="rId15"/>
                <a:stretch>
                  <a:fillRect r="-2222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9" name="ZoneTexte 68"/>
              <p:cNvSpPr txBox="1"/>
              <p:nvPr/>
            </p:nvSpPr>
            <p:spPr>
              <a:xfrm>
                <a:off x="4373710" y="2729482"/>
                <a:ext cx="38204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69" name="ZoneTexte 6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73710" y="2729482"/>
                <a:ext cx="382048" cy="369332"/>
              </a:xfrm>
              <a:prstGeom prst="rect">
                <a:avLst/>
              </a:prstGeom>
              <a:blipFill>
                <a:blip r:embed="rId16"/>
                <a:stretch>
                  <a:fillRect r="-2381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0" name="ZoneTexte 69"/>
              <p:cNvSpPr txBox="1"/>
              <p:nvPr/>
            </p:nvSpPr>
            <p:spPr>
              <a:xfrm>
                <a:off x="9494128" y="2109405"/>
                <a:ext cx="38204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70" name="ZoneTexte 6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94128" y="2109405"/>
                <a:ext cx="382048" cy="369332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1" name="ZoneTexte 70"/>
              <p:cNvSpPr txBox="1"/>
              <p:nvPr/>
            </p:nvSpPr>
            <p:spPr>
              <a:xfrm>
                <a:off x="10403914" y="2094132"/>
                <a:ext cx="38204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71" name="ZoneTexte 7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03914" y="2094132"/>
                <a:ext cx="382048" cy="369332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3" name="ZoneTexte 72"/>
              <p:cNvSpPr txBox="1"/>
              <p:nvPr/>
            </p:nvSpPr>
            <p:spPr>
              <a:xfrm>
                <a:off x="9428813" y="2313139"/>
                <a:ext cx="38204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fr-FR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fr-FR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fr-FR" sz="1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73" name="ZoneTexte 7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28813" y="2313139"/>
                <a:ext cx="382048" cy="307777"/>
              </a:xfrm>
              <a:prstGeom prst="rect">
                <a:avLst/>
              </a:prstGeom>
              <a:blipFill>
                <a:blip r:embed="rId19"/>
                <a:stretch>
                  <a:fillRect r="-161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4" name="ZoneTexte 73"/>
              <p:cNvSpPr txBox="1"/>
              <p:nvPr/>
            </p:nvSpPr>
            <p:spPr>
              <a:xfrm>
                <a:off x="10441444" y="2294071"/>
                <a:ext cx="38204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</m:oMath>
                  </m:oMathPara>
                </a14:m>
                <a:endParaRPr lang="fr-FR" sz="1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74" name="ZoneTexte 7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41444" y="2294071"/>
                <a:ext cx="382048" cy="307777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5" name="ZoneTexte 74"/>
              <p:cNvSpPr txBox="1"/>
              <p:nvPr/>
            </p:nvSpPr>
            <p:spPr>
              <a:xfrm>
                <a:off x="9303104" y="2504032"/>
                <a:ext cx="38204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fr-FR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fr-FR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fr-FR" sz="1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75" name="ZoneTexte 7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03104" y="2504032"/>
                <a:ext cx="382048" cy="307777"/>
              </a:xfrm>
              <a:prstGeom prst="rect">
                <a:avLst/>
              </a:prstGeom>
              <a:blipFill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7" name="ZoneTexte 76"/>
              <p:cNvSpPr txBox="1"/>
              <p:nvPr/>
            </p:nvSpPr>
            <p:spPr>
              <a:xfrm>
                <a:off x="10458284" y="2555553"/>
                <a:ext cx="38204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</m:oMath>
                  </m:oMathPara>
                </a14:m>
                <a:endParaRPr lang="fr-FR" sz="1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77" name="ZoneTexte 7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58284" y="2555553"/>
                <a:ext cx="382048" cy="307777"/>
              </a:xfrm>
              <a:prstGeom prst="rect">
                <a:avLst/>
              </a:prstGeom>
              <a:blipFill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8" name="ZoneTexte 77"/>
              <p:cNvSpPr txBox="1"/>
              <p:nvPr/>
            </p:nvSpPr>
            <p:spPr>
              <a:xfrm>
                <a:off x="8711267" y="2744605"/>
                <a:ext cx="38204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fr-FR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fr-FR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7</m:t>
                      </m:r>
                    </m:oMath>
                  </m:oMathPara>
                </a14:m>
                <a:endParaRPr lang="fr-FR" sz="1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78" name="ZoneTexte 7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11267" y="2744605"/>
                <a:ext cx="382048" cy="307777"/>
              </a:xfrm>
              <a:prstGeom prst="rect">
                <a:avLst/>
              </a:prstGeom>
              <a:blipFill>
                <a:blip r:embed="rId23"/>
                <a:stretch>
                  <a:fillRect r="-3492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9" name="ZoneTexte 78"/>
              <p:cNvSpPr txBox="1"/>
              <p:nvPr/>
            </p:nvSpPr>
            <p:spPr>
              <a:xfrm>
                <a:off x="9594215" y="2746624"/>
                <a:ext cx="38204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fr-FR" sz="1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79" name="ZoneTexte 7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94215" y="2746624"/>
                <a:ext cx="382048" cy="307777"/>
              </a:xfrm>
              <a:prstGeom prst="rect">
                <a:avLst/>
              </a:prstGeom>
              <a:blipFill>
                <a:blip r:embed="rId2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0" name="ZoneTexte 79"/>
              <p:cNvSpPr txBox="1"/>
              <p:nvPr/>
            </p:nvSpPr>
            <p:spPr>
              <a:xfrm>
                <a:off x="4525049" y="3152848"/>
                <a:ext cx="38204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fr-FR" sz="1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80" name="ZoneTexte 7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25049" y="3152848"/>
                <a:ext cx="382048" cy="307777"/>
              </a:xfrm>
              <a:prstGeom prst="rect">
                <a:avLst/>
              </a:prstGeom>
              <a:blipFill>
                <a:blip r:embed="rId2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1" name="ZoneTexte 80"/>
              <p:cNvSpPr txBox="1"/>
              <p:nvPr/>
            </p:nvSpPr>
            <p:spPr>
              <a:xfrm>
                <a:off x="5276955" y="3148646"/>
                <a:ext cx="38204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</m:oMath>
                  </m:oMathPara>
                </a14:m>
                <a:endParaRPr lang="fr-FR" sz="1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81" name="ZoneTexte 8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76955" y="3148646"/>
                <a:ext cx="382048" cy="307777"/>
              </a:xfrm>
              <a:prstGeom prst="rect">
                <a:avLst/>
              </a:prstGeom>
              <a:blipFill>
                <a:blip r:embed="rId2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2" name="ZoneTexte 81"/>
              <p:cNvSpPr txBox="1"/>
              <p:nvPr/>
            </p:nvSpPr>
            <p:spPr>
              <a:xfrm>
                <a:off x="4354017" y="3389166"/>
                <a:ext cx="38204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fr-FR" sz="1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82" name="ZoneTexte 8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54017" y="3389166"/>
                <a:ext cx="382048" cy="307777"/>
              </a:xfrm>
              <a:prstGeom prst="rect">
                <a:avLst/>
              </a:prstGeom>
              <a:blipFill>
                <a:blip r:embed="rId2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3" name="ZoneTexte 82"/>
              <p:cNvSpPr txBox="1"/>
              <p:nvPr/>
            </p:nvSpPr>
            <p:spPr>
              <a:xfrm>
                <a:off x="5332373" y="3376321"/>
                <a:ext cx="32663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</m:oMath>
                  </m:oMathPara>
                </a14:m>
                <a:endParaRPr lang="fr-FR" sz="1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83" name="ZoneTexte 8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32373" y="3376321"/>
                <a:ext cx="326630" cy="307777"/>
              </a:xfrm>
              <a:prstGeom prst="rect">
                <a:avLst/>
              </a:prstGeom>
              <a:blipFill>
                <a:blip r:embed="rId2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4" name="ZoneTexte 83"/>
              <p:cNvSpPr txBox="1"/>
              <p:nvPr/>
            </p:nvSpPr>
            <p:spPr>
              <a:xfrm>
                <a:off x="4270123" y="3579996"/>
                <a:ext cx="38204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fr-FR" sz="1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84" name="ZoneTexte 8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70123" y="3579996"/>
                <a:ext cx="382048" cy="307777"/>
              </a:xfrm>
              <a:prstGeom prst="rect">
                <a:avLst/>
              </a:prstGeom>
              <a:blipFill>
                <a:blip r:embed="rId2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5" name="ZoneTexte 84"/>
              <p:cNvSpPr txBox="1"/>
              <p:nvPr/>
            </p:nvSpPr>
            <p:spPr>
              <a:xfrm>
                <a:off x="5409281" y="3615622"/>
                <a:ext cx="323174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</m:oMath>
                  </m:oMathPara>
                </a14:m>
                <a:endParaRPr lang="fr-FR" sz="1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85" name="ZoneTexte 8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09281" y="3615622"/>
                <a:ext cx="323174" cy="307777"/>
              </a:xfrm>
              <a:prstGeom prst="rect">
                <a:avLst/>
              </a:prstGeom>
              <a:blipFill>
                <a:blip r:embed="rId3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7" name="ZoneTexte 86"/>
              <p:cNvSpPr txBox="1"/>
              <p:nvPr/>
            </p:nvSpPr>
            <p:spPr>
              <a:xfrm>
                <a:off x="3890402" y="3764058"/>
                <a:ext cx="38204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</m:oMath>
                  </m:oMathPara>
                </a14:m>
                <a:endParaRPr lang="fr-FR" sz="1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87" name="ZoneTexte 8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90402" y="3764058"/>
                <a:ext cx="382048" cy="307777"/>
              </a:xfrm>
              <a:prstGeom prst="rect">
                <a:avLst/>
              </a:prstGeom>
              <a:blipFill>
                <a:blip r:embed="rId3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8" name="ZoneTexte 87"/>
              <p:cNvSpPr txBox="1"/>
              <p:nvPr/>
            </p:nvSpPr>
            <p:spPr>
              <a:xfrm>
                <a:off x="4529674" y="3751156"/>
                <a:ext cx="38204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fr-FR" sz="1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88" name="ZoneTexte 8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29674" y="3751156"/>
                <a:ext cx="382048" cy="307777"/>
              </a:xfrm>
              <a:prstGeom prst="rect">
                <a:avLst/>
              </a:prstGeom>
              <a:blipFill>
                <a:blip r:embed="rId3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9" name="ZoneTexte 88"/>
              <p:cNvSpPr txBox="1"/>
              <p:nvPr/>
            </p:nvSpPr>
            <p:spPr>
              <a:xfrm>
                <a:off x="7866949" y="3353961"/>
                <a:ext cx="38204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4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  <m:r>
                        <a:rPr lang="fr-FR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fr-FR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fr-FR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fr-FR" sz="1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89" name="ZoneTexte 8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66949" y="3353961"/>
                <a:ext cx="382048" cy="307777"/>
              </a:xfrm>
              <a:prstGeom prst="rect">
                <a:avLst/>
              </a:prstGeom>
              <a:blipFill>
                <a:blip r:embed="rId33"/>
                <a:stretch>
                  <a:fillRect r="-2580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ZoneTexte 14"/>
              <p:cNvSpPr txBox="1"/>
              <p:nvPr/>
            </p:nvSpPr>
            <p:spPr>
              <a:xfrm>
                <a:off x="8511637" y="3272219"/>
                <a:ext cx="29140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fr-FR" sz="1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5" name="ZoneTexte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11637" y="3272219"/>
                <a:ext cx="291402" cy="307777"/>
              </a:xfrm>
              <a:prstGeom prst="rect">
                <a:avLst/>
              </a:prstGeom>
              <a:blipFill>
                <a:blip r:embed="rId3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0" name="ZoneTexte 89"/>
              <p:cNvSpPr txBox="1"/>
              <p:nvPr/>
            </p:nvSpPr>
            <p:spPr>
              <a:xfrm>
                <a:off x="8503867" y="3429215"/>
                <a:ext cx="29140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fr-FR" sz="1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90" name="ZoneTexte 8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03867" y="3429215"/>
                <a:ext cx="291402" cy="307777"/>
              </a:xfrm>
              <a:prstGeom prst="rect">
                <a:avLst/>
              </a:prstGeom>
              <a:blipFill>
                <a:blip r:embed="rId3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2" name="ZoneTexte 91"/>
              <p:cNvSpPr txBox="1"/>
              <p:nvPr/>
            </p:nvSpPr>
            <p:spPr>
              <a:xfrm>
                <a:off x="8892756" y="3346947"/>
                <a:ext cx="29140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fr-FR" sz="1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92" name="ZoneTexte 9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92756" y="3346947"/>
                <a:ext cx="291402" cy="307777"/>
              </a:xfrm>
              <a:prstGeom prst="rect">
                <a:avLst/>
              </a:prstGeom>
              <a:blipFill>
                <a:blip r:embed="rId3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3" name="ZoneTexte 92"/>
              <p:cNvSpPr txBox="1"/>
              <p:nvPr/>
            </p:nvSpPr>
            <p:spPr>
              <a:xfrm>
                <a:off x="9594215" y="3349285"/>
                <a:ext cx="29140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</m:oMath>
                  </m:oMathPara>
                </a14:m>
                <a:endParaRPr lang="fr-FR" sz="1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93" name="ZoneTexte 9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94215" y="3349285"/>
                <a:ext cx="291402" cy="307777"/>
              </a:xfrm>
              <a:prstGeom prst="rect">
                <a:avLst/>
              </a:prstGeom>
              <a:blipFill>
                <a:blip r:embed="rId3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4" name="ZoneTexte 93"/>
              <p:cNvSpPr txBox="1"/>
              <p:nvPr/>
            </p:nvSpPr>
            <p:spPr>
              <a:xfrm>
                <a:off x="7946880" y="3597268"/>
                <a:ext cx="38204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4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  <m:r>
                        <a:rPr lang="fr-FR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fr-FR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</m:oMath>
                  </m:oMathPara>
                </a14:m>
                <a:endParaRPr lang="fr-FR" sz="1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94" name="ZoneTexte 9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46880" y="3597268"/>
                <a:ext cx="382048" cy="307777"/>
              </a:xfrm>
              <a:prstGeom prst="rect">
                <a:avLst/>
              </a:prstGeom>
              <a:blipFill>
                <a:blip r:embed="rId38"/>
                <a:stretch>
                  <a:fillRect r="-161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5" name="ZoneTexte 94"/>
              <p:cNvSpPr txBox="1"/>
              <p:nvPr/>
            </p:nvSpPr>
            <p:spPr>
              <a:xfrm>
                <a:off x="8375551" y="3644623"/>
                <a:ext cx="29140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fr-FR" sz="1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95" name="ZoneTexte 9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75551" y="3644623"/>
                <a:ext cx="291402" cy="307777"/>
              </a:xfrm>
              <a:prstGeom prst="rect">
                <a:avLst/>
              </a:prstGeom>
              <a:blipFill>
                <a:blip r:embed="rId3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6" name="ZoneTexte 95"/>
              <p:cNvSpPr txBox="1"/>
              <p:nvPr/>
            </p:nvSpPr>
            <p:spPr>
              <a:xfrm>
                <a:off x="8630327" y="3602876"/>
                <a:ext cx="38204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4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fr-FR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fr-FR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</m:oMath>
                  </m:oMathPara>
                </a14:m>
                <a:endParaRPr lang="fr-FR" sz="1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96" name="ZoneTexte 9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30327" y="3602876"/>
                <a:ext cx="382048" cy="307777"/>
              </a:xfrm>
              <a:prstGeom prst="rect">
                <a:avLst/>
              </a:prstGeom>
              <a:blipFill>
                <a:blip r:embed="rId40"/>
                <a:stretch>
                  <a:fillRect r="-161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7" name="ZoneTexte 96"/>
              <p:cNvSpPr txBox="1"/>
              <p:nvPr/>
            </p:nvSpPr>
            <p:spPr>
              <a:xfrm>
                <a:off x="9837261" y="3486205"/>
                <a:ext cx="29140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fr-FR" sz="1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97" name="ZoneTexte 9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37261" y="3486205"/>
                <a:ext cx="291402" cy="307777"/>
              </a:xfrm>
              <a:prstGeom prst="rect">
                <a:avLst/>
              </a:prstGeom>
              <a:blipFill>
                <a:blip r:embed="rId3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8" name="ZoneTexte 97"/>
              <p:cNvSpPr txBox="1"/>
              <p:nvPr/>
            </p:nvSpPr>
            <p:spPr>
              <a:xfrm>
                <a:off x="9880986" y="3751156"/>
                <a:ext cx="29140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fr-FR" sz="1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98" name="ZoneTexte 9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80986" y="3751156"/>
                <a:ext cx="291402" cy="307777"/>
              </a:xfrm>
              <a:prstGeom prst="rect">
                <a:avLst/>
              </a:prstGeom>
              <a:blipFill>
                <a:blip r:embed="rId4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9" name="ZoneTexte 98"/>
              <p:cNvSpPr txBox="1"/>
              <p:nvPr/>
            </p:nvSpPr>
            <p:spPr>
              <a:xfrm>
                <a:off x="10175533" y="3628593"/>
                <a:ext cx="29140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</m:oMath>
                  </m:oMathPara>
                </a14:m>
                <a:endParaRPr lang="fr-FR" sz="1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99" name="ZoneTexte 9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75533" y="3628593"/>
                <a:ext cx="291402" cy="307777"/>
              </a:xfrm>
              <a:prstGeom prst="rect">
                <a:avLst/>
              </a:prstGeom>
              <a:blipFill>
                <a:blip r:embed="rId3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0" name="ZoneTexte 99"/>
              <p:cNvSpPr txBox="1"/>
              <p:nvPr/>
            </p:nvSpPr>
            <p:spPr>
              <a:xfrm>
                <a:off x="10502913" y="3486205"/>
                <a:ext cx="29140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</m:oMath>
                  </m:oMathPara>
                </a14:m>
                <a:endParaRPr lang="fr-FR" sz="1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00" name="ZoneTexte 9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02913" y="3486205"/>
                <a:ext cx="291402" cy="307777"/>
              </a:xfrm>
              <a:prstGeom prst="rect">
                <a:avLst/>
              </a:prstGeom>
              <a:blipFill>
                <a:blip r:embed="rId4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1" name="ZoneTexte 100"/>
              <p:cNvSpPr txBox="1"/>
              <p:nvPr/>
            </p:nvSpPr>
            <p:spPr>
              <a:xfrm>
                <a:off x="10549783" y="3788072"/>
                <a:ext cx="29140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fr-FR" sz="1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01" name="ZoneTexte 10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49783" y="3788072"/>
                <a:ext cx="291402" cy="307777"/>
              </a:xfrm>
              <a:prstGeom prst="rect">
                <a:avLst/>
              </a:prstGeom>
              <a:blipFill>
                <a:blip r:embed="rId4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2" name="ZoneTexte 101"/>
              <p:cNvSpPr txBox="1"/>
              <p:nvPr/>
            </p:nvSpPr>
            <p:spPr>
              <a:xfrm>
                <a:off x="4398310" y="4464788"/>
                <a:ext cx="29140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fr-FR" sz="1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02" name="ZoneTexte 10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98310" y="4464788"/>
                <a:ext cx="291402" cy="307777"/>
              </a:xfrm>
              <a:prstGeom prst="rect">
                <a:avLst/>
              </a:prstGeom>
              <a:blipFill>
                <a:blip r:embed="rId44"/>
                <a:stretch>
                  <a:fillRect r="-3404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3" name="ZoneTexte 102"/>
              <p:cNvSpPr txBox="1"/>
              <p:nvPr/>
            </p:nvSpPr>
            <p:spPr>
              <a:xfrm>
                <a:off x="4903596" y="4462893"/>
                <a:ext cx="29140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</m:oMath>
                  </m:oMathPara>
                </a14:m>
                <a:endParaRPr lang="fr-FR" sz="1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03" name="ZoneTexte 10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03596" y="4462893"/>
                <a:ext cx="291402" cy="307777"/>
              </a:xfrm>
              <a:prstGeom prst="rect">
                <a:avLst/>
              </a:prstGeom>
              <a:blipFill>
                <a:blip r:embed="rId3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ZoneTexte 16"/>
              <p:cNvSpPr txBox="1"/>
              <p:nvPr/>
            </p:nvSpPr>
            <p:spPr>
              <a:xfrm>
                <a:off x="9286466" y="4321868"/>
                <a:ext cx="307749" cy="50141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14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1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num>
                        <m:den>
                          <m:r>
                            <a:rPr lang="fr-FR" sz="1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fr-FR" sz="1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7" name="ZoneTexte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86466" y="4321868"/>
                <a:ext cx="307749" cy="501419"/>
              </a:xfrm>
              <a:prstGeom prst="rect">
                <a:avLst/>
              </a:prstGeom>
              <a:blipFill>
                <a:blip r:embed="rId45"/>
                <a:stretch>
                  <a:fillRect b="-122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4" name="ZoneTexte 103"/>
              <p:cNvSpPr txBox="1"/>
              <p:nvPr/>
            </p:nvSpPr>
            <p:spPr>
              <a:xfrm>
                <a:off x="9612773" y="4433565"/>
                <a:ext cx="38204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</m:oMath>
                  </m:oMathPara>
                </a14:m>
                <a:endParaRPr lang="fr-FR" sz="1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04" name="ZoneTexte 10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12773" y="4433565"/>
                <a:ext cx="382048" cy="307777"/>
              </a:xfrm>
              <a:prstGeom prst="rect">
                <a:avLst/>
              </a:prstGeom>
              <a:blipFill>
                <a:blip r:embed="rId3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5" name="ZoneTexte 104"/>
              <p:cNvSpPr txBox="1"/>
              <p:nvPr/>
            </p:nvSpPr>
            <p:spPr>
              <a:xfrm>
                <a:off x="2994479" y="5065446"/>
                <a:ext cx="38204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fr-FR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fr-FR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6</m:t>
                      </m:r>
                    </m:oMath>
                  </m:oMathPara>
                </a14:m>
                <a:endParaRPr lang="fr-FR" sz="1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05" name="ZoneTexte 10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94479" y="5065446"/>
                <a:ext cx="382048" cy="307777"/>
              </a:xfrm>
              <a:prstGeom prst="rect">
                <a:avLst/>
              </a:prstGeom>
              <a:blipFill>
                <a:blip r:embed="rId46"/>
                <a:stretch>
                  <a:fillRect r="-3492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6" name="ZoneTexte 105"/>
              <p:cNvSpPr txBox="1"/>
              <p:nvPr/>
            </p:nvSpPr>
            <p:spPr>
              <a:xfrm>
                <a:off x="3623608" y="5065445"/>
                <a:ext cx="25649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</m:oMath>
                  </m:oMathPara>
                </a14:m>
                <a:endParaRPr lang="fr-FR" sz="1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06" name="ZoneTexte 10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23608" y="5065445"/>
                <a:ext cx="256490" cy="307777"/>
              </a:xfrm>
              <a:prstGeom prst="rect">
                <a:avLst/>
              </a:prstGeom>
              <a:blipFill>
                <a:blip r:embed="rId4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7" name="ZoneTexte 106"/>
              <p:cNvSpPr txBox="1"/>
              <p:nvPr/>
            </p:nvSpPr>
            <p:spPr>
              <a:xfrm>
                <a:off x="4246052" y="5087276"/>
                <a:ext cx="32711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fr-FR" sz="1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07" name="ZoneTexte 10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46052" y="5087276"/>
                <a:ext cx="327110" cy="307777"/>
              </a:xfrm>
              <a:prstGeom prst="rect">
                <a:avLst/>
              </a:prstGeom>
              <a:blipFill>
                <a:blip r:embed="rId4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8" name="ZoneTexte 107"/>
              <p:cNvSpPr txBox="1"/>
              <p:nvPr/>
            </p:nvSpPr>
            <p:spPr>
              <a:xfrm>
                <a:off x="4960895" y="5054801"/>
                <a:ext cx="32711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</m:oMath>
                  </m:oMathPara>
                </a14:m>
                <a:endParaRPr lang="fr-FR" sz="1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08" name="ZoneTexte 10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60895" y="5054801"/>
                <a:ext cx="327110" cy="307777"/>
              </a:xfrm>
              <a:prstGeom prst="rect">
                <a:avLst/>
              </a:prstGeom>
              <a:blipFill>
                <a:blip r:embed="rId3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9" name="ZoneTexte 108"/>
              <p:cNvSpPr txBox="1"/>
              <p:nvPr/>
            </p:nvSpPr>
            <p:spPr>
              <a:xfrm>
                <a:off x="3061586" y="5316143"/>
                <a:ext cx="38204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fr-FR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fr-FR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6</m:t>
                      </m:r>
                    </m:oMath>
                  </m:oMathPara>
                </a14:m>
                <a:endParaRPr lang="fr-FR" sz="1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09" name="ZoneTexte 10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61586" y="5316143"/>
                <a:ext cx="382048" cy="307777"/>
              </a:xfrm>
              <a:prstGeom prst="rect">
                <a:avLst/>
              </a:prstGeom>
              <a:blipFill>
                <a:blip r:embed="rId49"/>
                <a:stretch>
                  <a:fillRect r="-3492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0" name="ZoneTexte 109"/>
              <p:cNvSpPr txBox="1"/>
              <p:nvPr/>
            </p:nvSpPr>
            <p:spPr>
              <a:xfrm>
                <a:off x="3761885" y="5323894"/>
                <a:ext cx="533733" cy="3091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fr-FR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fr-FR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fr-FR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</m:oMath>
                  </m:oMathPara>
                </a14:m>
                <a:endParaRPr lang="fr-FR" sz="1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10" name="ZoneTexte 10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61885" y="5323894"/>
                <a:ext cx="533733" cy="309175"/>
              </a:xfrm>
              <a:prstGeom prst="rect">
                <a:avLst/>
              </a:prstGeom>
              <a:blipFill>
                <a:blip r:embed="rId5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1" name="ZoneTexte 110"/>
              <p:cNvSpPr txBox="1"/>
              <p:nvPr/>
            </p:nvSpPr>
            <p:spPr>
              <a:xfrm>
                <a:off x="5140869" y="5251025"/>
                <a:ext cx="32711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</m:oMath>
                  </m:oMathPara>
                </a14:m>
                <a:endParaRPr lang="fr-FR" sz="1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11" name="ZoneTexte 1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40869" y="5251025"/>
                <a:ext cx="327110" cy="307777"/>
              </a:xfrm>
              <a:prstGeom prst="rect">
                <a:avLst/>
              </a:prstGeom>
              <a:blipFill>
                <a:blip r:embed="rId5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2" name="ZoneTexte 111"/>
              <p:cNvSpPr txBox="1"/>
              <p:nvPr/>
            </p:nvSpPr>
            <p:spPr>
              <a:xfrm>
                <a:off x="3215288" y="5491882"/>
                <a:ext cx="38204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fr-FR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fr-FR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6</m:t>
                      </m:r>
                    </m:oMath>
                  </m:oMathPara>
                </a14:m>
                <a:endParaRPr lang="fr-FR" sz="1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12" name="ZoneTexte 1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15288" y="5491882"/>
                <a:ext cx="382048" cy="307777"/>
              </a:xfrm>
              <a:prstGeom prst="rect">
                <a:avLst/>
              </a:prstGeom>
              <a:blipFill>
                <a:blip r:embed="rId46"/>
                <a:stretch>
                  <a:fillRect r="-3492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3" name="ZoneTexte 112"/>
              <p:cNvSpPr txBox="1"/>
              <p:nvPr/>
            </p:nvSpPr>
            <p:spPr>
              <a:xfrm>
                <a:off x="3705102" y="5491882"/>
                <a:ext cx="533733" cy="3091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4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fr-FR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fr-FR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fr-FR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</m:oMath>
                  </m:oMathPara>
                </a14:m>
                <a:endParaRPr lang="fr-FR" sz="1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13" name="ZoneTexte 1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05102" y="5491882"/>
                <a:ext cx="533733" cy="309175"/>
              </a:xfrm>
              <a:prstGeom prst="rect">
                <a:avLst/>
              </a:prstGeom>
              <a:blipFill>
                <a:blip r:embed="rId5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5" name="ZoneTexte 114"/>
              <p:cNvSpPr txBox="1"/>
              <p:nvPr/>
            </p:nvSpPr>
            <p:spPr>
              <a:xfrm>
                <a:off x="5332373" y="5504955"/>
                <a:ext cx="32711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</m:oMath>
                  </m:oMathPara>
                </a14:m>
                <a:endParaRPr lang="fr-FR" sz="1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15" name="ZoneTexte 1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32373" y="5504955"/>
                <a:ext cx="327110" cy="307777"/>
              </a:xfrm>
              <a:prstGeom prst="rect">
                <a:avLst/>
              </a:prstGeom>
              <a:blipFill>
                <a:blip r:embed="rId3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6" name="ZoneTexte 115"/>
              <p:cNvSpPr txBox="1"/>
              <p:nvPr/>
            </p:nvSpPr>
            <p:spPr>
              <a:xfrm>
                <a:off x="3050739" y="5704098"/>
                <a:ext cx="54129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fr-FR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fr-FR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fr-FR" sz="1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16" name="ZoneTexte 1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50739" y="5704098"/>
                <a:ext cx="541290" cy="307777"/>
              </a:xfrm>
              <a:prstGeom prst="rect">
                <a:avLst/>
              </a:prstGeom>
              <a:blipFill>
                <a:blip r:embed="rId5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7" name="ZoneTexte 116"/>
              <p:cNvSpPr txBox="1"/>
              <p:nvPr/>
            </p:nvSpPr>
            <p:spPr>
              <a:xfrm>
                <a:off x="3821376" y="5745844"/>
                <a:ext cx="62590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  <m:r>
                        <a:rPr lang="fr-FR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fr-FR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9</m:t>
                      </m:r>
                    </m:oMath>
                  </m:oMathPara>
                </a14:m>
                <a:endParaRPr lang="fr-FR" sz="1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17" name="ZoneTexte 1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21376" y="5745844"/>
                <a:ext cx="625902" cy="307777"/>
              </a:xfrm>
              <a:prstGeom prst="rect">
                <a:avLst/>
              </a:prstGeom>
              <a:blipFill>
                <a:blip r:embed="rId5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8" name="ZoneTexte 117"/>
              <p:cNvSpPr txBox="1"/>
              <p:nvPr/>
            </p:nvSpPr>
            <p:spPr>
              <a:xfrm>
                <a:off x="8875619" y="4741342"/>
                <a:ext cx="32711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</m:oMath>
                  </m:oMathPara>
                </a14:m>
                <a:endParaRPr lang="fr-FR" sz="1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18" name="ZoneTexte 1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75619" y="4741342"/>
                <a:ext cx="327110" cy="307777"/>
              </a:xfrm>
              <a:prstGeom prst="rect">
                <a:avLst/>
              </a:prstGeom>
              <a:blipFill>
                <a:blip r:embed="rId5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9" name="ZoneTexte 118"/>
              <p:cNvSpPr txBox="1"/>
              <p:nvPr/>
            </p:nvSpPr>
            <p:spPr>
              <a:xfrm>
                <a:off x="9965108" y="4759732"/>
                <a:ext cx="32711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</m:oMath>
                  </m:oMathPara>
                </a14:m>
                <a:endParaRPr lang="fr-FR" sz="1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19" name="ZoneTexte 1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65108" y="4759732"/>
                <a:ext cx="327110" cy="307777"/>
              </a:xfrm>
              <a:prstGeom prst="rect">
                <a:avLst/>
              </a:prstGeom>
              <a:blipFill>
                <a:blip r:embed="rId2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0" name="ZoneTexte 119"/>
              <p:cNvSpPr txBox="1"/>
              <p:nvPr/>
            </p:nvSpPr>
            <p:spPr>
              <a:xfrm>
                <a:off x="9330573" y="4759732"/>
                <a:ext cx="32711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fr-FR" sz="1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20" name="ZoneTexte 1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30573" y="4759732"/>
                <a:ext cx="327110" cy="307777"/>
              </a:xfrm>
              <a:prstGeom prst="rect">
                <a:avLst/>
              </a:prstGeom>
              <a:blipFill>
                <a:blip r:embed="rId4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ZoneTexte 17"/>
              <p:cNvSpPr txBox="1"/>
              <p:nvPr/>
            </p:nvSpPr>
            <p:spPr>
              <a:xfrm>
                <a:off x="8562108" y="4967897"/>
                <a:ext cx="310065" cy="51424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14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1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fr-FR" sz="1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7</m:t>
                          </m:r>
                        </m:den>
                      </m:f>
                    </m:oMath>
                  </m:oMathPara>
                </a14:m>
                <a:endParaRPr lang="fr-FR" sz="1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8" name="ZoneTexte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62108" y="4967897"/>
                <a:ext cx="310065" cy="514243"/>
              </a:xfrm>
              <a:prstGeom prst="rect">
                <a:avLst/>
              </a:prstGeom>
              <a:blipFill>
                <a:blip r:embed="rId5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1" name="ZoneTexte 120"/>
              <p:cNvSpPr txBox="1"/>
              <p:nvPr/>
            </p:nvSpPr>
            <p:spPr>
              <a:xfrm>
                <a:off x="8884141" y="4967897"/>
                <a:ext cx="310065" cy="51424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fr-FR" sz="14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1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fr-FR" sz="1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7</m:t>
                          </m:r>
                        </m:den>
                      </m:f>
                    </m:oMath>
                  </m:oMathPara>
                </a14:m>
                <a:endParaRPr lang="fr-FR" sz="1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21" name="ZoneTexte 1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84141" y="4967897"/>
                <a:ext cx="310065" cy="514243"/>
              </a:xfrm>
              <a:prstGeom prst="rect">
                <a:avLst/>
              </a:prstGeom>
              <a:blipFill>
                <a:blip r:embed="rId57"/>
                <a:stretch>
                  <a:fillRect r="-3333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2" name="ZoneTexte 121"/>
              <p:cNvSpPr txBox="1"/>
              <p:nvPr/>
            </p:nvSpPr>
            <p:spPr>
              <a:xfrm>
                <a:off x="9202728" y="5224025"/>
                <a:ext cx="310065" cy="4385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12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1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fr-FR" sz="1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7</m:t>
                          </m:r>
                        </m:den>
                      </m:f>
                    </m:oMath>
                  </m:oMathPara>
                </a14:m>
                <a:endParaRPr lang="fr-FR" sz="12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22" name="ZoneTexte 1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02728" y="5224025"/>
                <a:ext cx="310065" cy="438518"/>
              </a:xfrm>
              <a:prstGeom prst="rect">
                <a:avLst/>
              </a:prstGeom>
              <a:blipFill>
                <a:blip r:embed="rId5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3" name="ZoneTexte 122"/>
              <p:cNvSpPr txBox="1"/>
              <p:nvPr/>
            </p:nvSpPr>
            <p:spPr>
              <a:xfrm>
                <a:off x="8744165" y="5224024"/>
                <a:ext cx="541214" cy="4385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12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1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fr-FR" sz="1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7</m:t>
                          </m:r>
                        </m:den>
                      </m:f>
                      <m:r>
                        <a:rPr lang="fr-FR" sz="12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+</m:t>
                      </m:r>
                    </m:oMath>
                  </m:oMathPara>
                </a14:m>
                <a:endParaRPr lang="fr-FR" sz="12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23" name="ZoneTexte 1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44165" y="5224024"/>
                <a:ext cx="541214" cy="438518"/>
              </a:xfrm>
              <a:prstGeom prst="rect">
                <a:avLst/>
              </a:prstGeom>
              <a:blipFill>
                <a:blip r:embed="rId5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4" name="ZoneTexte 123"/>
              <p:cNvSpPr txBox="1"/>
              <p:nvPr/>
            </p:nvSpPr>
            <p:spPr>
              <a:xfrm>
                <a:off x="10167575" y="5058514"/>
                <a:ext cx="32711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</m:oMath>
                  </m:oMathPara>
                </a14:m>
                <a:endParaRPr lang="fr-FR" sz="1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24" name="ZoneTexte 1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7575" y="5058514"/>
                <a:ext cx="327110" cy="307777"/>
              </a:xfrm>
              <a:prstGeom prst="rect">
                <a:avLst/>
              </a:prstGeom>
              <a:blipFill>
                <a:blip r:embed="rId5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5" name="ZoneTexte 124"/>
              <p:cNvSpPr txBox="1"/>
              <p:nvPr/>
            </p:nvSpPr>
            <p:spPr>
              <a:xfrm>
                <a:off x="9810492" y="5193608"/>
                <a:ext cx="1064945" cy="4380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2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sz="12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fr-FR" sz="12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fr-FR" sz="12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1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fr-FR" sz="1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fr-FR" sz="12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fr-FR" sz="12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25" name="ZoneTexte 1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10492" y="5193608"/>
                <a:ext cx="1064945" cy="438005"/>
              </a:xfrm>
              <a:prstGeom prst="rect">
                <a:avLst/>
              </a:prstGeom>
              <a:blipFill>
                <a:blip r:embed="rId6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ZoneTexte 18"/>
          <p:cNvSpPr txBox="1"/>
          <p:nvPr/>
        </p:nvSpPr>
        <p:spPr>
          <a:xfrm>
            <a:off x="11220850" y="5920254"/>
            <a:ext cx="3014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sp>
        <p:nvSpPr>
          <p:cNvPr id="20" name="ZoneTexte 19"/>
          <p:cNvSpPr txBox="1"/>
          <p:nvPr/>
        </p:nvSpPr>
        <p:spPr>
          <a:xfrm>
            <a:off x="8674521" y="5692570"/>
            <a:ext cx="24149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126" name="ZoneTexte 125"/>
          <p:cNvSpPr txBox="1"/>
          <p:nvPr/>
        </p:nvSpPr>
        <p:spPr>
          <a:xfrm>
            <a:off x="8642747" y="5907978"/>
            <a:ext cx="24149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rgbClr val="FF0000"/>
                </a:solidFill>
              </a:rPr>
              <a:t>7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7" name="ZoneTexte 126"/>
              <p:cNvSpPr txBox="1"/>
              <p:nvPr/>
            </p:nvSpPr>
            <p:spPr>
              <a:xfrm>
                <a:off x="9181913" y="5766308"/>
                <a:ext cx="32711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</m:oMath>
                  </m:oMathPara>
                </a14:m>
                <a:endParaRPr lang="fr-FR" sz="1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27" name="ZoneTexte 1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81913" y="5766308"/>
                <a:ext cx="327110" cy="307777"/>
              </a:xfrm>
              <a:prstGeom prst="rect">
                <a:avLst/>
              </a:prstGeom>
              <a:blipFill>
                <a:blip r:embed="rId5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8" name="ZoneTexte 127"/>
          <p:cNvSpPr txBox="1"/>
          <p:nvPr/>
        </p:nvSpPr>
        <p:spPr>
          <a:xfrm>
            <a:off x="9683049" y="5638397"/>
            <a:ext cx="24149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rgbClr val="FF0000"/>
                </a:solidFill>
              </a:rPr>
              <a:t>7</a:t>
            </a:r>
          </a:p>
        </p:txBody>
      </p:sp>
      <p:sp>
        <p:nvSpPr>
          <p:cNvPr id="129" name="ZoneTexte 128"/>
          <p:cNvSpPr txBox="1"/>
          <p:nvPr/>
        </p:nvSpPr>
        <p:spPr>
          <a:xfrm>
            <a:off x="9689745" y="5899733"/>
            <a:ext cx="24149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rgbClr val="FF0000"/>
                </a:solidFill>
              </a:rPr>
              <a:t>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0" name="ZoneTexte 129"/>
              <p:cNvSpPr txBox="1"/>
              <p:nvPr/>
            </p:nvSpPr>
            <p:spPr>
              <a:xfrm>
                <a:off x="7967421" y="3802523"/>
                <a:ext cx="38204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6</m:t>
                      </m:r>
                    </m:oMath>
                  </m:oMathPara>
                </a14:m>
                <a:endParaRPr lang="fr-FR" sz="1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30" name="ZoneTexte 1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67421" y="3802523"/>
                <a:ext cx="382048" cy="307777"/>
              </a:xfrm>
              <a:prstGeom prst="rect">
                <a:avLst/>
              </a:prstGeom>
              <a:blipFill>
                <a:blip r:embed="rId6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1" name="ZoneTexte 130"/>
              <p:cNvSpPr txBox="1"/>
              <p:nvPr/>
            </p:nvSpPr>
            <p:spPr>
              <a:xfrm>
                <a:off x="8609020" y="3822970"/>
                <a:ext cx="311244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</m:oMath>
                  </m:oMathPara>
                </a14:m>
                <a:endParaRPr lang="fr-FR" sz="1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31" name="ZoneTexte 1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09020" y="3822970"/>
                <a:ext cx="311244" cy="307777"/>
              </a:xfrm>
              <a:prstGeom prst="rect">
                <a:avLst/>
              </a:prstGeom>
              <a:blipFill>
                <a:blip r:embed="rId62"/>
                <a:stretch>
                  <a:fillRect r="-23529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9452466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1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8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1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5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1"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2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8" dur="1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9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5"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6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2" dur="1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3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4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>
                      <p:stCondLst>
                        <p:cond delay="indefinite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9" dur="1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0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1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2" fill="hold">
                      <p:stCondLst>
                        <p:cond delay="indefinite"/>
                      </p:stCondLst>
                      <p:childTnLst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9" fill="hold">
                      <p:stCondLst>
                        <p:cond delay="indefinite"/>
                      </p:stCondLst>
                      <p:childTnLst>
                        <p:par>
                          <p:cTn id="200" fill="hold">
                            <p:stCondLst>
                              <p:cond delay="0"/>
                            </p:stCondLst>
                            <p:childTnLst>
                              <p:par>
                                <p:cTn id="20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3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4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5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6" fill="hold">
                      <p:stCondLst>
                        <p:cond delay="indefinite"/>
                      </p:stCondLst>
                      <p:childTnLst>
                        <p:par>
                          <p:cTn id="207" fill="hold">
                            <p:stCondLst>
                              <p:cond delay="0"/>
                            </p:stCondLst>
                            <p:childTnLst>
                              <p:par>
                                <p:cTn id="20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0" dur="1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1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2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3" fill="hold">
                      <p:stCondLst>
                        <p:cond delay="indefinite"/>
                      </p:stCondLst>
                      <p:childTnLst>
                        <p:par>
                          <p:cTn id="214" fill="hold">
                            <p:stCondLst>
                              <p:cond delay="0"/>
                            </p:stCondLst>
                            <p:childTnLst>
                              <p:par>
                                <p:cTn id="2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7" dur="1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8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9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0" fill="hold">
                      <p:stCondLst>
                        <p:cond delay="indefinite"/>
                      </p:stCondLst>
                      <p:childTnLst>
                        <p:par>
                          <p:cTn id="221" fill="hold">
                            <p:stCondLst>
                              <p:cond delay="0"/>
                            </p:stCondLst>
                            <p:childTnLst>
                              <p:par>
                                <p:cTn id="2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4" dur="1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5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6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7" fill="hold">
                      <p:stCondLst>
                        <p:cond delay="indefinite"/>
                      </p:stCondLst>
                      <p:childTnLst>
                        <p:par>
                          <p:cTn id="228" fill="hold">
                            <p:stCondLst>
                              <p:cond delay="0"/>
                            </p:stCondLst>
                            <p:childTnLst>
                              <p:par>
                                <p:cTn id="2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1" dur="1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2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3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4" fill="hold">
                      <p:stCondLst>
                        <p:cond delay="indefinite"/>
                      </p:stCondLst>
                      <p:childTnLst>
                        <p:par>
                          <p:cTn id="235" fill="hold">
                            <p:stCondLst>
                              <p:cond delay="0"/>
                            </p:stCondLst>
                            <p:childTnLst>
                              <p:par>
                                <p:cTn id="2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8" dur="1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9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0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1" fill="hold">
                      <p:stCondLst>
                        <p:cond delay="indefinite"/>
                      </p:stCondLst>
                      <p:childTnLst>
                        <p:par>
                          <p:cTn id="242" fill="hold">
                            <p:stCondLst>
                              <p:cond delay="0"/>
                            </p:stCondLst>
                            <p:childTnLst>
                              <p:par>
                                <p:cTn id="24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5" dur="1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6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7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8" fill="hold">
                      <p:stCondLst>
                        <p:cond delay="indefinite"/>
                      </p:stCondLst>
                      <p:childTnLst>
                        <p:par>
                          <p:cTn id="249" fill="hold">
                            <p:stCondLst>
                              <p:cond delay="0"/>
                            </p:stCondLst>
                            <p:childTnLst>
                              <p:par>
                                <p:cTn id="25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2" dur="1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3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4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5" fill="hold">
                      <p:stCondLst>
                        <p:cond delay="indefinite"/>
                      </p:stCondLst>
                      <p:childTnLst>
                        <p:par>
                          <p:cTn id="256" fill="hold">
                            <p:stCondLst>
                              <p:cond delay="0"/>
                            </p:stCondLst>
                            <p:childTnLst>
                              <p:par>
                                <p:cTn id="25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9" dur="10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0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1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2" fill="hold">
                      <p:stCondLst>
                        <p:cond delay="indefinite"/>
                      </p:stCondLst>
                      <p:childTnLst>
                        <p:par>
                          <p:cTn id="263" fill="hold">
                            <p:stCondLst>
                              <p:cond delay="0"/>
                            </p:stCondLst>
                            <p:childTnLst>
                              <p:par>
                                <p:cTn id="26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6" dur="10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7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8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9" fill="hold">
                      <p:stCondLst>
                        <p:cond delay="indefinite"/>
                      </p:stCondLst>
                      <p:childTnLst>
                        <p:par>
                          <p:cTn id="270" fill="hold">
                            <p:stCondLst>
                              <p:cond delay="0"/>
                            </p:stCondLst>
                            <p:childTnLst>
                              <p:par>
                                <p:cTn id="27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3" dur="10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4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5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6" fill="hold">
                      <p:stCondLst>
                        <p:cond delay="indefinite"/>
                      </p:stCondLst>
                      <p:childTnLst>
                        <p:par>
                          <p:cTn id="277" fill="hold">
                            <p:stCondLst>
                              <p:cond delay="0"/>
                            </p:stCondLst>
                            <p:childTnLst>
                              <p:par>
                                <p:cTn id="27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0" dur="10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1" dur="10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2" dur="10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3" fill="hold">
                      <p:stCondLst>
                        <p:cond delay="indefinite"/>
                      </p:stCondLst>
                      <p:childTnLst>
                        <p:par>
                          <p:cTn id="284" fill="hold">
                            <p:stCondLst>
                              <p:cond delay="0"/>
                            </p:stCondLst>
                            <p:childTnLst>
                              <p:par>
                                <p:cTn id="28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7" dur="10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8" dur="10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9" dur="10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0" fill="hold">
                      <p:stCondLst>
                        <p:cond delay="indefinite"/>
                      </p:stCondLst>
                      <p:childTnLst>
                        <p:par>
                          <p:cTn id="291" fill="hold">
                            <p:stCondLst>
                              <p:cond delay="0"/>
                            </p:stCondLst>
                            <p:childTnLst>
                              <p:par>
                                <p:cTn id="29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4" dur="10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5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6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7" fill="hold">
                      <p:stCondLst>
                        <p:cond delay="indefinite"/>
                      </p:stCondLst>
                      <p:childTnLst>
                        <p:par>
                          <p:cTn id="298" fill="hold">
                            <p:stCondLst>
                              <p:cond delay="0"/>
                            </p:stCondLst>
                            <p:childTnLst>
                              <p:par>
                                <p:cTn id="29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1" dur="1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2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3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4" fill="hold">
                      <p:stCondLst>
                        <p:cond delay="indefinite"/>
                      </p:stCondLst>
                      <p:childTnLst>
                        <p:par>
                          <p:cTn id="305" fill="hold">
                            <p:stCondLst>
                              <p:cond delay="0"/>
                            </p:stCondLst>
                            <p:childTnLst>
                              <p:par>
                                <p:cTn id="30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8" dur="10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9" dur="1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0" dur="1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1" fill="hold">
                      <p:stCondLst>
                        <p:cond delay="indefinite"/>
                      </p:stCondLst>
                      <p:childTnLst>
                        <p:par>
                          <p:cTn id="312" fill="hold">
                            <p:stCondLst>
                              <p:cond delay="0"/>
                            </p:stCondLst>
                            <p:childTnLst>
                              <p:par>
                                <p:cTn id="3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5" dur="10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6" dur="1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7" dur="1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8" fill="hold">
                      <p:stCondLst>
                        <p:cond delay="indefinite"/>
                      </p:stCondLst>
                      <p:childTnLst>
                        <p:par>
                          <p:cTn id="319" fill="hold">
                            <p:stCondLst>
                              <p:cond delay="0"/>
                            </p:stCondLst>
                            <p:childTnLst>
                              <p:par>
                                <p:cTn id="3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2" dur="10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3" dur="10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4" dur="10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5" fill="hold">
                      <p:stCondLst>
                        <p:cond delay="indefinite"/>
                      </p:stCondLst>
                      <p:childTnLst>
                        <p:par>
                          <p:cTn id="326" fill="hold">
                            <p:stCondLst>
                              <p:cond delay="0"/>
                            </p:stCondLst>
                            <p:childTnLst>
                              <p:par>
                                <p:cTn id="3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9" dur="10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0" dur="1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1" dur="1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2" fill="hold">
                      <p:stCondLst>
                        <p:cond delay="indefinite"/>
                      </p:stCondLst>
                      <p:childTnLst>
                        <p:par>
                          <p:cTn id="333" fill="hold">
                            <p:stCondLst>
                              <p:cond delay="0"/>
                            </p:stCondLst>
                            <p:childTnLst>
                              <p:par>
                                <p:cTn id="3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6" dur="10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7" dur="1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8" dur="1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9" fill="hold">
                      <p:stCondLst>
                        <p:cond delay="indefinite"/>
                      </p:stCondLst>
                      <p:childTnLst>
                        <p:par>
                          <p:cTn id="340" fill="hold">
                            <p:stCondLst>
                              <p:cond delay="0"/>
                            </p:stCondLst>
                            <p:childTnLst>
                              <p:par>
                                <p:cTn id="3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3" dur="1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4" dur="1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5" dur="1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6" fill="hold">
                      <p:stCondLst>
                        <p:cond delay="indefinite"/>
                      </p:stCondLst>
                      <p:childTnLst>
                        <p:par>
                          <p:cTn id="347" fill="hold">
                            <p:stCondLst>
                              <p:cond delay="0"/>
                            </p:stCondLst>
                            <p:childTnLst>
                              <p:par>
                                <p:cTn id="34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0" dur="10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1" dur="1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2" dur="1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3" fill="hold">
                      <p:stCondLst>
                        <p:cond delay="indefinite"/>
                      </p:stCondLst>
                      <p:childTnLst>
                        <p:par>
                          <p:cTn id="354" fill="hold">
                            <p:stCondLst>
                              <p:cond delay="0"/>
                            </p:stCondLst>
                            <p:childTnLst>
                              <p:par>
                                <p:cTn id="35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7" dur="10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8" dur="10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9" dur="10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0" fill="hold">
                      <p:stCondLst>
                        <p:cond delay="indefinite"/>
                      </p:stCondLst>
                      <p:childTnLst>
                        <p:par>
                          <p:cTn id="361" fill="hold">
                            <p:stCondLst>
                              <p:cond delay="0"/>
                            </p:stCondLst>
                            <p:childTnLst>
                              <p:par>
                                <p:cTn id="36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4" dur="10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5" dur="10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6" dur="10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7" fill="hold">
                      <p:stCondLst>
                        <p:cond delay="indefinite"/>
                      </p:stCondLst>
                      <p:childTnLst>
                        <p:par>
                          <p:cTn id="368" fill="hold">
                            <p:stCondLst>
                              <p:cond delay="0"/>
                            </p:stCondLst>
                            <p:childTnLst>
                              <p:par>
                                <p:cTn id="36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1" dur="10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2" dur="10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3" dur="10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4" fill="hold">
                      <p:stCondLst>
                        <p:cond delay="indefinite"/>
                      </p:stCondLst>
                      <p:childTnLst>
                        <p:par>
                          <p:cTn id="375" fill="hold">
                            <p:stCondLst>
                              <p:cond delay="0"/>
                            </p:stCondLst>
                            <p:childTnLst>
                              <p:par>
                                <p:cTn id="37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8" dur="10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9" dur="10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0" dur="10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1" fill="hold">
                      <p:stCondLst>
                        <p:cond delay="indefinite"/>
                      </p:stCondLst>
                      <p:childTnLst>
                        <p:par>
                          <p:cTn id="382" fill="hold">
                            <p:stCondLst>
                              <p:cond delay="0"/>
                            </p:stCondLst>
                            <p:childTnLst>
                              <p:par>
                                <p:cTn id="38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5" dur="10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6" dur="10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7" dur="10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8" fill="hold">
                      <p:stCondLst>
                        <p:cond delay="indefinite"/>
                      </p:stCondLst>
                      <p:childTnLst>
                        <p:par>
                          <p:cTn id="389" fill="hold">
                            <p:stCondLst>
                              <p:cond delay="0"/>
                            </p:stCondLst>
                            <p:childTnLst>
                              <p:par>
                                <p:cTn id="39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5" fill="hold">
                      <p:stCondLst>
                        <p:cond delay="indefinite"/>
                      </p:stCondLst>
                      <p:childTnLst>
                        <p:par>
                          <p:cTn id="396" fill="hold">
                            <p:stCondLst>
                              <p:cond delay="0"/>
                            </p:stCondLst>
                            <p:childTnLst>
                              <p:par>
                                <p:cTn id="39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9" dur="1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0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1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2" fill="hold">
                      <p:stCondLst>
                        <p:cond delay="indefinite"/>
                      </p:stCondLst>
                      <p:childTnLst>
                        <p:par>
                          <p:cTn id="403" fill="hold">
                            <p:stCondLst>
                              <p:cond delay="0"/>
                            </p:stCondLst>
                            <p:childTnLst>
                              <p:par>
                                <p:cTn id="40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6" dur="10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7" dur="10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8" dur="10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9" fill="hold">
                      <p:stCondLst>
                        <p:cond delay="indefinite"/>
                      </p:stCondLst>
                      <p:childTnLst>
                        <p:par>
                          <p:cTn id="410" fill="hold">
                            <p:stCondLst>
                              <p:cond delay="0"/>
                            </p:stCondLst>
                            <p:childTnLst>
                              <p:par>
                                <p:cTn id="4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3" dur="10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4" dur="1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5" dur="1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6" fill="hold">
                      <p:stCondLst>
                        <p:cond delay="indefinite"/>
                      </p:stCondLst>
                      <p:childTnLst>
                        <p:par>
                          <p:cTn id="417" fill="hold">
                            <p:stCondLst>
                              <p:cond delay="0"/>
                            </p:stCondLst>
                            <p:childTnLst>
                              <p:par>
                                <p:cTn id="4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0" dur="10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1" dur="10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2" dur="10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3" fill="hold">
                      <p:stCondLst>
                        <p:cond delay="indefinite"/>
                      </p:stCondLst>
                      <p:childTnLst>
                        <p:par>
                          <p:cTn id="424" fill="hold">
                            <p:stCondLst>
                              <p:cond delay="0"/>
                            </p:stCondLst>
                            <p:childTnLst>
                              <p:par>
                                <p:cTn id="4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0" fill="hold">
                      <p:stCondLst>
                        <p:cond delay="indefinite"/>
                      </p:stCondLst>
                      <p:childTnLst>
                        <p:par>
                          <p:cTn id="431" fill="hold">
                            <p:stCondLst>
                              <p:cond delay="0"/>
                            </p:stCondLst>
                            <p:childTnLst>
                              <p:par>
                                <p:cTn id="4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4" dur="10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5" dur="10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6" dur="10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7" fill="hold">
                      <p:stCondLst>
                        <p:cond delay="indefinite"/>
                      </p:stCondLst>
                      <p:childTnLst>
                        <p:par>
                          <p:cTn id="438" fill="hold">
                            <p:stCondLst>
                              <p:cond delay="0"/>
                            </p:stCondLst>
                            <p:childTnLst>
                              <p:par>
                                <p:cTn id="4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1" dur="10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2" dur="10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3" dur="10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4" fill="hold">
                      <p:stCondLst>
                        <p:cond delay="indefinite"/>
                      </p:stCondLst>
                      <p:childTnLst>
                        <p:par>
                          <p:cTn id="445" fill="hold">
                            <p:stCondLst>
                              <p:cond delay="0"/>
                            </p:stCondLst>
                            <p:childTnLst>
                              <p:par>
                                <p:cTn id="4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8" dur="10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9" dur="10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0" dur="10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1" fill="hold">
                      <p:stCondLst>
                        <p:cond delay="indefinite"/>
                      </p:stCondLst>
                      <p:childTnLst>
                        <p:par>
                          <p:cTn id="452" fill="hold">
                            <p:stCondLst>
                              <p:cond delay="0"/>
                            </p:stCondLst>
                            <p:childTnLst>
                              <p:par>
                                <p:cTn id="45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5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6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7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8" fill="hold">
                      <p:stCondLst>
                        <p:cond delay="indefinite"/>
                      </p:stCondLst>
                      <p:childTnLst>
                        <p:par>
                          <p:cTn id="459" fill="hold">
                            <p:stCondLst>
                              <p:cond delay="0"/>
                            </p:stCondLst>
                            <p:childTnLst>
                              <p:par>
                                <p:cTn id="46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2" dur="10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3" dur="10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4" dur="10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5" fill="hold">
                      <p:stCondLst>
                        <p:cond delay="indefinite"/>
                      </p:stCondLst>
                      <p:childTnLst>
                        <p:par>
                          <p:cTn id="466" fill="hold">
                            <p:stCondLst>
                              <p:cond delay="0"/>
                            </p:stCondLst>
                            <p:childTnLst>
                              <p:par>
                                <p:cTn id="46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2" fill="hold">
                      <p:stCondLst>
                        <p:cond delay="indefinite"/>
                      </p:stCondLst>
                      <p:childTnLst>
                        <p:par>
                          <p:cTn id="473" fill="hold">
                            <p:stCondLst>
                              <p:cond delay="0"/>
                            </p:stCondLst>
                            <p:childTnLst>
                              <p:par>
                                <p:cTn id="47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6" dur="10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7" dur="10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8" dur="10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9" fill="hold">
                      <p:stCondLst>
                        <p:cond delay="indefinite"/>
                      </p:stCondLst>
                      <p:childTnLst>
                        <p:par>
                          <p:cTn id="480" fill="hold">
                            <p:stCondLst>
                              <p:cond delay="0"/>
                            </p:stCondLst>
                            <p:childTnLst>
                              <p:par>
                                <p:cTn id="48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3" dur="10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4" dur="10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5" dur="10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6" fill="hold">
                      <p:stCondLst>
                        <p:cond delay="indefinite"/>
                      </p:stCondLst>
                      <p:childTnLst>
                        <p:par>
                          <p:cTn id="487" fill="hold">
                            <p:stCondLst>
                              <p:cond delay="0"/>
                            </p:stCondLst>
                            <p:childTnLst>
                              <p:par>
                                <p:cTn id="48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0" dur="10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1" dur="10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2" dur="10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3" fill="hold">
                      <p:stCondLst>
                        <p:cond delay="indefinite"/>
                      </p:stCondLst>
                      <p:childTnLst>
                        <p:par>
                          <p:cTn id="494" fill="hold">
                            <p:stCondLst>
                              <p:cond delay="0"/>
                            </p:stCondLst>
                            <p:childTnLst>
                              <p:par>
                                <p:cTn id="49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7" dur="10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8" dur="10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9" dur="10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60" grpId="0"/>
      <p:bldP spid="61" grpId="0"/>
      <p:bldP spid="62" grpId="0"/>
      <p:bldP spid="64" grpId="0"/>
      <p:bldP spid="65" grpId="0"/>
      <p:bldP spid="66" grpId="0"/>
      <p:bldP spid="67" grpId="0"/>
      <p:bldP spid="68" grpId="0"/>
      <p:bldP spid="69" grpId="0"/>
      <p:bldP spid="70" grpId="0"/>
      <p:bldP spid="71" grpId="0"/>
      <p:bldP spid="73" grpId="0"/>
      <p:bldP spid="74" grpId="0"/>
      <p:bldP spid="75" grpId="0"/>
      <p:bldP spid="77" grpId="0"/>
      <p:bldP spid="78" grpId="0"/>
      <p:bldP spid="79" grpId="0"/>
      <p:bldP spid="80" grpId="0"/>
      <p:bldP spid="81" grpId="0"/>
      <p:bldP spid="82" grpId="0"/>
      <p:bldP spid="83" grpId="0"/>
      <p:bldP spid="84" grpId="0"/>
      <p:bldP spid="85" grpId="0"/>
      <p:bldP spid="87" grpId="0"/>
      <p:bldP spid="88" grpId="0"/>
      <p:bldP spid="89" grpId="0"/>
      <p:bldP spid="15" grpId="0"/>
      <p:bldP spid="90" grpId="0"/>
      <p:bldP spid="92" grpId="0"/>
      <p:bldP spid="93" grpId="0"/>
      <p:bldP spid="94" grpId="0"/>
      <p:bldP spid="95" grpId="0"/>
      <p:bldP spid="96" grpId="0"/>
      <p:bldP spid="97" grpId="0"/>
      <p:bldP spid="98" grpId="0"/>
      <p:bldP spid="99" grpId="0"/>
      <p:bldP spid="100" grpId="0"/>
      <p:bldP spid="101" grpId="0"/>
      <p:bldP spid="102" grpId="0"/>
      <p:bldP spid="103" grpId="0"/>
      <p:bldP spid="17" grpId="0"/>
      <p:bldP spid="104" grpId="0"/>
      <p:bldP spid="105" grpId="0"/>
      <p:bldP spid="106" grpId="0"/>
      <p:bldP spid="107" grpId="0"/>
      <p:bldP spid="108" grpId="0"/>
      <p:bldP spid="109" grpId="0"/>
      <p:bldP spid="110" grpId="0"/>
      <p:bldP spid="111" grpId="0"/>
      <p:bldP spid="112" grpId="0"/>
      <p:bldP spid="113" grpId="0"/>
      <p:bldP spid="115" grpId="0"/>
      <p:bldP spid="116" grpId="0"/>
      <p:bldP spid="117" grpId="0"/>
      <p:bldP spid="118" grpId="0"/>
      <p:bldP spid="119" grpId="0"/>
      <p:bldP spid="120" grpId="0"/>
      <p:bldP spid="18" grpId="0"/>
      <p:bldP spid="121" grpId="0"/>
      <p:bldP spid="122" grpId="0"/>
      <p:bldP spid="123" grpId="0"/>
      <p:bldP spid="124" grpId="0"/>
      <p:bldP spid="125" grpId="0"/>
      <p:bldP spid="20" grpId="0"/>
      <p:bldP spid="126" grpId="0"/>
      <p:bldP spid="127" grpId="0"/>
      <p:bldP spid="128" grpId="0"/>
      <p:bldP spid="129" grpId="0"/>
      <p:bldP spid="130" grpId="0"/>
      <p:bldP spid="131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C00000">
                <a:alpha val="30000"/>
              </a:srgbClr>
            </a:gs>
            <a:gs pos="74000">
              <a:srgbClr val="C00000">
                <a:alpha val="39000"/>
              </a:srgbClr>
            </a:gs>
            <a:gs pos="83000">
              <a:srgbClr val="C00000">
                <a:alpha val="46000"/>
              </a:srgbClr>
            </a:gs>
            <a:gs pos="100000">
              <a:srgbClr val="C00000">
                <a:alpha val="75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D0F1C31-3269-D9E2-A11B-76E1E7FC1B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17DC0336-7468-96E4-4C8F-D75D561F5D22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7AC4A336-553B-C6D9-5960-F469265B1B72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C00000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69AEEE6E-857A-5D9C-2A33-25EA3FB3D64D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Pratique autonome : </a:t>
              </a:r>
              <a:br>
                <a:rPr lang="fr-FR" sz="5600" b="1" dirty="0">
                  <a:solidFill>
                    <a:schemeClr val="tx1"/>
                  </a:solidFill>
                </a:rPr>
              </a:br>
              <a:r>
                <a:rPr lang="fr-FR" sz="5600" b="1" dirty="0">
                  <a:solidFill>
                    <a:schemeClr val="tx1"/>
                  </a:solidFill>
                </a:rPr>
                <a:t>Travail individuel et défi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2F30AD9-A760-1FB7-44E6-C5FB79615A98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68B5FF32-915A-B598-700D-0EA7533542B3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199500E8-6AC1-98CD-F98D-D1177176CCC5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12 min</a:t>
              </a:r>
            </a:p>
          </p:txBody>
        </p:sp>
      </p:grpSp>
      <p:pic>
        <p:nvPicPr>
          <p:cNvPr id="5" name="Picture 14">
            <a:extLst>
              <a:ext uri="{FF2B5EF4-FFF2-40B4-BE49-F238E27FC236}">
                <a16:creationId xmlns:a16="http://schemas.microsoft.com/office/drawing/2014/main" id="{6D248F83-4C7F-319A-F9E2-F4E054B7BA7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291" y="1162744"/>
            <a:ext cx="1319419" cy="131942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5969899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/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dirty="0">
                <a:latin typeface="Dosis Bold" pitchFamily="2" charset="0"/>
              </a:rPr>
              <a:t>PA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75C8C2EC-A956-3CF2-01B0-FD460315B9DA}"/>
              </a:ext>
            </a:extLst>
          </p:cNvPr>
          <p:cNvSpPr txBox="1"/>
          <p:nvPr/>
        </p:nvSpPr>
        <p:spPr>
          <a:xfrm>
            <a:off x="817668" y="158702"/>
            <a:ext cx="10556664" cy="491885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75000"/>
                  </a:schemeClr>
                </a:solidFill>
                <a:effectLst/>
              </a:rPr>
              <a:t>Prenez vos livrets et vos crayons, puis répondez individuellement aux exercices. Vous avez 10 min.</a:t>
            </a:r>
            <a:endParaRPr lang="fr-FR" sz="1600" b="1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E5C1A8D9-A02C-58FC-B173-15CDF98E063B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400" i="1" dirty="0">
                <a:solidFill>
                  <a:schemeClr val="bg1">
                    <a:lumMod val="75000"/>
                  </a:schemeClr>
                </a:solidFill>
              </a:rPr>
              <a:t>L’enseignant vérifie les productions des élèves, donne une aide individuelle en cas de besoin et oriente les élèves ayant terminé vers le défi.</a:t>
            </a:r>
          </a:p>
        </p:txBody>
      </p:sp>
      <p:pic>
        <p:nvPicPr>
          <p:cNvPr id="2" name="Picture 14">
            <a:extLst>
              <a:ext uri="{FF2B5EF4-FFF2-40B4-BE49-F238E27FC236}">
                <a16:creationId xmlns:a16="http://schemas.microsoft.com/office/drawing/2014/main" id="{67DDBFEF-FA5F-D87B-9951-AB62A2A0729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4418" y="249522"/>
            <a:ext cx="559562" cy="559565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41395FC7-3C4B-B63A-9EEC-6C9EB59E7C6B}"/>
              </a:ext>
            </a:extLst>
          </p:cNvPr>
          <p:cNvSpPr/>
          <p:nvPr/>
        </p:nvSpPr>
        <p:spPr>
          <a:xfrm>
            <a:off x="5104353" y="6243326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68</a:t>
            </a: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4304" y="1818752"/>
            <a:ext cx="10088544" cy="3135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0532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16B6F7-4663-26DF-E0E9-C45CBD96C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>
            <a:extLst>
              <a:ext uri="{FF2B5EF4-FFF2-40B4-BE49-F238E27FC236}">
                <a16:creationId xmlns:a16="http://schemas.microsoft.com/office/drawing/2014/main" id="{CECF87C6-5AF6-5D7B-E807-1CCB4499B97D}"/>
              </a:ext>
            </a:extLst>
          </p:cNvPr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dirty="0">
                <a:latin typeface="Dosis Bold" pitchFamily="2" charset="0"/>
              </a:rPr>
              <a:t>PA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7CC8F3DE-D50D-34F5-4FD1-36F0F7D99168}"/>
              </a:ext>
            </a:extLst>
          </p:cNvPr>
          <p:cNvSpPr txBox="1"/>
          <p:nvPr/>
        </p:nvSpPr>
        <p:spPr>
          <a:xfrm>
            <a:off x="817668" y="158702"/>
            <a:ext cx="10556664" cy="491885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Le temps est terminé. Voyons ensemble la solution des exercices.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69D41B3C-4BD0-E093-D966-2AD19C0A17C1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accorde 5 min pour donner l’occasion aux élèves de présenter leurs productions et corrige au tableau.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C8DB70F-F476-00D1-4DAC-4CF35347BB9F}"/>
              </a:ext>
            </a:extLst>
          </p:cNvPr>
          <p:cNvSpPr/>
          <p:nvPr/>
        </p:nvSpPr>
        <p:spPr>
          <a:xfrm>
            <a:off x="4663973" y="1864949"/>
            <a:ext cx="305455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000" b="1" dirty="0"/>
              <a:t>Temps Écoulé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F83DB11-9257-2FB3-23E0-17EE22386F3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36816" y1="80957" x2="61621" y2="80371"/>
                        <a14:foregroundMark x1="54980" y1="81543" x2="67188" y2="81152"/>
                        <a14:foregroundMark x1="85938" y1="78711" x2="85938" y2="78711"/>
                        <a14:foregroundMark x1="42676" y1="82910" x2="46387" y2="82910"/>
                        <a14:foregroundMark x1="45996" y1="29980" x2="49707" y2="71387"/>
                        <a14:foregroundMark x1="50879" y1="45117" x2="58203" y2="38379"/>
                        <a14:foregroundMark x1="49902" y1="50000" x2="50977" y2="56348"/>
                        <a14:foregroundMark x1="55371" y1="26660" x2="62109" y2="33008"/>
                        <a14:backgroundMark x1="36621" y1="81348" x2="66699" y2="808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491" t="15401" r="10044" b="20983"/>
          <a:stretch/>
        </p:blipFill>
        <p:spPr>
          <a:xfrm>
            <a:off x="4495800" y="2989489"/>
            <a:ext cx="3390900" cy="2714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249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250;p28">
            <a:extLst>
              <a:ext uri="{FF2B5EF4-FFF2-40B4-BE49-F238E27FC236}">
                <a16:creationId xmlns:a16="http://schemas.microsoft.com/office/drawing/2014/main" id="{C800167E-37EA-13EC-1FB9-743D51DCFB5D}"/>
              </a:ext>
            </a:extLst>
          </p:cNvPr>
          <p:cNvGrpSpPr/>
          <p:nvPr/>
        </p:nvGrpSpPr>
        <p:grpSpPr>
          <a:xfrm>
            <a:off x="2032201" y="1087290"/>
            <a:ext cx="8127601" cy="5072700"/>
            <a:chOff x="1619475" y="1029778"/>
            <a:chExt cx="6095701" cy="3804525"/>
          </a:xfrm>
        </p:grpSpPr>
        <p:sp>
          <p:nvSpPr>
            <p:cNvPr id="3" name="Google Shape;251;p28">
              <a:extLst>
                <a:ext uri="{FF2B5EF4-FFF2-40B4-BE49-F238E27FC236}">
                  <a16:creationId xmlns:a16="http://schemas.microsoft.com/office/drawing/2014/main" id="{10870841-AEDA-07BF-4759-A91AE73C7011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" name="Google Shape;252;p28">
              <a:extLst>
                <a:ext uri="{FF2B5EF4-FFF2-40B4-BE49-F238E27FC236}">
                  <a16:creationId xmlns:a16="http://schemas.microsoft.com/office/drawing/2014/main" id="{83DDB58E-AC9C-C2A3-D510-E6E3A01973FA}"/>
                </a:ext>
              </a:extLst>
            </p:cNvPr>
            <p:cNvSpPr/>
            <p:nvPr/>
          </p:nvSpPr>
          <p:spPr>
            <a:xfrm>
              <a:off x="1740952" y="1097174"/>
              <a:ext cx="5852746" cy="366973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7" name="Google Shape;255;p28">
            <a:extLst>
              <a:ext uri="{FF2B5EF4-FFF2-40B4-BE49-F238E27FC236}">
                <a16:creationId xmlns:a16="http://schemas.microsoft.com/office/drawing/2014/main" id="{02B13D41-2ADF-EF99-8CB6-4F2930151FA6}"/>
              </a:ext>
            </a:extLst>
          </p:cNvPr>
          <p:cNvSpPr/>
          <p:nvPr/>
        </p:nvSpPr>
        <p:spPr>
          <a:xfrm>
            <a:off x="963315" y="16526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Structure de la séance</a:t>
            </a:r>
            <a:endParaRPr lang="fr-FR" sz="14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33" name="Picture 2" descr="Image générée">
            <a:extLst>
              <a:ext uri="{FF2B5EF4-FFF2-40B4-BE49-F238E27FC236}">
                <a16:creationId xmlns:a16="http://schemas.microsoft.com/office/drawing/2014/main" id="{5400CA35-CF96-4D76-E13D-C79B2D0ABAF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4" name="Group 43">
            <a:extLst>
              <a:ext uri="{FF2B5EF4-FFF2-40B4-BE49-F238E27FC236}">
                <a16:creationId xmlns:a16="http://schemas.microsoft.com/office/drawing/2014/main" id="{2D69B9E5-8D8A-F52D-85F2-F93AB09FDDE8}"/>
              </a:ext>
            </a:extLst>
          </p:cNvPr>
          <p:cNvGrpSpPr/>
          <p:nvPr/>
        </p:nvGrpSpPr>
        <p:grpSpPr>
          <a:xfrm>
            <a:off x="2336945" y="1288057"/>
            <a:ext cx="7518111" cy="548005"/>
            <a:chOff x="1764463" y="1060636"/>
            <a:chExt cx="5638583" cy="411004"/>
          </a:xfrm>
        </p:grpSpPr>
        <p:sp>
          <p:nvSpPr>
            <p:cNvPr id="27" name="Google Shape;275;p28">
              <a:extLst>
                <a:ext uri="{FF2B5EF4-FFF2-40B4-BE49-F238E27FC236}">
                  <a16:creationId xmlns:a16="http://schemas.microsoft.com/office/drawing/2014/main" id="{67272330-1CE8-D6A8-B8CF-47B277D2BBD3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chemeClr val="tx2">
                <a:lumMod val="50000"/>
                <a:lumOff val="50000"/>
              </a:schemeClr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1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28" name="Google Shape;276;p28">
              <a:extLst>
                <a:ext uri="{FF2B5EF4-FFF2-40B4-BE49-F238E27FC236}">
                  <a16:creationId xmlns:a16="http://schemas.microsoft.com/office/drawing/2014/main" id="{97CB6729-6694-69AA-8803-AA1A6C36C246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chemeClr val="tx2">
                  <a:lumMod val="50000"/>
                  <a:lumOff val="50000"/>
                </a:schemeClr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9" name="Google Shape;277;p28">
              <a:extLst>
                <a:ext uri="{FF2B5EF4-FFF2-40B4-BE49-F238E27FC236}">
                  <a16:creationId xmlns:a16="http://schemas.microsoft.com/office/drawing/2014/main" id="{A6EF5B3E-01E0-E8C1-F060-3762D49504CE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30" name="Google Shape;278;p28">
              <a:extLst>
                <a:ext uri="{FF2B5EF4-FFF2-40B4-BE49-F238E27FC236}">
                  <a16:creationId xmlns:a16="http://schemas.microsoft.com/office/drawing/2014/main" id="{7CFD7C7E-5E76-A852-EADC-9007259FD2DE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3" name="Google Shape;277;p28">
              <a:extLst>
                <a:ext uri="{FF2B5EF4-FFF2-40B4-BE49-F238E27FC236}">
                  <a16:creationId xmlns:a16="http://schemas.microsoft.com/office/drawing/2014/main" id="{A0E5C9DC-ED2F-4C21-AC72-B18B443D627F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Ouverture de la séance</a:t>
              </a: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7AA13D06-2280-5296-5273-3F265180E7AD}"/>
              </a:ext>
            </a:extLst>
          </p:cNvPr>
          <p:cNvGrpSpPr/>
          <p:nvPr/>
        </p:nvGrpSpPr>
        <p:grpSpPr>
          <a:xfrm>
            <a:off x="2336945" y="2114436"/>
            <a:ext cx="7518111" cy="548005"/>
            <a:chOff x="1764463" y="1060636"/>
            <a:chExt cx="5638583" cy="411004"/>
          </a:xfrm>
        </p:grpSpPr>
        <p:sp>
          <p:nvSpPr>
            <p:cNvPr id="46" name="Google Shape;275;p28">
              <a:extLst>
                <a:ext uri="{FF2B5EF4-FFF2-40B4-BE49-F238E27FC236}">
                  <a16:creationId xmlns:a16="http://schemas.microsoft.com/office/drawing/2014/main" id="{DE71CE43-6CD4-0ED5-4059-3B350EA71DB5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E55D19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2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47" name="Google Shape;276;p28">
              <a:extLst>
                <a:ext uri="{FF2B5EF4-FFF2-40B4-BE49-F238E27FC236}">
                  <a16:creationId xmlns:a16="http://schemas.microsoft.com/office/drawing/2014/main" id="{B6B26038-0D5B-9609-CA9D-3FCC40186630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E55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8" name="Google Shape;277;p28">
              <a:extLst>
                <a:ext uri="{FF2B5EF4-FFF2-40B4-BE49-F238E27FC236}">
                  <a16:creationId xmlns:a16="http://schemas.microsoft.com/office/drawing/2014/main" id="{C8D0E979-52C2-31BE-0722-FA7EFB9398A8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49" name="Google Shape;278;p28">
              <a:extLst>
                <a:ext uri="{FF2B5EF4-FFF2-40B4-BE49-F238E27FC236}">
                  <a16:creationId xmlns:a16="http://schemas.microsoft.com/office/drawing/2014/main" id="{71AB5E10-6838-C817-C24E-4CB1859770B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50" name="Google Shape;277;p28">
              <a:extLst>
                <a:ext uri="{FF2B5EF4-FFF2-40B4-BE49-F238E27FC236}">
                  <a16:creationId xmlns:a16="http://schemas.microsoft.com/office/drawing/2014/main" id="{A18A4C4B-95C5-1A78-39F5-AF28F2CB3888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Modelage</a:t>
              </a: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F0920BF8-C981-4610-6478-FDC5D2CA45FC}"/>
              </a:ext>
            </a:extLst>
          </p:cNvPr>
          <p:cNvGrpSpPr/>
          <p:nvPr/>
        </p:nvGrpSpPr>
        <p:grpSpPr>
          <a:xfrm>
            <a:off x="2336945" y="2940814"/>
            <a:ext cx="7518111" cy="548005"/>
            <a:chOff x="1764463" y="1060636"/>
            <a:chExt cx="5638583" cy="411004"/>
          </a:xfrm>
        </p:grpSpPr>
        <p:sp>
          <p:nvSpPr>
            <p:cNvPr id="58" name="Google Shape;275;p28">
              <a:extLst>
                <a:ext uri="{FF2B5EF4-FFF2-40B4-BE49-F238E27FC236}">
                  <a16:creationId xmlns:a16="http://schemas.microsoft.com/office/drawing/2014/main" id="{AEF9DE78-1568-DD8F-74BA-DCCCBE4A1E34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7030A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3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59" name="Google Shape;276;p28">
              <a:extLst>
                <a:ext uri="{FF2B5EF4-FFF2-40B4-BE49-F238E27FC236}">
                  <a16:creationId xmlns:a16="http://schemas.microsoft.com/office/drawing/2014/main" id="{3981E70C-7E53-08AD-CAB8-818D0EE496BD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7030A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0" name="Google Shape;277;p28">
              <a:extLst>
                <a:ext uri="{FF2B5EF4-FFF2-40B4-BE49-F238E27FC236}">
                  <a16:creationId xmlns:a16="http://schemas.microsoft.com/office/drawing/2014/main" id="{36333017-6646-6752-DC35-A23A299ED258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1" name="Google Shape;278;p28">
              <a:extLst>
                <a:ext uri="{FF2B5EF4-FFF2-40B4-BE49-F238E27FC236}">
                  <a16:creationId xmlns:a16="http://schemas.microsoft.com/office/drawing/2014/main" id="{8F2E0FB1-62C4-7B4A-8038-538A2A181CA2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2" name="Google Shape;277;p28">
              <a:extLst>
                <a:ext uri="{FF2B5EF4-FFF2-40B4-BE49-F238E27FC236}">
                  <a16:creationId xmlns:a16="http://schemas.microsoft.com/office/drawing/2014/main" id="{410718F4-E9BC-25DE-C290-6FEDCDC8AC6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guidée collective (</a:t>
              </a:r>
              <a:r>
                <a:rPr lang="fr-FR" sz="1867" b="1" kern="0" dirty="0" err="1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VdC</a:t>
              </a: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)</a:t>
              </a:r>
              <a:r>
                <a:rPr lang="ar-MA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 </a:t>
              </a:r>
              <a:endParaRPr lang="fr-FR" sz="1867" b="1" kern="0" dirty="0">
                <a:solidFill>
                  <a:srgbClr val="44546A"/>
                </a:solidFill>
                <a:latin typeface="Poppins ExtraBold"/>
                <a:ea typeface="Poppins ExtraBold"/>
                <a:cs typeface="Poppins ExtraBold"/>
              </a:endParaRPr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B210AFBE-9FEE-A21F-61E3-4FA7217AE898}"/>
              </a:ext>
            </a:extLst>
          </p:cNvPr>
          <p:cNvGrpSpPr/>
          <p:nvPr/>
        </p:nvGrpSpPr>
        <p:grpSpPr>
          <a:xfrm>
            <a:off x="2336945" y="3767193"/>
            <a:ext cx="7518111" cy="548005"/>
            <a:chOff x="1764463" y="1060636"/>
            <a:chExt cx="5638583" cy="411004"/>
          </a:xfrm>
        </p:grpSpPr>
        <p:sp>
          <p:nvSpPr>
            <p:cNvPr id="64" name="Google Shape;275;p28">
              <a:extLst>
                <a:ext uri="{FF2B5EF4-FFF2-40B4-BE49-F238E27FC236}">
                  <a16:creationId xmlns:a16="http://schemas.microsoft.com/office/drawing/2014/main" id="{2ED11872-46E5-DF11-3992-8876A5B14D9A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BEB07D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4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5" name="Google Shape;276;p28">
              <a:extLst>
                <a:ext uri="{FF2B5EF4-FFF2-40B4-BE49-F238E27FC236}">
                  <a16:creationId xmlns:a16="http://schemas.microsoft.com/office/drawing/2014/main" id="{4733EE3E-D42D-2599-3CE2-BEB4207CC0E5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BEB07D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6" name="Google Shape;277;p28">
              <a:extLst>
                <a:ext uri="{FF2B5EF4-FFF2-40B4-BE49-F238E27FC236}">
                  <a16:creationId xmlns:a16="http://schemas.microsoft.com/office/drawing/2014/main" id="{2EDAFA87-CB19-BB0B-6FCF-CFC203B7F7A7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7" name="Google Shape;278;p28">
              <a:extLst>
                <a:ext uri="{FF2B5EF4-FFF2-40B4-BE49-F238E27FC236}">
                  <a16:creationId xmlns:a16="http://schemas.microsoft.com/office/drawing/2014/main" id="{2A88B583-338E-926B-B128-9998B402411E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8" name="Google Shape;277;p28">
              <a:extLst>
                <a:ext uri="{FF2B5EF4-FFF2-40B4-BE49-F238E27FC236}">
                  <a16:creationId xmlns:a16="http://schemas.microsoft.com/office/drawing/2014/main" id="{7B1465D0-8FF9-2654-C9D2-9DECC4F55960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guidée en binôme</a:t>
              </a:r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C996A062-500C-F473-91E8-49466B9814A0}"/>
              </a:ext>
            </a:extLst>
          </p:cNvPr>
          <p:cNvGrpSpPr/>
          <p:nvPr/>
        </p:nvGrpSpPr>
        <p:grpSpPr>
          <a:xfrm>
            <a:off x="2336945" y="4593572"/>
            <a:ext cx="7518111" cy="548005"/>
            <a:chOff x="1764463" y="1060636"/>
            <a:chExt cx="5638583" cy="411004"/>
          </a:xfrm>
        </p:grpSpPr>
        <p:sp>
          <p:nvSpPr>
            <p:cNvPr id="70" name="Google Shape;275;p28">
              <a:extLst>
                <a:ext uri="{FF2B5EF4-FFF2-40B4-BE49-F238E27FC236}">
                  <a16:creationId xmlns:a16="http://schemas.microsoft.com/office/drawing/2014/main" id="{4E040C5C-C260-B80E-473E-4E1C2F3CD68F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C0000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5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1" name="Google Shape;276;p28">
              <a:extLst>
                <a:ext uri="{FF2B5EF4-FFF2-40B4-BE49-F238E27FC236}">
                  <a16:creationId xmlns:a16="http://schemas.microsoft.com/office/drawing/2014/main" id="{242BF3E4-E53D-A10C-6032-366E013121BA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C0000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2" name="Google Shape;277;p28">
              <a:extLst>
                <a:ext uri="{FF2B5EF4-FFF2-40B4-BE49-F238E27FC236}">
                  <a16:creationId xmlns:a16="http://schemas.microsoft.com/office/drawing/2014/main" id="{F0C5D024-F5C2-2CEE-E3CB-CF926EA9590A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12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3" name="Google Shape;278;p28">
              <a:extLst>
                <a:ext uri="{FF2B5EF4-FFF2-40B4-BE49-F238E27FC236}">
                  <a16:creationId xmlns:a16="http://schemas.microsoft.com/office/drawing/2014/main" id="{4D2422B7-6329-949C-8EBD-C7C6DD022C17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4" name="Google Shape;277;p28">
              <a:extLst>
                <a:ext uri="{FF2B5EF4-FFF2-40B4-BE49-F238E27FC236}">
                  <a16:creationId xmlns:a16="http://schemas.microsoft.com/office/drawing/2014/main" id="{0CC3379E-5560-46C3-11F8-04A0471C163E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autonome</a:t>
              </a:r>
            </a:p>
          </p:txBody>
        </p:sp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FECC7735-AD18-81CA-9A7E-DD7D28A7DC38}"/>
              </a:ext>
            </a:extLst>
          </p:cNvPr>
          <p:cNvGrpSpPr/>
          <p:nvPr/>
        </p:nvGrpSpPr>
        <p:grpSpPr>
          <a:xfrm>
            <a:off x="2336945" y="5419952"/>
            <a:ext cx="7518111" cy="548005"/>
            <a:chOff x="1764463" y="1060636"/>
            <a:chExt cx="5638583" cy="411004"/>
          </a:xfrm>
        </p:grpSpPr>
        <p:sp>
          <p:nvSpPr>
            <p:cNvPr id="76" name="Google Shape;275;p28">
              <a:extLst>
                <a:ext uri="{FF2B5EF4-FFF2-40B4-BE49-F238E27FC236}">
                  <a16:creationId xmlns:a16="http://schemas.microsoft.com/office/drawing/2014/main" id="{358A3EA9-660D-91FA-AEFA-20486284456E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6CA6A2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6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7" name="Google Shape;276;p28">
              <a:extLst>
                <a:ext uri="{FF2B5EF4-FFF2-40B4-BE49-F238E27FC236}">
                  <a16:creationId xmlns:a16="http://schemas.microsoft.com/office/drawing/2014/main" id="{E601F4B8-1BBB-0A4C-7B1B-1AEC1A817048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6CA6A2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8" name="Google Shape;277;p28">
              <a:extLst>
                <a:ext uri="{FF2B5EF4-FFF2-40B4-BE49-F238E27FC236}">
                  <a16:creationId xmlns:a16="http://schemas.microsoft.com/office/drawing/2014/main" id="{B7CFAD42-8AB0-10A1-6911-3ABF8B2AC23F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3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9" name="Google Shape;278;p28">
              <a:extLst>
                <a:ext uri="{FF2B5EF4-FFF2-40B4-BE49-F238E27FC236}">
                  <a16:creationId xmlns:a16="http://schemas.microsoft.com/office/drawing/2014/main" id="{2640C850-4A34-FFE2-FF64-6523F66A922B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80" name="Google Shape;277;p28">
              <a:extLst>
                <a:ext uri="{FF2B5EF4-FFF2-40B4-BE49-F238E27FC236}">
                  <a16:creationId xmlns:a16="http://schemas.microsoft.com/office/drawing/2014/main" id="{BB199019-95B7-55BE-BDAD-CED3D762D20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Clôture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B27096">
                <a:alpha val="74000"/>
              </a:srgbClr>
            </a:gs>
            <a:gs pos="75000">
              <a:srgbClr val="B27096">
                <a:alpha val="66000"/>
              </a:srgbClr>
            </a:gs>
            <a:gs pos="83000">
              <a:srgbClr val="B27096"/>
            </a:gs>
            <a:gs pos="100000">
              <a:srgbClr val="B27096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7445811-0688-6920-8445-5FF5014A6A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CED924B2-E791-8B7A-B452-C222B85004E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486D72A5-68DA-9F53-3447-D529DA0810FC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B27096">
                <a:alpha val="51000"/>
              </a:srgbClr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657DAEB-3B33-21E7-5E18-6749EB35BC35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Clôture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B4167B85-35F4-E9E4-826B-38E277DA0CE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41BCA132-56D9-79AD-3968-EBD601A21D52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DF391218-2CD1-984F-E352-04CBFFC6078B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3 min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6272ADB3-44FD-1985-6939-C3D6936E1C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2745" y="1369124"/>
            <a:ext cx="1286510" cy="1417543"/>
          </a:xfrm>
          <a:custGeom>
            <a:avLst/>
            <a:gdLst>
              <a:gd name="csX0" fmla="*/ 0 w 1286510"/>
              <a:gd name="csY0" fmla="*/ 0 h 1417543"/>
              <a:gd name="csX1" fmla="*/ 415972 w 1286510"/>
              <a:gd name="csY1" fmla="*/ 0 h 1417543"/>
              <a:gd name="csX2" fmla="*/ 831943 w 1286510"/>
              <a:gd name="csY2" fmla="*/ 0 h 1417543"/>
              <a:gd name="csX3" fmla="*/ 1286510 w 1286510"/>
              <a:gd name="csY3" fmla="*/ 0 h 1417543"/>
              <a:gd name="csX4" fmla="*/ 1286510 w 1286510"/>
              <a:gd name="csY4" fmla="*/ 429988 h 1417543"/>
              <a:gd name="csX5" fmla="*/ 1286510 w 1286510"/>
              <a:gd name="csY5" fmla="*/ 930853 h 1417543"/>
              <a:gd name="csX6" fmla="*/ 1286510 w 1286510"/>
              <a:gd name="csY6" fmla="*/ 1417543 h 1417543"/>
              <a:gd name="csX7" fmla="*/ 831943 w 1286510"/>
              <a:gd name="csY7" fmla="*/ 1417543 h 1417543"/>
              <a:gd name="csX8" fmla="*/ 390241 w 1286510"/>
              <a:gd name="csY8" fmla="*/ 1417543 h 1417543"/>
              <a:gd name="csX9" fmla="*/ 0 w 1286510"/>
              <a:gd name="csY9" fmla="*/ 1417543 h 1417543"/>
              <a:gd name="csX10" fmla="*/ 0 w 1286510"/>
              <a:gd name="csY10" fmla="*/ 987555 h 1417543"/>
              <a:gd name="csX11" fmla="*/ 0 w 1286510"/>
              <a:gd name="csY11" fmla="*/ 486690 h 1417543"/>
              <a:gd name="csX12" fmla="*/ 0 w 1286510"/>
              <a:gd name="csY12" fmla="*/ 0 h 141754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1286510" h="1417543" fill="none" extrusionOk="0">
                <a:moveTo>
                  <a:pt x="0" y="0"/>
                </a:moveTo>
                <a:cubicBezTo>
                  <a:pt x="142707" y="-45865"/>
                  <a:pt x="248084" y="30417"/>
                  <a:pt x="415972" y="0"/>
                </a:cubicBezTo>
                <a:cubicBezTo>
                  <a:pt x="583860" y="-30417"/>
                  <a:pt x="628099" y="42114"/>
                  <a:pt x="831943" y="0"/>
                </a:cubicBezTo>
                <a:cubicBezTo>
                  <a:pt x="1035787" y="-42114"/>
                  <a:pt x="1070002" y="48386"/>
                  <a:pt x="1286510" y="0"/>
                </a:cubicBezTo>
                <a:cubicBezTo>
                  <a:pt x="1293381" y="119916"/>
                  <a:pt x="1286198" y="256908"/>
                  <a:pt x="1286510" y="429988"/>
                </a:cubicBezTo>
                <a:cubicBezTo>
                  <a:pt x="1286822" y="603068"/>
                  <a:pt x="1234200" y="823810"/>
                  <a:pt x="1286510" y="930853"/>
                </a:cubicBezTo>
                <a:cubicBezTo>
                  <a:pt x="1338820" y="1037897"/>
                  <a:pt x="1242766" y="1228780"/>
                  <a:pt x="1286510" y="1417543"/>
                </a:cubicBezTo>
                <a:cubicBezTo>
                  <a:pt x="1172213" y="1453310"/>
                  <a:pt x="1056186" y="1401025"/>
                  <a:pt x="831943" y="1417543"/>
                </a:cubicBezTo>
                <a:cubicBezTo>
                  <a:pt x="607700" y="1434061"/>
                  <a:pt x="584959" y="1396528"/>
                  <a:pt x="390241" y="1417543"/>
                </a:cubicBezTo>
                <a:cubicBezTo>
                  <a:pt x="195523" y="1438558"/>
                  <a:pt x="190117" y="1393693"/>
                  <a:pt x="0" y="1417543"/>
                </a:cubicBezTo>
                <a:cubicBezTo>
                  <a:pt x="-7651" y="1208313"/>
                  <a:pt x="1509" y="1089959"/>
                  <a:pt x="0" y="987555"/>
                </a:cubicBezTo>
                <a:cubicBezTo>
                  <a:pt x="-1509" y="885151"/>
                  <a:pt x="40851" y="616431"/>
                  <a:pt x="0" y="486690"/>
                </a:cubicBezTo>
                <a:cubicBezTo>
                  <a:pt x="-40851" y="356950"/>
                  <a:pt x="14342" y="128307"/>
                  <a:pt x="0" y="0"/>
                </a:cubicBezTo>
                <a:close/>
              </a:path>
              <a:path w="1286510" h="1417543" stroke="0" extrusionOk="0">
                <a:moveTo>
                  <a:pt x="0" y="0"/>
                </a:moveTo>
                <a:cubicBezTo>
                  <a:pt x="145176" y="-42189"/>
                  <a:pt x="232295" y="5696"/>
                  <a:pt x="403106" y="0"/>
                </a:cubicBezTo>
                <a:cubicBezTo>
                  <a:pt x="573917" y="-5696"/>
                  <a:pt x="666470" y="23861"/>
                  <a:pt x="793348" y="0"/>
                </a:cubicBezTo>
                <a:cubicBezTo>
                  <a:pt x="920226" y="-23861"/>
                  <a:pt x="1088577" y="42705"/>
                  <a:pt x="1286510" y="0"/>
                </a:cubicBezTo>
                <a:cubicBezTo>
                  <a:pt x="1305054" y="143718"/>
                  <a:pt x="1238239" y="295932"/>
                  <a:pt x="1286510" y="458339"/>
                </a:cubicBezTo>
                <a:cubicBezTo>
                  <a:pt x="1334781" y="620746"/>
                  <a:pt x="1230929" y="752690"/>
                  <a:pt x="1286510" y="930853"/>
                </a:cubicBezTo>
                <a:cubicBezTo>
                  <a:pt x="1342091" y="1109016"/>
                  <a:pt x="1252020" y="1207732"/>
                  <a:pt x="1286510" y="1417543"/>
                </a:cubicBezTo>
                <a:cubicBezTo>
                  <a:pt x="1134982" y="1442443"/>
                  <a:pt x="1031625" y="1416413"/>
                  <a:pt x="857673" y="1417543"/>
                </a:cubicBezTo>
                <a:cubicBezTo>
                  <a:pt x="683721" y="1418673"/>
                  <a:pt x="647731" y="1390980"/>
                  <a:pt x="441702" y="1417543"/>
                </a:cubicBezTo>
                <a:cubicBezTo>
                  <a:pt x="235673" y="1444106"/>
                  <a:pt x="177848" y="1379268"/>
                  <a:pt x="0" y="1417543"/>
                </a:cubicBezTo>
                <a:cubicBezTo>
                  <a:pt x="-12059" y="1196084"/>
                  <a:pt x="36281" y="1148405"/>
                  <a:pt x="0" y="916678"/>
                </a:cubicBezTo>
                <a:cubicBezTo>
                  <a:pt x="-36281" y="684952"/>
                  <a:pt x="16042" y="636855"/>
                  <a:pt x="0" y="486690"/>
                </a:cubicBezTo>
                <a:cubicBezTo>
                  <a:pt x="-16042" y="336525"/>
                  <a:pt x="5907" y="143368"/>
                  <a:pt x="0" y="0"/>
                </a:cubicBezTo>
                <a:close/>
              </a:path>
            </a:pathLst>
          </a:custGeom>
          <a:ln w="57150">
            <a:solidFill>
              <a:schemeClr val="tx1">
                <a:lumMod val="75000"/>
                <a:lumOff val="25000"/>
              </a:schemeClr>
            </a:solidFill>
            <a:extLst>
              <a:ext uri="{C807C97D-BFC1-408E-A445-0C87EB9F89A2}">
                <ask:lineSketchStyleProps xmlns:ask="http://schemas.microsoft.com/office/drawing/2018/sketchyshapes" sd="20912871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1759905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318174-B146-E164-3824-454A14F825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2">
            <a:extLst>
              <a:ext uri="{FF2B5EF4-FFF2-40B4-BE49-F238E27FC236}">
                <a16:creationId xmlns:a16="http://schemas.microsoft.com/office/drawing/2014/main" id="{48154FEB-A7C1-8412-0A0F-25FFE8B0705A}"/>
              </a:ext>
            </a:extLst>
          </p:cNvPr>
          <p:cNvSpPr txBox="1"/>
          <p:nvPr/>
        </p:nvSpPr>
        <p:spPr>
          <a:xfrm>
            <a:off x="743988" y="698256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invite les élèves à rappeler ce qu’ils ont appris, puis présente une synthèse de la séance.</a:t>
            </a: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12683DF8-055B-F6A0-E431-FCAE5A898B13}"/>
              </a:ext>
            </a:extLst>
          </p:cNvPr>
          <p:cNvSpPr txBox="1"/>
          <p:nvPr/>
        </p:nvSpPr>
        <p:spPr>
          <a:xfrm>
            <a:off x="923911" y="188531"/>
            <a:ext cx="105918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Dans cette séance nous avons appris comment additionner et soustraire deux expressions littérales:</a:t>
            </a: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7D9D14DD-6E11-AA20-A328-BD02666639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69B5981A-4807-5A3E-56F0-8ED234BA1E7D}"/>
              </a:ext>
            </a:extLst>
          </p:cNvPr>
          <p:cNvSpPr/>
          <p:nvPr/>
        </p:nvSpPr>
        <p:spPr>
          <a:xfrm>
            <a:off x="11377506" y="292495"/>
            <a:ext cx="517596" cy="517596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C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13" name="Image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3988" y="1021994"/>
            <a:ext cx="10297028" cy="2453853"/>
          </a:xfrm>
          <a:prstGeom prst="rect">
            <a:avLst/>
          </a:prstGeom>
        </p:spPr>
      </p:pic>
      <p:pic>
        <p:nvPicPr>
          <p:cNvPr id="15" name="Image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93547" y="3556145"/>
            <a:ext cx="6622165" cy="270698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6" name="ZoneTexte 15"/>
              <p:cNvSpPr txBox="1"/>
              <p:nvPr/>
            </p:nvSpPr>
            <p:spPr>
              <a:xfrm>
                <a:off x="412110" y="4161425"/>
                <a:ext cx="3536892" cy="923330"/>
              </a:xfrm>
              <a:prstGeom prst="rect">
                <a:avLst/>
              </a:prstGeom>
              <a:solidFill>
                <a:srgbClr val="D6DCE5"/>
              </a:solidFill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fr-FR" dirty="0"/>
                  <a:t>Pour effectuer la soustraction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fr-FR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fr-FR" b="0" i="1" smtClean="0">
                            <a:latin typeface="Cambria Math" panose="02040503050406030204" pitchFamily="18" charset="0"/>
                          </a:rPr>
                          <m:t>7</m:t>
                        </m:r>
                        <m:r>
                          <a:rPr lang="fr-FR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fr-FR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fr-FR" b="0" i="1" smtClean="0">
                            <a:latin typeface="Cambria Math" panose="02040503050406030204" pitchFamily="18" charset="0"/>
                          </a:rPr>
                          <m:t>6</m:t>
                        </m:r>
                      </m:e>
                    </m:d>
                    <m:r>
                      <a:rPr lang="fr-FR" b="0" i="1" smtClean="0">
                        <a:latin typeface="Cambria Math" panose="02040503050406030204" pitchFamily="18" charset="0"/>
                      </a:rPr>
                      <m:t>−</m:t>
                    </m:r>
                    <m:d>
                      <m:dPr>
                        <m:ctrlPr>
                          <a:rPr lang="fr-FR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fr-FR" b="0" i="1" smtClean="0">
                            <a:latin typeface="Cambria Math" panose="02040503050406030204" pitchFamily="18" charset="0"/>
                          </a:rPr>
                          <m:t>5</m:t>
                        </m:r>
                        <m:r>
                          <a:rPr lang="fr-FR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fr-FR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fr-FR" b="0" i="1" smtClean="0">
                            <a:latin typeface="Cambria Math" panose="02040503050406030204" pitchFamily="18" charset="0"/>
                          </a:rPr>
                          <m:t>8</m:t>
                        </m:r>
                      </m:e>
                    </m:d>
                  </m:oMath>
                </a14:m>
                <a:r>
                  <a:rPr lang="fr-FR" dirty="0"/>
                  <a:t>  j’ajoute l’opposé de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fr-FR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fr-FR" i="1">
                            <a:latin typeface="Cambria Math" panose="02040503050406030204" pitchFamily="18" charset="0"/>
                          </a:rPr>
                          <m:t>5</m:t>
                        </m:r>
                        <m:r>
                          <a:rPr lang="fr-FR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fr-FR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fr-FR" i="1">
                            <a:latin typeface="Cambria Math" panose="02040503050406030204" pitchFamily="18" charset="0"/>
                          </a:rPr>
                          <m:t>8</m:t>
                        </m:r>
                      </m:e>
                    </m:d>
                  </m:oMath>
                </a14:m>
                <a:endParaRPr lang="fr-FR" dirty="0"/>
              </a:p>
            </p:txBody>
          </p:sp>
        </mc:Choice>
        <mc:Fallback xmlns="">
          <p:sp>
            <p:nvSpPr>
              <p:cNvPr id="16" name="ZoneTexte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2110" y="4161425"/>
                <a:ext cx="3536892" cy="923330"/>
              </a:xfrm>
              <a:prstGeom prst="rect">
                <a:avLst/>
              </a:prstGeom>
              <a:blipFill>
                <a:blip r:embed="rId5"/>
                <a:stretch>
                  <a:fillRect l="-1549" t="-3947" b="-921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9" name="Image 1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4162" y="5416209"/>
            <a:ext cx="3732788" cy="617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0131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B27096"/>
            </a:gs>
            <a:gs pos="75000">
              <a:srgbClr val="B27096">
                <a:alpha val="66000"/>
              </a:srgbClr>
            </a:gs>
            <a:gs pos="83000">
              <a:srgbClr val="B27096"/>
            </a:gs>
            <a:gs pos="100000">
              <a:srgbClr val="B27096"/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3C01999-77F8-8798-F49D-18C4A771D0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2">
            <a:extLst>
              <a:ext uri="{FF2B5EF4-FFF2-40B4-BE49-F238E27FC236}">
                <a16:creationId xmlns:a16="http://schemas.microsoft.com/office/drawing/2014/main" id="{080E698B-E76C-084D-4F73-F925BF320EBE}"/>
              </a:ext>
            </a:extLst>
          </p:cNvPr>
          <p:cNvSpPr txBox="1"/>
          <p:nvPr/>
        </p:nvSpPr>
        <p:spPr>
          <a:xfrm>
            <a:off x="482599" y="697141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incite les élèves à faire l’exercice à la maison, puis clôt la séance..</a:t>
            </a: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E7826AE4-DC39-080E-D773-C821D18D8E54}"/>
              </a:ext>
            </a:extLst>
          </p:cNvPr>
          <p:cNvSpPr txBox="1"/>
          <p:nvPr/>
        </p:nvSpPr>
        <p:spPr>
          <a:xfrm>
            <a:off x="774699" y="177800"/>
            <a:ext cx="105918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Exercice à préparer à la maison pour la prochaine séance</a:t>
            </a: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E7776F0F-6889-70FD-34F1-D33743EA4E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11CC93C4-FFAD-1095-356A-566784FA8022}"/>
              </a:ext>
            </a:extLst>
          </p:cNvPr>
          <p:cNvSpPr/>
          <p:nvPr/>
        </p:nvSpPr>
        <p:spPr>
          <a:xfrm>
            <a:off x="11377506" y="292495"/>
            <a:ext cx="517596" cy="517596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F55B392-FE7B-9C4E-744F-DC58B9ED60D4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Page68</a:t>
            </a: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0860" y="2548813"/>
            <a:ext cx="10336646" cy="2655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655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DDF43">
                <a:alpha val="6000"/>
              </a:srgbClr>
            </a:gs>
            <a:gs pos="74000">
              <a:srgbClr val="FDDF43"/>
            </a:gs>
            <a:gs pos="83000">
              <a:srgbClr val="FDDF43"/>
            </a:gs>
            <a:gs pos="100000">
              <a:schemeClr val="bg1">
                <a:lumMod val="5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DF12874-C1F0-17A4-9296-F5D31632C8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80B7ABD5-53E8-9EA2-20D0-860D7D0B9FF3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46493DB-9F14-91A6-2354-900B5DCE89AF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76717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4CB245B-8C18-4047-0371-E548E5BA8B21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Fin de la séance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827A6844-A096-E197-1E22-B9281948BE3A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0EFF4"/>
              </a:clrFrom>
              <a:clrTo>
                <a:srgbClr val="F0EFF4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62575" y="1197428"/>
            <a:ext cx="1466850" cy="1524000"/>
          </a:xfrm>
          <a:custGeom>
            <a:avLst/>
            <a:gdLst>
              <a:gd name="csX0" fmla="*/ 0 w 1466850"/>
              <a:gd name="csY0" fmla="*/ 0 h 1524000"/>
              <a:gd name="csX1" fmla="*/ 474281 w 1466850"/>
              <a:gd name="csY1" fmla="*/ 0 h 1524000"/>
              <a:gd name="csX2" fmla="*/ 948563 w 1466850"/>
              <a:gd name="csY2" fmla="*/ 0 h 1524000"/>
              <a:gd name="csX3" fmla="*/ 1466850 w 1466850"/>
              <a:gd name="csY3" fmla="*/ 0 h 1524000"/>
              <a:gd name="csX4" fmla="*/ 1466850 w 1466850"/>
              <a:gd name="csY4" fmla="*/ 462280 h 1524000"/>
              <a:gd name="csX5" fmla="*/ 1466850 w 1466850"/>
              <a:gd name="csY5" fmla="*/ 1000760 h 1524000"/>
              <a:gd name="csX6" fmla="*/ 1466850 w 1466850"/>
              <a:gd name="csY6" fmla="*/ 1524000 h 1524000"/>
              <a:gd name="csX7" fmla="*/ 948563 w 1466850"/>
              <a:gd name="csY7" fmla="*/ 1524000 h 1524000"/>
              <a:gd name="csX8" fmla="*/ 444945 w 1466850"/>
              <a:gd name="csY8" fmla="*/ 1524000 h 1524000"/>
              <a:gd name="csX9" fmla="*/ 0 w 1466850"/>
              <a:gd name="csY9" fmla="*/ 1524000 h 1524000"/>
              <a:gd name="csX10" fmla="*/ 0 w 1466850"/>
              <a:gd name="csY10" fmla="*/ 1061720 h 1524000"/>
              <a:gd name="csX11" fmla="*/ 0 w 1466850"/>
              <a:gd name="csY11" fmla="*/ 523240 h 1524000"/>
              <a:gd name="csX12" fmla="*/ 0 w 1466850"/>
              <a:gd name="csY12" fmla="*/ 0 h 15240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1466850" h="1524000" fill="none" extrusionOk="0">
                <a:moveTo>
                  <a:pt x="0" y="0"/>
                </a:moveTo>
                <a:cubicBezTo>
                  <a:pt x="122377" y="-18041"/>
                  <a:pt x="310191" y="8558"/>
                  <a:pt x="474281" y="0"/>
                </a:cubicBezTo>
                <a:cubicBezTo>
                  <a:pt x="638371" y="-8558"/>
                  <a:pt x="758477" y="10877"/>
                  <a:pt x="948563" y="0"/>
                </a:cubicBezTo>
                <a:cubicBezTo>
                  <a:pt x="1138649" y="-10877"/>
                  <a:pt x="1318132" y="41130"/>
                  <a:pt x="1466850" y="0"/>
                </a:cubicBezTo>
                <a:cubicBezTo>
                  <a:pt x="1476298" y="144982"/>
                  <a:pt x="1434932" y="241894"/>
                  <a:pt x="1466850" y="462280"/>
                </a:cubicBezTo>
                <a:cubicBezTo>
                  <a:pt x="1498768" y="682666"/>
                  <a:pt x="1425043" y="875650"/>
                  <a:pt x="1466850" y="1000760"/>
                </a:cubicBezTo>
                <a:cubicBezTo>
                  <a:pt x="1508657" y="1125870"/>
                  <a:pt x="1422271" y="1300109"/>
                  <a:pt x="1466850" y="1524000"/>
                </a:cubicBezTo>
                <a:cubicBezTo>
                  <a:pt x="1335349" y="1548331"/>
                  <a:pt x="1125096" y="1513789"/>
                  <a:pt x="948563" y="1524000"/>
                </a:cubicBezTo>
                <a:cubicBezTo>
                  <a:pt x="772030" y="1534211"/>
                  <a:pt x="633575" y="1512689"/>
                  <a:pt x="444945" y="1524000"/>
                </a:cubicBezTo>
                <a:cubicBezTo>
                  <a:pt x="256315" y="1535311"/>
                  <a:pt x="115865" y="1477946"/>
                  <a:pt x="0" y="1524000"/>
                </a:cubicBezTo>
                <a:cubicBezTo>
                  <a:pt x="-39432" y="1374506"/>
                  <a:pt x="13378" y="1172278"/>
                  <a:pt x="0" y="1061720"/>
                </a:cubicBezTo>
                <a:cubicBezTo>
                  <a:pt x="-13378" y="951162"/>
                  <a:pt x="59843" y="708241"/>
                  <a:pt x="0" y="523240"/>
                </a:cubicBezTo>
                <a:cubicBezTo>
                  <a:pt x="-59843" y="338239"/>
                  <a:pt x="27836" y="230650"/>
                  <a:pt x="0" y="0"/>
                </a:cubicBezTo>
                <a:close/>
              </a:path>
              <a:path w="1466850" h="1524000" stroke="0" extrusionOk="0">
                <a:moveTo>
                  <a:pt x="0" y="0"/>
                </a:moveTo>
                <a:cubicBezTo>
                  <a:pt x="198828" y="-27095"/>
                  <a:pt x="286925" y="32601"/>
                  <a:pt x="459613" y="0"/>
                </a:cubicBezTo>
                <a:cubicBezTo>
                  <a:pt x="632301" y="-32601"/>
                  <a:pt x="813733" y="42740"/>
                  <a:pt x="904558" y="0"/>
                </a:cubicBezTo>
                <a:cubicBezTo>
                  <a:pt x="995384" y="-42740"/>
                  <a:pt x="1335743" y="11794"/>
                  <a:pt x="1466850" y="0"/>
                </a:cubicBezTo>
                <a:cubicBezTo>
                  <a:pt x="1499237" y="198296"/>
                  <a:pt x="1413709" y="306535"/>
                  <a:pt x="1466850" y="492760"/>
                </a:cubicBezTo>
                <a:cubicBezTo>
                  <a:pt x="1519991" y="678985"/>
                  <a:pt x="1406716" y="876363"/>
                  <a:pt x="1466850" y="1000760"/>
                </a:cubicBezTo>
                <a:cubicBezTo>
                  <a:pt x="1526984" y="1125157"/>
                  <a:pt x="1416446" y="1374465"/>
                  <a:pt x="1466850" y="1524000"/>
                </a:cubicBezTo>
                <a:cubicBezTo>
                  <a:pt x="1288953" y="1543042"/>
                  <a:pt x="1194956" y="1505010"/>
                  <a:pt x="977900" y="1524000"/>
                </a:cubicBezTo>
                <a:cubicBezTo>
                  <a:pt x="760844" y="1542990"/>
                  <a:pt x="692423" y="1475941"/>
                  <a:pt x="503619" y="1524000"/>
                </a:cubicBezTo>
                <a:cubicBezTo>
                  <a:pt x="314815" y="1572059"/>
                  <a:pt x="108286" y="1501389"/>
                  <a:pt x="0" y="1524000"/>
                </a:cubicBezTo>
                <a:cubicBezTo>
                  <a:pt x="-41297" y="1414003"/>
                  <a:pt x="36901" y="1131580"/>
                  <a:pt x="0" y="985520"/>
                </a:cubicBezTo>
                <a:cubicBezTo>
                  <a:pt x="-36901" y="839460"/>
                  <a:pt x="47136" y="689783"/>
                  <a:pt x="0" y="523240"/>
                </a:cubicBezTo>
                <a:cubicBezTo>
                  <a:pt x="-47136" y="356697"/>
                  <a:pt x="54797" y="235709"/>
                  <a:pt x="0" y="0"/>
                </a:cubicBezTo>
                <a:close/>
              </a:path>
            </a:pathLst>
          </a:custGeom>
          <a:ln w="57150">
            <a:solidFill>
              <a:schemeClr val="tx1">
                <a:lumMod val="75000"/>
                <a:lumOff val="25000"/>
              </a:schemeClr>
            </a:solidFill>
            <a:extLst>
              <a:ext uri="{C807C97D-BFC1-408E-A445-0C87EB9F89A2}">
                <ask:lineSketchStyleProps xmlns:ask="http://schemas.microsoft.com/office/drawing/2018/sketchyshapes" sd="20912871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382096702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C44E6E-7CB8-832A-A38E-C83B711AFA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255;p28">
            <a:extLst>
              <a:ext uri="{FF2B5EF4-FFF2-40B4-BE49-F238E27FC236}">
                <a16:creationId xmlns:a16="http://schemas.microsoft.com/office/drawing/2014/main" id="{D8494A09-7DAA-A65A-1F48-7178CEC9BBBB}"/>
              </a:ext>
            </a:extLst>
          </p:cNvPr>
          <p:cNvSpPr/>
          <p:nvPr/>
        </p:nvSpPr>
        <p:spPr>
          <a:xfrm>
            <a:off x="948074" y="18148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>
              <a:lnSpc>
                <a:spcPct val="9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Matériel nécessaire</a:t>
            </a:r>
          </a:p>
        </p:txBody>
      </p:sp>
      <p:pic>
        <p:nvPicPr>
          <p:cNvPr id="7" name="Picture 2" descr="Image générée">
            <a:extLst>
              <a:ext uri="{FF2B5EF4-FFF2-40B4-BE49-F238E27FC236}">
                <a16:creationId xmlns:a16="http://schemas.microsoft.com/office/drawing/2014/main" id="{961A9FAD-1D9B-C737-844B-2FB12A0C326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4670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Google Shape;250;p28">
            <a:extLst>
              <a:ext uri="{FF2B5EF4-FFF2-40B4-BE49-F238E27FC236}">
                <a16:creationId xmlns:a16="http://schemas.microsoft.com/office/drawing/2014/main" id="{F0C1EEEB-1A76-97CC-9AFF-0D5EE95CA916}"/>
              </a:ext>
            </a:extLst>
          </p:cNvPr>
          <p:cNvGrpSpPr/>
          <p:nvPr/>
        </p:nvGrpSpPr>
        <p:grpSpPr>
          <a:xfrm>
            <a:off x="1257907" y="1041305"/>
            <a:ext cx="9579427" cy="5403036"/>
            <a:chOff x="1619475" y="1029778"/>
            <a:chExt cx="6095701" cy="3804525"/>
          </a:xfrm>
        </p:grpSpPr>
        <p:sp>
          <p:nvSpPr>
            <p:cNvPr id="8" name="Google Shape;251;p28">
              <a:extLst>
                <a:ext uri="{FF2B5EF4-FFF2-40B4-BE49-F238E27FC236}">
                  <a16:creationId xmlns:a16="http://schemas.microsoft.com/office/drawing/2014/main" id="{1BDDED31-DC3C-71E6-293B-9B41DDF5183D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10" name="Google Shape;252;p28">
              <a:extLst>
                <a:ext uri="{FF2B5EF4-FFF2-40B4-BE49-F238E27FC236}">
                  <a16:creationId xmlns:a16="http://schemas.microsoft.com/office/drawing/2014/main" id="{4777E0C0-26F3-ACD4-BC62-CBBB76C9E963}"/>
                </a:ext>
              </a:extLst>
            </p:cNvPr>
            <p:cNvSpPr/>
            <p:nvPr/>
          </p:nvSpPr>
          <p:spPr>
            <a:xfrm>
              <a:off x="1692956" y="1084268"/>
              <a:ext cx="5924251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13" name="Google Shape;996;p109">
            <a:extLst>
              <a:ext uri="{FF2B5EF4-FFF2-40B4-BE49-F238E27FC236}">
                <a16:creationId xmlns:a16="http://schemas.microsoft.com/office/drawing/2014/main" id="{351F946C-A501-4C58-BC6A-1C4223005226}"/>
              </a:ext>
            </a:extLst>
          </p:cNvPr>
          <p:cNvSpPr txBox="1"/>
          <p:nvPr/>
        </p:nvSpPr>
        <p:spPr>
          <a:xfrm>
            <a:off x="1721796" y="1416788"/>
            <a:ext cx="8630645" cy="650168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Matériel de l’élève</a:t>
            </a:r>
          </a:p>
        </p:txBody>
      </p:sp>
      <p:pic>
        <p:nvPicPr>
          <p:cNvPr id="15" name="Picture 11">
            <a:extLst>
              <a:ext uri="{FF2B5EF4-FFF2-40B4-BE49-F238E27FC236}">
                <a16:creationId xmlns:a16="http://schemas.microsoft.com/office/drawing/2014/main" id="{D884E71F-9BE2-69DC-4C72-1059DF619988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75284">
            <a:off x="5246368" y="4688581"/>
            <a:ext cx="1564020" cy="174252"/>
          </a:xfrm>
          <a:prstGeom prst="rect">
            <a:avLst/>
          </a:prstGeom>
        </p:spPr>
      </p:pic>
      <p:pic>
        <p:nvPicPr>
          <p:cNvPr id="19" name="Picture 21">
            <a:extLst>
              <a:ext uri="{FF2B5EF4-FFF2-40B4-BE49-F238E27FC236}">
                <a16:creationId xmlns:a16="http://schemas.microsoft.com/office/drawing/2014/main" id="{59801438-8BE1-299D-F527-99E0AADE3A04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31425" y="3045106"/>
            <a:ext cx="1632389" cy="1164080"/>
          </a:xfrm>
          <a:prstGeom prst="rect">
            <a:avLst/>
          </a:prstGeom>
        </p:spPr>
      </p:pic>
      <p:pic>
        <p:nvPicPr>
          <p:cNvPr id="21" name="Picture 1">
            <a:extLst>
              <a:ext uri="{FF2B5EF4-FFF2-40B4-BE49-F238E27FC236}">
                <a16:creationId xmlns:a16="http://schemas.microsoft.com/office/drawing/2014/main" id="{995F60F2-0845-307F-923E-F3305B42ED0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5" t="23325" r="26247" b="30055"/>
          <a:stretch>
            <a:fillRect/>
          </a:stretch>
        </p:blipFill>
        <p:spPr>
          <a:xfrm>
            <a:off x="8097821" y="3429000"/>
            <a:ext cx="1478097" cy="1109845"/>
          </a:xfrm>
          <a:prstGeom prst="rect">
            <a:avLst/>
          </a:prstGeom>
          <a:ln w="19050">
            <a:noFill/>
          </a:ln>
        </p:spPr>
      </p:pic>
      <p:pic>
        <p:nvPicPr>
          <p:cNvPr id="23" name="Picture 8">
            <a:extLst>
              <a:ext uri="{FF2B5EF4-FFF2-40B4-BE49-F238E27FC236}">
                <a16:creationId xmlns:a16="http://schemas.microsoft.com/office/drawing/2014/main" id="{A143FCF7-C61F-10D2-6F6E-BA17CDCDB81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323929" y="4882889"/>
            <a:ext cx="413334" cy="397411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98370DD5-4CD1-721A-E206-8B988DAD25D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53637" y="2887937"/>
            <a:ext cx="1721310" cy="2348766"/>
          </a:xfrm>
          <a:prstGeom prst="rect">
            <a:avLst/>
          </a:prstGeom>
          <a:ln w="38100">
            <a:solidFill>
              <a:schemeClr val="bg1">
                <a:lumMod val="75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8161684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806843-20BD-414E-4E5D-9A7341B6FA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55;p28">
            <a:extLst>
              <a:ext uri="{FF2B5EF4-FFF2-40B4-BE49-F238E27FC236}">
                <a16:creationId xmlns:a16="http://schemas.microsoft.com/office/drawing/2014/main" id="{7232CAA3-3DD0-98FF-820D-35B618FC3569}"/>
              </a:ext>
            </a:extLst>
          </p:cNvPr>
          <p:cNvSpPr/>
          <p:nvPr/>
        </p:nvSpPr>
        <p:spPr>
          <a:xfrm>
            <a:off x="172899" y="61516"/>
            <a:ext cx="11310803" cy="602723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MA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Une banque des bons et mauvais comportements </a:t>
            </a:r>
            <a:endParaRPr lang="en-US" sz="18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E910BE2-3881-7D0E-E803-A3E02C53654F}"/>
              </a:ext>
            </a:extLst>
          </p:cNvPr>
          <p:cNvSpPr/>
          <p:nvPr/>
        </p:nvSpPr>
        <p:spPr>
          <a:xfrm>
            <a:off x="7133351" y="1048837"/>
            <a:ext cx="4566868" cy="60272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r>
              <a:rPr lang="fr-FR" sz="2133" b="1" dirty="0">
                <a:solidFill>
                  <a:prstClr val="whit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Mauvais comportements</a:t>
            </a:r>
            <a:endParaRPr lang="fr-MA" sz="2133" b="1" dirty="0">
              <a:solidFill>
                <a:prstClr val="white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243B037-1F4C-D530-B71B-CF5B381045B5}"/>
              </a:ext>
            </a:extLst>
          </p:cNvPr>
          <p:cNvSpPr/>
          <p:nvPr/>
        </p:nvSpPr>
        <p:spPr>
          <a:xfrm>
            <a:off x="491781" y="1048837"/>
            <a:ext cx="4368339" cy="60272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r>
              <a:rPr lang="fr-FR" sz="2133" b="1" dirty="0">
                <a:solidFill>
                  <a:prstClr val="whit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Bons comportements</a:t>
            </a:r>
            <a:endParaRPr lang="fr-MA" sz="2133" b="1" dirty="0">
              <a:solidFill>
                <a:prstClr val="white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02F5B7BB-A09E-350C-C581-9BD7ACC403C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629" b="96070" l="9948" r="89791">
                        <a14:foregroundMark x1="39005" y1="6376" x2="57068" y2="4716"/>
                        <a14:foregroundMark x1="31937" y1="95633" x2="42408" y2="88908"/>
                        <a14:foregroundMark x1="57723" y1="96070" x2="58639" y2="8969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879" y="1796803"/>
            <a:ext cx="3173351" cy="4760027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4BE3944C-573E-4613-C6E7-D1F8D09B793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8594" b="94596" l="9961" r="89844">
                        <a14:foregroundMark x1="46582" y1="91341" x2="61328" y2="88086"/>
                        <a14:foregroundMark x1="68652" y1="94661" x2="79980" y2="86654"/>
                        <a14:foregroundMark x1="79980" y1="86654" x2="79980" y2="86263"/>
                        <a14:foregroundMark x1="53320" y1="19857" x2="57324" y2="19010"/>
                        <a14:foregroundMark x1="61914" y1="18620" x2="69336" y2="19401"/>
                        <a14:foregroundMark x1="79102" y1="31706" x2="82520" y2="43164"/>
                        <a14:foregroundMark x1="48438" y1="44531" x2="50000" y2="34570"/>
                        <a14:foregroundMark x1="53711" y1="8594" x2="71094" y2="8984"/>
                        <a14:foregroundMark x1="49707" y1="33919" x2="52148" y2="312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9858" y="1557149"/>
            <a:ext cx="3492888" cy="5239333"/>
          </a:xfrm>
          <a:prstGeom prst="rect">
            <a:avLst/>
          </a:prstGeom>
        </p:spPr>
      </p:pic>
      <p:sp>
        <p:nvSpPr>
          <p:cNvPr id="5" name="Bulle narrative : ronde 4">
            <a:extLst>
              <a:ext uri="{FF2B5EF4-FFF2-40B4-BE49-F238E27FC236}">
                <a16:creationId xmlns:a16="http://schemas.microsoft.com/office/drawing/2014/main" id="{A43F9CB2-84EE-684F-76D0-BB5DC6421965}"/>
              </a:ext>
            </a:extLst>
          </p:cNvPr>
          <p:cNvSpPr/>
          <p:nvPr/>
        </p:nvSpPr>
        <p:spPr>
          <a:xfrm rot="20889684">
            <a:off x="7305399" y="2079939"/>
            <a:ext cx="1824184" cy="1403623"/>
          </a:xfrm>
          <a:prstGeom prst="wedgeEllipseCallout">
            <a:avLst>
              <a:gd name="adj1" fmla="val 64246"/>
              <a:gd name="adj2" fmla="val 21105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 sz="2400" b="1" dirty="0">
              <a:solidFill>
                <a:schemeClr val="tx1"/>
              </a:solidFill>
            </a:endParaRPr>
          </a:p>
          <a:p>
            <a:pPr algn="ctr"/>
            <a:r>
              <a:rPr lang="fr-FR" sz="2400" b="1" dirty="0">
                <a:solidFill>
                  <a:schemeClr val="tx1"/>
                </a:solidFill>
              </a:rPr>
              <a:t>J’oublie  </a:t>
            </a:r>
          </a:p>
          <a:p>
            <a:pPr algn="ctr"/>
            <a:r>
              <a:rPr lang="fr-FR" sz="2400" b="1" dirty="0">
                <a:solidFill>
                  <a:schemeClr val="tx1"/>
                </a:solidFill>
              </a:rPr>
              <a:t>   mon    ardoise</a:t>
            </a:r>
          </a:p>
          <a:p>
            <a:pPr algn="ctr"/>
            <a:endParaRPr lang="fr-FR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41681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B27096">
                <a:alpha val="88000"/>
                <a:lumMod val="16000"/>
                <a:lumOff val="84000"/>
              </a:srgb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B27096"/>
            </a:gs>
            <a:gs pos="100000">
              <a:srgbClr val="B27096">
                <a:alpha val="46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91DD44B3-2ECC-8E73-7AB6-47B42766372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B0A6C83-9B87-FCD8-63FB-3803C46C969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B27096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E3320B3B-90C7-C1B3-09C6-81ACA009541F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Contrôler les cahiers </a:t>
              </a:r>
              <a:br>
                <a:rPr lang="fr-FR" sz="5600" b="1" dirty="0">
                  <a:solidFill>
                    <a:schemeClr val="tx1"/>
                  </a:solidFill>
                </a:rPr>
              </a:br>
              <a:r>
                <a:rPr lang="fr-FR" sz="5600" b="1" dirty="0">
                  <a:solidFill>
                    <a:schemeClr val="tx1"/>
                  </a:solidFill>
                </a:rPr>
                <a:t>et corriger l'exercice maison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7F10022-23D6-311C-F092-CED679E4BE6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BD27AC25-B29A-602F-372F-391BB2A0C070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2EC7153-8E5F-4E83-4F71-0117492C850D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6 min</a:t>
              </a:r>
            </a:p>
          </p:txBody>
        </p:sp>
      </p:grpSp>
      <p:pic>
        <p:nvPicPr>
          <p:cNvPr id="47" name="Picture 52">
            <a:extLst>
              <a:ext uri="{FF2B5EF4-FFF2-40B4-BE49-F238E27FC236}">
                <a16:creationId xmlns:a16="http://schemas.microsoft.com/office/drawing/2014/main" id="{9C6F9633-ED3A-85FA-A079-AA1E28CB86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1318" y="1019838"/>
            <a:ext cx="1409365" cy="14400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86910335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92597D-A9F4-3BBC-7A47-7C132D013E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36BBCBDF-7096-3A9E-EA01-F06424AAF49E}"/>
              </a:ext>
            </a:extLst>
          </p:cNvPr>
          <p:cNvSpPr/>
          <p:nvPr/>
        </p:nvSpPr>
        <p:spPr>
          <a:xfrm>
            <a:off x="788670" y="177800"/>
            <a:ext cx="10539730" cy="48514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i="0" dirty="0">
                <a:solidFill>
                  <a:schemeClr val="bg1">
                    <a:lumMod val="65000"/>
                  </a:schemeClr>
                </a:solidFill>
                <a:effectLst/>
              </a:rPr>
              <a:t>On commence par la correction de l’exercice maison de la séance précédente.</a:t>
            </a:r>
            <a:endParaRPr lang="fr-FR" sz="1600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9F066938-A961-3AA4-E626-B05D9168824E}"/>
              </a:ext>
            </a:extLst>
          </p:cNvPr>
          <p:cNvSpPr txBox="1"/>
          <p:nvPr/>
        </p:nvSpPr>
        <p:spPr>
          <a:xfrm>
            <a:off x="720090" y="621653"/>
            <a:ext cx="1070945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contrôle  les réalisations d’un échantillon d’élèves avant de passer à la correction au tableau</a:t>
            </a:r>
          </a:p>
        </p:txBody>
      </p:sp>
      <p:pic>
        <p:nvPicPr>
          <p:cNvPr id="60" name="Picture 52">
            <a:extLst>
              <a:ext uri="{FF2B5EF4-FFF2-40B4-BE49-F238E27FC236}">
                <a16:creationId xmlns:a16="http://schemas.microsoft.com/office/drawing/2014/main" id="{12FB5C80-0B69-638C-40FF-09ED346CF9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28400" y="212057"/>
            <a:ext cx="617844" cy="631274"/>
          </a:xfrm>
          <a:prstGeom prst="ellipse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BF92BAF7-6798-6F1E-7630-1E8B8D7DB195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66</a:t>
            </a: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8289" y="1062785"/>
            <a:ext cx="10671243" cy="4732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18845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EE0D1D2-7AEB-8CAF-5491-81B12DBED4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1A345A0A-BD70-E305-6075-A1ECADAADBE8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A3F5BA16-6963-F17F-0CDD-C66FF80BC447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EE17F62-D96D-D8C5-7395-003D8D5A77D6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Activité rituelle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3B391222-358B-20D2-669D-8ECA122D3606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1335DF2C-463A-267F-5759-B5812B6396F6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0C0BED87-E73D-E1FA-B687-4B60EABE4F5A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3 min</a:t>
              </a: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E00C5BA9-A643-30E4-ECF0-A0E25CFEF764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518813" y="1210310"/>
            <a:ext cx="1154374" cy="1162800"/>
          </a:xfrm>
          <a:custGeom>
            <a:avLst/>
            <a:gdLst>
              <a:gd name="csX0" fmla="*/ 0 w 1154374"/>
              <a:gd name="csY0" fmla="*/ 0 h 1162800"/>
              <a:gd name="csX1" fmla="*/ 565643 w 1154374"/>
              <a:gd name="csY1" fmla="*/ 0 h 1162800"/>
              <a:gd name="csX2" fmla="*/ 1154374 w 1154374"/>
              <a:gd name="csY2" fmla="*/ 0 h 1162800"/>
              <a:gd name="csX3" fmla="*/ 1154374 w 1154374"/>
              <a:gd name="csY3" fmla="*/ 593028 h 1162800"/>
              <a:gd name="csX4" fmla="*/ 1154374 w 1154374"/>
              <a:gd name="csY4" fmla="*/ 1162800 h 1162800"/>
              <a:gd name="csX5" fmla="*/ 565643 w 1154374"/>
              <a:gd name="csY5" fmla="*/ 1162800 h 1162800"/>
              <a:gd name="csX6" fmla="*/ 0 w 1154374"/>
              <a:gd name="csY6" fmla="*/ 1162800 h 1162800"/>
              <a:gd name="csX7" fmla="*/ 0 w 1154374"/>
              <a:gd name="csY7" fmla="*/ 604656 h 1162800"/>
              <a:gd name="csX8" fmla="*/ 0 w 1154374"/>
              <a:gd name="csY8" fmla="*/ 0 h 11628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1154374" h="1162800" fill="none" extrusionOk="0">
                <a:moveTo>
                  <a:pt x="0" y="0"/>
                </a:moveTo>
                <a:cubicBezTo>
                  <a:pt x="213644" y="-8733"/>
                  <a:pt x="391840" y="49994"/>
                  <a:pt x="565643" y="0"/>
                </a:cubicBezTo>
                <a:cubicBezTo>
                  <a:pt x="739446" y="-49994"/>
                  <a:pt x="874216" y="50711"/>
                  <a:pt x="1154374" y="0"/>
                </a:cubicBezTo>
                <a:cubicBezTo>
                  <a:pt x="1192048" y="236085"/>
                  <a:pt x="1097035" y="381148"/>
                  <a:pt x="1154374" y="593028"/>
                </a:cubicBezTo>
                <a:cubicBezTo>
                  <a:pt x="1211713" y="804908"/>
                  <a:pt x="1114044" y="1005123"/>
                  <a:pt x="1154374" y="1162800"/>
                </a:cubicBezTo>
                <a:cubicBezTo>
                  <a:pt x="982826" y="1185884"/>
                  <a:pt x="835950" y="1154862"/>
                  <a:pt x="565643" y="1162800"/>
                </a:cubicBezTo>
                <a:cubicBezTo>
                  <a:pt x="295336" y="1170738"/>
                  <a:pt x="275875" y="1110075"/>
                  <a:pt x="0" y="1162800"/>
                </a:cubicBezTo>
                <a:cubicBezTo>
                  <a:pt x="-733" y="951271"/>
                  <a:pt x="9986" y="866916"/>
                  <a:pt x="0" y="604656"/>
                </a:cubicBezTo>
                <a:cubicBezTo>
                  <a:pt x="-9986" y="342396"/>
                  <a:pt x="11489" y="270212"/>
                  <a:pt x="0" y="0"/>
                </a:cubicBezTo>
                <a:close/>
              </a:path>
              <a:path w="1154374" h="1162800" stroke="0" extrusionOk="0">
                <a:moveTo>
                  <a:pt x="0" y="0"/>
                </a:moveTo>
                <a:cubicBezTo>
                  <a:pt x="110579" y="-61253"/>
                  <a:pt x="308700" y="61734"/>
                  <a:pt x="542556" y="0"/>
                </a:cubicBezTo>
                <a:cubicBezTo>
                  <a:pt x="776412" y="-61734"/>
                  <a:pt x="875019" y="16015"/>
                  <a:pt x="1154374" y="0"/>
                </a:cubicBezTo>
                <a:cubicBezTo>
                  <a:pt x="1222263" y="186785"/>
                  <a:pt x="1117997" y="402746"/>
                  <a:pt x="1154374" y="569772"/>
                </a:cubicBezTo>
                <a:cubicBezTo>
                  <a:pt x="1190751" y="736798"/>
                  <a:pt x="1127040" y="902733"/>
                  <a:pt x="1154374" y="1162800"/>
                </a:cubicBezTo>
                <a:cubicBezTo>
                  <a:pt x="983061" y="1195368"/>
                  <a:pt x="722264" y="1140509"/>
                  <a:pt x="588731" y="1162800"/>
                </a:cubicBezTo>
                <a:cubicBezTo>
                  <a:pt x="455198" y="1185091"/>
                  <a:pt x="136416" y="1116172"/>
                  <a:pt x="0" y="1162800"/>
                </a:cubicBezTo>
                <a:cubicBezTo>
                  <a:pt x="-62942" y="938676"/>
                  <a:pt x="67965" y="770173"/>
                  <a:pt x="0" y="569772"/>
                </a:cubicBezTo>
                <a:cubicBezTo>
                  <a:pt x="-67965" y="369371"/>
                  <a:pt x="26860" y="170094"/>
                  <a:pt x="0" y="0"/>
                </a:cubicBezTo>
                <a:close/>
              </a:path>
            </a:pathLst>
          </a:custGeom>
          <a:ln w="57150">
            <a:solidFill>
              <a:srgbClr val="5FADE4"/>
            </a:solidFill>
            <a:extLst>
              <a:ext uri="{C807C97D-BFC1-408E-A445-0C87EB9F89A2}">
                <ask:lineSketchStyleProps xmlns:ask="http://schemas.microsoft.com/office/drawing/2018/sketchyshapes" sd="366377406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205743013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 TARL" id="{0C4CAB91-F34E-4205-ABF6-3041DDA56795}" vid="{DBB87C20-3F3E-4238-97D1-73A76B480B08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11339</TotalTime>
  <Words>1876</Words>
  <Application>Microsoft Office PowerPoint</Application>
  <PresentationFormat>Grand écran</PresentationFormat>
  <Paragraphs>381</Paragraphs>
  <Slides>43</Slides>
  <Notes>6</Notes>
  <HiddenSlides>0</HiddenSlides>
  <MMClips>0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3</vt:i4>
      </vt:variant>
      <vt:variant>
        <vt:lpstr>Titres des diapositives</vt:lpstr>
      </vt:variant>
      <vt:variant>
        <vt:i4>43</vt:i4>
      </vt:variant>
    </vt:vector>
  </HeadingPairs>
  <TitlesOfParts>
    <vt:vector size="54" baseType="lpstr">
      <vt:lpstr>Aptos</vt:lpstr>
      <vt:lpstr>Arial</vt:lpstr>
      <vt:lpstr>Calibri</vt:lpstr>
      <vt:lpstr>Cambria Math</vt:lpstr>
      <vt:lpstr>CIDFont+F1</vt:lpstr>
      <vt:lpstr>Dosis</vt:lpstr>
      <vt:lpstr>Dosis Bold</vt:lpstr>
      <vt:lpstr>Poppins ExtraBold</vt:lpstr>
      <vt:lpstr>Office Theme</vt:lpstr>
      <vt:lpstr>Custom Design</vt:lpstr>
      <vt:lpstr>1_Custom Design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KHOUKHI MOHAMED</dc:creator>
  <cp:lastModifiedBy>radouane berdouzi</cp:lastModifiedBy>
  <cp:revision>1277</cp:revision>
  <cp:lastPrinted>2024-10-05T19:15:58Z</cp:lastPrinted>
  <dcterms:created xsi:type="dcterms:W3CDTF">2024-05-28T10:13:44Z</dcterms:created>
  <dcterms:modified xsi:type="dcterms:W3CDTF">2025-12-14T11:12:45Z</dcterms:modified>
</cp:coreProperties>
</file>