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2"/>
  </p:notesMasterIdLst>
  <p:handoutMasterIdLst>
    <p:handoutMasterId r:id="rId53"/>
  </p:handoutMasterIdLst>
  <p:sldIdLst>
    <p:sldId id="308" r:id="rId2"/>
    <p:sldId id="288" r:id="rId3"/>
    <p:sldId id="289" r:id="rId4"/>
    <p:sldId id="286" r:id="rId5"/>
    <p:sldId id="287" r:id="rId6"/>
    <p:sldId id="264" r:id="rId7"/>
    <p:sldId id="290" r:id="rId8"/>
    <p:sldId id="292" r:id="rId9"/>
    <p:sldId id="293" r:id="rId10"/>
    <p:sldId id="258" r:id="rId11"/>
    <p:sldId id="294" r:id="rId12"/>
    <p:sldId id="411" r:id="rId13"/>
    <p:sldId id="412" r:id="rId14"/>
    <p:sldId id="413" r:id="rId15"/>
    <p:sldId id="414" r:id="rId16"/>
    <p:sldId id="415" r:id="rId17"/>
    <p:sldId id="377" r:id="rId18"/>
    <p:sldId id="436" r:id="rId19"/>
    <p:sldId id="296" r:id="rId20"/>
    <p:sldId id="422" r:id="rId21"/>
    <p:sldId id="472" r:id="rId22"/>
    <p:sldId id="270" r:id="rId23"/>
    <p:sldId id="272" r:id="rId24"/>
    <p:sldId id="453" r:id="rId25"/>
    <p:sldId id="460" r:id="rId26"/>
    <p:sldId id="423" r:id="rId27"/>
    <p:sldId id="361" r:id="rId28"/>
    <p:sldId id="523" r:id="rId29"/>
    <p:sldId id="524" r:id="rId30"/>
    <p:sldId id="429" r:id="rId31"/>
    <p:sldId id="430" r:id="rId32"/>
    <p:sldId id="500" r:id="rId33"/>
    <p:sldId id="525" r:id="rId34"/>
    <p:sldId id="501" r:id="rId35"/>
    <p:sldId id="526" r:id="rId36"/>
    <p:sldId id="502" r:id="rId37"/>
    <p:sldId id="527" r:id="rId38"/>
    <p:sldId id="528" r:id="rId39"/>
    <p:sldId id="529" r:id="rId40"/>
    <p:sldId id="300" r:id="rId41"/>
    <p:sldId id="301" r:id="rId42"/>
    <p:sldId id="281" r:id="rId43"/>
    <p:sldId id="303" r:id="rId44"/>
    <p:sldId id="304" r:id="rId45"/>
    <p:sldId id="282" r:id="rId46"/>
    <p:sldId id="305" r:id="rId47"/>
    <p:sldId id="262" r:id="rId48"/>
    <p:sldId id="408" r:id="rId49"/>
    <p:sldId id="350" r:id="rId50"/>
    <p:sldId id="351" r:id="rId5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017008B6-3FFD-4BDC-8186-F55938689B22}">
          <p14:sldIdLst>
            <p14:sldId id="308"/>
            <p14:sldId id="288"/>
            <p14:sldId id="289"/>
            <p14:sldId id="286"/>
            <p14:sldId id="287"/>
            <p14:sldId id="264"/>
            <p14:sldId id="290"/>
            <p14:sldId id="292"/>
          </p14:sldIdLst>
        </p14:section>
        <p14:section name="Ouverture de la séance" id="{2EB02A95-5B55-41FB-8E86-2A90C4C55040}">
          <p14:sldIdLst>
            <p14:sldId id="293"/>
            <p14:sldId id="258"/>
          </p14:sldIdLst>
        </p14:section>
        <p14:section name="Discussion informelle" id="{424B5FE0-E67A-49E0-BAF3-0DF201233B69}">
          <p14:sldIdLst>
            <p14:sldId id="294"/>
            <p14:sldId id="411"/>
            <p14:sldId id="412"/>
            <p14:sldId id="413"/>
            <p14:sldId id="414"/>
            <p14:sldId id="415"/>
          </p14:sldIdLst>
        </p14:section>
        <p14:section name="Contrôle des cahiers" id="{D246771F-C8AA-4F75-BAD7-8024CAB55D79}">
          <p14:sldIdLst>
            <p14:sldId id="377"/>
            <p14:sldId id="436"/>
          </p14:sldIdLst>
        </p14:section>
        <p14:section name="Déclaration de l’objectif" id="{096B6BF6-20D6-43DE-B358-982838B98259}">
          <p14:sldIdLst>
            <p14:sldId id="296"/>
            <p14:sldId id="422"/>
            <p14:sldId id="472"/>
          </p14:sldIdLst>
        </p14:section>
        <p14:section name="Activation des prérequis" id="{AABAC4B8-876D-405C-A4F3-62D5E02336D1}">
          <p14:sldIdLst>
            <p14:sldId id="270"/>
            <p14:sldId id="272"/>
            <p14:sldId id="453"/>
          </p14:sldIdLst>
        </p14:section>
        <p14:section name="Modelage" id="{6D007598-4F88-4283-9E36-970C44D688AD}">
          <p14:sldIdLst>
            <p14:sldId id="460"/>
            <p14:sldId id="423"/>
            <p14:sldId id="361"/>
            <p14:sldId id="523"/>
            <p14:sldId id="524"/>
            <p14:sldId id="429"/>
            <p14:sldId id="430"/>
            <p14:sldId id="500"/>
            <p14:sldId id="525"/>
            <p14:sldId id="501"/>
            <p14:sldId id="526"/>
            <p14:sldId id="502"/>
            <p14:sldId id="527"/>
            <p14:sldId id="528"/>
            <p14:sldId id="529"/>
          </p14:sldIdLst>
        </p14:section>
        <p14:section name="Pratique collective" id="{CF34AB29-930A-422C-8BB3-41EE66488593}">
          <p14:sldIdLst/>
        </p14:section>
        <p14:section name="Pratique en binôme" id="{B5D45BF5-6276-4DCA-B0C6-B46ADF983B36}">
          <p14:sldIdLst>
            <p14:sldId id="300"/>
            <p14:sldId id="301"/>
            <p14:sldId id="281"/>
          </p14:sldIdLst>
        </p14:section>
        <p14:section name="Pratique autonome" id="{89211873-F649-4A72-AB32-DC4F4703E8C4}">
          <p14:sldIdLst>
            <p14:sldId id="303"/>
            <p14:sldId id="304"/>
            <p14:sldId id="282"/>
          </p14:sldIdLst>
        </p14:section>
        <p14:section name="Clôture de la séance" id="{EBCF91DF-0CDC-4636-96C9-6E6A8A771057}">
          <p14:sldIdLst>
            <p14:sldId id="305"/>
            <p14:sldId id="262"/>
            <p14:sldId id="408"/>
            <p14:sldId id="350"/>
            <p14:sldId id="351"/>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E3D6"/>
    <a:srgbClr val="1D6FA9"/>
    <a:srgbClr val="33CC33"/>
    <a:srgbClr val="FF3399"/>
    <a:srgbClr val="BFE0D2"/>
    <a:srgbClr val="94CFB7"/>
    <a:srgbClr val="156082"/>
    <a:srgbClr val="F19D19"/>
    <a:srgbClr val="DCEAF7"/>
    <a:srgbClr val="7F7F7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286" autoAdjust="0"/>
    <p:restoredTop sz="94660"/>
  </p:normalViewPr>
  <p:slideViewPr>
    <p:cSldViewPr snapToGrid="0">
      <p:cViewPr varScale="1">
        <p:scale>
          <a:sx n="71" d="100"/>
          <a:sy n="71" d="100"/>
        </p:scale>
        <p:origin x="53" y="235"/>
      </p:cViewPr>
      <p:guideLst>
        <p:guide orient="horz" pos="2160"/>
        <p:guide pos="3840"/>
      </p:guideLst>
    </p:cSldViewPr>
  </p:slideViewPr>
  <p:notesTextViewPr>
    <p:cViewPr>
      <p:scale>
        <a:sx n="1" d="1"/>
        <a:sy n="1" d="1"/>
      </p:scale>
      <p:origin x="0" y="0"/>
    </p:cViewPr>
  </p:notesTextViewPr>
  <p:notesViewPr>
    <p:cSldViewPr snapToGrid="0">
      <p:cViewPr>
        <p:scale>
          <a:sx n="53" d="100"/>
          <a:sy n="53" d="100"/>
        </p:scale>
        <p:origin x="2648" y="3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BCA5832-8482-8A13-D616-D4DC4E00088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a:extLst>
              <a:ext uri="{FF2B5EF4-FFF2-40B4-BE49-F238E27FC236}">
                <a16:creationId xmlns:a16="http://schemas.microsoft.com/office/drawing/2014/main" id="{BE1AF20E-8CB3-9A78-DAA5-452D3E71FC8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2F2FC19-8473-42DA-A224-417563F70EEA}" type="datetimeFigureOut">
              <a:rPr lang="fr-FR" smtClean="0"/>
              <a:t>10/05/2026</a:t>
            </a:fld>
            <a:endParaRPr lang="fr-FR"/>
          </a:p>
        </p:txBody>
      </p:sp>
      <p:sp>
        <p:nvSpPr>
          <p:cNvPr id="4" name="Footer Placeholder 3">
            <a:extLst>
              <a:ext uri="{FF2B5EF4-FFF2-40B4-BE49-F238E27FC236}">
                <a16:creationId xmlns:a16="http://schemas.microsoft.com/office/drawing/2014/main" id="{2B9D4D5A-5873-3B93-7107-421D27E9FC9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Slide Number Placeholder 4">
            <a:extLst>
              <a:ext uri="{FF2B5EF4-FFF2-40B4-BE49-F238E27FC236}">
                <a16:creationId xmlns:a16="http://schemas.microsoft.com/office/drawing/2014/main" id="{149A08A6-BCEB-76AD-D845-2FB6B36FF1D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700F93E-B376-4B8D-8801-C9B277E79C77}" type="slidenum">
              <a:rPr lang="fr-FR" smtClean="0"/>
              <a:t>‹N°›</a:t>
            </a:fld>
            <a:endParaRPr lang="fr-FR"/>
          </a:p>
        </p:txBody>
      </p:sp>
    </p:spTree>
    <p:extLst>
      <p:ext uri="{BB962C8B-B14F-4D97-AF65-F5344CB8AC3E}">
        <p14:creationId xmlns:p14="http://schemas.microsoft.com/office/powerpoint/2010/main" val="17027077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45F59-58A7-4602-A285-8B7522B6192F}" type="datetimeFigureOut">
              <a:rPr lang="fr-FR" smtClean="0"/>
              <a:t>10/05/2026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A4B3F7-B838-4AD4-9179-ECE6A67C82A7}" type="slidenum">
              <a:rPr lang="fr-FR" smtClean="0"/>
              <a:t>‹N°›</a:t>
            </a:fld>
            <a:endParaRPr lang="fr-FR"/>
          </a:p>
        </p:txBody>
      </p:sp>
    </p:spTree>
    <p:extLst>
      <p:ext uri="{BB962C8B-B14F-4D97-AF65-F5344CB8AC3E}">
        <p14:creationId xmlns:p14="http://schemas.microsoft.com/office/powerpoint/2010/main" val="3111439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FR"/>
          </a:p>
        </p:txBody>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BFA4B3F7-B838-4AD4-9179-ECE6A67C82A7}" type="slidenum">
              <a:rPr lang="fr-FR" smtClean="0"/>
              <a:t>11</a:t>
            </a:fld>
            <a:endParaRPr lang="fr-FR"/>
          </a:p>
        </p:txBody>
      </p:sp>
    </p:spTree>
    <p:extLst>
      <p:ext uri="{BB962C8B-B14F-4D97-AF65-F5344CB8AC3E}">
        <p14:creationId xmlns:p14="http://schemas.microsoft.com/office/powerpoint/2010/main" val="3171190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15: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5" name="Google Shape;33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fr-FR"/>
          </a:p>
        </p:txBody>
      </p:sp>
    </p:spTree>
    <p:extLst>
      <p:ext uri="{BB962C8B-B14F-4D97-AF65-F5344CB8AC3E}">
        <p14:creationId xmlns:p14="http://schemas.microsoft.com/office/powerpoint/2010/main" val="20213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2" name="Google Shape;342;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a:p>
        </p:txBody>
      </p:sp>
    </p:spTree>
    <p:extLst>
      <p:ext uri="{BB962C8B-B14F-4D97-AF65-F5344CB8AC3E}">
        <p14:creationId xmlns:p14="http://schemas.microsoft.com/office/powerpoint/2010/main" val="33948943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9" name="Google Shape;349;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a:p>
        </p:txBody>
      </p:sp>
    </p:spTree>
    <p:extLst>
      <p:ext uri="{BB962C8B-B14F-4D97-AF65-F5344CB8AC3E}">
        <p14:creationId xmlns:p14="http://schemas.microsoft.com/office/powerpoint/2010/main" val="40812646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png"/><Relationship Id="rId7" Type="http://schemas.openxmlformats.org/officeDocument/2006/relationships/image" Target="../media/image18.jpe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5" Type="http://schemas.openxmlformats.org/officeDocument/2006/relationships/image" Target="../media/image16.png"/><Relationship Id="rId10" Type="http://schemas.microsoft.com/office/2007/relationships/hdphoto" Target="../media/hdphoto3.wdp"/><Relationship Id="rId4" Type="http://schemas.openxmlformats.org/officeDocument/2006/relationships/image" Target="../media/image15.png"/><Relationship Id="rId9" Type="http://schemas.openxmlformats.org/officeDocument/2006/relationships/image" Target="../media/image20.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11.png"/><Relationship Id="rId2" Type="http://schemas.openxmlformats.org/officeDocument/2006/relationships/image" Target="../media/image21.png"/><Relationship Id="rId1" Type="http://schemas.openxmlformats.org/officeDocument/2006/relationships/slideMaster" Target="../slideMasters/slideMaster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29.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hyperlink" Target="https://drive.google.com/drive/folders/15A4aThGXboZ7RlTminYue4etFTXwyFRM?usp=drive_link" TargetMode="External"/><Relationship Id="rId5" Type="http://schemas.openxmlformats.org/officeDocument/2006/relationships/image" Target="../media/image28.svg"/><Relationship Id="rId4" Type="http://schemas.openxmlformats.org/officeDocument/2006/relationships/image" Target="../media/image27.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1.gif"/><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gif"/><Relationship Id="rId1" Type="http://schemas.openxmlformats.org/officeDocument/2006/relationships/slideMaster" Target="../slideMasters/slideMaster1.xml"/><Relationship Id="rId5" Type="http://schemas.openxmlformats.org/officeDocument/2006/relationships/image" Target="../media/image10.png"/><Relationship Id="rId4" Type="http://schemas.microsoft.com/office/2007/relationships/hdphoto" Target="../media/hdphoto4.wdp"/></Relationships>
</file>

<file path=ppt/slideLayouts/_rels/slideLayout1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36.png"/><Relationship Id="rId1" Type="http://schemas.openxmlformats.org/officeDocument/2006/relationships/slideMaster" Target="../slideMasters/slideMaster1.xml"/><Relationship Id="rId4" Type="http://schemas.openxmlformats.org/officeDocument/2006/relationships/image" Target="../media/image37.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1.gif"/><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1.gif"/><Relationship Id="rId1" Type="http://schemas.openxmlformats.org/officeDocument/2006/relationships/slideMaster" Target="../slideMasters/slideMaster1.xml"/><Relationship Id="rId4" Type="http://schemas.microsoft.com/office/2007/relationships/hdphoto" Target="../media/hdphoto7.wdp"/></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1.gif"/><Relationship Id="rId1" Type="http://schemas.openxmlformats.org/officeDocument/2006/relationships/slideMaster" Target="../slideMasters/slideMaster1.xml"/><Relationship Id="rId4" Type="http://schemas.microsoft.com/office/2007/relationships/hdphoto" Target="../media/hdphoto8.wdp"/></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1.gif"/><Relationship Id="rId1" Type="http://schemas.openxmlformats.org/officeDocument/2006/relationships/slideMaster" Target="../slideMasters/slideMaster1.xml"/><Relationship Id="rId4" Type="http://schemas.microsoft.com/office/2007/relationships/hdphoto" Target="../media/hdphoto9.wdp"/></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gif"/><Relationship Id="rId1" Type="http://schemas.openxmlformats.org/officeDocument/2006/relationships/slideMaster" Target="../slideMasters/slideMaster1.xml"/><Relationship Id="rId4" Type="http://schemas.microsoft.com/office/2007/relationships/hdphoto" Target="../media/hdphoto4.wdp"/></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6.svg"/><Relationship Id="rId4" Type="http://schemas.openxmlformats.org/officeDocument/2006/relationships/image" Target="../media/image5.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age de garde">
    <p:spTree>
      <p:nvGrpSpPr>
        <p:cNvPr id="1" name=""/>
        <p:cNvGrpSpPr/>
        <p:nvPr/>
      </p:nvGrpSpPr>
      <p:grpSpPr>
        <a:xfrm>
          <a:off x="0" y="0"/>
          <a:ext cx="0" cy="0"/>
          <a:chOff x="0" y="0"/>
          <a:chExt cx="0" cy="0"/>
        </a:xfrm>
      </p:grpSpPr>
      <p:sp>
        <p:nvSpPr>
          <p:cNvPr id="23" name="Google Shape;738;p98">
            <a:extLst>
              <a:ext uri="{FF2B5EF4-FFF2-40B4-BE49-F238E27FC236}">
                <a16:creationId xmlns:a16="http://schemas.microsoft.com/office/drawing/2014/main" id="{1530F5E6-2DBF-5246-2FFD-73AE39131B49}"/>
              </a:ext>
            </a:extLst>
          </p:cNvPr>
          <p:cNvSpPr txBox="1"/>
          <p:nvPr userDrawn="1"/>
        </p:nvSpPr>
        <p:spPr>
          <a:xfrm>
            <a:off x="10470737" y="135102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b="1" dirty="0">
                <a:solidFill>
                  <a:srgbClr val="FFFFFF"/>
                </a:solidFill>
                <a:latin typeface="Calibri"/>
                <a:ea typeface="Calibri"/>
                <a:cs typeface="Calibri"/>
              </a:rPr>
              <a:t>Niveau</a:t>
            </a:r>
            <a:r>
              <a:rPr lang="fr-FR" sz="1200" b="1" dirty="0">
                <a:solidFill>
                  <a:srgbClr val="FFFFFF"/>
                </a:solidFill>
                <a:latin typeface="Dosis"/>
                <a:ea typeface="Dosis"/>
                <a:cs typeface="Dosis"/>
              </a:rPr>
              <a:t>    </a:t>
            </a:r>
            <a:r>
              <a:rPr lang="fr-FR" sz="1000" b="1" dirty="0">
                <a:solidFill>
                  <a:srgbClr val="FFFFFF"/>
                </a:solidFill>
                <a:latin typeface="Dosis"/>
                <a:ea typeface="Dosis"/>
                <a:cs typeface="Dosis"/>
              </a:rPr>
              <a:t>            </a:t>
            </a:r>
            <a:r>
              <a:rPr lang="fr-FR" sz="1200" b="1" dirty="0">
                <a:solidFill>
                  <a:srgbClr val="FFFFFF"/>
                </a:solidFill>
                <a:latin typeface="Dosis"/>
                <a:ea typeface="Dosis"/>
                <a:cs typeface="Dosis"/>
              </a:rPr>
              <a:t>             </a:t>
            </a:r>
            <a:endParaRPr lang="fr-FR" sz="1100" dirty="0"/>
          </a:p>
        </p:txBody>
      </p:sp>
      <p:pic>
        <p:nvPicPr>
          <p:cNvPr id="24" name="Google Shape;743;p98">
            <a:extLst>
              <a:ext uri="{FF2B5EF4-FFF2-40B4-BE49-F238E27FC236}">
                <a16:creationId xmlns:a16="http://schemas.microsoft.com/office/drawing/2014/main" id="{3C8FAB56-B905-B4D3-C85A-B1EC17789934}"/>
              </a:ext>
            </a:extLst>
          </p:cNvPr>
          <p:cNvPicPr>
            <a:picLocks noChangeAspect="1"/>
          </p:cNvPicPr>
          <p:nvPr userDrawn="1"/>
        </p:nvPicPr>
        <p:blipFill>
          <a:blip r:embed="rId2">
            <a:alphaModFix/>
          </a:blip>
          <a:srcRect/>
          <a:stretch>
            <a:fillRect/>
          </a:stretch>
        </p:blipFill>
        <p:spPr>
          <a:xfrm>
            <a:off x="10400923" y="1260711"/>
            <a:ext cx="1519859" cy="1217796"/>
          </a:xfrm>
          <a:prstGeom prst="rect">
            <a:avLst/>
          </a:prstGeom>
          <a:noFill/>
          <a:ln cap="flat">
            <a:noFill/>
          </a:ln>
        </p:spPr>
      </p:pic>
      <p:sp>
        <p:nvSpPr>
          <p:cNvPr id="25" name="Google Shape;744;p98">
            <a:extLst>
              <a:ext uri="{FF2B5EF4-FFF2-40B4-BE49-F238E27FC236}">
                <a16:creationId xmlns:a16="http://schemas.microsoft.com/office/drawing/2014/main" id="{E352CC90-04F9-4FEC-7808-329A389DB36D}"/>
              </a:ext>
            </a:extLst>
          </p:cNvPr>
          <p:cNvSpPr txBox="1"/>
          <p:nvPr userDrawn="1"/>
        </p:nvSpPr>
        <p:spPr>
          <a:xfrm>
            <a:off x="10521700" y="140090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sz="1800" b="1" dirty="0">
                <a:solidFill>
                  <a:srgbClr val="FFFFFF"/>
                </a:solidFill>
                <a:latin typeface="Calibri" panose="020F0502020204030204" pitchFamily="34" charset="0"/>
                <a:ea typeface="Calibri" panose="020F0502020204030204" pitchFamily="34" charset="0"/>
                <a:cs typeface="Calibri" panose="020F0502020204030204" pitchFamily="34" charset="0"/>
              </a:rPr>
              <a:t>Niveau</a:t>
            </a:r>
            <a:r>
              <a:rPr lang="fr-FR" sz="1600" b="1" dirty="0">
                <a:solidFill>
                  <a:srgbClr val="FFFFFF"/>
                </a:solidFill>
                <a:latin typeface="Calibri" panose="020F0502020204030204" pitchFamily="34" charset="0"/>
                <a:ea typeface="Calibri" panose="020F0502020204030204" pitchFamily="34" charset="0"/>
                <a:cs typeface="Calibri" panose="020F0502020204030204" pitchFamily="34" charset="0"/>
              </a:rPr>
              <a:t>         </a:t>
            </a:r>
            <a:endParaRPr lang="fr-FR" dirty="0">
              <a:latin typeface="Calibri" panose="020F0502020204030204" pitchFamily="34" charset="0"/>
              <a:ea typeface="Calibri" panose="020F0502020204030204" pitchFamily="34" charset="0"/>
              <a:cs typeface="Calibri" panose="020F0502020204030204" pitchFamily="34" charset="0"/>
            </a:endParaRPr>
          </a:p>
        </p:txBody>
      </p:sp>
      <p:sp>
        <p:nvSpPr>
          <p:cNvPr id="26" name="Google Shape;745;p98">
            <a:extLst>
              <a:ext uri="{FF2B5EF4-FFF2-40B4-BE49-F238E27FC236}">
                <a16:creationId xmlns:a16="http://schemas.microsoft.com/office/drawing/2014/main" id="{3902D7DD-335C-B83B-FBF0-3461CEB92A0F}"/>
              </a:ext>
            </a:extLst>
          </p:cNvPr>
          <p:cNvSpPr txBox="1"/>
          <p:nvPr userDrawn="1"/>
        </p:nvSpPr>
        <p:spPr>
          <a:xfrm>
            <a:off x="10599248" y="1869610"/>
            <a:ext cx="1123203" cy="346210"/>
          </a:xfrm>
          <a:prstGeom prst="rect">
            <a:avLst/>
          </a:prstGeom>
          <a:noFill/>
          <a:ln cap="flat">
            <a:noFill/>
          </a:ln>
        </p:spPr>
        <p:txBody>
          <a:bodyPr vert="horz" wrap="square" lIns="68570" tIns="34271" rIns="68570" bIns="34271" anchor="t" anchorCtr="1" compatLnSpc="1">
            <a:spAutoFit/>
          </a:bodyPr>
          <a:lstStyle/>
          <a:p>
            <a:pPr algn="ctr" defTabSz="914378">
              <a:buClrTx/>
              <a:defRPr sz="1800" b="0" i="0" u="none" strike="noStrike" kern="0" cap="none" spc="0" baseline="0">
                <a:solidFill>
                  <a:srgbClr val="000000"/>
                </a:solidFill>
                <a:uFillTx/>
              </a:defRPr>
            </a:pPr>
            <a:r>
              <a:rPr lang="fr-FR" sz="1800" b="1" dirty="0">
                <a:solidFill>
                  <a:srgbClr val="FCBF18"/>
                </a:solidFill>
                <a:latin typeface="Calibri" panose="020F0502020204030204" pitchFamily="34" charset="0"/>
                <a:ea typeface="Calibri" panose="020F0502020204030204" pitchFamily="34" charset="0"/>
                <a:cs typeface="Calibri" panose="020F0502020204030204" pitchFamily="34" charset="0"/>
              </a:rPr>
              <a:t> AC</a:t>
            </a:r>
          </a:p>
        </p:txBody>
      </p:sp>
      <p:pic>
        <p:nvPicPr>
          <p:cNvPr id="35" name="Google Shape;730;p98" descr="الصفحة الرئيسية">
            <a:extLst>
              <a:ext uri="{FF2B5EF4-FFF2-40B4-BE49-F238E27FC236}">
                <a16:creationId xmlns:a16="http://schemas.microsoft.com/office/drawing/2014/main" id="{022D203A-7644-5D55-624B-311DEAA3376B}"/>
              </a:ext>
            </a:extLst>
          </p:cNvPr>
          <p:cNvPicPr>
            <a:picLocks noChangeAspect="1"/>
          </p:cNvPicPr>
          <p:nvPr userDrawn="1"/>
        </p:nvPicPr>
        <p:blipFill>
          <a:blip r:embed="rId3">
            <a:alphaModFix/>
          </a:blip>
          <a:srcRect/>
          <a:stretch>
            <a:fillRect/>
          </a:stretch>
        </p:blipFill>
        <p:spPr>
          <a:xfrm>
            <a:off x="3668233" y="0"/>
            <a:ext cx="4855535" cy="736270"/>
          </a:xfrm>
          <a:prstGeom prst="rect">
            <a:avLst/>
          </a:prstGeom>
          <a:noFill/>
          <a:ln cap="flat">
            <a:noFill/>
          </a:ln>
        </p:spPr>
      </p:pic>
      <p:pic>
        <p:nvPicPr>
          <p:cNvPr id="37" name="Image 36">
            <a:extLst>
              <a:ext uri="{FF2B5EF4-FFF2-40B4-BE49-F238E27FC236}">
                <a16:creationId xmlns:a16="http://schemas.microsoft.com/office/drawing/2014/main" id="{837B2A9C-AEBD-FDF9-BC64-EAACB3B217F0}"/>
              </a:ext>
            </a:extLst>
          </p:cNvPr>
          <p:cNvPicPr>
            <a:picLocks noChangeAspect="1"/>
          </p:cNvPicPr>
          <p:nvPr userDrawn="1"/>
        </p:nvPicPr>
        <p:blipFill>
          <a:blip r:embed="rId4" cstate="print">
            <a:extLst>
              <a:ext uri="{BEBA8EAE-BF5A-486C-A8C5-ECC9F3942E4B}">
                <a14:imgProps xmlns:a14="http://schemas.microsoft.com/office/drawing/2010/main">
                  <a14:imgLayer r:embed="rId5">
                    <a14:imgEffect>
                      <a14:backgroundRemoval t="4785" b="94922" l="3125" r="93229">
                        <a14:foregroundMark x1="9049" y1="58594" x2="8594" y2="74023"/>
                        <a14:foregroundMark x1="4427" y1="77734" x2="15234" y2="91602"/>
                        <a14:foregroundMark x1="15234" y1="91602" x2="15625" y2="91895"/>
                        <a14:foregroundMark x1="3320" y1="77441" x2="4167" y2="82031"/>
                        <a14:foregroundMark x1="29492" y1="94922" x2="43359" y2="91016"/>
                        <a14:foregroundMark x1="43359" y1="91016" x2="43424" y2="91016"/>
                        <a14:foregroundMark x1="51563" y1="92773" x2="55143" y2="88379"/>
                        <a14:foregroundMark x1="85612" y1="86426" x2="93424" y2="78613"/>
                        <a14:foregroundMark x1="93424" y1="78613" x2="90039" y2="90918"/>
                        <a14:foregroundMark x1="57878" y1="8105" x2="75065" y2="8105"/>
                        <a14:foregroundMark x1="25521" y1="6836" x2="32747" y2="6836"/>
                        <a14:foregroundMark x1="58073" y1="5273" x2="66862" y2="4297"/>
                        <a14:foregroundMark x1="66862" y1="4297" x2="72331" y2="5469"/>
                        <a14:foregroundMark x1="72331" y1="5469" x2="73763" y2="4785"/>
                      </a14:backgroundRemoval>
                    </a14:imgEffect>
                  </a14:imgLayer>
                </a14:imgProps>
              </a:ext>
              <a:ext uri="{28A0092B-C50C-407E-A947-70E740481C1C}">
                <a14:useLocalDpi xmlns:a14="http://schemas.microsoft.com/office/drawing/2010/main" val="0"/>
              </a:ext>
            </a:extLst>
          </a:blip>
          <a:stretch>
            <a:fillRect/>
          </a:stretch>
        </p:blipFill>
        <p:spPr>
          <a:xfrm>
            <a:off x="7696201" y="3429000"/>
            <a:ext cx="4495799" cy="2997200"/>
          </a:xfrm>
          <a:prstGeom prst="rect">
            <a:avLst/>
          </a:prstGeom>
        </p:spPr>
      </p:pic>
      <p:sp>
        <p:nvSpPr>
          <p:cNvPr id="45" name="Espace réservé du texte 43">
            <a:extLst>
              <a:ext uri="{FF2B5EF4-FFF2-40B4-BE49-F238E27FC236}">
                <a16:creationId xmlns:a16="http://schemas.microsoft.com/office/drawing/2014/main" id="{7F5E0C99-8D40-CBB2-766A-713159421275}"/>
              </a:ext>
            </a:extLst>
          </p:cNvPr>
          <p:cNvSpPr>
            <a:spLocks noGrp="1"/>
          </p:cNvSpPr>
          <p:nvPr>
            <p:ph type="body" sz="quarter" idx="14" hasCustomPrompt="1"/>
          </p:nvPr>
        </p:nvSpPr>
        <p:spPr>
          <a:xfrm>
            <a:off x="10803924" y="1882678"/>
            <a:ext cx="356925" cy="346211"/>
          </a:xfrm>
        </p:spPr>
        <p:txBody>
          <a:bodyPr>
            <a:noAutofit/>
          </a:bodyPr>
          <a:lstStyle>
            <a:lvl1pPr marL="0" indent="0" algn="ctr" defTabSz="914378" rtl="0" eaLnBrk="1" latinLnBrk="0" hangingPunct="1">
              <a:buClrTx/>
              <a:buNone/>
              <a:defRPr lang="fr-FR" sz="1800" b="1" i="0" u="none" strike="noStrike" kern="0" cap="none" spc="0" baseline="0" dirty="0">
                <a:solidFill>
                  <a:srgbClr val="FCBF18"/>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7" name="Text Placeholder 6">
            <a:extLst>
              <a:ext uri="{FF2B5EF4-FFF2-40B4-BE49-F238E27FC236}">
                <a16:creationId xmlns:a16="http://schemas.microsoft.com/office/drawing/2014/main" id="{1F167873-4F2A-2E68-9DEA-31794E958BD3}"/>
              </a:ext>
            </a:extLst>
          </p:cNvPr>
          <p:cNvSpPr>
            <a:spLocks noGrp="1"/>
          </p:cNvSpPr>
          <p:nvPr>
            <p:ph type="body" sz="quarter" idx="19" hasCustomPrompt="1"/>
          </p:nvPr>
        </p:nvSpPr>
        <p:spPr>
          <a:xfrm>
            <a:off x="1686856" y="2366503"/>
            <a:ext cx="409473" cy="522000"/>
          </a:xfrm>
        </p:spPr>
        <p:txBody>
          <a:bodyPr/>
          <a:lstStyle>
            <a:lvl1pPr>
              <a:buNone/>
              <a:defRPr lang="fr-FR" sz="3000" b="1" i="0" u="none" strike="noStrike" kern="0" cap="none" spc="0" baseline="0" dirty="0">
                <a:solidFill>
                  <a:srgbClr val="0070C0"/>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8" name="TextBox 7">
            <a:extLst>
              <a:ext uri="{FF2B5EF4-FFF2-40B4-BE49-F238E27FC236}">
                <a16:creationId xmlns:a16="http://schemas.microsoft.com/office/drawing/2014/main" id="{99E42638-5610-A241-4463-6A085A6F726B}"/>
              </a:ext>
            </a:extLst>
          </p:cNvPr>
          <p:cNvSpPr txBox="1"/>
          <p:nvPr userDrawn="1"/>
        </p:nvSpPr>
        <p:spPr>
          <a:xfrm>
            <a:off x="391997" y="1378425"/>
            <a:ext cx="4993200" cy="831600"/>
          </a:xfrm>
          <a:prstGeom prst="rect">
            <a:avLst/>
          </a:prstGeom>
          <a:noFill/>
        </p:spPr>
        <p:txBody>
          <a:bodyPr wrap="square" rtlCol="0">
            <a:spAutoFit/>
          </a:bodyPr>
          <a:lstStyle/>
          <a:p>
            <a:pPr lvl="0"/>
            <a:r>
              <a:rPr lang="en-US" sz="5400" b="1" i="0" u="none" strike="noStrike" kern="0" cap="none" spc="0" baseline="0" dirty="0">
                <a:solidFill>
                  <a:srgbClr val="002060"/>
                </a:solidFill>
                <a:uFillTx/>
                <a:latin typeface="Calibri"/>
                <a:cs typeface="Calibri"/>
              </a:rPr>
              <a:t>Mathématiques</a:t>
            </a:r>
            <a:endParaRPr lang="fr-FR" sz="5400" b="1" i="0" u="none" strike="noStrike" kern="0" cap="none" spc="0" baseline="0" dirty="0">
              <a:solidFill>
                <a:srgbClr val="002060"/>
              </a:solidFill>
              <a:uFillTx/>
              <a:latin typeface="Calibri"/>
              <a:cs typeface="Calibri"/>
            </a:endParaRPr>
          </a:p>
        </p:txBody>
      </p:sp>
      <p:sp>
        <p:nvSpPr>
          <p:cNvPr id="9" name="TextBox 8">
            <a:extLst>
              <a:ext uri="{FF2B5EF4-FFF2-40B4-BE49-F238E27FC236}">
                <a16:creationId xmlns:a16="http://schemas.microsoft.com/office/drawing/2014/main" id="{D017F484-2477-B3F9-BE05-6957BC8C2899}"/>
              </a:ext>
            </a:extLst>
          </p:cNvPr>
          <p:cNvSpPr txBox="1"/>
          <p:nvPr userDrawn="1"/>
        </p:nvSpPr>
        <p:spPr>
          <a:xfrm>
            <a:off x="391997" y="2305050"/>
            <a:ext cx="1519200" cy="522000"/>
          </a:xfrm>
          <a:prstGeom prst="rect">
            <a:avLst/>
          </a:prstGeom>
          <a:noFill/>
        </p:spPr>
        <p:txBody>
          <a:bodyPr wrap="square" rtlCol="0">
            <a:spAutoFit/>
          </a:bodyPr>
          <a:lstStyle/>
          <a:p>
            <a:pPr lvl="0"/>
            <a:r>
              <a:rPr lang="en-US" sz="3000" b="1" i="0" u="none" strike="noStrike" kern="0" cap="none" spc="0" baseline="0" dirty="0">
                <a:solidFill>
                  <a:srgbClr val="0070C0"/>
                </a:solidFill>
                <a:uFillTx/>
                <a:latin typeface="Calibri" panose="020F0502020204030204" pitchFamily="34" charset="0"/>
                <a:cs typeface="Calibri" panose="020F0502020204030204" pitchFamily="34" charset="0"/>
              </a:rPr>
              <a:t>Période</a:t>
            </a:r>
            <a:endParaRPr lang="fr-FR" sz="3000" b="1" i="0" u="none" strike="noStrike" kern="0" cap="none" spc="0" baseline="0" dirty="0">
              <a:solidFill>
                <a:srgbClr val="0070C0"/>
              </a:solidFill>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881250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cônes pour l’élève">
    <p:bg>
      <p:bgPr>
        <a:solidFill>
          <a:srgbClr val="DCE6F2"/>
        </a:solidFill>
        <a:effectLst/>
      </p:bgPr>
    </p:bg>
    <p:spTree>
      <p:nvGrpSpPr>
        <p:cNvPr id="1" name=""/>
        <p:cNvGrpSpPr/>
        <p:nvPr/>
      </p:nvGrpSpPr>
      <p:grpSpPr>
        <a:xfrm>
          <a:off x="0" y="0"/>
          <a:ext cx="0" cy="0"/>
          <a:chOff x="0" y="0"/>
          <a:chExt cx="0" cy="0"/>
        </a:xfrm>
      </p:grpSpPr>
      <p:grpSp>
        <p:nvGrpSpPr>
          <p:cNvPr id="2" name="Groupe 20">
            <a:extLst>
              <a:ext uri="{FF2B5EF4-FFF2-40B4-BE49-F238E27FC236}">
                <a16:creationId xmlns:a16="http://schemas.microsoft.com/office/drawing/2014/main" id="{455484CA-69F8-E897-4194-227636DCF03E}"/>
              </a:ext>
            </a:extLst>
          </p:cNvPr>
          <p:cNvGrpSpPr/>
          <p:nvPr userDrawn="1"/>
        </p:nvGrpSpPr>
        <p:grpSpPr>
          <a:xfrm>
            <a:off x="863927" y="4507781"/>
            <a:ext cx="5760430" cy="603600"/>
            <a:chOff x="647945" y="3380837"/>
            <a:chExt cx="4320322" cy="452700"/>
          </a:xfrm>
        </p:grpSpPr>
        <p:sp>
          <p:nvSpPr>
            <p:cNvPr id="3" name="Google Shape;334;p53">
              <a:extLst>
                <a:ext uri="{FF2B5EF4-FFF2-40B4-BE49-F238E27FC236}">
                  <a16:creationId xmlns:a16="http://schemas.microsoft.com/office/drawing/2014/main" id="{F98C3186-68F4-DA75-23D3-C638DE9F3D4C}"/>
                </a:ext>
              </a:extLst>
            </p:cNvPr>
            <p:cNvSpPr txBox="1"/>
            <p:nvPr/>
          </p:nvSpPr>
          <p:spPr>
            <a:xfrm>
              <a:off x="1372968" y="3457186"/>
              <a:ext cx="3595299" cy="300002"/>
            </a:xfrm>
            <a:prstGeom prst="rect">
              <a:avLst/>
            </a:prstGeom>
            <a:noFill/>
            <a:ln>
              <a:noFill/>
            </a:ln>
          </p:spPr>
          <p:txBody>
            <a:bodyPr spcFirstLastPara="1" wrap="square" lIns="91400" tIns="45667" rIns="91400" bIns="45667" anchor="t" anchorCtr="0">
              <a:spAutoFit/>
            </a:bodyPr>
            <a:lstStyle/>
            <a:p>
              <a:pPr defTabSz="1219170" eaLnBrk="0" fontAlgn="base" hangingPunct="0">
                <a:spcBef>
                  <a:spcPct val="0"/>
                </a:spcBef>
                <a:spcAft>
                  <a:spcPct val="0"/>
                </a:spcAft>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autonomie</a:t>
              </a:r>
              <a:endParaRPr lang="fr-FR" altLang="fr-FR" sz="2000" kern="0" dirty="0">
                <a:solidFill>
                  <a:srgbClr val="000000"/>
                </a:solidFill>
                <a:latin typeface="Calibri" panose="020F0502020204030204" pitchFamily="34" charset="0"/>
                <a:cs typeface="Calibri" panose="020F0502020204030204" pitchFamily="34" charset="0"/>
                <a:sym typeface="Arial"/>
              </a:endParaRPr>
            </a:p>
          </p:txBody>
        </p:sp>
        <p:pic>
          <p:nvPicPr>
            <p:cNvPr id="4" name="Google Shape;338;p53">
              <a:extLst>
                <a:ext uri="{FF2B5EF4-FFF2-40B4-BE49-F238E27FC236}">
                  <a16:creationId xmlns:a16="http://schemas.microsoft.com/office/drawing/2014/main" id="{EE8B5758-FC32-6DBC-FA34-8AD293E331F4}"/>
                </a:ext>
              </a:extLst>
            </p:cNvPr>
            <p:cNvPicPr preferRelativeResize="0"/>
            <p:nvPr/>
          </p:nvPicPr>
          <p:blipFill rotWithShape="1">
            <a:blip r:embed="rId2">
              <a:alphaModFix/>
            </a:blip>
            <a:srcRect/>
            <a:stretch/>
          </p:blipFill>
          <p:spPr>
            <a:xfrm>
              <a:off x="647945" y="3380837"/>
              <a:ext cx="460215" cy="452700"/>
            </a:xfrm>
            <a:prstGeom prst="rect">
              <a:avLst/>
            </a:prstGeom>
            <a:noFill/>
            <a:ln>
              <a:noFill/>
            </a:ln>
          </p:spPr>
        </p:pic>
      </p:grpSp>
      <p:grpSp>
        <p:nvGrpSpPr>
          <p:cNvPr id="5" name="Groupe 19">
            <a:extLst>
              <a:ext uri="{FF2B5EF4-FFF2-40B4-BE49-F238E27FC236}">
                <a16:creationId xmlns:a16="http://schemas.microsoft.com/office/drawing/2014/main" id="{6A2A93EC-87F6-95D1-5797-17C55B688302}"/>
              </a:ext>
            </a:extLst>
          </p:cNvPr>
          <p:cNvGrpSpPr/>
          <p:nvPr userDrawn="1"/>
        </p:nvGrpSpPr>
        <p:grpSpPr>
          <a:xfrm>
            <a:off x="884384" y="3752370"/>
            <a:ext cx="10372677" cy="498415"/>
            <a:chOff x="663288" y="2814277"/>
            <a:chExt cx="7779508" cy="373811"/>
          </a:xfrm>
        </p:grpSpPr>
        <p:sp>
          <p:nvSpPr>
            <p:cNvPr id="19" name="Google Shape;335;p53">
              <a:extLst>
                <a:ext uri="{FF2B5EF4-FFF2-40B4-BE49-F238E27FC236}">
                  <a16:creationId xmlns:a16="http://schemas.microsoft.com/office/drawing/2014/main" id="{16265EDD-5F5E-B918-CCF9-5A4977E0A2E1}"/>
                </a:ext>
              </a:extLst>
            </p:cNvPr>
            <p:cNvSpPr txBox="1"/>
            <p:nvPr/>
          </p:nvSpPr>
          <p:spPr>
            <a:xfrm>
              <a:off x="1372969" y="2851181"/>
              <a:ext cx="7069827" cy="300001"/>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binômes</a:t>
              </a:r>
            </a:p>
          </p:txBody>
        </p:sp>
        <p:pic>
          <p:nvPicPr>
            <p:cNvPr id="20" name="Google Shape;339;p53">
              <a:extLst>
                <a:ext uri="{FF2B5EF4-FFF2-40B4-BE49-F238E27FC236}">
                  <a16:creationId xmlns:a16="http://schemas.microsoft.com/office/drawing/2014/main" id="{43A7DB30-C267-63FA-52A5-387FE7EB2813}"/>
                </a:ext>
              </a:extLst>
            </p:cNvPr>
            <p:cNvPicPr preferRelativeResize="0"/>
            <p:nvPr/>
          </p:nvPicPr>
          <p:blipFill rotWithShape="1">
            <a:blip r:embed="rId3">
              <a:alphaModFix/>
            </a:blip>
            <a:srcRect/>
            <a:stretch/>
          </p:blipFill>
          <p:spPr>
            <a:xfrm>
              <a:off x="663288" y="2814277"/>
              <a:ext cx="413750" cy="373811"/>
            </a:xfrm>
            <a:prstGeom prst="rect">
              <a:avLst/>
            </a:prstGeom>
            <a:noFill/>
            <a:ln>
              <a:noFill/>
            </a:ln>
          </p:spPr>
        </p:pic>
      </p:grpSp>
      <p:grpSp>
        <p:nvGrpSpPr>
          <p:cNvPr id="21" name="Groupe 17">
            <a:extLst>
              <a:ext uri="{FF2B5EF4-FFF2-40B4-BE49-F238E27FC236}">
                <a16:creationId xmlns:a16="http://schemas.microsoft.com/office/drawing/2014/main" id="{AB8F74CF-5AE3-7B7C-8F1A-7138C5479B0F}"/>
              </a:ext>
            </a:extLst>
          </p:cNvPr>
          <p:cNvGrpSpPr/>
          <p:nvPr userDrawn="1"/>
        </p:nvGrpSpPr>
        <p:grpSpPr>
          <a:xfrm>
            <a:off x="887673" y="2319672"/>
            <a:ext cx="6840126" cy="498414"/>
            <a:chOff x="657162" y="1688359"/>
            <a:chExt cx="5130094" cy="373810"/>
          </a:xfrm>
        </p:grpSpPr>
        <p:pic>
          <p:nvPicPr>
            <p:cNvPr id="22" name="Google Shape;289;p51">
              <a:extLst>
                <a:ext uri="{FF2B5EF4-FFF2-40B4-BE49-F238E27FC236}">
                  <a16:creationId xmlns:a16="http://schemas.microsoft.com/office/drawing/2014/main" id="{AF9116B7-A8C5-1AC9-6D6A-06E46B310BA3}"/>
                </a:ext>
              </a:extLst>
            </p:cNvPr>
            <p:cNvPicPr preferRelativeResize="0"/>
            <p:nvPr/>
          </p:nvPicPr>
          <p:blipFill rotWithShape="1">
            <a:blip r:embed="rId4">
              <a:alphaModFix/>
            </a:blip>
            <a:srcRect/>
            <a:stretch/>
          </p:blipFill>
          <p:spPr>
            <a:xfrm>
              <a:off x="657162" y="1688359"/>
              <a:ext cx="417704" cy="373810"/>
            </a:xfrm>
            <a:prstGeom prst="rect">
              <a:avLst/>
            </a:prstGeom>
            <a:noFill/>
            <a:ln>
              <a:noFill/>
            </a:ln>
          </p:spPr>
        </p:pic>
        <p:sp>
          <p:nvSpPr>
            <p:cNvPr id="23" name="Google Shape;290;p51">
              <a:extLst>
                <a:ext uri="{FF2B5EF4-FFF2-40B4-BE49-F238E27FC236}">
                  <a16:creationId xmlns:a16="http://schemas.microsoft.com/office/drawing/2014/main" id="{7C2661D8-C739-826A-F71A-B0D3928B2B2F}"/>
                </a:ext>
              </a:extLst>
            </p:cNvPr>
            <p:cNvSpPr txBox="1"/>
            <p:nvPr/>
          </p:nvSpPr>
          <p:spPr>
            <a:xfrm>
              <a:off x="1364376" y="1725263"/>
              <a:ext cx="4422880" cy="300001"/>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écoutent l’enseignant avec attention</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grpSp>
        <p:nvGrpSpPr>
          <p:cNvPr id="24" name="Groupe 16">
            <a:extLst>
              <a:ext uri="{FF2B5EF4-FFF2-40B4-BE49-F238E27FC236}">
                <a16:creationId xmlns:a16="http://schemas.microsoft.com/office/drawing/2014/main" id="{55116010-721E-395D-81F9-3AB0089260C9}"/>
              </a:ext>
            </a:extLst>
          </p:cNvPr>
          <p:cNvGrpSpPr/>
          <p:nvPr userDrawn="1"/>
        </p:nvGrpSpPr>
        <p:grpSpPr>
          <a:xfrm>
            <a:off x="954798" y="1692132"/>
            <a:ext cx="5669559" cy="426303"/>
            <a:chOff x="716099" y="1269098"/>
            <a:chExt cx="4252169" cy="319727"/>
          </a:xfrm>
        </p:grpSpPr>
        <p:sp>
          <p:nvSpPr>
            <p:cNvPr id="25" name="Google Shape;293;p51">
              <a:extLst>
                <a:ext uri="{FF2B5EF4-FFF2-40B4-BE49-F238E27FC236}">
                  <a16:creationId xmlns:a16="http://schemas.microsoft.com/office/drawing/2014/main" id="{7032D0E0-EBEC-53E8-0B49-48526A3D36F9}"/>
                </a:ext>
              </a:extLst>
            </p:cNvPr>
            <p:cNvSpPr txBox="1"/>
            <p:nvPr/>
          </p:nvSpPr>
          <p:spPr>
            <a:xfrm>
              <a:off x="1372969" y="1278960"/>
              <a:ext cx="3595299"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lèvent la main pour participer</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26" name="Google Shape;294;p51" descr="Lever la main - Icônes mains et gestes gratuites">
              <a:extLst>
                <a:ext uri="{FF2B5EF4-FFF2-40B4-BE49-F238E27FC236}">
                  <a16:creationId xmlns:a16="http://schemas.microsoft.com/office/drawing/2014/main" id="{2ACEC901-186A-BF79-835B-E57B82F459EF}"/>
                </a:ext>
              </a:extLst>
            </p:cNvPr>
            <p:cNvPicPr preferRelativeResize="0"/>
            <p:nvPr/>
          </p:nvPicPr>
          <p:blipFill rotWithShape="1">
            <a:blip r:embed="rId5">
              <a:alphaModFix/>
            </a:blip>
            <a:srcRect/>
            <a:stretch/>
          </p:blipFill>
          <p:spPr>
            <a:xfrm>
              <a:off x="716099" y="1269098"/>
              <a:ext cx="405665" cy="319727"/>
            </a:xfrm>
            <a:prstGeom prst="rect">
              <a:avLst/>
            </a:prstGeom>
            <a:noFill/>
            <a:ln>
              <a:noFill/>
            </a:ln>
          </p:spPr>
        </p:pic>
      </p:grpSp>
      <p:grpSp>
        <p:nvGrpSpPr>
          <p:cNvPr id="27" name="Groupe 4">
            <a:extLst>
              <a:ext uri="{FF2B5EF4-FFF2-40B4-BE49-F238E27FC236}">
                <a16:creationId xmlns:a16="http://schemas.microsoft.com/office/drawing/2014/main" id="{A476E449-2EDB-16AA-E1CA-9C17502AAE06}"/>
              </a:ext>
            </a:extLst>
          </p:cNvPr>
          <p:cNvGrpSpPr/>
          <p:nvPr userDrawn="1"/>
        </p:nvGrpSpPr>
        <p:grpSpPr>
          <a:xfrm>
            <a:off x="863575" y="916351"/>
            <a:ext cx="6681334" cy="603600"/>
            <a:chOff x="915782" y="892042"/>
            <a:chExt cx="6681334" cy="603600"/>
          </a:xfrm>
        </p:grpSpPr>
        <p:sp>
          <p:nvSpPr>
            <p:cNvPr id="28" name="Google Shape;333;p53">
              <a:extLst>
                <a:ext uri="{FF2B5EF4-FFF2-40B4-BE49-F238E27FC236}">
                  <a16:creationId xmlns:a16="http://schemas.microsoft.com/office/drawing/2014/main" id="{DFD7CD4B-7B90-E1D3-21AD-ACB5739F4ED9}"/>
                </a:ext>
              </a:extLst>
            </p:cNvPr>
            <p:cNvSpPr txBox="1"/>
            <p:nvPr/>
          </p:nvSpPr>
          <p:spPr>
            <a:xfrm>
              <a:off x="1882832" y="949173"/>
              <a:ext cx="57142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utilisent l’ardoise pour répondre</a:t>
              </a:r>
              <a:endParaRPr sz="2000" kern="0" dirty="0">
                <a:solidFill>
                  <a:srgbClr val="000000"/>
                </a:solidFill>
                <a:latin typeface="Calibri" panose="020F0502020204030204" pitchFamily="34" charset="0"/>
                <a:cs typeface="Calibri" panose="020F0502020204030204" pitchFamily="34" charset="0"/>
                <a:sym typeface="Arial"/>
              </a:endParaRPr>
            </a:p>
          </p:txBody>
        </p:sp>
        <p:grpSp>
          <p:nvGrpSpPr>
            <p:cNvPr id="29" name="Groupe 26">
              <a:extLst>
                <a:ext uri="{FF2B5EF4-FFF2-40B4-BE49-F238E27FC236}">
                  <a16:creationId xmlns:a16="http://schemas.microsoft.com/office/drawing/2014/main" id="{A0ECEF0B-4454-0780-970F-F29223465F33}"/>
                </a:ext>
              </a:extLst>
            </p:cNvPr>
            <p:cNvGrpSpPr/>
            <p:nvPr/>
          </p:nvGrpSpPr>
          <p:grpSpPr>
            <a:xfrm>
              <a:off x="915782" y="892042"/>
              <a:ext cx="632111" cy="603600"/>
              <a:chOff x="779845" y="4335989"/>
              <a:chExt cx="442253" cy="575842"/>
            </a:xfrm>
          </p:grpSpPr>
          <p:pic>
            <p:nvPicPr>
              <p:cNvPr id="30" name="Google Shape;307;p51" descr="Une image contenant Dessin animé, clipart, Animation, illustration&#10;&#10;Description générée automatiquement">
                <a:extLst>
                  <a:ext uri="{FF2B5EF4-FFF2-40B4-BE49-F238E27FC236}">
                    <a16:creationId xmlns:a16="http://schemas.microsoft.com/office/drawing/2014/main" id="{631B41C6-5093-1874-B93F-DF1E71265567}"/>
                  </a:ext>
                </a:extLst>
              </p:cNvPr>
              <p:cNvPicPr preferRelativeResize="0"/>
              <p:nvPr/>
            </p:nvPicPr>
            <p:blipFill rotWithShape="1">
              <a:blip r:embed="rId6">
                <a:alphaModFix/>
              </a:blip>
              <a:srcRect l="18242" t="9344" r="18458" b="23864"/>
              <a:stretch/>
            </p:blipFill>
            <p:spPr>
              <a:xfrm>
                <a:off x="779845" y="4335989"/>
                <a:ext cx="442253" cy="575842"/>
              </a:xfrm>
              <a:prstGeom prst="rect">
                <a:avLst/>
              </a:prstGeom>
              <a:noFill/>
              <a:ln>
                <a:noFill/>
              </a:ln>
            </p:spPr>
          </p:pic>
          <p:sp>
            <p:nvSpPr>
              <p:cNvPr id="31" name="Rectangle 30">
                <a:extLst>
                  <a:ext uri="{FF2B5EF4-FFF2-40B4-BE49-F238E27FC236}">
                    <a16:creationId xmlns:a16="http://schemas.microsoft.com/office/drawing/2014/main" id="{B7B9C88E-B244-D0E5-DBC7-CAAEF4B2E030}"/>
                  </a:ext>
                </a:extLst>
              </p:cNvPr>
              <p:cNvSpPr/>
              <p:nvPr/>
            </p:nvSpPr>
            <p:spPr>
              <a:xfrm>
                <a:off x="1078544" y="4438901"/>
                <a:ext cx="126559" cy="89253"/>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dirty="0">
                  <a:solidFill>
                    <a:srgbClr val="FFFFFF"/>
                  </a:solidFill>
                  <a:latin typeface="Calibri" panose="020F0502020204030204" pitchFamily="34" charset="0"/>
                  <a:cs typeface="Calibri" panose="020F0502020204030204" pitchFamily="34" charset="0"/>
                  <a:sym typeface="Arial"/>
                </a:endParaRPr>
              </a:p>
            </p:txBody>
          </p:sp>
        </p:grpSp>
      </p:grpSp>
      <p:grpSp>
        <p:nvGrpSpPr>
          <p:cNvPr id="32" name="Groupe 18">
            <a:extLst>
              <a:ext uri="{FF2B5EF4-FFF2-40B4-BE49-F238E27FC236}">
                <a16:creationId xmlns:a16="http://schemas.microsoft.com/office/drawing/2014/main" id="{F3573989-899D-DD36-F65B-31E027EEE3BF}"/>
              </a:ext>
            </a:extLst>
          </p:cNvPr>
          <p:cNvGrpSpPr/>
          <p:nvPr userDrawn="1"/>
        </p:nvGrpSpPr>
        <p:grpSpPr>
          <a:xfrm>
            <a:off x="915782" y="3014983"/>
            <a:ext cx="8342891" cy="482880"/>
            <a:chOff x="686836" y="2261237"/>
            <a:chExt cx="6257168" cy="362160"/>
          </a:xfrm>
        </p:grpSpPr>
        <p:sp>
          <p:nvSpPr>
            <p:cNvPr id="33" name="Google Shape;295;p51">
              <a:extLst>
                <a:ext uri="{FF2B5EF4-FFF2-40B4-BE49-F238E27FC236}">
                  <a16:creationId xmlns:a16="http://schemas.microsoft.com/office/drawing/2014/main" id="{6D8A138A-8404-BF79-B7CE-ED709CE3DE1C}"/>
                </a:ext>
              </a:extLst>
            </p:cNvPr>
            <p:cNvSpPr txBox="1"/>
            <p:nvPr/>
          </p:nvSpPr>
          <p:spPr>
            <a:xfrm>
              <a:off x="1372968" y="2323395"/>
              <a:ext cx="5571036"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élèvent gardent des traces écrites sur les livrets ou leurs cahiers</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nvGrpSpPr>
            <p:cNvPr id="34" name="Groupe 37">
              <a:extLst>
                <a:ext uri="{FF2B5EF4-FFF2-40B4-BE49-F238E27FC236}">
                  <a16:creationId xmlns:a16="http://schemas.microsoft.com/office/drawing/2014/main" id="{D258F6F1-54E9-CC65-6804-B72492331640}"/>
                </a:ext>
              </a:extLst>
            </p:cNvPr>
            <p:cNvGrpSpPr/>
            <p:nvPr/>
          </p:nvGrpSpPr>
          <p:grpSpPr>
            <a:xfrm>
              <a:off x="686836" y="2261237"/>
              <a:ext cx="413750" cy="353971"/>
              <a:chOff x="10280460" y="4850932"/>
              <a:chExt cx="630930" cy="588164"/>
            </a:xfrm>
          </p:grpSpPr>
          <p:pic>
            <p:nvPicPr>
              <p:cNvPr id="35" name="Picture 7">
                <a:extLst>
                  <a:ext uri="{FF2B5EF4-FFF2-40B4-BE49-F238E27FC236}">
                    <a16:creationId xmlns:a16="http://schemas.microsoft.com/office/drawing/2014/main" id="{D769BB9A-B098-79E1-8239-99CA09660C46}"/>
                  </a:ext>
                </a:extLst>
              </p:cNvPr>
              <p:cNvPicPr>
                <a:picLocks noChangeAspect="1"/>
              </p:cNvPicPr>
              <p:nvPr/>
            </p:nvPicPr>
            <p:blipFill>
              <a:blip r:embed="rId7"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10280460" y="4967823"/>
                <a:ext cx="630930" cy="471273"/>
              </a:xfrm>
              <a:prstGeom prst="rect">
                <a:avLst/>
              </a:prstGeom>
              <a:ln w="19050">
                <a:noFill/>
              </a:ln>
            </p:spPr>
          </p:pic>
          <p:pic>
            <p:nvPicPr>
              <p:cNvPr id="36" name="Picture 7">
                <a:extLst>
                  <a:ext uri="{FF2B5EF4-FFF2-40B4-BE49-F238E27FC236}">
                    <a16:creationId xmlns:a16="http://schemas.microsoft.com/office/drawing/2014/main" id="{C784C1E5-128D-2566-862A-59901DE4B6A7}"/>
                  </a:ext>
                </a:extLst>
              </p:cNvPr>
              <p:cNvPicPr>
                <a:picLocks noChangeAspect="1"/>
              </p:cNvPicPr>
              <p:nvPr/>
            </p:nvPicPr>
            <p:blipFill>
              <a:blip r:embed="rId8"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10456526" y="4850932"/>
                <a:ext cx="147273" cy="471273"/>
              </a:xfrm>
              <a:prstGeom prst="rect">
                <a:avLst/>
              </a:prstGeom>
              <a:ln w="19050">
                <a:noFill/>
              </a:ln>
            </p:spPr>
          </p:pic>
        </p:grpSp>
      </p:grpSp>
      <p:sp>
        <p:nvSpPr>
          <p:cNvPr id="37" name="Google Shape;291;p51">
            <a:extLst>
              <a:ext uri="{FF2B5EF4-FFF2-40B4-BE49-F238E27FC236}">
                <a16:creationId xmlns:a16="http://schemas.microsoft.com/office/drawing/2014/main" id="{A40F8BC1-7C32-736A-15E5-657A517D14A8}"/>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l’élève</a:t>
            </a:r>
            <a:endParaRPr lang="fr-FR" sz="1867" kern="0" dirty="0">
              <a:solidFill>
                <a:srgbClr val="000000"/>
              </a:solidFill>
              <a:latin typeface="Calibri" panose="020F0502020204030204" pitchFamily="34" charset="0"/>
              <a:cs typeface="Calibri" panose="020F0502020204030204" pitchFamily="34" charset="0"/>
              <a:sym typeface="Arial"/>
            </a:endParaRPr>
          </a:p>
        </p:txBody>
      </p:sp>
      <p:sp>
        <p:nvSpPr>
          <p:cNvPr id="38" name="Google Shape;335;p53">
            <a:extLst>
              <a:ext uri="{FF2B5EF4-FFF2-40B4-BE49-F238E27FC236}">
                <a16:creationId xmlns:a16="http://schemas.microsoft.com/office/drawing/2014/main" id="{2369AF76-2833-62D1-EB9E-5C27BDD16343}"/>
              </a:ext>
            </a:extLst>
          </p:cNvPr>
          <p:cNvSpPr txBox="1"/>
          <p:nvPr userDrawn="1"/>
        </p:nvSpPr>
        <p:spPr>
          <a:xfrm>
            <a:off x="1830624" y="5422784"/>
            <a:ext cx="4867240"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MA" sz="2000" b="1" kern="0" dirty="0">
                <a:solidFill>
                  <a:srgbClr val="44546A"/>
                </a:solidFill>
                <a:latin typeface="Calibri" panose="020F0502020204030204" pitchFamily="34" charset="0"/>
                <a:ea typeface="Calibri"/>
                <a:cs typeface="Calibri" panose="020F0502020204030204" pitchFamily="34" charset="0"/>
                <a:sym typeface="Calibri"/>
              </a:rPr>
              <a:t>L</a:t>
            </a:r>
            <a:r>
              <a:rPr lang="fr" sz="2000" b="1" kern="0" dirty="0">
                <a:solidFill>
                  <a:srgbClr val="44546A"/>
                </a:solidFill>
                <a:latin typeface="Calibri" panose="020F0502020204030204" pitchFamily="34" charset="0"/>
                <a:ea typeface="Calibri"/>
                <a:cs typeface="Calibri" panose="020F0502020204030204" pitchFamily="34" charset="0"/>
                <a:sym typeface="Calibri"/>
              </a:rPr>
              <a:t>es élèves passent au tableau</a:t>
            </a:r>
            <a:endParaRPr sz="2000" kern="0" dirty="0">
              <a:solidFill>
                <a:srgbClr val="000000"/>
              </a:solidFill>
              <a:latin typeface="Calibri" panose="020F0502020204030204" pitchFamily="34" charset="0"/>
              <a:cs typeface="Calibri" panose="020F0502020204030204" pitchFamily="34" charset="0"/>
              <a:sym typeface="Arial"/>
            </a:endParaRPr>
          </a:p>
        </p:txBody>
      </p:sp>
      <p:pic>
        <p:nvPicPr>
          <p:cNvPr id="39" name="Picture 1">
            <a:extLst>
              <a:ext uri="{FF2B5EF4-FFF2-40B4-BE49-F238E27FC236}">
                <a16:creationId xmlns:a16="http://schemas.microsoft.com/office/drawing/2014/main" id="{6AE998C4-B93B-EDF2-241A-2D56A1D7A190}"/>
              </a:ext>
            </a:extLst>
          </p:cNvPr>
          <p:cNvPicPr>
            <a:picLocks noChangeAspect="1"/>
          </p:cNvPicPr>
          <p:nvPr userDrawn="1"/>
        </p:nvPicPr>
        <p:blipFill>
          <a:blip r:embed="rId9" cstate="print">
            <a:extLst>
              <a:ext uri="{BEBA8EAE-BF5A-486C-A8C5-ECC9F3942E4B}">
                <a14:imgProps xmlns:a14="http://schemas.microsoft.com/office/drawing/2010/main">
                  <a14:imgLayer r:embed="rId10">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863575" y="5298758"/>
            <a:ext cx="648055" cy="648055"/>
          </a:xfrm>
          <a:prstGeom prst="rect">
            <a:avLst/>
          </a:prstGeom>
        </p:spPr>
      </p:pic>
    </p:spTree>
    <p:extLst>
      <p:ext uri="{BB962C8B-B14F-4D97-AF65-F5344CB8AC3E}">
        <p14:creationId xmlns:p14="http://schemas.microsoft.com/office/powerpoint/2010/main" val="781240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atériel nécessaire">
    <p:bg>
      <p:bgPr>
        <a:solidFill>
          <a:srgbClr val="DCE6F2"/>
        </a:solidFill>
        <a:effectLst/>
      </p:bgPr>
    </p:bg>
    <p:spTree>
      <p:nvGrpSpPr>
        <p:cNvPr id="1" name=""/>
        <p:cNvGrpSpPr/>
        <p:nvPr/>
      </p:nvGrpSpPr>
      <p:grpSpPr>
        <a:xfrm>
          <a:off x="0" y="0"/>
          <a:ext cx="0" cy="0"/>
          <a:chOff x="0" y="0"/>
          <a:chExt cx="0" cy="0"/>
        </a:xfrm>
      </p:grpSpPr>
      <p:grpSp>
        <p:nvGrpSpPr>
          <p:cNvPr id="6" name="Google Shape;250;p28">
            <a:extLst>
              <a:ext uri="{FF2B5EF4-FFF2-40B4-BE49-F238E27FC236}">
                <a16:creationId xmlns:a16="http://schemas.microsoft.com/office/drawing/2014/main" id="{A8360E5E-9716-211B-4AB4-F30E96005C08}"/>
              </a:ext>
            </a:extLst>
          </p:cNvPr>
          <p:cNvGrpSpPr/>
          <p:nvPr userDrawn="1"/>
        </p:nvGrpSpPr>
        <p:grpSpPr>
          <a:xfrm>
            <a:off x="1306286" y="1032992"/>
            <a:ext cx="9579427" cy="5403036"/>
            <a:chOff x="1619475" y="1029778"/>
            <a:chExt cx="6095701" cy="3804525"/>
          </a:xfrm>
        </p:grpSpPr>
        <p:sp>
          <p:nvSpPr>
            <p:cNvPr id="7" name="Google Shape;251;p28">
              <a:extLst>
                <a:ext uri="{FF2B5EF4-FFF2-40B4-BE49-F238E27FC236}">
                  <a16:creationId xmlns:a16="http://schemas.microsoft.com/office/drawing/2014/main" id="{FA17CCFF-EE09-3EC4-5D73-7FB52CE5990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sp>
          <p:nvSpPr>
            <p:cNvPr id="8" name="Google Shape;252;p28">
              <a:extLst>
                <a:ext uri="{FF2B5EF4-FFF2-40B4-BE49-F238E27FC236}">
                  <a16:creationId xmlns:a16="http://schemas.microsoft.com/office/drawing/2014/main" id="{ECBB120E-536C-8FEB-869A-62ABAFAC3241}"/>
                </a:ext>
              </a:extLst>
            </p:cNvPr>
            <p:cNvSpPr/>
            <p:nvPr/>
          </p:nvSpPr>
          <p:spPr>
            <a:xfrm>
              <a:off x="1692956" y="1084268"/>
              <a:ext cx="5924251"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9" name="Google Shape;255;p28">
            <a:extLst>
              <a:ext uri="{FF2B5EF4-FFF2-40B4-BE49-F238E27FC236}">
                <a16:creationId xmlns:a16="http://schemas.microsoft.com/office/drawing/2014/main" id="{A70412DC-1D3C-A7CC-7D08-6DA571BCD97C}"/>
              </a:ext>
            </a:extLst>
          </p:cNvPr>
          <p:cNvSpPr/>
          <p:nvPr userDrawn="1"/>
        </p:nvSpPr>
        <p:spPr>
          <a:xfrm>
            <a:off x="948075" y="181482"/>
            <a:ext cx="3947196" cy="584801"/>
          </a:xfrm>
          <a:prstGeom prst="rect">
            <a:avLst/>
          </a:prstGeom>
          <a:noFill/>
          <a:ln cap="flat">
            <a:noFill/>
            <a:prstDash val="solid"/>
          </a:ln>
        </p:spPr>
        <p:txBody>
          <a:bodyPr vert="horz" wrap="square" lIns="91427" tIns="45695" rIns="91427" bIns="45695" anchor="t" anchorCtr="0" compatLnSpc="1">
            <a:noAutofit/>
          </a:bodyPr>
          <a:lstStyle/>
          <a:p>
            <a:pPr defTabSz="457189">
              <a:lnSpc>
                <a:spcPct val="90000"/>
              </a:lnSpc>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panose="020F0502020204030204" pitchFamily="34" charset="0"/>
                <a:cs typeface="Calibri" panose="020F0502020204030204" pitchFamily="34" charset="0"/>
                <a:sym typeface="Arial"/>
              </a:rPr>
              <a:t>Matériel nécessaire</a:t>
            </a:r>
          </a:p>
        </p:txBody>
      </p:sp>
      <p:sp>
        <p:nvSpPr>
          <p:cNvPr id="10" name="Google Shape;995;p109">
            <a:extLst>
              <a:ext uri="{FF2B5EF4-FFF2-40B4-BE49-F238E27FC236}">
                <a16:creationId xmlns:a16="http://schemas.microsoft.com/office/drawing/2014/main" id="{22D538A4-3182-65C8-6ABA-050037FC3F41}"/>
              </a:ext>
            </a:extLst>
          </p:cNvPr>
          <p:cNvSpPr txBox="1"/>
          <p:nvPr userDrawn="1"/>
        </p:nvSpPr>
        <p:spPr>
          <a:xfrm>
            <a:off x="1508625" y="1416789"/>
            <a:ext cx="4266849" cy="650167"/>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lnSpc>
                <a:spcPct val="130000"/>
              </a:lnSpc>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l’enseignant</a:t>
            </a:r>
          </a:p>
        </p:txBody>
      </p:sp>
      <p:sp>
        <p:nvSpPr>
          <p:cNvPr id="11" name="Google Shape;996;p109">
            <a:extLst>
              <a:ext uri="{FF2B5EF4-FFF2-40B4-BE49-F238E27FC236}">
                <a16:creationId xmlns:a16="http://schemas.microsoft.com/office/drawing/2014/main" id="{66364002-3C43-EA1F-98DB-2415C1736FA0}"/>
              </a:ext>
            </a:extLst>
          </p:cNvPr>
          <p:cNvSpPr txBox="1"/>
          <p:nvPr userDrawn="1"/>
        </p:nvSpPr>
        <p:spPr>
          <a:xfrm>
            <a:off x="5991497" y="1416788"/>
            <a:ext cx="4360944" cy="650168"/>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l’élève</a:t>
            </a:r>
          </a:p>
        </p:txBody>
      </p:sp>
      <p:pic>
        <p:nvPicPr>
          <p:cNvPr id="13" name="Picture 12">
            <a:extLst>
              <a:ext uri="{FF2B5EF4-FFF2-40B4-BE49-F238E27FC236}">
                <a16:creationId xmlns:a16="http://schemas.microsoft.com/office/drawing/2014/main" id="{90826B0B-A604-22AA-6B36-0CE111A5321B}"/>
              </a:ext>
            </a:extLst>
          </p:cNvPr>
          <p:cNvPicPr>
            <a:picLocks noChangeAspect="1"/>
          </p:cNvPicPr>
          <p:nvPr userDrawn="1"/>
        </p:nvPicPr>
        <p:blipFill>
          <a:blip r:embed="rId2">
            <a:clrChange>
              <a:clrFrom>
                <a:srgbClr val="FFFFFF"/>
              </a:clrFrom>
              <a:clrTo>
                <a:srgbClr val="FFFFFF">
                  <a:alpha val="0"/>
                </a:srgbClr>
              </a:clrTo>
            </a:clrChange>
          </a:blip>
          <a:stretch>
            <a:fillRect/>
          </a:stretch>
        </p:blipFill>
        <p:spPr>
          <a:xfrm rot="19675284">
            <a:off x="8544238" y="4865352"/>
            <a:ext cx="1564020" cy="174252"/>
          </a:xfrm>
          <a:prstGeom prst="rect">
            <a:avLst/>
          </a:prstGeom>
        </p:spPr>
      </p:pic>
      <p:pic>
        <p:nvPicPr>
          <p:cNvPr id="14" name="Picture 13">
            <a:extLst>
              <a:ext uri="{FF2B5EF4-FFF2-40B4-BE49-F238E27FC236}">
                <a16:creationId xmlns:a16="http://schemas.microsoft.com/office/drawing/2014/main" id="{F8EC4882-7C52-C087-E415-A9FE7DECFDEF}"/>
              </a:ext>
            </a:extLst>
          </p:cNvPr>
          <p:cNvPicPr>
            <a:picLocks noChangeAspect="1"/>
          </p:cNvPicPr>
          <p:nvPr userDrawn="1"/>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5" t="23325" r="26247" b="30055"/>
          <a:stretch>
            <a:fillRect/>
          </a:stretch>
        </p:blipFill>
        <p:spPr>
          <a:xfrm>
            <a:off x="8786281" y="2316888"/>
            <a:ext cx="1478097" cy="1109845"/>
          </a:xfrm>
          <a:prstGeom prst="rect">
            <a:avLst/>
          </a:prstGeom>
          <a:ln w="19050">
            <a:noFill/>
          </a:ln>
          <a:effectLst>
            <a:outerShdw blurRad="50800" dist="38100" dir="2700000" algn="tl" rotWithShape="0">
              <a:prstClr val="black">
                <a:alpha val="40000"/>
              </a:prstClr>
            </a:outerShdw>
          </a:effectLst>
        </p:spPr>
      </p:pic>
      <p:pic>
        <p:nvPicPr>
          <p:cNvPr id="15" name="Picture 14">
            <a:extLst>
              <a:ext uri="{FF2B5EF4-FFF2-40B4-BE49-F238E27FC236}">
                <a16:creationId xmlns:a16="http://schemas.microsoft.com/office/drawing/2014/main" id="{A0BC54C1-3967-5578-4E72-B4CAFC18A087}"/>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492110" y="5381605"/>
            <a:ext cx="413335" cy="397411"/>
          </a:xfrm>
          <a:prstGeom prst="rect">
            <a:avLst/>
          </a:prstGeom>
        </p:spPr>
      </p:pic>
      <p:pic>
        <p:nvPicPr>
          <p:cNvPr id="40" name="Picture 4">
            <a:extLst>
              <a:ext uri="{FF2B5EF4-FFF2-40B4-BE49-F238E27FC236}">
                <a16:creationId xmlns:a16="http://schemas.microsoft.com/office/drawing/2014/main" id="{CC630518-916E-ACA4-D8BB-8D1B317C61B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6769475" y="4700745"/>
            <a:ext cx="1491516" cy="1080393"/>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1" name="ZoneTexte 10">
            <a:extLst>
              <a:ext uri="{FF2B5EF4-FFF2-40B4-BE49-F238E27FC236}">
                <a16:creationId xmlns:a16="http://schemas.microsoft.com/office/drawing/2014/main" id="{136304CA-9344-CA01-AF56-88EE7AC7B643}"/>
              </a:ext>
            </a:extLst>
          </p:cNvPr>
          <p:cNvSpPr txBox="1"/>
          <p:nvPr userDrawn="1"/>
        </p:nvSpPr>
        <p:spPr>
          <a:xfrm>
            <a:off x="8617364" y="3426733"/>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Cahier de l’élève</a:t>
            </a:r>
          </a:p>
        </p:txBody>
      </p:sp>
      <p:sp>
        <p:nvSpPr>
          <p:cNvPr id="42" name="Rectangle 41">
            <a:extLst>
              <a:ext uri="{FF2B5EF4-FFF2-40B4-BE49-F238E27FC236}">
                <a16:creationId xmlns:a16="http://schemas.microsoft.com/office/drawing/2014/main" id="{33213196-BB7D-7049-E6FD-D6A3E6F126B3}"/>
              </a:ext>
            </a:extLst>
          </p:cNvPr>
          <p:cNvSpPr/>
          <p:nvPr userDrawn="1"/>
        </p:nvSpPr>
        <p:spPr>
          <a:xfrm>
            <a:off x="4218715" y="3878375"/>
            <a:ext cx="1349291" cy="600164"/>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Fiche technique de préparation de la séance</a:t>
            </a:r>
          </a:p>
        </p:txBody>
      </p:sp>
      <p:pic>
        <p:nvPicPr>
          <p:cNvPr id="43" name="Image 20">
            <a:extLst>
              <a:ext uri="{FF2B5EF4-FFF2-40B4-BE49-F238E27FC236}">
                <a16:creationId xmlns:a16="http://schemas.microsoft.com/office/drawing/2014/main" id="{F7D6FA7E-4E73-2155-87D8-FD7655791AF4}"/>
              </a:ext>
            </a:extLst>
          </p:cNvPr>
          <p:cNvPicPr>
            <a:picLocks noChangeAspect="1"/>
          </p:cNvPicPr>
          <p:nvPr userDrawn="1"/>
        </p:nvPicPr>
        <p:blipFill>
          <a:blip r:embed="rId6"/>
          <a:stretch>
            <a:fillRect/>
          </a:stretch>
        </p:blipFill>
        <p:spPr>
          <a:xfrm>
            <a:off x="4010586" y="2316888"/>
            <a:ext cx="1765551" cy="1457749"/>
          </a:xfrm>
          <a:prstGeom prst="rect">
            <a:avLst/>
          </a:prstGeom>
          <a:ln>
            <a:solidFill>
              <a:schemeClr val="accent1"/>
            </a:solidFill>
          </a:ln>
          <a:effectLst>
            <a:outerShdw blurRad="50800" dist="38100" dir="2700000" algn="tl" rotWithShape="0">
              <a:prstClr val="black">
                <a:alpha val="40000"/>
              </a:prstClr>
            </a:outerShdw>
          </a:effectLst>
        </p:spPr>
      </p:pic>
      <p:sp>
        <p:nvSpPr>
          <p:cNvPr id="44" name="Rectangle 43">
            <a:extLst>
              <a:ext uri="{FF2B5EF4-FFF2-40B4-BE49-F238E27FC236}">
                <a16:creationId xmlns:a16="http://schemas.microsoft.com/office/drawing/2014/main" id="{035B0005-5CB7-5851-ED75-A8F4E9987C07}"/>
              </a:ext>
            </a:extLst>
          </p:cNvPr>
          <p:cNvSpPr/>
          <p:nvPr userDrawn="1"/>
        </p:nvSpPr>
        <p:spPr>
          <a:xfrm>
            <a:off x="2118499" y="3514273"/>
            <a:ext cx="1349291" cy="261610"/>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Support PPT</a:t>
            </a:r>
          </a:p>
        </p:txBody>
      </p:sp>
      <p:sp>
        <p:nvSpPr>
          <p:cNvPr id="45" name="ZoneTexte 24">
            <a:extLst>
              <a:ext uri="{FF2B5EF4-FFF2-40B4-BE49-F238E27FC236}">
                <a16:creationId xmlns:a16="http://schemas.microsoft.com/office/drawing/2014/main" id="{212D7E7D-188B-E302-A4A1-B9D9218ED360}"/>
              </a:ext>
            </a:extLst>
          </p:cNvPr>
          <p:cNvSpPr txBox="1"/>
          <p:nvPr userDrawn="1"/>
        </p:nvSpPr>
        <p:spPr>
          <a:xfrm>
            <a:off x="6383334" y="3948484"/>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Livret</a:t>
            </a:r>
          </a:p>
        </p:txBody>
      </p:sp>
      <p:sp>
        <p:nvSpPr>
          <p:cNvPr id="47" name="Picture Placeholder 46">
            <a:extLst>
              <a:ext uri="{FF2B5EF4-FFF2-40B4-BE49-F238E27FC236}">
                <a16:creationId xmlns:a16="http://schemas.microsoft.com/office/drawing/2014/main" id="{E158C153-CEB9-6B25-4344-46AB868B4159}"/>
              </a:ext>
            </a:extLst>
          </p:cNvPr>
          <p:cNvSpPr>
            <a:spLocks noGrp="1"/>
          </p:cNvSpPr>
          <p:nvPr>
            <p:ph type="pic" sz="quarter" idx="10"/>
          </p:nvPr>
        </p:nvSpPr>
        <p:spPr>
          <a:xfrm>
            <a:off x="1773800" y="2320200"/>
            <a:ext cx="1976400" cy="1108800"/>
          </a:xfrm>
        </p:spPr>
        <p:txBody>
          <a:bodyPr/>
          <a:lstStyle/>
          <a:p>
            <a:endParaRPr lang="fr-FR" dirty="0"/>
          </a:p>
        </p:txBody>
      </p:sp>
      <p:sp>
        <p:nvSpPr>
          <p:cNvPr id="48" name="Picture Placeholder 46">
            <a:extLst>
              <a:ext uri="{FF2B5EF4-FFF2-40B4-BE49-F238E27FC236}">
                <a16:creationId xmlns:a16="http://schemas.microsoft.com/office/drawing/2014/main" id="{F5AA724E-4917-3B05-FA7A-466E7FD5919B}"/>
              </a:ext>
            </a:extLst>
          </p:cNvPr>
          <p:cNvSpPr>
            <a:spLocks noGrp="1"/>
          </p:cNvSpPr>
          <p:nvPr>
            <p:ph type="pic" sz="quarter" idx="11"/>
          </p:nvPr>
        </p:nvSpPr>
        <p:spPr>
          <a:xfrm>
            <a:off x="1847600" y="4260622"/>
            <a:ext cx="1828800" cy="1728000"/>
          </a:xfrm>
        </p:spPr>
        <p:txBody>
          <a:bodyPr/>
          <a:lstStyle/>
          <a:p>
            <a:endParaRPr lang="fr-FR" dirty="0"/>
          </a:p>
        </p:txBody>
      </p:sp>
      <p:sp>
        <p:nvSpPr>
          <p:cNvPr id="49" name="Picture Placeholder 46">
            <a:extLst>
              <a:ext uri="{FF2B5EF4-FFF2-40B4-BE49-F238E27FC236}">
                <a16:creationId xmlns:a16="http://schemas.microsoft.com/office/drawing/2014/main" id="{824CE353-F760-8F0B-B724-42EC32B6F969}"/>
              </a:ext>
            </a:extLst>
          </p:cNvPr>
          <p:cNvSpPr>
            <a:spLocks noGrp="1"/>
          </p:cNvSpPr>
          <p:nvPr>
            <p:ph type="pic" sz="quarter" idx="12"/>
          </p:nvPr>
        </p:nvSpPr>
        <p:spPr>
          <a:xfrm>
            <a:off x="6770034" y="2373367"/>
            <a:ext cx="1134000" cy="1587600"/>
          </a:xfrm>
        </p:spPr>
        <p:txBody>
          <a:bodyPr/>
          <a:lstStyle/>
          <a:p>
            <a:endParaRPr lang="fr-FR" dirty="0"/>
          </a:p>
        </p:txBody>
      </p:sp>
      <p:pic>
        <p:nvPicPr>
          <p:cNvPr id="50" name="Picture 49" descr="Image générée">
            <a:extLst>
              <a:ext uri="{FF2B5EF4-FFF2-40B4-BE49-F238E27FC236}">
                <a16:creationId xmlns:a16="http://schemas.microsoft.com/office/drawing/2014/main" id="{5F3834D9-D25B-1AA0-4467-FDDA80A5FD8A}"/>
              </a:ext>
            </a:extLst>
          </p:cNvPr>
          <p:cNvPicPr>
            <a:picLocks noChangeAspect="1" noChangeArrowheads="1"/>
          </p:cNvPicPr>
          <p:nvPr userDrawn="1"/>
        </p:nvPicPr>
        <p:blipFill rotWithShape="1">
          <a:blip r:embed="rId7"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96151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pérage dans la semain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Repérage dans la semaine</a:t>
            </a:r>
            <a:endParaRPr lang="fr-FR" sz="3200" i="1" kern="0" dirty="0">
              <a:solidFill>
                <a:srgbClr val="44546A"/>
              </a:solidFill>
              <a:latin typeface="Calibri" panose="020F0502020204030204" pitchFamily="34" charset="0"/>
              <a:ea typeface="Calibri"/>
              <a:cs typeface="Calibri" panose="020F0502020204030204" pitchFamily="34" charset="0"/>
              <a:sym typeface="Arial"/>
            </a:endParaRP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76009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rientations didactiques">
    <p:bg>
      <p:bgPr>
        <a:solidFill>
          <a:srgbClr val="DCEAF7"/>
        </a:solidFill>
        <a:effectLst/>
      </p:bgPr>
    </p:bg>
    <p:spTree>
      <p:nvGrpSpPr>
        <p:cNvPr id="1" name=""/>
        <p:cNvGrpSpPr/>
        <p:nvPr/>
      </p:nvGrpSpPr>
      <p:grpSpPr>
        <a:xfrm>
          <a:off x="0" y="0"/>
          <a:ext cx="0" cy="0"/>
          <a:chOff x="0" y="0"/>
          <a:chExt cx="0" cy="0"/>
        </a:xfrm>
      </p:grpSpPr>
      <p:sp>
        <p:nvSpPr>
          <p:cNvPr id="6" name="Google Shape;288;p29">
            <a:extLst>
              <a:ext uri="{FF2B5EF4-FFF2-40B4-BE49-F238E27FC236}">
                <a16:creationId xmlns:a16="http://schemas.microsoft.com/office/drawing/2014/main" id="{DB0419AF-12E8-4B75-B2A3-79C60BD7B153}"/>
              </a:ext>
            </a:extLst>
          </p:cNvPr>
          <p:cNvSpPr/>
          <p:nvPr userDrawn="1"/>
        </p:nvSpPr>
        <p:spPr>
          <a:xfrm>
            <a:off x="2217704" y="1122970"/>
            <a:ext cx="9506272" cy="1072799"/>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7" name="Google Shape;289;p29">
            <a:extLst>
              <a:ext uri="{FF2B5EF4-FFF2-40B4-BE49-F238E27FC236}">
                <a16:creationId xmlns:a16="http://schemas.microsoft.com/office/drawing/2014/main" id="{6032A094-4B75-9B75-81F8-5C0A96A7FEC5}"/>
              </a:ext>
            </a:extLst>
          </p:cNvPr>
          <p:cNvSpPr/>
          <p:nvPr userDrawn="1"/>
        </p:nvSpPr>
        <p:spPr>
          <a:xfrm>
            <a:off x="412308" y="1122972"/>
            <a:ext cx="1606147" cy="107279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l"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sp>
        <p:nvSpPr>
          <p:cNvPr id="8" name="Google Shape;292;p29">
            <a:extLst>
              <a:ext uri="{FF2B5EF4-FFF2-40B4-BE49-F238E27FC236}">
                <a16:creationId xmlns:a16="http://schemas.microsoft.com/office/drawing/2014/main" id="{A96B0953-8A9F-2B58-6DE2-1051EC9FAB64}"/>
              </a:ext>
            </a:extLst>
          </p:cNvPr>
          <p:cNvSpPr/>
          <p:nvPr userDrawn="1"/>
        </p:nvSpPr>
        <p:spPr>
          <a:xfrm>
            <a:off x="2235200" y="3629540"/>
            <a:ext cx="9515672" cy="1758781"/>
          </a:xfrm>
          <a:custGeom>
            <a:avLst>
              <a:gd name="f0" fmla="val 29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9" name="Google Shape;293;p29">
            <a:extLst>
              <a:ext uri="{FF2B5EF4-FFF2-40B4-BE49-F238E27FC236}">
                <a16:creationId xmlns:a16="http://schemas.microsoft.com/office/drawing/2014/main" id="{544EDA35-E020-83A7-38E8-D3AF7F799FEF}"/>
              </a:ext>
            </a:extLst>
          </p:cNvPr>
          <p:cNvSpPr/>
          <p:nvPr userDrawn="1"/>
        </p:nvSpPr>
        <p:spPr>
          <a:xfrm>
            <a:off x="412307" y="3629540"/>
            <a:ext cx="1606147" cy="1758781"/>
          </a:xfrm>
          <a:custGeom>
            <a:avLst>
              <a:gd name="f0" fmla="val 177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0" name="Google Shape;288;p29">
            <a:extLst>
              <a:ext uri="{FF2B5EF4-FFF2-40B4-BE49-F238E27FC236}">
                <a16:creationId xmlns:a16="http://schemas.microsoft.com/office/drawing/2014/main" id="{0B97DB80-C7BB-9267-7FC7-A40947A692A0}"/>
              </a:ext>
            </a:extLst>
          </p:cNvPr>
          <p:cNvSpPr/>
          <p:nvPr userDrawn="1"/>
        </p:nvSpPr>
        <p:spPr>
          <a:xfrm>
            <a:off x="2244600" y="5631768"/>
            <a:ext cx="9506272" cy="98178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alt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1" name="Google Shape;289;p29">
            <a:extLst>
              <a:ext uri="{FF2B5EF4-FFF2-40B4-BE49-F238E27FC236}">
                <a16:creationId xmlns:a16="http://schemas.microsoft.com/office/drawing/2014/main" id="{E0B8569E-54AF-1B54-B073-0433F038D5A6}"/>
              </a:ext>
            </a:extLst>
          </p:cNvPr>
          <p:cNvSpPr/>
          <p:nvPr userDrawn="1"/>
        </p:nvSpPr>
        <p:spPr>
          <a:xfrm>
            <a:off x="412308" y="5631768"/>
            <a:ext cx="1606147" cy="981787"/>
          </a:xfrm>
          <a:custGeom>
            <a:avLst>
              <a:gd name="f0" fmla="val 21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2" name="Google Shape;853;p104">
            <a:extLst>
              <a:ext uri="{FF2B5EF4-FFF2-40B4-BE49-F238E27FC236}">
                <a16:creationId xmlns:a16="http://schemas.microsoft.com/office/drawing/2014/main" id="{C295CB38-5765-1953-FCB3-90200B7911C4}"/>
              </a:ext>
            </a:extLst>
          </p:cNvPr>
          <p:cNvSpPr/>
          <p:nvPr userDrawn="1"/>
        </p:nvSpPr>
        <p:spPr>
          <a:xfrm>
            <a:off x="825760" y="226972"/>
            <a:ext cx="9932872" cy="494105"/>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Orientations didactiques pour cette séance</a:t>
            </a:r>
            <a:endParaRPr lang="en-US" sz="2400" kern="0" dirty="0">
              <a:solidFill>
                <a:srgbClr val="44546A"/>
              </a:solidFill>
              <a:latin typeface="Calibri" panose="020F0502020204030204" pitchFamily="34" charset="0"/>
              <a:cs typeface="Calibri" panose="020F0502020204030204" pitchFamily="34" charset="0"/>
              <a:sym typeface="Arial"/>
            </a:endParaRPr>
          </a:p>
        </p:txBody>
      </p:sp>
      <p:sp>
        <p:nvSpPr>
          <p:cNvPr id="13" name="Google Shape;288;p29">
            <a:extLst>
              <a:ext uri="{FF2B5EF4-FFF2-40B4-BE49-F238E27FC236}">
                <a16:creationId xmlns:a16="http://schemas.microsoft.com/office/drawing/2014/main" id="{48DD3D7D-51E7-9A1D-BDA1-1A57D1ED1119}"/>
              </a:ext>
            </a:extLst>
          </p:cNvPr>
          <p:cNvSpPr/>
          <p:nvPr userDrawn="1"/>
        </p:nvSpPr>
        <p:spPr>
          <a:xfrm>
            <a:off x="2208304" y="2439216"/>
            <a:ext cx="9506272" cy="94687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numCol="2" anchor="ctr" anchorCtr="0" compatLnSpc="1">
            <a:noAutofit/>
          </a:bodyPr>
          <a:lstStyle/>
          <a:p>
            <a:pPr marL="287850" indent="-287850" defTabSz="1219140">
              <a:buClr>
                <a:srgbClr val="000000"/>
              </a:buClr>
              <a:buSzPts val="1200"/>
              <a:buFont typeface="Arial"/>
              <a:buChar char="•"/>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14" name="Google Shape;289;p29">
            <a:extLst>
              <a:ext uri="{FF2B5EF4-FFF2-40B4-BE49-F238E27FC236}">
                <a16:creationId xmlns:a16="http://schemas.microsoft.com/office/drawing/2014/main" id="{8F2A31FA-AF00-D81F-2074-6BDAD3556153}"/>
              </a:ext>
            </a:extLst>
          </p:cNvPr>
          <p:cNvSpPr/>
          <p:nvPr userDrawn="1"/>
        </p:nvSpPr>
        <p:spPr>
          <a:xfrm>
            <a:off x="402908" y="2439216"/>
            <a:ext cx="1606147" cy="94687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pic>
        <p:nvPicPr>
          <p:cNvPr id="15" name="Picture 14" descr="Image générée">
            <a:extLst>
              <a:ext uri="{FF2B5EF4-FFF2-40B4-BE49-F238E27FC236}">
                <a16:creationId xmlns:a16="http://schemas.microsoft.com/office/drawing/2014/main" id="{381B1BC2-8735-DB66-B5F6-3C1A854D65AE}"/>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16" name="Text Placeholder 3">
            <a:extLst>
              <a:ext uri="{FF2B5EF4-FFF2-40B4-BE49-F238E27FC236}">
                <a16:creationId xmlns:a16="http://schemas.microsoft.com/office/drawing/2014/main" id="{178AE3B1-E6F8-42FE-A6B9-960A499B711F}"/>
              </a:ext>
            </a:extLst>
          </p:cNvPr>
          <p:cNvSpPr>
            <a:spLocks noGrp="1"/>
          </p:cNvSpPr>
          <p:nvPr>
            <p:ph type="body" sz="quarter" idx="19" hasCustomPrompt="1"/>
          </p:nvPr>
        </p:nvSpPr>
        <p:spPr>
          <a:xfrm>
            <a:off x="2233324" y="1132548"/>
            <a:ext cx="9463104" cy="1071438"/>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p:txBody>
      </p:sp>
      <p:sp>
        <p:nvSpPr>
          <p:cNvPr id="17" name="Text Placeholder 3">
            <a:extLst>
              <a:ext uri="{FF2B5EF4-FFF2-40B4-BE49-F238E27FC236}">
                <a16:creationId xmlns:a16="http://schemas.microsoft.com/office/drawing/2014/main" id="{A16C0127-9DD3-53F9-FE9C-ABA1D6CA430D}"/>
              </a:ext>
            </a:extLst>
          </p:cNvPr>
          <p:cNvSpPr>
            <a:spLocks noGrp="1"/>
          </p:cNvSpPr>
          <p:nvPr>
            <p:ph type="body" sz="quarter" idx="20" hasCustomPrompt="1"/>
          </p:nvPr>
        </p:nvSpPr>
        <p:spPr>
          <a:xfrm>
            <a:off x="2217704" y="2440832"/>
            <a:ext cx="9478724" cy="945261"/>
          </a:xfrm>
        </p:spPr>
        <p:txBody>
          <a:bodyPr numCol="2" anchor="ctr"/>
          <a:lstStyle>
            <a:lvl1pPr>
              <a:buFont typeface="Arial" panose="020B0604020202020204" pitchFamily="34" charset="0"/>
              <a:buChar char="•"/>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Xxx</a:t>
            </a:r>
            <a:endParaRPr lang="en-US" dirty="0"/>
          </a:p>
          <a:p>
            <a:pPr lvl="0"/>
            <a:r>
              <a:rPr lang="en-US" dirty="0" err="1"/>
              <a:t>Xxx</a:t>
            </a:r>
            <a:endParaRPr lang="fr-FR" dirty="0"/>
          </a:p>
        </p:txBody>
      </p:sp>
      <p:sp>
        <p:nvSpPr>
          <p:cNvPr id="18" name="Text Placeholder 3">
            <a:extLst>
              <a:ext uri="{FF2B5EF4-FFF2-40B4-BE49-F238E27FC236}">
                <a16:creationId xmlns:a16="http://schemas.microsoft.com/office/drawing/2014/main" id="{5D6A8BE8-89D1-5F22-6D3C-99F0799F8DEB}"/>
              </a:ext>
            </a:extLst>
          </p:cNvPr>
          <p:cNvSpPr>
            <a:spLocks noGrp="1"/>
          </p:cNvSpPr>
          <p:nvPr>
            <p:ph type="body" sz="quarter" idx="21" hasCustomPrompt="1"/>
          </p:nvPr>
        </p:nvSpPr>
        <p:spPr>
          <a:xfrm>
            <a:off x="2235852" y="3654221"/>
            <a:ext cx="9478724" cy="1734100"/>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a:p>
            <a:pPr lvl="0"/>
            <a:r>
              <a:rPr lang="fr-FR" dirty="0"/>
              <a:t>Les outils (par exemple: carte lexicale…) </a:t>
            </a:r>
          </a:p>
          <a:p>
            <a:pPr lvl="0"/>
            <a:r>
              <a:rPr lang="fr-FR" dirty="0"/>
              <a:t>Xxx</a:t>
            </a:r>
          </a:p>
        </p:txBody>
      </p:sp>
      <p:sp>
        <p:nvSpPr>
          <p:cNvPr id="19" name="Text Placeholder 3">
            <a:extLst>
              <a:ext uri="{FF2B5EF4-FFF2-40B4-BE49-F238E27FC236}">
                <a16:creationId xmlns:a16="http://schemas.microsoft.com/office/drawing/2014/main" id="{3B12E37B-916D-345C-AD9E-B136ED1D8842}"/>
              </a:ext>
            </a:extLst>
          </p:cNvPr>
          <p:cNvSpPr>
            <a:spLocks noGrp="1"/>
          </p:cNvSpPr>
          <p:nvPr>
            <p:ph type="body" sz="quarter" idx="22" hasCustomPrompt="1"/>
          </p:nvPr>
        </p:nvSpPr>
        <p:spPr>
          <a:xfrm>
            <a:off x="2253062" y="5636360"/>
            <a:ext cx="9478724" cy="977195"/>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Pendant le feedback, attirer l’attention des élèves sur les erreurs fréquentes :</a:t>
            </a:r>
          </a:p>
          <a:p>
            <a:pPr lvl="0"/>
            <a:r>
              <a:rPr lang="fr-FR" dirty="0"/>
              <a:t>Xxx</a:t>
            </a:r>
          </a:p>
        </p:txBody>
      </p:sp>
      <p:sp>
        <p:nvSpPr>
          <p:cNvPr id="20" name="Google Shape;853;p104">
            <a:extLst>
              <a:ext uri="{FF2B5EF4-FFF2-40B4-BE49-F238E27FC236}">
                <a16:creationId xmlns:a16="http://schemas.microsoft.com/office/drawing/2014/main" id="{6564A30E-7F1C-F926-A721-DAD6689EFEF4}"/>
              </a:ext>
            </a:extLst>
          </p:cNvPr>
          <p:cNvSpPr/>
          <p:nvPr userDrawn="1"/>
        </p:nvSpPr>
        <p:spPr>
          <a:xfrm>
            <a:off x="412307" y="2439293"/>
            <a:ext cx="1605600" cy="946800"/>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fr-FR" sz="2000" b="1" dirty="0">
                <a:latin typeface="Calibri" panose="020F0502020204030204" pitchFamily="34" charset="0"/>
                <a:cs typeface="Calibri" panose="020F0502020204030204" pitchFamily="34" charset="0"/>
              </a:rPr>
              <a:t>Notions clés</a:t>
            </a:r>
          </a:p>
        </p:txBody>
      </p:sp>
      <p:sp>
        <p:nvSpPr>
          <p:cNvPr id="21" name="Google Shape;853;p104">
            <a:extLst>
              <a:ext uri="{FF2B5EF4-FFF2-40B4-BE49-F238E27FC236}">
                <a16:creationId xmlns:a16="http://schemas.microsoft.com/office/drawing/2014/main" id="{7A967060-6080-8657-C168-AAAA345A0B5E}"/>
              </a:ext>
            </a:extLst>
          </p:cNvPr>
          <p:cNvSpPr/>
          <p:nvPr userDrawn="1"/>
        </p:nvSpPr>
        <p:spPr>
          <a:xfrm>
            <a:off x="403455" y="1132547"/>
            <a:ext cx="1605600" cy="1063221"/>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en-US" sz="2000" b="1" dirty="0" err="1">
                <a:latin typeface="Calibri" panose="020F0502020204030204" pitchFamily="34" charset="0"/>
                <a:cs typeface="Calibri" panose="020F0502020204030204" pitchFamily="34" charset="0"/>
              </a:rPr>
              <a:t>Tâches</a:t>
            </a:r>
            <a:r>
              <a:rPr lang="en-US" sz="2000" b="1" dirty="0">
                <a:latin typeface="Calibri" panose="020F0502020204030204" pitchFamily="34" charset="0"/>
                <a:cs typeface="Calibri" panose="020F0502020204030204" pitchFamily="34" charset="0"/>
              </a:rPr>
              <a:t> à </a:t>
            </a:r>
            <a:r>
              <a:rPr lang="en-US" sz="2000" b="1" dirty="0" err="1">
                <a:latin typeface="Calibri" panose="020F0502020204030204" pitchFamily="34" charset="0"/>
                <a:cs typeface="Calibri" panose="020F0502020204030204" pitchFamily="34" charset="0"/>
              </a:rPr>
              <a:t>réussir</a:t>
            </a:r>
            <a:endParaRPr lang="fr-FR" sz="2000" b="1" dirty="0">
              <a:latin typeface="Calibri" panose="020F0502020204030204" pitchFamily="34" charset="0"/>
              <a:cs typeface="Calibri" panose="020F0502020204030204" pitchFamily="34" charset="0"/>
            </a:endParaRPr>
          </a:p>
        </p:txBody>
      </p:sp>
      <p:sp>
        <p:nvSpPr>
          <p:cNvPr id="22" name="Google Shape;853;p104">
            <a:extLst>
              <a:ext uri="{FF2B5EF4-FFF2-40B4-BE49-F238E27FC236}">
                <a16:creationId xmlns:a16="http://schemas.microsoft.com/office/drawing/2014/main" id="{302794D7-B75D-443C-FA67-7588362F1440}"/>
              </a:ext>
            </a:extLst>
          </p:cNvPr>
          <p:cNvSpPr/>
          <p:nvPr userDrawn="1"/>
        </p:nvSpPr>
        <p:spPr>
          <a:xfrm>
            <a:off x="412307" y="3654221"/>
            <a:ext cx="1605600" cy="1734100"/>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Stratégies et outils didactiques</a:t>
            </a:r>
          </a:p>
        </p:txBody>
      </p:sp>
      <p:sp>
        <p:nvSpPr>
          <p:cNvPr id="23" name="Google Shape;853;p104">
            <a:extLst>
              <a:ext uri="{FF2B5EF4-FFF2-40B4-BE49-F238E27FC236}">
                <a16:creationId xmlns:a16="http://schemas.microsoft.com/office/drawing/2014/main" id="{B8608167-4931-94B1-F0EE-D3DA4408EBF1}"/>
              </a:ext>
            </a:extLst>
          </p:cNvPr>
          <p:cNvSpPr/>
          <p:nvPr userDrawn="1"/>
        </p:nvSpPr>
        <p:spPr>
          <a:xfrm>
            <a:off x="412307" y="5636360"/>
            <a:ext cx="1605600" cy="977195"/>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Eléments de feedback</a:t>
            </a: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21535006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atique Pédagogique Efficac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Pratique Pédagogique Efficace de la Semaine</a:t>
            </a: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à coins arrondis 2">
            <a:extLst>
              <a:ext uri="{FF2B5EF4-FFF2-40B4-BE49-F238E27FC236}">
                <a16:creationId xmlns:a16="http://schemas.microsoft.com/office/drawing/2014/main" id="{07817361-C8BF-DC04-5CC1-00D7EE33E80A}"/>
              </a:ext>
            </a:extLst>
          </p:cNvPr>
          <p:cNvSpPr/>
          <p:nvPr userDrawn="1"/>
        </p:nvSpPr>
        <p:spPr>
          <a:xfrm>
            <a:off x="304800" y="1262245"/>
            <a:ext cx="11291147" cy="5597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2133" b="1" kern="0" dirty="0">
                <a:solidFill>
                  <a:srgbClr val="FFFFFF"/>
                </a:solidFill>
                <a:latin typeface="Calibri" panose="020F0502020204030204" pitchFamily="34" charset="0"/>
                <a:cs typeface="Calibri" panose="020F0502020204030204" pitchFamily="34" charset="0"/>
                <a:sym typeface="Arial"/>
              </a:rPr>
              <a:t>Donner un feedback de manière efficace aux élèves</a:t>
            </a:r>
          </a:p>
        </p:txBody>
      </p:sp>
      <p:sp>
        <p:nvSpPr>
          <p:cNvPr id="7" name="Rectangle à coins arrondis 13">
            <a:extLst>
              <a:ext uri="{FF2B5EF4-FFF2-40B4-BE49-F238E27FC236}">
                <a16:creationId xmlns:a16="http://schemas.microsoft.com/office/drawing/2014/main" id="{710314CC-0AB6-DA63-763A-7BA531C34D31}"/>
              </a:ext>
            </a:extLst>
          </p:cNvPr>
          <p:cNvSpPr/>
          <p:nvPr userDrawn="1"/>
        </p:nvSpPr>
        <p:spPr>
          <a:xfrm>
            <a:off x="304800" y="2628796"/>
            <a:ext cx="2873248"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Pourquoi c’est important ?</a:t>
            </a:r>
          </a:p>
        </p:txBody>
      </p:sp>
      <p:pic>
        <p:nvPicPr>
          <p:cNvPr id="8" name="Image 18">
            <a:extLst>
              <a:ext uri="{FF2B5EF4-FFF2-40B4-BE49-F238E27FC236}">
                <a16:creationId xmlns:a16="http://schemas.microsoft.com/office/drawing/2014/main" id="{BE35A20A-79A6-BC4C-B761-793B343AFC49}"/>
              </a:ext>
            </a:extLst>
          </p:cNvPr>
          <p:cNvPicPr>
            <a:picLocks noChangeAspect="1"/>
          </p:cNvPicPr>
          <p:nvPr userDrawn="1"/>
        </p:nvPicPr>
        <p:blipFill>
          <a:blip r:embed="rId3"/>
          <a:stretch>
            <a:fillRect/>
          </a:stretch>
        </p:blipFill>
        <p:spPr>
          <a:xfrm>
            <a:off x="10141874" y="1158017"/>
            <a:ext cx="1137399" cy="751840"/>
          </a:xfrm>
          <a:prstGeom prst="rect">
            <a:avLst/>
          </a:prstGeom>
          <a:ln w="38100">
            <a:solidFill>
              <a:srgbClr val="156082"/>
            </a:solidFill>
          </a:ln>
        </p:spPr>
      </p:pic>
      <p:sp>
        <p:nvSpPr>
          <p:cNvPr id="9" name="Rectangle à coins arrondis 22">
            <a:extLst>
              <a:ext uri="{FF2B5EF4-FFF2-40B4-BE49-F238E27FC236}">
                <a16:creationId xmlns:a16="http://schemas.microsoft.com/office/drawing/2014/main" id="{231233C5-A6EF-A81F-8794-ECA65494280A}"/>
              </a:ext>
            </a:extLst>
          </p:cNvPr>
          <p:cNvSpPr/>
          <p:nvPr userDrawn="1"/>
        </p:nvSpPr>
        <p:spPr>
          <a:xfrm>
            <a:off x="362779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Bonnes pratiques</a:t>
            </a:r>
          </a:p>
        </p:txBody>
      </p:sp>
      <p:sp>
        <p:nvSpPr>
          <p:cNvPr id="10" name="Rectangle à coins arrondis 23">
            <a:extLst>
              <a:ext uri="{FF2B5EF4-FFF2-40B4-BE49-F238E27FC236}">
                <a16:creationId xmlns:a16="http://schemas.microsoft.com/office/drawing/2014/main" id="{224B6940-5456-5257-0478-EEF645943074}"/>
              </a:ext>
            </a:extLst>
          </p:cNvPr>
          <p:cNvSpPr/>
          <p:nvPr userDrawn="1"/>
        </p:nvSpPr>
        <p:spPr>
          <a:xfrm>
            <a:off x="783674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Pratiques à éviter</a:t>
            </a:r>
          </a:p>
        </p:txBody>
      </p:sp>
      <p:sp>
        <p:nvSpPr>
          <p:cNvPr id="27" name="Rectangle 26">
            <a:extLst>
              <a:ext uri="{FF2B5EF4-FFF2-40B4-BE49-F238E27FC236}">
                <a16:creationId xmlns:a16="http://schemas.microsoft.com/office/drawing/2014/main" id="{35BE10E1-FAE9-07F0-EE56-E170BA07A2EC}"/>
              </a:ext>
            </a:extLst>
          </p:cNvPr>
          <p:cNvSpPr/>
          <p:nvPr userDrawn="1"/>
        </p:nvSpPr>
        <p:spPr>
          <a:xfrm>
            <a:off x="304800" y="6150185"/>
            <a:ext cx="11291147" cy="67733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Pour plus d’informations Veuillez consulter le lien Suivant : </a:t>
            </a:r>
          </a:p>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Autres questions ? Veuillez Contacter l’inspecteur encadrant</a:t>
            </a:r>
          </a:p>
        </p:txBody>
      </p:sp>
      <p:pic>
        <p:nvPicPr>
          <p:cNvPr id="42" name="Graphic 41" descr="Handshake with solid fill">
            <a:extLst>
              <a:ext uri="{FF2B5EF4-FFF2-40B4-BE49-F238E27FC236}">
                <a16:creationId xmlns:a16="http://schemas.microsoft.com/office/drawing/2014/main" id="{43B73333-66C9-B016-85F3-57ED66A47BC8}"/>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5221083" y="1993815"/>
            <a:ext cx="549076" cy="549076"/>
          </a:xfrm>
          <a:prstGeom prst="rect">
            <a:avLst/>
          </a:prstGeom>
        </p:spPr>
      </p:pic>
      <p:pic>
        <p:nvPicPr>
          <p:cNvPr id="44" name="Graphic 43" descr="No sign with solid fill">
            <a:extLst>
              <a:ext uri="{FF2B5EF4-FFF2-40B4-BE49-F238E27FC236}">
                <a16:creationId xmlns:a16="http://schemas.microsoft.com/office/drawing/2014/main" id="{010C90E2-D2BB-4844-7DD3-B8E18C29F8E6}"/>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9640956" y="2013585"/>
            <a:ext cx="500918" cy="500918"/>
          </a:xfrm>
          <a:prstGeom prst="rect">
            <a:avLst/>
          </a:prstGeom>
        </p:spPr>
      </p:pic>
      <p:sp>
        <p:nvSpPr>
          <p:cNvPr id="50" name="Text Placeholder 49">
            <a:extLst>
              <a:ext uri="{FF2B5EF4-FFF2-40B4-BE49-F238E27FC236}">
                <a16:creationId xmlns:a16="http://schemas.microsoft.com/office/drawing/2014/main" id="{99ABF8C0-44A0-D350-70D7-F757FE2866EA}"/>
              </a:ext>
            </a:extLst>
          </p:cNvPr>
          <p:cNvSpPr>
            <a:spLocks noGrp="1"/>
          </p:cNvSpPr>
          <p:nvPr>
            <p:ph type="body" sz="quarter" idx="10" hasCustomPrompt="1"/>
          </p:nvPr>
        </p:nvSpPr>
        <p:spPr>
          <a:xfrm>
            <a:off x="253322" y="3190552"/>
            <a:ext cx="2873248"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1" name="Text Placeholder 49">
            <a:extLst>
              <a:ext uri="{FF2B5EF4-FFF2-40B4-BE49-F238E27FC236}">
                <a16:creationId xmlns:a16="http://schemas.microsoft.com/office/drawing/2014/main" id="{93ED2D80-264B-2858-5374-3ACA0D7E4307}"/>
              </a:ext>
            </a:extLst>
          </p:cNvPr>
          <p:cNvSpPr>
            <a:spLocks noGrp="1"/>
          </p:cNvSpPr>
          <p:nvPr>
            <p:ph type="body" sz="quarter" idx="11" hasCustomPrompt="1"/>
          </p:nvPr>
        </p:nvSpPr>
        <p:spPr>
          <a:xfrm>
            <a:off x="3627796" y="3190551"/>
            <a:ext cx="3759199"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2" name="Text Placeholder 49">
            <a:extLst>
              <a:ext uri="{FF2B5EF4-FFF2-40B4-BE49-F238E27FC236}">
                <a16:creationId xmlns:a16="http://schemas.microsoft.com/office/drawing/2014/main" id="{F3B207E1-EF2D-9BAB-F462-3268E1DEBFE2}"/>
              </a:ext>
            </a:extLst>
          </p:cNvPr>
          <p:cNvSpPr>
            <a:spLocks noGrp="1"/>
          </p:cNvSpPr>
          <p:nvPr>
            <p:ph type="body" sz="quarter" idx="12" hasCustomPrompt="1"/>
          </p:nvPr>
        </p:nvSpPr>
        <p:spPr>
          <a:xfrm>
            <a:off x="7816647" y="3190551"/>
            <a:ext cx="3779300"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 name="Text Placeholder 4">
            <a:extLst>
              <a:ext uri="{FF2B5EF4-FFF2-40B4-BE49-F238E27FC236}">
                <a16:creationId xmlns:a16="http://schemas.microsoft.com/office/drawing/2014/main" id="{E30863B3-86D2-D6DA-8984-19E4C3B97364}"/>
              </a:ext>
            </a:extLst>
          </p:cNvPr>
          <p:cNvSpPr>
            <a:spLocks noGrp="1"/>
          </p:cNvSpPr>
          <p:nvPr>
            <p:ph type="body" sz="quarter" idx="13" hasCustomPrompt="1"/>
          </p:nvPr>
        </p:nvSpPr>
        <p:spPr>
          <a:xfrm>
            <a:off x="5648039" y="6238017"/>
            <a:ext cx="4493835" cy="389965"/>
          </a:xfr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atin typeface="Calibri" panose="020F0502020204030204" pitchFamily="34" charset="0"/>
                <a:cs typeface="Calibri" panose="020F0502020204030204" pitchFamily="34" charset="0"/>
              </a:defRPr>
            </a:lvl1pPr>
            <a:lvl2pPr>
              <a:buNone/>
              <a:defRPr sz="1200">
                <a:latin typeface="Calibri" panose="020F0502020204030204" pitchFamily="34" charset="0"/>
                <a:cs typeface="Calibri" panose="020F0502020204030204" pitchFamily="34" charset="0"/>
              </a:defRPr>
            </a:lvl2pPr>
            <a:lvl3pPr>
              <a:buNone/>
              <a:defRPr sz="1200">
                <a:latin typeface="Calibri" panose="020F0502020204030204" pitchFamily="34" charset="0"/>
                <a:cs typeface="Calibri" panose="020F0502020204030204" pitchFamily="34" charset="0"/>
              </a:defRPr>
            </a:lvl3pPr>
            <a:lvl4pPr>
              <a:buNone/>
              <a:defRPr sz="1200">
                <a:latin typeface="Calibri" panose="020F0502020204030204" pitchFamily="34" charset="0"/>
                <a:cs typeface="Calibri" panose="020F0502020204030204" pitchFamily="34" charset="0"/>
              </a:defRPr>
            </a:lvl4pPr>
            <a:lvl5pPr>
              <a:buNone/>
              <a:defRPr sz="1200">
                <a:latin typeface="Calibri" panose="020F0502020204030204" pitchFamily="34" charset="0"/>
                <a:cs typeface="Calibri" panose="020F050202020403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1600" kern="0" dirty="0">
                <a:solidFill>
                  <a:srgbClr val="000000"/>
                </a:solidFill>
                <a:latin typeface="Calibri" panose="020F0502020204030204" pitchFamily="34" charset="0"/>
                <a:cs typeface="Calibri" panose="020F0502020204030204" pitchFamily="34" charset="0"/>
                <a:sym typeface="Arial"/>
              </a:rPr>
              <a:t>« </a:t>
            </a:r>
            <a:r>
              <a:rPr lang="fr-FR" sz="1600" kern="0" dirty="0">
                <a:solidFill>
                  <a:srgbClr val="000000"/>
                </a:solidFill>
                <a:latin typeface="Calibri" panose="020F0502020204030204" pitchFamily="34" charset="0"/>
                <a:cs typeface="Calibri" panose="020F0502020204030204" pitchFamily="34" charset="0"/>
                <a:sym typeface="Arial"/>
                <a:hlinkClick r:id="rId6"/>
              </a:rPr>
              <a:t>Banque des pratiques pédagogiques efficaces </a:t>
            </a:r>
            <a:r>
              <a:rPr lang="fr-FR" sz="1600" kern="0" dirty="0">
                <a:solidFill>
                  <a:srgbClr val="000000"/>
                </a:solidFill>
                <a:latin typeface="Calibri" panose="020F0502020204030204" pitchFamily="34" charset="0"/>
                <a:cs typeface="Calibri" panose="020F0502020204030204" pitchFamily="34" charset="0"/>
                <a:sym typeface="Arial"/>
              </a:rPr>
              <a:t>»</a:t>
            </a:r>
          </a:p>
        </p:txBody>
      </p:sp>
      <p:pic>
        <p:nvPicPr>
          <p:cNvPr id="11" name="Graphic 10" descr="Bullseye with solid fill">
            <a:extLst>
              <a:ext uri="{FF2B5EF4-FFF2-40B4-BE49-F238E27FC236}">
                <a16:creationId xmlns:a16="http://schemas.microsoft.com/office/drawing/2014/main" id="{DA838800-BA03-865C-FAC5-9BCCC281F097}"/>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1439746" y="2014103"/>
            <a:ext cx="500400" cy="500400"/>
          </a:xfrm>
          <a:prstGeom prst="rect">
            <a:avLst/>
          </a:prstGeom>
        </p:spPr>
      </p:pic>
    </p:spTree>
    <p:extLst>
      <p:ext uri="{BB962C8B-B14F-4D97-AF65-F5344CB8AC3E}">
        <p14:creationId xmlns:p14="http://schemas.microsoft.com/office/powerpoint/2010/main" val="20035682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ructure de la séance">
    <p:bg>
      <p:bgPr>
        <a:solidFill>
          <a:srgbClr val="DCE6F2"/>
        </a:solidFill>
        <a:effectLst/>
      </p:bgPr>
    </p:bg>
    <p:spTree>
      <p:nvGrpSpPr>
        <p:cNvPr id="1" name=""/>
        <p:cNvGrpSpPr/>
        <p:nvPr/>
      </p:nvGrpSpPr>
      <p:grpSpPr>
        <a:xfrm>
          <a:off x="0" y="0"/>
          <a:ext cx="0" cy="0"/>
          <a:chOff x="0" y="0"/>
          <a:chExt cx="0" cy="0"/>
        </a:xfrm>
      </p:grpSpPr>
      <p:grpSp>
        <p:nvGrpSpPr>
          <p:cNvPr id="4" name="Google Shape;250;p28">
            <a:extLst>
              <a:ext uri="{FF2B5EF4-FFF2-40B4-BE49-F238E27FC236}">
                <a16:creationId xmlns:a16="http://schemas.microsoft.com/office/drawing/2014/main" id="{AB71405C-E132-F074-752A-522052544B0D}"/>
              </a:ext>
            </a:extLst>
          </p:cNvPr>
          <p:cNvGrpSpPr/>
          <p:nvPr userDrawn="1"/>
        </p:nvGrpSpPr>
        <p:grpSpPr>
          <a:xfrm>
            <a:off x="1945490" y="1011968"/>
            <a:ext cx="8301023" cy="5193545"/>
            <a:chOff x="1619475" y="1029778"/>
            <a:chExt cx="6095701" cy="3804525"/>
          </a:xfrm>
        </p:grpSpPr>
        <p:sp>
          <p:nvSpPr>
            <p:cNvPr id="5" name="Google Shape;251;p28">
              <a:extLst>
                <a:ext uri="{FF2B5EF4-FFF2-40B4-BE49-F238E27FC236}">
                  <a16:creationId xmlns:a16="http://schemas.microsoft.com/office/drawing/2014/main" id="{424CAD94-9BC3-9334-E90D-3BB5EE56D37F}"/>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sp>
          <p:nvSpPr>
            <p:cNvPr id="11" name="Google Shape;252;p28">
              <a:extLst>
                <a:ext uri="{FF2B5EF4-FFF2-40B4-BE49-F238E27FC236}">
                  <a16:creationId xmlns:a16="http://schemas.microsoft.com/office/drawing/2014/main" id="{7D76BE51-F758-84BB-A089-AD0F5E8B552A}"/>
                </a:ext>
              </a:extLst>
            </p:cNvPr>
            <p:cNvSpPr/>
            <p:nvPr/>
          </p:nvSpPr>
          <p:spPr>
            <a:xfrm>
              <a:off x="1740952" y="1097174"/>
              <a:ext cx="5852746" cy="366973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12" name="Google Shape;255;p28">
            <a:extLst>
              <a:ext uri="{FF2B5EF4-FFF2-40B4-BE49-F238E27FC236}">
                <a16:creationId xmlns:a16="http://schemas.microsoft.com/office/drawing/2014/main" id="{7DA7A975-0BFA-0171-FB29-113FAAFBB3EE}"/>
              </a:ext>
            </a:extLst>
          </p:cNvPr>
          <p:cNvSpPr/>
          <p:nvPr userDrawn="1"/>
        </p:nvSpPr>
        <p:spPr>
          <a:xfrm>
            <a:off x="963315" y="165262"/>
            <a:ext cx="3947196" cy="584801"/>
          </a:xfrm>
          <a:prstGeom prst="rect">
            <a:avLst/>
          </a:prstGeom>
          <a:noFill/>
          <a:ln cap="flat">
            <a:noFill/>
            <a:prstDash val="solid"/>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Structure de la séance</a:t>
            </a:r>
            <a:endParaRPr lang="fr-FR" sz="1467" kern="0" dirty="0">
              <a:solidFill>
                <a:srgbClr val="000000"/>
              </a:solidFill>
              <a:latin typeface="Calibri" panose="020F0502020204030204" pitchFamily="34" charset="0"/>
              <a:cs typeface="Calibri" panose="020F0502020204030204" pitchFamily="34" charset="0"/>
              <a:sym typeface="Arial"/>
            </a:endParaRPr>
          </a:p>
        </p:txBody>
      </p:sp>
      <p:pic>
        <p:nvPicPr>
          <p:cNvPr id="13" name="Picture 2" descr="Image générée">
            <a:extLst>
              <a:ext uri="{FF2B5EF4-FFF2-40B4-BE49-F238E27FC236}">
                <a16:creationId xmlns:a16="http://schemas.microsoft.com/office/drawing/2014/main" id="{A1C7E789-651D-CC90-8513-248F5C858B81}"/>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2" y="30483"/>
            <a:ext cx="727815" cy="854359"/>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a:extLst>
              <a:ext uri="{FF2B5EF4-FFF2-40B4-BE49-F238E27FC236}">
                <a16:creationId xmlns:a16="http://schemas.microsoft.com/office/drawing/2014/main" id="{A3FE43CA-6C2F-0686-9241-631290B69727}"/>
              </a:ext>
            </a:extLst>
          </p:cNvPr>
          <p:cNvGrpSpPr/>
          <p:nvPr userDrawn="1"/>
        </p:nvGrpSpPr>
        <p:grpSpPr>
          <a:xfrm>
            <a:off x="2336946" y="1407978"/>
            <a:ext cx="7518111" cy="548005"/>
            <a:chOff x="1764463" y="1060636"/>
            <a:chExt cx="5638583" cy="411004"/>
          </a:xfrm>
        </p:grpSpPr>
        <p:sp>
          <p:nvSpPr>
            <p:cNvPr id="17" name="Google Shape;275;p28">
              <a:extLst>
                <a:ext uri="{FF2B5EF4-FFF2-40B4-BE49-F238E27FC236}">
                  <a16:creationId xmlns:a16="http://schemas.microsoft.com/office/drawing/2014/main" id="{08E6331C-0B84-F58D-2A65-7DFAB9994FF1}"/>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solidFill>
                <a:srgbClr val="F19D19"/>
              </a:solidFill>
              <a:prstDash val="solid"/>
            </a:ln>
          </p:spPr>
          <p:txBody>
            <a:bodyPr vert="horz" wrap="square" lIns="68567" tIns="34271" rIns="68567" bIns="34271" anchor="ctr" anchorCtr="1" compatLnSpc="1">
              <a:noAutofit/>
            </a:bodyPr>
            <a:lstStyle/>
            <a:p>
              <a:pPr algn="ctr" defTabSz="1219110"/>
              <a:r>
                <a:rPr lang="fr-FR" sz="2133" b="1" kern="0" dirty="0">
                  <a:solidFill>
                    <a:srgbClr val="FFFFFF"/>
                  </a:solidFill>
                  <a:latin typeface="Calibri" panose="020F0502020204030204" pitchFamily="34" charset="0"/>
                  <a:ea typeface="Calibri"/>
                  <a:cs typeface="Calibri" panose="020F0502020204030204" pitchFamily="34" charset="0"/>
                  <a:sym typeface="Arial"/>
                </a:rPr>
                <a:t>1</a:t>
              </a:r>
            </a:p>
          </p:txBody>
        </p:sp>
        <p:sp>
          <p:nvSpPr>
            <p:cNvPr id="18" name="Google Shape;276;p28">
              <a:extLst>
                <a:ext uri="{FF2B5EF4-FFF2-40B4-BE49-F238E27FC236}">
                  <a16:creationId xmlns:a16="http://schemas.microsoft.com/office/drawing/2014/main" id="{521BD7C7-59D6-F138-978F-4AB155889227}"/>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0" name="Google Shape;278;p28">
              <a:extLst>
                <a:ext uri="{FF2B5EF4-FFF2-40B4-BE49-F238E27FC236}">
                  <a16:creationId xmlns:a16="http://schemas.microsoft.com/office/drawing/2014/main" id="{256F3608-8BCC-D992-72CC-8A7F795FDC1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chemeClr val="accent6">
                  <a:lumMod val="40000"/>
                  <a:lumOff val="60000"/>
                </a:schemeClr>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1" name="Google Shape;277;p28">
              <a:extLst>
                <a:ext uri="{FF2B5EF4-FFF2-40B4-BE49-F238E27FC236}">
                  <a16:creationId xmlns:a16="http://schemas.microsoft.com/office/drawing/2014/main" id="{3CB598B3-3A75-3B5B-656D-CB59D4B85F3C}"/>
                </a:ext>
              </a:extLst>
            </p:cNvPr>
            <p:cNvSpPr txBox="1"/>
            <p:nvPr/>
          </p:nvSpPr>
          <p:spPr>
            <a:xfrm>
              <a:off x="2214439" y="1112834"/>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Ouverture de la séance</a:t>
              </a:r>
            </a:p>
          </p:txBody>
        </p:sp>
      </p:grpSp>
      <p:sp>
        <p:nvSpPr>
          <p:cNvPr id="22" name="Google Shape;275;p28">
            <a:extLst>
              <a:ext uri="{FF2B5EF4-FFF2-40B4-BE49-F238E27FC236}">
                <a16:creationId xmlns:a16="http://schemas.microsoft.com/office/drawing/2014/main" id="{13B66026-2F1C-8EEC-C55A-3E2267A81F31}"/>
              </a:ext>
            </a:extLst>
          </p:cNvPr>
          <p:cNvSpPr/>
          <p:nvPr userDrawn="1"/>
        </p:nvSpPr>
        <p:spPr>
          <a:xfrm>
            <a:off x="2336945" y="2310757"/>
            <a:ext cx="395203" cy="3952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C0000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2</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23" name="Google Shape;276;p28">
            <a:extLst>
              <a:ext uri="{FF2B5EF4-FFF2-40B4-BE49-F238E27FC236}">
                <a16:creationId xmlns:a16="http://schemas.microsoft.com/office/drawing/2014/main" id="{35EE909F-5B77-43E5-71AF-AA17BE0B6885}"/>
              </a:ext>
            </a:extLst>
          </p:cNvPr>
          <p:cNvSpPr/>
          <p:nvPr userDrawn="1"/>
        </p:nvSpPr>
        <p:spPr>
          <a:xfrm>
            <a:off x="2860122" y="2234356"/>
            <a:ext cx="6994935" cy="548005"/>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C0000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6" name="Google Shape;278;p28">
            <a:extLst>
              <a:ext uri="{FF2B5EF4-FFF2-40B4-BE49-F238E27FC236}">
                <a16:creationId xmlns:a16="http://schemas.microsoft.com/office/drawing/2014/main" id="{131447B8-88F5-B917-3031-E64441CCE5E4}"/>
              </a:ext>
            </a:extLst>
          </p:cNvPr>
          <p:cNvSpPr/>
          <p:nvPr userDrawn="1"/>
        </p:nvSpPr>
        <p:spPr>
          <a:xfrm>
            <a:off x="9301364" y="2248560"/>
            <a:ext cx="519597" cy="5195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8" name="Google Shape;277;p28">
            <a:extLst>
              <a:ext uri="{FF2B5EF4-FFF2-40B4-BE49-F238E27FC236}">
                <a16:creationId xmlns:a16="http://schemas.microsoft.com/office/drawing/2014/main" id="{94B8B070-367E-06E9-E0A9-6E278B2B32BC}"/>
              </a:ext>
            </a:extLst>
          </p:cNvPr>
          <p:cNvSpPr txBox="1"/>
          <p:nvPr userDrawn="1"/>
        </p:nvSpPr>
        <p:spPr>
          <a:xfrm>
            <a:off x="2930042" y="2318590"/>
            <a:ext cx="5296572" cy="461614"/>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Modelage</a:t>
            </a:r>
          </a:p>
        </p:txBody>
      </p:sp>
      <p:grpSp>
        <p:nvGrpSpPr>
          <p:cNvPr id="29" name="Group 28">
            <a:extLst>
              <a:ext uri="{FF2B5EF4-FFF2-40B4-BE49-F238E27FC236}">
                <a16:creationId xmlns:a16="http://schemas.microsoft.com/office/drawing/2014/main" id="{484A0DD3-A018-7BDC-5E24-9925ADE4860D}"/>
              </a:ext>
            </a:extLst>
          </p:cNvPr>
          <p:cNvGrpSpPr/>
          <p:nvPr userDrawn="1"/>
        </p:nvGrpSpPr>
        <p:grpSpPr>
          <a:xfrm>
            <a:off x="2336946" y="3060735"/>
            <a:ext cx="7518111" cy="548005"/>
            <a:chOff x="1764463" y="1060636"/>
            <a:chExt cx="5638583" cy="411004"/>
          </a:xfrm>
        </p:grpSpPr>
        <p:sp>
          <p:nvSpPr>
            <p:cNvPr id="30" name="Google Shape;275;p28">
              <a:extLst>
                <a:ext uri="{FF2B5EF4-FFF2-40B4-BE49-F238E27FC236}">
                  <a16:creationId xmlns:a16="http://schemas.microsoft.com/office/drawing/2014/main" id="{EE0B76E1-6822-AE01-6764-F5FB75D528E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F9ED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3</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1" name="Google Shape;276;p28">
              <a:extLst>
                <a:ext uri="{FF2B5EF4-FFF2-40B4-BE49-F238E27FC236}">
                  <a16:creationId xmlns:a16="http://schemas.microsoft.com/office/drawing/2014/main" id="{FA1826B2-60AC-A0B9-0CF8-1D592120006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F9ED5"/>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3" name="Google Shape;278;p28">
              <a:extLst>
                <a:ext uri="{FF2B5EF4-FFF2-40B4-BE49-F238E27FC236}">
                  <a16:creationId xmlns:a16="http://schemas.microsoft.com/office/drawing/2014/main" id="{070F7352-D540-A174-1DC1-79CEFBB4D70D}"/>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34" name="Google Shape;277;p28">
              <a:extLst>
                <a:ext uri="{FF2B5EF4-FFF2-40B4-BE49-F238E27FC236}">
                  <a16:creationId xmlns:a16="http://schemas.microsoft.com/office/drawing/2014/main" id="{36DE7B8F-39E3-8D2B-2B8B-410700C8C370}"/>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collective</a:t>
              </a:r>
            </a:p>
          </p:txBody>
        </p:sp>
      </p:grpSp>
      <p:grpSp>
        <p:nvGrpSpPr>
          <p:cNvPr id="35" name="Group 34">
            <a:extLst>
              <a:ext uri="{FF2B5EF4-FFF2-40B4-BE49-F238E27FC236}">
                <a16:creationId xmlns:a16="http://schemas.microsoft.com/office/drawing/2014/main" id="{97BB5DC2-04A1-3B98-9B4A-6A1DFDCBE183}"/>
              </a:ext>
            </a:extLst>
          </p:cNvPr>
          <p:cNvGrpSpPr/>
          <p:nvPr userDrawn="1"/>
        </p:nvGrpSpPr>
        <p:grpSpPr>
          <a:xfrm>
            <a:off x="2336946" y="3887114"/>
            <a:ext cx="7518111" cy="548005"/>
            <a:chOff x="1764463" y="1060636"/>
            <a:chExt cx="5638583" cy="411004"/>
          </a:xfrm>
        </p:grpSpPr>
        <p:sp>
          <p:nvSpPr>
            <p:cNvPr id="36" name="Google Shape;275;p28">
              <a:extLst>
                <a:ext uri="{FF2B5EF4-FFF2-40B4-BE49-F238E27FC236}">
                  <a16:creationId xmlns:a16="http://schemas.microsoft.com/office/drawing/2014/main" id="{DE53882E-663B-ACF6-4055-29CE20FCBAD6}"/>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070C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4</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7" name="Google Shape;276;p28">
              <a:extLst>
                <a:ext uri="{FF2B5EF4-FFF2-40B4-BE49-F238E27FC236}">
                  <a16:creationId xmlns:a16="http://schemas.microsoft.com/office/drawing/2014/main" id="{FD13BDDE-0F3A-173D-BB5D-4BDF593AB9A4}"/>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070C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9" name="Google Shape;278;p28">
              <a:extLst>
                <a:ext uri="{FF2B5EF4-FFF2-40B4-BE49-F238E27FC236}">
                  <a16:creationId xmlns:a16="http://schemas.microsoft.com/office/drawing/2014/main" id="{9AE8B48F-9157-ADAC-2056-9DCC817229F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0" name="Google Shape;277;p28">
              <a:extLst>
                <a:ext uri="{FF2B5EF4-FFF2-40B4-BE49-F238E27FC236}">
                  <a16:creationId xmlns:a16="http://schemas.microsoft.com/office/drawing/2014/main" id="{97A7A3E6-D824-B5AB-142A-0A76180C6E21}"/>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en binôme</a:t>
              </a:r>
            </a:p>
          </p:txBody>
        </p:sp>
      </p:grpSp>
      <p:grpSp>
        <p:nvGrpSpPr>
          <p:cNvPr id="41" name="Group 40">
            <a:extLst>
              <a:ext uri="{FF2B5EF4-FFF2-40B4-BE49-F238E27FC236}">
                <a16:creationId xmlns:a16="http://schemas.microsoft.com/office/drawing/2014/main" id="{BD1C3A7F-72C7-633D-F6E7-0C21959DAABF}"/>
              </a:ext>
            </a:extLst>
          </p:cNvPr>
          <p:cNvGrpSpPr/>
          <p:nvPr userDrawn="1"/>
        </p:nvGrpSpPr>
        <p:grpSpPr>
          <a:xfrm>
            <a:off x="2336946" y="4713491"/>
            <a:ext cx="7518111" cy="548005"/>
            <a:chOff x="1764463" y="1060636"/>
            <a:chExt cx="5638583" cy="411004"/>
          </a:xfrm>
        </p:grpSpPr>
        <p:sp>
          <p:nvSpPr>
            <p:cNvPr id="43" name="Google Shape;275;p28">
              <a:extLst>
                <a:ext uri="{FF2B5EF4-FFF2-40B4-BE49-F238E27FC236}">
                  <a16:creationId xmlns:a16="http://schemas.microsoft.com/office/drawing/2014/main" id="{D7E88F6C-134A-2D52-8809-D16E173DEB8B}"/>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8BC14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5</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45" name="Google Shape;276;p28">
              <a:extLst>
                <a:ext uri="{FF2B5EF4-FFF2-40B4-BE49-F238E27FC236}">
                  <a16:creationId xmlns:a16="http://schemas.microsoft.com/office/drawing/2014/main" id="{14CB13DE-5B8A-7209-0929-3CD0EEAF6D9B}"/>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92D05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48" name="Google Shape;278;p28">
              <a:extLst>
                <a:ext uri="{FF2B5EF4-FFF2-40B4-BE49-F238E27FC236}">
                  <a16:creationId xmlns:a16="http://schemas.microsoft.com/office/drawing/2014/main" id="{DFEE628A-E51B-AAB4-D7B0-ED8582314510}"/>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9" name="Google Shape;277;p28">
              <a:extLst>
                <a:ext uri="{FF2B5EF4-FFF2-40B4-BE49-F238E27FC236}">
                  <a16:creationId xmlns:a16="http://schemas.microsoft.com/office/drawing/2014/main" id="{5A277F9A-C52D-C449-7586-9EA90403EDFC}"/>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autonome</a:t>
              </a:r>
            </a:p>
          </p:txBody>
        </p:sp>
      </p:grpSp>
      <p:grpSp>
        <p:nvGrpSpPr>
          <p:cNvPr id="53" name="Group 52">
            <a:extLst>
              <a:ext uri="{FF2B5EF4-FFF2-40B4-BE49-F238E27FC236}">
                <a16:creationId xmlns:a16="http://schemas.microsoft.com/office/drawing/2014/main" id="{38609008-8598-8DA3-5CF0-36C7F92580DF}"/>
              </a:ext>
            </a:extLst>
          </p:cNvPr>
          <p:cNvGrpSpPr/>
          <p:nvPr userDrawn="1"/>
        </p:nvGrpSpPr>
        <p:grpSpPr>
          <a:xfrm>
            <a:off x="2336946" y="5539871"/>
            <a:ext cx="7518111" cy="548005"/>
            <a:chOff x="1764463" y="1060636"/>
            <a:chExt cx="5638583" cy="411004"/>
          </a:xfrm>
        </p:grpSpPr>
        <p:sp>
          <p:nvSpPr>
            <p:cNvPr id="54" name="Google Shape;275;p28">
              <a:extLst>
                <a:ext uri="{FF2B5EF4-FFF2-40B4-BE49-F238E27FC236}">
                  <a16:creationId xmlns:a16="http://schemas.microsoft.com/office/drawing/2014/main" id="{7A5BFF89-3876-69CC-9A25-265205B19B7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6</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55" name="Google Shape;276;p28">
              <a:extLst>
                <a:ext uri="{FF2B5EF4-FFF2-40B4-BE49-F238E27FC236}">
                  <a16:creationId xmlns:a16="http://schemas.microsoft.com/office/drawing/2014/main" id="{516AE221-2B10-10F0-74F7-99F581D8E5A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57" name="Google Shape;278;p28">
              <a:extLst>
                <a:ext uri="{FF2B5EF4-FFF2-40B4-BE49-F238E27FC236}">
                  <a16:creationId xmlns:a16="http://schemas.microsoft.com/office/drawing/2014/main" id="{C06BF0CF-9607-5CE3-2B1B-82BB78BA62F2}"/>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58" name="Google Shape;277;p28">
              <a:extLst>
                <a:ext uri="{FF2B5EF4-FFF2-40B4-BE49-F238E27FC236}">
                  <a16:creationId xmlns:a16="http://schemas.microsoft.com/office/drawing/2014/main" id="{392280B0-7590-3FE1-5000-E5BA3C9C5BCF}"/>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Clôture</a:t>
              </a:r>
            </a:p>
          </p:txBody>
        </p:sp>
      </p:grpSp>
      <p:sp>
        <p:nvSpPr>
          <p:cNvPr id="60" name="Text Placeholder 59">
            <a:extLst>
              <a:ext uri="{FF2B5EF4-FFF2-40B4-BE49-F238E27FC236}">
                <a16:creationId xmlns:a16="http://schemas.microsoft.com/office/drawing/2014/main" id="{2997086D-6002-18E9-088F-7D2FC79B25E4}"/>
              </a:ext>
            </a:extLst>
          </p:cNvPr>
          <p:cNvSpPr>
            <a:spLocks noGrp="1"/>
          </p:cNvSpPr>
          <p:nvPr>
            <p:ph type="body" sz="quarter" idx="10" hasCustomPrompt="1"/>
          </p:nvPr>
        </p:nvSpPr>
        <p:spPr>
          <a:xfrm>
            <a:off x="7879221" y="1447571"/>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1" name="Text Placeholder 59">
            <a:extLst>
              <a:ext uri="{FF2B5EF4-FFF2-40B4-BE49-F238E27FC236}">
                <a16:creationId xmlns:a16="http://schemas.microsoft.com/office/drawing/2014/main" id="{13288093-8A60-FA70-C6FB-7D69FB80D893}"/>
              </a:ext>
            </a:extLst>
          </p:cNvPr>
          <p:cNvSpPr>
            <a:spLocks noGrp="1"/>
          </p:cNvSpPr>
          <p:nvPr>
            <p:ph type="body" sz="quarter" idx="11" hasCustomPrompt="1"/>
          </p:nvPr>
        </p:nvSpPr>
        <p:spPr>
          <a:xfrm>
            <a:off x="7879221" y="2277958"/>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2" name="Text Placeholder 59">
            <a:extLst>
              <a:ext uri="{FF2B5EF4-FFF2-40B4-BE49-F238E27FC236}">
                <a16:creationId xmlns:a16="http://schemas.microsoft.com/office/drawing/2014/main" id="{A3A18267-30BE-A144-8A47-7EDFF6042B2F}"/>
              </a:ext>
            </a:extLst>
          </p:cNvPr>
          <p:cNvSpPr>
            <a:spLocks noGrp="1"/>
          </p:cNvSpPr>
          <p:nvPr>
            <p:ph type="body" sz="quarter" idx="12" hasCustomPrompt="1"/>
          </p:nvPr>
        </p:nvSpPr>
        <p:spPr>
          <a:xfrm>
            <a:off x="7879220" y="310433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15 min</a:t>
            </a:r>
            <a:endParaRPr lang="fr-FR" dirty="0"/>
          </a:p>
        </p:txBody>
      </p:sp>
      <p:sp>
        <p:nvSpPr>
          <p:cNvPr id="63" name="Text Placeholder 59">
            <a:extLst>
              <a:ext uri="{FF2B5EF4-FFF2-40B4-BE49-F238E27FC236}">
                <a16:creationId xmlns:a16="http://schemas.microsoft.com/office/drawing/2014/main" id="{69911D84-D37E-215F-8EF0-B39B19B6F1A1}"/>
              </a:ext>
            </a:extLst>
          </p:cNvPr>
          <p:cNvSpPr>
            <a:spLocks noGrp="1"/>
          </p:cNvSpPr>
          <p:nvPr>
            <p:ph type="body" sz="quarter" idx="13" hasCustomPrompt="1"/>
          </p:nvPr>
        </p:nvSpPr>
        <p:spPr>
          <a:xfrm>
            <a:off x="7879219" y="392802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4" name="Text Placeholder 59">
            <a:extLst>
              <a:ext uri="{FF2B5EF4-FFF2-40B4-BE49-F238E27FC236}">
                <a16:creationId xmlns:a16="http://schemas.microsoft.com/office/drawing/2014/main" id="{DBCF547F-8119-1ABE-E176-4FEDF97A3CC1}"/>
              </a:ext>
            </a:extLst>
          </p:cNvPr>
          <p:cNvSpPr>
            <a:spLocks noGrp="1"/>
          </p:cNvSpPr>
          <p:nvPr>
            <p:ph type="body" sz="quarter" idx="14" hasCustomPrompt="1"/>
          </p:nvPr>
        </p:nvSpPr>
        <p:spPr>
          <a:xfrm>
            <a:off x="7879218" y="475709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7 min</a:t>
            </a:r>
            <a:endParaRPr lang="fr-FR" dirty="0"/>
          </a:p>
        </p:txBody>
      </p:sp>
      <p:sp>
        <p:nvSpPr>
          <p:cNvPr id="65" name="Text Placeholder 59">
            <a:extLst>
              <a:ext uri="{FF2B5EF4-FFF2-40B4-BE49-F238E27FC236}">
                <a16:creationId xmlns:a16="http://schemas.microsoft.com/office/drawing/2014/main" id="{4E6C3199-30EC-380B-E406-0655DBA57A7E}"/>
              </a:ext>
            </a:extLst>
          </p:cNvPr>
          <p:cNvSpPr>
            <a:spLocks noGrp="1"/>
          </p:cNvSpPr>
          <p:nvPr>
            <p:ph type="body" sz="quarter" idx="15" hasCustomPrompt="1"/>
          </p:nvPr>
        </p:nvSpPr>
        <p:spPr>
          <a:xfrm>
            <a:off x="7879217" y="558347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3 min</a:t>
            </a:r>
            <a:endParaRPr lang="fr-FR" dirty="0"/>
          </a:p>
        </p:txBody>
      </p:sp>
    </p:spTree>
    <p:extLst>
      <p:ext uri="{BB962C8B-B14F-4D97-AF65-F5344CB8AC3E}">
        <p14:creationId xmlns:p14="http://schemas.microsoft.com/office/powerpoint/2010/main" val="25611909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uver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Ouverture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pic>
        <p:nvPicPr>
          <p:cNvPr id="15" name="Google Shape;1333;p128">
            <a:extLst>
              <a:ext uri="{FF2B5EF4-FFF2-40B4-BE49-F238E27FC236}">
                <a16:creationId xmlns:a16="http://schemas.microsoft.com/office/drawing/2014/main" id="{E4A7273E-67E2-0C23-0C4F-F01019D0FF62}"/>
              </a:ext>
            </a:extLst>
          </p:cNvPr>
          <p:cNvPicPr>
            <a:picLocks noChangeAspect="1"/>
          </p:cNvPicPr>
          <p:nvPr userDrawn="1"/>
        </p:nvPicPr>
        <p:blipFill>
          <a:blip r:embed="rId5">
            <a:alphaModFix/>
          </a:blip>
          <a:srcRect/>
          <a:stretch>
            <a:fillRect/>
          </a:stretch>
        </p:blipFill>
        <p:spPr>
          <a:xfrm>
            <a:off x="6261214" y="1609414"/>
            <a:ext cx="649253" cy="649253"/>
          </a:xfrm>
          <a:prstGeom prst="rect">
            <a:avLst/>
          </a:prstGeom>
          <a:noFill/>
          <a:ln cap="flat">
            <a:noFill/>
          </a:ln>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4993343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scussion informelle">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993162"/>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Discussion informelle</a:t>
            </a:r>
          </a:p>
        </p:txBody>
      </p:sp>
      <p:pic>
        <p:nvPicPr>
          <p:cNvPr id="13" name="Picture 1">
            <a:extLst>
              <a:ext uri="{FF2B5EF4-FFF2-40B4-BE49-F238E27FC236}">
                <a16:creationId xmlns:a16="http://schemas.microsoft.com/office/drawing/2014/main" id="{81DC4E81-0C61-B93A-A49E-EEE6F672BAA1}"/>
              </a:ext>
            </a:extLst>
          </p:cNvPr>
          <p:cNvPicPr>
            <a:picLocks noChangeAspect="1"/>
          </p:cNvPicPr>
          <p:nvPr userDrawn="1"/>
        </p:nvPicPr>
        <p:blipFill>
          <a:blip r:embed="rId2" cstate="print">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1124103" y="1875577"/>
            <a:ext cx="2856443" cy="285644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4" name="Freeform 17">
            <a:extLst>
              <a:ext uri="{FF2B5EF4-FFF2-40B4-BE49-F238E27FC236}">
                <a16:creationId xmlns:a16="http://schemas.microsoft.com/office/drawing/2014/main" id="{C744DE00-AF1E-C1C2-374B-720BC4F53728}"/>
              </a:ext>
            </a:extLst>
          </p:cNvPr>
          <p:cNvSpPr>
            <a:spLocks noEditPoints="1"/>
          </p:cNvSpPr>
          <p:nvPr userDrawn="1"/>
        </p:nvSpPr>
        <p:spPr bwMode="auto">
          <a:xfrm>
            <a:off x="1890297" y="1779907"/>
            <a:ext cx="691824" cy="704171"/>
          </a:xfrm>
          <a:custGeom>
            <a:avLst/>
            <a:gdLst>
              <a:gd name="T0" fmla="*/ 1830 w 2759"/>
              <a:gd name="T1" fmla="*/ 1151 h 2558"/>
              <a:gd name="T2" fmla="*/ 2122 w 2759"/>
              <a:gd name="T3" fmla="*/ 851 h 2558"/>
              <a:gd name="T4" fmla="*/ 1243 w 2759"/>
              <a:gd name="T5" fmla="*/ 851 h 2558"/>
              <a:gd name="T6" fmla="*/ 1533 w 2759"/>
              <a:gd name="T7" fmla="*/ 1151 h 2558"/>
              <a:gd name="T8" fmla="*/ 1243 w 2759"/>
              <a:gd name="T9" fmla="*/ 851 h 2558"/>
              <a:gd name="T10" fmla="*/ 655 w 2759"/>
              <a:gd name="T11" fmla="*/ 1151 h 2558"/>
              <a:gd name="T12" fmla="*/ 946 w 2759"/>
              <a:gd name="T13" fmla="*/ 851 h 2558"/>
              <a:gd name="T14" fmla="*/ 1379 w 2759"/>
              <a:gd name="T15" fmla="*/ 0 h 2558"/>
              <a:gd name="T16" fmla="*/ 1584 w 2759"/>
              <a:gd name="T17" fmla="*/ 11 h 2558"/>
              <a:gd name="T18" fmla="*/ 1778 w 2759"/>
              <a:gd name="T19" fmla="*/ 43 h 2558"/>
              <a:gd name="T20" fmla="*/ 1962 w 2759"/>
              <a:gd name="T21" fmla="*/ 97 h 2558"/>
              <a:gd name="T22" fmla="*/ 2131 w 2759"/>
              <a:gd name="T23" fmla="*/ 168 h 2558"/>
              <a:gd name="T24" fmla="*/ 2285 w 2759"/>
              <a:gd name="T25" fmla="*/ 255 h 2558"/>
              <a:gd name="T26" fmla="*/ 2421 w 2759"/>
              <a:gd name="T27" fmla="*/ 357 h 2558"/>
              <a:gd name="T28" fmla="*/ 2536 w 2759"/>
              <a:gd name="T29" fmla="*/ 473 h 2558"/>
              <a:gd name="T30" fmla="*/ 2630 w 2759"/>
              <a:gd name="T31" fmla="*/ 600 h 2558"/>
              <a:gd name="T32" fmla="*/ 2700 w 2759"/>
              <a:gd name="T33" fmla="*/ 738 h 2558"/>
              <a:gd name="T34" fmla="*/ 2744 w 2759"/>
              <a:gd name="T35" fmla="*/ 884 h 2558"/>
              <a:gd name="T36" fmla="*/ 2759 w 2759"/>
              <a:gd name="T37" fmla="*/ 1038 h 2558"/>
              <a:gd name="T38" fmla="*/ 2744 w 2759"/>
              <a:gd name="T39" fmla="*/ 1191 h 2558"/>
              <a:gd name="T40" fmla="*/ 2700 w 2759"/>
              <a:gd name="T41" fmla="*/ 1338 h 2558"/>
              <a:gd name="T42" fmla="*/ 2630 w 2759"/>
              <a:gd name="T43" fmla="*/ 1476 h 2558"/>
              <a:gd name="T44" fmla="*/ 2536 w 2759"/>
              <a:gd name="T45" fmla="*/ 1604 h 2558"/>
              <a:gd name="T46" fmla="*/ 2421 w 2759"/>
              <a:gd name="T47" fmla="*/ 1720 h 2558"/>
              <a:gd name="T48" fmla="*/ 2285 w 2759"/>
              <a:gd name="T49" fmla="*/ 1822 h 2558"/>
              <a:gd name="T50" fmla="*/ 2131 w 2759"/>
              <a:gd name="T51" fmla="*/ 1909 h 2558"/>
              <a:gd name="T52" fmla="*/ 1962 w 2759"/>
              <a:gd name="T53" fmla="*/ 1980 h 2558"/>
              <a:gd name="T54" fmla="*/ 1778 w 2759"/>
              <a:gd name="T55" fmla="*/ 2032 h 2558"/>
              <a:gd name="T56" fmla="*/ 1584 w 2759"/>
              <a:gd name="T57" fmla="*/ 2066 h 2558"/>
              <a:gd name="T58" fmla="*/ 1379 w 2759"/>
              <a:gd name="T59" fmla="*/ 2077 h 2558"/>
              <a:gd name="T60" fmla="*/ 1221 w 2759"/>
              <a:gd name="T61" fmla="*/ 2068 h 2558"/>
              <a:gd name="T62" fmla="*/ 1067 w 2759"/>
              <a:gd name="T63" fmla="*/ 2045 h 2558"/>
              <a:gd name="T64" fmla="*/ 250 w 2759"/>
              <a:gd name="T65" fmla="*/ 2558 h 2558"/>
              <a:gd name="T66" fmla="*/ 518 w 2759"/>
              <a:gd name="T67" fmla="*/ 1847 h 2558"/>
              <a:gd name="T68" fmla="*/ 381 w 2759"/>
              <a:gd name="T69" fmla="*/ 1752 h 2558"/>
              <a:gd name="T70" fmla="*/ 261 w 2759"/>
              <a:gd name="T71" fmla="*/ 1644 h 2558"/>
              <a:gd name="T72" fmla="*/ 163 w 2759"/>
              <a:gd name="T73" fmla="*/ 1526 h 2558"/>
              <a:gd name="T74" fmla="*/ 85 w 2759"/>
              <a:gd name="T75" fmla="*/ 1396 h 2558"/>
              <a:gd name="T76" fmla="*/ 32 w 2759"/>
              <a:gd name="T77" fmla="*/ 1259 h 2558"/>
              <a:gd name="T78" fmla="*/ 3 w 2759"/>
              <a:gd name="T79" fmla="*/ 1113 h 2558"/>
              <a:gd name="T80" fmla="*/ 3 w 2759"/>
              <a:gd name="T81" fmla="*/ 960 h 2558"/>
              <a:gd name="T82" fmla="*/ 33 w 2759"/>
              <a:gd name="T83" fmla="*/ 810 h 2558"/>
              <a:gd name="T84" fmla="*/ 90 w 2759"/>
              <a:gd name="T85" fmla="*/ 668 h 2558"/>
              <a:gd name="T86" fmla="*/ 172 w 2759"/>
              <a:gd name="T87" fmla="*/ 535 h 2558"/>
              <a:gd name="T88" fmla="*/ 277 w 2759"/>
              <a:gd name="T89" fmla="*/ 413 h 2558"/>
              <a:gd name="T90" fmla="*/ 404 w 2759"/>
              <a:gd name="T91" fmla="*/ 304 h 2558"/>
              <a:gd name="T92" fmla="*/ 549 w 2759"/>
              <a:gd name="T93" fmla="*/ 208 h 2558"/>
              <a:gd name="T94" fmla="*/ 711 w 2759"/>
              <a:gd name="T95" fmla="*/ 129 h 2558"/>
              <a:gd name="T96" fmla="*/ 888 w 2759"/>
              <a:gd name="T97" fmla="*/ 68 h 2558"/>
              <a:gd name="T98" fmla="*/ 1077 w 2759"/>
              <a:gd name="T99" fmla="*/ 25 h 2558"/>
              <a:gd name="T100" fmla="*/ 1276 w 2759"/>
              <a:gd name="T101" fmla="*/ 3 h 2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759" h="2558">
                <a:moveTo>
                  <a:pt x="1830" y="851"/>
                </a:moveTo>
                <a:lnTo>
                  <a:pt x="1830" y="1151"/>
                </a:lnTo>
                <a:lnTo>
                  <a:pt x="2122" y="1151"/>
                </a:lnTo>
                <a:lnTo>
                  <a:pt x="2122" y="851"/>
                </a:lnTo>
                <a:lnTo>
                  <a:pt x="1830" y="851"/>
                </a:lnTo>
                <a:close/>
                <a:moveTo>
                  <a:pt x="1243" y="851"/>
                </a:moveTo>
                <a:lnTo>
                  <a:pt x="1243" y="1151"/>
                </a:lnTo>
                <a:lnTo>
                  <a:pt x="1533" y="1151"/>
                </a:lnTo>
                <a:lnTo>
                  <a:pt x="1533" y="851"/>
                </a:lnTo>
                <a:lnTo>
                  <a:pt x="1243" y="851"/>
                </a:lnTo>
                <a:close/>
                <a:moveTo>
                  <a:pt x="655" y="851"/>
                </a:moveTo>
                <a:lnTo>
                  <a:pt x="655" y="1151"/>
                </a:lnTo>
                <a:lnTo>
                  <a:pt x="946" y="1151"/>
                </a:lnTo>
                <a:lnTo>
                  <a:pt x="946" y="851"/>
                </a:lnTo>
                <a:lnTo>
                  <a:pt x="655" y="851"/>
                </a:lnTo>
                <a:close/>
                <a:moveTo>
                  <a:pt x="1379" y="0"/>
                </a:moveTo>
                <a:lnTo>
                  <a:pt x="1483" y="3"/>
                </a:lnTo>
                <a:lnTo>
                  <a:pt x="1584" y="11"/>
                </a:lnTo>
                <a:lnTo>
                  <a:pt x="1682" y="25"/>
                </a:lnTo>
                <a:lnTo>
                  <a:pt x="1778" y="43"/>
                </a:lnTo>
                <a:lnTo>
                  <a:pt x="1871" y="68"/>
                </a:lnTo>
                <a:lnTo>
                  <a:pt x="1962" y="97"/>
                </a:lnTo>
                <a:lnTo>
                  <a:pt x="2048" y="129"/>
                </a:lnTo>
                <a:lnTo>
                  <a:pt x="2131" y="168"/>
                </a:lnTo>
                <a:lnTo>
                  <a:pt x="2209" y="208"/>
                </a:lnTo>
                <a:lnTo>
                  <a:pt x="2285" y="255"/>
                </a:lnTo>
                <a:lnTo>
                  <a:pt x="2355" y="304"/>
                </a:lnTo>
                <a:lnTo>
                  <a:pt x="2421" y="357"/>
                </a:lnTo>
                <a:lnTo>
                  <a:pt x="2481" y="413"/>
                </a:lnTo>
                <a:lnTo>
                  <a:pt x="2536" y="473"/>
                </a:lnTo>
                <a:lnTo>
                  <a:pt x="2586" y="535"/>
                </a:lnTo>
                <a:lnTo>
                  <a:pt x="2630" y="600"/>
                </a:lnTo>
                <a:lnTo>
                  <a:pt x="2668" y="668"/>
                </a:lnTo>
                <a:lnTo>
                  <a:pt x="2700" y="738"/>
                </a:lnTo>
                <a:lnTo>
                  <a:pt x="2725" y="810"/>
                </a:lnTo>
                <a:lnTo>
                  <a:pt x="2744" y="884"/>
                </a:lnTo>
                <a:lnTo>
                  <a:pt x="2754" y="960"/>
                </a:lnTo>
                <a:lnTo>
                  <a:pt x="2759" y="1038"/>
                </a:lnTo>
                <a:lnTo>
                  <a:pt x="2754" y="1116"/>
                </a:lnTo>
                <a:lnTo>
                  <a:pt x="2744" y="1191"/>
                </a:lnTo>
                <a:lnTo>
                  <a:pt x="2725" y="1266"/>
                </a:lnTo>
                <a:lnTo>
                  <a:pt x="2700" y="1338"/>
                </a:lnTo>
                <a:lnTo>
                  <a:pt x="2668" y="1409"/>
                </a:lnTo>
                <a:lnTo>
                  <a:pt x="2630" y="1476"/>
                </a:lnTo>
                <a:lnTo>
                  <a:pt x="2586" y="1541"/>
                </a:lnTo>
                <a:lnTo>
                  <a:pt x="2536" y="1604"/>
                </a:lnTo>
                <a:lnTo>
                  <a:pt x="2481" y="1663"/>
                </a:lnTo>
                <a:lnTo>
                  <a:pt x="2421" y="1720"/>
                </a:lnTo>
                <a:lnTo>
                  <a:pt x="2355" y="1772"/>
                </a:lnTo>
                <a:lnTo>
                  <a:pt x="2285" y="1822"/>
                </a:lnTo>
                <a:lnTo>
                  <a:pt x="2209" y="1867"/>
                </a:lnTo>
                <a:lnTo>
                  <a:pt x="2131" y="1909"/>
                </a:lnTo>
                <a:lnTo>
                  <a:pt x="2048" y="1948"/>
                </a:lnTo>
                <a:lnTo>
                  <a:pt x="1962" y="1980"/>
                </a:lnTo>
                <a:lnTo>
                  <a:pt x="1871" y="2009"/>
                </a:lnTo>
                <a:lnTo>
                  <a:pt x="1778" y="2032"/>
                </a:lnTo>
                <a:lnTo>
                  <a:pt x="1682" y="2052"/>
                </a:lnTo>
                <a:lnTo>
                  <a:pt x="1584" y="2066"/>
                </a:lnTo>
                <a:lnTo>
                  <a:pt x="1483" y="2074"/>
                </a:lnTo>
                <a:lnTo>
                  <a:pt x="1379" y="2077"/>
                </a:lnTo>
                <a:lnTo>
                  <a:pt x="1300" y="2074"/>
                </a:lnTo>
                <a:lnTo>
                  <a:pt x="1221" y="2068"/>
                </a:lnTo>
                <a:lnTo>
                  <a:pt x="1143" y="2059"/>
                </a:lnTo>
                <a:lnTo>
                  <a:pt x="1067" y="2045"/>
                </a:lnTo>
                <a:lnTo>
                  <a:pt x="993" y="2030"/>
                </a:lnTo>
                <a:lnTo>
                  <a:pt x="250" y="2558"/>
                </a:lnTo>
                <a:lnTo>
                  <a:pt x="592" y="1890"/>
                </a:lnTo>
                <a:lnTo>
                  <a:pt x="518" y="1847"/>
                </a:lnTo>
                <a:lnTo>
                  <a:pt x="447" y="1801"/>
                </a:lnTo>
                <a:lnTo>
                  <a:pt x="381" y="1752"/>
                </a:lnTo>
                <a:lnTo>
                  <a:pt x="319" y="1700"/>
                </a:lnTo>
                <a:lnTo>
                  <a:pt x="261" y="1644"/>
                </a:lnTo>
                <a:lnTo>
                  <a:pt x="209" y="1586"/>
                </a:lnTo>
                <a:lnTo>
                  <a:pt x="163" y="1526"/>
                </a:lnTo>
                <a:lnTo>
                  <a:pt x="121" y="1462"/>
                </a:lnTo>
                <a:lnTo>
                  <a:pt x="85" y="1396"/>
                </a:lnTo>
                <a:lnTo>
                  <a:pt x="55" y="1328"/>
                </a:lnTo>
                <a:lnTo>
                  <a:pt x="32" y="1259"/>
                </a:lnTo>
                <a:lnTo>
                  <a:pt x="14" y="1187"/>
                </a:lnTo>
                <a:lnTo>
                  <a:pt x="3" y="1113"/>
                </a:lnTo>
                <a:lnTo>
                  <a:pt x="0" y="1038"/>
                </a:lnTo>
                <a:lnTo>
                  <a:pt x="3" y="960"/>
                </a:lnTo>
                <a:lnTo>
                  <a:pt x="15" y="884"/>
                </a:lnTo>
                <a:lnTo>
                  <a:pt x="33" y="810"/>
                </a:lnTo>
                <a:lnTo>
                  <a:pt x="59" y="738"/>
                </a:lnTo>
                <a:lnTo>
                  <a:pt x="90" y="668"/>
                </a:lnTo>
                <a:lnTo>
                  <a:pt x="128" y="600"/>
                </a:lnTo>
                <a:lnTo>
                  <a:pt x="172" y="535"/>
                </a:lnTo>
                <a:lnTo>
                  <a:pt x="222" y="473"/>
                </a:lnTo>
                <a:lnTo>
                  <a:pt x="277" y="413"/>
                </a:lnTo>
                <a:lnTo>
                  <a:pt x="338" y="357"/>
                </a:lnTo>
                <a:lnTo>
                  <a:pt x="404" y="304"/>
                </a:lnTo>
                <a:lnTo>
                  <a:pt x="474" y="255"/>
                </a:lnTo>
                <a:lnTo>
                  <a:pt x="549" y="208"/>
                </a:lnTo>
                <a:lnTo>
                  <a:pt x="629" y="168"/>
                </a:lnTo>
                <a:lnTo>
                  <a:pt x="711" y="129"/>
                </a:lnTo>
                <a:lnTo>
                  <a:pt x="798" y="97"/>
                </a:lnTo>
                <a:lnTo>
                  <a:pt x="888" y="68"/>
                </a:lnTo>
                <a:lnTo>
                  <a:pt x="981" y="43"/>
                </a:lnTo>
                <a:lnTo>
                  <a:pt x="1077" y="25"/>
                </a:lnTo>
                <a:lnTo>
                  <a:pt x="1176" y="11"/>
                </a:lnTo>
                <a:lnTo>
                  <a:pt x="1276" y="3"/>
                </a:lnTo>
                <a:lnTo>
                  <a:pt x="1379" y="0"/>
                </a:lnTo>
                <a:close/>
              </a:path>
            </a:pathLst>
          </a:custGeom>
          <a:solidFill>
            <a:srgbClr val="F7C475"/>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a:solidFill>
                <a:prstClr val="black"/>
              </a:solidFill>
              <a:latin typeface="Georgia"/>
              <a:cs typeface="Arial" panose="020B0604020202020204" pitchFamily="34" charset="0"/>
            </a:endParaRPr>
          </a:p>
        </p:txBody>
      </p:sp>
      <p:sp>
        <p:nvSpPr>
          <p:cNvPr id="15" name="Freeform 18">
            <a:extLst>
              <a:ext uri="{FF2B5EF4-FFF2-40B4-BE49-F238E27FC236}">
                <a16:creationId xmlns:a16="http://schemas.microsoft.com/office/drawing/2014/main" id="{87772EAF-D513-9472-B872-5A7B64B000FE}"/>
              </a:ext>
            </a:extLst>
          </p:cNvPr>
          <p:cNvSpPr>
            <a:spLocks/>
          </p:cNvSpPr>
          <p:nvPr userDrawn="1"/>
        </p:nvSpPr>
        <p:spPr bwMode="auto">
          <a:xfrm rot="21039827">
            <a:off x="2207633" y="1946096"/>
            <a:ext cx="584715" cy="634720"/>
          </a:xfrm>
          <a:custGeom>
            <a:avLst/>
            <a:gdLst>
              <a:gd name="T0" fmla="*/ 1716 w 2331"/>
              <a:gd name="T1" fmla="*/ 35 h 2303"/>
              <a:gd name="T2" fmla="*/ 1866 w 2331"/>
              <a:gd name="T3" fmla="*/ 117 h 2303"/>
              <a:gd name="T4" fmla="*/ 1999 w 2331"/>
              <a:gd name="T5" fmla="*/ 214 h 2303"/>
              <a:gd name="T6" fmla="*/ 2113 w 2331"/>
              <a:gd name="T7" fmla="*/ 324 h 2303"/>
              <a:gd name="T8" fmla="*/ 2204 w 2331"/>
              <a:gd name="T9" fmla="*/ 446 h 2303"/>
              <a:gd name="T10" fmla="*/ 2273 w 2331"/>
              <a:gd name="T11" fmla="*/ 579 h 2303"/>
              <a:gd name="T12" fmla="*/ 2316 w 2331"/>
              <a:gd name="T13" fmla="*/ 719 h 2303"/>
              <a:gd name="T14" fmla="*/ 2331 w 2331"/>
              <a:gd name="T15" fmla="*/ 867 h 2303"/>
              <a:gd name="T16" fmla="*/ 2317 w 2331"/>
              <a:gd name="T17" fmla="*/ 1007 h 2303"/>
              <a:gd name="T18" fmla="*/ 2279 w 2331"/>
              <a:gd name="T19" fmla="*/ 1141 h 2303"/>
              <a:gd name="T20" fmla="*/ 2217 w 2331"/>
              <a:gd name="T21" fmla="*/ 1268 h 2303"/>
              <a:gd name="T22" fmla="*/ 2133 w 2331"/>
              <a:gd name="T23" fmla="*/ 1385 h 2303"/>
              <a:gd name="T24" fmla="*/ 2030 w 2331"/>
              <a:gd name="T25" fmla="*/ 1492 h 2303"/>
              <a:gd name="T26" fmla="*/ 1908 w 2331"/>
              <a:gd name="T27" fmla="*/ 1588 h 2303"/>
              <a:gd name="T28" fmla="*/ 1771 w 2331"/>
              <a:gd name="T29" fmla="*/ 1672 h 2303"/>
              <a:gd name="T30" fmla="*/ 1392 w 2331"/>
              <a:gd name="T31" fmla="*/ 1805 h 2303"/>
              <a:gd name="T32" fmla="*/ 1251 w 2331"/>
              <a:gd name="T33" fmla="*/ 1831 h 2303"/>
              <a:gd name="T34" fmla="*/ 1104 w 2331"/>
              <a:gd name="T35" fmla="*/ 1846 h 2303"/>
              <a:gd name="T36" fmla="*/ 924 w 2331"/>
              <a:gd name="T37" fmla="*/ 1845 h 2303"/>
              <a:gd name="T38" fmla="*/ 724 w 2331"/>
              <a:gd name="T39" fmla="*/ 1821 h 2303"/>
              <a:gd name="T40" fmla="*/ 536 w 2331"/>
              <a:gd name="T41" fmla="*/ 1775 h 2303"/>
              <a:gd name="T42" fmla="*/ 361 w 2331"/>
              <a:gd name="T43" fmla="*/ 1709 h 2303"/>
              <a:gd name="T44" fmla="*/ 202 w 2331"/>
              <a:gd name="T45" fmla="*/ 1624 h 2303"/>
              <a:gd name="T46" fmla="*/ 63 w 2331"/>
              <a:gd name="T47" fmla="*/ 1524 h 2303"/>
              <a:gd name="T48" fmla="*/ 17 w 2331"/>
              <a:gd name="T49" fmla="*/ 1469 h 2303"/>
              <a:gd name="T50" fmla="*/ 144 w 2331"/>
              <a:gd name="T51" fmla="*/ 1468 h 2303"/>
              <a:gd name="T52" fmla="*/ 363 w 2331"/>
              <a:gd name="T53" fmla="*/ 1445 h 2303"/>
              <a:gd name="T54" fmla="*/ 569 w 2331"/>
              <a:gd name="T55" fmla="*/ 1402 h 2303"/>
              <a:gd name="T56" fmla="*/ 765 w 2331"/>
              <a:gd name="T57" fmla="*/ 1341 h 2303"/>
              <a:gd name="T58" fmla="*/ 946 w 2331"/>
              <a:gd name="T59" fmla="*/ 1261 h 2303"/>
              <a:gd name="T60" fmla="*/ 1112 w 2331"/>
              <a:gd name="T61" fmla="*/ 1164 h 2303"/>
              <a:gd name="T62" fmla="*/ 1259 w 2331"/>
              <a:gd name="T63" fmla="*/ 1053 h 2303"/>
              <a:gd name="T64" fmla="*/ 1387 w 2331"/>
              <a:gd name="T65" fmla="*/ 928 h 2303"/>
              <a:gd name="T66" fmla="*/ 1493 w 2331"/>
              <a:gd name="T67" fmla="*/ 791 h 2303"/>
              <a:gd name="T68" fmla="*/ 1576 w 2331"/>
              <a:gd name="T69" fmla="*/ 644 h 2303"/>
              <a:gd name="T70" fmla="*/ 1633 w 2331"/>
              <a:gd name="T71" fmla="*/ 488 h 2303"/>
              <a:gd name="T72" fmla="*/ 1663 w 2331"/>
              <a:gd name="T73" fmla="*/ 324 h 2303"/>
              <a:gd name="T74" fmla="*/ 1664 w 2331"/>
              <a:gd name="T75" fmla="*/ 178 h 2303"/>
              <a:gd name="T76" fmla="*/ 1648 w 2331"/>
              <a:gd name="T77" fmla="*/ 58 h 2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331" h="2303">
                <a:moveTo>
                  <a:pt x="1634" y="0"/>
                </a:moveTo>
                <a:lnTo>
                  <a:pt x="1716" y="35"/>
                </a:lnTo>
                <a:lnTo>
                  <a:pt x="1793" y="73"/>
                </a:lnTo>
                <a:lnTo>
                  <a:pt x="1866" y="117"/>
                </a:lnTo>
                <a:lnTo>
                  <a:pt x="1935" y="164"/>
                </a:lnTo>
                <a:lnTo>
                  <a:pt x="1999" y="214"/>
                </a:lnTo>
                <a:lnTo>
                  <a:pt x="2058" y="267"/>
                </a:lnTo>
                <a:lnTo>
                  <a:pt x="2113" y="324"/>
                </a:lnTo>
                <a:lnTo>
                  <a:pt x="2161" y="385"/>
                </a:lnTo>
                <a:lnTo>
                  <a:pt x="2204" y="446"/>
                </a:lnTo>
                <a:lnTo>
                  <a:pt x="2242" y="511"/>
                </a:lnTo>
                <a:lnTo>
                  <a:pt x="2273" y="579"/>
                </a:lnTo>
                <a:lnTo>
                  <a:pt x="2298" y="648"/>
                </a:lnTo>
                <a:lnTo>
                  <a:pt x="2316" y="719"/>
                </a:lnTo>
                <a:lnTo>
                  <a:pt x="2326" y="792"/>
                </a:lnTo>
                <a:lnTo>
                  <a:pt x="2331" y="867"/>
                </a:lnTo>
                <a:lnTo>
                  <a:pt x="2328" y="938"/>
                </a:lnTo>
                <a:lnTo>
                  <a:pt x="2317" y="1007"/>
                </a:lnTo>
                <a:lnTo>
                  <a:pt x="2302" y="1075"/>
                </a:lnTo>
                <a:lnTo>
                  <a:pt x="2279" y="1141"/>
                </a:lnTo>
                <a:lnTo>
                  <a:pt x="2251" y="1206"/>
                </a:lnTo>
                <a:lnTo>
                  <a:pt x="2217" y="1268"/>
                </a:lnTo>
                <a:lnTo>
                  <a:pt x="2177" y="1328"/>
                </a:lnTo>
                <a:lnTo>
                  <a:pt x="2133" y="1385"/>
                </a:lnTo>
                <a:lnTo>
                  <a:pt x="2083" y="1440"/>
                </a:lnTo>
                <a:lnTo>
                  <a:pt x="2030" y="1492"/>
                </a:lnTo>
                <a:lnTo>
                  <a:pt x="1971" y="1542"/>
                </a:lnTo>
                <a:lnTo>
                  <a:pt x="1908" y="1588"/>
                </a:lnTo>
                <a:lnTo>
                  <a:pt x="1841" y="1631"/>
                </a:lnTo>
                <a:lnTo>
                  <a:pt x="1771" y="1672"/>
                </a:lnTo>
                <a:lnTo>
                  <a:pt x="2095" y="2303"/>
                </a:lnTo>
                <a:lnTo>
                  <a:pt x="1392" y="1805"/>
                </a:lnTo>
                <a:lnTo>
                  <a:pt x="1322" y="1818"/>
                </a:lnTo>
                <a:lnTo>
                  <a:pt x="1251" y="1831"/>
                </a:lnTo>
                <a:lnTo>
                  <a:pt x="1178" y="1841"/>
                </a:lnTo>
                <a:lnTo>
                  <a:pt x="1104" y="1846"/>
                </a:lnTo>
                <a:lnTo>
                  <a:pt x="1028" y="1848"/>
                </a:lnTo>
                <a:lnTo>
                  <a:pt x="924" y="1845"/>
                </a:lnTo>
                <a:lnTo>
                  <a:pt x="824" y="1836"/>
                </a:lnTo>
                <a:lnTo>
                  <a:pt x="724" y="1821"/>
                </a:lnTo>
                <a:lnTo>
                  <a:pt x="628" y="1801"/>
                </a:lnTo>
                <a:lnTo>
                  <a:pt x="536" y="1775"/>
                </a:lnTo>
                <a:lnTo>
                  <a:pt x="446" y="1745"/>
                </a:lnTo>
                <a:lnTo>
                  <a:pt x="361" y="1709"/>
                </a:lnTo>
                <a:lnTo>
                  <a:pt x="280" y="1670"/>
                </a:lnTo>
                <a:lnTo>
                  <a:pt x="202" y="1624"/>
                </a:lnTo>
                <a:lnTo>
                  <a:pt x="130" y="1577"/>
                </a:lnTo>
                <a:lnTo>
                  <a:pt x="63" y="1524"/>
                </a:lnTo>
                <a:lnTo>
                  <a:pt x="0" y="1468"/>
                </a:lnTo>
                <a:lnTo>
                  <a:pt x="17" y="1469"/>
                </a:lnTo>
                <a:lnTo>
                  <a:pt x="34" y="1471"/>
                </a:lnTo>
                <a:lnTo>
                  <a:pt x="144" y="1468"/>
                </a:lnTo>
                <a:lnTo>
                  <a:pt x="255" y="1459"/>
                </a:lnTo>
                <a:lnTo>
                  <a:pt x="363" y="1445"/>
                </a:lnTo>
                <a:lnTo>
                  <a:pt x="468" y="1427"/>
                </a:lnTo>
                <a:lnTo>
                  <a:pt x="569" y="1402"/>
                </a:lnTo>
                <a:lnTo>
                  <a:pt x="669" y="1373"/>
                </a:lnTo>
                <a:lnTo>
                  <a:pt x="765" y="1341"/>
                </a:lnTo>
                <a:lnTo>
                  <a:pt x="858" y="1303"/>
                </a:lnTo>
                <a:lnTo>
                  <a:pt x="946" y="1261"/>
                </a:lnTo>
                <a:lnTo>
                  <a:pt x="1031" y="1214"/>
                </a:lnTo>
                <a:lnTo>
                  <a:pt x="1112" y="1164"/>
                </a:lnTo>
                <a:lnTo>
                  <a:pt x="1188" y="1110"/>
                </a:lnTo>
                <a:lnTo>
                  <a:pt x="1259" y="1053"/>
                </a:lnTo>
                <a:lnTo>
                  <a:pt x="1326" y="992"/>
                </a:lnTo>
                <a:lnTo>
                  <a:pt x="1387" y="928"/>
                </a:lnTo>
                <a:lnTo>
                  <a:pt x="1443" y="861"/>
                </a:lnTo>
                <a:lnTo>
                  <a:pt x="1493" y="791"/>
                </a:lnTo>
                <a:lnTo>
                  <a:pt x="1538" y="719"/>
                </a:lnTo>
                <a:lnTo>
                  <a:pt x="1576" y="644"/>
                </a:lnTo>
                <a:lnTo>
                  <a:pt x="1607" y="567"/>
                </a:lnTo>
                <a:lnTo>
                  <a:pt x="1633" y="488"/>
                </a:lnTo>
                <a:lnTo>
                  <a:pt x="1651" y="407"/>
                </a:lnTo>
                <a:lnTo>
                  <a:pt x="1663" y="324"/>
                </a:lnTo>
                <a:lnTo>
                  <a:pt x="1666" y="239"/>
                </a:lnTo>
                <a:lnTo>
                  <a:pt x="1664" y="178"/>
                </a:lnTo>
                <a:lnTo>
                  <a:pt x="1658" y="117"/>
                </a:lnTo>
                <a:lnTo>
                  <a:pt x="1648" y="58"/>
                </a:lnTo>
                <a:lnTo>
                  <a:pt x="1634" y="0"/>
                </a:lnTo>
                <a:close/>
              </a:path>
            </a:pathLst>
          </a:custGeom>
          <a:solidFill>
            <a:srgbClr val="F19D19"/>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dirty="0">
              <a:solidFill>
                <a:prstClr val="black"/>
              </a:solidFill>
              <a:latin typeface="Georgia"/>
              <a:cs typeface="Arial" panose="020B0604020202020204" pitchFamily="34" charset="0"/>
            </a:endParaRP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2 min</a:t>
            </a:r>
            <a:endParaRPr lang="fr-FR" dirty="0"/>
          </a:p>
        </p:txBody>
      </p:sp>
    </p:spTree>
    <p:extLst>
      <p:ext uri="{BB962C8B-B14F-4D97-AF65-F5344CB8AC3E}">
        <p14:creationId xmlns:p14="http://schemas.microsoft.com/office/powerpoint/2010/main" val="34360870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Contrôle des cahier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16464" y="2131992"/>
            <a:ext cx="5985399" cy="1701300"/>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4400" b="1" kern="0" dirty="0">
                <a:solidFill>
                  <a:srgbClr val="F19D19"/>
                </a:solidFill>
                <a:latin typeface="Calibri" panose="020F0502020204030204" pitchFamily="34" charset="0"/>
                <a:cs typeface="Calibri" panose="020F0502020204030204" pitchFamily="34" charset="0"/>
              </a:rPr>
              <a:t>Contrôle des cahiers et correction des devoirs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3" name="Image 11" descr="Une image contenant Visage humain, personne, habits, dessin&#10;&#10;Le contenu généré par l’IA peut être incorrect.">
            <a:extLst>
              <a:ext uri="{FF2B5EF4-FFF2-40B4-BE49-F238E27FC236}">
                <a16:creationId xmlns:a16="http://schemas.microsoft.com/office/drawing/2014/main" id="{566E1B4D-074A-EFA3-17EB-A3834A0427C3}"/>
              </a:ext>
            </a:extLst>
          </p:cNvPr>
          <p:cNvPicPr>
            <a:picLocks noChangeAspect="1"/>
          </p:cNvPicPr>
          <p:nvPr userDrawn="1"/>
        </p:nvPicPr>
        <p:blipFill>
          <a:blip r:embed="rId2"/>
          <a:stretch>
            <a:fillRect/>
          </a:stretch>
        </p:blipFill>
        <p:spPr>
          <a:xfrm>
            <a:off x="289743" y="1746941"/>
            <a:ext cx="3766659" cy="3766659"/>
          </a:xfrm>
          <a:prstGeom prst="rect">
            <a:avLst/>
          </a:prstGeom>
        </p:spPr>
      </p:pic>
    </p:spTree>
    <p:extLst>
      <p:ext uri="{BB962C8B-B14F-4D97-AF65-F5344CB8AC3E}">
        <p14:creationId xmlns:p14="http://schemas.microsoft.com/office/powerpoint/2010/main" val="33557549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ctivation des prérequi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840616"/>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Activation des prérequis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2" name="Image 2">
            <a:extLst>
              <a:ext uri="{FF2B5EF4-FFF2-40B4-BE49-F238E27FC236}">
                <a16:creationId xmlns:a16="http://schemas.microsoft.com/office/drawing/2014/main" id="{1801F4AF-8932-E23F-A90D-D75E958CBA2A}"/>
              </a:ext>
            </a:extLst>
          </p:cNvPr>
          <p:cNvPicPr>
            <a:picLocks noChangeAspect="1"/>
          </p:cNvPicPr>
          <p:nvPr userDrawn="1"/>
        </p:nvPicPr>
        <p:blipFill>
          <a:blip r:embed="rId2"/>
          <a:stretch>
            <a:fillRect/>
          </a:stretch>
        </p:blipFill>
        <p:spPr>
          <a:xfrm>
            <a:off x="399616" y="1583362"/>
            <a:ext cx="3843765" cy="3843765"/>
          </a:xfrm>
          <a:prstGeom prst="rect">
            <a:avLst/>
          </a:prstGeom>
        </p:spPr>
      </p:pic>
    </p:spTree>
    <p:extLst>
      <p:ext uri="{BB962C8B-B14F-4D97-AF65-F5344CB8AC3E}">
        <p14:creationId xmlns:p14="http://schemas.microsoft.com/office/powerpoint/2010/main" val="3019199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Ouver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28065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ynthèse des prérequi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Synthèse des prérequis</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5264150"/>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une synthèse des prérequis</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82077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éclaration de l’objectif">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01813" y="2239385"/>
            <a:ext cx="5985399" cy="1701300"/>
          </a:xfrm>
          <a:prstGeom prst="rect">
            <a:avLst/>
          </a:prstGeom>
          <a:noFill/>
          <a:ln cap="flat">
            <a:noFill/>
          </a:ln>
        </p:spPr>
        <p:txBody>
          <a:bodyPr vert="horz" wrap="square" lIns="0" tIns="0" rIns="0" bIns="0" anchor="t" anchorCtr="1" compatLnSpc="1">
            <a:spAutoFit/>
          </a:bodyPr>
          <a:lstStyle/>
          <a:p>
            <a:pPr marL="0" marR="0" lvl="0" indent="0" algn="ctr" defTabSz="121917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Déclaration de l’objectif </a:t>
            </a:r>
            <a:b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b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de la séance</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grpSp>
        <p:nvGrpSpPr>
          <p:cNvPr id="3" name="Groupe 1">
            <a:extLst>
              <a:ext uri="{FF2B5EF4-FFF2-40B4-BE49-F238E27FC236}">
                <a16:creationId xmlns:a16="http://schemas.microsoft.com/office/drawing/2014/main" id="{2DE31D31-74FF-5927-3B7C-DF53EAFFDF93}"/>
              </a:ext>
            </a:extLst>
          </p:cNvPr>
          <p:cNvGrpSpPr/>
          <p:nvPr userDrawn="1"/>
        </p:nvGrpSpPr>
        <p:grpSpPr>
          <a:xfrm>
            <a:off x="1204787" y="2139690"/>
            <a:ext cx="2432604" cy="2689799"/>
            <a:chOff x="1169970" y="1521517"/>
            <a:chExt cx="2675209" cy="2958054"/>
          </a:xfrm>
        </p:grpSpPr>
        <p:pic>
          <p:nvPicPr>
            <p:cNvPr id="4" name="Picture 1">
              <a:extLst>
                <a:ext uri="{FF2B5EF4-FFF2-40B4-BE49-F238E27FC236}">
                  <a16:creationId xmlns:a16="http://schemas.microsoft.com/office/drawing/2014/main" id="{A64A780A-A595-A463-4E76-42D8AE0D8680}"/>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1169970" y="1804362"/>
              <a:ext cx="2675209" cy="2675209"/>
            </a:xfrm>
            <a:prstGeom prst="rect">
              <a:avLst/>
            </a:prstGeom>
          </p:spPr>
        </p:pic>
        <p:pic>
          <p:nvPicPr>
            <p:cNvPr id="5" name="Google Shape;1205;p11">
              <a:extLst>
                <a:ext uri="{FF2B5EF4-FFF2-40B4-BE49-F238E27FC236}">
                  <a16:creationId xmlns:a16="http://schemas.microsoft.com/office/drawing/2014/main" id="{CEECF5B1-A983-36B2-1E0A-1DE0AB11762A}"/>
                </a:ext>
              </a:extLst>
            </p:cNvPr>
            <p:cNvPicPr preferRelativeResize="0"/>
            <p:nvPr/>
          </p:nvPicPr>
          <p:blipFill rotWithShape="1">
            <a:blip r:embed="rId4">
              <a:alphaModFix/>
            </a:blip>
            <a:srcRect/>
            <a:stretch/>
          </p:blipFill>
          <p:spPr>
            <a:xfrm>
              <a:off x="2671488" y="1521517"/>
              <a:ext cx="1173691" cy="1173691"/>
            </a:xfrm>
            <a:prstGeom prst="rect">
              <a:avLst/>
            </a:prstGeom>
            <a:noFill/>
            <a:ln>
              <a:noFill/>
            </a:ln>
          </p:spPr>
        </p:pic>
      </p:grpSp>
    </p:spTree>
    <p:extLst>
      <p:ext uri="{BB962C8B-B14F-4D97-AF65-F5344CB8AC3E}">
        <p14:creationId xmlns:p14="http://schemas.microsoft.com/office/powerpoint/2010/main" val="1774736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Modelage">
    <p:bg>
      <p:bgPr>
        <a:gradFill flip="none" rotWithShape="1">
          <a:gsLst>
            <a:gs pos="0">
              <a:schemeClr val="bg1"/>
            </a:gs>
            <a:gs pos="71000">
              <a:schemeClr val="bg1"/>
            </a:gs>
            <a:gs pos="85000">
              <a:srgbClr val="FF0000"/>
            </a:gs>
            <a:gs pos="100000">
              <a:srgbClr val="C00000"/>
            </a:gs>
          </a:gsLst>
          <a:path path="shape">
            <a:fillToRect l="50000" t="50000" r="50000" b="50000"/>
          </a:path>
          <a:tileRect/>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D9C82A8D-28C0-EB5E-3709-AF311F8D01CD}"/>
              </a:ext>
            </a:extLst>
          </p:cNvPr>
          <p:cNvGrpSpPr/>
          <p:nvPr userDrawn="1"/>
        </p:nvGrpSpPr>
        <p:grpSpPr>
          <a:xfrm>
            <a:off x="812158" y="829917"/>
            <a:ext cx="10567685" cy="5198169"/>
            <a:chOff x="2184400" y="1402025"/>
            <a:chExt cx="7823200" cy="4942038"/>
          </a:xfrm>
        </p:grpSpPr>
        <p:sp>
          <p:nvSpPr>
            <p:cNvPr id="7" name="Rectangle : coins arrondis 10">
              <a:extLst>
                <a:ext uri="{FF2B5EF4-FFF2-40B4-BE49-F238E27FC236}">
                  <a16:creationId xmlns:a16="http://schemas.microsoft.com/office/drawing/2014/main" id="{3F189926-0EF4-AA79-2B18-4601E9F8A8FE}"/>
                </a:ext>
              </a:extLst>
            </p:cNvPr>
            <p:cNvSpPr/>
            <p:nvPr/>
          </p:nvSpPr>
          <p:spPr>
            <a:xfrm>
              <a:off x="2184400" y="1402025"/>
              <a:ext cx="7823200" cy="4942038"/>
            </a:xfrm>
            <a:prstGeom prst="roundRect">
              <a:avLst>
                <a:gd name="adj" fmla="val 2665"/>
              </a:avLst>
            </a:prstGeom>
            <a:solidFill>
              <a:srgbClr val="C00000"/>
            </a:solidFill>
            <a:ln>
              <a:solidFill>
                <a:srgbClr val="C0000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75D9E3C6-7F1C-98B2-DE3E-BEA5903BEC4E}"/>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p:txBody>
        </p:sp>
      </p:grpSp>
      <p:sp>
        <p:nvSpPr>
          <p:cNvPr id="10" name="Oval 9">
            <a:extLst>
              <a:ext uri="{FF2B5EF4-FFF2-40B4-BE49-F238E27FC236}">
                <a16:creationId xmlns:a16="http://schemas.microsoft.com/office/drawing/2014/main" id="{275B312E-EE1D-91E7-D2A4-94C6C58C9E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sp>
        <p:nvSpPr>
          <p:cNvPr id="12" name="ZoneTexte 12">
            <a:extLst>
              <a:ext uri="{FF2B5EF4-FFF2-40B4-BE49-F238E27FC236}">
                <a16:creationId xmlns:a16="http://schemas.microsoft.com/office/drawing/2014/main" id="{928CA9CB-1960-5BE9-8BA5-06D197E76037}"/>
              </a:ext>
            </a:extLst>
          </p:cNvPr>
          <p:cNvSpPr txBox="1"/>
          <p:nvPr userDrawn="1"/>
        </p:nvSpPr>
        <p:spPr>
          <a:xfrm>
            <a:off x="2858328" y="3954018"/>
            <a:ext cx="6097656" cy="769441"/>
          </a:xfrm>
          <a:prstGeom prst="rect">
            <a:avLst/>
          </a:prstGeom>
          <a:noFill/>
        </p:spPr>
        <p:txBody>
          <a:bodyPr wrap="square">
            <a:spAutoFit/>
          </a:bodyPr>
          <a:lstStyle/>
          <a:p>
            <a:pPr algn="ctr" defTabSz="457189">
              <a:defRPr/>
            </a:pPr>
            <a:r>
              <a:rPr lang="fr-FR" sz="4400" b="1" dirty="0">
                <a:solidFill>
                  <a:srgbClr val="C00000"/>
                </a:solidFill>
                <a:latin typeface="Calibri" panose="020F0502020204030204"/>
              </a:rPr>
              <a:t>Modelage</a:t>
            </a:r>
          </a:p>
        </p:txBody>
      </p:sp>
      <p:pic>
        <p:nvPicPr>
          <p:cNvPr id="13" name="Image 5">
            <a:extLst>
              <a:ext uri="{FF2B5EF4-FFF2-40B4-BE49-F238E27FC236}">
                <a16:creationId xmlns:a16="http://schemas.microsoft.com/office/drawing/2014/main" id="{8F67DF80-3377-88C2-8858-2773AE1645FA}"/>
              </a:ext>
            </a:extLst>
          </p:cNvPr>
          <p:cNvPicPr>
            <a:picLocks noChangeAspect="1"/>
          </p:cNvPicPr>
          <p:nvPr userDrawn="1"/>
        </p:nvPicPr>
        <p:blipFill>
          <a:blip r:embed="rId3"/>
          <a:stretch>
            <a:fillRect/>
          </a:stretch>
        </p:blipFill>
        <p:spPr>
          <a:xfrm>
            <a:off x="4344253" y="1192462"/>
            <a:ext cx="3503492" cy="2545921"/>
          </a:xfrm>
          <a:prstGeom prst="rect">
            <a:avLst/>
          </a:prstGeom>
        </p:spPr>
      </p:pic>
      <p:grpSp>
        <p:nvGrpSpPr>
          <p:cNvPr id="14" name="Groupe 9">
            <a:extLst>
              <a:ext uri="{FF2B5EF4-FFF2-40B4-BE49-F238E27FC236}">
                <a16:creationId xmlns:a16="http://schemas.microsoft.com/office/drawing/2014/main" id="{7D66805A-4845-FD80-804A-C183910E655C}"/>
              </a:ext>
            </a:extLst>
          </p:cNvPr>
          <p:cNvGrpSpPr/>
          <p:nvPr userDrawn="1"/>
        </p:nvGrpSpPr>
        <p:grpSpPr>
          <a:xfrm>
            <a:off x="5759801" y="1145404"/>
            <a:ext cx="591112" cy="561273"/>
            <a:chOff x="277892" y="2322046"/>
            <a:chExt cx="828656" cy="786827"/>
          </a:xfrm>
        </p:grpSpPr>
        <p:sp>
          <p:nvSpPr>
            <p:cNvPr id="15" name="Freeform 2">
              <a:extLst>
                <a:ext uri="{FF2B5EF4-FFF2-40B4-BE49-F238E27FC236}">
                  <a16:creationId xmlns:a16="http://schemas.microsoft.com/office/drawing/2014/main" id="{E2D83DE9-3B8E-3EA6-79DA-4EDDD8844EC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a:p>
          </p:txBody>
        </p:sp>
        <p:sp>
          <p:nvSpPr>
            <p:cNvPr id="16" name="Freeform 4">
              <a:extLst>
                <a:ext uri="{FF2B5EF4-FFF2-40B4-BE49-F238E27FC236}">
                  <a16:creationId xmlns:a16="http://schemas.microsoft.com/office/drawing/2014/main" id="{02566BFB-6FF0-C108-1D4D-9FEF91C910F7}"/>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a:alphaModFix amt="72000"/>
                <a:extLst>
                  <a:ext uri="{96DAC541-7B7A-43D3-8B79-37D633B846F1}">
                    <asvg:svgBlip xmlns:asvg="http://schemas.microsoft.com/office/drawing/2016/SVG/main" r:embed="rId5"/>
                  </a:ext>
                </a:extLst>
              </a:blip>
              <a:stretch>
                <a:fillRect l="-101449" t="-1678"/>
              </a:stretch>
            </a:blipFill>
            <a:ln cap="rnd">
              <a:noFill/>
              <a:prstDash val="solid"/>
              <a:round/>
            </a:ln>
          </p:spPr>
          <p:txBody>
            <a:bodyPr/>
            <a:lstStyle/>
            <a:p>
              <a:endParaRPr lang="fr-FR"/>
            </a:p>
          </p:txBody>
        </p:sp>
      </p:grpSp>
      <p:sp>
        <p:nvSpPr>
          <p:cNvPr id="17" name="Text Placeholder 23">
            <a:extLst>
              <a:ext uri="{FF2B5EF4-FFF2-40B4-BE49-F238E27FC236}">
                <a16:creationId xmlns:a16="http://schemas.microsoft.com/office/drawing/2014/main" id="{F11AACC7-6BBA-FB2F-ED06-97D2C944B07B}"/>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6981211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ratique collective">
    <p:bg>
      <p:bgPr>
        <a:gradFill>
          <a:gsLst>
            <a:gs pos="100000">
              <a:schemeClr val="accent4">
                <a:lumMod val="0"/>
                <a:lumOff val="100000"/>
              </a:schemeClr>
            </a:gs>
            <a:gs pos="21000">
              <a:schemeClr val="accent4">
                <a:lumMod val="0"/>
                <a:lumOff val="100000"/>
              </a:schemeClr>
            </a:gs>
            <a:gs pos="41000">
              <a:srgbClr val="1D6FA9"/>
            </a:gs>
          </a:gsLst>
          <a:path path="circle">
            <a:fillToRect l="50000" t="-80000" r="50000" b="18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F818CB3E-F584-78E1-8764-EFFBC0C304CB}"/>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40E721E3-A192-7DDF-411F-CD6F3A7CBB52}"/>
                </a:ext>
              </a:extLst>
            </p:cNvPr>
            <p:cNvSpPr/>
            <p:nvPr/>
          </p:nvSpPr>
          <p:spPr>
            <a:xfrm>
              <a:off x="2184400" y="1402025"/>
              <a:ext cx="7823200" cy="4942038"/>
            </a:xfrm>
            <a:prstGeom prst="roundRect">
              <a:avLst>
                <a:gd name="adj" fmla="val 2665"/>
              </a:avLst>
            </a:prstGeom>
            <a:solidFill>
              <a:srgbClr val="0F9ED5"/>
            </a:solidFill>
            <a:ln>
              <a:solidFill>
                <a:srgbClr val="0F9ED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970F1763-EFA5-6D9D-B9D5-3013F318A333}"/>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a:p>
              <a:pPr algn="ctr" defTabSz="457189">
                <a:defRPr/>
              </a:pPr>
              <a:r>
                <a:rPr lang="fr-FR" sz="4400" b="1" dirty="0">
                  <a:solidFill>
                    <a:srgbClr val="0F9ED5"/>
                  </a:solidFill>
                  <a:latin typeface="Calibri" panose="020F0502020204030204"/>
                </a:rPr>
                <a:t>Pratique guidée collective</a:t>
              </a:r>
            </a:p>
          </p:txBody>
        </p:sp>
      </p:grpSp>
      <p:sp>
        <p:nvSpPr>
          <p:cNvPr id="10" name="Oval 9">
            <a:extLst>
              <a:ext uri="{FF2B5EF4-FFF2-40B4-BE49-F238E27FC236}">
                <a16:creationId xmlns:a16="http://schemas.microsoft.com/office/drawing/2014/main" id="{62ED4730-5EB5-C846-AAF0-FA87753C74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
            <a:extLst>
              <a:ext uri="{FF2B5EF4-FFF2-40B4-BE49-F238E27FC236}">
                <a16:creationId xmlns:a16="http://schemas.microsoft.com/office/drawing/2014/main" id="{79E6CAA1-6560-6DE7-7F6D-A94F7B9BA8E5}"/>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4004" b="98047" l="98" r="98633">
                        <a14:foregroundMark x1="83398" y1="13477" x2="90234" y2="89453"/>
                      </a14:backgroundRemoval>
                    </a14:imgEffect>
                  </a14:imgLayer>
                </a14:imgProps>
              </a:ext>
              <a:ext uri="{28A0092B-C50C-407E-A947-70E740481C1C}">
                <a14:useLocalDpi xmlns:a14="http://schemas.microsoft.com/office/drawing/2010/main" val="0"/>
              </a:ext>
            </a:extLst>
          </a:blip>
          <a:stretch>
            <a:fillRect/>
          </a:stretch>
        </p:blipFill>
        <p:spPr>
          <a:xfrm>
            <a:off x="4992506" y="1398207"/>
            <a:ext cx="2206989" cy="2206989"/>
          </a:xfrm>
          <a:prstGeom prst="rect">
            <a:avLst/>
          </a:prstGeom>
        </p:spPr>
      </p:pic>
      <p:sp>
        <p:nvSpPr>
          <p:cNvPr id="13" name="Text Placeholder 23">
            <a:extLst>
              <a:ext uri="{FF2B5EF4-FFF2-40B4-BE49-F238E27FC236}">
                <a16:creationId xmlns:a16="http://schemas.microsoft.com/office/drawing/2014/main" id="{A6DA47B5-A346-C69B-BDB7-D323D5643890}"/>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15 min</a:t>
            </a:r>
            <a:endParaRPr lang="fr-FR" dirty="0"/>
          </a:p>
        </p:txBody>
      </p:sp>
    </p:spTree>
    <p:extLst>
      <p:ext uri="{BB962C8B-B14F-4D97-AF65-F5344CB8AC3E}">
        <p14:creationId xmlns:p14="http://schemas.microsoft.com/office/powerpoint/2010/main" val="33803474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ratique en binôme">
    <p:bg>
      <p:bgPr>
        <a:gradFill>
          <a:gsLst>
            <a:gs pos="8000">
              <a:srgbClr val="16537F"/>
            </a:gs>
            <a:gs pos="100000">
              <a:srgbClr val="16537F"/>
            </a:gs>
            <a:gs pos="39000">
              <a:schemeClr val="accent4">
                <a:lumMod val="0"/>
                <a:lumOff val="100000"/>
              </a:schemeClr>
            </a:gs>
            <a:gs pos="73000">
              <a:srgbClr val="16537F"/>
            </a:gs>
          </a:gsLst>
          <a:path path="circl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3D8193AB-FB1F-142E-2002-6FE9DEB2BFD0}"/>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364162B8-DB3E-A677-B3B0-423DFF0BE754}"/>
                </a:ext>
              </a:extLst>
            </p:cNvPr>
            <p:cNvSpPr/>
            <p:nvPr/>
          </p:nvSpPr>
          <p:spPr>
            <a:xfrm>
              <a:off x="2184400" y="1402025"/>
              <a:ext cx="7823200" cy="4942038"/>
            </a:xfrm>
            <a:prstGeom prst="roundRect">
              <a:avLst>
                <a:gd name="adj" fmla="val 2665"/>
              </a:avLst>
            </a:prstGeom>
            <a:solidFill>
              <a:srgbClr val="0070C0"/>
            </a:solidFill>
            <a:ln>
              <a:solidFill>
                <a:srgbClr val="0070C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F2A46882-096C-691E-AA66-E1636863F4D9}"/>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4400" b="1" dirty="0">
                <a:solidFill>
                  <a:srgbClr val="0070C0"/>
                </a:solidFill>
                <a:latin typeface="Calibri" panose="020F0502020204030204"/>
              </a:endParaRPr>
            </a:p>
            <a:p>
              <a:pPr algn="ctr" defTabSz="457189">
                <a:defRPr/>
              </a:pPr>
              <a:r>
                <a:rPr lang="fr-FR" sz="4400" b="1" dirty="0">
                  <a:solidFill>
                    <a:srgbClr val="0070C0"/>
                  </a:solidFill>
                  <a:latin typeface="Calibri" panose="020F0502020204030204"/>
                </a:rPr>
                <a:t>Pratique en binôme</a:t>
              </a:r>
            </a:p>
          </p:txBody>
        </p:sp>
      </p:grpSp>
      <p:sp>
        <p:nvSpPr>
          <p:cNvPr id="10" name="Oval 9">
            <a:extLst>
              <a:ext uri="{FF2B5EF4-FFF2-40B4-BE49-F238E27FC236}">
                <a16:creationId xmlns:a16="http://schemas.microsoft.com/office/drawing/2014/main" id="{979E02AC-1272-F890-A1D4-24BE30689B03}"/>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BC77F27D-3D28-E243-22FE-1AF96E5D0956}"/>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711" b="96094" l="1465" r="99219">
                        <a14:foregroundMark x1="25977" y1="7813" x2="51270" y2="18555"/>
                        <a14:foregroundMark x1="28809" y1="22070" x2="28125" y2="23438"/>
                      </a14:backgroundRemoval>
                    </a14:imgEffect>
                  </a14:imgLayer>
                </a14:imgProps>
              </a:ext>
              <a:ext uri="{28A0092B-C50C-407E-A947-70E740481C1C}">
                <a14:useLocalDpi xmlns:a14="http://schemas.microsoft.com/office/drawing/2010/main" val="0"/>
              </a:ext>
            </a:extLst>
          </a:blip>
          <a:stretch>
            <a:fillRect/>
          </a:stretch>
        </p:blipFill>
        <p:spPr>
          <a:xfrm>
            <a:off x="4959577" y="1244095"/>
            <a:ext cx="2494771" cy="2494771"/>
          </a:xfrm>
          <a:prstGeom prst="rect">
            <a:avLst/>
          </a:prstGeom>
        </p:spPr>
      </p:pic>
      <p:sp>
        <p:nvSpPr>
          <p:cNvPr id="13" name="Text Placeholder 23">
            <a:extLst>
              <a:ext uri="{FF2B5EF4-FFF2-40B4-BE49-F238E27FC236}">
                <a16:creationId xmlns:a16="http://schemas.microsoft.com/office/drawing/2014/main" id="{FE9A70FA-56D5-E562-AB92-2D1AAFB7722F}"/>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15 min</a:t>
            </a:r>
            <a:endParaRPr lang="fr-FR" dirty="0"/>
          </a:p>
        </p:txBody>
      </p:sp>
    </p:spTree>
    <p:extLst>
      <p:ext uri="{BB962C8B-B14F-4D97-AF65-F5344CB8AC3E}">
        <p14:creationId xmlns:p14="http://schemas.microsoft.com/office/powerpoint/2010/main" val="3081084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exercice à travailler">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36070611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rrection de l'exercic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Correction de l'exercice</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818159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ratique autonome">
    <p:bg>
      <p:bgPr>
        <a:gradFill>
          <a:gsLst>
            <a:gs pos="74000">
              <a:schemeClr val="accent2">
                <a:lumMod val="0"/>
                <a:lumOff val="100000"/>
              </a:schemeClr>
            </a:gs>
            <a:gs pos="2000">
              <a:srgbClr val="8BC145"/>
            </a:gs>
            <a:gs pos="91000">
              <a:srgbClr val="8BC145"/>
            </a:gs>
          </a:gsLst>
          <a:path path="shap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6B7B771-D9E6-7703-B664-984A50A9B632}"/>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0593496A-7222-9DC4-B8A3-41363F57615D}"/>
                </a:ext>
              </a:extLst>
            </p:cNvPr>
            <p:cNvSpPr/>
            <p:nvPr/>
          </p:nvSpPr>
          <p:spPr>
            <a:xfrm>
              <a:off x="2184400" y="1402025"/>
              <a:ext cx="7823200" cy="4942038"/>
            </a:xfrm>
            <a:prstGeom prst="roundRect">
              <a:avLst>
                <a:gd name="adj" fmla="val 2665"/>
              </a:avLst>
            </a:prstGeom>
            <a:solidFill>
              <a:srgbClr val="8BC145"/>
            </a:solidFill>
            <a:ln>
              <a:solidFill>
                <a:srgbClr val="8BC14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600DE2B5-C21D-C983-F082-F6DB19AA8B57}"/>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4000" b="1" dirty="0">
                <a:solidFill>
                  <a:prstClr val="black"/>
                </a:solidFill>
                <a:latin typeface="Calibri" panose="020F0502020204030204"/>
              </a:endParaRPr>
            </a:p>
            <a:p>
              <a:pPr algn="ctr" defTabSz="457189">
                <a:defRPr/>
              </a:pPr>
              <a:endParaRPr lang="fr-FR" sz="4000" b="1" dirty="0">
                <a:solidFill>
                  <a:prstClr val="black"/>
                </a:solidFill>
                <a:latin typeface="Calibri" panose="020F0502020204030204"/>
              </a:endParaRPr>
            </a:p>
            <a:p>
              <a:pPr algn="ctr" defTabSz="457189">
                <a:defRPr/>
              </a:pPr>
              <a:r>
                <a:rPr lang="fr-FR" sz="4400" b="1" dirty="0">
                  <a:solidFill>
                    <a:srgbClr val="8BC145"/>
                  </a:solidFill>
                  <a:latin typeface="Calibri" panose="020F0502020204030204"/>
                </a:rPr>
                <a:t>Pratique autonome</a:t>
              </a:r>
            </a:p>
          </p:txBody>
        </p:sp>
      </p:grpSp>
      <p:sp>
        <p:nvSpPr>
          <p:cNvPr id="10" name="Oval 9">
            <a:extLst>
              <a:ext uri="{FF2B5EF4-FFF2-40B4-BE49-F238E27FC236}">
                <a16:creationId xmlns:a16="http://schemas.microsoft.com/office/drawing/2014/main" id="{874E8214-1EA9-2524-0E0A-6BE86BDF2C26}"/>
              </a:ext>
            </a:extLst>
          </p:cNvPr>
          <p:cNvSpPr/>
          <p:nvPr/>
        </p:nvSpPr>
        <p:spPr>
          <a:xfrm>
            <a:off x="10366088" y="5002108"/>
            <a:ext cx="649878" cy="649879"/>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0922D62D-2CC4-E988-BDFA-75264CC07681}"/>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418" b="100000" l="684" r="89844"/>
                    </a14:imgEffect>
                  </a14:imgLayer>
                </a14:imgProps>
              </a:ext>
              <a:ext uri="{28A0092B-C50C-407E-A947-70E740481C1C}">
                <a14:useLocalDpi xmlns:a14="http://schemas.microsoft.com/office/drawing/2010/main" val="0"/>
              </a:ext>
            </a:extLst>
          </a:blip>
          <a:stretch>
            <a:fillRect/>
          </a:stretch>
        </p:blipFill>
        <p:spPr>
          <a:xfrm>
            <a:off x="4960599" y="1158197"/>
            <a:ext cx="2270803" cy="2270803"/>
          </a:xfrm>
          <a:prstGeom prst="rect">
            <a:avLst/>
          </a:prstGeom>
        </p:spPr>
      </p:pic>
      <p:sp>
        <p:nvSpPr>
          <p:cNvPr id="13" name="Text Placeholder 23">
            <a:extLst>
              <a:ext uri="{FF2B5EF4-FFF2-40B4-BE49-F238E27FC236}">
                <a16:creationId xmlns:a16="http://schemas.microsoft.com/office/drawing/2014/main" id="{450EC0AC-AE50-353B-FC81-2F80EE9A46B9}"/>
              </a:ext>
            </a:extLst>
          </p:cNvPr>
          <p:cNvSpPr>
            <a:spLocks noGrp="1"/>
          </p:cNvSpPr>
          <p:nvPr>
            <p:ph type="body" sz="quarter" idx="10" hasCustomPrompt="1"/>
          </p:nvPr>
        </p:nvSpPr>
        <p:spPr>
          <a:xfrm>
            <a:off x="9143533" y="5148686"/>
            <a:ext cx="132465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7 min</a:t>
            </a:r>
            <a:endParaRPr lang="fr-FR" dirty="0"/>
          </a:p>
        </p:txBody>
      </p:sp>
    </p:spTree>
    <p:extLst>
      <p:ext uri="{BB962C8B-B14F-4D97-AF65-F5344CB8AC3E}">
        <p14:creationId xmlns:p14="http://schemas.microsoft.com/office/powerpoint/2010/main" val="22142786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
        <p:nvSpPr>
          <p:cNvPr id="2" name="Espace réservé du contenu 12">
            <a:extLst>
              <a:ext uri="{FF2B5EF4-FFF2-40B4-BE49-F238E27FC236}">
                <a16:creationId xmlns:a16="http://schemas.microsoft.com/office/drawing/2014/main" id="{9DD1B16D-1996-B134-78C1-F1BCCE89F2A7}"/>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3" name="Text Placeholder 2">
            <a:extLst>
              <a:ext uri="{FF2B5EF4-FFF2-40B4-BE49-F238E27FC236}">
                <a16:creationId xmlns:a16="http://schemas.microsoft.com/office/drawing/2014/main" id="{F761AB2B-C65C-FE07-DA69-7E8AF9FA4443}"/>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41289260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lô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Clôture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9110087" y="5229083"/>
            <a:ext cx="1250065"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3 min</a:t>
            </a:r>
            <a:endParaRPr lang="fr-FR" dirty="0"/>
          </a:p>
        </p:txBody>
      </p:sp>
    </p:spTree>
    <p:extLst>
      <p:ext uri="{BB962C8B-B14F-4D97-AF65-F5344CB8AC3E}">
        <p14:creationId xmlns:p14="http://schemas.microsoft.com/office/powerpoint/2010/main" val="1433733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Modelag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2" name="Groupe 1">
            <a:extLst>
              <a:ext uri="{FF2B5EF4-FFF2-40B4-BE49-F238E27FC236}">
                <a16:creationId xmlns:a16="http://schemas.microsoft.com/office/drawing/2014/main" id="{C22727D2-BE22-8622-92D4-25E68C3F1FFB}"/>
              </a:ext>
            </a:extLst>
          </p:cNvPr>
          <p:cNvGrpSpPr/>
          <p:nvPr userDrawn="1"/>
        </p:nvGrpSpPr>
        <p:grpSpPr>
          <a:xfrm>
            <a:off x="326095" y="267178"/>
            <a:ext cx="523639" cy="458540"/>
            <a:chOff x="277892" y="2322046"/>
            <a:chExt cx="828656" cy="786827"/>
          </a:xfrm>
        </p:grpSpPr>
        <p:sp>
          <p:nvSpPr>
            <p:cNvPr id="3" name="Freeform 2">
              <a:extLst>
                <a:ext uri="{FF2B5EF4-FFF2-40B4-BE49-F238E27FC236}">
                  <a16:creationId xmlns:a16="http://schemas.microsoft.com/office/drawing/2014/main" id="{41196D48-55A6-0E12-52D3-8A9CEC441622}"/>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FR" dirty="0"/>
            </a:p>
          </p:txBody>
        </p:sp>
        <p:sp>
          <p:nvSpPr>
            <p:cNvPr id="4" name="Freeform 4">
              <a:extLst>
                <a:ext uri="{FF2B5EF4-FFF2-40B4-BE49-F238E27FC236}">
                  <a16:creationId xmlns:a16="http://schemas.microsoft.com/office/drawing/2014/main" id="{ADF35ECF-4AD4-1636-C7D9-4EF43C28A373}"/>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a:alphaModFix amt="72000"/>
                <a:extLst>
                  <a:ext uri="{96DAC541-7B7A-43D3-8B79-37D633B846F1}">
                    <asvg:svgBlip xmlns:asvg="http://schemas.microsoft.com/office/drawing/2016/SVG/main" r:embed="rId3"/>
                  </a:ext>
                </a:extLst>
              </a:blip>
              <a:stretch>
                <a:fillRect l="-101449" t="-1678"/>
              </a:stretch>
            </a:blipFill>
            <a:ln cap="rnd">
              <a:noFill/>
              <a:prstDash val="solid"/>
              <a:round/>
            </a:ln>
          </p:spPr>
          <p:txBody>
            <a:bodyPr/>
            <a:lstStyle/>
            <a:p>
              <a:endParaRPr lang="fr-FR" dirty="0"/>
            </a:p>
          </p:txBody>
        </p:sp>
      </p:grpSp>
      <p:sp>
        <p:nvSpPr>
          <p:cNvPr id="5" name="ZoneTexte 4">
            <a:extLst>
              <a:ext uri="{FF2B5EF4-FFF2-40B4-BE49-F238E27FC236}">
                <a16:creationId xmlns:a16="http://schemas.microsoft.com/office/drawing/2014/main" id="{BDC5D4E5-59CF-DD84-D4E9-422961FC3B66}"/>
              </a:ext>
            </a:extLst>
          </p:cNvPr>
          <p:cNvSpPr txBox="1"/>
          <p:nvPr userDrawn="1"/>
        </p:nvSpPr>
        <p:spPr>
          <a:xfrm>
            <a:off x="11748194" y="95600"/>
            <a:ext cx="274643" cy="307777"/>
          </a:xfrm>
          <a:prstGeom prst="rect">
            <a:avLst/>
          </a:prstGeom>
          <a:solidFill>
            <a:srgbClr val="C00000"/>
          </a:solidFill>
        </p:spPr>
        <p:txBody>
          <a:bodyPr wrap="square" rtlCol="0">
            <a:spAutoFit/>
          </a:bodyPr>
          <a:lstStyle/>
          <a:p>
            <a:pPr algn="ctr"/>
            <a:r>
              <a:rPr lang="en-US" b="1" dirty="0">
                <a:solidFill>
                  <a:schemeClr val="bg1"/>
                </a:solidFill>
              </a:rPr>
              <a:t>M</a:t>
            </a:r>
            <a:endParaRPr lang="fr-FR" b="1" dirty="0">
              <a:solidFill>
                <a:schemeClr val="bg1"/>
              </a:solidFill>
            </a:endParaRPr>
          </a:p>
        </p:txBody>
      </p:sp>
    </p:spTree>
    <p:extLst>
      <p:ext uri="{BB962C8B-B14F-4D97-AF65-F5344CB8AC3E}">
        <p14:creationId xmlns:p14="http://schemas.microsoft.com/office/powerpoint/2010/main" val="3694968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lide devoir maison ">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Espace réservé du contenu 12">
            <a:extLst>
              <a:ext uri="{FF2B5EF4-FFF2-40B4-BE49-F238E27FC236}">
                <a16:creationId xmlns:a16="http://schemas.microsoft.com/office/drawing/2014/main" id="{C76A0BA3-F678-6E27-051B-2A913F5D5DE5}"/>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faire à la maison ou la capture d’écran du livret.</a:t>
            </a:r>
          </a:p>
        </p:txBody>
      </p:sp>
      <p:sp>
        <p:nvSpPr>
          <p:cNvPr id="3" name="Text Placeholder 2">
            <a:extLst>
              <a:ext uri="{FF2B5EF4-FFF2-40B4-BE49-F238E27FC236}">
                <a16:creationId xmlns:a16="http://schemas.microsoft.com/office/drawing/2014/main" id="{0BF74FCE-19AA-2ABA-0F7A-5BFE91FC403D}"/>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20381092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7D6CB4-D5E0-255A-D1DC-2090D98B6F28}"/>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207C596B-9060-C73D-988B-933619E2C5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D925645-3992-73C1-B7D9-83B3414DA554}"/>
              </a:ext>
            </a:extLst>
          </p:cNvPr>
          <p:cNvSpPr>
            <a:spLocks noGrp="1"/>
          </p:cNvSpPr>
          <p:nvPr>
            <p:ph type="dt" sz="half" idx="10"/>
          </p:nvPr>
        </p:nvSpPr>
        <p:spPr/>
        <p:txBody>
          <a:bodyPr/>
          <a:lstStyle/>
          <a:p>
            <a:fld id="{D03B0BB0-0C34-4B10-ACDF-EACD0FA6154F}" type="datetimeFigureOut">
              <a:rPr lang="fr-FR" smtClean="0"/>
              <a:t>10/05/2026</a:t>
            </a:fld>
            <a:endParaRPr lang="fr-FR"/>
          </a:p>
        </p:txBody>
      </p:sp>
      <p:sp>
        <p:nvSpPr>
          <p:cNvPr id="5" name="Espace réservé du pied de page 4">
            <a:extLst>
              <a:ext uri="{FF2B5EF4-FFF2-40B4-BE49-F238E27FC236}">
                <a16:creationId xmlns:a16="http://schemas.microsoft.com/office/drawing/2014/main" id="{1D6A59ED-4700-4062-BF8B-2CC57435B37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8E9F18B-8E77-9500-6820-87AF5B16095D}"/>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5695530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CA458F-2512-35F6-17BC-106AB251049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36E1150-90A2-9F92-2182-EAEED0D411D8}"/>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3A9A9C4-7B64-F690-48DE-91AA2D0A9908}"/>
              </a:ext>
            </a:extLst>
          </p:cNvPr>
          <p:cNvSpPr>
            <a:spLocks noGrp="1"/>
          </p:cNvSpPr>
          <p:nvPr>
            <p:ph type="dt" sz="half" idx="10"/>
          </p:nvPr>
        </p:nvSpPr>
        <p:spPr/>
        <p:txBody>
          <a:bodyPr/>
          <a:lstStyle/>
          <a:p>
            <a:fld id="{D03B0BB0-0C34-4B10-ACDF-EACD0FA6154F}" type="datetimeFigureOut">
              <a:rPr lang="fr-FR" smtClean="0"/>
              <a:t>10/05/2026</a:t>
            </a:fld>
            <a:endParaRPr lang="fr-FR"/>
          </a:p>
        </p:txBody>
      </p:sp>
      <p:sp>
        <p:nvSpPr>
          <p:cNvPr id="5" name="Espace réservé du pied de page 4">
            <a:extLst>
              <a:ext uri="{FF2B5EF4-FFF2-40B4-BE49-F238E27FC236}">
                <a16:creationId xmlns:a16="http://schemas.microsoft.com/office/drawing/2014/main" id="{5731C833-F5F1-19BE-0FC1-22A56E5CB73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421557C-E8E2-88A7-3931-25BBB92AE8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1511630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8FD7C76-CA2B-57C8-5B7E-DB8C99C9B0D5}"/>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8685EAB4-90DB-C44B-3AF0-0122A8A671D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5E3346BB-CFF7-AD6B-201A-FCF11EC822F2}"/>
              </a:ext>
            </a:extLst>
          </p:cNvPr>
          <p:cNvSpPr>
            <a:spLocks noGrp="1"/>
          </p:cNvSpPr>
          <p:nvPr>
            <p:ph type="dt" sz="half" idx="10"/>
          </p:nvPr>
        </p:nvSpPr>
        <p:spPr/>
        <p:txBody>
          <a:bodyPr/>
          <a:lstStyle/>
          <a:p>
            <a:fld id="{D03B0BB0-0C34-4B10-ACDF-EACD0FA6154F}" type="datetimeFigureOut">
              <a:rPr lang="fr-FR" smtClean="0"/>
              <a:t>10/05/2026</a:t>
            </a:fld>
            <a:endParaRPr lang="fr-FR"/>
          </a:p>
        </p:txBody>
      </p:sp>
      <p:sp>
        <p:nvSpPr>
          <p:cNvPr id="5" name="Espace réservé du pied de page 4">
            <a:extLst>
              <a:ext uri="{FF2B5EF4-FFF2-40B4-BE49-F238E27FC236}">
                <a16:creationId xmlns:a16="http://schemas.microsoft.com/office/drawing/2014/main" id="{1F7BDABC-576B-CBBB-3AF1-CFD797E6B27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2DF6E42-1452-3011-0330-A7AC647788B2}"/>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139084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013A38-1EBE-A72A-4B94-A778570E495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661F48A-18E1-FE2C-22D9-A835F3976CC4}"/>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41AF196C-C1D3-2EE1-A515-B6A7FA4D7276}"/>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63FCDA3-0D1C-069E-B43B-AF1C7E2CA754}"/>
              </a:ext>
            </a:extLst>
          </p:cNvPr>
          <p:cNvSpPr>
            <a:spLocks noGrp="1"/>
          </p:cNvSpPr>
          <p:nvPr>
            <p:ph type="dt" sz="half" idx="10"/>
          </p:nvPr>
        </p:nvSpPr>
        <p:spPr/>
        <p:txBody>
          <a:bodyPr/>
          <a:lstStyle/>
          <a:p>
            <a:fld id="{D03B0BB0-0C34-4B10-ACDF-EACD0FA6154F}" type="datetimeFigureOut">
              <a:rPr lang="fr-FR" smtClean="0"/>
              <a:t>10/05/2026</a:t>
            </a:fld>
            <a:endParaRPr lang="fr-FR"/>
          </a:p>
        </p:txBody>
      </p:sp>
      <p:sp>
        <p:nvSpPr>
          <p:cNvPr id="6" name="Espace réservé du pied de page 5">
            <a:extLst>
              <a:ext uri="{FF2B5EF4-FFF2-40B4-BE49-F238E27FC236}">
                <a16:creationId xmlns:a16="http://schemas.microsoft.com/office/drawing/2014/main" id="{ADE20BDA-C5FC-A025-D6F6-EA5CD4B5585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DE8B263-4A71-39DD-5C76-0BBAAC67D64B}"/>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65767751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397850-407C-3ED9-DCC1-B9B859DD4622}"/>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DCE57CD9-B92D-DB20-5A9F-BDE10F3128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FCE6B9E-2F01-D160-23F0-D69401DFC1EF}"/>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D1249E26-B33C-4CC0-6A07-C69C8EDBD0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D4D1B625-4F39-843A-9038-BFE631921380}"/>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65744FDA-B113-EB64-D3C8-ACAA4372C643}"/>
              </a:ext>
            </a:extLst>
          </p:cNvPr>
          <p:cNvSpPr>
            <a:spLocks noGrp="1"/>
          </p:cNvSpPr>
          <p:nvPr>
            <p:ph type="dt" sz="half" idx="10"/>
          </p:nvPr>
        </p:nvSpPr>
        <p:spPr/>
        <p:txBody>
          <a:bodyPr/>
          <a:lstStyle/>
          <a:p>
            <a:fld id="{D03B0BB0-0C34-4B10-ACDF-EACD0FA6154F}" type="datetimeFigureOut">
              <a:rPr lang="fr-FR" smtClean="0"/>
              <a:t>10/05/2026</a:t>
            </a:fld>
            <a:endParaRPr lang="fr-FR"/>
          </a:p>
        </p:txBody>
      </p:sp>
      <p:sp>
        <p:nvSpPr>
          <p:cNvPr id="8" name="Espace réservé du pied de page 7">
            <a:extLst>
              <a:ext uri="{FF2B5EF4-FFF2-40B4-BE49-F238E27FC236}">
                <a16:creationId xmlns:a16="http://schemas.microsoft.com/office/drawing/2014/main" id="{6789C29A-4CC1-DDCD-96B2-4D97D250630A}"/>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9D6D1AF8-30BB-FFA4-8602-8B4B38F80FF6}"/>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768340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AB53BB-3E3D-063F-B297-D62AC044172F}"/>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FFF0F35-A834-44FB-3385-235A2609B4C0}"/>
              </a:ext>
            </a:extLst>
          </p:cNvPr>
          <p:cNvSpPr>
            <a:spLocks noGrp="1"/>
          </p:cNvSpPr>
          <p:nvPr>
            <p:ph type="dt" sz="half" idx="10"/>
          </p:nvPr>
        </p:nvSpPr>
        <p:spPr/>
        <p:txBody>
          <a:bodyPr/>
          <a:lstStyle/>
          <a:p>
            <a:fld id="{D03B0BB0-0C34-4B10-ACDF-EACD0FA6154F}" type="datetimeFigureOut">
              <a:rPr lang="fr-FR" smtClean="0"/>
              <a:t>10/05/2026</a:t>
            </a:fld>
            <a:endParaRPr lang="fr-FR"/>
          </a:p>
        </p:txBody>
      </p:sp>
      <p:sp>
        <p:nvSpPr>
          <p:cNvPr id="4" name="Espace réservé du pied de page 3">
            <a:extLst>
              <a:ext uri="{FF2B5EF4-FFF2-40B4-BE49-F238E27FC236}">
                <a16:creationId xmlns:a16="http://schemas.microsoft.com/office/drawing/2014/main" id="{B10CADCD-6655-1E71-E9E7-519A7BDBA38D}"/>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52623ADB-4151-BE8E-26E1-9A457A9811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7440956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1F509CF-6FEC-2EE9-9B15-9A20EE2088E4}"/>
              </a:ext>
            </a:extLst>
          </p:cNvPr>
          <p:cNvSpPr>
            <a:spLocks noGrp="1"/>
          </p:cNvSpPr>
          <p:nvPr>
            <p:ph type="dt" sz="half" idx="10"/>
          </p:nvPr>
        </p:nvSpPr>
        <p:spPr/>
        <p:txBody>
          <a:bodyPr/>
          <a:lstStyle/>
          <a:p>
            <a:fld id="{D03B0BB0-0C34-4B10-ACDF-EACD0FA6154F}" type="datetimeFigureOut">
              <a:rPr lang="fr-FR" smtClean="0"/>
              <a:t>10/05/2026</a:t>
            </a:fld>
            <a:endParaRPr lang="fr-FR"/>
          </a:p>
        </p:txBody>
      </p:sp>
      <p:sp>
        <p:nvSpPr>
          <p:cNvPr id="3" name="Espace réservé du pied de page 2">
            <a:extLst>
              <a:ext uri="{FF2B5EF4-FFF2-40B4-BE49-F238E27FC236}">
                <a16:creationId xmlns:a16="http://schemas.microsoft.com/office/drawing/2014/main" id="{92B67623-D981-F7B4-3FB0-0E1E0375D2B7}"/>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D9D62BB9-AC39-EF12-765A-46767DFA606E}"/>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5050117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7DDCB1-A8E4-F8B0-F5A7-24D6B10A37F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EFEF833B-6463-E8C5-F183-3B5DB3DB473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CF26C76-1698-47EF-8D75-6991869C54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DB30515-19F5-BC27-083C-985C1D3A4CCB}"/>
              </a:ext>
            </a:extLst>
          </p:cNvPr>
          <p:cNvSpPr>
            <a:spLocks noGrp="1"/>
          </p:cNvSpPr>
          <p:nvPr>
            <p:ph type="dt" sz="half" idx="10"/>
          </p:nvPr>
        </p:nvSpPr>
        <p:spPr/>
        <p:txBody>
          <a:bodyPr/>
          <a:lstStyle/>
          <a:p>
            <a:fld id="{D03B0BB0-0C34-4B10-ACDF-EACD0FA6154F}" type="datetimeFigureOut">
              <a:rPr lang="fr-FR" smtClean="0"/>
              <a:t>10/05/2026</a:t>
            </a:fld>
            <a:endParaRPr lang="fr-FR"/>
          </a:p>
        </p:txBody>
      </p:sp>
      <p:sp>
        <p:nvSpPr>
          <p:cNvPr id="6" name="Espace réservé du pied de page 5">
            <a:extLst>
              <a:ext uri="{FF2B5EF4-FFF2-40B4-BE49-F238E27FC236}">
                <a16:creationId xmlns:a16="http://schemas.microsoft.com/office/drawing/2014/main" id="{F34D5ED6-F0CE-7DE2-BDA4-126FC350004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35274F0-D15B-62AE-743F-E7FEDDD649F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83565102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05A142-2C20-AFC9-9698-9A9981E5CBC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743BF5DE-ACA4-E552-2A87-01F046D207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74701E04-9A33-A8A6-6CA8-601B9E71B2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385318D-7A1F-774E-8C7D-646E8D428DB8}"/>
              </a:ext>
            </a:extLst>
          </p:cNvPr>
          <p:cNvSpPr>
            <a:spLocks noGrp="1"/>
          </p:cNvSpPr>
          <p:nvPr>
            <p:ph type="dt" sz="half" idx="10"/>
          </p:nvPr>
        </p:nvSpPr>
        <p:spPr/>
        <p:txBody>
          <a:bodyPr/>
          <a:lstStyle/>
          <a:p>
            <a:fld id="{D03B0BB0-0C34-4B10-ACDF-EACD0FA6154F}" type="datetimeFigureOut">
              <a:rPr lang="fr-FR" smtClean="0"/>
              <a:t>10/05/2026</a:t>
            </a:fld>
            <a:endParaRPr lang="fr-FR"/>
          </a:p>
        </p:txBody>
      </p:sp>
      <p:sp>
        <p:nvSpPr>
          <p:cNvPr id="6" name="Espace réservé du pied de page 5">
            <a:extLst>
              <a:ext uri="{FF2B5EF4-FFF2-40B4-BE49-F238E27FC236}">
                <a16:creationId xmlns:a16="http://schemas.microsoft.com/office/drawing/2014/main" id="{B2B1F594-F245-3490-1986-61461F012BE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392BD1E-4AD7-A5A0-CA43-D84AFDB96DF7}"/>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217362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PC">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F9E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0" name="ZoneTexte 9">
            <a:extLst>
              <a:ext uri="{FF2B5EF4-FFF2-40B4-BE49-F238E27FC236}">
                <a16:creationId xmlns:a16="http://schemas.microsoft.com/office/drawing/2014/main" id="{35F82235-1647-48CF-0D02-D2A4A746DF20}"/>
              </a:ext>
            </a:extLst>
          </p:cNvPr>
          <p:cNvSpPr txBox="1"/>
          <p:nvPr userDrawn="1"/>
        </p:nvSpPr>
        <p:spPr>
          <a:xfrm>
            <a:off x="11597589" y="56566"/>
            <a:ext cx="598963" cy="369332"/>
          </a:xfrm>
          <a:prstGeom prst="rect">
            <a:avLst/>
          </a:prstGeom>
          <a:solidFill>
            <a:srgbClr val="0F9ED5"/>
          </a:solidFill>
        </p:spPr>
        <p:txBody>
          <a:bodyPr wrap="square" rtlCol="0">
            <a:spAutoFit/>
          </a:bodyPr>
          <a:lstStyle/>
          <a:p>
            <a:r>
              <a:rPr lang="en-US" b="1" dirty="0">
                <a:solidFill>
                  <a:schemeClr val="bg1"/>
                </a:solidFill>
              </a:rPr>
              <a:t>PC</a:t>
            </a:r>
            <a:endParaRPr lang="fr-FR" b="1" dirty="0">
              <a:solidFill>
                <a:schemeClr val="bg1"/>
              </a:solidFill>
            </a:endParaRP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65550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E023BC-6740-9B98-BA88-E73BC905D3F1}"/>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8CD15FC6-78AA-2F20-9213-ED07B9D135EA}"/>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F61B4A9-ACC0-878C-EEC8-D510BF67EE48}"/>
              </a:ext>
            </a:extLst>
          </p:cNvPr>
          <p:cNvSpPr>
            <a:spLocks noGrp="1"/>
          </p:cNvSpPr>
          <p:nvPr>
            <p:ph type="dt" sz="half" idx="10"/>
          </p:nvPr>
        </p:nvSpPr>
        <p:spPr/>
        <p:txBody>
          <a:bodyPr/>
          <a:lstStyle/>
          <a:p>
            <a:fld id="{D03B0BB0-0C34-4B10-ACDF-EACD0FA6154F}" type="datetimeFigureOut">
              <a:rPr lang="fr-FR" smtClean="0"/>
              <a:t>10/05/2026</a:t>
            </a:fld>
            <a:endParaRPr lang="fr-FR"/>
          </a:p>
        </p:txBody>
      </p:sp>
      <p:sp>
        <p:nvSpPr>
          <p:cNvPr id="5" name="Espace réservé du pied de page 4">
            <a:extLst>
              <a:ext uri="{FF2B5EF4-FFF2-40B4-BE49-F238E27FC236}">
                <a16:creationId xmlns:a16="http://schemas.microsoft.com/office/drawing/2014/main" id="{C96C4B90-192C-B2DA-EE2D-91CAD592420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A9DFAEF-7D14-9A4E-659C-8F6A371B6C4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6813315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F42A9420-E15E-6F2E-09B5-6D70440220A4}"/>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7FB2B366-540E-57E6-117D-53B623E054A3}"/>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1C4DCEE-3C92-99E5-AEDF-6005AA36730E}"/>
              </a:ext>
            </a:extLst>
          </p:cNvPr>
          <p:cNvSpPr>
            <a:spLocks noGrp="1"/>
          </p:cNvSpPr>
          <p:nvPr>
            <p:ph type="dt" sz="half" idx="10"/>
          </p:nvPr>
        </p:nvSpPr>
        <p:spPr/>
        <p:txBody>
          <a:bodyPr/>
          <a:lstStyle/>
          <a:p>
            <a:fld id="{D03B0BB0-0C34-4B10-ACDF-EACD0FA6154F}" type="datetimeFigureOut">
              <a:rPr lang="fr-FR" smtClean="0"/>
              <a:t>10/05/2026</a:t>
            </a:fld>
            <a:endParaRPr lang="fr-FR"/>
          </a:p>
        </p:txBody>
      </p:sp>
      <p:sp>
        <p:nvSpPr>
          <p:cNvPr id="5" name="Espace réservé du pied de page 4">
            <a:extLst>
              <a:ext uri="{FF2B5EF4-FFF2-40B4-BE49-F238E27FC236}">
                <a16:creationId xmlns:a16="http://schemas.microsoft.com/office/drawing/2014/main" id="{2CDF65CC-A58F-7C98-A121-99B978E7566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7630D65-F02F-F89B-2B64-2FD2F71A689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90174362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1er diapos">
  <p:cSld name="1er diapos">
    <p:spTree>
      <p:nvGrpSpPr>
        <p:cNvPr id="1" name="Shape 49"/>
        <p:cNvGrpSpPr/>
        <p:nvPr/>
      </p:nvGrpSpPr>
      <p:grpSpPr>
        <a:xfrm>
          <a:off x="0" y="0"/>
          <a:ext cx="0" cy="0"/>
          <a:chOff x="0" y="0"/>
          <a:chExt cx="0" cy="0"/>
        </a:xfrm>
      </p:grpSpPr>
      <p:grpSp>
        <p:nvGrpSpPr>
          <p:cNvPr id="50" name="Google Shape;50;p42"/>
          <p:cNvGrpSpPr/>
          <p:nvPr/>
        </p:nvGrpSpPr>
        <p:grpSpPr>
          <a:xfrm>
            <a:off x="0" y="2"/>
            <a:ext cx="12192000" cy="6858001"/>
            <a:chOff x="0" y="0"/>
            <a:chExt cx="13716000" cy="10287000"/>
          </a:xfrm>
        </p:grpSpPr>
        <p:sp>
          <p:nvSpPr>
            <p:cNvPr id="51" name="Google Shape;51;p42"/>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52" name="Google Shape;52;p42"/>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53" name="Google Shape;53;p42"/>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grpSp>
        <p:nvGrpSpPr>
          <p:cNvPr id="54" name="Google Shape;54;p42"/>
          <p:cNvGrpSpPr/>
          <p:nvPr/>
        </p:nvGrpSpPr>
        <p:grpSpPr>
          <a:xfrm>
            <a:off x="11779125" y="129890"/>
            <a:ext cx="232364" cy="375234"/>
            <a:chOff x="3292012" y="1302714"/>
            <a:chExt cx="867138" cy="473009"/>
          </a:xfrm>
        </p:grpSpPr>
        <p:sp>
          <p:nvSpPr>
            <p:cNvPr id="55" name="Google Shape;55;p42"/>
            <p:cNvSpPr/>
            <p:nvPr/>
          </p:nvSpPr>
          <p:spPr>
            <a:xfrm>
              <a:off x="3292012" y="1302714"/>
              <a:ext cx="867138" cy="384316"/>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675"/>
                <a:buFont typeface="Arial"/>
                <a:buNone/>
              </a:pPr>
              <a:endParaRPr sz="900" b="0" i="0" u="none" strike="noStrike" cap="none">
                <a:solidFill>
                  <a:srgbClr val="F7C475"/>
                </a:solidFill>
                <a:latin typeface="Arial"/>
                <a:ea typeface="Arial"/>
                <a:cs typeface="Arial"/>
                <a:sym typeface="Arial"/>
              </a:endParaRPr>
            </a:p>
          </p:txBody>
        </p:sp>
        <p:sp>
          <p:nvSpPr>
            <p:cNvPr id="56" name="Google Shape;56;p42"/>
            <p:cNvSpPr/>
            <p:nvPr/>
          </p:nvSpPr>
          <p:spPr>
            <a:xfrm>
              <a:off x="3351781" y="1310206"/>
              <a:ext cx="789751" cy="46551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fr-FR" sz="1800" b="1" i="0" u="none" strike="noStrike" cap="none">
                  <a:solidFill>
                    <a:srgbClr val="FFFFFF"/>
                  </a:solidFill>
                  <a:latin typeface="Arial"/>
                  <a:ea typeface="Arial"/>
                  <a:cs typeface="Arial"/>
                  <a:sym typeface="Arial"/>
                </a:rPr>
                <a:t>O</a:t>
              </a:r>
              <a:endParaRPr sz="1800" b="1" i="0" u="none" strike="noStrike" cap="none">
                <a:solidFill>
                  <a:srgbClr val="FFFFFF"/>
                </a:solidFill>
                <a:latin typeface="Arial"/>
                <a:ea typeface="Arial"/>
                <a:cs typeface="Arial"/>
                <a:sym typeface="Arial"/>
              </a:endParaRPr>
            </a:p>
          </p:txBody>
        </p:sp>
      </p:grpSp>
      <p:pic>
        <p:nvPicPr>
          <p:cNvPr id="57" name="Google Shape;57;p42"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1537680435"/>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2eme diapos">
  <p:cSld name="2eme diapos">
    <p:spTree>
      <p:nvGrpSpPr>
        <p:cNvPr id="1" name="Shape 58"/>
        <p:cNvGrpSpPr/>
        <p:nvPr/>
      </p:nvGrpSpPr>
      <p:grpSpPr>
        <a:xfrm>
          <a:off x="0" y="0"/>
          <a:ext cx="0" cy="0"/>
          <a:chOff x="0" y="0"/>
          <a:chExt cx="0" cy="0"/>
        </a:xfrm>
      </p:grpSpPr>
      <p:grpSp>
        <p:nvGrpSpPr>
          <p:cNvPr id="59" name="Google Shape;59;p43"/>
          <p:cNvGrpSpPr/>
          <p:nvPr/>
        </p:nvGrpSpPr>
        <p:grpSpPr>
          <a:xfrm>
            <a:off x="0" y="2"/>
            <a:ext cx="12192000" cy="6858001"/>
            <a:chOff x="0" y="0"/>
            <a:chExt cx="13716000" cy="10287000"/>
          </a:xfrm>
        </p:grpSpPr>
        <p:sp>
          <p:nvSpPr>
            <p:cNvPr id="60" name="Google Shape;60;p43"/>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61" name="Google Shape;61;p43"/>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62" name="Google Shape;62;p43"/>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grpSp>
        <p:nvGrpSpPr>
          <p:cNvPr id="63" name="Google Shape;63;p43"/>
          <p:cNvGrpSpPr/>
          <p:nvPr/>
        </p:nvGrpSpPr>
        <p:grpSpPr>
          <a:xfrm>
            <a:off x="11779125" y="129890"/>
            <a:ext cx="232364" cy="375234"/>
            <a:chOff x="3292012" y="1302714"/>
            <a:chExt cx="867138" cy="473009"/>
          </a:xfrm>
        </p:grpSpPr>
        <p:sp>
          <p:nvSpPr>
            <p:cNvPr id="64" name="Google Shape;64;p43"/>
            <p:cNvSpPr/>
            <p:nvPr/>
          </p:nvSpPr>
          <p:spPr>
            <a:xfrm>
              <a:off x="3292012" y="1302714"/>
              <a:ext cx="867138" cy="384316"/>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675"/>
                <a:buFont typeface="Arial"/>
                <a:buNone/>
              </a:pPr>
              <a:endParaRPr sz="900" b="0" i="0" u="none" strike="noStrike" cap="none">
                <a:solidFill>
                  <a:srgbClr val="F7C475"/>
                </a:solidFill>
                <a:latin typeface="Arial"/>
                <a:ea typeface="Arial"/>
                <a:cs typeface="Arial"/>
                <a:sym typeface="Arial"/>
              </a:endParaRPr>
            </a:p>
          </p:txBody>
        </p:sp>
        <p:sp>
          <p:nvSpPr>
            <p:cNvPr id="65" name="Google Shape;65;p43"/>
            <p:cNvSpPr/>
            <p:nvPr/>
          </p:nvSpPr>
          <p:spPr>
            <a:xfrm>
              <a:off x="3351781" y="1310206"/>
              <a:ext cx="789751" cy="46551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fr-FR" sz="1800" b="1" i="0" u="none" strike="noStrike" cap="none">
                  <a:solidFill>
                    <a:srgbClr val="FFFFFF"/>
                  </a:solidFill>
                  <a:latin typeface="Arial"/>
                  <a:ea typeface="Arial"/>
                  <a:cs typeface="Arial"/>
                  <a:sym typeface="Arial"/>
                </a:rPr>
                <a:t>O</a:t>
              </a:r>
              <a:endParaRPr sz="1800" b="1" i="0" u="none" strike="noStrike" cap="none">
                <a:solidFill>
                  <a:srgbClr val="FFFFFF"/>
                </a:solidFill>
                <a:latin typeface="Arial"/>
                <a:ea typeface="Arial"/>
                <a:cs typeface="Arial"/>
                <a:sym typeface="Arial"/>
              </a:endParaRPr>
            </a:p>
          </p:txBody>
        </p:sp>
      </p:grpSp>
      <p:pic>
        <p:nvPicPr>
          <p:cNvPr id="66" name="Google Shape;66;p43"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250263054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PB">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2396629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Tree>
    <p:extLst>
      <p:ext uri="{BB962C8B-B14F-4D97-AF65-F5344CB8AC3E}">
        <p14:creationId xmlns:p14="http://schemas.microsoft.com/office/powerpoint/2010/main" val="12405768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Clô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9996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rôle des cahier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solidFill>
                  <a:prstClr val="white">
                    <a:lumMod val="65000"/>
                  </a:prstClr>
                </a:solidFill>
                <a:latin typeface="Calibri" panose="020F0502020204030204"/>
              </a:rPr>
              <a:t>L’enseignant contrôle les réalisations d’un échantillon d’élèves avant de passer à la correction au tableau</a:t>
            </a:r>
            <a:endParaRPr lang="fr-FR" dirty="0"/>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corriger ou capture d’écran du livret</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70BAB172-2F58-33A8-7C80-58366D5F18EC}"/>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71944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cônes pour l’enseignant">
    <p:bg>
      <p:bgPr>
        <a:solidFill>
          <a:srgbClr val="DCE6F2"/>
        </a:solidFill>
        <a:effectLst/>
      </p:bgPr>
    </p:bg>
    <p:spTree>
      <p:nvGrpSpPr>
        <p:cNvPr id="1" name=""/>
        <p:cNvGrpSpPr/>
        <p:nvPr/>
      </p:nvGrpSpPr>
      <p:grpSpPr>
        <a:xfrm>
          <a:off x="0" y="0"/>
          <a:ext cx="0" cy="0"/>
          <a:chOff x="0" y="0"/>
          <a:chExt cx="0" cy="0"/>
        </a:xfrm>
      </p:grpSpPr>
      <p:sp>
        <p:nvSpPr>
          <p:cNvPr id="6" name="Google Shape;321;p52">
            <a:extLst>
              <a:ext uri="{FF2B5EF4-FFF2-40B4-BE49-F238E27FC236}">
                <a16:creationId xmlns:a16="http://schemas.microsoft.com/office/drawing/2014/main" id="{72ADEC78-C166-E7B6-0228-F3ECC0331BC2}"/>
              </a:ext>
            </a:extLst>
          </p:cNvPr>
          <p:cNvSpPr txBox="1"/>
          <p:nvPr userDrawn="1"/>
        </p:nvSpPr>
        <p:spPr>
          <a:xfrm>
            <a:off x="2151695" y="1298921"/>
            <a:ext cx="4239248"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Pages réservées à l’enseignant(e)</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7" name="Google Shape;322;p52">
            <a:extLst>
              <a:ext uri="{FF2B5EF4-FFF2-40B4-BE49-F238E27FC236}">
                <a16:creationId xmlns:a16="http://schemas.microsoft.com/office/drawing/2014/main" id="{E4C322F2-106E-8B8C-D527-BEB0DA3609BD}"/>
              </a:ext>
            </a:extLst>
          </p:cNvPr>
          <p:cNvSpPr txBox="1"/>
          <p:nvPr userDrawn="1"/>
        </p:nvSpPr>
        <p:spPr>
          <a:xfrm>
            <a:off x="2151695" y="2226131"/>
            <a:ext cx="8241199"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Modelage de la tâche par l’enseignant (explicitation à haute voix)</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8" name="Google Shape;318;p52" descr="Image générée">
            <a:extLst>
              <a:ext uri="{FF2B5EF4-FFF2-40B4-BE49-F238E27FC236}">
                <a16:creationId xmlns:a16="http://schemas.microsoft.com/office/drawing/2014/main" id="{AA7CEDC4-4EAD-5796-C8DE-A3FE218AEFCB}"/>
              </a:ext>
            </a:extLst>
          </p:cNvPr>
          <p:cNvPicPr preferRelativeResize="0"/>
          <p:nvPr userDrawn="1"/>
        </p:nvPicPr>
        <p:blipFill rotWithShape="1">
          <a:blip r:embed="rId2">
            <a:alphaModFix/>
          </a:blip>
          <a:srcRect t="23545" r="71114" b="60700"/>
          <a:stretch/>
        </p:blipFill>
        <p:spPr>
          <a:xfrm>
            <a:off x="992594" y="2946687"/>
            <a:ext cx="1035476" cy="854359"/>
          </a:xfrm>
          <a:prstGeom prst="rect">
            <a:avLst/>
          </a:prstGeom>
          <a:noFill/>
          <a:ln>
            <a:noFill/>
          </a:ln>
        </p:spPr>
      </p:pic>
      <p:sp>
        <p:nvSpPr>
          <p:cNvPr id="9" name="Google Shape;322;p52">
            <a:extLst>
              <a:ext uri="{FF2B5EF4-FFF2-40B4-BE49-F238E27FC236}">
                <a16:creationId xmlns:a16="http://schemas.microsoft.com/office/drawing/2014/main" id="{B506BC51-2309-B11A-BF8E-62D4306DA8F0}"/>
              </a:ext>
            </a:extLst>
          </p:cNvPr>
          <p:cNvSpPr txBox="1"/>
          <p:nvPr userDrawn="1"/>
        </p:nvSpPr>
        <p:spPr>
          <a:xfrm>
            <a:off x="2151695" y="3159518"/>
            <a:ext cx="93593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Consignes et explications données aux élèves – hors modelage (à dire à haute voix)</a:t>
            </a:r>
            <a:endParaRPr sz="2000"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10" name="Google Shape;332;p53">
            <a:extLst>
              <a:ext uri="{FF2B5EF4-FFF2-40B4-BE49-F238E27FC236}">
                <a16:creationId xmlns:a16="http://schemas.microsoft.com/office/drawing/2014/main" id="{73DA3CC4-D07A-FD24-06B2-470FF6AFCBFE}"/>
              </a:ext>
            </a:extLst>
          </p:cNvPr>
          <p:cNvSpPr txBox="1"/>
          <p:nvPr userDrawn="1"/>
        </p:nvSpPr>
        <p:spPr>
          <a:xfrm>
            <a:off x="2151695" y="400551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Rappel du contrat de classe </a:t>
            </a:r>
            <a:endParaRPr sz="1867" kern="0" dirty="0">
              <a:solidFill>
                <a:srgbClr val="000000"/>
              </a:solidFill>
              <a:latin typeface="Calibri" panose="020F0502020204030204" pitchFamily="34" charset="0"/>
              <a:cs typeface="Calibri" panose="020F0502020204030204" pitchFamily="34" charset="0"/>
              <a:sym typeface="Arial"/>
            </a:endParaRPr>
          </a:p>
        </p:txBody>
      </p:sp>
      <p:pic>
        <p:nvPicPr>
          <p:cNvPr id="11" name="Google Shape;336;p53">
            <a:extLst>
              <a:ext uri="{FF2B5EF4-FFF2-40B4-BE49-F238E27FC236}">
                <a16:creationId xmlns:a16="http://schemas.microsoft.com/office/drawing/2014/main" id="{707D932E-E30A-7595-2289-FC158DAB3283}"/>
              </a:ext>
            </a:extLst>
          </p:cNvPr>
          <p:cNvPicPr preferRelativeResize="0"/>
          <p:nvPr userDrawn="1"/>
        </p:nvPicPr>
        <p:blipFill rotWithShape="1">
          <a:blip r:embed="rId3">
            <a:alphaModFix/>
          </a:blip>
          <a:srcRect/>
          <a:stretch/>
        </p:blipFill>
        <p:spPr>
          <a:xfrm>
            <a:off x="1127953" y="4033935"/>
            <a:ext cx="753729" cy="603600"/>
          </a:xfrm>
          <a:prstGeom prst="rect">
            <a:avLst/>
          </a:prstGeom>
          <a:noFill/>
          <a:ln>
            <a:noFill/>
          </a:ln>
        </p:spPr>
      </p:pic>
      <p:sp>
        <p:nvSpPr>
          <p:cNvPr id="12" name="Google Shape;291;p51">
            <a:extLst>
              <a:ext uri="{FF2B5EF4-FFF2-40B4-BE49-F238E27FC236}">
                <a16:creationId xmlns:a16="http://schemas.microsoft.com/office/drawing/2014/main" id="{B102DBF7-8612-EAB2-F4F6-FE2824A33C62}"/>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l’enseignant</a:t>
            </a:r>
            <a:endParaRPr lang="fr-FR" sz="1867" kern="0" dirty="0">
              <a:solidFill>
                <a:srgbClr val="000000"/>
              </a:solidFill>
              <a:latin typeface="Calibri" panose="020F0502020204030204" pitchFamily="34" charset="0"/>
              <a:cs typeface="Calibri" panose="020F0502020204030204" pitchFamily="34" charset="0"/>
              <a:sym typeface="Arial"/>
            </a:endParaRPr>
          </a:p>
        </p:txBody>
      </p:sp>
      <p:grpSp>
        <p:nvGrpSpPr>
          <p:cNvPr id="13" name="Groupe 3">
            <a:extLst>
              <a:ext uri="{FF2B5EF4-FFF2-40B4-BE49-F238E27FC236}">
                <a16:creationId xmlns:a16="http://schemas.microsoft.com/office/drawing/2014/main" id="{7C8BB474-F23B-5C87-47EF-B73EA69BFC17}"/>
              </a:ext>
            </a:extLst>
          </p:cNvPr>
          <p:cNvGrpSpPr/>
          <p:nvPr userDrawn="1"/>
        </p:nvGrpSpPr>
        <p:grpSpPr>
          <a:xfrm>
            <a:off x="1153868" y="2019636"/>
            <a:ext cx="814489" cy="699291"/>
            <a:chOff x="277892" y="2322046"/>
            <a:chExt cx="828656" cy="786827"/>
          </a:xfrm>
        </p:grpSpPr>
        <p:sp>
          <p:nvSpPr>
            <p:cNvPr id="14" name="Freeform 2">
              <a:extLst>
                <a:ext uri="{FF2B5EF4-FFF2-40B4-BE49-F238E27FC236}">
                  <a16:creationId xmlns:a16="http://schemas.microsoft.com/office/drawing/2014/main" id="{410781AD-EC8B-9893-FFEA-ADFD5BF9DD5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dirty="0">
                <a:latin typeface="Calibri" panose="020F0502020204030204" pitchFamily="34" charset="0"/>
                <a:cs typeface="Calibri" panose="020F0502020204030204" pitchFamily="34" charset="0"/>
              </a:endParaRPr>
            </a:p>
          </p:txBody>
        </p:sp>
        <p:sp>
          <p:nvSpPr>
            <p:cNvPr id="15" name="Freeform 4">
              <a:extLst>
                <a:ext uri="{FF2B5EF4-FFF2-40B4-BE49-F238E27FC236}">
                  <a16:creationId xmlns:a16="http://schemas.microsoft.com/office/drawing/2014/main" id="{50FDC7F3-F5D0-66D4-CD0D-B9EC4EE2A3C9}"/>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a:alphaModFix amt="72000"/>
                <a:extLst>
                  <a:ext uri="{96DAC541-7B7A-43D3-8B79-37D633B846F1}">
                    <asvg:svgBlip xmlns:asvg="http://schemas.microsoft.com/office/drawing/2016/SVG/main" r:embed="rId5"/>
                  </a:ext>
                </a:extLst>
              </a:blip>
              <a:stretch>
                <a:fillRect l="-101449" t="-1678"/>
              </a:stretch>
            </a:blipFill>
            <a:ln cap="rnd">
              <a:noFill/>
              <a:prstDash val="solid"/>
              <a:round/>
            </a:ln>
          </p:spPr>
          <p:txBody>
            <a:bodyPr/>
            <a:lstStyle/>
            <a:p>
              <a:endParaRPr lang="fr-FR" dirty="0">
                <a:latin typeface="Calibri" panose="020F0502020204030204" pitchFamily="34" charset="0"/>
                <a:cs typeface="Calibri" panose="020F0502020204030204" pitchFamily="34" charset="0"/>
              </a:endParaRPr>
            </a:p>
          </p:txBody>
        </p:sp>
      </p:grpSp>
      <p:pic>
        <p:nvPicPr>
          <p:cNvPr id="16" name="Picture 2" descr="Image générée">
            <a:extLst>
              <a:ext uri="{FF2B5EF4-FFF2-40B4-BE49-F238E27FC236}">
                <a16:creationId xmlns:a16="http://schemas.microsoft.com/office/drawing/2014/main" id="{527D9024-1749-B2A5-B66C-218973707C9F}"/>
              </a:ext>
            </a:extLst>
          </p:cNvPr>
          <p:cNvPicPr>
            <a:picLocks noChangeAspect="1" noChangeArrowheads="1"/>
          </p:cNvPicPr>
          <p:nvPr userDrawn="1"/>
        </p:nvPicPr>
        <p:blipFill rotWithShape="1">
          <a:blip r:embed="rId6" cstate="print">
            <a:extLst>
              <a:ext uri="{28A0092B-C50C-407E-A947-70E740481C1C}">
                <a14:useLocalDpi xmlns:a14="http://schemas.microsoft.com/office/drawing/2010/main" val="0"/>
              </a:ext>
            </a:extLst>
          </a:blip>
          <a:srcRect t="11064" b="10678"/>
          <a:stretch>
            <a:fillRect/>
          </a:stretch>
        </p:blipFill>
        <p:spPr bwMode="auto">
          <a:xfrm>
            <a:off x="1153867" y="1023539"/>
            <a:ext cx="727815" cy="85435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52">
            <a:extLst>
              <a:ext uri="{FF2B5EF4-FFF2-40B4-BE49-F238E27FC236}">
                <a16:creationId xmlns:a16="http://schemas.microsoft.com/office/drawing/2014/main" id="{99F2DA21-0D6B-EEDA-E4D7-20FE6425D166}"/>
              </a:ext>
            </a:extLst>
          </p:cNvPr>
          <p:cNvPicPr>
            <a:picLocks noChangeAspect="1"/>
          </p:cNvPicPr>
          <p:nvPr userDrawn="1"/>
        </p:nvPicPr>
        <p:blipFill>
          <a:blip r:embed="rId7">
            <a:duotone>
              <a:schemeClr val="accent2">
                <a:shade val="45000"/>
                <a:satMod val="135000"/>
              </a:schemeClr>
              <a:prstClr val="white"/>
            </a:duotone>
          </a:blip>
          <a:stretch>
            <a:fillRect/>
          </a:stretch>
        </p:blipFill>
        <p:spPr>
          <a:xfrm>
            <a:off x="1198230" y="4942460"/>
            <a:ext cx="590757" cy="603600"/>
          </a:xfrm>
          <a:prstGeom prst="ellipse">
            <a:avLst/>
          </a:prstGeom>
          <a:solidFill>
            <a:srgbClr val="FFC000"/>
          </a:solidFill>
          <a:ln>
            <a:noFill/>
          </a:ln>
        </p:spPr>
      </p:pic>
      <p:sp>
        <p:nvSpPr>
          <p:cNvPr id="18" name="Google Shape;332;p53">
            <a:extLst>
              <a:ext uri="{FF2B5EF4-FFF2-40B4-BE49-F238E27FC236}">
                <a16:creationId xmlns:a16="http://schemas.microsoft.com/office/drawing/2014/main" id="{D8F68E27-C54B-2365-46CC-80826021819A}"/>
              </a:ext>
            </a:extLst>
          </p:cNvPr>
          <p:cNvSpPr txBox="1"/>
          <p:nvPr userDrawn="1"/>
        </p:nvSpPr>
        <p:spPr>
          <a:xfrm>
            <a:off x="2064863" y="503403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Correction du devoir maison</a:t>
            </a:r>
            <a:endParaRPr sz="1867" kern="0" dirty="0">
              <a:solidFill>
                <a:srgbClr val="000000"/>
              </a:solidFill>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193520114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868B7D6-72FD-23EC-C6E6-953B0A5B95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AD1DA3A3-D9BA-C806-C100-A31FE09116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7BC0920-3829-AA94-F2C5-CFE7152D4D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03B0BB0-0C34-4B10-ACDF-EACD0FA6154F}" type="datetimeFigureOut">
              <a:rPr lang="fr-FR" smtClean="0"/>
              <a:t>10/05/2026</a:t>
            </a:fld>
            <a:endParaRPr lang="fr-FR" dirty="0"/>
          </a:p>
        </p:txBody>
      </p:sp>
      <p:sp>
        <p:nvSpPr>
          <p:cNvPr id="5" name="Espace réservé du pied de page 4">
            <a:extLst>
              <a:ext uri="{FF2B5EF4-FFF2-40B4-BE49-F238E27FC236}">
                <a16:creationId xmlns:a16="http://schemas.microsoft.com/office/drawing/2014/main" id="{AD3EB402-30F3-6FBA-D48E-6957733E9D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dirty="0"/>
          </a:p>
        </p:txBody>
      </p:sp>
      <p:sp>
        <p:nvSpPr>
          <p:cNvPr id="6" name="Espace réservé du numéro de diapositive 5">
            <a:extLst>
              <a:ext uri="{FF2B5EF4-FFF2-40B4-BE49-F238E27FC236}">
                <a16:creationId xmlns:a16="http://schemas.microsoft.com/office/drawing/2014/main" id="{CBA3FC22-293D-2F1B-E36D-B1660CD5CA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96BB794-D201-4EBE-865A-45FE0EF738B6}" type="slidenum">
              <a:rPr lang="fr-FR" smtClean="0"/>
              <a:t>‹N°›</a:t>
            </a:fld>
            <a:endParaRPr lang="fr-FR" dirty="0"/>
          </a:p>
        </p:txBody>
      </p:sp>
    </p:spTree>
    <p:extLst>
      <p:ext uri="{BB962C8B-B14F-4D97-AF65-F5344CB8AC3E}">
        <p14:creationId xmlns:p14="http://schemas.microsoft.com/office/powerpoint/2010/main" val="1312416514"/>
      </p:ext>
    </p:extLst>
  </p:cSld>
  <p:clrMap bg1="lt1" tx1="dk1" bg2="lt2" tx2="dk2" accent1="accent1" accent2="accent2" accent3="accent3" accent4="accent4" accent5="accent5" accent6="accent6" hlink="hlink" folHlink="folHlink"/>
  <p:sldLayoutIdLst>
    <p:sldLayoutId id="2147483666" r:id="rId1"/>
    <p:sldLayoutId id="2147483660" r:id="rId2"/>
    <p:sldLayoutId id="2147483661" r:id="rId3"/>
    <p:sldLayoutId id="2147483662" r:id="rId4"/>
    <p:sldLayoutId id="2147483663" r:id="rId5"/>
    <p:sldLayoutId id="2147483664" r:id="rId6"/>
    <p:sldLayoutId id="2147483665" r:id="rId7"/>
    <p:sldLayoutId id="2147483674" r:id="rId8"/>
    <p:sldLayoutId id="2147483675" r:id="rId9"/>
    <p:sldLayoutId id="2147483676" r:id="rId10"/>
    <p:sldLayoutId id="2147483677" r:id="rId11"/>
    <p:sldLayoutId id="2147483678" r:id="rId12"/>
    <p:sldLayoutId id="2147483698" r:id="rId13"/>
    <p:sldLayoutId id="2147483680" r:id="rId14"/>
    <p:sldLayoutId id="2147483681" r:id="rId15"/>
    <p:sldLayoutId id="2147483684" r:id="rId16"/>
    <p:sldLayoutId id="2147483685" r:id="rId17"/>
    <p:sldLayoutId id="2147483686" r:id="rId18"/>
    <p:sldLayoutId id="2147483687" r:id="rId19"/>
    <p:sldLayoutId id="2147483688" r:id="rId20"/>
    <p:sldLayoutId id="2147483689" r:id="rId21"/>
    <p:sldLayoutId id="2147483690" r:id="rId22"/>
    <p:sldLayoutId id="2147483691" r:id="rId23"/>
    <p:sldLayoutId id="2147483692" r:id="rId24"/>
    <p:sldLayoutId id="2147483693" r:id="rId25"/>
    <p:sldLayoutId id="2147483694" r:id="rId26"/>
    <p:sldLayoutId id="2147483695" r:id="rId27"/>
    <p:sldLayoutId id="2147483696" r:id="rId28"/>
    <p:sldLayoutId id="2147483697" r:id="rId29"/>
    <p:sldLayoutId id="2147483701" r:id="rId30"/>
    <p:sldLayoutId id="2147483699" r:id="rId31"/>
    <p:sldLayoutId id="2147483700" r:id="rId32"/>
    <p:sldLayoutId id="2147483682" r:id="rId33"/>
    <p:sldLayoutId id="2147483683" r:id="rId34"/>
    <p:sldLayoutId id="2147483653" r:id="rId35"/>
    <p:sldLayoutId id="2147483654" r:id="rId36"/>
    <p:sldLayoutId id="2147483655" r:id="rId37"/>
    <p:sldLayoutId id="2147483656" r:id="rId38"/>
    <p:sldLayoutId id="2147483657" r:id="rId39"/>
    <p:sldLayoutId id="2147483658" r:id="rId40"/>
    <p:sldLayoutId id="2147483659" r:id="rId41"/>
    <p:sldLayoutId id="2147483702" r:id="rId42"/>
    <p:sldLayoutId id="2147483703" r:id="rId4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xml"/><Relationship Id="rId1" Type="http://schemas.openxmlformats.org/officeDocument/2006/relationships/slideLayout" Target="../slideLayouts/slideLayout42.xml"/></Relationships>
</file>

<file path=ppt/slides/_rels/slide1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xml"/><Relationship Id="rId1" Type="http://schemas.openxmlformats.org/officeDocument/2006/relationships/slideLayout" Target="../slideLayouts/slideLayout43.xml"/></Relationships>
</file>

<file path=ppt/slides/_rels/slide1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xml"/><Relationship Id="rId1" Type="http://schemas.openxmlformats.org/officeDocument/2006/relationships/slideLayout" Target="../slideLayouts/slideLayout4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5.png"/><Relationship Id="rId1" Type="http://schemas.openxmlformats.org/officeDocument/2006/relationships/slideLayout" Target="../slideLayouts/slideLayout3.xml"/><Relationship Id="rId4" Type="http://schemas.openxmlformats.org/officeDocument/2006/relationships/image" Target="../media/image57.png"/></Relationships>
</file>

<file path=ppt/slides/_rels/slide2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5.png"/><Relationship Id="rId1" Type="http://schemas.openxmlformats.org/officeDocument/2006/relationships/slideLayout" Target="../slideLayouts/slideLayout3.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29.xml.rels><?xml version="1.0" encoding="UTF-8" standalone="yes"?>
<Relationships xmlns="http://schemas.openxmlformats.org/package/2006/relationships"><Relationship Id="rId3" Type="http://schemas.openxmlformats.org/officeDocument/2006/relationships/image" Target="../media/image56.png"/><Relationship Id="rId7" Type="http://schemas.openxmlformats.org/officeDocument/2006/relationships/image" Target="../media/image63.png"/><Relationship Id="rId2" Type="http://schemas.openxmlformats.org/officeDocument/2006/relationships/image" Target="../media/image15.png"/><Relationship Id="rId1" Type="http://schemas.openxmlformats.org/officeDocument/2006/relationships/slideLayout" Target="../slideLayouts/slideLayout3.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1.xml.rels><?xml version="1.0" encoding="UTF-8" standalone="yes"?>
<Relationships xmlns="http://schemas.openxmlformats.org/package/2006/relationships"><Relationship Id="rId3" Type="http://schemas.openxmlformats.org/officeDocument/2006/relationships/image" Target="../media/image600.pn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610.png"/><Relationship Id="rId2" Type="http://schemas.openxmlformats.org/officeDocument/2006/relationships/image" Target="../media/image17.png"/><Relationship Id="rId1" Type="http://schemas.openxmlformats.org/officeDocument/2006/relationships/slideLayout" Target="../slideLayouts/slideLayout4.xml"/><Relationship Id="rId4" Type="http://schemas.openxmlformats.org/officeDocument/2006/relationships/image" Target="../media/image620.png"/></Relationships>
</file>

<file path=ppt/slides/_rels/slide33.xml.rels><?xml version="1.0" encoding="UTF-8" standalone="yes"?>
<Relationships xmlns="http://schemas.openxmlformats.org/package/2006/relationships"><Relationship Id="rId3" Type="http://schemas.openxmlformats.org/officeDocument/2006/relationships/image" Target="../media/image67.png"/><Relationship Id="rId1" Type="http://schemas.openxmlformats.org/officeDocument/2006/relationships/slideLayout" Target="../slideLayouts/slideLayout4.xml"/><Relationship Id="rId6" Type="http://schemas.openxmlformats.org/officeDocument/2006/relationships/image" Target="../media/image15.png"/><Relationship Id="rId5" Type="http://schemas.openxmlformats.org/officeDocument/2006/relationships/image" Target="../media/image69.png"/><Relationship Id="rId4" Type="http://schemas.openxmlformats.org/officeDocument/2006/relationships/image" Target="../media/image68.png"/></Relationships>
</file>

<file path=ppt/slides/_rels/slide3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72.png"/><Relationship Id="rId1" Type="http://schemas.openxmlformats.org/officeDocument/2006/relationships/slideLayout" Target="../slideLayouts/slideLayout4.xml"/><Relationship Id="rId4" Type="http://schemas.openxmlformats.org/officeDocument/2006/relationships/image" Target="../media/image15.png"/></Relationships>
</file>

<file path=ppt/slides/_rels/slide3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17.png"/><Relationship Id="rId1" Type="http://schemas.openxmlformats.org/officeDocument/2006/relationships/slideLayout" Target="../slideLayouts/slideLayout4.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38.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17.png"/><Relationship Id="rId1" Type="http://schemas.openxmlformats.org/officeDocument/2006/relationships/slideLayout" Target="../slideLayouts/slideLayout4.xml"/><Relationship Id="rId4" Type="http://schemas.openxmlformats.org/officeDocument/2006/relationships/image" Target="../media/image79.png"/></Relationships>
</file>

<file path=ppt/slides/_rels/slide39.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17.png"/><Relationship Id="rId1" Type="http://schemas.openxmlformats.org/officeDocument/2006/relationships/slideLayout" Target="../slideLayouts/slideLayout4.xml"/><Relationship Id="rId6" Type="http://schemas.openxmlformats.org/officeDocument/2006/relationships/image" Target="../media/image64.png"/><Relationship Id="rId5" Type="http://schemas.openxmlformats.org/officeDocument/2006/relationships/image" Target="../media/image630.png"/><Relationship Id="rId4" Type="http://schemas.openxmlformats.org/officeDocument/2006/relationships/image" Target="../media/image79.png"/></Relationships>
</file>

<file path=ppt/slides/_rels/slide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1.xml"/><Relationship Id="rId4" Type="http://schemas.openxmlformats.org/officeDocument/2006/relationships/image" Target="../media/image44.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1.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25.xml"/><Relationship Id="rId4" Type="http://schemas.openxmlformats.org/officeDocument/2006/relationships/image" Target="../media/image66.png"/></Relationships>
</file>

<file path=ppt/slides/_rels/slide42.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5.xml"/><Relationship Id="rId5" Type="http://schemas.openxmlformats.org/officeDocument/2006/relationships/image" Target="../media/image81.png"/><Relationship Id="rId4" Type="http://schemas.openxmlformats.org/officeDocument/2006/relationships/image" Target="../media/image74.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4.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8.xml"/></Relationships>
</file>

<file path=ppt/slides/_rels/slide45.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82.pn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7.xml.rels><?xml version="1.0" encoding="UTF-8" standalone="yes"?>
<Relationships xmlns="http://schemas.openxmlformats.org/package/2006/relationships"><Relationship Id="rId3" Type="http://schemas.openxmlformats.org/officeDocument/2006/relationships/hyperlink" Target="https://pixabay.com/fr/question-point-d-interrogation-1015308/" TargetMode="External"/><Relationship Id="rId2" Type="http://schemas.openxmlformats.org/officeDocument/2006/relationships/image" Target="../media/image83.jp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hyperlink" Target="https://drive.google.com/drive/folders/1EL5AcbXKLcZcptBw8zodh5LsuwwjlMQY?usp=drive_link" TargetMode="Externa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6FEA15-69D0-A51C-B0B6-70FD8D1867D3}"/>
              </a:ext>
            </a:extLst>
          </p:cNvPr>
          <p:cNvSpPr>
            <a:spLocks noGrp="1"/>
          </p:cNvSpPr>
          <p:nvPr>
            <p:ph type="body" sz="quarter" idx="14"/>
          </p:nvPr>
        </p:nvSpPr>
        <p:spPr/>
        <p:txBody>
          <a:bodyPr/>
          <a:lstStyle/>
          <a:p>
            <a:r>
              <a:rPr lang="en-US" dirty="0"/>
              <a:t>1</a:t>
            </a:r>
            <a:endParaRPr lang="fr-FR" dirty="0"/>
          </a:p>
        </p:txBody>
      </p:sp>
      <p:sp>
        <p:nvSpPr>
          <p:cNvPr id="8" name="Text Placeholder 7">
            <a:extLst>
              <a:ext uri="{FF2B5EF4-FFF2-40B4-BE49-F238E27FC236}">
                <a16:creationId xmlns:a16="http://schemas.microsoft.com/office/drawing/2014/main" id="{246B463C-2C20-EB38-B568-79C9E3645676}"/>
              </a:ext>
            </a:extLst>
          </p:cNvPr>
          <p:cNvSpPr>
            <a:spLocks noGrp="1"/>
          </p:cNvSpPr>
          <p:nvPr>
            <p:ph type="body" sz="quarter" idx="19"/>
          </p:nvPr>
        </p:nvSpPr>
        <p:spPr/>
        <p:txBody>
          <a:bodyPr/>
          <a:lstStyle/>
          <a:p>
            <a:r>
              <a:rPr lang="fr-FR" dirty="0"/>
              <a:t>5</a:t>
            </a:r>
          </a:p>
        </p:txBody>
      </p:sp>
      <p:grpSp>
        <p:nvGrpSpPr>
          <p:cNvPr id="27" name="Groupe 26">
            <a:extLst>
              <a:ext uri="{FF2B5EF4-FFF2-40B4-BE49-F238E27FC236}">
                <a16:creationId xmlns:a16="http://schemas.microsoft.com/office/drawing/2014/main" id="{4665E728-B129-706A-BDB1-22B94D41AFBF}"/>
              </a:ext>
            </a:extLst>
          </p:cNvPr>
          <p:cNvGrpSpPr/>
          <p:nvPr/>
        </p:nvGrpSpPr>
        <p:grpSpPr>
          <a:xfrm>
            <a:off x="166256" y="4635489"/>
            <a:ext cx="7210237" cy="522000"/>
            <a:chOff x="304312" y="4531839"/>
            <a:chExt cx="5990003" cy="696796"/>
          </a:xfrm>
        </p:grpSpPr>
        <p:sp>
          <p:nvSpPr>
            <p:cNvPr id="28" name="Google Shape;223;p26">
              <a:extLst>
                <a:ext uri="{FF2B5EF4-FFF2-40B4-BE49-F238E27FC236}">
                  <a16:creationId xmlns:a16="http://schemas.microsoft.com/office/drawing/2014/main" id="{A46CB91A-EBEB-F991-CD39-28DB7BAB45BE}"/>
                </a:ext>
              </a:extLst>
            </p:cNvPr>
            <p:cNvSpPr/>
            <p:nvPr/>
          </p:nvSpPr>
          <p:spPr>
            <a:xfrm>
              <a:off x="304312" y="4531839"/>
              <a:ext cx="5990003" cy="696796"/>
            </a:xfrm>
            <a:prstGeom prst="rect">
              <a:avLst/>
            </a:prstGeom>
            <a:solidFill>
              <a:schemeClr val="accent3">
                <a:lumMod val="75000"/>
              </a:schemeClr>
            </a:solidFill>
            <a:ln w="38103" cap="flat">
              <a:noFill/>
              <a:prstDash val="solid"/>
            </a:ln>
          </p:spPr>
          <p:txBody>
            <a:bodyPr vert="horz" wrap="square" lIns="68570" tIns="34271" rIns="68570" bIns="34271" anchor="ctr" anchorCtr="0" compatLnSpc="1">
              <a:noAutofit/>
            </a:bodyPr>
            <a:lstStyle/>
            <a:p>
              <a:pPr defTabSz="914378">
                <a:buClrTx/>
              </a:pPr>
              <a:endParaRPr lang="fr-FR" sz="1800" b="1" dirty="0">
                <a:solidFill>
                  <a:srgbClr val="FFFFFF"/>
                </a:solidFill>
                <a:latin typeface="Calibri"/>
                <a:ea typeface="Calibri"/>
                <a:cs typeface="Calibri"/>
              </a:endParaRPr>
            </a:p>
          </p:txBody>
        </p:sp>
        <p:sp>
          <p:nvSpPr>
            <p:cNvPr id="29" name="Google Shape;735;p98">
              <a:extLst>
                <a:ext uri="{FF2B5EF4-FFF2-40B4-BE49-F238E27FC236}">
                  <a16:creationId xmlns:a16="http://schemas.microsoft.com/office/drawing/2014/main" id="{AD1724B8-EA3E-2F08-C15C-29C1D1553FDD}"/>
                </a:ext>
              </a:extLst>
            </p:cNvPr>
            <p:cNvSpPr/>
            <p:nvPr/>
          </p:nvSpPr>
          <p:spPr>
            <a:xfrm>
              <a:off x="1853337" y="4607219"/>
              <a:ext cx="59640" cy="54603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dirty="0">
                <a:solidFill>
                  <a:srgbClr val="FFFFFF"/>
                </a:solidFill>
                <a:latin typeface="Calibri"/>
                <a:ea typeface="Calibri"/>
                <a:cs typeface="Calibri"/>
              </a:endParaRPr>
            </a:p>
          </p:txBody>
        </p:sp>
      </p:grpSp>
      <p:grpSp>
        <p:nvGrpSpPr>
          <p:cNvPr id="31" name="Groupe 30">
            <a:extLst>
              <a:ext uri="{FF2B5EF4-FFF2-40B4-BE49-F238E27FC236}">
                <a16:creationId xmlns:a16="http://schemas.microsoft.com/office/drawing/2014/main" id="{CF462A6B-5C20-3975-F90E-B1FC46965C44}"/>
              </a:ext>
            </a:extLst>
          </p:cNvPr>
          <p:cNvGrpSpPr/>
          <p:nvPr/>
        </p:nvGrpSpPr>
        <p:grpSpPr>
          <a:xfrm>
            <a:off x="166256" y="5289788"/>
            <a:ext cx="6798228" cy="815447"/>
            <a:chOff x="304312" y="5304657"/>
            <a:chExt cx="5990003" cy="696796"/>
          </a:xfrm>
        </p:grpSpPr>
        <p:sp>
          <p:nvSpPr>
            <p:cNvPr id="32" name="Google Shape;224;p26">
              <a:extLst>
                <a:ext uri="{FF2B5EF4-FFF2-40B4-BE49-F238E27FC236}">
                  <a16:creationId xmlns:a16="http://schemas.microsoft.com/office/drawing/2014/main" id="{DEB7DF84-BD99-EC95-89FA-F9508B730598}"/>
                </a:ext>
              </a:extLst>
            </p:cNvPr>
            <p:cNvSpPr/>
            <p:nvPr/>
          </p:nvSpPr>
          <p:spPr>
            <a:xfrm>
              <a:off x="304312" y="5304657"/>
              <a:ext cx="5990003" cy="696796"/>
            </a:xfrm>
            <a:prstGeom prst="rect">
              <a:avLst/>
            </a:prstGeom>
            <a:solidFill>
              <a:srgbClr val="54AFE9"/>
            </a:solidFill>
            <a:ln w="38103" cap="flat">
              <a:noFill/>
              <a:prstDash val="solid"/>
            </a:ln>
            <a:effectLst/>
          </p:spPr>
          <p:txBody>
            <a:bodyPr vert="horz" wrap="square" lIns="68570" tIns="34271" rIns="68570" bIns="34271" anchor="ctr" anchorCtr="0" compatLnSpc="1">
              <a:noAutofit/>
            </a:bodyPr>
            <a:lstStyle/>
            <a:p>
              <a:pPr defTabSz="914378">
                <a:buClrTx/>
                <a:defRPr sz="1800" b="0" i="0" u="none" strike="noStrike" kern="0" cap="none" spc="0" baseline="0">
                  <a:solidFill>
                    <a:srgbClr val="000000"/>
                  </a:solidFill>
                  <a:uFillTx/>
                </a:defRPr>
              </a:pPr>
              <a:r>
                <a:rPr lang="fr-FR" sz="1800" b="1" dirty="0">
                  <a:solidFill>
                    <a:srgbClr val="FFFFFF"/>
                  </a:solidFill>
                  <a:latin typeface="Calibri"/>
                  <a:ea typeface="Calibri"/>
                  <a:cs typeface="Calibri"/>
                </a:rPr>
                <a:t> </a:t>
              </a:r>
              <a:r>
                <a:rPr lang="fr-FR" sz="2000" b="1" dirty="0">
                  <a:solidFill>
                    <a:srgbClr val="FFFFFF"/>
                  </a:solidFill>
                  <a:latin typeface="Calibri"/>
                  <a:ea typeface="Calibri"/>
                  <a:cs typeface="Calibri"/>
                </a:rPr>
                <a:t> </a:t>
              </a:r>
            </a:p>
          </p:txBody>
        </p:sp>
        <p:sp>
          <p:nvSpPr>
            <p:cNvPr id="33" name="Google Shape;742;p98">
              <a:extLst>
                <a:ext uri="{FF2B5EF4-FFF2-40B4-BE49-F238E27FC236}">
                  <a16:creationId xmlns:a16="http://schemas.microsoft.com/office/drawing/2014/main" id="{2683E674-65A3-93A9-1D16-D4E9E60AFC0F}"/>
                </a:ext>
              </a:extLst>
            </p:cNvPr>
            <p:cNvSpPr/>
            <p:nvPr/>
          </p:nvSpPr>
          <p:spPr>
            <a:xfrm>
              <a:off x="1850355" y="5380322"/>
              <a:ext cx="65604" cy="54546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dirty="0">
                <a:solidFill>
                  <a:srgbClr val="FFFFFF"/>
                </a:solidFill>
                <a:latin typeface="Calibri"/>
                <a:ea typeface="Calibri"/>
                <a:cs typeface="Calibri"/>
              </a:endParaRPr>
            </a:p>
          </p:txBody>
        </p:sp>
      </p:grpSp>
      <p:sp>
        <p:nvSpPr>
          <p:cNvPr id="9" name="Espace réservé du texte 43">
            <a:extLst>
              <a:ext uri="{FF2B5EF4-FFF2-40B4-BE49-F238E27FC236}">
                <a16:creationId xmlns:a16="http://schemas.microsoft.com/office/drawing/2014/main" id="{7DEC17B5-AD7F-BD47-F7CF-DD89EBC16D6B}"/>
              </a:ext>
            </a:extLst>
          </p:cNvPr>
          <p:cNvSpPr txBox="1">
            <a:spLocks/>
          </p:cNvSpPr>
          <p:nvPr/>
        </p:nvSpPr>
        <p:spPr>
          <a:xfrm>
            <a:off x="2120815" y="4591216"/>
            <a:ext cx="4843667"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10" name="Espace réservé du texte 43">
            <a:extLst>
              <a:ext uri="{FF2B5EF4-FFF2-40B4-BE49-F238E27FC236}">
                <a16:creationId xmlns:a16="http://schemas.microsoft.com/office/drawing/2014/main" id="{DD979FC7-7D7A-BA7E-4DF0-D43F0F90D5D7}"/>
              </a:ext>
            </a:extLst>
          </p:cNvPr>
          <p:cNvSpPr txBox="1">
            <a:spLocks/>
          </p:cNvSpPr>
          <p:nvPr/>
        </p:nvSpPr>
        <p:spPr>
          <a:xfrm>
            <a:off x="271217" y="4635488"/>
            <a:ext cx="1288409" cy="477727"/>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Leçon 13 </a:t>
            </a:r>
          </a:p>
        </p:txBody>
      </p:sp>
      <p:sp>
        <p:nvSpPr>
          <p:cNvPr id="11" name="Espace réservé du texte 43">
            <a:extLst>
              <a:ext uri="{FF2B5EF4-FFF2-40B4-BE49-F238E27FC236}">
                <a16:creationId xmlns:a16="http://schemas.microsoft.com/office/drawing/2014/main" id="{9A565E53-78F6-3990-8269-7E3C33DC136E}"/>
              </a:ext>
            </a:extLst>
          </p:cNvPr>
          <p:cNvSpPr txBox="1">
            <a:spLocks/>
          </p:cNvSpPr>
          <p:nvPr/>
        </p:nvSpPr>
        <p:spPr>
          <a:xfrm>
            <a:off x="271217" y="5288319"/>
            <a:ext cx="1288409"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Tâche 5</a:t>
            </a:r>
          </a:p>
        </p:txBody>
      </p:sp>
      <p:sp>
        <p:nvSpPr>
          <p:cNvPr id="12" name="Espace réservé du texte 43">
            <a:extLst>
              <a:ext uri="{FF2B5EF4-FFF2-40B4-BE49-F238E27FC236}">
                <a16:creationId xmlns:a16="http://schemas.microsoft.com/office/drawing/2014/main" id="{9D40EE84-97BD-1D2C-C9FD-BC704A6339F3}"/>
              </a:ext>
            </a:extLst>
          </p:cNvPr>
          <p:cNvSpPr txBox="1">
            <a:spLocks/>
          </p:cNvSpPr>
          <p:nvPr/>
        </p:nvSpPr>
        <p:spPr>
          <a:xfrm>
            <a:off x="2120815" y="5288319"/>
            <a:ext cx="5360640" cy="816917"/>
          </a:xfrm>
          <a:prstGeom prst="rect">
            <a:avLst/>
          </a:prstGeom>
          <a:solidFill>
            <a:schemeClr val="accent1">
              <a:lumMod val="60000"/>
              <a:lumOff val="40000"/>
            </a:schemeClr>
          </a:solidFill>
        </p:spPr>
        <p:txBody>
          <a:bodyPr anchor="ctr">
            <a:noAutofit/>
          </a:bodyPr>
          <a:lstStyle>
            <a:lvl1pPr marL="0" marR="0" indent="0" algn="l" defTabSz="342900" rtl="0" eaLnBrk="1" fontAlgn="auto" latinLnBrk="0" hangingPunct="1">
              <a:lnSpc>
                <a:spcPct val="90000"/>
              </a:lnSpc>
              <a:spcBef>
                <a:spcPts val="1000"/>
              </a:spcBef>
              <a:spcAft>
                <a:spcPts val="0"/>
              </a:spcAft>
              <a:buClrTx/>
              <a:buSzTx/>
              <a:buFont typeface="Arial" panose="020B0604020202020204" pitchFamily="34" charset="0"/>
              <a:buNone/>
              <a:tabLst/>
              <a:defRPr lang="fr-FR" sz="1800" b="1" kern="120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r-FR" dirty="0">
                <a:solidFill>
                  <a:schemeClr val="bg1"/>
                </a:solidFill>
                <a:latin typeface="+mn-lt"/>
              </a:rPr>
              <a:t>Calculer et interpréter la moyenne arithmétique d’une série statistique quantitative </a:t>
            </a:r>
          </a:p>
        </p:txBody>
      </p:sp>
      <p:sp>
        <p:nvSpPr>
          <p:cNvPr id="3" name="ZoneTexte 2"/>
          <p:cNvSpPr txBox="1"/>
          <p:nvPr/>
        </p:nvSpPr>
        <p:spPr>
          <a:xfrm>
            <a:off x="2205716" y="4702411"/>
            <a:ext cx="4673864" cy="400110"/>
          </a:xfrm>
          <a:prstGeom prst="rect">
            <a:avLst/>
          </a:prstGeom>
          <a:noFill/>
        </p:spPr>
        <p:txBody>
          <a:bodyPr wrap="square" rtlCol="0">
            <a:spAutoFit/>
          </a:bodyPr>
          <a:lstStyle/>
          <a:p>
            <a:r>
              <a:rPr lang="fr-FR" sz="2000" b="1" dirty="0">
                <a:solidFill>
                  <a:schemeClr val="bg1"/>
                </a:solidFill>
              </a:rPr>
              <a:t>Statistiques et probabilité</a:t>
            </a:r>
            <a:endParaRPr lang="fr-FR" sz="2000" b="1" dirty="0">
              <a:solidFill>
                <a:schemeClr val="bg1"/>
              </a:solidFill>
              <a:latin typeface="Arial" panose="020B0604020202020204" pitchFamily="34" charset="0"/>
              <a:cs typeface="Arial" panose="020B0604020202020204" pitchFamily="34" charset="0"/>
              <a:sym typeface="Arial"/>
            </a:endParaRPr>
          </a:p>
        </p:txBody>
      </p:sp>
    </p:spTree>
    <p:extLst>
      <p:ext uri="{BB962C8B-B14F-4D97-AF65-F5344CB8AC3E}">
        <p14:creationId xmlns:p14="http://schemas.microsoft.com/office/powerpoint/2010/main" val="30270045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B6F5DF-0766-C867-1810-88D60798CD41}"/>
              </a:ext>
            </a:extLst>
          </p:cNvPr>
          <p:cNvSpPr>
            <a:spLocks noGrp="1"/>
          </p:cNvSpPr>
          <p:nvPr>
            <p:ph type="title"/>
          </p:nvPr>
        </p:nvSpPr>
        <p:spPr/>
        <p:txBody>
          <a:bodyPr/>
          <a:lstStyle/>
          <a:p>
            <a:r>
              <a:rPr lang="fr-MA" dirty="0">
                <a:latin typeface="Calibri" panose="020F0502020204030204"/>
              </a:rPr>
              <a:t>Bonjour! Prêts pour démarrer notre séance? Allons-y!</a:t>
            </a:r>
            <a:endParaRPr lang="fr-FR" dirty="0"/>
          </a:p>
        </p:txBody>
      </p:sp>
      <p:pic>
        <p:nvPicPr>
          <p:cNvPr id="6" name="Google Shape;5926;p4" descr="Une fusée Soyouz décolle vers l'ISS avec un Russe et un Américain à bord, fusée  qui décolle - heartfeltfuneralcompany.co.uk">
            <a:extLst>
              <a:ext uri="{FF2B5EF4-FFF2-40B4-BE49-F238E27FC236}">
                <a16:creationId xmlns:a16="http://schemas.microsoft.com/office/drawing/2014/main" id="{D838B08A-7DEA-CBC4-308E-04C430712264}"/>
              </a:ext>
            </a:extLst>
          </p:cNvPr>
          <p:cNvPicPr preferRelativeResize="0"/>
          <p:nvPr/>
        </p:nvPicPr>
        <p:blipFill rotWithShape="1">
          <a:blip r:embed="rId2">
            <a:alphaModFix/>
          </a:blip>
          <a:srcRect l="12628" r="42945"/>
          <a:stretch/>
        </p:blipFill>
        <p:spPr>
          <a:xfrm>
            <a:off x="3948453" y="1699037"/>
            <a:ext cx="4295093" cy="3951537"/>
          </a:xfrm>
          <a:prstGeom prst="ellipse">
            <a:avLst/>
          </a:prstGeom>
          <a:noFill/>
          <a:ln>
            <a:noFill/>
          </a:ln>
        </p:spPr>
      </p:pic>
    </p:spTree>
    <p:extLst>
      <p:ext uri="{BB962C8B-B14F-4D97-AF65-F5344CB8AC3E}">
        <p14:creationId xmlns:p14="http://schemas.microsoft.com/office/powerpoint/2010/main" val="37639863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59B1F6A-5117-74A4-6783-8DF71E620B20}"/>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38373934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D8041-AFD0-EC8F-4767-653E10C7C3AD}"/>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A3087E42-B6FC-1FEB-0375-2861A503F9C7}"/>
              </a:ext>
            </a:extLst>
          </p:cNvPr>
          <p:cNvSpPr>
            <a:spLocks noGrp="1"/>
          </p:cNvSpPr>
          <p:nvPr>
            <p:ph type="title"/>
          </p:nvPr>
        </p:nvSpPr>
        <p:spPr/>
        <p:txBody>
          <a:bodyPr/>
          <a:lstStyle/>
          <a:p>
            <a:r>
              <a:rPr lang="fr-FR" sz="1400" dirty="0"/>
              <a:t>Qui peut me rappeler la signification de ces icônes?</a:t>
            </a:r>
          </a:p>
        </p:txBody>
      </p:sp>
      <p:sp>
        <p:nvSpPr>
          <p:cNvPr id="7" name="Espace réservé du contenu 6">
            <a:extLst>
              <a:ext uri="{FF2B5EF4-FFF2-40B4-BE49-F238E27FC236}">
                <a16:creationId xmlns:a16="http://schemas.microsoft.com/office/drawing/2014/main" id="{F9CF1D3E-11D4-06CF-449D-FDD59A8E3291}"/>
              </a:ext>
            </a:extLst>
          </p:cNvPr>
          <p:cNvSpPr>
            <a:spLocks noGrp="1"/>
          </p:cNvSpPr>
          <p:nvPr>
            <p:ph sz="quarter" idx="11"/>
          </p:nvPr>
        </p:nvSpPr>
        <p:spPr/>
        <p:txBody>
          <a:bodyPr/>
          <a:lstStyle/>
          <a:p>
            <a:pPr marL="0" indent="0">
              <a:buNone/>
            </a:pPr>
            <a:r>
              <a:rPr lang="fr-FR" dirty="0"/>
              <a:t>Demander à 3 élèves au hasard</a:t>
            </a:r>
          </a:p>
        </p:txBody>
      </p:sp>
      <p:pic>
        <p:nvPicPr>
          <p:cNvPr id="3" name="Google Shape;1333;p128">
            <a:extLst>
              <a:ext uri="{FF2B5EF4-FFF2-40B4-BE49-F238E27FC236}">
                <a16:creationId xmlns:a16="http://schemas.microsoft.com/office/drawing/2014/main" id="{1600A8E5-AA19-C28B-A8C6-E18278701B8D}"/>
              </a:ext>
            </a:extLst>
          </p:cNvPr>
          <p:cNvPicPr>
            <a:picLocks noChangeAspect="1"/>
          </p:cNvPicPr>
          <p:nvPr/>
        </p:nvPicPr>
        <p:blipFill>
          <a:blip r:embed="rId2">
            <a:alphaModFix/>
          </a:blip>
          <a:srcRect/>
          <a:stretch>
            <a:fillRect/>
          </a:stretch>
        </p:blipFill>
        <p:spPr>
          <a:xfrm>
            <a:off x="11081316" y="225184"/>
            <a:ext cx="452042" cy="452042"/>
          </a:xfrm>
          <a:prstGeom prst="rect">
            <a:avLst/>
          </a:prstGeom>
          <a:noFill/>
          <a:ln cap="flat">
            <a:noFill/>
          </a:ln>
        </p:spPr>
      </p:pic>
      <p:pic>
        <p:nvPicPr>
          <p:cNvPr id="4" name="Picture 2" descr="Lever la main - Icônes mains et gestes gratuites">
            <a:extLst>
              <a:ext uri="{FF2B5EF4-FFF2-40B4-BE49-F238E27FC236}">
                <a16:creationId xmlns:a16="http://schemas.microsoft.com/office/drawing/2014/main" id="{9AFF33DD-B83A-33FD-353D-23B3E03FAF9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589416" y="461518"/>
            <a:ext cx="431416" cy="431416"/>
          </a:xfrm>
          <a:prstGeom prst="rect">
            <a:avLst/>
          </a:prstGeom>
          <a:noFill/>
          <a:extLst>
            <a:ext uri="{909E8E84-426E-40DD-AFC4-6F175D3DCCD1}">
              <a14:hiddenFill xmlns:a14="http://schemas.microsoft.com/office/drawing/2010/main">
                <a:solidFill>
                  <a:srgbClr val="FFFFFF"/>
                </a:solidFill>
              </a14:hiddenFill>
            </a:ext>
          </a:extLst>
        </p:spPr>
      </p:pic>
      <p:sp>
        <p:nvSpPr>
          <p:cNvPr id="9" name="Google Shape;334;p53">
            <a:extLst>
              <a:ext uri="{FF2B5EF4-FFF2-40B4-BE49-F238E27FC236}">
                <a16:creationId xmlns:a16="http://schemas.microsoft.com/office/drawing/2014/main" id="{96998D86-26BB-3555-4565-4D53E3CA8AFB}"/>
              </a:ext>
            </a:extLst>
          </p:cNvPr>
          <p:cNvSpPr txBox="1"/>
          <p:nvPr/>
        </p:nvSpPr>
        <p:spPr>
          <a:xfrm>
            <a:off x="1830626" y="4599182"/>
            <a:ext cx="4793732" cy="400003"/>
          </a:xfrm>
          <a:prstGeom prst="rect">
            <a:avLst/>
          </a:prstGeom>
          <a:noFill/>
          <a:ln>
            <a:noFill/>
          </a:ln>
        </p:spPr>
        <p:txBody>
          <a:bodyPr spcFirstLastPara="1" wrap="square" lIns="91400" tIns="45667" rIns="91400" bIns="45667" anchor="t" anchorCtr="0">
            <a:spAutoFit/>
          </a:bodyPr>
          <a:lstStyle/>
          <a:p>
            <a:pPr defTabSz="1219170" eaLnBrk="0" fontAlgn="base" hangingPunct="0">
              <a:spcBef>
                <a:spcPct val="0"/>
              </a:spcBef>
              <a:spcAft>
                <a:spcPct val="0"/>
              </a:spcAft>
            </a:pPr>
            <a:endParaRPr lang="fr-FR" altLang="fr-FR" sz="2000" kern="0" dirty="0">
              <a:solidFill>
                <a:srgbClr val="000000"/>
              </a:solidFill>
              <a:latin typeface="Arial" panose="020B0604020202020204" pitchFamily="34" charset="0"/>
              <a:cs typeface="Arial"/>
              <a:sym typeface="Arial"/>
            </a:endParaRPr>
          </a:p>
        </p:txBody>
      </p:sp>
      <p:pic>
        <p:nvPicPr>
          <p:cNvPr id="10" name="Google Shape;338;p53">
            <a:extLst>
              <a:ext uri="{FF2B5EF4-FFF2-40B4-BE49-F238E27FC236}">
                <a16:creationId xmlns:a16="http://schemas.microsoft.com/office/drawing/2014/main" id="{9BE30B5E-4528-7D0A-65D2-835EBE8EDC18}"/>
              </a:ext>
            </a:extLst>
          </p:cNvPr>
          <p:cNvPicPr preferRelativeResize="0"/>
          <p:nvPr/>
        </p:nvPicPr>
        <p:blipFill rotWithShape="1">
          <a:blip r:embed="rId4">
            <a:alphaModFix/>
          </a:blip>
          <a:srcRect/>
          <a:stretch/>
        </p:blipFill>
        <p:spPr>
          <a:xfrm>
            <a:off x="7081747" y="2411050"/>
            <a:ext cx="3816102" cy="2340364"/>
          </a:xfrm>
          <a:prstGeom prst="rect">
            <a:avLst/>
          </a:prstGeom>
          <a:noFill/>
          <a:ln>
            <a:noFill/>
          </a:ln>
        </p:spPr>
      </p:pic>
      <p:pic>
        <p:nvPicPr>
          <p:cNvPr id="14" name="Google Shape;339;p53">
            <a:extLst>
              <a:ext uri="{FF2B5EF4-FFF2-40B4-BE49-F238E27FC236}">
                <a16:creationId xmlns:a16="http://schemas.microsoft.com/office/drawing/2014/main" id="{BFCD77B2-03B8-733A-EFBD-F70E12985123}"/>
              </a:ext>
            </a:extLst>
          </p:cNvPr>
          <p:cNvPicPr preferRelativeResize="0"/>
          <p:nvPr/>
        </p:nvPicPr>
        <p:blipFill rotWithShape="1">
          <a:blip r:embed="rId5">
            <a:alphaModFix/>
          </a:blip>
          <a:srcRect/>
          <a:stretch/>
        </p:blipFill>
        <p:spPr>
          <a:xfrm>
            <a:off x="1830626" y="2337160"/>
            <a:ext cx="2698265" cy="1911238"/>
          </a:xfrm>
          <a:prstGeom prst="rect">
            <a:avLst/>
          </a:prstGeom>
          <a:noFill/>
          <a:ln>
            <a:noFill/>
          </a:ln>
        </p:spPr>
      </p:pic>
    </p:spTree>
    <p:extLst>
      <p:ext uri="{BB962C8B-B14F-4D97-AF65-F5344CB8AC3E}">
        <p14:creationId xmlns:p14="http://schemas.microsoft.com/office/powerpoint/2010/main" val="245832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AD81F-A8A8-9564-007E-461B2FB75773}"/>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02614D42-7FE6-EB25-5F8B-302BFA425AFB}"/>
              </a:ext>
            </a:extLst>
          </p:cNvPr>
          <p:cNvSpPr>
            <a:spLocks noGrp="1"/>
          </p:cNvSpPr>
          <p:nvPr>
            <p:ph type="title"/>
          </p:nvPr>
        </p:nvSpPr>
        <p:spPr/>
        <p:txBody>
          <a:bodyPr/>
          <a:lstStyle/>
          <a:p>
            <a:r>
              <a:rPr lang="fr-FR" dirty="0"/>
              <a:t>Très bien.</a:t>
            </a:r>
          </a:p>
        </p:txBody>
      </p:sp>
      <p:sp>
        <p:nvSpPr>
          <p:cNvPr id="3" name="ZoneTexte 2">
            <a:extLst>
              <a:ext uri="{FF2B5EF4-FFF2-40B4-BE49-F238E27FC236}">
                <a16:creationId xmlns:a16="http://schemas.microsoft.com/office/drawing/2014/main" id="{65D81306-DB6A-674B-353D-A18F2BBCD018}"/>
              </a:ext>
            </a:extLst>
          </p:cNvPr>
          <p:cNvSpPr txBox="1"/>
          <p:nvPr/>
        </p:nvSpPr>
        <p:spPr>
          <a:xfrm>
            <a:off x="1830626" y="4541453"/>
            <a:ext cx="3771982" cy="369332"/>
          </a:xfrm>
          <a:prstGeom prst="rect">
            <a:avLst/>
          </a:prstGeom>
          <a:noFill/>
        </p:spPr>
        <p:txBody>
          <a:bodyPr wrap="square">
            <a:spAutoFit/>
          </a:bodyPr>
          <a:lstStyle/>
          <a:p>
            <a:pPr defTabSz="1219170">
              <a:buClr>
                <a:srgbClr val="44546A"/>
              </a:buClr>
              <a:buSzPts val="1600"/>
            </a:pPr>
            <a:r>
              <a:rPr lang="fr-FR" altLang="fr-FR" b="1" kern="0" dirty="0">
                <a:solidFill>
                  <a:srgbClr val="44546A"/>
                </a:solidFill>
                <a:latin typeface="Calibri"/>
                <a:cs typeface="Calibri"/>
                <a:sym typeface="Arial"/>
              </a:rPr>
              <a:t>Je travaille en binômes</a:t>
            </a:r>
          </a:p>
        </p:txBody>
      </p:sp>
      <p:sp>
        <p:nvSpPr>
          <p:cNvPr id="4" name="Google Shape;1186;p114">
            <a:extLst>
              <a:ext uri="{FF2B5EF4-FFF2-40B4-BE49-F238E27FC236}">
                <a16:creationId xmlns:a16="http://schemas.microsoft.com/office/drawing/2014/main" id="{8A93EA5F-9764-F178-F46D-D9ECEB8B5A3D}"/>
              </a:ext>
            </a:extLst>
          </p:cNvPr>
          <p:cNvSpPr txBox="1"/>
          <p:nvPr/>
        </p:nvSpPr>
        <p:spPr>
          <a:xfrm>
            <a:off x="7245354" y="4910785"/>
            <a:ext cx="4400362" cy="346210"/>
          </a:xfrm>
          <a:prstGeom prst="rect">
            <a:avLst/>
          </a:prstGeom>
          <a:noFill/>
          <a:ln cap="flat">
            <a:noFill/>
          </a:ln>
        </p:spPr>
        <p:txBody>
          <a:bodyPr vert="horz" wrap="square" lIns="68570" tIns="34271" rIns="68570" bIns="34271" anchor="t" anchorCtr="0" compatLnSpc="1">
            <a:spAutoFit/>
          </a:bodyPr>
          <a:lstStyle/>
          <a:p>
            <a:pPr defTabSz="1219170" eaLnBrk="0" fontAlgn="base" hangingPunct="0">
              <a:spcBef>
                <a:spcPct val="0"/>
              </a:spcBef>
              <a:spcAft>
                <a:spcPct val="0"/>
              </a:spcAft>
            </a:pPr>
            <a:r>
              <a:rPr lang="fr-FR" altLang="fr-FR" b="1" kern="0" dirty="0">
                <a:solidFill>
                  <a:srgbClr val="44546A"/>
                </a:solidFill>
                <a:latin typeface="Calibri"/>
                <a:cs typeface="Calibri"/>
                <a:sym typeface="Arial"/>
              </a:rPr>
              <a:t>Les élèves travaillent en autonomie</a:t>
            </a:r>
            <a:endParaRPr lang="fr-FR" altLang="fr-FR" kern="0" dirty="0">
              <a:solidFill>
                <a:srgbClr val="000000"/>
              </a:solidFill>
              <a:latin typeface="Arial" panose="020B0604020202020204" pitchFamily="34" charset="0"/>
              <a:cs typeface="Arial"/>
              <a:sym typeface="Arial"/>
            </a:endParaRPr>
          </a:p>
        </p:txBody>
      </p:sp>
      <p:pic>
        <p:nvPicPr>
          <p:cNvPr id="2" name="Image 8">
            <a:extLst>
              <a:ext uri="{FF2B5EF4-FFF2-40B4-BE49-F238E27FC236}">
                <a16:creationId xmlns:a16="http://schemas.microsoft.com/office/drawing/2014/main" id="{6A46C68C-DA66-630B-474B-0E8A4D2F4C60}"/>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8" name="Google Shape;339;p53">
            <a:extLst>
              <a:ext uri="{FF2B5EF4-FFF2-40B4-BE49-F238E27FC236}">
                <a16:creationId xmlns:a16="http://schemas.microsoft.com/office/drawing/2014/main" id="{93DC3FA3-9F7D-C4E0-1C04-7B6D7D0896D2}"/>
              </a:ext>
            </a:extLst>
          </p:cNvPr>
          <p:cNvPicPr preferRelativeResize="0"/>
          <p:nvPr/>
        </p:nvPicPr>
        <p:blipFill rotWithShape="1">
          <a:blip r:embed="rId3">
            <a:alphaModFix/>
          </a:blip>
          <a:srcRect/>
          <a:stretch/>
        </p:blipFill>
        <p:spPr>
          <a:xfrm>
            <a:off x="1830626" y="2337160"/>
            <a:ext cx="2698265" cy="1911238"/>
          </a:xfrm>
          <a:prstGeom prst="rect">
            <a:avLst/>
          </a:prstGeom>
          <a:noFill/>
          <a:ln>
            <a:noFill/>
          </a:ln>
        </p:spPr>
      </p:pic>
      <p:pic>
        <p:nvPicPr>
          <p:cNvPr id="9" name="Google Shape;338;p53">
            <a:extLst>
              <a:ext uri="{FF2B5EF4-FFF2-40B4-BE49-F238E27FC236}">
                <a16:creationId xmlns:a16="http://schemas.microsoft.com/office/drawing/2014/main" id="{F74CBCC4-97EB-8A6E-60FA-9F41AFB5BDCA}"/>
              </a:ext>
            </a:extLst>
          </p:cNvPr>
          <p:cNvPicPr preferRelativeResize="0"/>
          <p:nvPr/>
        </p:nvPicPr>
        <p:blipFill rotWithShape="1">
          <a:blip r:embed="rId4">
            <a:alphaModFix/>
          </a:blip>
          <a:srcRect/>
          <a:stretch/>
        </p:blipFill>
        <p:spPr>
          <a:xfrm>
            <a:off x="7081747" y="2411050"/>
            <a:ext cx="3816102" cy="2340364"/>
          </a:xfrm>
          <a:prstGeom prst="rect">
            <a:avLst/>
          </a:prstGeom>
          <a:noFill/>
          <a:ln>
            <a:noFill/>
          </a:ln>
        </p:spPr>
      </p:pic>
      <p:sp>
        <p:nvSpPr>
          <p:cNvPr id="10" name="Espace réservé du contenu 6">
            <a:extLst>
              <a:ext uri="{FF2B5EF4-FFF2-40B4-BE49-F238E27FC236}">
                <a16:creationId xmlns:a16="http://schemas.microsoft.com/office/drawing/2014/main" id="{438B9D92-A7CF-DA1A-8606-AFB07BBA0438}"/>
              </a:ext>
            </a:extLst>
          </p:cNvPr>
          <p:cNvSpPr>
            <a:spLocks noGrp="1"/>
          </p:cNvSpPr>
          <p:nvPr>
            <p:ph sz="quarter" idx="11"/>
          </p:nvPr>
        </p:nvSpPr>
        <p:spPr/>
        <p:txBody>
          <a:bodyPr/>
          <a:lstStyle/>
          <a:p>
            <a:pPr marL="0" indent="0"/>
            <a:r>
              <a:rPr lang="fr-MA" dirty="0"/>
              <a:t>L’enseignant incite les élèves à prendre conscient de ces comportement en classe et en dehors de la classe</a:t>
            </a:r>
            <a:endParaRPr lang="fr-FR" dirty="0"/>
          </a:p>
          <a:p>
            <a:pPr marL="0" indent="0">
              <a:buNone/>
            </a:pPr>
            <a:endParaRPr lang="fr-FR" dirty="0">
              <a:solidFill>
                <a:srgbClr val="AEABAB"/>
              </a:solidFill>
            </a:endParaRPr>
          </a:p>
        </p:txBody>
      </p:sp>
    </p:spTree>
    <p:extLst>
      <p:ext uri="{BB962C8B-B14F-4D97-AF65-F5344CB8AC3E}">
        <p14:creationId xmlns:p14="http://schemas.microsoft.com/office/powerpoint/2010/main" val="18274931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pic>
        <p:nvPicPr>
          <p:cNvPr id="337" name="Google Shape;337;p15"/>
          <p:cNvPicPr preferRelativeResize="0"/>
          <p:nvPr/>
        </p:nvPicPr>
        <p:blipFill rotWithShape="1">
          <a:blip r:embed="rId3">
            <a:alphaModFix/>
          </a:blip>
          <a:srcRect/>
          <a:stretch/>
        </p:blipFill>
        <p:spPr>
          <a:xfrm>
            <a:off x="4022125" y="993361"/>
            <a:ext cx="4365520" cy="4365520"/>
          </a:xfrm>
          <a:prstGeom prst="rect">
            <a:avLst/>
          </a:prstGeom>
          <a:noFill/>
          <a:ln>
            <a:noFill/>
          </a:ln>
        </p:spPr>
      </p:pic>
      <p:sp>
        <p:nvSpPr>
          <p:cNvPr id="338" name="Google Shape;338;p15"/>
          <p:cNvSpPr txBox="1"/>
          <p:nvPr/>
        </p:nvSpPr>
        <p:spPr>
          <a:xfrm>
            <a:off x="694395" y="190902"/>
            <a:ext cx="11055645" cy="615499"/>
          </a:xfrm>
          <a:prstGeom prst="rect">
            <a:avLst/>
          </a:prstGeom>
          <a:noFill/>
          <a:ln>
            <a:noFill/>
          </a:ln>
        </p:spPr>
        <p:txBody>
          <a:bodyPr spcFirstLastPara="1" wrap="square" lIns="121900" tIns="60933" rIns="121900" bIns="60933" anchor="t" anchorCtr="0">
            <a:spAutoFit/>
          </a:bodyPr>
          <a:lstStyle/>
          <a:p>
            <a:r>
              <a:rPr lang="fr-FR" sz="1600" b="1">
                <a:solidFill>
                  <a:schemeClr val="dk1"/>
                </a:solidFill>
                <a:latin typeface="Calibri"/>
                <a:ea typeface="Calibri"/>
                <a:cs typeface="Calibri"/>
                <a:sym typeface="Calibri"/>
              </a:rPr>
              <a:t>Voici une situation en classe. Que remarquez-vous ? Ce comportement est-il approprié ? Pourquoi ? Que faudrait-il améliorer ou changer ?</a:t>
            </a:r>
            <a:endParaRPr sz="2400"/>
          </a:p>
        </p:txBody>
      </p:sp>
      <p:sp>
        <p:nvSpPr>
          <p:cNvPr id="339" name="Google Shape;339;p15"/>
          <p:cNvSpPr txBox="1"/>
          <p:nvPr/>
        </p:nvSpPr>
        <p:spPr>
          <a:xfrm>
            <a:off x="961477" y="707261"/>
            <a:ext cx="8224720" cy="338500"/>
          </a:xfrm>
          <a:prstGeom prst="rect">
            <a:avLst/>
          </a:prstGeom>
          <a:noFill/>
          <a:ln>
            <a:noFill/>
          </a:ln>
        </p:spPr>
        <p:txBody>
          <a:bodyPr spcFirstLastPara="1" wrap="square" lIns="121900" tIns="60933" rIns="121900" bIns="60933" anchor="t" anchorCtr="0">
            <a:spAutoFit/>
          </a:bodyPr>
          <a:lstStyle/>
          <a:p>
            <a:r>
              <a:rPr lang="fr-FR" sz="1400" i="1">
                <a:solidFill>
                  <a:schemeClr val="dk1"/>
                </a:solidFill>
                <a:latin typeface="Calibri"/>
                <a:ea typeface="Calibri"/>
                <a:cs typeface="Calibri"/>
                <a:sym typeface="Calibri"/>
              </a:rPr>
              <a:t>Demander à 3 élèves au hasard en justifiant leurs réponses</a:t>
            </a:r>
            <a:endParaRPr sz="2400"/>
          </a:p>
        </p:txBody>
      </p:sp>
    </p:spTree>
    <p:extLst>
      <p:ext uri="{BB962C8B-B14F-4D97-AF65-F5344CB8AC3E}">
        <p14:creationId xmlns:p14="http://schemas.microsoft.com/office/powerpoint/2010/main" val="40065269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pic>
        <p:nvPicPr>
          <p:cNvPr id="344" name="Google Shape;344;p16"/>
          <p:cNvPicPr preferRelativeResize="0"/>
          <p:nvPr/>
        </p:nvPicPr>
        <p:blipFill rotWithShape="1">
          <a:blip r:embed="rId3">
            <a:alphaModFix/>
          </a:blip>
          <a:srcRect/>
          <a:stretch/>
        </p:blipFill>
        <p:spPr>
          <a:xfrm>
            <a:off x="4022125" y="993361"/>
            <a:ext cx="4365520" cy="4365520"/>
          </a:xfrm>
          <a:prstGeom prst="rect">
            <a:avLst/>
          </a:prstGeom>
          <a:noFill/>
          <a:ln>
            <a:noFill/>
          </a:ln>
        </p:spPr>
      </p:pic>
      <p:sp>
        <p:nvSpPr>
          <p:cNvPr id="345" name="Google Shape;345;p16"/>
          <p:cNvSpPr txBox="1"/>
          <p:nvPr/>
        </p:nvSpPr>
        <p:spPr>
          <a:xfrm>
            <a:off x="782320" y="285599"/>
            <a:ext cx="7605325" cy="369277"/>
          </a:xfrm>
          <a:prstGeom prst="rect">
            <a:avLst/>
          </a:prstGeom>
          <a:noFill/>
          <a:ln>
            <a:noFill/>
          </a:ln>
        </p:spPr>
        <p:txBody>
          <a:bodyPr spcFirstLastPara="1" wrap="square" lIns="121900" tIns="60933" rIns="121900" bIns="60933" anchor="t" anchorCtr="0">
            <a:spAutoFit/>
          </a:bodyPr>
          <a:lstStyle/>
          <a:p>
            <a:pPr marL="0" lvl="1"/>
            <a:r>
              <a:rPr lang="fr-FR" sz="1600" b="1">
                <a:solidFill>
                  <a:srgbClr val="000000"/>
                </a:solidFill>
                <a:latin typeface="Calibri"/>
                <a:ea typeface="Calibri"/>
                <a:cs typeface="Calibri"/>
                <a:sym typeface="Calibri"/>
              </a:rPr>
              <a:t>C’est un mauvais comportement. L’élève n’est pas attentif.</a:t>
            </a:r>
            <a:endParaRPr sz="2400"/>
          </a:p>
        </p:txBody>
      </p:sp>
      <p:sp>
        <p:nvSpPr>
          <p:cNvPr id="346" name="Google Shape;346;p16"/>
          <p:cNvSpPr txBox="1"/>
          <p:nvPr/>
        </p:nvSpPr>
        <p:spPr>
          <a:xfrm>
            <a:off x="3276600" y="5628018"/>
            <a:ext cx="5976285" cy="615499"/>
          </a:xfrm>
          <a:prstGeom prst="rect">
            <a:avLst/>
          </a:prstGeom>
          <a:noFill/>
          <a:ln>
            <a:noFill/>
          </a:ln>
        </p:spPr>
        <p:txBody>
          <a:bodyPr spcFirstLastPara="1" wrap="square" lIns="121900" tIns="60933" rIns="121900" bIns="60933" anchor="t" anchorCtr="0">
            <a:spAutoFit/>
          </a:bodyPr>
          <a:lstStyle/>
          <a:p>
            <a:r>
              <a:rPr lang="fr-FR" sz="1600" b="1">
                <a:solidFill>
                  <a:srgbClr val="000000"/>
                </a:solidFill>
                <a:latin typeface="Calibri"/>
                <a:ea typeface="Calibri"/>
                <a:cs typeface="Calibri"/>
                <a:sym typeface="Calibri"/>
              </a:rPr>
              <a:t>L’élève bavarde ou chuchote pendant que son camarade donne une réponse.</a:t>
            </a:r>
            <a:endParaRPr sz="1600" b="1">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9370350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pic>
        <p:nvPicPr>
          <p:cNvPr id="351" name="Google Shape;351;p17"/>
          <p:cNvPicPr preferRelativeResize="0"/>
          <p:nvPr/>
        </p:nvPicPr>
        <p:blipFill rotWithShape="1">
          <a:blip r:embed="rId3">
            <a:alphaModFix/>
          </a:blip>
          <a:srcRect/>
          <a:stretch/>
        </p:blipFill>
        <p:spPr>
          <a:xfrm>
            <a:off x="4071731" y="1608483"/>
            <a:ext cx="3641035" cy="3641035"/>
          </a:xfrm>
          <a:prstGeom prst="rect">
            <a:avLst/>
          </a:prstGeom>
          <a:noFill/>
          <a:ln>
            <a:noFill/>
          </a:ln>
        </p:spPr>
      </p:pic>
      <p:sp>
        <p:nvSpPr>
          <p:cNvPr id="352" name="Google Shape;352;p17"/>
          <p:cNvSpPr txBox="1"/>
          <p:nvPr/>
        </p:nvSpPr>
        <p:spPr>
          <a:xfrm>
            <a:off x="782320" y="285599"/>
            <a:ext cx="7605325" cy="369277"/>
          </a:xfrm>
          <a:prstGeom prst="rect">
            <a:avLst/>
          </a:prstGeom>
          <a:noFill/>
          <a:ln>
            <a:noFill/>
          </a:ln>
        </p:spPr>
        <p:txBody>
          <a:bodyPr spcFirstLastPara="1" wrap="square" lIns="121900" tIns="60933" rIns="121900" bIns="60933" anchor="t" anchorCtr="0">
            <a:spAutoFit/>
          </a:bodyPr>
          <a:lstStyle/>
          <a:p>
            <a:pPr marL="0" lvl="1"/>
            <a:r>
              <a:rPr lang="fr-FR" sz="1600" b="1">
                <a:solidFill>
                  <a:srgbClr val="000000"/>
                </a:solidFill>
                <a:latin typeface="Calibri"/>
                <a:ea typeface="Calibri"/>
                <a:cs typeface="Calibri"/>
                <a:sym typeface="Calibri"/>
              </a:rPr>
              <a:t>Voici le bon comportement:</a:t>
            </a:r>
            <a:endParaRPr sz="2400"/>
          </a:p>
        </p:txBody>
      </p:sp>
      <p:sp>
        <p:nvSpPr>
          <p:cNvPr id="353" name="Google Shape;353;p17"/>
          <p:cNvSpPr txBox="1"/>
          <p:nvPr/>
        </p:nvSpPr>
        <p:spPr>
          <a:xfrm>
            <a:off x="3200400" y="5498379"/>
            <a:ext cx="7360920" cy="861720"/>
          </a:xfrm>
          <a:prstGeom prst="rect">
            <a:avLst/>
          </a:prstGeom>
          <a:noFill/>
          <a:ln>
            <a:noFill/>
          </a:ln>
        </p:spPr>
        <p:txBody>
          <a:bodyPr spcFirstLastPara="1" wrap="square" lIns="121900" tIns="60933" rIns="121900" bIns="60933" anchor="t" anchorCtr="0">
            <a:spAutoFit/>
          </a:bodyPr>
          <a:lstStyle/>
          <a:p>
            <a:r>
              <a:rPr lang="fr-FR" sz="1600" b="1">
                <a:solidFill>
                  <a:srgbClr val="000000"/>
                </a:solidFill>
                <a:latin typeface="Calibri"/>
                <a:ea typeface="Calibri"/>
                <a:cs typeface="Calibri"/>
                <a:sym typeface="Calibri"/>
              </a:rPr>
              <a:t>Faire attention lorsqu'un autre élève parle n'est pas une simple règle de politesse. C'est une stratégie d'apprentissage active, un acte de respect qui construit la confiance du groupe, et une compétence sociale fondamentale pour le futur.</a:t>
            </a:r>
            <a:endParaRPr sz="2400"/>
          </a:p>
        </p:txBody>
      </p:sp>
    </p:spTree>
    <p:extLst>
      <p:ext uri="{BB962C8B-B14F-4D97-AF65-F5344CB8AC3E}">
        <p14:creationId xmlns:p14="http://schemas.microsoft.com/office/powerpoint/2010/main" val="20488362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9CD532-0E3B-0905-4DBC-441E9874D0A2}"/>
              </a:ext>
            </a:extLst>
          </p:cNvPr>
          <p:cNvSpPr>
            <a:spLocks noGrp="1"/>
          </p:cNvSpPr>
          <p:nvPr>
            <p:ph type="body" sz="quarter" idx="10"/>
          </p:nvPr>
        </p:nvSpPr>
        <p:spPr/>
        <p:txBody>
          <a:bodyPr/>
          <a:lstStyle/>
          <a:p>
            <a:endParaRPr lang="fr-FR" dirty="0"/>
          </a:p>
        </p:txBody>
      </p:sp>
    </p:spTree>
    <p:extLst>
      <p:ext uri="{BB962C8B-B14F-4D97-AF65-F5344CB8AC3E}">
        <p14:creationId xmlns:p14="http://schemas.microsoft.com/office/powerpoint/2010/main" val="19994174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a:xfrm>
            <a:off x="771689" y="345296"/>
            <a:ext cx="10529279" cy="306172"/>
          </a:xfrm>
        </p:spPr>
        <p:txBody>
          <a:bodyPr/>
          <a:lstStyle/>
          <a:p>
            <a:r>
              <a:rPr lang="fr-FR" dirty="0">
                <a:latin typeface="Calibri" panose="020F0502020204030204"/>
              </a:rPr>
              <a:t> Nous allons commencé par corriger l’exercice maison</a:t>
            </a:r>
            <a:endParaRPr lang="fr-FR" sz="1400"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a:xfrm>
            <a:off x="777632" y="711880"/>
            <a:ext cx="10529705" cy="268287"/>
          </a:xfrm>
        </p:spPr>
        <p:txBody>
          <a:bodyPr/>
          <a:lstStyle/>
          <a:p>
            <a:endParaRPr lang="fr-FR" dirty="0">
              <a:solidFill>
                <a:prstClr val="white">
                  <a:lumMod val="65000"/>
                </a:prstClr>
              </a:solidFill>
              <a:latin typeface="Calibri" panose="020F0502020204030204"/>
            </a:endParaRPr>
          </a:p>
        </p:txBody>
      </p:sp>
      <p:sp>
        <p:nvSpPr>
          <p:cNvPr id="14" name="Google Shape;565;p42"/>
          <p:cNvSpPr/>
          <p:nvPr/>
        </p:nvSpPr>
        <p:spPr>
          <a:xfrm>
            <a:off x="862952" y="1560947"/>
            <a:ext cx="10664890" cy="3842326"/>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grpSp>
        <p:nvGrpSpPr>
          <p:cNvPr id="7" name="Groupe 6">
            <a:extLst>
              <a:ext uri="{FF2B5EF4-FFF2-40B4-BE49-F238E27FC236}">
                <a16:creationId xmlns:a16="http://schemas.microsoft.com/office/drawing/2014/main" id="{D14F35B1-57EF-5F30-175B-D88558430AF2}"/>
              </a:ext>
            </a:extLst>
          </p:cNvPr>
          <p:cNvGrpSpPr/>
          <p:nvPr/>
        </p:nvGrpSpPr>
        <p:grpSpPr>
          <a:xfrm>
            <a:off x="11493365" y="427318"/>
            <a:ext cx="497596" cy="431295"/>
            <a:chOff x="779844" y="4335989"/>
            <a:chExt cx="563238" cy="575842"/>
          </a:xfrm>
        </p:grpSpPr>
        <p:pic>
          <p:nvPicPr>
            <p:cNvPr id="8" name="Google Shape;307;p51" descr="Une image contenant Dessin animé, clipart, Animation, illustration&#10;&#10;Description générée automatiquement">
              <a:extLst>
                <a:ext uri="{FF2B5EF4-FFF2-40B4-BE49-F238E27FC236}">
                  <a16:creationId xmlns:a16="http://schemas.microsoft.com/office/drawing/2014/main" id="{AF5E27B1-232C-64D9-8D5D-BDE7B81EF271}"/>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9" name="Rectangle 8">
              <a:extLst>
                <a:ext uri="{FF2B5EF4-FFF2-40B4-BE49-F238E27FC236}">
                  <a16:creationId xmlns:a16="http://schemas.microsoft.com/office/drawing/2014/main" id="{05318624-5AC7-A98C-82D3-BCB2AD2DF54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6" name="Image 5">
            <a:extLst>
              <a:ext uri="{FF2B5EF4-FFF2-40B4-BE49-F238E27FC236}">
                <a16:creationId xmlns:a16="http://schemas.microsoft.com/office/drawing/2014/main" id="{D0987356-C033-13A1-AA10-A8DBC6038696}"/>
              </a:ext>
            </a:extLst>
          </p:cNvPr>
          <p:cNvPicPr>
            <a:picLocks noChangeAspect="1"/>
          </p:cNvPicPr>
          <p:nvPr/>
        </p:nvPicPr>
        <p:blipFill>
          <a:blip r:embed="rId3"/>
          <a:stretch>
            <a:fillRect/>
          </a:stretch>
        </p:blipFill>
        <p:spPr>
          <a:xfrm>
            <a:off x="1052743" y="2436840"/>
            <a:ext cx="10248225" cy="2381933"/>
          </a:xfrm>
          <a:prstGeom prst="rect">
            <a:avLst/>
          </a:prstGeom>
        </p:spPr>
      </p:pic>
    </p:spTree>
    <p:extLst>
      <p:ext uri="{BB962C8B-B14F-4D97-AF65-F5344CB8AC3E}">
        <p14:creationId xmlns:p14="http://schemas.microsoft.com/office/powerpoint/2010/main" val="32355238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8251AF-3382-19E1-031C-98C58BB3E45D}"/>
              </a:ext>
            </a:extLst>
          </p:cNvPr>
          <p:cNvSpPr>
            <a:spLocks noGrp="1"/>
          </p:cNvSpPr>
          <p:nvPr>
            <p:ph type="body" sz="quarter" idx="10"/>
          </p:nvPr>
        </p:nvSpPr>
        <p:spPr/>
        <p:txBody>
          <a:bodyPr/>
          <a:lstStyle/>
          <a:p>
            <a:endParaRPr lang="fr-FR"/>
          </a:p>
        </p:txBody>
      </p:sp>
    </p:spTree>
    <p:extLst>
      <p:ext uri="{BB962C8B-B14F-4D97-AF65-F5344CB8AC3E}">
        <p14:creationId xmlns:p14="http://schemas.microsoft.com/office/powerpoint/2010/main" val="1795830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98400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a:xfrm>
            <a:off x="778058" y="272111"/>
            <a:ext cx="10529279" cy="540320"/>
          </a:xfrm>
        </p:spPr>
        <p:txBody>
          <a:bodyPr/>
          <a:lstStyle/>
          <a:p>
            <a:r>
              <a:rPr lang="fr-FR" sz="1400" dirty="0"/>
              <a:t> Répondez aux questions ci-dessous: </a:t>
            </a:r>
            <a:br>
              <a:rPr lang="fr-FR" sz="1400" dirty="0"/>
            </a:br>
            <a:endParaRPr lang="fr-FR" sz="1400"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a:xfrm>
            <a:off x="677125" y="663645"/>
            <a:ext cx="10529705" cy="268287"/>
          </a:xfrm>
        </p:spPr>
        <p:txBody>
          <a:bodyPr/>
          <a:lstStyle/>
          <a:p>
            <a:r>
              <a:rPr lang="fr-FR" dirty="0">
                <a:solidFill>
                  <a:prstClr val="white">
                    <a:lumMod val="65000"/>
                  </a:prstClr>
                </a:solidFill>
                <a:latin typeface="Calibri" panose="020F0502020204030204"/>
              </a:rPr>
              <a:t>L'enseignant explique ce qui est demandé.</a:t>
            </a:r>
          </a:p>
        </p:txBody>
      </p:sp>
      <p:sp>
        <p:nvSpPr>
          <p:cNvPr id="14" name="Google Shape;565;p42"/>
          <p:cNvSpPr/>
          <p:nvPr/>
        </p:nvSpPr>
        <p:spPr>
          <a:xfrm>
            <a:off x="541940" y="1419936"/>
            <a:ext cx="10664890" cy="4411836"/>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Calibri"/>
              <a:ea typeface="Calibri"/>
              <a:cs typeface="Calibri"/>
              <a:sym typeface="Calibri"/>
            </a:endParaRPr>
          </a:p>
        </p:txBody>
      </p:sp>
      <p:pic>
        <p:nvPicPr>
          <p:cNvPr id="12" name="Image 8">
            <a:extLst>
              <a:ext uri="{FF2B5EF4-FFF2-40B4-BE49-F238E27FC236}">
                <a16:creationId xmlns:a16="http://schemas.microsoft.com/office/drawing/2014/main" id="{E28CAB86-30AD-6D64-22FE-9A1ECAD5BA5D}"/>
              </a:ext>
            </a:extLst>
          </p:cNvPr>
          <p:cNvPicPr>
            <a:picLocks noChangeAspect="1"/>
          </p:cNvPicPr>
          <p:nvPr/>
        </p:nvPicPr>
        <p:blipFill>
          <a:blip r:embed="rId2"/>
          <a:stretch>
            <a:fillRect/>
          </a:stretch>
        </p:blipFill>
        <p:spPr>
          <a:xfrm>
            <a:off x="11645716" y="505406"/>
            <a:ext cx="325863" cy="325863"/>
          </a:xfrm>
          <a:prstGeom prst="rect">
            <a:avLst/>
          </a:prstGeom>
        </p:spPr>
      </p:pic>
      <p:sp>
        <p:nvSpPr>
          <p:cNvPr id="7" name="ZoneTexte 6"/>
          <p:cNvSpPr txBox="1"/>
          <p:nvPr/>
        </p:nvSpPr>
        <p:spPr>
          <a:xfrm>
            <a:off x="5638800" y="2974109"/>
            <a:ext cx="65" cy="307777"/>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3" name="Image 2">
            <a:extLst>
              <a:ext uri="{FF2B5EF4-FFF2-40B4-BE49-F238E27FC236}">
                <a16:creationId xmlns:a16="http://schemas.microsoft.com/office/drawing/2014/main" id="{C6DD4A8C-DBF5-AFD0-372F-F1B4886B6913}"/>
              </a:ext>
            </a:extLst>
          </p:cNvPr>
          <p:cNvPicPr>
            <a:picLocks noChangeAspect="1"/>
          </p:cNvPicPr>
          <p:nvPr/>
        </p:nvPicPr>
        <p:blipFill>
          <a:blip r:embed="rId3"/>
          <a:stretch>
            <a:fillRect/>
          </a:stretch>
        </p:blipFill>
        <p:spPr>
          <a:xfrm>
            <a:off x="882407" y="1975145"/>
            <a:ext cx="10129303" cy="3087718"/>
          </a:xfrm>
          <a:prstGeom prst="rect">
            <a:avLst/>
          </a:prstGeom>
        </p:spPr>
      </p:pic>
    </p:spTree>
    <p:extLst>
      <p:ext uri="{BB962C8B-B14F-4D97-AF65-F5344CB8AC3E}">
        <p14:creationId xmlns:p14="http://schemas.microsoft.com/office/powerpoint/2010/main" val="39366255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71BEAC-FBEA-F0B7-FF7C-735235FF071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3E058E9-BD26-38AE-4880-08FF14B38649}"/>
              </a:ext>
            </a:extLst>
          </p:cNvPr>
          <p:cNvSpPr>
            <a:spLocks noGrp="1"/>
          </p:cNvSpPr>
          <p:nvPr>
            <p:ph type="title"/>
          </p:nvPr>
        </p:nvSpPr>
        <p:spPr>
          <a:xfrm>
            <a:off x="771689" y="345296"/>
            <a:ext cx="10529279" cy="306172"/>
          </a:xfrm>
        </p:spPr>
        <p:txBody>
          <a:bodyPr/>
          <a:lstStyle/>
          <a:p>
            <a:r>
              <a:rPr lang="fr-FR" sz="1400" dirty="0"/>
              <a:t>Voici les bonnes réponses:</a:t>
            </a:r>
          </a:p>
        </p:txBody>
      </p:sp>
      <p:sp>
        <p:nvSpPr>
          <p:cNvPr id="4" name="Espace réservé du contenu 3">
            <a:extLst>
              <a:ext uri="{FF2B5EF4-FFF2-40B4-BE49-F238E27FC236}">
                <a16:creationId xmlns:a16="http://schemas.microsoft.com/office/drawing/2014/main" id="{B2156438-6A8E-50A9-FEAD-348A7825BEB2}"/>
              </a:ext>
            </a:extLst>
          </p:cNvPr>
          <p:cNvSpPr>
            <a:spLocks noGrp="1"/>
          </p:cNvSpPr>
          <p:nvPr>
            <p:ph sz="quarter" idx="11"/>
          </p:nvPr>
        </p:nvSpPr>
        <p:spPr>
          <a:xfrm>
            <a:off x="777632" y="711880"/>
            <a:ext cx="10529705" cy="268287"/>
          </a:xfrm>
        </p:spPr>
        <p:txBody>
          <a:bodyPr/>
          <a:lstStyle/>
          <a:p>
            <a:endParaRPr lang="fr-FR" dirty="0">
              <a:solidFill>
                <a:prstClr val="white">
                  <a:lumMod val="65000"/>
                </a:prstClr>
              </a:solidFill>
              <a:latin typeface="Calibri" panose="020F0502020204030204"/>
            </a:endParaRPr>
          </a:p>
        </p:txBody>
      </p:sp>
      <p:sp>
        <p:nvSpPr>
          <p:cNvPr id="14" name="Google Shape;565;p42">
            <a:extLst>
              <a:ext uri="{FF2B5EF4-FFF2-40B4-BE49-F238E27FC236}">
                <a16:creationId xmlns:a16="http://schemas.microsoft.com/office/drawing/2014/main" id="{51FB86FB-36F2-B6F7-4557-8BBF812ED039}"/>
              </a:ext>
            </a:extLst>
          </p:cNvPr>
          <p:cNvSpPr/>
          <p:nvPr/>
        </p:nvSpPr>
        <p:spPr>
          <a:xfrm>
            <a:off x="862952" y="1560947"/>
            <a:ext cx="10664890" cy="3842326"/>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Calibri"/>
              <a:ea typeface="Calibri"/>
              <a:cs typeface="Calibri"/>
              <a:sym typeface="Calibri"/>
            </a:endParaRPr>
          </a:p>
        </p:txBody>
      </p:sp>
      <p:grpSp>
        <p:nvGrpSpPr>
          <p:cNvPr id="7" name="Groupe 6">
            <a:extLst>
              <a:ext uri="{FF2B5EF4-FFF2-40B4-BE49-F238E27FC236}">
                <a16:creationId xmlns:a16="http://schemas.microsoft.com/office/drawing/2014/main" id="{73583A5D-E341-8DEF-3975-BF50107285F5}"/>
              </a:ext>
            </a:extLst>
          </p:cNvPr>
          <p:cNvGrpSpPr/>
          <p:nvPr/>
        </p:nvGrpSpPr>
        <p:grpSpPr>
          <a:xfrm>
            <a:off x="11493365" y="427318"/>
            <a:ext cx="497596" cy="431295"/>
            <a:chOff x="779844" y="4335989"/>
            <a:chExt cx="563238" cy="575842"/>
          </a:xfrm>
        </p:grpSpPr>
        <p:pic>
          <p:nvPicPr>
            <p:cNvPr id="8" name="Google Shape;307;p51" descr="Une image contenant Dessin animé, clipart, Animation, illustration&#10;&#10;Description générée automatiquement">
              <a:extLst>
                <a:ext uri="{FF2B5EF4-FFF2-40B4-BE49-F238E27FC236}">
                  <a16:creationId xmlns:a16="http://schemas.microsoft.com/office/drawing/2014/main" id="{28B9B72C-8D5C-7331-147B-0C4E78D93E4C}"/>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9" name="Rectangle 8">
              <a:extLst>
                <a:ext uri="{FF2B5EF4-FFF2-40B4-BE49-F238E27FC236}">
                  <a16:creationId xmlns:a16="http://schemas.microsoft.com/office/drawing/2014/main" id="{93C2A006-0C03-B5BA-C419-4E88518E120F}"/>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pic>
        <p:nvPicPr>
          <p:cNvPr id="23" name="Image 22">
            <a:extLst>
              <a:ext uri="{FF2B5EF4-FFF2-40B4-BE49-F238E27FC236}">
                <a16:creationId xmlns:a16="http://schemas.microsoft.com/office/drawing/2014/main" id="{9DC877A5-71CA-DFC3-1E8D-44C5B295EF3B}"/>
              </a:ext>
            </a:extLst>
          </p:cNvPr>
          <p:cNvPicPr>
            <a:picLocks noChangeAspect="1"/>
          </p:cNvPicPr>
          <p:nvPr/>
        </p:nvPicPr>
        <p:blipFill>
          <a:blip r:embed="rId3"/>
          <a:stretch>
            <a:fillRect/>
          </a:stretch>
        </p:blipFill>
        <p:spPr>
          <a:xfrm>
            <a:off x="982537" y="2068373"/>
            <a:ext cx="10510828" cy="2999737"/>
          </a:xfrm>
          <a:prstGeom prst="rect">
            <a:avLst/>
          </a:prstGeom>
        </p:spPr>
      </p:pic>
      <mc:AlternateContent xmlns:mc="http://schemas.openxmlformats.org/markup-compatibility/2006" xmlns:a14="http://schemas.microsoft.com/office/drawing/2010/main">
        <mc:Choice Requires="a14">
          <p:sp>
            <p:nvSpPr>
              <p:cNvPr id="24" name="ZoneTexte 23">
                <a:extLst>
                  <a:ext uri="{FF2B5EF4-FFF2-40B4-BE49-F238E27FC236}">
                    <a16:creationId xmlns:a16="http://schemas.microsoft.com/office/drawing/2014/main" id="{FE84ACDC-2EBE-DD86-6E14-85F50AC07CD3}"/>
                  </a:ext>
                </a:extLst>
              </p:cNvPr>
              <p:cNvSpPr txBox="1"/>
              <p:nvPr/>
            </p:nvSpPr>
            <p:spPr>
              <a:xfrm>
                <a:off x="7334651" y="2714020"/>
                <a:ext cx="1147864" cy="523220"/>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2800" b="1" i="1" dirty="0" smtClean="0">
                          <a:solidFill>
                            <a:srgbClr val="FF0000"/>
                          </a:solidFill>
                          <a:latin typeface="Cambria Math" panose="02040503050406030204" pitchFamily="18" charset="0"/>
                          <a:cs typeface="Calibri" panose="020F0502020204030204" pitchFamily="34" charset="0"/>
                        </a:rPr>
                        <m:t>=</m:t>
                      </m:r>
                      <m:r>
                        <a:rPr lang="fr-FR" sz="2800" b="1" i="1" dirty="0" smtClean="0">
                          <a:solidFill>
                            <a:srgbClr val="FF0000"/>
                          </a:solidFill>
                          <a:latin typeface="Cambria Math" panose="02040503050406030204" pitchFamily="18" charset="0"/>
                          <a:cs typeface="Calibri" panose="020F0502020204030204" pitchFamily="34" charset="0"/>
                        </a:rPr>
                        <m:t>𝟒</m:t>
                      </m:r>
                      <m:r>
                        <a:rPr lang="fr-FR" sz="2800" b="1" i="1" dirty="0" smtClean="0">
                          <a:solidFill>
                            <a:srgbClr val="FF0000"/>
                          </a:solidFill>
                          <a:latin typeface="Cambria Math" panose="02040503050406030204" pitchFamily="18" charset="0"/>
                          <a:cs typeface="Calibri" panose="020F0502020204030204" pitchFamily="34" charset="0"/>
                        </a:rPr>
                        <m:t>,</m:t>
                      </m:r>
                      <m:r>
                        <a:rPr lang="fr-FR" sz="2800" b="1" i="1" dirty="0" smtClean="0">
                          <a:solidFill>
                            <a:srgbClr val="FF0000"/>
                          </a:solidFill>
                          <a:latin typeface="Cambria Math" panose="02040503050406030204" pitchFamily="18" charset="0"/>
                          <a:cs typeface="Calibri" panose="020F0502020204030204" pitchFamily="34" charset="0"/>
                        </a:rPr>
                        <m:t>𝟑</m:t>
                      </m:r>
                    </m:oMath>
                  </m:oMathPara>
                </a14:m>
                <a:endParaRPr lang="fr-FR" sz="2800" b="1" dirty="0">
                  <a:solidFill>
                    <a:srgbClr val="FF0000"/>
                  </a:solidFill>
                  <a:latin typeface="Calibri" panose="020F0502020204030204" pitchFamily="34" charset="0"/>
                  <a:cs typeface="Calibri" panose="020F0502020204030204" pitchFamily="34" charset="0"/>
                </a:endParaRPr>
              </a:p>
            </p:txBody>
          </p:sp>
        </mc:Choice>
        <mc:Fallback xmlns="">
          <p:sp>
            <p:nvSpPr>
              <p:cNvPr id="24" name="ZoneTexte 23">
                <a:extLst>
                  <a:ext uri="{FF2B5EF4-FFF2-40B4-BE49-F238E27FC236}">
                    <a16:creationId xmlns:a16="http://schemas.microsoft.com/office/drawing/2014/main" id="{FE84ACDC-2EBE-DD86-6E14-85F50AC07CD3}"/>
                  </a:ext>
                </a:extLst>
              </p:cNvPr>
              <p:cNvSpPr txBox="1">
                <a:spLocks noRot="1" noChangeAspect="1" noMove="1" noResize="1" noEditPoints="1" noAdjustHandles="1" noChangeArrowheads="1" noChangeShapeType="1" noTextEdit="1"/>
              </p:cNvSpPr>
              <p:nvPr/>
            </p:nvSpPr>
            <p:spPr>
              <a:xfrm>
                <a:off x="7334651" y="2714020"/>
                <a:ext cx="1147864" cy="523220"/>
              </a:xfrm>
              <a:prstGeom prst="rect">
                <a:avLst/>
              </a:prstGeom>
              <a:blipFill>
                <a:blip r:embed="rId4"/>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7" name="ZoneTexte 26">
                <a:extLst>
                  <a:ext uri="{FF2B5EF4-FFF2-40B4-BE49-F238E27FC236}">
                    <a16:creationId xmlns:a16="http://schemas.microsoft.com/office/drawing/2014/main" id="{12ED8F8C-1067-E765-22B5-F1195636CEB2}"/>
                  </a:ext>
                </a:extLst>
              </p:cNvPr>
              <p:cNvSpPr txBox="1"/>
              <p:nvPr/>
            </p:nvSpPr>
            <p:spPr>
              <a:xfrm>
                <a:off x="3124697" y="3753056"/>
                <a:ext cx="6141400" cy="695062"/>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f>
                        <m:fPr>
                          <m:ctrlPr>
                            <a:rPr lang="fr-FR" sz="2000" b="1" i="1" dirty="0" smtClean="0">
                              <a:solidFill>
                                <a:srgbClr val="FF0000"/>
                              </a:solidFill>
                              <a:latin typeface="Cambria Math" panose="02040503050406030204" pitchFamily="18" charset="0"/>
                              <a:cs typeface="Calibri" panose="020F0502020204030204" pitchFamily="34" charset="0"/>
                            </a:rPr>
                          </m:ctrlPr>
                        </m:fPr>
                        <m:num>
                          <m:r>
                            <a:rPr lang="fr-FR" sz="2000" b="1" i="1" dirty="0" smtClean="0">
                              <a:solidFill>
                                <a:srgbClr val="FF0000"/>
                              </a:solidFill>
                              <a:latin typeface="Cambria Math" panose="02040503050406030204" pitchFamily="18" charset="0"/>
                              <a:cs typeface="Calibri" panose="020F0502020204030204" pitchFamily="34" charset="0"/>
                            </a:rPr>
                            <m:t>𝟏𝟓</m:t>
                          </m:r>
                          <m:r>
                            <a:rPr lang="fr-FR" sz="2000" b="1" i="1" dirty="0" smtClean="0">
                              <a:solidFill>
                                <a:srgbClr val="FF0000"/>
                              </a:solidFill>
                              <a:latin typeface="Cambria Math" panose="02040503050406030204" pitchFamily="18" charset="0"/>
                              <a:cs typeface="Calibri" panose="020F0502020204030204" pitchFamily="34" charset="0"/>
                            </a:rPr>
                            <m:t>+</m:t>
                          </m:r>
                          <m:r>
                            <a:rPr lang="fr-FR" sz="2000" b="1" i="1" dirty="0" smtClean="0">
                              <a:solidFill>
                                <a:srgbClr val="FF0000"/>
                              </a:solidFill>
                              <a:latin typeface="Cambria Math" panose="02040503050406030204" pitchFamily="18" charset="0"/>
                              <a:cs typeface="Calibri" panose="020F0502020204030204" pitchFamily="34" charset="0"/>
                            </a:rPr>
                            <m:t>𝟏𝟐</m:t>
                          </m:r>
                          <m:r>
                            <a:rPr lang="fr-FR" sz="2000" b="1" i="1" dirty="0" smtClean="0">
                              <a:solidFill>
                                <a:srgbClr val="FF0000"/>
                              </a:solidFill>
                              <a:latin typeface="Cambria Math" panose="02040503050406030204" pitchFamily="18" charset="0"/>
                              <a:cs typeface="Calibri" panose="020F0502020204030204" pitchFamily="34" charset="0"/>
                            </a:rPr>
                            <m:t>+</m:t>
                          </m:r>
                          <m:r>
                            <a:rPr lang="fr-FR" sz="2000" b="1" i="1" dirty="0" smtClean="0">
                              <a:solidFill>
                                <a:srgbClr val="FF0000"/>
                              </a:solidFill>
                              <a:latin typeface="Cambria Math" panose="02040503050406030204" pitchFamily="18" charset="0"/>
                              <a:cs typeface="Calibri" panose="020F0502020204030204" pitchFamily="34" charset="0"/>
                            </a:rPr>
                            <m:t>𝟏𝟓</m:t>
                          </m:r>
                          <m:r>
                            <a:rPr lang="fr-FR" sz="2000" b="1" i="1" dirty="0" smtClean="0">
                              <a:solidFill>
                                <a:srgbClr val="FF0000"/>
                              </a:solidFill>
                              <a:latin typeface="Cambria Math" panose="02040503050406030204" pitchFamily="18" charset="0"/>
                              <a:cs typeface="Calibri" panose="020F0502020204030204" pitchFamily="34" charset="0"/>
                            </a:rPr>
                            <m:t>+</m:t>
                          </m:r>
                          <m:r>
                            <a:rPr lang="fr-FR" sz="2000" b="1" i="1" dirty="0" smtClean="0">
                              <a:solidFill>
                                <a:srgbClr val="FF0000"/>
                              </a:solidFill>
                              <a:latin typeface="Cambria Math" panose="02040503050406030204" pitchFamily="18" charset="0"/>
                              <a:cs typeface="Calibri" panose="020F0502020204030204" pitchFamily="34" charset="0"/>
                            </a:rPr>
                            <m:t>𝟏𝟏</m:t>
                          </m:r>
                        </m:num>
                        <m:den>
                          <m:r>
                            <a:rPr lang="fr-FR" sz="2000" b="1" i="1" dirty="0" smtClean="0">
                              <a:solidFill>
                                <a:srgbClr val="FF0000"/>
                              </a:solidFill>
                              <a:latin typeface="Cambria Math" panose="02040503050406030204" pitchFamily="18" charset="0"/>
                              <a:cs typeface="Calibri" panose="020F0502020204030204" pitchFamily="34" charset="0"/>
                            </a:rPr>
                            <m:t>𝟓</m:t>
                          </m:r>
                        </m:den>
                      </m:f>
                      <m:r>
                        <a:rPr lang="fr-FR" sz="2000" b="1" i="1" dirty="0" smtClean="0">
                          <a:solidFill>
                            <a:srgbClr val="FF0000"/>
                          </a:solidFill>
                          <a:latin typeface="Cambria Math" panose="02040503050406030204" pitchFamily="18" charset="0"/>
                          <a:cs typeface="Calibri" panose="020F0502020204030204" pitchFamily="34" charset="0"/>
                        </a:rPr>
                        <m:t>=</m:t>
                      </m:r>
                      <m:r>
                        <a:rPr lang="fr-FR" sz="2000" b="1" i="1" dirty="0" smtClean="0">
                          <a:solidFill>
                            <a:srgbClr val="FF0000"/>
                          </a:solidFill>
                          <a:latin typeface="Cambria Math" panose="02040503050406030204" pitchFamily="18" charset="0"/>
                          <a:cs typeface="Calibri" panose="020F0502020204030204" pitchFamily="34" charset="0"/>
                        </a:rPr>
                        <m:t>𝟏𝟎</m:t>
                      </m:r>
                      <m:r>
                        <a:rPr lang="fr-FR" sz="2000" b="1" i="1" dirty="0" smtClean="0">
                          <a:solidFill>
                            <a:srgbClr val="FF0000"/>
                          </a:solidFill>
                          <a:latin typeface="Cambria Math" panose="02040503050406030204" pitchFamily="18" charset="0"/>
                          <a:cs typeface="Calibri" panose="020F0502020204030204" pitchFamily="34" charset="0"/>
                        </a:rPr>
                        <m:t>,</m:t>
                      </m:r>
                      <m:r>
                        <a:rPr lang="fr-FR" sz="2000" b="1" i="1" dirty="0" smtClean="0">
                          <a:solidFill>
                            <a:srgbClr val="FF0000"/>
                          </a:solidFill>
                          <a:latin typeface="Cambria Math" panose="02040503050406030204" pitchFamily="18" charset="0"/>
                          <a:cs typeface="Calibri" panose="020F0502020204030204" pitchFamily="34" charset="0"/>
                        </a:rPr>
                        <m:t>𝟔</m:t>
                      </m:r>
                    </m:oMath>
                  </m:oMathPara>
                </a14:m>
                <a:endParaRPr lang="fr-FR" sz="2000" b="1" dirty="0">
                  <a:solidFill>
                    <a:srgbClr val="FF0000"/>
                  </a:solidFill>
                  <a:latin typeface="Calibri" panose="020F0502020204030204" pitchFamily="34" charset="0"/>
                  <a:cs typeface="Calibri" panose="020F0502020204030204" pitchFamily="34" charset="0"/>
                </a:endParaRPr>
              </a:p>
            </p:txBody>
          </p:sp>
        </mc:Choice>
        <mc:Fallback xmlns="">
          <p:sp>
            <p:nvSpPr>
              <p:cNvPr id="27" name="ZoneTexte 26">
                <a:extLst>
                  <a:ext uri="{FF2B5EF4-FFF2-40B4-BE49-F238E27FC236}">
                    <a16:creationId xmlns:a16="http://schemas.microsoft.com/office/drawing/2014/main" id="{12ED8F8C-1067-E765-22B5-F1195636CEB2}"/>
                  </a:ext>
                </a:extLst>
              </p:cNvPr>
              <p:cNvSpPr txBox="1">
                <a:spLocks noRot="1" noChangeAspect="1" noMove="1" noResize="1" noEditPoints="1" noAdjustHandles="1" noChangeArrowheads="1" noChangeShapeType="1" noTextEdit="1"/>
              </p:cNvSpPr>
              <p:nvPr/>
            </p:nvSpPr>
            <p:spPr>
              <a:xfrm>
                <a:off x="3124697" y="3753056"/>
                <a:ext cx="6141400" cy="695062"/>
              </a:xfrm>
              <a:prstGeom prst="rect">
                <a:avLst/>
              </a:prstGeom>
              <a:blipFill>
                <a:blip r:embed="rId5"/>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8" name="ZoneTexte 27">
                <a:extLst>
                  <a:ext uri="{FF2B5EF4-FFF2-40B4-BE49-F238E27FC236}">
                    <a16:creationId xmlns:a16="http://schemas.microsoft.com/office/drawing/2014/main" id="{F287DCDF-9DDB-1655-E812-2291D3C70BD2}"/>
                  </a:ext>
                </a:extLst>
              </p:cNvPr>
              <p:cNvSpPr txBox="1"/>
              <p:nvPr/>
            </p:nvSpPr>
            <p:spPr>
              <a:xfrm>
                <a:off x="4042160" y="4373048"/>
                <a:ext cx="6141400" cy="695062"/>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f>
                        <m:fPr>
                          <m:ctrlPr>
                            <a:rPr lang="fr-FR" sz="2000" b="1" i="1" dirty="0" smtClean="0">
                              <a:solidFill>
                                <a:srgbClr val="FF0000"/>
                              </a:solidFill>
                              <a:latin typeface="Cambria Math" panose="02040503050406030204" pitchFamily="18" charset="0"/>
                              <a:cs typeface="Calibri" panose="020F0502020204030204" pitchFamily="34" charset="0"/>
                            </a:rPr>
                          </m:ctrlPr>
                        </m:fPr>
                        <m:num>
                          <m:r>
                            <a:rPr lang="fr-FR" sz="2000" b="1" i="1" dirty="0" smtClean="0">
                              <a:solidFill>
                                <a:srgbClr val="FF0000"/>
                              </a:solidFill>
                              <a:latin typeface="Cambria Math" panose="02040503050406030204" pitchFamily="18" charset="0"/>
                              <a:cs typeface="Calibri" panose="020F0502020204030204" pitchFamily="34" charset="0"/>
                            </a:rPr>
                            <m:t>𝟏𝟎</m:t>
                          </m:r>
                          <m:r>
                            <a:rPr lang="fr-FR" sz="2000" b="1" i="1" dirty="0" smtClean="0">
                              <a:solidFill>
                                <a:srgbClr val="FF0000"/>
                              </a:solidFill>
                              <a:latin typeface="Cambria Math" panose="02040503050406030204" pitchFamily="18" charset="0"/>
                              <a:cs typeface="Calibri" panose="020F0502020204030204" pitchFamily="34" charset="0"/>
                            </a:rPr>
                            <m:t>+</m:t>
                          </m:r>
                          <m:r>
                            <a:rPr lang="fr-FR" sz="2000" b="1" i="1" dirty="0" smtClean="0">
                              <a:solidFill>
                                <a:srgbClr val="FF0000"/>
                              </a:solidFill>
                              <a:latin typeface="Cambria Math" panose="02040503050406030204" pitchFamily="18" charset="0"/>
                              <a:cs typeface="Calibri" panose="020F0502020204030204" pitchFamily="34" charset="0"/>
                            </a:rPr>
                            <m:t>𝟐𝟎</m:t>
                          </m:r>
                          <m:r>
                            <a:rPr lang="fr-FR" sz="2000" b="1" i="1" dirty="0" smtClean="0">
                              <a:solidFill>
                                <a:srgbClr val="FF0000"/>
                              </a:solidFill>
                              <a:latin typeface="Cambria Math" panose="02040503050406030204" pitchFamily="18" charset="0"/>
                              <a:cs typeface="Calibri" panose="020F0502020204030204" pitchFamily="34" charset="0"/>
                            </a:rPr>
                            <m:t>+</m:t>
                          </m:r>
                          <m:r>
                            <a:rPr lang="fr-FR" sz="2000" b="1" i="1" dirty="0" smtClean="0">
                              <a:solidFill>
                                <a:srgbClr val="FF0000"/>
                              </a:solidFill>
                              <a:latin typeface="Cambria Math" panose="02040503050406030204" pitchFamily="18" charset="0"/>
                              <a:cs typeface="Calibri" panose="020F0502020204030204" pitchFamily="34" charset="0"/>
                            </a:rPr>
                            <m:t>𝟐𝟎</m:t>
                          </m:r>
                          <m:r>
                            <a:rPr lang="fr-FR" sz="2000" b="1" i="1" dirty="0" smtClean="0">
                              <a:solidFill>
                                <a:srgbClr val="FF0000"/>
                              </a:solidFill>
                              <a:latin typeface="Cambria Math" panose="02040503050406030204" pitchFamily="18" charset="0"/>
                              <a:cs typeface="Calibri" panose="020F0502020204030204" pitchFamily="34" charset="0"/>
                            </a:rPr>
                            <m:t>+</m:t>
                          </m:r>
                          <m:r>
                            <a:rPr lang="fr-FR" sz="2000" b="1" i="1" dirty="0" smtClean="0">
                              <a:solidFill>
                                <a:srgbClr val="FF0000"/>
                              </a:solidFill>
                              <a:latin typeface="Cambria Math" panose="02040503050406030204" pitchFamily="18" charset="0"/>
                              <a:cs typeface="Calibri" panose="020F0502020204030204" pitchFamily="34" charset="0"/>
                            </a:rPr>
                            <m:t>𝟏𝟎</m:t>
                          </m:r>
                          <m:r>
                            <a:rPr lang="fr-FR" sz="2000" b="1" i="1" dirty="0" smtClean="0">
                              <a:solidFill>
                                <a:srgbClr val="FF0000"/>
                              </a:solidFill>
                              <a:latin typeface="Cambria Math" panose="02040503050406030204" pitchFamily="18" charset="0"/>
                              <a:cs typeface="Calibri" panose="020F0502020204030204" pitchFamily="34" charset="0"/>
                            </a:rPr>
                            <m:t>+</m:t>
                          </m:r>
                          <m:r>
                            <a:rPr lang="fr-FR" sz="2000" b="1" i="1" dirty="0" smtClean="0">
                              <a:solidFill>
                                <a:srgbClr val="FF0000"/>
                              </a:solidFill>
                              <a:latin typeface="Cambria Math" panose="02040503050406030204" pitchFamily="18" charset="0"/>
                              <a:cs typeface="Calibri" panose="020F0502020204030204" pitchFamily="34" charset="0"/>
                            </a:rPr>
                            <m:t>𝟏𝟎</m:t>
                          </m:r>
                          <m:r>
                            <a:rPr lang="fr-FR" sz="2000" b="1" i="1" dirty="0" smtClean="0">
                              <a:solidFill>
                                <a:srgbClr val="FF0000"/>
                              </a:solidFill>
                              <a:latin typeface="Cambria Math" panose="02040503050406030204" pitchFamily="18" charset="0"/>
                              <a:cs typeface="Calibri" panose="020F0502020204030204" pitchFamily="34" charset="0"/>
                            </a:rPr>
                            <m:t>+</m:t>
                          </m:r>
                          <m:r>
                            <a:rPr lang="fr-FR" sz="2000" b="1" i="1" dirty="0" smtClean="0">
                              <a:solidFill>
                                <a:srgbClr val="FF0000"/>
                              </a:solidFill>
                              <a:latin typeface="Cambria Math" panose="02040503050406030204" pitchFamily="18" charset="0"/>
                              <a:cs typeface="Calibri" panose="020F0502020204030204" pitchFamily="34" charset="0"/>
                            </a:rPr>
                            <m:t>𝟑𝟎</m:t>
                          </m:r>
                        </m:num>
                        <m:den>
                          <m:r>
                            <a:rPr lang="fr-FR" sz="2000" b="1" i="1" dirty="0" smtClean="0">
                              <a:solidFill>
                                <a:srgbClr val="FF0000"/>
                              </a:solidFill>
                              <a:latin typeface="Cambria Math" panose="02040503050406030204" pitchFamily="18" charset="0"/>
                              <a:cs typeface="Calibri" panose="020F0502020204030204" pitchFamily="34" charset="0"/>
                            </a:rPr>
                            <m:t>𝟓</m:t>
                          </m:r>
                        </m:den>
                      </m:f>
                      <m:r>
                        <a:rPr lang="fr-FR" sz="2000" b="1" i="1" dirty="0" smtClean="0">
                          <a:solidFill>
                            <a:srgbClr val="FF0000"/>
                          </a:solidFill>
                          <a:latin typeface="Cambria Math" panose="02040503050406030204" pitchFamily="18" charset="0"/>
                          <a:cs typeface="Calibri" panose="020F0502020204030204" pitchFamily="34" charset="0"/>
                        </a:rPr>
                        <m:t>=</m:t>
                      </m:r>
                      <m:r>
                        <a:rPr lang="fr-FR" sz="2000" b="1" i="1" dirty="0" smtClean="0">
                          <a:solidFill>
                            <a:srgbClr val="FF0000"/>
                          </a:solidFill>
                          <a:latin typeface="Cambria Math" panose="02040503050406030204" pitchFamily="18" charset="0"/>
                          <a:cs typeface="Calibri" panose="020F0502020204030204" pitchFamily="34" charset="0"/>
                        </a:rPr>
                        <m:t>𝟐𝟎</m:t>
                      </m:r>
                    </m:oMath>
                  </m:oMathPara>
                </a14:m>
                <a:endParaRPr lang="fr-FR" sz="2000" b="1" dirty="0">
                  <a:solidFill>
                    <a:srgbClr val="FF0000"/>
                  </a:solidFill>
                  <a:latin typeface="Calibri" panose="020F0502020204030204" pitchFamily="34" charset="0"/>
                  <a:cs typeface="Calibri" panose="020F0502020204030204" pitchFamily="34" charset="0"/>
                </a:endParaRPr>
              </a:p>
            </p:txBody>
          </p:sp>
        </mc:Choice>
        <mc:Fallback xmlns="">
          <p:sp>
            <p:nvSpPr>
              <p:cNvPr id="28" name="ZoneTexte 27">
                <a:extLst>
                  <a:ext uri="{FF2B5EF4-FFF2-40B4-BE49-F238E27FC236}">
                    <a16:creationId xmlns:a16="http://schemas.microsoft.com/office/drawing/2014/main" id="{F287DCDF-9DDB-1655-E812-2291D3C70BD2}"/>
                  </a:ext>
                </a:extLst>
              </p:cNvPr>
              <p:cNvSpPr txBox="1">
                <a:spLocks noRot="1" noChangeAspect="1" noMove="1" noResize="1" noEditPoints="1" noAdjustHandles="1" noChangeArrowheads="1" noChangeShapeType="1" noTextEdit="1"/>
              </p:cNvSpPr>
              <p:nvPr/>
            </p:nvSpPr>
            <p:spPr>
              <a:xfrm>
                <a:off x="4042160" y="4373048"/>
                <a:ext cx="6141400" cy="695062"/>
              </a:xfrm>
              <a:prstGeom prst="rect">
                <a:avLst/>
              </a:prstGeom>
              <a:blipFill>
                <a:blip r:embed="rId6"/>
                <a:stretch>
                  <a:fillRect/>
                </a:stretch>
              </a:blipFill>
            </p:spPr>
            <p:txBody>
              <a:bodyPr/>
              <a:lstStyle/>
              <a:p>
                <a:r>
                  <a:rPr lang="fr-FR">
                    <a:noFill/>
                  </a:rPr>
                  <a:t> </a:t>
                </a:r>
              </a:p>
            </p:txBody>
          </p:sp>
        </mc:Fallback>
      </mc:AlternateContent>
    </p:spTree>
    <p:extLst>
      <p:ext uri="{BB962C8B-B14F-4D97-AF65-F5344CB8AC3E}">
        <p14:creationId xmlns:p14="http://schemas.microsoft.com/office/powerpoint/2010/main" val="1458682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7" grpId="0"/>
      <p:bldP spid="2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36CC49-5EB1-0659-3408-C0AC69921968}"/>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26621847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EB86C-4442-D24A-E747-B211145C934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F7C58FD-9ECA-FC9A-7F25-8D712CFD76CC}"/>
              </a:ext>
            </a:extLst>
          </p:cNvPr>
          <p:cNvSpPr>
            <a:spLocks noGrp="1"/>
          </p:cNvSpPr>
          <p:nvPr>
            <p:ph type="title"/>
          </p:nvPr>
        </p:nvSpPr>
        <p:spPr/>
        <p:txBody>
          <a:bodyPr/>
          <a:lstStyle/>
          <a:p>
            <a:r>
              <a:rPr lang="fr-FR" dirty="0">
                <a:latin typeface="Calibri" panose="020F0502020204030204"/>
              </a:rPr>
              <a:t>A la fin de cette séance, vous serez capables de:</a:t>
            </a:r>
          </a:p>
        </p:txBody>
      </p:sp>
      <p:sp>
        <p:nvSpPr>
          <p:cNvPr id="4" name="Espace réservé du contenu 3">
            <a:extLst>
              <a:ext uri="{FF2B5EF4-FFF2-40B4-BE49-F238E27FC236}">
                <a16:creationId xmlns:a16="http://schemas.microsoft.com/office/drawing/2014/main" id="{54EA4B3D-C5A8-E4EC-ADF3-C1DBE765D7C2}"/>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explique :</a:t>
            </a:r>
          </a:p>
        </p:txBody>
      </p:sp>
      <p:pic>
        <p:nvPicPr>
          <p:cNvPr id="14" name="Picture 2" descr="Lever la main - Icônes mains et gestes gratuites">
            <a:extLst>
              <a:ext uri="{FF2B5EF4-FFF2-40B4-BE49-F238E27FC236}">
                <a16:creationId xmlns:a16="http://schemas.microsoft.com/office/drawing/2014/main" id="{8CE0C3EB-3558-15A6-B86E-F866E8D3EDA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687878" y="505209"/>
            <a:ext cx="312328" cy="312328"/>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2" descr="Photo de formes géométriques en bois clair (sphère, cylindre, cône, cube) sur fond orange."/>
          <p:cNvSpPr>
            <a:spLocks noChangeAspect="1" noChangeArrowheads="1"/>
          </p:cNvSpPr>
          <p:nvPr/>
        </p:nvSpPr>
        <p:spPr bwMode="auto">
          <a:xfrm flipV="1">
            <a:off x="155575" y="160338"/>
            <a:ext cx="435552" cy="43555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7" name="AutoShape 4" descr="Photo de formes géométriques en bois clair (sphère, cylindre, cône, cube) sur fond orang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3" name="AutoShape 2" descr="Perspective Solid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8" name="ZoneTexte 7"/>
          <p:cNvSpPr txBox="1"/>
          <p:nvPr/>
        </p:nvSpPr>
        <p:spPr>
          <a:xfrm>
            <a:off x="7213600" y="4311699"/>
            <a:ext cx="665019" cy="138499"/>
          </a:xfrm>
          <a:prstGeom prst="rect">
            <a:avLst/>
          </a:prstGeom>
          <a:solidFill>
            <a:schemeClr val="bg1"/>
          </a:solidFill>
        </p:spPr>
        <p:txBody>
          <a:bodyPr wrap="square" rtlCol="0">
            <a:spAutoFit/>
          </a:bodyPr>
          <a:lstStyle/>
          <a:p>
            <a:pPr algn="l"/>
            <a:endParaRPr lang="fr-FR" sz="1200" dirty="0">
              <a:latin typeface="Calibri" panose="020F0502020204030204" pitchFamily="34" charset="0"/>
              <a:cs typeface="Calibri" panose="020F0502020204030204" pitchFamily="34" charset="0"/>
            </a:endParaRPr>
          </a:p>
        </p:txBody>
      </p:sp>
      <p:sp>
        <p:nvSpPr>
          <p:cNvPr id="11" name="ZoneTexte 10"/>
          <p:cNvSpPr txBox="1"/>
          <p:nvPr/>
        </p:nvSpPr>
        <p:spPr>
          <a:xfrm>
            <a:off x="7361382" y="4179226"/>
            <a:ext cx="369454" cy="246221"/>
          </a:xfrm>
          <a:prstGeom prst="rect">
            <a:avLst/>
          </a:prstGeom>
          <a:solidFill>
            <a:schemeClr val="bg1"/>
          </a:solidFill>
        </p:spPr>
        <p:txBody>
          <a:bodyPr wrap="square" rtlCol="0">
            <a:spAutoFit/>
          </a:bodyPr>
          <a:lstStyle/>
          <a:p>
            <a:pPr algn="l"/>
            <a:endParaRPr lang="fr-FR" sz="1000" dirty="0">
              <a:latin typeface="Calibri" panose="020F0502020204030204" pitchFamily="34" charset="0"/>
              <a:cs typeface="Calibri" panose="020F0502020204030204" pitchFamily="34" charset="0"/>
            </a:endParaRPr>
          </a:p>
        </p:txBody>
      </p:sp>
      <p:grpSp>
        <p:nvGrpSpPr>
          <p:cNvPr id="5" name="Group 23">
            <a:extLst>
              <a:ext uri="{FF2B5EF4-FFF2-40B4-BE49-F238E27FC236}">
                <a16:creationId xmlns:a16="http://schemas.microsoft.com/office/drawing/2014/main" id="{8A6A8AB7-78F0-6F74-40BF-8B75CA912D6B}"/>
              </a:ext>
            </a:extLst>
          </p:cNvPr>
          <p:cNvGrpSpPr/>
          <p:nvPr/>
        </p:nvGrpSpPr>
        <p:grpSpPr>
          <a:xfrm>
            <a:off x="955401" y="2687203"/>
            <a:ext cx="10787749" cy="1624496"/>
            <a:chOff x="900518" y="2279373"/>
            <a:chExt cx="10787749" cy="1624496"/>
          </a:xfrm>
        </p:grpSpPr>
        <p:sp>
          <p:nvSpPr>
            <p:cNvPr id="9" name="AutoShape 2">
              <a:extLst>
                <a:ext uri="{FF2B5EF4-FFF2-40B4-BE49-F238E27FC236}">
                  <a16:creationId xmlns:a16="http://schemas.microsoft.com/office/drawing/2014/main" id="{0CDB10E5-5BB3-57BF-DECE-2E1F5B36AB6D}"/>
                </a:ext>
              </a:extLst>
            </p:cNvPr>
            <p:cNvSpPr>
              <a:spLocks noChangeAspect="1" noChangeArrowheads="1"/>
            </p:cNvSpPr>
            <p:nvPr/>
          </p:nvSpPr>
          <p:spPr bwMode="auto">
            <a:xfrm>
              <a:off x="6083852" y="2279373"/>
              <a:ext cx="203200" cy="203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0960" tIns="30480" rIns="60960" bIns="30480" numCol="1" anchor="t" anchorCtr="0" compatLnSpc="1">
              <a:prstTxWarp prst="textNoShape">
                <a:avLst/>
              </a:prstTxWarp>
            </a:bodyPr>
            <a:lstStyle/>
            <a:p>
              <a:endParaRPr lang="fr-FR" sz="1200"/>
            </a:p>
          </p:txBody>
        </p:sp>
        <p:sp>
          <p:nvSpPr>
            <p:cNvPr id="16" name="Rounded Rectangle 19">
              <a:extLst>
                <a:ext uri="{FF2B5EF4-FFF2-40B4-BE49-F238E27FC236}">
                  <a16:creationId xmlns:a16="http://schemas.microsoft.com/office/drawing/2014/main" id="{801C62D7-D0D7-4262-1A60-E3513C8585CB}"/>
                </a:ext>
              </a:extLst>
            </p:cNvPr>
            <p:cNvSpPr/>
            <p:nvPr/>
          </p:nvSpPr>
          <p:spPr>
            <a:xfrm>
              <a:off x="1442779" y="2445238"/>
              <a:ext cx="10245488" cy="1433880"/>
            </a:xfrm>
            <a:prstGeom prst="roundRect">
              <a:avLst>
                <a:gd name="adj" fmla="val 50000"/>
              </a:avLst>
            </a:prstGeom>
            <a:noFill/>
            <a:ln>
              <a:solidFill>
                <a:srgbClr val="72B5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7" name="Image 23">
              <a:extLst>
                <a:ext uri="{FF2B5EF4-FFF2-40B4-BE49-F238E27FC236}">
                  <a16:creationId xmlns:a16="http://schemas.microsoft.com/office/drawing/2014/main" id="{EB229EA8-E6B3-0FEB-7DF7-F6E6E1C6524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0518" y="2752965"/>
              <a:ext cx="805544" cy="805544"/>
            </a:xfrm>
            <a:prstGeom prst="rect">
              <a:avLst/>
            </a:prstGeom>
          </p:spPr>
        </p:pic>
        <p:sp>
          <p:nvSpPr>
            <p:cNvPr id="18" name="AutoShape 2">
              <a:extLst>
                <a:ext uri="{FF2B5EF4-FFF2-40B4-BE49-F238E27FC236}">
                  <a16:creationId xmlns:a16="http://schemas.microsoft.com/office/drawing/2014/main" id="{13DA5DB2-0978-CEB2-9E36-E466D0738F97}"/>
                </a:ext>
              </a:extLst>
            </p:cNvPr>
            <p:cNvSpPr>
              <a:spLocks noChangeAspect="1" noChangeArrowheads="1"/>
            </p:cNvSpPr>
            <p:nvPr/>
          </p:nvSpPr>
          <p:spPr bwMode="auto">
            <a:xfrm>
              <a:off x="6083852" y="3700669"/>
              <a:ext cx="203200" cy="203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0960" tIns="30480" rIns="60960" bIns="30480" numCol="1" anchor="t" anchorCtr="0" compatLnSpc="1">
              <a:prstTxWarp prst="textNoShape">
                <a:avLst/>
              </a:prstTxWarp>
            </a:bodyPr>
            <a:lstStyle/>
            <a:p>
              <a:endParaRPr lang="fr-FR" sz="1200"/>
            </a:p>
          </p:txBody>
        </p:sp>
        <p:sp>
          <p:nvSpPr>
            <p:cNvPr id="19" name="ZoneTexte 12">
              <a:extLst>
                <a:ext uri="{FF2B5EF4-FFF2-40B4-BE49-F238E27FC236}">
                  <a16:creationId xmlns:a16="http://schemas.microsoft.com/office/drawing/2014/main" id="{4A8077B2-C3A9-EE10-E4C9-D22316005C86}"/>
                </a:ext>
              </a:extLst>
            </p:cNvPr>
            <p:cNvSpPr txBox="1"/>
            <p:nvPr/>
          </p:nvSpPr>
          <p:spPr>
            <a:xfrm>
              <a:off x="1706451" y="2752965"/>
              <a:ext cx="9981427" cy="830997"/>
            </a:xfrm>
            <a:prstGeom prst="rect">
              <a:avLst/>
            </a:prstGeom>
            <a:noFill/>
          </p:spPr>
          <p:txBody>
            <a:bodyPr wrap="square" rtlCol="0">
              <a:spAutoFit/>
            </a:bodyPr>
            <a:lstStyle/>
            <a:p>
              <a:pPr lvl="0"/>
              <a:r>
                <a:rPr lang="fr-FR" sz="2400" dirty="0"/>
                <a:t>Déterminer et interpréter la moyenne arithmétique d’une série statistique quantitative </a:t>
              </a:r>
            </a:p>
          </p:txBody>
        </p:sp>
      </p:grpSp>
    </p:spTree>
    <p:extLst>
      <p:ext uri="{BB962C8B-B14F-4D97-AF65-F5344CB8AC3E}">
        <p14:creationId xmlns:p14="http://schemas.microsoft.com/office/powerpoint/2010/main" val="28553671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4E3661-AB21-941F-C00A-0C484FA1410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A51355-791E-BF70-39C6-07281FE8EE12}"/>
              </a:ext>
            </a:extLst>
          </p:cNvPr>
          <p:cNvSpPr>
            <a:spLocks noGrp="1"/>
          </p:cNvSpPr>
          <p:nvPr>
            <p:ph type="title"/>
          </p:nvPr>
        </p:nvSpPr>
        <p:spPr/>
        <p:txBody>
          <a:bodyPr/>
          <a:lstStyle/>
          <a:p>
            <a:r>
              <a:rPr kumimoji="0" lang="fr-FR" sz="1600" b="1" i="0" u="none" strike="noStrike" kern="1200" cap="none" spc="0" normalizeH="0" baseline="0" noProof="0" dirty="0">
                <a:ln>
                  <a:noFill/>
                </a:ln>
                <a:solidFill>
                  <a:prstClr val="white">
                    <a:lumMod val="65000"/>
                  </a:prstClr>
                </a:solidFill>
                <a:effectLst/>
                <a:uLnTx/>
                <a:uFillTx/>
                <a:latin typeface="Calibri" panose="020F0502020204030204"/>
                <a:ea typeface="+mj-ea"/>
                <a:cs typeface="+mj-cs"/>
              </a:rPr>
              <a:t>Pour atteindre cet objectif, nous allons suivre deux étapes</a:t>
            </a:r>
            <a:endParaRPr lang="fr-FR" dirty="0">
              <a:latin typeface="Calibri" panose="020F0502020204030204"/>
            </a:endParaRPr>
          </a:p>
        </p:txBody>
      </p:sp>
      <p:sp>
        <p:nvSpPr>
          <p:cNvPr id="4" name="Espace réservé du contenu 3">
            <a:extLst>
              <a:ext uri="{FF2B5EF4-FFF2-40B4-BE49-F238E27FC236}">
                <a16:creationId xmlns:a16="http://schemas.microsoft.com/office/drawing/2014/main" id="{936F1205-0451-4093-FEEA-86946A44CFAF}"/>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explique chaque tâche en pointant les étapes à l’écran.</a:t>
            </a:r>
          </a:p>
        </p:txBody>
      </p:sp>
      <p:pic>
        <p:nvPicPr>
          <p:cNvPr id="14" name="Picture 2" descr="Lever la main - Icônes mains et gestes gratuites">
            <a:extLst>
              <a:ext uri="{FF2B5EF4-FFF2-40B4-BE49-F238E27FC236}">
                <a16:creationId xmlns:a16="http://schemas.microsoft.com/office/drawing/2014/main" id="{B85A43D9-A9F8-440C-2D05-A281F7A617B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687878" y="505209"/>
            <a:ext cx="312328" cy="312328"/>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2" descr="Photo de formes géométriques en bois clair (sphère, cylindre, cône, cube) sur fond orange.">
            <a:extLst>
              <a:ext uri="{FF2B5EF4-FFF2-40B4-BE49-F238E27FC236}">
                <a16:creationId xmlns:a16="http://schemas.microsoft.com/office/drawing/2014/main" id="{C5A5F941-EC04-AE2C-38A8-5490386A3093}"/>
              </a:ext>
            </a:extLst>
          </p:cNvPr>
          <p:cNvSpPr>
            <a:spLocks noChangeAspect="1" noChangeArrowheads="1"/>
          </p:cNvSpPr>
          <p:nvPr/>
        </p:nvSpPr>
        <p:spPr bwMode="auto">
          <a:xfrm flipV="1">
            <a:off x="155575" y="160338"/>
            <a:ext cx="435552" cy="43555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7" name="AutoShape 4" descr="Photo de formes géométriques en bois clair (sphère, cylindre, cône, cube) sur fond orange.">
            <a:extLst>
              <a:ext uri="{FF2B5EF4-FFF2-40B4-BE49-F238E27FC236}">
                <a16:creationId xmlns:a16="http://schemas.microsoft.com/office/drawing/2014/main" id="{B6558F35-4114-AFB1-7473-E6A59A4DA1F9}"/>
              </a:ext>
            </a:extLst>
          </p:cNvP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3" name="AutoShape 2" descr="Perspective Solids">
            <a:extLst>
              <a:ext uri="{FF2B5EF4-FFF2-40B4-BE49-F238E27FC236}">
                <a16:creationId xmlns:a16="http://schemas.microsoft.com/office/drawing/2014/main" id="{B45544B1-9662-7FF5-1570-7B521874CBF1}"/>
              </a:ext>
            </a:extLst>
          </p:cNvP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 name="Rectangle 4">
            <a:extLst>
              <a:ext uri="{FF2B5EF4-FFF2-40B4-BE49-F238E27FC236}">
                <a16:creationId xmlns:a16="http://schemas.microsoft.com/office/drawing/2014/main" id="{83CF4498-BF76-CC78-034C-BF09DAC755CF}"/>
              </a:ext>
            </a:extLst>
          </p:cNvPr>
          <p:cNvSpPr/>
          <p:nvPr/>
        </p:nvSpPr>
        <p:spPr>
          <a:xfrm>
            <a:off x="785782" y="2287720"/>
            <a:ext cx="11214423" cy="1569660"/>
          </a:xfrm>
          <a:prstGeom prst="rect">
            <a:avLst/>
          </a:prstGeom>
        </p:spPr>
        <p:txBody>
          <a:bodyPr wrap="square">
            <a:spAutoFit/>
          </a:bodyPr>
          <a:lstStyle/>
          <a:p>
            <a:pPr lvl="0"/>
            <a:r>
              <a:rPr lang="fr-FR" sz="2400" dirty="0"/>
              <a:t>1. Déterminer  la moyenne arithmétique d’une série statistique quantitative </a:t>
            </a:r>
          </a:p>
          <a:p>
            <a:pPr lvl="0"/>
            <a:endParaRPr lang="fr-FR" sz="2400" dirty="0"/>
          </a:p>
          <a:p>
            <a:pPr lvl="0"/>
            <a:r>
              <a:rPr lang="fr-FR" sz="2400" dirty="0"/>
              <a:t>2. Interpréter la moyenne arithmétique d’une série statistique quantitative </a:t>
            </a:r>
          </a:p>
          <a:p>
            <a:pPr lvl="0"/>
            <a:endParaRPr lang="fr-FR" sz="2400" dirty="0"/>
          </a:p>
        </p:txBody>
      </p:sp>
    </p:spTree>
    <p:extLst>
      <p:ext uri="{BB962C8B-B14F-4D97-AF65-F5344CB8AC3E}">
        <p14:creationId xmlns:p14="http://schemas.microsoft.com/office/powerpoint/2010/main" val="14082366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30929A-E76C-EDAC-B30E-58436546897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9600D7E-837F-DD73-5C97-8EE4146D9883}"/>
              </a:ext>
            </a:extLst>
          </p:cNvPr>
          <p:cNvSpPr>
            <a:spLocks noGrp="1"/>
          </p:cNvSpPr>
          <p:nvPr>
            <p:ph type="body" sz="quarter" idx="10"/>
          </p:nvPr>
        </p:nvSpPr>
        <p:spPr/>
        <p:txBody>
          <a:bodyPr>
            <a:normAutofit fontScale="92500" lnSpcReduction="10000"/>
          </a:bodyPr>
          <a:lstStyle/>
          <a:p>
            <a:endParaRPr lang="fr-FR"/>
          </a:p>
        </p:txBody>
      </p:sp>
    </p:spTree>
    <p:extLst>
      <p:ext uri="{BB962C8B-B14F-4D97-AF65-F5344CB8AC3E}">
        <p14:creationId xmlns:p14="http://schemas.microsoft.com/office/powerpoint/2010/main" val="12155578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a:xfrm>
            <a:off x="1030288" y="334005"/>
            <a:ext cx="10277091" cy="267549"/>
          </a:xfrm>
        </p:spPr>
        <p:txBody>
          <a:bodyPr/>
          <a:lstStyle/>
          <a:p>
            <a:r>
              <a:rPr lang="fr-FR" dirty="0"/>
              <a:t>Je vais examiner cette situation de plus près. C’est le cas d’une série statistique quantitative.</a:t>
            </a:r>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explique la situation</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3" name="Rectangle 2">
            <a:extLst>
              <a:ext uri="{FF2B5EF4-FFF2-40B4-BE49-F238E27FC236}">
                <a16:creationId xmlns:a16="http://schemas.microsoft.com/office/drawing/2014/main" id="{27C43210-3127-4061-0E96-F06831FBD31A}"/>
              </a:ext>
            </a:extLst>
          </p:cNvPr>
          <p:cNvSpPr/>
          <p:nvPr/>
        </p:nvSpPr>
        <p:spPr>
          <a:xfrm>
            <a:off x="5995851" y="1925805"/>
            <a:ext cx="1166949" cy="215972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CCA40A69-9887-C75D-578C-68AC8ABF13E6}"/>
              </a:ext>
            </a:extLst>
          </p:cNvPr>
          <p:cNvPicPr>
            <a:picLocks noChangeAspect="1"/>
          </p:cNvPicPr>
          <p:nvPr/>
        </p:nvPicPr>
        <p:blipFill>
          <a:blip r:embed="rId3"/>
          <a:stretch>
            <a:fillRect/>
          </a:stretch>
        </p:blipFill>
        <p:spPr>
          <a:xfrm>
            <a:off x="681521" y="2468797"/>
            <a:ext cx="10828958" cy="1920406"/>
          </a:xfrm>
          <a:prstGeom prst="rect">
            <a:avLst/>
          </a:prstGeom>
        </p:spPr>
      </p:pic>
    </p:spTree>
    <p:extLst>
      <p:ext uri="{BB962C8B-B14F-4D97-AF65-F5344CB8AC3E}">
        <p14:creationId xmlns:p14="http://schemas.microsoft.com/office/powerpoint/2010/main" val="4395804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p:txBody>
          <a:bodyPr/>
          <a:lstStyle/>
          <a:p>
            <a:r>
              <a:rPr lang="fr-FR" dirty="0"/>
              <a:t>Je vais calculer la moyenne arithmétique de cette série statistique</a:t>
            </a:r>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a:xfrm>
            <a:off x="1029862" y="607336"/>
            <a:ext cx="10277475" cy="268287"/>
          </a:xfrm>
          <a:solidFill>
            <a:schemeClr val="bg1"/>
          </a:solidFill>
        </p:spPr>
        <p:txBody>
          <a:bodyPr/>
          <a:lstStyle/>
          <a:p>
            <a:r>
              <a:rPr lang="fr-MA" dirty="0">
                <a:solidFill>
                  <a:prstClr val="white">
                    <a:lumMod val="65000"/>
                  </a:prstClr>
                </a:solidFill>
                <a:latin typeface="Calibri" panose="020F0502020204030204"/>
              </a:rPr>
              <a:t>L’enseignant explique les étapes</a:t>
            </a:r>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6" name="Image 5">
            <a:extLst>
              <a:ext uri="{FF2B5EF4-FFF2-40B4-BE49-F238E27FC236}">
                <a16:creationId xmlns:a16="http://schemas.microsoft.com/office/drawing/2014/main" id="{C90D8543-2124-CD34-44B0-B5F30D874534}"/>
              </a:ext>
            </a:extLst>
          </p:cNvPr>
          <p:cNvPicPr>
            <a:picLocks noChangeAspect="1"/>
          </p:cNvPicPr>
          <p:nvPr/>
        </p:nvPicPr>
        <p:blipFill>
          <a:blip r:embed="rId3"/>
          <a:stretch>
            <a:fillRect/>
          </a:stretch>
        </p:blipFill>
        <p:spPr>
          <a:xfrm>
            <a:off x="1575881" y="1000440"/>
            <a:ext cx="8796462" cy="1559963"/>
          </a:xfrm>
          <a:prstGeom prst="rect">
            <a:avLst/>
          </a:prstGeom>
        </p:spPr>
      </p:pic>
      <p:pic>
        <p:nvPicPr>
          <p:cNvPr id="8" name="Image 7">
            <a:extLst>
              <a:ext uri="{FF2B5EF4-FFF2-40B4-BE49-F238E27FC236}">
                <a16:creationId xmlns:a16="http://schemas.microsoft.com/office/drawing/2014/main" id="{2A3C9791-A194-ECAD-8EC9-5ACCAA75B48C}"/>
              </a:ext>
            </a:extLst>
          </p:cNvPr>
          <p:cNvPicPr>
            <a:picLocks noChangeAspect="1"/>
          </p:cNvPicPr>
          <p:nvPr/>
        </p:nvPicPr>
        <p:blipFill>
          <a:blip r:embed="rId4"/>
          <a:stretch>
            <a:fillRect/>
          </a:stretch>
        </p:blipFill>
        <p:spPr>
          <a:xfrm>
            <a:off x="5061351" y="3757957"/>
            <a:ext cx="4442845" cy="1851820"/>
          </a:xfrm>
          <a:prstGeom prst="rect">
            <a:avLst/>
          </a:prstGeom>
        </p:spPr>
      </p:pic>
      <p:sp>
        <p:nvSpPr>
          <p:cNvPr id="11" name="ZoneTexte 10">
            <a:extLst>
              <a:ext uri="{FF2B5EF4-FFF2-40B4-BE49-F238E27FC236}">
                <a16:creationId xmlns:a16="http://schemas.microsoft.com/office/drawing/2014/main" id="{37F510F0-9C23-FE09-822C-2A723DB8ECDB}"/>
              </a:ext>
            </a:extLst>
          </p:cNvPr>
          <p:cNvSpPr txBox="1"/>
          <p:nvPr/>
        </p:nvSpPr>
        <p:spPr>
          <a:xfrm>
            <a:off x="1575881" y="2814006"/>
            <a:ext cx="9731456" cy="369332"/>
          </a:xfrm>
          <a:prstGeom prst="rect">
            <a:avLst/>
          </a:prstGeom>
          <a:noFill/>
        </p:spPr>
        <p:txBody>
          <a:bodyPr wrap="square">
            <a:spAutoFit/>
          </a:bodyPr>
          <a:lstStyle/>
          <a:p>
            <a:pPr algn="ctr"/>
            <a:r>
              <a:rPr lang="fr-FR" b="1" dirty="0"/>
              <a:t>Je vais calculer la moyenne arithmétique de cette série statistique</a:t>
            </a:r>
          </a:p>
        </p:txBody>
      </p:sp>
      <p:sp>
        <p:nvSpPr>
          <p:cNvPr id="13" name="ZoneTexte 12">
            <a:extLst>
              <a:ext uri="{FF2B5EF4-FFF2-40B4-BE49-F238E27FC236}">
                <a16:creationId xmlns:a16="http://schemas.microsoft.com/office/drawing/2014/main" id="{CA3A9367-577E-6CD3-E7EB-DB312B841FC9}"/>
              </a:ext>
            </a:extLst>
          </p:cNvPr>
          <p:cNvSpPr txBox="1"/>
          <p:nvPr/>
        </p:nvSpPr>
        <p:spPr>
          <a:xfrm>
            <a:off x="1844984" y="4360701"/>
            <a:ext cx="1865494" cy="646331"/>
          </a:xfrm>
          <a:prstGeom prst="rect">
            <a:avLst/>
          </a:prstGeom>
          <a:noFill/>
        </p:spPr>
        <p:txBody>
          <a:bodyPr wrap="square">
            <a:spAutoFit/>
          </a:bodyPr>
          <a:lstStyle/>
          <a:p>
            <a:r>
              <a:rPr lang="fr-FR" sz="3600" b="1" dirty="0"/>
              <a:t>J’ai:</a:t>
            </a:r>
          </a:p>
        </p:txBody>
      </p:sp>
    </p:spTree>
    <p:extLst>
      <p:ext uri="{BB962C8B-B14F-4D97-AF65-F5344CB8AC3E}">
        <p14:creationId xmlns:p14="http://schemas.microsoft.com/office/powerpoint/2010/main" val="3347155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F40E9F-7AD5-B99B-1AA7-E721823B0DB2}"/>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15A8EE8-2828-D0FD-1D9E-94BAE421564A}"/>
              </a:ext>
            </a:extLst>
          </p:cNvPr>
          <p:cNvSpPr>
            <a:spLocks noGrp="1"/>
          </p:cNvSpPr>
          <p:nvPr>
            <p:ph type="title"/>
          </p:nvPr>
        </p:nvSpPr>
        <p:spPr/>
        <p:txBody>
          <a:bodyPr/>
          <a:lstStyle/>
          <a:p>
            <a:r>
              <a:rPr lang="fr-FR" dirty="0"/>
              <a:t>Je suis les trois étapes suivantes</a:t>
            </a:r>
          </a:p>
        </p:txBody>
      </p:sp>
      <p:sp>
        <p:nvSpPr>
          <p:cNvPr id="4" name="Espace réservé du contenu 3">
            <a:extLst>
              <a:ext uri="{FF2B5EF4-FFF2-40B4-BE49-F238E27FC236}">
                <a16:creationId xmlns:a16="http://schemas.microsoft.com/office/drawing/2014/main" id="{0CFF8F2A-8C8A-3019-651B-46089252D799}"/>
              </a:ext>
            </a:extLst>
          </p:cNvPr>
          <p:cNvSpPr>
            <a:spLocks noGrp="1"/>
          </p:cNvSpPr>
          <p:nvPr>
            <p:ph sz="quarter" idx="11"/>
          </p:nvPr>
        </p:nvSpPr>
        <p:spPr>
          <a:xfrm>
            <a:off x="1029862" y="607336"/>
            <a:ext cx="10277475" cy="268287"/>
          </a:xfrm>
          <a:solidFill>
            <a:schemeClr val="bg1"/>
          </a:solidFill>
        </p:spPr>
        <p:txBody>
          <a:bodyPr/>
          <a:lstStyle/>
          <a:p>
            <a:r>
              <a:rPr lang="fr-MA" dirty="0">
                <a:solidFill>
                  <a:prstClr val="white">
                    <a:lumMod val="65000"/>
                  </a:prstClr>
                </a:solidFill>
                <a:latin typeface="Calibri" panose="020F0502020204030204"/>
              </a:rPr>
              <a:t>L’enseignant verbalise et explique les étapes</a:t>
            </a:r>
            <a:endParaRPr lang="fr-FR" dirty="0">
              <a:solidFill>
                <a:prstClr val="white">
                  <a:lumMod val="65000"/>
                </a:prstClr>
              </a:solidFill>
              <a:latin typeface="Calibri" panose="020F0502020204030204"/>
            </a:endParaRP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28ED440F-005C-A0C9-F53E-8072ABBE1B08}"/>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6" name="Image 5">
            <a:extLst>
              <a:ext uri="{FF2B5EF4-FFF2-40B4-BE49-F238E27FC236}">
                <a16:creationId xmlns:a16="http://schemas.microsoft.com/office/drawing/2014/main" id="{5911B5E1-B610-B062-6AF6-9B85680BA80E}"/>
              </a:ext>
            </a:extLst>
          </p:cNvPr>
          <p:cNvPicPr>
            <a:picLocks noChangeAspect="1"/>
          </p:cNvPicPr>
          <p:nvPr/>
        </p:nvPicPr>
        <p:blipFill>
          <a:blip r:embed="rId3"/>
          <a:stretch>
            <a:fillRect/>
          </a:stretch>
        </p:blipFill>
        <p:spPr>
          <a:xfrm>
            <a:off x="1575881" y="1000440"/>
            <a:ext cx="8796462" cy="1559963"/>
          </a:xfrm>
          <a:prstGeom prst="rect">
            <a:avLst/>
          </a:prstGeom>
        </p:spPr>
      </p:pic>
      <p:pic>
        <p:nvPicPr>
          <p:cNvPr id="7" name="Image 6">
            <a:extLst>
              <a:ext uri="{FF2B5EF4-FFF2-40B4-BE49-F238E27FC236}">
                <a16:creationId xmlns:a16="http://schemas.microsoft.com/office/drawing/2014/main" id="{C07AAAFD-A024-D9E7-B33D-E56B955C7025}"/>
              </a:ext>
            </a:extLst>
          </p:cNvPr>
          <p:cNvPicPr>
            <a:picLocks noChangeAspect="1"/>
          </p:cNvPicPr>
          <p:nvPr/>
        </p:nvPicPr>
        <p:blipFill>
          <a:blip r:embed="rId4"/>
          <a:stretch>
            <a:fillRect/>
          </a:stretch>
        </p:blipFill>
        <p:spPr>
          <a:xfrm>
            <a:off x="1185962" y="2685220"/>
            <a:ext cx="9411516" cy="784928"/>
          </a:xfrm>
          <a:prstGeom prst="rect">
            <a:avLst/>
          </a:prstGeom>
        </p:spPr>
      </p:pic>
      <p:pic>
        <p:nvPicPr>
          <p:cNvPr id="10" name="Image 9">
            <a:extLst>
              <a:ext uri="{FF2B5EF4-FFF2-40B4-BE49-F238E27FC236}">
                <a16:creationId xmlns:a16="http://schemas.microsoft.com/office/drawing/2014/main" id="{5C16BB89-3ADB-219B-B7F9-80A5DB0D0621}"/>
              </a:ext>
            </a:extLst>
          </p:cNvPr>
          <p:cNvPicPr>
            <a:picLocks noChangeAspect="1"/>
          </p:cNvPicPr>
          <p:nvPr/>
        </p:nvPicPr>
        <p:blipFill>
          <a:blip r:embed="rId5"/>
          <a:stretch>
            <a:fillRect/>
          </a:stretch>
        </p:blipFill>
        <p:spPr>
          <a:xfrm>
            <a:off x="1185962" y="3594965"/>
            <a:ext cx="7559695" cy="693480"/>
          </a:xfrm>
          <a:prstGeom prst="rect">
            <a:avLst/>
          </a:prstGeom>
        </p:spPr>
      </p:pic>
      <p:pic>
        <p:nvPicPr>
          <p:cNvPr id="14" name="Image 13">
            <a:extLst>
              <a:ext uri="{FF2B5EF4-FFF2-40B4-BE49-F238E27FC236}">
                <a16:creationId xmlns:a16="http://schemas.microsoft.com/office/drawing/2014/main" id="{F7C82519-96CB-A064-4E9A-3FEEB176B665}"/>
              </a:ext>
            </a:extLst>
          </p:cNvPr>
          <p:cNvPicPr>
            <a:picLocks noChangeAspect="1"/>
          </p:cNvPicPr>
          <p:nvPr/>
        </p:nvPicPr>
        <p:blipFill>
          <a:blip r:embed="rId6"/>
          <a:stretch>
            <a:fillRect/>
          </a:stretch>
        </p:blipFill>
        <p:spPr>
          <a:xfrm>
            <a:off x="1259914" y="4418126"/>
            <a:ext cx="7026249" cy="891617"/>
          </a:xfrm>
          <a:prstGeom prst="rect">
            <a:avLst/>
          </a:prstGeom>
        </p:spPr>
      </p:pic>
    </p:spTree>
    <p:extLst>
      <p:ext uri="{BB962C8B-B14F-4D97-AF65-F5344CB8AC3E}">
        <p14:creationId xmlns:p14="http://schemas.microsoft.com/office/powerpoint/2010/main" val="10508636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50A359-4221-983F-2FCC-D42E3473BB2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91EA0B9-D423-CAA0-D658-752B0958BA92}"/>
              </a:ext>
            </a:extLst>
          </p:cNvPr>
          <p:cNvSpPr>
            <a:spLocks noGrp="1"/>
          </p:cNvSpPr>
          <p:nvPr>
            <p:ph type="title"/>
          </p:nvPr>
        </p:nvSpPr>
        <p:spPr/>
        <p:txBody>
          <a:bodyPr/>
          <a:lstStyle/>
          <a:p>
            <a:r>
              <a:rPr lang="fr-FR" dirty="0"/>
              <a:t>Je termine les calculs et j’interprète le résultat trouvé</a:t>
            </a:r>
          </a:p>
        </p:txBody>
      </p:sp>
      <p:sp>
        <p:nvSpPr>
          <p:cNvPr id="4" name="Espace réservé du contenu 3">
            <a:extLst>
              <a:ext uri="{FF2B5EF4-FFF2-40B4-BE49-F238E27FC236}">
                <a16:creationId xmlns:a16="http://schemas.microsoft.com/office/drawing/2014/main" id="{B58A9E6B-0951-FC1E-C6DB-D5D1368C4AB1}"/>
              </a:ext>
            </a:extLst>
          </p:cNvPr>
          <p:cNvSpPr>
            <a:spLocks noGrp="1"/>
          </p:cNvSpPr>
          <p:nvPr>
            <p:ph sz="quarter" idx="11"/>
          </p:nvPr>
        </p:nvSpPr>
        <p:spPr>
          <a:xfrm>
            <a:off x="1029862" y="607336"/>
            <a:ext cx="10277475" cy="268287"/>
          </a:xfrm>
          <a:solidFill>
            <a:schemeClr val="bg1"/>
          </a:solidFill>
        </p:spPr>
        <p:txBody>
          <a:bodyPr/>
          <a:lstStyle/>
          <a:p>
            <a:r>
              <a:rPr lang="fr-MA" dirty="0">
                <a:solidFill>
                  <a:prstClr val="white">
                    <a:lumMod val="65000"/>
                  </a:prstClr>
                </a:solidFill>
                <a:latin typeface="Calibri" panose="020F0502020204030204"/>
              </a:rPr>
              <a:t>L’enseignant verbalise et explique les étapes</a:t>
            </a:r>
            <a:endParaRPr lang="fr-FR" dirty="0">
              <a:solidFill>
                <a:prstClr val="white">
                  <a:lumMod val="65000"/>
                </a:prstClr>
              </a:solidFill>
              <a:latin typeface="Calibri" panose="020F0502020204030204"/>
            </a:endParaRP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C5046E0-89B1-8506-50C6-E0877F46265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6" name="Image 5">
            <a:extLst>
              <a:ext uri="{FF2B5EF4-FFF2-40B4-BE49-F238E27FC236}">
                <a16:creationId xmlns:a16="http://schemas.microsoft.com/office/drawing/2014/main" id="{003A2416-35B2-47E2-D0C5-08A8B161B7A7}"/>
              </a:ext>
            </a:extLst>
          </p:cNvPr>
          <p:cNvPicPr>
            <a:picLocks noChangeAspect="1"/>
          </p:cNvPicPr>
          <p:nvPr/>
        </p:nvPicPr>
        <p:blipFill>
          <a:blip r:embed="rId3"/>
          <a:stretch>
            <a:fillRect/>
          </a:stretch>
        </p:blipFill>
        <p:spPr>
          <a:xfrm>
            <a:off x="1575881" y="1000440"/>
            <a:ext cx="8796462" cy="1559963"/>
          </a:xfrm>
          <a:prstGeom prst="rect">
            <a:avLst/>
          </a:prstGeom>
        </p:spPr>
      </p:pic>
      <p:pic>
        <p:nvPicPr>
          <p:cNvPr id="14" name="Image 13">
            <a:extLst>
              <a:ext uri="{FF2B5EF4-FFF2-40B4-BE49-F238E27FC236}">
                <a16:creationId xmlns:a16="http://schemas.microsoft.com/office/drawing/2014/main" id="{02BC3686-E46C-2A71-1ECA-38D64858CA88}"/>
              </a:ext>
            </a:extLst>
          </p:cNvPr>
          <p:cNvPicPr>
            <a:picLocks noChangeAspect="1"/>
          </p:cNvPicPr>
          <p:nvPr/>
        </p:nvPicPr>
        <p:blipFill>
          <a:blip r:embed="rId4"/>
          <a:stretch>
            <a:fillRect/>
          </a:stretch>
        </p:blipFill>
        <p:spPr>
          <a:xfrm>
            <a:off x="958356" y="2685220"/>
            <a:ext cx="7026249" cy="891617"/>
          </a:xfrm>
          <a:prstGeom prst="rect">
            <a:avLst/>
          </a:prstGeom>
        </p:spPr>
      </p:pic>
      <p:pic>
        <p:nvPicPr>
          <p:cNvPr id="8" name="Image 7">
            <a:extLst>
              <a:ext uri="{FF2B5EF4-FFF2-40B4-BE49-F238E27FC236}">
                <a16:creationId xmlns:a16="http://schemas.microsoft.com/office/drawing/2014/main" id="{F8593FE5-F373-9F3F-6504-119FF29EAF6D}"/>
              </a:ext>
            </a:extLst>
          </p:cNvPr>
          <p:cNvPicPr>
            <a:picLocks noChangeAspect="1"/>
          </p:cNvPicPr>
          <p:nvPr/>
        </p:nvPicPr>
        <p:blipFill>
          <a:blip r:embed="rId5"/>
          <a:stretch>
            <a:fillRect/>
          </a:stretch>
        </p:blipFill>
        <p:spPr>
          <a:xfrm>
            <a:off x="4637499" y="3701654"/>
            <a:ext cx="3734124" cy="655377"/>
          </a:xfrm>
          <a:prstGeom prst="rect">
            <a:avLst/>
          </a:prstGeom>
        </p:spPr>
      </p:pic>
      <p:pic>
        <p:nvPicPr>
          <p:cNvPr id="11" name="Image 10">
            <a:extLst>
              <a:ext uri="{FF2B5EF4-FFF2-40B4-BE49-F238E27FC236}">
                <a16:creationId xmlns:a16="http://schemas.microsoft.com/office/drawing/2014/main" id="{A7E661D9-7F68-A9CB-52AA-713C69351F60}"/>
              </a:ext>
            </a:extLst>
          </p:cNvPr>
          <p:cNvPicPr>
            <a:picLocks noChangeAspect="1"/>
          </p:cNvPicPr>
          <p:nvPr/>
        </p:nvPicPr>
        <p:blipFill>
          <a:blip r:embed="rId6"/>
          <a:stretch>
            <a:fillRect/>
          </a:stretch>
        </p:blipFill>
        <p:spPr>
          <a:xfrm>
            <a:off x="4637499" y="4598473"/>
            <a:ext cx="5799323" cy="441998"/>
          </a:xfrm>
          <a:prstGeom prst="rect">
            <a:avLst/>
          </a:prstGeom>
        </p:spPr>
      </p:pic>
      <p:pic>
        <p:nvPicPr>
          <p:cNvPr id="13" name="Image 12">
            <a:extLst>
              <a:ext uri="{FF2B5EF4-FFF2-40B4-BE49-F238E27FC236}">
                <a16:creationId xmlns:a16="http://schemas.microsoft.com/office/drawing/2014/main" id="{DEA9BE1A-E847-D5BF-35F5-156685B98F9D}"/>
              </a:ext>
            </a:extLst>
          </p:cNvPr>
          <p:cNvPicPr>
            <a:picLocks noChangeAspect="1"/>
          </p:cNvPicPr>
          <p:nvPr/>
        </p:nvPicPr>
        <p:blipFill>
          <a:blip r:embed="rId7"/>
          <a:stretch>
            <a:fillRect/>
          </a:stretch>
        </p:blipFill>
        <p:spPr>
          <a:xfrm>
            <a:off x="4637499" y="5386434"/>
            <a:ext cx="7132938" cy="685859"/>
          </a:xfrm>
          <a:prstGeom prst="rect">
            <a:avLst/>
          </a:prstGeom>
        </p:spPr>
      </p:pic>
    </p:spTree>
    <p:extLst>
      <p:ext uri="{BB962C8B-B14F-4D97-AF65-F5344CB8AC3E}">
        <p14:creationId xmlns:p14="http://schemas.microsoft.com/office/powerpoint/2010/main" val="2761205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36239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47B4A8C-16BD-3081-9EB2-D06F8AD13FCB}"/>
              </a:ext>
            </a:extLst>
          </p:cNvPr>
          <p:cNvSpPr>
            <a:spLocks noGrp="1"/>
          </p:cNvSpPr>
          <p:nvPr>
            <p:ph type="body" sz="quarter" idx="10"/>
          </p:nvPr>
        </p:nvSpPr>
        <p:spPr/>
        <p:txBody>
          <a:bodyPr>
            <a:normAutofit fontScale="92500" lnSpcReduction="10000"/>
          </a:bodyPr>
          <a:lstStyle/>
          <a:p>
            <a:endParaRPr lang="fr-FR"/>
          </a:p>
        </p:txBody>
      </p:sp>
    </p:spTree>
    <p:extLst>
      <p:ext uri="{BB962C8B-B14F-4D97-AF65-F5344CB8AC3E}">
        <p14:creationId xmlns:p14="http://schemas.microsoft.com/office/powerpoint/2010/main" val="14662569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r>
              <a:rPr lang="fr-FR" dirty="0"/>
              <a:t>Nous allons traiter la situation suivante.</a:t>
            </a:r>
          </a:p>
        </p:txBody>
      </p:sp>
      <p:sp>
        <p:nvSpPr>
          <p:cNvPr id="4" name="Espace réservé du contenu 3">
            <a:extLst>
              <a:ext uri="{FF2B5EF4-FFF2-40B4-BE49-F238E27FC236}">
                <a16:creationId xmlns:a16="http://schemas.microsoft.com/office/drawing/2014/main" id="{8E54B5D7-58CB-5BE1-8431-BB7A916762FA}"/>
              </a:ext>
            </a:extLst>
          </p:cNvPr>
          <p:cNvSpPr>
            <a:spLocks noGrp="1"/>
          </p:cNvSpPr>
          <p:nvPr>
            <p:ph sz="quarter" idx="11"/>
          </p:nvPr>
        </p:nvSpPr>
        <p:spPr>
          <a:xfrm>
            <a:off x="935304" y="668339"/>
            <a:ext cx="10558061" cy="287134"/>
          </a:xfrm>
        </p:spPr>
        <p:txBody>
          <a:bodyPr/>
          <a:lstStyle/>
          <a:p>
            <a:pPr marL="0" lvl="0" indent="0">
              <a:defRPr/>
            </a:pPr>
            <a:r>
              <a:rPr lang="fr-FR" dirty="0">
                <a:solidFill>
                  <a:prstClr val="white">
                    <a:lumMod val="65000"/>
                  </a:prstClr>
                </a:solidFill>
                <a:latin typeface="Calibri"/>
              </a:rPr>
              <a:t>L’enseignant explique la situation et  laisse un moment de réflexion. </a:t>
            </a:r>
            <a:endParaRPr lang="fr-FR" dirty="0"/>
          </a:p>
        </p:txBody>
      </p:sp>
      <p:grpSp>
        <p:nvGrpSpPr>
          <p:cNvPr id="10" name="Groupe 9">
            <a:extLst>
              <a:ext uri="{FF2B5EF4-FFF2-40B4-BE49-F238E27FC236}">
                <a16:creationId xmlns:a16="http://schemas.microsoft.com/office/drawing/2014/main" id="{2BA9B860-B743-6E27-705F-575FDA886FFF}"/>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8B758A61-9329-E599-4A2B-C0AF9A6DC21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 name="Rectangle 2">
            <a:extLst>
              <a:ext uri="{FF2B5EF4-FFF2-40B4-BE49-F238E27FC236}">
                <a16:creationId xmlns:a16="http://schemas.microsoft.com/office/drawing/2014/main" id="{F6BB8E5F-4AD3-9041-5472-76A5ADDCA243}"/>
              </a:ext>
            </a:extLst>
          </p:cNvPr>
          <p:cNvSpPr/>
          <p:nvPr/>
        </p:nvSpPr>
        <p:spPr>
          <a:xfrm>
            <a:off x="1275336" y="1636111"/>
            <a:ext cx="9890894" cy="954107"/>
          </a:xfrm>
          <a:prstGeom prst="rect">
            <a:avLst/>
          </a:prstGeom>
        </p:spPr>
        <p:txBody>
          <a:bodyPr wrap="square">
            <a:spAutoFit/>
          </a:bodyPr>
          <a:lstStyle/>
          <a:p>
            <a:pPr algn="ctr"/>
            <a:r>
              <a:rPr lang="fr-FR" sz="2800" dirty="0"/>
              <a:t>Les résultats ci-dessous indique pour 20 élèves d’une classe 1AC  le nombre d’applications installées sur leurs téléphones:</a:t>
            </a:r>
            <a:endParaRPr lang="fr-FR" sz="2800" dirty="0">
              <a:solidFill>
                <a:prstClr val="black"/>
              </a:solidFill>
            </a:endParaRPr>
          </a:p>
        </p:txBody>
      </p:sp>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CBCB5D59-BD70-2680-6B68-13B60FA4B488}"/>
                  </a:ext>
                </a:extLst>
              </p:cNvPr>
              <p:cNvSpPr/>
              <p:nvPr/>
            </p:nvSpPr>
            <p:spPr>
              <a:xfrm>
                <a:off x="979481" y="3938085"/>
                <a:ext cx="10186749" cy="646331"/>
              </a:xfrm>
              <a:prstGeom prst="rect">
                <a:avLst/>
              </a:prstGeom>
            </p:spPr>
            <p:txBody>
              <a:bodyPr wrap="square">
                <a:spAutoFit/>
              </a:bodyPr>
              <a:lstStyle/>
              <a:p>
                <a:pPr algn="ctr"/>
                <a14:m>
                  <m:oMathPara xmlns:m="http://schemas.openxmlformats.org/officeDocument/2006/math">
                    <m:oMathParaPr>
                      <m:jc m:val="centerGroup"/>
                    </m:oMathParaPr>
                    <m:oMath xmlns:m="http://schemas.openxmlformats.org/officeDocument/2006/math">
                      <m:r>
                        <a:rPr lang="fr-FR" sz="3600" b="1" i="1" dirty="0" smtClean="0">
                          <a:solidFill>
                            <a:prstClr val="black"/>
                          </a:solidFill>
                          <a:latin typeface="Cambria Math" panose="02040503050406030204" pitchFamily="18" charset="0"/>
                        </a:rPr>
                        <m:t>𝟑</m:t>
                      </m:r>
                      <m:r>
                        <a:rPr lang="fr-FR" sz="3600" b="1" i="1" dirty="0">
                          <a:solidFill>
                            <a:prstClr val="black"/>
                          </a:solidFill>
                          <a:latin typeface="Cambria Math" panose="02040503050406030204" pitchFamily="18" charset="0"/>
                        </a:rPr>
                        <m:t> </m:t>
                      </m:r>
                      <m:r>
                        <a:rPr lang="fr-FR" sz="3600" b="1" i="1" dirty="0" smtClean="0">
                          <a:solidFill>
                            <a:prstClr val="black"/>
                          </a:solidFill>
                          <a:latin typeface="Cambria Math" panose="02040503050406030204" pitchFamily="18" charset="0"/>
                        </a:rPr>
                        <m:t>;</m:t>
                      </m:r>
                      <m:r>
                        <a:rPr lang="fr-FR" sz="3600" b="1" i="1" dirty="0" smtClean="0">
                          <a:solidFill>
                            <a:prstClr val="black"/>
                          </a:solidFill>
                          <a:latin typeface="Cambria Math" panose="02040503050406030204" pitchFamily="18" charset="0"/>
                        </a:rPr>
                        <m:t>𝟑</m:t>
                      </m:r>
                      <m:r>
                        <a:rPr lang="fr-FR" sz="3600" b="1" i="1" dirty="0">
                          <a:solidFill>
                            <a:prstClr val="black"/>
                          </a:solidFill>
                          <a:latin typeface="Cambria Math" panose="02040503050406030204" pitchFamily="18" charset="0"/>
                        </a:rPr>
                        <m:t> </m:t>
                      </m:r>
                      <m:r>
                        <a:rPr lang="fr-FR" sz="3600" b="1" i="1" dirty="0" smtClean="0">
                          <a:solidFill>
                            <a:prstClr val="black"/>
                          </a:solidFill>
                          <a:latin typeface="Cambria Math" panose="02040503050406030204" pitchFamily="18" charset="0"/>
                        </a:rPr>
                        <m:t>;</m:t>
                      </m:r>
                      <m:r>
                        <a:rPr lang="fr-FR" sz="3600" b="1" i="1" dirty="0">
                          <a:solidFill>
                            <a:prstClr val="black"/>
                          </a:solidFill>
                          <a:latin typeface="Cambria Math" panose="02040503050406030204" pitchFamily="18" charset="0"/>
                        </a:rPr>
                        <m:t> </m:t>
                      </m:r>
                      <m:r>
                        <a:rPr lang="fr-FR" sz="3600" b="1" i="1" dirty="0" smtClean="0">
                          <a:solidFill>
                            <a:prstClr val="black"/>
                          </a:solidFill>
                          <a:latin typeface="Cambria Math" panose="02040503050406030204" pitchFamily="18" charset="0"/>
                        </a:rPr>
                        <m:t>𝟒</m:t>
                      </m:r>
                      <m:r>
                        <a:rPr lang="fr-FR" sz="3600" b="1" i="1" dirty="0">
                          <a:solidFill>
                            <a:prstClr val="black"/>
                          </a:solidFill>
                          <a:latin typeface="Cambria Math" panose="02040503050406030204" pitchFamily="18" charset="0"/>
                        </a:rPr>
                        <m:t> </m:t>
                      </m:r>
                      <m:r>
                        <a:rPr lang="fr-FR" sz="3600" b="1" i="1" dirty="0" smtClean="0">
                          <a:solidFill>
                            <a:prstClr val="black"/>
                          </a:solidFill>
                          <a:latin typeface="Cambria Math" panose="02040503050406030204" pitchFamily="18" charset="0"/>
                        </a:rPr>
                        <m:t>;</m:t>
                      </m:r>
                      <m:r>
                        <a:rPr lang="fr-FR" sz="3600" b="1" i="1" dirty="0" smtClean="0">
                          <a:solidFill>
                            <a:prstClr val="black"/>
                          </a:solidFill>
                          <a:latin typeface="Cambria Math" panose="02040503050406030204" pitchFamily="18" charset="0"/>
                        </a:rPr>
                        <m:t>𝟒</m:t>
                      </m:r>
                      <m:r>
                        <a:rPr lang="fr-FR" sz="3600" b="1" i="1" dirty="0">
                          <a:solidFill>
                            <a:prstClr val="black"/>
                          </a:solidFill>
                          <a:latin typeface="Cambria Math" panose="02040503050406030204" pitchFamily="18" charset="0"/>
                        </a:rPr>
                        <m:t> </m:t>
                      </m:r>
                      <m:r>
                        <a:rPr lang="fr-FR" sz="3600" b="1" i="1" dirty="0" smtClean="0">
                          <a:solidFill>
                            <a:prstClr val="black"/>
                          </a:solidFill>
                          <a:latin typeface="Cambria Math" panose="02040503050406030204" pitchFamily="18" charset="0"/>
                        </a:rPr>
                        <m:t>;</m:t>
                      </m:r>
                      <m:r>
                        <a:rPr lang="fr-FR" sz="3600" b="1" i="1" dirty="0" smtClean="0">
                          <a:solidFill>
                            <a:prstClr val="black"/>
                          </a:solidFill>
                          <a:latin typeface="Cambria Math" panose="02040503050406030204" pitchFamily="18" charset="0"/>
                        </a:rPr>
                        <m:t>𝟒</m:t>
                      </m:r>
                      <m:r>
                        <a:rPr lang="fr-FR" sz="3600" b="1" i="1" dirty="0">
                          <a:solidFill>
                            <a:prstClr val="black"/>
                          </a:solidFill>
                          <a:latin typeface="Cambria Math" panose="02040503050406030204" pitchFamily="18" charset="0"/>
                        </a:rPr>
                        <m:t> </m:t>
                      </m:r>
                      <m:r>
                        <a:rPr lang="fr-FR" sz="3600" b="1" i="1" dirty="0" smtClean="0">
                          <a:solidFill>
                            <a:prstClr val="black"/>
                          </a:solidFill>
                          <a:latin typeface="Cambria Math" panose="02040503050406030204" pitchFamily="18" charset="0"/>
                        </a:rPr>
                        <m:t>;</m:t>
                      </m:r>
                      <m:r>
                        <a:rPr lang="fr-FR" sz="3600" b="1" i="1" dirty="0" smtClean="0">
                          <a:solidFill>
                            <a:prstClr val="black"/>
                          </a:solidFill>
                          <a:latin typeface="Cambria Math" panose="02040503050406030204" pitchFamily="18" charset="0"/>
                        </a:rPr>
                        <m:t>𝟒</m:t>
                      </m:r>
                      <m:r>
                        <a:rPr lang="fr-FR" sz="3600" b="1" i="1" dirty="0">
                          <a:solidFill>
                            <a:prstClr val="black"/>
                          </a:solidFill>
                          <a:latin typeface="Cambria Math" panose="02040503050406030204" pitchFamily="18" charset="0"/>
                        </a:rPr>
                        <m:t> </m:t>
                      </m:r>
                      <m:r>
                        <a:rPr lang="fr-FR" sz="3600" b="1" i="1" dirty="0" smtClean="0">
                          <a:solidFill>
                            <a:prstClr val="black"/>
                          </a:solidFill>
                          <a:latin typeface="Cambria Math" panose="02040503050406030204" pitchFamily="18" charset="0"/>
                        </a:rPr>
                        <m:t>;</m:t>
                      </m:r>
                      <m:r>
                        <a:rPr lang="fr-FR" sz="3600" b="1" i="1" dirty="0" smtClean="0">
                          <a:solidFill>
                            <a:prstClr val="black"/>
                          </a:solidFill>
                          <a:latin typeface="Cambria Math" panose="02040503050406030204" pitchFamily="18" charset="0"/>
                        </a:rPr>
                        <m:t>𝟒</m:t>
                      </m:r>
                      <m:r>
                        <a:rPr lang="fr-FR" sz="3600" b="1" i="1" dirty="0">
                          <a:solidFill>
                            <a:prstClr val="black"/>
                          </a:solidFill>
                          <a:latin typeface="Cambria Math" panose="02040503050406030204" pitchFamily="18" charset="0"/>
                        </a:rPr>
                        <m:t> </m:t>
                      </m:r>
                      <m:r>
                        <a:rPr lang="fr-FR" sz="3600" b="1" i="1" dirty="0" smtClean="0">
                          <a:solidFill>
                            <a:prstClr val="black"/>
                          </a:solidFill>
                          <a:latin typeface="Cambria Math" panose="02040503050406030204" pitchFamily="18" charset="0"/>
                        </a:rPr>
                        <m:t>;</m:t>
                      </m:r>
                      <m:r>
                        <a:rPr lang="fr-FR" sz="3600" b="1" i="1" dirty="0" smtClean="0">
                          <a:solidFill>
                            <a:prstClr val="black"/>
                          </a:solidFill>
                          <a:latin typeface="Cambria Math" panose="02040503050406030204" pitchFamily="18" charset="0"/>
                        </a:rPr>
                        <m:t>𝟒</m:t>
                      </m:r>
                      <m:r>
                        <a:rPr lang="fr-FR" sz="3600" b="1" i="1" dirty="0" smtClean="0">
                          <a:solidFill>
                            <a:prstClr val="black"/>
                          </a:solidFill>
                          <a:latin typeface="Cambria Math" panose="02040503050406030204" pitchFamily="18" charset="0"/>
                        </a:rPr>
                        <m:t>;</m:t>
                      </m:r>
                      <m:r>
                        <a:rPr lang="fr-FR" sz="3600" b="1" i="1" dirty="0" smtClean="0">
                          <a:solidFill>
                            <a:prstClr val="black"/>
                          </a:solidFill>
                          <a:latin typeface="Cambria Math" panose="02040503050406030204" pitchFamily="18" charset="0"/>
                        </a:rPr>
                        <m:t>𝟓</m:t>
                      </m:r>
                      <m:r>
                        <a:rPr lang="fr-FR" sz="3600" b="1" i="1" dirty="0" smtClean="0">
                          <a:solidFill>
                            <a:prstClr val="black"/>
                          </a:solidFill>
                          <a:latin typeface="Cambria Math" panose="02040503050406030204" pitchFamily="18" charset="0"/>
                        </a:rPr>
                        <m:t>;</m:t>
                      </m:r>
                      <m:r>
                        <a:rPr lang="fr-FR" sz="3600" b="1" i="1" dirty="0" smtClean="0">
                          <a:solidFill>
                            <a:prstClr val="black"/>
                          </a:solidFill>
                          <a:latin typeface="Cambria Math" panose="02040503050406030204" pitchFamily="18" charset="0"/>
                        </a:rPr>
                        <m:t>𝟓</m:t>
                      </m:r>
                      <m:r>
                        <a:rPr lang="fr-FR" sz="3600" b="1" i="1" dirty="0" smtClean="0">
                          <a:solidFill>
                            <a:prstClr val="black"/>
                          </a:solidFill>
                          <a:latin typeface="Cambria Math" panose="02040503050406030204" pitchFamily="18" charset="0"/>
                        </a:rPr>
                        <m:t>;</m:t>
                      </m:r>
                      <m:r>
                        <a:rPr lang="fr-FR" sz="3600" b="1" i="1" dirty="0" smtClean="0">
                          <a:solidFill>
                            <a:prstClr val="black"/>
                          </a:solidFill>
                          <a:latin typeface="Cambria Math" panose="02040503050406030204" pitchFamily="18" charset="0"/>
                        </a:rPr>
                        <m:t>𝟓</m:t>
                      </m:r>
                      <m:r>
                        <a:rPr lang="fr-FR" sz="3600" b="1" i="1" dirty="0" smtClean="0">
                          <a:solidFill>
                            <a:prstClr val="black"/>
                          </a:solidFill>
                          <a:latin typeface="Cambria Math" panose="02040503050406030204" pitchFamily="18" charset="0"/>
                        </a:rPr>
                        <m:t>;</m:t>
                      </m:r>
                      <m:r>
                        <a:rPr lang="fr-FR" sz="3600" b="1" i="1" dirty="0" smtClean="0">
                          <a:solidFill>
                            <a:prstClr val="black"/>
                          </a:solidFill>
                          <a:latin typeface="Cambria Math" panose="02040503050406030204" pitchFamily="18" charset="0"/>
                        </a:rPr>
                        <m:t>𝟓</m:t>
                      </m:r>
                      <m:r>
                        <a:rPr lang="fr-FR" sz="3600" b="1" i="1" dirty="0" smtClean="0">
                          <a:solidFill>
                            <a:prstClr val="black"/>
                          </a:solidFill>
                          <a:latin typeface="Cambria Math" panose="02040503050406030204" pitchFamily="18" charset="0"/>
                        </a:rPr>
                        <m:t>;</m:t>
                      </m:r>
                      <m:r>
                        <a:rPr lang="fr-FR" sz="3600" b="1" i="1" dirty="0" smtClean="0">
                          <a:solidFill>
                            <a:prstClr val="black"/>
                          </a:solidFill>
                          <a:latin typeface="Cambria Math" panose="02040503050406030204" pitchFamily="18" charset="0"/>
                        </a:rPr>
                        <m:t>𝟓</m:t>
                      </m:r>
                      <m:r>
                        <a:rPr lang="fr-FR" sz="3600" b="1" i="1" dirty="0" smtClean="0">
                          <a:solidFill>
                            <a:prstClr val="black"/>
                          </a:solidFill>
                          <a:latin typeface="Cambria Math" panose="02040503050406030204" pitchFamily="18" charset="0"/>
                        </a:rPr>
                        <m:t>;</m:t>
                      </m:r>
                      <m:r>
                        <a:rPr lang="fr-FR" sz="3600" b="1" i="1" dirty="0" smtClean="0">
                          <a:solidFill>
                            <a:prstClr val="black"/>
                          </a:solidFill>
                          <a:latin typeface="Cambria Math" panose="02040503050406030204" pitchFamily="18" charset="0"/>
                        </a:rPr>
                        <m:t>𝟓</m:t>
                      </m:r>
                      <m:r>
                        <a:rPr lang="fr-FR" sz="3600" b="1" i="1" dirty="0" smtClean="0">
                          <a:solidFill>
                            <a:prstClr val="black"/>
                          </a:solidFill>
                          <a:latin typeface="Cambria Math" panose="02040503050406030204" pitchFamily="18" charset="0"/>
                        </a:rPr>
                        <m:t>;</m:t>
                      </m:r>
                      <m:r>
                        <a:rPr lang="fr-FR" sz="3600" b="1" i="1" dirty="0" smtClean="0">
                          <a:solidFill>
                            <a:prstClr val="black"/>
                          </a:solidFill>
                          <a:latin typeface="Cambria Math" panose="02040503050406030204" pitchFamily="18" charset="0"/>
                        </a:rPr>
                        <m:t>𝟓</m:t>
                      </m:r>
                      <m:r>
                        <a:rPr lang="fr-FR" sz="3600" b="1" i="1" dirty="0" smtClean="0">
                          <a:solidFill>
                            <a:prstClr val="black"/>
                          </a:solidFill>
                          <a:latin typeface="Cambria Math" panose="02040503050406030204" pitchFamily="18" charset="0"/>
                        </a:rPr>
                        <m:t>;</m:t>
                      </m:r>
                      <m:r>
                        <a:rPr lang="fr-FR" sz="3600" b="1" i="1" dirty="0" smtClean="0">
                          <a:solidFill>
                            <a:prstClr val="black"/>
                          </a:solidFill>
                          <a:latin typeface="Cambria Math" panose="02040503050406030204" pitchFamily="18" charset="0"/>
                        </a:rPr>
                        <m:t>𝟔</m:t>
                      </m:r>
                      <m:r>
                        <a:rPr lang="fr-FR" sz="3600" b="1" i="1" dirty="0" smtClean="0">
                          <a:solidFill>
                            <a:prstClr val="black"/>
                          </a:solidFill>
                          <a:latin typeface="Cambria Math" panose="02040503050406030204" pitchFamily="18" charset="0"/>
                        </a:rPr>
                        <m:t>;</m:t>
                      </m:r>
                      <m:r>
                        <a:rPr lang="fr-FR" sz="3600" b="1" i="1" dirty="0" smtClean="0">
                          <a:solidFill>
                            <a:prstClr val="black"/>
                          </a:solidFill>
                          <a:latin typeface="Cambria Math" panose="02040503050406030204" pitchFamily="18" charset="0"/>
                        </a:rPr>
                        <m:t>𝟔</m:t>
                      </m:r>
                      <m:r>
                        <a:rPr lang="fr-FR" sz="3600" b="1" i="1" dirty="0" smtClean="0">
                          <a:solidFill>
                            <a:prstClr val="black"/>
                          </a:solidFill>
                          <a:latin typeface="Cambria Math" panose="02040503050406030204" pitchFamily="18" charset="0"/>
                        </a:rPr>
                        <m:t>;</m:t>
                      </m:r>
                      <m:r>
                        <a:rPr lang="fr-FR" sz="3600" b="1" i="1" dirty="0" smtClean="0">
                          <a:solidFill>
                            <a:prstClr val="black"/>
                          </a:solidFill>
                          <a:latin typeface="Cambria Math" panose="02040503050406030204" pitchFamily="18" charset="0"/>
                        </a:rPr>
                        <m:t>𝟔</m:t>
                      </m:r>
                      <m:r>
                        <a:rPr lang="fr-FR" sz="3600" b="1" i="1" dirty="0" smtClean="0">
                          <a:solidFill>
                            <a:prstClr val="black"/>
                          </a:solidFill>
                          <a:latin typeface="Cambria Math" panose="02040503050406030204" pitchFamily="18" charset="0"/>
                        </a:rPr>
                        <m:t>;</m:t>
                      </m:r>
                      <m:r>
                        <a:rPr lang="fr-FR" sz="3600" b="1" i="1" dirty="0" smtClean="0">
                          <a:solidFill>
                            <a:prstClr val="black"/>
                          </a:solidFill>
                          <a:latin typeface="Cambria Math" panose="02040503050406030204" pitchFamily="18" charset="0"/>
                        </a:rPr>
                        <m:t>𝟔</m:t>
                      </m:r>
                      <m:r>
                        <a:rPr lang="fr-FR" sz="3600" b="1" i="1" dirty="0" smtClean="0">
                          <a:solidFill>
                            <a:prstClr val="black"/>
                          </a:solidFill>
                          <a:latin typeface="Cambria Math" panose="02040503050406030204" pitchFamily="18" charset="0"/>
                        </a:rPr>
                        <m:t>;</m:t>
                      </m:r>
                      <m:r>
                        <a:rPr lang="fr-FR" sz="3600" b="1" i="1" dirty="0">
                          <a:solidFill>
                            <a:prstClr val="black"/>
                          </a:solidFill>
                          <a:latin typeface="Cambria Math" panose="02040503050406030204" pitchFamily="18" charset="0"/>
                        </a:rPr>
                        <m:t>𝟕</m:t>
                      </m:r>
                    </m:oMath>
                  </m:oMathPara>
                </a14:m>
                <a:endParaRPr lang="fr-FR" sz="3600" b="1" dirty="0">
                  <a:solidFill>
                    <a:prstClr val="black"/>
                  </a:solidFill>
                </a:endParaRPr>
              </a:p>
            </p:txBody>
          </p:sp>
        </mc:Choice>
        <mc:Fallback xmlns="">
          <p:sp>
            <p:nvSpPr>
              <p:cNvPr id="5" name="Rectangle 4">
                <a:extLst>
                  <a:ext uri="{FF2B5EF4-FFF2-40B4-BE49-F238E27FC236}">
                    <a16:creationId xmlns:a16="http://schemas.microsoft.com/office/drawing/2014/main" xmlns:a14="http://schemas.microsoft.com/office/drawing/2010/main" xmlns="" id="{CBCB5D59-BD70-2680-6B68-13B60FA4B488}"/>
                  </a:ext>
                </a:extLst>
              </p:cNvPr>
              <p:cNvSpPr>
                <a:spLocks noRot="1" noChangeAspect="1" noMove="1" noResize="1" noEditPoints="1" noAdjustHandles="1" noChangeArrowheads="1" noChangeShapeType="1" noTextEdit="1"/>
              </p:cNvSpPr>
              <p:nvPr/>
            </p:nvSpPr>
            <p:spPr>
              <a:xfrm>
                <a:off x="979481" y="3938085"/>
                <a:ext cx="10186749" cy="646331"/>
              </a:xfrm>
              <a:prstGeom prst="rect">
                <a:avLst/>
              </a:prstGeom>
              <a:blipFill rotWithShape="1">
                <a:blip r:embed="rId3"/>
                <a:stretch>
                  <a:fillRect l="-180"/>
                </a:stretch>
              </a:blipFill>
            </p:spPr>
            <p:txBody>
              <a:bodyPr/>
              <a:lstStyle/>
              <a:p>
                <a:r>
                  <a:rPr lang="fr-FR">
                    <a:noFill/>
                  </a:rPr>
                  <a:t> </a:t>
                </a:r>
              </a:p>
            </p:txBody>
          </p:sp>
        </mc:Fallback>
      </mc:AlternateContent>
      <p:sp>
        <p:nvSpPr>
          <p:cNvPr id="7" name="ZoneTexte 6">
            <a:extLst>
              <a:ext uri="{FF2B5EF4-FFF2-40B4-BE49-F238E27FC236}">
                <a16:creationId xmlns:a16="http://schemas.microsoft.com/office/drawing/2014/main" id="{4A5C1219-B5B4-81F0-0E1F-91164B7A3139}"/>
              </a:ext>
            </a:extLst>
          </p:cNvPr>
          <p:cNvSpPr txBox="1"/>
          <p:nvPr/>
        </p:nvSpPr>
        <p:spPr>
          <a:xfrm>
            <a:off x="5642042" y="2971800"/>
            <a:ext cx="65" cy="307777"/>
          </a:xfrm>
          <a:prstGeom prst="rect">
            <a:avLst/>
          </a:prstGeom>
          <a:noFill/>
        </p:spPr>
        <p:txBody>
          <a:bodyPr wrap="none" lIns="0" tIns="0" rIns="0" bIns="0" rtlCol="0">
            <a:spAutoFit/>
          </a:bodyPr>
          <a:lstStyle/>
          <a:p>
            <a:pPr algn="l"/>
            <a:endParaRPr lang="fr-F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684790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020AC6-0476-0D59-2699-6ED5056F0F4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21DF985A-089E-4772-9DF4-D7D235E0D786}"/>
              </a:ext>
            </a:extLst>
          </p:cNvPr>
          <p:cNvSpPr>
            <a:spLocks noGrp="1"/>
          </p:cNvSpPr>
          <p:nvPr>
            <p:ph type="title"/>
          </p:nvPr>
        </p:nvSpPr>
        <p:spPr/>
        <p:txBody>
          <a:bodyPr/>
          <a:lstStyle/>
          <a:p>
            <a:r>
              <a:rPr lang="fr-FR" dirty="0"/>
              <a:t>Quelle est la somme des valeurs du caractère de cette série statistique?</a:t>
            </a:r>
          </a:p>
        </p:txBody>
      </p:sp>
      <p:sp>
        <p:nvSpPr>
          <p:cNvPr id="4" name="Espace réservé du contenu 3">
            <a:extLst>
              <a:ext uri="{FF2B5EF4-FFF2-40B4-BE49-F238E27FC236}">
                <a16:creationId xmlns:a16="http://schemas.microsoft.com/office/drawing/2014/main" id="{1CB5ED72-B2F5-0945-13A4-7E62CEE70F48}"/>
              </a:ext>
            </a:extLst>
          </p:cNvPr>
          <p:cNvSpPr>
            <a:spLocks noGrp="1"/>
          </p:cNvSpPr>
          <p:nvPr>
            <p:ph sz="quarter" idx="11"/>
          </p:nvPr>
        </p:nvSpPr>
        <p:spPr>
          <a:xfrm>
            <a:off x="935304" y="668339"/>
            <a:ext cx="10558061" cy="287134"/>
          </a:xfrm>
        </p:spPr>
        <p:txBody>
          <a:bodyPr/>
          <a:lstStyle/>
          <a:p>
            <a:pPr marL="0" lvl="0" indent="0">
              <a:defRPr/>
            </a:pPr>
            <a:r>
              <a:rPr lang="fr-FR" dirty="0">
                <a:solidFill>
                  <a:prstClr val="white">
                    <a:lumMod val="65000"/>
                  </a:prstClr>
                </a:solidFill>
                <a:latin typeface="Calibri"/>
              </a:rPr>
              <a:t>L’enseignant explique la situation et  laisse un moment de réflexion </a:t>
            </a:r>
            <a:endParaRPr lang="fr-FR" dirty="0"/>
          </a:p>
        </p:txBody>
      </p:sp>
      <p:grpSp>
        <p:nvGrpSpPr>
          <p:cNvPr id="10" name="Groupe 9">
            <a:extLst>
              <a:ext uri="{FF2B5EF4-FFF2-40B4-BE49-F238E27FC236}">
                <a16:creationId xmlns:a16="http://schemas.microsoft.com/office/drawing/2014/main" id="{36E7A297-C581-F6AC-995A-F06C752845B2}"/>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2AD7FAE9-75AC-14B1-56A4-A139E240A576}"/>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D0DFCA5D-833A-6C2A-6A61-0C25B4A3AB2D}"/>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7" name="ZoneTexte 6">
            <a:extLst>
              <a:ext uri="{FF2B5EF4-FFF2-40B4-BE49-F238E27FC236}">
                <a16:creationId xmlns:a16="http://schemas.microsoft.com/office/drawing/2014/main" id="{1173686D-BEC6-1424-200B-6D62372BDE57}"/>
              </a:ext>
            </a:extLst>
          </p:cNvPr>
          <p:cNvSpPr txBox="1"/>
          <p:nvPr/>
        </p:nvSpPr>
        <p:spPr>
          <a:xfrm>
            <a:off x="1327962" y="3737932"/>
            <a:ext cx="10165403" cy="954107"/>
          </a:xfrm>
          <a:prstGeom prst="rect">
            <a:avLst/>
          </a:prstGeom>
          <a:noFill/>
        </p:spPr>
        <p:txBody>
          <a:bodyPr wrap="square">
            <a:spAutoFit/>
          </a:bodyPr>
          <a:lstStyle/>
          <a:p>
            <a:r>
              <a:rPr lang="fr-FR" sz="2800" b="1" dirty="0"/>
              <a:t>La somme des valeurs du caractère de cette série statistique est:</a:t>
            </a:r>
          </a:p>
        </p:txBody>
      </p:sp>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4F96A4ED-9C8E-5019-A531-A0DF8423434C}"/>
                  </a:ext>
                </a:extLst>
              </p:cNvPr>
              <p:cNvSpPr txBox="1"/>
              <p:nvPr/>
            </p:nvSpPr>
            <p:spPr>
              <a:xfrm>
                <a:off x="866641" y="4890146"/>
                <a:ext cx="10875522" cy="523220"/>
              </a:xfrm>
              <a:prstGeom prst="rect">
                <a:avLst/>
              </a:prstGeom>
              <a:noFill/>
            </p:spPr>
            <p:txBody>
              <a:bodyPr wrap="square">
                <a:spAutoFit/>
              </a:bodyPr>
              <a:lstStyle/>
              <a:p>
                <a:r>
                  <a:rPr lang="fr-FR" sz="2800" b="1" dirty="0"/>
                  <a:t>3+3</a:t>
                </a:r>
                <a14:m>
                  <m:oMath xmlns:m="http://schemas.openxmlformats.org/officeDocument/2006/math">
                    <m:r>
                      <a:rPr lang="fr-FR" sz="2800" b="1" i="1" dirty="0" smtClean="0">
                        <a:latin typeface="Cambria Math" panose="02040503050406030204" pitchFamily="18" charset="0"/>
                      </a:rPr>
                      <m:t>+</m:t>
                    </m:r>
                  </m:oMath>
                </a14:m>
                <a:r>
                  <a:rPr lang="fr-FR" sz="2800" b="1" dirty="0"/>
                  <a:t>……...</a:t>
                </a:r>
                <a14:m>
                  <m:oMath xmlns:m="http://schemas.openxmlformats.org/officeDocument/2006/math">
                    <m:r>
                      <a:rPr lang="fr-FR" sz="2800" b="1" i="1" dirty="0" smtClean="0">
                        <a:latin typeface="Cambria Math" panose="02040503050406030204" pitchFamily="18" charset="0"/>
                      </a:rPr>
                      <m:t>+</m:t>
                    </m:r>
                  </m:oMath>
                </a14:m>
                <a:r>
                  <a:rPr lang="fr-FR" sz="2800" b="1" dirty="0"/>
                  <a:t>……….</a:t>
                </a:r>
                <a14:m>
                  <m:oMath xmlns:m="http://schemas.openxmlformats.org/officeDocument/2006/math">
                    <m:r>
                      <a:rPr lang="fr-FR" sz="2800" b="1" i="1" dirty="0" smtClean="0">
                        <a:latin typeface="Cambria Math" panose="02040503050406030204" pitchFamily="18" charset="0"/>
                      </a:rPr>
                      <m:t>+</m:t>
                    </m:r>
                  </m:oMath>
                </a14:m>
                <a:r>
                  <a:rPr lang="fr-FR" sz="2800" b="1" dirty="0"/>
                  <a:t>………</a:t>
                </a:r>
                <a14:m>
                  <m:oMath xmlns:m="http://schemas.openxmlformats.org/officeDocument/2006/math">
                    <m:r>
                      <a:rPr lang="fr-FR" sz="2800" b="1" i="1" dirty="0" smtClean="0">
                        <a:latin typeface="Cambria Math" panose="02040503050406030204" pitchFamily="18" charset="0"/>
                      </a:rPr>
                      <m:t>+</m:t>
                    </m:r>
                  </m:oMath>
                </a14:m>
                <a:r>
                  <a:rPr lang="fr-FR" sz="2800" b="1" dirty="0"/>
                  <a:t>……………………………………………...</a:t>
                </a:r>
                <a14:m>
                  <m:oMath xmlns:m="http://schemas.openxmlformats.org/officeDocument/2006/math">
                    <m:r>
                      <a:rPr lang="fr-FR" sz="2800" b="1" i="1" dirty="0" smtClean="0">
                        <a:latin typeface="Cambria Math" panose="02040503050406030204" pitchFamily="18" charset="0"/>
                      </a:rPr>
                      <m:t>=</m:t>
                    </m:r>
                  </m:oMath>
                </a14:m>
                <a:r>
                  <a:rPr lang="fr-FR" sz="2800" b="1" dirty="0"/>
                  <a:t>…</a:t>
                </a:r>
              </a:p>
            </p:txBody>
          </p:sp>
        </mc:Choice>
        <mc:Fallback xmlns="">
          <p:sp>
            <p:nvSpPr>
              <p:cNvPr id="3" name="ZoneTexte 2">
                <a:extLst>
                  <a:ext uri="{FF2B5EF4-FFF2-40B4-BE49-F238E27FC236}">
                    <a16:creationId xmlns:a16="http://schemas.microsoft.com/office/drawing/2014/main" xmlns:a14="http://schemas.microsoft.com/office/drawing/2010/main" xmlns="" id="{4F96A4ED-9C8E-5019-A531-A0DF8423434C}"/>
                  </a:ext>
                </a:extLst>
              </p:cNvPr>
              <p:cNvSpPr txBox="1">
                <a:spLocks noRot="1" noChangeAspect="1" noMove="1" noResize="1" noEditPoints="1" noAdjustHandles="1" noChangeArrowheads="1" noChangeShapeType="1" noTextEdit="1"/>
              </p:cNvSpPr>
              <p:nvPr/>
            </p:nvSpPr>
            <p:spPr>
              <a:xfrm>
                <a:off x="866641" y="4890146"/>
                <a:ext cx="10875522" cy="523220"/>
              </a:xfrm>
              <a:prstGeom prst="rect">
                <a:avLst/>
              </a:prstGeom>
              <a:blipFill rotWithShape="1">
                <a:blip r:embed="rId3"/>
                <a:stretch>
                  <a:fillRect l="-1121" t="-10465" b="-32558"/>
                </a:stretch>
              </a:blipFill>
            </p:spPr>
            <p:txBody>
              <a:bodyPr/>
              <a:lstStyle/>
              <a:p>
                <a:r>
                  <a:rPr lang="fr-FR">
                    <a:noFill/>
                  </a:rPr>
                  <a:t> </a:t>
                </a:r>
              </a:p>
            </p:txBody>
          </p:sp>
        </mc:Fallback>
      </mc:AlternateContent>
      <p:sp>
        <p:nvSpPr>
          <p:cNvPr id="5" name="Rectangle 4">
            <a:extLst>
              <a:ext uri="{FF2B5EF4-FFF2-40B4-BE49-F238E27FC236}">
                <a16:creationId xmlns:a16="http://schemas.microsoft.com/office/drawing/2014/main" id="{50476355-6612-42C7-E21F-499CF8D2C75B}"/>
              </a:ext>
            </a:extLst>
          </p:cNvPr>
          <p:cNvSpPr/>
          <p:nvPr/>
        </p:nvSpPr>
        <p:spPr>
          <a:xfrm>
            <a:off x="935304" y="1037970"/>
            <a:ext cx="9890894" cy="954107"/>
          </a:xfrm>
          <a:prstGeom prst="rect">
            <a:avLst/>
          </a:prstGeom>
        </p:spPr>
        <p:txBody>
          <a:bodyPr wrap="square">
            <a:spAutoFit/>
          </a:bodyPr>
          <a:lstStyle/>
          <a:p>
            <a:pPr algn="ctr"/>
            <a:r>
              <a:rPr lang="fr-FR" sz="2800" dirty="0"/>
              <a:t>Les résultats ci-dessous indique pour 20 élèves d’une classe 1AC  le nombre d’applications installées sur leurs téléphones:</a:t>
            </a:r>
            <a:endParaRPr lang="fr-FR" sz="2800" dirty="0">
              <a:solidFill>
                <a:prstClr val="black"/>
              </a:solidFill>
            </a:endParaRPr>
          </a:p>
        </p:txBody>
      </p:sp>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id="{82D2E0E8-22B0-E905-CC3D-7BC74DD3F788}"/>
                  </a:ext>
                </a:extLst>
              </p:cNvPr>
              <p:cNvSpPr/>
              <p:nvPr/>
            </p:nvSpPr>
            <p:spPr>
              <a:xfrm>
                <a:off x="935304" y="2926199"/>
                <a:ext cx="9890894" cy="461665"/>
              </a:xfrm>
              <a:prstGeom prst="rect">
                <a:avLst/>
              </a:prstGeom>
            </p:spPr>
            <p:txBody>
              <a:bodyPr wrap="square">
                <a:spAutoFit/>
              </a:bodyPr>
              <a:lstStyle/>
              <a:p>
                <a:pPr algn="ctr"/>
                <a14:m>
                  <m:oMathPara xmlns:m="http://schemas.openxmlformats.org/officeDocument/2006/math">
                    <m:oMathParaPr>
                      <m:jc m:val="centerGroup"/>
                    </m:oMathParaPr>
                    <m:oMath xmlns:m="http://schemas.openxmlformats.org/officeDocument/2006/math">
                      <m:r>
                        <a:rPr lang="fr-FR" sz="2400" b="1" i="1" dirty="0" smtClean="0">
                          <a:solidFill>
                            <a:prstClr val="black"/>
                          </a:solidFill>
                          <a:latin typeface="Cambria Math" panose="02040503050406030204" pitchFamily="18" charset="0"/>
                        </a:rPr>
                        <m:t>𝟑</m:t>
                      </m:r>
                      <m:r>
                        <a:rPr lang="fr-FR" sz="2400" b="1" i="1" dirty="0">
                          <a:solidFill>
                            <a:prstClr val="black"/>
                          </a:solidFill>
                          <a:latin typeface="Cambria Math" panose="02040503050406030204" pitchFamily="18" charset="0"/>
                        </a:rPr>
                        <m:t> </m:t>
                      </m:r>
                      <m:r>
                        <a:rPr lang="fr-FR" sz="2400" b="1" i="1" dirty="0" smtClean="0">
                          <a:solidFill>
                            <a:prstClr val="black"/>
                          </a:solidFill>
                          <a:latin typeface="Cambria Math" panose="02040503050406030204" pitchFamily="18" charset="0"/>
                        </a:rPr>
                        <m:t>;</m:t>
                      </m:r>
                      <m:r>
                        <a:rPr lang="fr-FR" sz="2400" b="1" i="1" dirty="0" smtClean="0">
                          <a:solidFill>
                            <a:prstClr val="black"/>
                          </a:solidFill>
                          <a:latin typeface="Cambria Math" panose="02040503050406030204" pitchFamily="18" charset="0"/>
                        </a:rPr>
                        <m:t>𝟑</m:t>
                      </m:r>
                      <m:r>
                        <a:rPr lang="fr-FR" sz="2400" b="1" i="1" dirty="0">
                          <a:solidFill>
                            <a:prstClr val="black"/>
                          </a:solidFill>
                          <a:latin typeface="Cambria Math" panose="02040503050406030204" pitchFamily="18" charset="0"/>
                        </a:rPr>
                        <m:t> </m:t>
                      </m:r>
                      <m:r>
                        <a:rPr lang="fr-FR" sz="2400" b="1" i="1" dirty="0" smtClean="0">
                          <a:solidFill>
                            <a:prstClr val="black"/>
                          </a:solidFill>
                          <a:latin typeface="Cambria Math" panose="02040503050406030204" pitchFamily="18" charset="0"/>
                        </a:rPr>
                        <m:t>;</m:t>
                      </m:r>
                      <m:r>
                        <a:rPr lang="fr-FR" sz="2400" b="1" i="1" dirty="0">
                          <a:solidFill>
                            <a:prstClr val="black"/>
                          </a:solidFill>
                          <a:latin typeface="Cambria Math" panose="02040503050406030204" pitchFamily="18" charset="0"/>
                        </a:rPr>
                        <m:t> </m:t>
                      </m:r>
                      <m:r>
                        <a:rPr lang="fr-FR" sz="2400" b="1" i="1" dirty="0" smtClean="0">
                          <a:solidFill>
                            <a:prstClr val="black"/>
                          </a:solidFill>
                          <a:latin typeface="Cambria Math" panose="02040503050406030204" pitchFamily="18" charset="0"/>
                        </a:rPr>
                        <m:t>𝟒</m:t>
                      </m:r>
                      <m:r>
                        <a:rPr lang="fr-FR" sz="2400" b="1" i="1" dirty="0">
                          <a:solidFill>
                            <a:prstClr val="black"/>
                          </a:solidFill>
                          <a:latin typeface="Cambria Math" panose="02040503050406030204" pitchFamily="18" charset="0"/>
                        </a:rPr>
                        <m:t> </m:t>
                      </m:r>
                      <m:r>
                        <a:rPr lang="fr-FR" sz="2400" b="1" i="1" dirty="0" smtClean="0">
                          <a:solidFill>
                            <a:prstClr val="black"/>
                          </a:solidFill>
                          <a:latin typeface="Cambria Math" panose="02040503050406030204" pitchFamily="18" charset="0"/>
                        </a:rPr>
                        <m:t>;</m:t>
                      </m:r>
                      <m:r>
                        <a:rPr lang="fr-FR" sz="2400" b="1" i="1" dirty="0" smtClean="0">
                          <a:solidFill>
                            <a:prstClr val="black"/>
                          </a:solidFill>
                          <a:latin typeface="Cambria Math" panose="02040503050406030204" pitchFamily="18" charset="0"/>
                        </a:rPr>
                        <m:t>𝟒</m:t>
                      </m:r>
                      <m:r>
                        <a:rPr lang="fr-FR" sz="2400" b="1" i="1" dirty="0">
                          <a:solidFill>
                            <a:prstClr val="black"/>
                          </a:solidFill>
                          <a:latin typeface="Cambria Math" panose="02040503050406030204" pitchFamily="18" charset="0"/>
                        </a:rPr>
                        <m:t> </m:t>
                      </m:r>
                      <m:r>
                        <a:rPr lang="fr-FR" sz="2400" b="1" i="1" dirty="0" smtClean="0">
                          <a:solidFill>
                            <a:prstClr val="black"/>
                          </a:solidFill>
                          <a:latin typeface="Cambria Math" panose="02040503050406030204" pitchFamily="18" charset="0"/>
                        </a:rPr>
                        <m:t>;</m:t>
                      </m:r>
                      <m:r>
                        <a:rPr lang="fr-FR" sz="2400" b="1" i="1" dirty="0" smtClean="0">
                          <a:solidFill>
                            <a:prstClr val="black"/>
                          </a:solidFill>
                          <a:latin typeface="Cambria Math" panose="02040503050406030204" pitchFamily="18" charset="0"/>
                        </a:rPr>
                        <m:t>𝟒</m:t>
                      </m:r>
                      <m:r>
                        <a:rPr lang="fr-FR" sz="2400" b="1" i="1" dirty="0">
                          <a:solidFill>
                            <a:prstClr val="black"/>
                          </a:solidFill>
                          <a:latin typeface="Cambria Math" panose="02040503050406030204" pitchFamily="18" charset="0"/>
                        </a:rPr>
                        <m:t> </m:t>
                      </m:r>
                      <m:r>
                        <a:rPr lang="fr-FR" sz="2400" b="1" i="1" dirty="0" smtClean="0">
                          <a:solidFill>
                            <a:prstClr val="black"/>
                          </a:solidFill>
                          <a:latin typeface="Cambria Math" panose="02040503050406030204" pitchFamily="18" charset="0"/>
                        </a:rPr>
                        <m:t>;</m:t>
                      </m:r>
                      <m:r>
                        <a:rPr lang="fr-FR" sz="2400" b="1" i="1" dirty="0" smtClean="0">
                          <a:solidFill>
                            <a:prstClr val="black"/>
                          </a:solidFill>
                          <a:latin typeface="Cambria Math" panose="02040503050406030204" pitchFamily="18" charset="0"/>
                        </a:rPr>
                        <m:t>𝟒</m:t>
                      </m:r>
                      <m:r>
                        <a:rPr lang="fr-FR" sz="2400" b="1" i="1" dirty="0">
                          <a:solidFill>
                            <a:prstClr val="black"/>
                          </a:solidFill>
                          <a:latin typeface="Cambria Math" panose="02040503050406030204" pitchFamily="18" charset="0"/>
                        </a:rPr>
                        <m:t> </m:t>
                      </m:r>
                      <m:r>
                        <a:rPr lang="fr-FR" sz="2400" b="1" i="1" dirty="0" smtClean="0">
                          <a:solidFill>
                            <a:prstClr val="black"/>
                          </a:solidFill>
                          <a:latin typeface="Cambria Math" panose="02040503050406030204" pitchFamily="18" charset="0"/>
                        </a:rPr>
                        <m:t>;</m:t>
                      </m:r>
                      <m:r>
                        <a:rPr lang="fr-FR" sz="2400" b="1" i="1" dirty="0" smtClean="0">
                          <a:solidFill>
                            <a:prstClr val="black"/>
                          </a:solidFill>
                          <a:latin typeface="Cambria Math" panose="02040503050406030204" pitchFamily="18" charset="0"/>
                        </a:rPr>
                        <m:t>𝟒</m:t>
                      </m:r>
                      <m:r>
                        <a:rPr lang="fr-FR" sz="2400" b="1" i="1" dirty="0">
                          <a:solidFill>
                            <a:prstClr val="black"/>
                          </a:solidFill>
                          <a:latin typeface="Cambria Math" panose="02040503050406030204" pitchFamily="18" charset="0"/>
                        </a:rPr>
                        <m:t> </m:t>
                      </m:r>
                      <m:r>
                        <a:rPr lang="fr-FR" sz="2400" b="1" i="1" dirty="0" smtClean="0">
                          <a:solidFill>
                            <a:prstClr val="black"/>
                          </a:solidFill>
                          <a:latin typeface="Cambria Math" panose="02040503050406030204" pitchFamily="18" charset="0"/>
                        </a:rPr>
                        <m:t>;</m:t>
                      </m:r>
                      <m:r>
                        <a:rPr lang="fr-FR" sz="2400" b="1" i="1" dirty="0" smtClean="0">
                          <a:solidFill>
                            <a:prstClr val="black"/>
                          </a:solidFill>
                          <a:latin typeface="Cambria Math" panose="02040503050406030204" pitchFamily="18" charset="0"/>
                        </a:rPr>
                        <m:t>𝟒</m:t>
                      </m:r>
                      <m:r>
                        <a:rPr lang="fr-FR" sz="2400" b="1" i="1" dirty="0" smtClean="0">
                          <a:solidFill>
                            <a:prstClr val="black"/>
                          </a:solidFill>
                          <a:latin typeface="Cambria Math" panose="02040503050406030204" pitchFamily="18" charset="0"/>
                        </a:rPr>
                        <m:t>;</m:t>
                      </m:r>
                      <m:r>
                        <a:rPr lang="fr-FR" sz="2400" b="1" i="1" dirty="0" smtClean="0">
                          <a:solidFill>
                            <a:prstClr val="black"/>
                          </a:solidFill>
                          <a:latin typeface="Cambria Math" panose="02040503050406030204" pitchFamily="18" charset="0"/>
                        </a:rPr>
                        <m:t>𝟓</m:t>
                      </m:r>
                      <m:r>
                        <a:rPr lang="fr-FR" sz="2400" b="1" i="1" dirty="0" smtClean="0">
                          <a:solidFill>
                            <a:prstClr val="black"/>
                          </a:solidFill>
                          <a:latin typeface="Cambria Math" panose="02040503050406030204" pitchFamily="18" charset="0"/>
                        </a:rPr>
                        <m:t>;</m:t>
                      </m:r>
                      <m:r>
                        <a:rPr lang="fr-FR" sz="2400" b="1" i="1" dirty="0" smtClean="0">
                          <a:solidFill>
                            <a:prstClr val="black"/>
                          </a:solidFill>
                          <a:latin typeface="Cambria Math" panose="02040503050406030204" pitchFamily="18" charset="0"/>
                        </a:rPr>
                        <m:t>𝟓</m:t>
                      </m:r>
                      <m:r>
                        <a:rPr lang="fr-FR" sz="2400" b="1" i="1" dirty="0" smtClean="0">
                          <a:solidFill>
                            <a:prstClr val="black"/>
                          </a:solidFill>
                          <a:latin typeface="Cambria Math" panose="02040503050406030204" pitchFamily="18" charset="0"/>
                        </a:rPr>
                        <m:t>;</m:t>
                      </m:r>
                      <m:r>
                        <a:rPr lang="fr-FR" sz="2400" b="1" i="1" dirty="0" smtClean="0">
                          <a:solidFill>
                            <a:prstClr val="black"/>
                          </a:solidFill>
                          <a:latin typeface="Cambria Math" panose="02040503050406030204" pitchFamily="18" charset="0"/>
                        </a:rPr>
                        <m:t>𝟓</m:t>
                      </m:r>
                      <m:r>
                        <a:rPr lang="fr-FR" sz="2400" b="1" i="1" dirty="0" smtClean="0">
                          <a:solidFill>
                            <a:prstClr val="black"/>
                          </a:solidFill>
                          <a:latin typeface="Cambria Math" panose="02040503050406030204" pitchFamily="18" charset="0"/>
                        </a:rPr>
                        <m:t>;</m:t>
                      </m:r>
                      <m:r>
                        <a:rPr lang="fr-FR" sz="2400" b="1" i="1" dirty="0" smtClean="0">
                          <a:solidFill>
                            <a:prstClr val="black"/>
                          </a:solidFill>
                          <a:latin typeface="Cambria Math" panose="02040503050406030204" pitchFamily="18" charset="0"/>
                        </a:rPr>
                        <m:t>𝟓</m:t>
                      </m:r>
                      <m:r>
                        <a:rPr lang="fr-FR" sz="2400" b="1" i="1" dirty="0" smtClean="0">
                          <a:solidFill>
                            <a:prstClr val="black"/>
                          </a:solidFill>
                          <a:latin typeface="Cambria Math" panose="02040503050406030204" pitchFamily="18" charset="0"/>
                        </a:rPr>
                        <m:t>;</m:t>
                      </m:r>
                      <m:r>
                        <a:rPr lang="fr-FR" sz="2400" b="1" i="1" dirty="0" smtClean="0">
                          <a:solidFill>
                            <a:prstClr val="black"/>
                          </a:solidFill>
                          <a:latin typeface="Cambria Math" panose="02040503050406030204" pitchFamily="18" charset="0"/>
                        </a:rPr>
                        <m:t>𝟓</m:t>
                      </m:r>
                      <m:r>
                        <a:rPr lang="fr-FR" sz="2400" b="1" i="1" dirty="0" smtClean="0">
                          <a:solidFill>
                            <a:prstClr val="black"/>
                          </a:solidFill>
                          <a:latin typeface="Cambria Math" panose="02040503050406030204" pitchFamily="18" charset="0"/>
                        </a:rPr>
                        <m:t>;</m:t>
                      </m:r>
                      <m:r>
                        <a:rPr lang="fr-FR" sz="2400" b="1" i="1" dirty="0" smtClean="0">
                          <a:solidFill>
                            <a:prstClr val="black"/>
                          </a:solidFill>
                          <a:latin typeface="Cambria Math" panose="02040503050406030204" pitchFamily="18" charset="0"/>
                        </a:rPr>
                        <m:t>𝟓</m:t>
                      </m:r>
                      <m:r>
                        <a:rPr lang="fr-FR" sz="2400" b="1" i="1" dirty="0" smtClean="0">
                          <a:solidFill>
                            <a:prstClr val="black"/>
                          </a:solidFill>
                          <a:latin typeface="Cambria Math" panose="02040503050406030204" pitchFamily="18" charset="0"/>
                        </a:rPr>
                        <m:t>;</m:t>
                      </m:r>
                      <m:r>
                        <a:rPr lang="fr-FR" sz="2400" b="1" i="1" dirty="0" smtClean="0">
                          <a:solidFill>
                            <a:prstClr val="black"/>
                          </a:solidFill>
                          <a:latin typeface="Cambria Math" panose="02040503050406030204" pitchFamily="18" charset="0"/>
                        </a:rPr>
                        <m:t>𝟓</m:t>
                      </m:r>
                      <m:r>
                        <a:rPr lang="fr-FR" sz="2400" b="1" i="1" dirty="0" smtClean="0">
                          <a:solidFill>
                            <a:prstClr val="black"/>
                          </a:solidFill>
                          <a:latin typeface="Cambria Math" panose="02040503050406030204" pitchFamily="18" charset="0"/>
                        </a:rPr>
                        <m:t>;</m:t>
                      </m:r>
                      <m:r>
                        <a:rPr lang="fr-FR" sz="2400" b="1" i="1" dirty="0" smtClean="0">
                          <a:solidFill>
                            <a:prstClr val="black"/>
                          </a:solidFill>
                          <a:latin typeface="Cambria Math" panose="02040503050406030204" pitchFamily="18" charset="0"/>
                        </a:rPr>
                        <m:t>𝟔</m:t>
                      </m:r>
                      <m:r>
                        <a:rPr lang="fr-FR" sz="2400" b="1" i="1" dirty="0" smtClean="0">
                          <a:solidFill>
                            <a:prstClr val="black"/>
                          </a:solidFill>
                          <a:latin typeface="Cambria Math" panose="02040503050406030204" pitchFamily="18" charset="0"/>
                        </a:rPr>
                        <m:t>;</m:t>
                      </m:r>
                      <m:r>
                        <a:rPr lang="fr-FR" sz="2400" b="1" i="1" dirty="0" smtClean="0">
                          <a:solidFill>
                            <a:prstClr val="black"/>
                          </a:solidFill>
                          <a:latin typeface="Cambria Math" panose="02040503050406030204" pitchFamily="18" charset="0"/>
                        </a:rPr>
                        <m:t>𝟔</m:t>
                      </m:r>
                      <m:r>
                        <a:rPr lang="fr-FR" sz="2400" b="1" i="1" dirty="0" smtClean="0">
                          <a:solidFill>
                            <a:prstClr val="black"/>
                          </a:solidFill>
                          <a:latin typeface="Cambria Math" panose="02040503050406030204" pitchFamily="18" charset="0"/>
                        </a:rPr>
                        <m:t>;</m:t>
                      </m:r>
                      <m:r>
                        <a:rPr lang="fr-FR" sz="2400" b="1" i="1" dirty="0" smtClean="0">
                          <a:solidFill>
                            <a:prstClr val="black"/>
                          </a:solidFill>
                          <a:latin typeface="Cambria Math" panose="02040503050406030204" pitchFamily="18" charset="0"/>
                        </a:rPr>
                        <m:t>𝟔</m:t>
                      </m:r>
                      <m:r>
                        <a:rPr lang="fr-FR" sz="2400" b="1" i="1" dirty="0" smtClean="0">
                          <a:solidFill>
                            <a:prstClr val="black"/>
                          </a:solidFill>
                          <a:latin typeface="Cambria Math" panose="02040503050406030204" pitchFamily="18" charset="0"/>
                        </a:rPr>
                        <m:t>;</m:t>
                      </m:r>
                      <m:r>
                        <a:rPr lang="fr-FR" sz="2400" b="1" i="1" dirty="0" smtClean="0">
                          <a:solidFill>
                            <a:prstClr val="black"/>
                          </a:solidFill>
                          <a:latin typeface="Cambria Math" panose="02040503050406030204" pitchFamily="18" charset="0"/>
                        </a:rPr>
                        <m:t>𝟔</m:t>
                      </m:r>
                      <m:r>
                        <a:rPr lang="fr-FR" sz="2400" b="1" i="1" dirty="0" smtClean="0">
                          <a:solidFill>
                            <a:prstClr val="black"/>
                          </a:solidFill>
                          <a:latin typeface="Cambria Math" panose="02040503050406030204" pitchFamily="18" charset="0"/>
                        </a:rPr>
                        <m:t>;</m:t>
                      </m:r>
                      <m:r>
                        <a:rPr lang="fr-FR" sz="2400" b="1" i="1" dirty="0">
                          <a:solidFill>
                            <a:prstClr val="black"/>
                          </a:solidFill>
                          <a:latin typeface="Cambria Math" panose="02040503050406030204" pitchFamily="18" charset="0"/>
                        </a:rPr>
                        <m:t>𝟕</m:t>
                      </m:r>
                    </m:oMath>
                  </m:oMathPara>
                </a14:m>
                <a:endParaRPr lang="fr-FR" sz="2400" b="1" dirty="0">
                  <a:solidFill>
                    <a:prstClr val="black"/>
                  </a:solidFill>
                </a:endParaRPr>
              </a:p>
            </p:txBody>
          </p:sp>
        </mc:Choice>
        <mc:Fallback xmlns="">
          <p:sp>
            <p:nvSpPr>
              <p:cNvPr id="8" name="Rectangle 7">
                <a:extLst>
                  <a:ext uri="{FF2B5EF4-FFF2-40B4-BE49-F238E27FC236}">
                    <a16:creationId xmlns:a16="http://schemas.microsoft.com/office/drawing/2014/main" xmlns:a14="http://schemas.microsoft.com/office/drawing/2010/main" xmlns="" id="{82D2E0E8-22B0-E905-CC3D-7BC74DD3F788}"/>
                  </a:ext>
                </a:extLst>
              </p:cNvPr>
              <p:cNvSpPr>
                <a:spLocks noRot="1" noChangeAspect="1" noMove="1" noResize="1" noEditPoints="1" noAdjustHandles="1" noChangeArrowheads="1" noChangeShapeType="1" noTextEdit="1"/>
              </p:cNvSpPr>
              <p:nvPr/>
            </p:nvSpPr>
            <p:spPr>
              <a:xfrm>
                <a:off x="935304" y="2926199"/>
                <a:ext cx="9890894" cy="461665"/>
              </a:xfrm>
              <a:prstGeom prst="rect">
                <a:avLst/>
              </a:prstGeom>
              <a:blipFill rotWithShape="1">
                <a:blip r:embed="rId4"/>
                <a:stretch>
                  <a:fillRect/>
                </a:stretch>
              </a:blipFill>
            </p:spPr>
            <p:txBody>
              <a:bodyPr/>
              <a:lstStyle/>
              <a:p>
                <a:r>
                  <a:rPr lang="fr-FR">
                    <a:noFill/>
                  </a:rPr>
                  <a:t> </a:t>
                </a:r>
              </a:p>
            </p:txBody>
          </p:sp>
        </mc:Fallback>
      </mc:AlternateContent>
    </p:spTree>
    <p:extLst>
      <p:ext uri="{BB962C8B-B14F-4D97-AF65-F5344CB8AC3E}">
        <p14:creationId xmlns:p14="http://schemas.microsoft.com/office/powerpoint/2010/main" val="32396457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74B280-AE49-D2E3-33DD-545CEF3F3A7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794AEB3-E2B7-7056-E5D8-C343D37DE627}"/>
              </a:ext>
            </a:extLst>
          </p:cNvPr>
          <p:cNvSpPr>
            <a:spLocks noGrp="1"/>
          </p:cNvSpPr>
          <p:nvPr>
            <p:ph type="title"/>
          </p:nvPr>
        </p:nvSpPr>
        <p:spPr/>
        <p:txBody>
          <a:bodyPr/>
          <a:lstStyle/>
          <a:p>
            <a:r>
              <a:rPr lang="fr-FR" dirty="0"/>
              <a:t>La bonne réponse est:</a:t>
            </a:r>
          </a:p>
        </p:txBody>
      </p:sp>
      <p:sp>
        <p:nvSpPr>
          <p:cNvPr id="4" name="Espace réservé du contenu 3">
            <a:extLst>
              <a:ext uri="{FF2B5EF4-FFF2-40B4-BE49-F238E27FC236}">
                <a16:creationId xmlns:a16="http://schemas.microsoft.com/office/drawing/2014/main" id="{892EEB4F-67FE-E33F-5919-3A218161D566}"/>
              </a:ext>
            </a:extLst>
          </p:cNvPr>
          <p:cNvSpPr>
            <a:spLocks noGrp="1"/>
          </p:cNvSpPr>
          <p:nvPr>
            <p:ph sz="quarter" idx="11"/>
          </p:nvPr>
        </p:nvSpPr>
        <p:spPr>
          <a:xfrm>
            <a:off x="935304" y="668339"/>
            <a:ext cx="10558061" cy="287134"/>
          </a:xfrm>
        </p:spPr>
        <p:txBody>
          <a:bodyPr/>
          <a:lstStyle/>
          <a:p>
            <a:pPr marL="0" lvl="0" indent="0">
              <a:defRPr/>
            </a:pPr>
            <a:r>
              <a:rPr lang="fr-FR" dirty="0">
                <a:solidFill>
                  <a:prstClr val="white">
                    <a:lumMod val="65000"/>
                  </a:prstClr>
                </a:solidFill>
                <a:latin typeface="Calibri"/>
              </a:rPr>
              <a:t>L’enseignant explique la technique d’élaborer un tableau statistique </a:t>
            </a:r>
            <a:endParaRPr lang="fr-FR" dirty="0"/>
          </a:p>
        </p:txBody>
      </p:sp>
      <p:graphicFrame>
        <p:nvGraphicFramePr>
          <p:cNvPr id="6" name="Tableau 5">
            <a:extLst>
              <a:ext uri="{FF2B5EF4-FFF2-40B4-BE49-F238E27FC236}">
                <a16:creationId xmlns:a16="http://schemas.microsoft.com/office/drawing/2014/main" id="{D6F19028-9C40-1B15-E09A-9F9DFB7C2E1C}"/>
              </a:ext>
            </a:extLst>
          </p:cNvPr>
          <p:cNvGraphicFramePr>
            <a:graphicFrameLocks noGrp="1"/>
          </p:cNvGraphicFramePr>
          <p:nvPr/>
        </p:nvGraphicFramePr>
        <p:xfrm>
          <a:off x="1197514" y="1313226"/>
          <a:ext cx="9539203" cy="1467277"/>
        </p:xfrm>
        <a:graphic>
          <a:graphicData uri="http://schemas.openxmlformats.org/drawingml/2006/table">
            <a:tbl>
              <a:tblPr firstRow="1" bandRow="1"/>
              <a:tblGrid>
                <a:gridCol w="2847563">
                  <a:extLst>
                    <a:ext uri="{9D8B030D-6E8A-4147-A177-3AD203B41FA5}">
                      <a16:colId xmlns:a16="http://schemas.microsoft.com/office/drawing/2014/main" val="20000"/>
                    </a:ext>
                  </a:extLst>
                </a:gridCol>
                <a:gridCol w="1338328">
                  <a:extLst>
                    <a:ext uri="{9D8B030D-6E8A-4147-A177-3AD203B41FA5}">
                      <a16:colId xmlns:a16="http://schemas.microsoft.com/office/drawing/2014/main" val="20001"/>
                    </a:ext>
                  </a:extLst>
                </a:gridCol>
                <a:gridCol w="1338328">
                  <a:extLst>
                    <a:ext uri="{9D8B030D-6E8A-4147-A177-3AD203B41FA5}">
                      <a16:colId xmlns:a16="http://schemas.microsoft.com/office/drawing/2014/main" val="20002"/>
                    </a:ext>
                  </a:extLst>
                </a:gridCol>
                <a:gridCol w="1338328">
                  <a:extLst>
                    <a:ext uri="{9D8B030D-6E8A-4147-A177-3AD203B41FA5}">
                      <a16:colId xmlns:a16="http://schemas.microsoft.com/office/drawing/2014/main" val="20003"/>
                    </a:ext>
                  </a:extLst>
                </a:gridCol>
                <a:gridCol w="1338328">
                  <a:extLst>
                    <a:ext uri="{9D8B030D-6E8A-4147-A177-3AD203B41FA5}">
                      <a16:colId xmlns:a16="http://schemas.microsoft.com/office/drawing/2014/main" val="20004"/>
                    </a:ext>
                  </a:extLst>
                </a:gridCol>
                <a:gridCol w="1338328">
                  <a:extLst>
                    <a:ext uri="{9D8B030D-6E8A-4147-A177-3AD203B41FA5}">
                      <a16:colId xmlns:a16="http://schemas.microsoft.com/office/drawing/2014/main" val="20005"/>
                    </a:ext>
                  </a:extLst>
                </a:gridCol>
              </a:tblGrid>
              <a:tr h="644317">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Nombre d’applications</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3</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4</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5</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6</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7</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extLst>
                  <a:ext uri="{0D108BD9-81ED-4DB2-BD59-A6C34878D82A}">
                    <a16:rowId xmlns:a16="http://schemas.microsoft.com/office/drawing/2014/main" val="10000"/>
                  </a:ext>
                </a:extLst>
              </a:tr>
              <a:tr h="64431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7</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0001"/>
                  </a:ext>
                </a:extLst>
              </a:tr>
            </a:tbl>
          </a:graphicData>
        </a:graphic>
      </p:graphicFrame>
      <p:sp>
        <p:nvSpPr>
          <p:cNvPr id="7" name="ZoneTexte 6">
            <a:extLst>
              <a:ext uri="{FF2B5EF4-FFF2-40B4-BE49-F238E27FC236}">
                <a16:creationId xmlns:a16="http://schemas.microsoft.com/office/drawing/2014/main" id="{0CA03B96-C5A5-8B4A-AFD3-379C0A0E6058}"/>
              </a:ext>
            </a:extLst>
          </p:cNvPr>
          <p:cNvSpPr txBox="1"/>
          <p:nvPr/>
        </p:nvSpPr>
        <p:spPr>
          <a:xfrm>
            <a:off x="1327962" y="3123665"/>
            <a:ext cx="10165403" cy="523220"/>
          </a:xfrm>
          <a:prstGeom prst="rect">
            <a:avLst/>
          </a:prstGeom>
          <a:noFill/>
        </p:spPr>
        <p:txBody>
          <a:bodyPr wrap="square">
            <a:spAutoFit/>
          </a:bodyPr>
          <a:lstStyle/>
          <a:p>
            <a:r>
              <a:rPr lang="fr-FR" sz="2800" b="1" dirty="0"/>
              <a:t>La somme des valeurs de cette série statistique est:</a:t>
            </a:r>
          </a:p>
        </p:txBody>
      </p:sp>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0D0D4DCC-D066-D260-CC45-C11D8FE72EF9}"/>
                  </a:ext>
                </a:extLst>
              </p:cNvPr>
              <p:cNvSpPr txBox="1"/>
              <p:nvPr/>
            </p:nvSpPr>
            <p:spPr>
              <a:xfrm>
                <a:off x="389107" y="4425475"/>
                <a:ext cx="11428522" cy="523220"/>
              </a:xfrm>
              <a:prstGeom prst="rect">
                <a:avLst/>
              </a:prstGeom>
              <a:noFill/>
            </p:spPr>
            <p:txBody>
              <a:bodyPr wrap="square">
                <a:spAutoFit/>
              </a:bodyPr>
              <a:lstStyle/>
              <a:p>
                <a14:m>
                  <m:oMath xmlns:m="http://schemas.openxmlformats.org/officeDocument/2006/math">
                    <m:r>
                      <a:rPr lang="fr-FR" sz="2800" b="1" i="1" dirty="0" smtClean="0">
                        <a:latin typeface="Cambria Math" panose="02040503050406030204" pitchFamily="18" charset="0"/>
                      </a:rPr>
                      <m:t>𝟑</m:t>
                    </m:r>
                    <m:r>
                      <a:rPr lang="fr-FR" sz="2800" b="1" i="1" dirty="0" smtClean="0">
                        <a:latin typeface="Cambria Math" panose="02040503050406030204" pitchFamily="18" charset="0"/>
                        <a:ea typeface="Cambria Math" panose="02040503050406030204" pitchFamily="18" charset="0"/>
                      </a:rPr>
                      <m:t>+</m:t>
                    </m:r>
                    <m:r>
                      <a:rPr lang="fr-FR" sz="2800" b="1" i="1" dirty="0" smtClean="0">
                        <a:latin typeface="Cambria Math" panose="02040503050406030204" pitchFamily="18" charset="0"/>
                        <a:ea typeface="Cambria Math" panose="02040503050406030204" pitchFamily="18" charset="0"/>
                      </a:rPr>
                      <m:t>𝟑</m:t>
                    </m:r>
                    <m:r>
                      <a:rPr lang="fr-FR" sz="2800" b="1" i="1" dirty="0" smtClean="0">
                        <a:latin typeface="Cambria Math" panose="02040503050406030204" pitchFamily="18" charset="0"/>
                      </a:rPr>
                      <m:t>+</m:t>
                    </m:r>
                  </m:oMath>
                </a14:m>
                <a:r>
                  <a:rPr lang="fr-FR" sz="2800" b="1" dirty="0">
                    <a:solidFill>
                      <a:schemeClr val="bg1"/>
                    </a:solidFill>
                  </a:rPr>
                  <a:t>……...                                                                                                      </a:t>
                </a:r>
                <a14:m>
                  <m:oMath xmlns:m="http://schemas.openxmlformats.org/officeDocument/2006/math">
                    <m:r>
                      <a:rPr lang="fr-FR" sz="2800" b="1" i="1" dirty="0" smtClean="0">
                        <a:latin typeface="Cambria Math" panose="02040503050406030204" pitchFamily="18" charset="0"/>
                      </a:rPr>
                      <m:t> </m:t>
                    </m:r>
                  </m:oMath>
                </a14:m>
                <a:r>
                  <a:rPr lang="fr-FR" sz="2800" b="1" dirty="0">
                    <a:solidFill>
                      <a:schemeClr val="bg1"/>
                    </a:solidFill>
                  </a:rPr>
                  <a:t>………….</a:t>
                </a:r>
              </a:p>
            </p:txBody>
          </p:sp>
        </mc:Choice>
        <mc:Fallback xmlns="">
          <p:sp>
            <p:nvSpPr>
              <p:cNvPr id="3" name="ZoneTexte 2">
                <a:extLst>
                  <a:ext uri="{FF2B5EF4-FFF2-40B4-BE49-F238E27FC236}">
                    <a16:creationId xmlns:a16="http://schemas.microsoft.com/office/drawing/2014/main" id="{0D0D4DCC-D066-D260-CC45-C11D8FE72EF9}"/>
                  </a:ext>
                </a:extLst>
              </p:cNvPr>
              <p:cNvSpPr txBox="1">
                <a:spLocks noRot="1" noChangeAspect="1" noMove="1" noResize="1" noEditPoints="1" noAdjustHandles="1" noChangeArrowheads="1" noChangeShapeType="1" noTextEdit="1"/>
              </p:cNvSpPr>
              <p:nvPr/>
            </p:nvSpPr>
            <p:spPr>
              <a:xfrm>
                <a:off x="389107" y="4425475"/>
                <a:ext cx="11428522" cy="523220"/>
              </a:xfrm>
              <a:prstGeom prst="rect">
                <a:avLst/>
              </a:prstGeom>
              <a:blipFill>
                <a:blip r:embed="rId3"/>
                <a:stretch>
                  <a:fillRect t="-12791" b="-3139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5" name="ZoneTexte 4">
                <a:extLst>
                  <a:ext uri="{FF2B5EF4-FFF2-40B4-BE49-F238E27FC236}">
                    <a16:creationId xmlns:a16="http://schemas.microsoft.com/office/drawing/2014/main" id="{91205D97-6787-33E1-9A63-E00C379469B8}"/>
                  </a:ext>
                </a:extLst>
              </p:cNvPr>
              <p:cNvSpPr txBox="1"/>
              <p:nvPr/>
            </p:nvSpPr>
            <p:spPr>
              <a:xfrm>
                <a:off x="1327962" y="4485276"/>
                <a:ext cx="10559238" cy="461665"/>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fr-FR" sz="2400" b="1" i="1" dirty="0" smtClean="0">
                          <a:solidFill>
                            <a:srgbClr val="FF0000"/>
                          </a:solidFill>
                          <a:latin typeface="Cambria Math" panose="02040503050406030204" pitchFamily="18" charset="0"/>
                        </a:rPr>
                        <m:t>𝟒</m:t>
                      </m:r>
                      <m:r>
                        <a:rPr lang="fr-FR" sz="2400" b="1" i="1" dirty="0" smtClean="0">
                          <a:solidFill>
                            <a:srgbClr val="FF0000"/>
                          </a:solidFill>
                          <a:latin typeface="Cambria Math" panose="02040503050406030204" pitchFamily="18" charset="0"/>
                        </a:rPr>
                        <m:t>+</m:t>
                      </m:r>
                      <m:r>
                        <a:rPr lang="fr-FR" sz="2400" b="1" i="1" dirty="0">
                          <a:solidFill>
                            <a:srgbClr val="FF0000"/>
                          </a:solidFill>
                          <a:latin typeface="Cambria Math" panose="02040503050406030204" pitchFamily="18" charset="0"/>
                        </a:rPr>
                        <m:t>𝟒</m:t>
                      </m:r>
                      <m:r>
                        <a:rPr lang="fr-FR" sz="2400" b="1" i="1" dirty="0" smtClean="0">
                          <a:solidFill>
                            <a:srgbClr val="FF0000"/>
                          </a:solidFill>
                          <a:latin typeface="Cambria Math" panose="02040503050406030204" pitchFamily="18" charset="0"/>
                        </a:rPr>
                        <m:t>+</m:t>
                      </m:r>
                      <m:r>
                        <a:rPr lang="fr-FR" sz="2400" b="1" i="1" dirty="0">
                          <a:solidFill>
                            <a:srgbClr val="FF0000"/>
                          </a:solidFill>
                          <a:latin typeface="Cambria Math" panose="02040503050406030204" pitchFamily="18" charset="0"/>
                        </a:rPr>
                        <m:t>𝟒</m:t>
                      </m:r>
                      <m:r>
                        <a:rPr lang="fr-FR" sz="2400" b="1" i="1" dirty="0" smtClean="0">
                          <a:solidFill>
                            <a:srgbClr val="FF0000"/>
                          </a:solidFill>
                          <a:latin typeface="Cambria Math" panose="02040503050406030204" pitchFamily="18" charset="0"/>
                        </a:rPr>
                        <m:t>+</m:t>
                      </m:r>
                      <m:r>
                        <a:rPr lang="fr-FR" sz="2400" b="1" i="1" dirty="0">
                          <a:solidFill>
                            <a:srgbClr val="FF0000"/>
                          </a:solidFill>
                          <a:latin typeface="Cambria Math" panose="02040503050406030204" pitchFamily="18" charset="0"/>
                        </a:rPr>
                        <m:t>𝟒</m:t>
                      </m:r>
                      <m:r>
                        <a:rPr lang="fr-FR" sz="2400" b="1" i="1" dirty="0" smtClean="0">
                          <a:solidFill>
                            <a:srgbClr val="FF0000"/>
                          </a:solidFill>
                          <a:latin typeface="Cambria Math" panose="02040503050406030204" pitchFamily="18" charset="0"/>
                        </a:rPr>
                        <m:t>+</m:t>
                      </m:r>
                      <m:r>
                        <a:rPr lang="fr-FR" sz="2400" b="1" i="1" dirty="0">
                          <a:solidFill>
                            <a:srgbClr val="FF0000"/>
                          </a:solidFill>
                          <a:latin typeface="Cambria Math" panose="02040503050406030204" pitchFamily="18" charset="0"/>
                        </a:rPr>
                        <m:t>𝟒</m:t>
                      </m:r>
                      <m:r>
                        <a:rPr lang="fr-FR" sz="2400" b="1" i="1" dirty="0" smtClean="0">
                          <a:solidFill>
                            <a:srgbClr val="FF0000"/>
                          </a:solidFill>
                          <a:latin typeface="Cambria Math" panose="02040503050406030204" pitchFamily="18" charset="0"/>
                        </a:rPr>
                        <m:t>+</m:t>
                      </m:r>
                      <m:r>
                        <a:rPr lang="fr-FR" sz="2400" b="1" i="1" dirty="0">
                          <a:solidFill>
                            <a:srgbClr val="FF0000"/>
                          </a:solidFill>
                          <a:latin typeface="Cambria Math" panose="02040503050406030204" pitchFamily="18" charset="0"/>
                        </a:rPr>
                        <m:t>𝟒</m:t>
                      </m:r>
                      <m:r>
                        <a:rPr lang="fr-FR" sz="2400" b="1" i="1" dirty="0" smtClean="0">
                          <a:solidFill>
                            <a:srgbClr val="FF0000"/>
                          </a:solidFill>
                          <a:latin typeface="Cambria Math" panose="02040503050406030204" pitchFamily="18" charset="0"/>
                        </a:rPr>
                        <m:t>+</m:t>
                      </m:r>
                      <m:r>
                        <a:rPr lang="fr-FR" sz="2400" b="1" i="1" dirty="0">
                          <a:solidFill>
                            <a:srgbClr val="FF0000"/>
                          </a:solidFill>
                          <a:latin typeface="Cambria Math" panose="02040503050406030204" pitchFamily="18" charset="0"/>
                        </a:rPr>
                        <m:t>𝟓</m:t>
                      </m:r>
                      <m:r>
                        <a:rPr lang="fr-FR" sz="2400" b="1" i="1" dirty="0" smtClean="0">
                          <a:solidFill>
                            <a:srgbClr val="FF0000"/>
                          </a:solidFill>
                          <a:latin typeface="Cambria Math" panose="02040503050406030204" pitchFamily="18" charset="0"/>
                        </a:rPr>
                        <m:t>+</m:t>
                      </m:r>
                      <m:r>
                        <a:rPr lang="fr-FR" sz="2400" b="1" i="1" dirty="0">
                          <a:solidFill>
                            <a:srgbClr val="FF0000"/>
                          </a:solidFill>
                          <a:latin typeface="Cambria Math" panose="02040503050406030204" pitchFamily="18" charset="0"/>
                        </a:rPr>
                        <m:t>𝟓</m:t>
                      </m:r>
                      <m:r>
                        <a:rPr lang="fr-FR" sz="2400" b="1" i="1" dirty="0" smtClean="0">
                          <a:solidFill>
                            <a:srgbClr val="FF0000"/>
                          </a:solidFill>
                          <a:latin typeface="Cambria Math" panose="02040503050406030204" pitchFamily="18" charset="0"/>
                        </a:rPr>
                        <m:t>+</m:t>
                      </m:r>
                      <m:r>
                        <a:rPr lang="fr-FR" sz="2400" b="1" i="1" dirty="0">
                          <a:solidFill>
                            <a:srgbClr val="FF0000"/>
                          </a:solidFill>
                          <a:latin typeface="Cambria Math" panose="02040503050406030204" pitchFamily="18" charset="0"/>
                        </a:rPr>
                        <m:t>𝟓</m:t>
                      </m:r>
                      <m:r>
                        <a:rPr lang="fr-FR" sz="2400" b="1" i="1" dirty="0" smtClean="0">
                          <a:solidFill>
                            <a:srgbClr val="FF0000"/>
                          </a:solidFill>
                          <a:latin typeface="Cambria Math" panose="02040503050406030204" pitchFamily="18" charset="0"/>
                        </a:rPr>
                        <m:t>+</m:t>
                      </m:r>
                      <m:r>
                        <a:rPr lang="fr-FR" sz="2400" b="1" i="1" dirty="0">
                          <a:solidFill>
                            <a:srgbClr val="FF0000"/>
                          </a:solidFill>
                          <a:latin typeface="Cambria Math" panose="02040503050406030204" pitchFamily="18" charset="0"/>
                        </a:rPr>
                        <m:t>𝟓</m:t>
                      </m:r>
                      <m:r>
                        <a:rPr lang="fr-FR" sz="2400" b="1" i="1" dirty="0" smtClean="0">
                          <a:solidFill>
                            <a:srgbClr val="FF0000"/>
                          </a:solidFill>
                          <a:latin typeface="Cambria Math" panose="02040503050406030204" pitchFamily="18" charset="0"/>
                        </a:rPr>
                        <m:t>+</m:t>
                      </m:r>
                      <m:r>
                        <a:rPr lang="fr-FR" sz="2400" b="1" i="1" dirty="0">
                          <a:solidFill>
                            <a:srgbClr val="FF0000"/>
                          </a:solidFill>
                          <a:latin typeface="Cambria Math" panose="02040503050406030204" pitchFamily="18" charset="0"/>
                        </a:rPr>
                        <m:t>𝟓</m:t>
                      </m:r>
                      <m:r>
                        <a:rPr lang="fr-FR" sz="2400" b="1" i="1" dirty="0" smtClean="0">
                          <a:solidFill>
                            <a:srgbClr val="FF0000"/>
                          </a:solidFill>
                          <a:latin typeface="Cambria Math" panose="02040503050406030204" pitchFamily="18" charset="0"/>
                        </a:rPr>
                        <m:t>+</m:t>
                      </m:r>
                      <m:r>
                        <a:rPr lang="fr-FR" sz="2400" b="1" i="1" dirty="0">
                          <a:solidFill>
                            <a:srgbClr val="FF0000"/>
                          </a:solidFill>
                          <a:latin typeface="Cambria Math" panose="02040503050406030204" pitchFamily="18" charset="0"/>
                        </a:rPr>
                        <m:t>𝟓</m:t>
                      </m:r>
                      <m:r>
                        <a:rPr lang="fr-FR" sz="2400" b="1" i="1" dirty="0" smtClean="0">
                          <a:solidFill>
                            <a:srgbClr val="FF0000"/>
                          </a:solidFill>
                          <a:latin typeface="Cambria Math" panose="02040503050406030204" pitchFamily="18" charset="0"/>
                        </a:rPr>
                        <m:t>+</m:t>
                      </m:r>
                      <m:r>
                        <a:rPr lang="fr-FR" sz="2400" b="1" i="1" dirty="0">
                          <a:solidFill>
                            <a:srgbClr val="FF0000"/>
                          </a:solidFill>
                          <a:latin typeface="Cambria Math" panose="02040503050406030204" pitchFamily="18" charset="0"/>
                        </a:rPr>
                        <m:t>𝟓</m:t>
                      </m:r>
                      <m:r>
                        <a:rPr lang="fr-FR" sz="2400" b="1" i="1" dirty="0" smtClean="0">
                          <a:solidFill>
                            <a:srgbClr val="FF0000"/>
                          </a:solidFill>
                          <a:latin typeface="Cambria Math" panose="02040503050406030204" pitchFamily="18" charset="0"/>
                        </a:rPr>
                        <m:t>+</m:t>
                      </m:r>
                      <m:r>
                        <a:rPr lang="fr-FR" sz="2400" b="1" i="1" dirty="0">
                          <a:solidFill>
                            <a:srgbClr val="FF0000"/>
                          </a:solidFill>
                          <a:latin typeface="Cambria Math" panose="02040503050406030204" pitchFamily="18" charset="0"/>
                        </a:rPr>
                        <m:t>𝟔</m:t>
                      </m:r>
                      <m:r>
                        <a:rPr lang="fr-FR" sz="2400" b="1" i="1" dirty="0" smtClean="0">
                          <a:solidFill>
                            <a:srgbClr val="FF0000"/>
                          </a:solidFill>
                          <a:latin typeface="Cambria Math" panose="02040503050406030204" pitchFamily="18" charset="0"/>
                        </a:rPr>
                        <m:t>+</m:t>
                      </m:r>
                      <m:r>
                        <a:rPr lang="fr-FR" sz="2400" b="1" i="1" dirty="0">
                          <a:solidFill>
                            <a:srgbClr val="FF0000"/>
                          </a:solidFill>
                          <a:latin typeface="Cambria Math" panose="02040503050406030204" pitchFamily="18" charset="0"/>
                        </a:rPr>
                        <m:t>𝟔</m:t>
                      </m:r>
                      <m:r>
                        <a:rPr lang="fr-FR" sz="2400" b="1" i="1" dirty="0" smtClean="0">
                          <a:solidFill>
                            <a:srgbClr val="FF0000"/>
                          </a:solidFill>
                          <a:latin typeface="Cambria Math" panose="02040503050406030204" pitchFamily="18" charset="0"/>
                        </a:rPr>
                        <m:t>+</m:t>
                      </m:r>
                      <m:r>
                        <a:rPr lang="fr-FR" sz="2400" b="1" i="1" dirty="0">
                          <a:solidFill>
                            <a:srgbClr val="FF0000"/>
                          </a:solidFill>
                          <a:latin typeface="Cambria Math" panose="02040503050406030204" pitchFamily="18" charset="0"/>
                        </a:rPr>
                        <m:t>𝟔</m:t>
                      </m:r>
                      <m:r>
                        <a:rPr lang="fr-FR" sz="2400" b="1" i="1" dirty="0" smtClean="0">
                          <a:solidFill>
                            <a:srgbClr val="FF0000"/>
                          </a:solidFill>
                          <a:latin typeface="Cambria Math" panose="02040503050406030204" pitchFamily="18" charset="0"/>
                        </a:rPr>
                        <m:t>+</m:t>
                      </m:r>
                      <m:r>
                        <a:rPr lang="fr-FR" sz="2400" b="1" i="1" dirty="0">
                          <a:solidFill>
                            <a:srgbClr val="FF0000"/>
                          </a:solidFill>
                          <a:latin typeface="Cambria Math" panose="02040503050406030204" pitchFamily="18" charset="0"/>
                        </a:rPr>
                        <m:t>𝟔</m:t>
                      </m:r>
                      <m:r>
                        <a:rPr lang="fr-FR" sz="2400" b="1" i="1" dirty="0" smtClean="0">
                          <a:solidFill>
                            <a:srgbClr val="FF0000"/>
                          </a:solidFill>
                          <a:latin typeface="Cambria Math" panose="02040503050406030204" pitchFamily="18" charset="0"/>
                        </a:rPr>
                        <m:t>+</m:t>
                      </m:r>
                      <m:r>
                        <a:rPr lang="fr-FR" sz="2400" b="1" i="1" dirty="0">
                          <a:solidFill>
                            <a:srgbClr val="FF0000"/>
                          </a:solidFill>
                          <a:latin typeface="Cambria Math" panose="02040503050406030204" pitchFamily="18" charset="0"/>
                        </a:rPr>
                        <m:t>𝟕</m:t>
                      </m:r>
                      <m:r>
                        <a:rPr lang="fr-FR" sz="2400" b="1" i="1" dirty="0" smtClean="0">
                          <a:solidFill>
                            <a:srgbClr val="FF0000"/>
                          </a:solidFill>
                          <a:latin typeface="Cambria Math" panose="02040503050406030204" pitchFamily="18" charset="0"/>
                        </a:rPr>
                        <m:t>=</m:t>
                      </m:r>
                    </m:oMath>
                  </m:oMathPara>
                </a14:m>
                <a:endParaRPr lang="fr-FR" sz="2400" b="1" dirty="0">
                  <a:solidFill>
                    <a:srgbClr val="FF0000"/>
                  </a:solidFill>
                </a:endParaRPr>
              </a:p>
            </p:txBody>
          </p:sp>
        </mc:Choice>
        <mc:Fallback xmlns="">
          <p:sp>
            <p:nvSpPr>
              <p:cNvPr id="5" name="ZoneTexte 4">
                <a:extLst>
                  <a:ext uri="{FF2B5EF4-FFF2-40B4-BE49-F238E27FC236}">
                    <a16:creationId xmlns:a16="http://schemas.microsoft.com/office/drawing/2014/main" id="{91205D97-6787-33E1-9A63-E00C379469B8}"/>
                  </a:ext>
                </a:extLst>
              </p:cNvPr>
              <p:cNvSpPr txBox="1">
                <a:spLocks noRot="1" noChangeAspect="1" noMove="1" noResize="1" noEditPoints="1" noAdjustHandles="1" noChangeArrowheads="1" noChangeShapeType="1" noTextEdit="1"/>
              </p:cNvSpPr>
              <p:nvPr/>
            </p:nvSpPr>
            <p:spPr>
              <a:xfrm>
                <a:off x="1327962" y="4485276"/>
                <a:ext cx="10559238" cy="461665"/>
              </a:xfrm>
              <a:prstGeom prst="rect">
                <a:avLst/>
              </a:prstGeom>
              <a:blipFill>
                <a:blip r:embed="rId4"/>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4" name="ZoneTexte 13">
                <a:extLst>
                  <a:ext uri="{FF2B5EF4-FFF2-40B4-BE49-F238E27FC236}">
                    <a16:creationId xmlns:a16="http://schemas.microsoft.com/office/drawing/2014/main" id="{175490ED-BFE6-9897-DF76-9AA4513A06A9}"/>
                  </a:ext>
                </a:extLst>
              </p:cNvPr>
              <p:cNvSpPr txBox="1"/>
              <p:nvPr/>
            </p:nvSpPr>
            <p:spPr>
              <a:xfrm>
                <a:off x="11474570" y="4454498"/>
                <a:ext cx="656645" cy="523220"/>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fr-FR" sz="2800" b="1" i="1" dirty="0" smtClean="0">
                          <a:solidFill>
                            <a:srgbClr val="FF0000"/>
                          </a:solidFill>
                          <a:latin typeface="Cambria Math" panose="02040503050406030204" pitchFamily="18" charset="0"/>
                          <a:cs typeface="Calibri" panose="020F0502020204030204" pitchFamily="34" charset="0"/>
                        </a:rPr>
                        <m:t>𝟗𝟔</m:t>
                      </m:r>
                    </m:oMath>
                  </m:oMathPara>
                </a14:m>
                <a:endParaRPr lang="fr-FR" sz="2800" b="1" dirty="0">
                  <a:solidFill>
                    <a:srgbClr val="FF0000"/>
                  </a:solidFill>
                  <a:latin typeface="Calibri" panose="020F0502020204030204" pitchFamily="34" charset="0"/>
                  <a:cs typeface="Calibri" panose="020F0502020204030204" pitchFamily="34" charset="0"/>
                </a:endParaRPr>
              </a:p>
            </p:txBody>
          </p:sp>
        </mc:Choice>
        <mc:Fallback xmlns="">
          <p:sp>
            <p:nvSpPr>
              <p:cNvPr id="14" name="ZoneTexte 13">
                <a:extLst>
                  <a:ext uri="{FF2B5EF4-FFF2-40B4-BE49-F238E27FC236}">
                    <a16:creationId xmlns:a16="http://schemas.microsoft.com/office/drawing/2014/main" id="{175490ED-BFE6-9897-DF76-9AA4513A06A9}"/>
                  </a:ext>
                </a:extLst>
              </p:cNvPr>
              <p:cNvSpPr txBox="1">
                <a:spLocks noRot="1" noChangeAspect="1" noMove="1" noResize="1" noEditPoints="1" noAdjustHandles="1" noChangeArrowheads="1" noChangeShapeType="1" noTextEdit="1"/>
              </p:cNvSpPr>
              <p:nvPr/>
            </p:nvSpPr>
            <p:spPr>
              <a:xfrm>
                <a:off x="11474570" y="4454498"/>
                <a:ext cx="656645" cy="523220"/>
              </a:xfrm>
              <a:prstGeom prst="rect">
                <a:avLst/>
              </a:prstGeom>
              <a:blipFill>
                <a:blip r:embed="rId5"/>
                <a:stretch>
                  <a:fillRect/>
                </a:stretch>
              </a:blipFill>
            </p:spPr>
            <p:txBody>
              <a:bodyPr/>
              <a:lstStyle/>
              <a:p>
                <a:r>
                  <a:rPr lang="fr-FR">
                    <a:noFill/>
                  </a:rPr>
                  <a:t> </a:t>
                </a:r>
              </a:p>
            </p:txBody>
          </p:sp>
        </mc:Fallback>
      </mc:AlternateContent>
      <p:pic>
        <p:nvPicPr>
          <p:cNvPr id="13" name="Google Shape;289;p51">
            <a:extLst>
              <a:ext uri="{FF2B5EF4-FFF2-40B4-BE49-F238E27FC236}">
                <a16:creationId xmlns:a16="http://schemas.microsoft.com/office/drawing/2014/main" id="{DC5046E0-89B1-8506-50C6-E0877F462656}"/>
              </a:ext>
            </a:extLst>
          </p:cNvPr>
          <p:cNvPicPr preferRelativeResize="0"/>
          <p:nvPr/>
        </p:nvPicPr>
        <p:blipFill rotWithShape="1">
          <a:blip r:embed="rId6">
            <a:alphaModFix/>
          </a:blip>
          <a:srcRect/>
          <a:stretch/>
        </p:blipFill>
        <p:spPr>
          <a:xfrm>
            <a:off x="11709400" y="505152"/>
            <a:ext cx="363525" cy="326372"/>
          </a:xfrm>
          <a:prstGeom prst="rect">
            <a:avLst/>
          </a:prstGeom>
          <a:noFill/>
          <a:ln>
            <a:noFill/>
          </a:ln>
        </p:spPr>
      </p:pic>
    </p:spTree>
    <p:extLst>
      <p:ext uri="{BB962C8B-B14F-4D97-AF65-F5344CB8AC3E}">
        <p14:creationId xmlns:p14="http://schemas.microsoft.com/office/powerpoint/2010/main" val="3662750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3" grpId="0"/>
      <p:bldP spid="5" grpId="0"/>
      <p:bldP spid="1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0A58BB-DE2D-9192-640F-48F82971FDA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9732755-E64E-C55F-4E86-A273628669A9}"/>
              </a:ext>
            </a:extLst>
          </p:cNvPr>
          <p:cNvSpPr>
            <a:spLocks noGrp="1"/>
          </p:cNvSpPr>
          <p:nvPr>
            <p:ph type="title"/>
          </p:nvPr>
        </p:nvSpPr>
        <p:spPr/>
        <p:txBody>
          <a:bodyPr/>
          <a:lstStyle/>
          <a:p>
            <a:r>
              <a:rPr lang="fr-FR" dirty="0"/>
              <a:t>Quel l’effectif total?</a:t>
            </a:r>
          </a:p>
        </p:txBody>
      </p:sp>
      <p:grpSp>
        <p:nvGrpSpPr>
          <p:cNvPr id="10" name="Groupe 9">
            <a:extLst>
              <a:ext uri="{FF2B5EF4-FFF2-40B4-BE49-F238E27FC236}">
                <a16:creationId xmlns:a16="http://schemas.microsoft.com/office/drawing/2014/main" id="{E3AEC114-EC0C-2DEB-984E-09CA993A3BA4}"/>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96926431-4285-EB82-1136-BBD9DCBD62A7}"/>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013C9FA2-ABD0-B44E-C7CA-7210CDA9DC69}"/>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aphicFrame>
        <p:nvGraphicFramePr>
          <p:cNvPr id="6" name="Tableau 5">
            <a:extLst>
              <a:ext uri="{FF2B5EF4-FFF2-40B4-BE49-F238E27FC236}">
                <a16:creationId xmlns:a16="http://schemas.microsoft.com/office/drawing/2014/main" id="{698665DF-B20F-7A2D-1D15-147AA648649C}"/>
              </a:ext>
            </a:extLst>
          </p:cNvPr>
          <p:cNvGraphicFramePr>
            <a:graphicFrameLocks noGrp="1"/>
          </p:cNvGraphicFramePr>
          <p:nvPr>
            <p:extLst>
              <p:ext uri="{D42A27DB-BD31-4B8C-83A1-F6EECF244321}">
                <p14:modId xmlns:p14="http://schemas.microsoft.com/office/powerpoint/2010/main" val="2488198086"/>
              </p:ext>
            </p:extLst>
          </p:nvPr>
        </p:nvGraphicFramePr>
        <p:xfrm>
          <a:off x="1197514" y="1313226"/>
          <a:ext cx="9539203" cy="1467277"/>
        </p:xfrm>
        <a:graphic>
          <a:graphicData uri="http://schemas.openxmlformats.org/drawingml/2006/table">
            <a:tbl>
              <a:tblPr firstRow="1" bandRow="1"/>
              <a:tblGrid>
                <a:gridCol w="2847563">
                  <a:extLst>
                    <a:ext uri="{9D8B030D-6E8A-4147-A177-3AD203B41FA5}">
                      <a16:colId xmlns:a16="http://schemas.microsoft.com/office/drawing/2014/main" val="20000"/>
                    </a:ext>
                  </a:extLst>
                </a:gridCol>
                <a:gridCol w="1338328">
                  <a:extLst>
                    <a:ext uri="{9D8B030D-6E8A-4147-A177-3AD203B41FA5}">
                      <a16:colId xmlns:a16="http://schemas.microsoft.com/office/drawing/2014/main" val="20001"/>
                    </a:ext>
                  </a:extLst>
                </a:gridCol>
                <a:gridCol w="1338328">
                  <a:extLst>
                    <a:ext uri="{9D8B030D-6E8A-4147-A177-3AD203B41FA5}">
                      <a16:colId xmlns:a16="http://schemas.microsoft.com/office/drawing/2014/main" val="20002"/>
                    </a:ext>
                  </a:extLst>
                </a:gridCol>
                <a:gridCol w="1338328">
                  <a:extLst>
                    <a:ext uri="{9D8B030D-6E8A-4147-A177-3AD203B41FA5}">
                      <a16:colId xmlns:a16="http://schemas.microsoft.com/office/drawing/2014/main" val="20003"/>
                    </a:ext>
                  </a:extLst>
                </a:gridCol>
                <a:gridCol w="1338328">
                  <a:extLst>
                    <a:ext uri="{9D8B030D-6E8A-4147-A177-3AD203B41FA5}">
                      <a16:colId xmlns:a16="http://schemas.microsoft.com/office/drawing/2014/main" val="20004"/>
                    </a:ext>
                  </a:extLst>
                </a:gridCol>
                <a:gridCol w="1338328">
                  <a:extLst>
                    <a:ext uri="{9D8B030D-6E8A-4147-A177-3AD203B41FA5}">
                      <a16:colId xmlns:a16="http://schemas.microsoft.com/office/drawing/2014/main" val="20005"/>
                    </a:ext>
                  </a:extLst>
                </a:gridCol>
              </a:tblGrid>
              <a:tr h="644317">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Nombre d’applications</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3</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4</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5</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6</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7</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extLst>
                  <a:ext uri="{0D108BD9-81ED-4DB2-BD59-A6C34878D82A}">
                    <a16:rowId xmlns:a16="http://schemas.microsoft.com/office/drawing/2014/main" val="10000"/>
                  </a:ext>
                </a:extLst>
              </a:tr>
              <a:tr h="64431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algn="ctr" defTabSz="914400" rtl="0" eaLnBrk="1" latinLnBrk="0" hangingPunct="1"/>
                      <a:r>
                        <a:rPr lang="fr-FR" sz="2400" b="1" kern="1200" dirty="0">
                          <a:solidFill>
                            <a:schemeClr val="dk1"/>
                          </a:solidFill>
                          <a:latin typeface="Calibri" panose="020F0502020204030204"/>
                          <a:ea typeface="+mn-ea"/>
                          <a:cs typeface="+mn-cs"/>
                        </a:rPr>
                        <a:t>7</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0001"/>
                  </a:ext>
                </a:extLst>
              </a:tr>
            </a:tbl>
          </a:graphicData>
        </a:graphic>
      </p:graphicFrame>
      <p:sp>
        <p:nvSpPr>
          <p:cNvPr id="7" name="ZoneTexte 6">
            <a:extLst>
              <a:ext uri="{FF2B5EF4-FFF2-40B4-BE49-F238E27FC236}">
                <a16:creationId xmlns:a16="http://schemas.microsoft.com/office/drawing/2014/main" id="{C40F7DCF-43AF-5DF3-6EDF-F05D35464D1B}"/>
              </a:ext>
            </a:extLst>
          </p:cNvPr>
          <p:cNvSpPr txBox="1"/>
          <p:nvPr/>
        </p:nvSpPr>
        <p:spPr>
          <a:xfrm>
            <a:off x="1327962" y="3429000"/>
            <a:ext cx="10165403" cy="523220"/>
          </a:xfrm>
          <a:prstGeom prst="rect">
            <a:avLst/>
          </a:prstGeom>
          <a:noFill/>
        </p:spPr>
        <p:txBody>
          <a:bodyPr wrap="square">
            <a:spAutoFit/>
          </a:bodyPr>
          <a:lstStyle/>
          <a:p>
            <a:r>
              <a:rPr lang="fr-FR" sz="2800" b="1" dirty="0"/>
              <a:t>L’effectif total de cette série statistique est:</a:t>
            </a:r>
          </a:p>
        </p:txBody>
      </p:sp>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D7E2426B-64E6-2058-97CE-791B6F909DB9}"/>
                  </a:ext>
                </a:extLst>
              </p:cNvPr>
              <p:cNvSpPr txBox="1"/>
              <p:nvPr/>
            </p:nvSpPr>
            <p:spPr>
              <a:xfrm>
                <a:off x="4529059" y="4423332"/>
                <a:ext cx="3564353" cy="1200329"/>
              </a:xfrm>
              <a:prstGeom prst="rect">
                <a:avLst/>
              </a:prstGeom>
              <a:noFill/>
            </p:spPr>
            <p:txBody>
              <a:bodyPr wrap="square" rtlCol="0">
                <a:spAutoFit/>
              </a:bodyPr>
              <a:lstStyle/>
              <a:p>
                <a:pPr algn="l"/>
                <a:r>
                  <a:rPr lang="fr-FR" sz="7200" b="1" dirty="0">
                    <a:latin typeface="Calibri" panose="020F0502020204030204" pitchFamily="34" charset="0"/>
                    <a:cs typeface="Calibri" panose="020F0502020204030204" pitchFamily="34" charset="0"/>
                  </a:rPr>
                  <a:t>N</a:t>
                </a:r>
                <a14:m>
                  <m:oMath xmlns:m="http://schemas.openxmlformats.org/officeDocument/2006/math">
                    <m:r>
                      <a:rPr lang="fr-FR" sz="7200" b="1" i="1" dirty="0" smtClean="0">
                        <a:latin typeface="Cambria Math" panose="02040503050406030204" pitchFamily="18" charset="0"/>
                        <a:cs typeface="Calibri" panose="020F0502020204030204" pitchFamily="34" charset="0"/>
                      </a:rPr>
                      <m:t>=</m:t>
                    </m:r>
                  </m:oMath>
                </a14:m>
                <a:r>
                  <a:rPr lang="fr-FR" sz="7200" b="1" dirty="0">
                    <a:latin typeface="Calibri" panose="020F0502020204030204" pitchFamily="34" charset="0"/>
                    <a:cs typeface="Calibri" panose="020F0502020204030204" pitchFamily="34" charset="0"/>
                  </a:rPr>
                  <a:t>……..</a:t>
                </a:r>
              </a:p>
            </p:txBody>
          </p:sp>
        </mc:Choice>
        <mc:Fallback xmlns="">
          <p:sp>
            <p:nvSpPr>
              <p:cNvPr id="3" name="ZoneTexte 2">
                <a:extLst>
                  <a:ext uri="{FF2B5EF4-FFF2-40B4-BE49-F238E27FC236}">
                    <a16:creationId xmlns:a16="http://schemas.microsoft.com/office/drawing/2014/main" id="{D7E2426B-64E6-2058-97CE-791B6F909DB9}"/>
                  </a:ext>
                </a:extLst>
              </p:cNvPr>
              <p:cNvSpPr txBox="1">
                <a:spLocks noRot="1" noChangeAspect="1" noMove="1" noResize="1" noEditPoints="1" noAdjustHandles="1" noChangeArrowheads="1" noChangeShapeType="1" noTextEdit="1"/>
              </p:cNvSpPr>
              <p:nvPr/>
            </p:nvSpPr>
            <p:spPr>
              <a:xfrm>
                <a:off x="4529059" y="4423332"/>
                <a:ext cx="3564353" cy="1200329"/>
              </a:xfrm>
              <a:prstGeom prst="rect">
                <a:avLst/>
              </a:prstGeom>
              <a:blipFill>
                <a:blip r:embed="rId3"/>
                <a:stretch>
                  <a:fillRect l="-12991" t="-19289" r="-4274" b="-41117"/>
                </a:stretch>
              </a:blipFill>
            </p:spPr>
            <p:txBody>
              <a:bodyPr/>
              <a:lstStyle/>
              <a:p>
                <a:r>
                  <a:rPr lang="fr-FR">
                    <a:noFill/>
                  </a:rPr>
                  <a:t> </a:t>
                </a:r>
              </a:p>
            </p:txBody>
          </p:sp>
        </mc:Fallback>
      </mc:AlternateContent>
      <p:sp>
        <p:nvSpPr>
          <p:cNvPr id="13" name="Espace réservé du contenu 12">
            <a:extLst>
              <a:ext uri="{FF2B5EF4-FFF2-40B4-BE49-F238E27FC236}">
                <a16:creationId xmlns:a16="http://schemas.microsoft.com/office/drawing/2014/main" id="{94DCBE87-D05C-1358-9D38-F6B9A93F49DF}"/>
              </a:ext>
            </a:extLst>
          </p:cNvPr>
          <p:cNvSpPr>
            <a:spLocks noGrp="1"/>
          </p:cNvSpPr>
          <p:nvPr>
            <p:ph sz="quarter" idx="11"/>
          </p:nvPr>
        </p:nvSpPr>
        <p:spPr>
          <a:solidFill>
            <a:schemeClr val="bg1"/>
          </a:solidFill>
        </p:spPr>
        <p:txBody>
          <a:bodyPr/>
          <a:lstStyle/>
          <a:p>
            <a:r>
              <a:rPr lang="fr-FR" dirty="0">
                <a:solidFill>
                  <a:prstClr val="white">
                    <a:lumMod val="65000"/>
                  </a:prstClr>
                </a:solidFill>
                <a:latin typeface="Calibri" panose="020F0502020204030204"/>
              </a:rPr>
              <a:t>L'enseignant accorde un moment  de réflexion aux élèves. Ensuite, il leur demande de consigner leurs réponses sur les ardoises et</a:t>
            </a:r>
            <a:r>
              <a:rPr lang="fr-FR" dirty="0"/>
              <a:t> </a:t>
            </a:r>
            <a:r>
              <a:rPr lang="fr-FR" dirty="0">
                <a:solidFill>
                  <a:schemeClr val="bg1">
                    <a:lumMod val="75000"/>
                  </a:schemeClr>
                </a:solidFill>
              </a:rPr>
              <a:t>choisit au hasard à deux élèves pour justifier oralement leurs réponses</a:t>
            </a:r>
            <a:endParaRPr lang="fr-FR" dirty="0"/>
          </a:p>
          <a:p>
            <a:endParaRPr lang="fr-FR" dirty="0"/>
          </a:p>
        </p:txBody>
      </p:sp>
    </p:spTree>
    <p:extLst>
      <p:ext uri="{BB962C8B-B14F-4D97-AF65-F5344CB8AC3E}">
        <p14:creationId xmlns:p14="http://schemas.microsoft.com/office/powerpoint/2010/main" val="13697169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EF16B5-9D91-59FE-7A4B-22DAEE009432}"/>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65268E2-0AF1-02D1-9EC9-5FED0FDAFFEE}"/>
              </a:ext>
            </a:extLst>
          </p:cNvPr>
          <p:cNvSpPr>
            <a:spLocks noGrp="1"/>
          </p:cNvSpPr>
          <p:nvPr>
            <p:ph type="title"/>
          </p:nvPr>
        </p:nvSpPr>
        <p:spPr>
          <a:xfrm>
            <a:off x="935304" y="318293"/>
            <a:ext cx="10372033" cy="350045"/>
          </a:xfrm>
          <a:solidFill>
            <a:schemeClr val="bg1">
              <a:lumMod val="95000"/>
            </a:schemeClr>
          </a:solidFill>
        </p:spPr>
        <p:txBody>
          <a:bodyPr/>
          <a:lstStyle/>
          <a:p>
            <a:r>
              <a:rPr lang="fr-FR" sz="1400" dirty="0"/>
              <a:t>Voici la bonne réponse. Rappelez vous que l’effectif total est la somme des effectifs et aussi le nombre des individus d’une série statistique</a:t>
            </a:r>
          </a:p>
        </p:txBody>
      </p:sp>
      <p:graphicFrame>
        <p:nvGraphicFramePr>
          <p:cNvPr id="6" name="Tableau 5">
            <a:extLst>
              <a:ext uri="{FF2B5EF4-FFF2-40B4-BE49-F238E27FC236}">
                <a16:creationId xmlns:a16="http://schemas.microsoft.com/office/drawing/2014/main" id="{81F6862E-DAA3-DC49-33E9-DA29CEA9EFC3}"/>
              </a:ext>
            </a:extLst>
          </p:cNvPr>
          <p:cNvGraphicFramePr>
            <a:graphicFrameLocks noGrp="1"/>
          </p:cNvGraphicFramePr>
          <p:nvPr/>
        </p:nvGraphicFramePr>
        <p:xfrm>
          <a:off x="1197514" y="1313226"/>
          <a:ext cx="9539203" cy="1467277"/>
        </p:xfrm>
        <a:graphic>
          <a:graphicData uri="http://schemas.openxmlformats.org/drawingml/2006/table">
            <a:tbl>
              <a:tblPr firstRow="1" bandRow="1"/>
              <a:tblGrid>
                <a:gridCol w="2847563">
                  <a:extLst>
                    <a:ext uri="{9D8B030D-6E8A-4147-A177-3AD203B41FA5}">
                      <a16:colId xmlns:a16="http://schemas.microsoft.com/office/drawing/2014/main" val="20000"/>
                    </a:ext>
                  </a:extLst>
                </a:gridCol>
                <a:gridCol w="1338328">
                  <a:extLst>
                    <a:ext uri="{9D8B030D-6E8A-4147-A177-3AD203B41FA5}">
                      <a16:colId xmlns:a16="http://schemas.microsoft.com/office/drawing/2014/main" val="20001"/>
                    </a:ext>
                  </a:extLst>
                </a:gridCol>
                <a:gridCol w="1338328">
                  <a:extLst>
                    <a:ext uri="{9D8B030D-6E8A-4147-A177-3AD203B41FA5}">
                      <a16:colId xmlns:a16="http://schemas.microsoft.com/office/drawing/2014/main" val="20002"/>
                    </a:ext>
                  </a:extLst>
                </a:gridCol>
                <a:gridCol w="1338328">
                  <a:extLst>
                    <a:ext uri="{9D8B030D-6E8A-4147-A177-3AD203B41FA5}">
                      <a16:colId xmlns:a16="http://schemas.microsoft.com/office/drawing/2014/main" val="20003"/>
                    </a:ext>
                  </a:extLst>
                </a:gridCol>
                <a:gridCol w="1338328">
                  <a:extLst>
                    <a:ext uri="{9D8B030D-6E8A-4147-A177-3AD203B41FA5}">
                      <a16:colId xmlns:a16="http://schemas.microsoft.com/office/drawing/2014/main" val="20004"/>
                    </a:ext>
                  </a:extLst>
                </a:gridCol>
                <a:gridCol w="1338328">
                  <a:extLst>
                    <a:ext uri="{9D8B030D-6E8A-4147-A177-3AD203B41FA5}">
                      <a16:colId xmlns:a16="http://schemas.microsoft.com/office/drawing/2014/main" val="20005"/>
                    </a:ext>
                  </a:extLst>
                </a:gridCol>
              </a:tblGrid>
              <a:tr h="644317">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Nombre d’applications</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3</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4</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5</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6</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7</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extLst>
                  <a:ext uri="{0D108BD9-81ED-4DB2-BD59-A6C34878D82A}">
                    <a16:rowId xmlns:a16="http://schemas.microsoft.com/office/drawing/2014/main" val="10000"/>
                  </a:ext>
                </a:extLst>
              </a:tr>
              <a:tr h="64431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algn="ctr" defTabSz="914400" rtl="0" eaLnBrk="1" latinLnBrk="0" hangingPunct="1"/>
                      <a:r>
                        <a:rPr lang="fr-FR" sz="2400" b="1" kern="1200" dirty="0">
                          <a:solidFill>
                            <a:schemeClr val="dk1"/>
                          </a:solidFill>
                          <a:latin typeface="Calibri" panose="020F0502020204030204"/>
                          <a:ea typeface="+mn-ea"/>
                          <a:cs typeface="+mn-cs"/>
                        </a:rPr>
                        <a:t>7</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0001"/>
                  </a:ext>
                </a:extLst>
              </a:tr>
            </a:tbl>
          </a:graphicData>
        </a:graphic>
      </p:graphicFrame>
      <p:sp>
        <p:nvSpPr>
          <p:cNvPr id="7" name="ZoneTexte 6">
            <a:extLst>
              <a:ext uri="{FF2B5EF4-FFF2-40B4-BE49-F238E27FC236}">
                <a16:creationId xmlns:a16="http://schemas.microsoft.com/office/drawing/2014/main" id="{A9B90EF5-5B93-FD79-6B58-AA0B8F2CB8DB}"/>
              </a:ext>
            </a:extLst>
          </p:cNvPr>
          <p:cNvSpPr txBox="1"/>
          <p:nvPr/>
        </p:nvSpPr>
        <p:spPr>
          <a:xfrm>
            <a:off x="1327962" y="3429000"/>
            <a:ext cx="10165403" cy="523220"/>
          </a:xfrm>
          <a:prstGeom prst="rect">
            <a:avLst/>
          </a:prstGeom>
          <a:noFill/>
        </p:spPr>
        <p:txBody>
          <a:bodyPr wrap="square">
            <a:spAutoFit/>
          </a:bodyPr>
          <a:lstStyle/>
          <a:p>
            <a:r>
              <a:rPr lang="fr-FR" sz="2800" b="1" dirty="0"/>
              <a:t>L’effectif total de cette série statistique est:</a:t>
            </a:r>
          </a:p>
        </p:txBody>
      </p:sp>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3F10171F-0DD5-74EE-C71C-EAFDF86B3A41}"/>
                  </a:ext>
                </a:extLst>
              </p:cNvPr>
              <p:cNvSpPr txBox="1"/>
              <p:nvPr/>
            </p:nvSpPr>
            <p:spPr>
              <a:xfrm>
                <a:off x="4529059" y="4423332"/>
                <a:ext cx="3564353" cy="1200329"/>
              </a:xfrm>
              <a:prstGeom prst="rect">
                <a:avLst/>
              </a:prstGeom>
              <a:noFill/>
            </p:spPr>
            <p:txBody>
              <a:bodyPr wrap="square" rtlCol="0">
                <a:spAutoFit/>
              </a:bodyPr>
              <a:lstStyle/>
              <a:p>
                <a:pPr algn="l"/>
                <a:r>
                  <a:rPr lang="fr-FR" sz="7200" b="1" dirty="0">
                    <a:latin typeface="Calibri" panose="020F0502020204030204" pitchFamily="34" charset="0"/>
                    <a:cs typeface="Calibri" panose="020F0502020204030204" pitchFamily="34" charset="0"/>
                  </a:rPr>
                  <a:t>N</a:t>
                </a:r>
                <a14:m>
                  <m:oMath xmlns:m="http://schemas.openxmlformats.org/officeDocument/2006/math">
                    <m:r>
                      <a:rPr lang="fr-FR" sz="7200" b="1" i="1" dirty="0" smtClean="0">
                        <a:latin typeface="Cambria Math" panose="02040503050406030204" pitchFamily="18" charset="0"/>
                        <a:cs typeface="Calibri" panose="020F0502020204030204" pitchFamily="34" charset="0"/>
                      </a:rPr>
                      <m:t>=</m:t>
                    </m:r>
                  </m:oMath>
                </a14:m>
                <a:r>
                  <a:rPr lang="fr-FR" sz="7200" b="1" dirty="0">
                    <a:solidFill>
                      <a:schemeClr val="bg1"/>
                    </a:solidFill>
                    <a:latin typeface="Calibri" panose="020F0502020204030204" pitchFamily="34" charset="0"/>
                    <a:cs typeface="Calibri" panose="020F0502020204030204" pitchFamily="34" charset="0"/>
                  </a:rPr>
                  <a:t>……..</a:t>
                </a:r>
              </a:p>
            </p:txBody>
          </p:sp>
        </mc:Choice>
        <mc:Fallback xmlns="">
          <p:sp>
            <p:nvSpPr>
              <p:cNvPr id="3" name="ZoneTexte 2">
                <a:extLst>
                  <a:ext uri="{FF2B5EF4-FFF2-40B4-BE49-F238E27FC236}">
                    <a16:creationId xmlns:a16="http://schemas.microsoft.com/office/drawing/2014/main" id="{3F10171F-0DD5-74EE-C71C-EAFDF86B3A41}"/>
                  </a:ext>
                </a:extLst>
              </p:cNvPr>
              <p:cNvSpPr txBox="1">
                <a:spLocks noRot="1" noChangeAspect="1" noMove="1" noResize="1" noEditPoints="1" noAdjustHandles="1" noChangeArrowheads="1" noChangeShapeType="1" noTextEdit="1"/>
              </p:cNvSpPr>
              <p:nvPr/>
            </p:nvSpPr>
            <p:spPr>
              <a:xfrm>
                <a:off x="4529059" y="4423332"/>
                <a:ext cx="3564353" cy="1200329"/>
              </a:xfrm>
              <a:prstGeom prst="rect">
                <a:avLst/>
              </a:prstGeom>
              <a:blipFill>
                <a:blip r:embed="rId3"/>
                <a:stretch>
                  <a:fillRect l="-12991" t="-19289" r="-4274" b="-41117"/>
                </a:stretch>
              </a:blipFill>
            </p:spPr>
            <p:txBody>
              <a:bodyPr/>
              <a:lstStyle/>
              <a:p>
                <a:r>
                  <a:rPr lang="fr-FR">
                    <a:noFill/>
                  </a:rPr>
                  <a:t> </a:t>
                </a:r>
              </a:p>
            </p:txBody>
          </p:sp>
        </mc:Fallback>
      </mc:AlternateContent>
      <p:sp>
        <p:nvSpPr>
          <p:cNvPr id="13" name="Espace réservé du contenu 12">
            <a:extLst>
              <a:ext uri="{FF2B5EF4-FFF2-40B4-BE49-F238E27FC236}">
                <a16:creationId xmlns:a16="http://schemas.microsoft.com/office/drawing/2014/main" id="{3C8F9F0F-57F6-6298-A7A3-2600E6F1110C}"/>
              </a:ext>
            </a:extLst>
          </p:cNvPr>
          <p:cNvSpPr>
            <a:spLocks noGrp="1"/>
          </p:cNvSpPr>
          <p:nvPr>
            <p:ph sz="quarter" idx="11"/>
          </p:nvPr>
        </p:nvSpPr>
        <p:spPr>
          <a:solidFill>
            <a:schemeClr val="bg1"/>
          </a:solidFill>
        </p:spPr>
        <p:txBody>
          <a:bodyPr/>
          <a:lstStyle/>
          <a:p>
            <a:r>
              <a:rPr lang="fr-MA" dirty="0"/>
              <a:t>L’enseignant rappelle la notion de l’effectif total </a:t>
            </a:r>
            <a:endParaRPr lang="fr-FR" dirty="0"/>
          </a:p>
        </p:txBody>
      </p:sp>
      <p:sp>
        <p:nvSpPr>
          <p:cNvPr id="5" name="ZoneTexte 4">
            <a:extLst>
              <a:ext uri="{FF2B5EF4-FFF2-40B4-BE49-F238E27FC236}">
                <a16:creationId xmlns:a16="http://schemas.microsoft.com/office/drawing/2014/main" id="{B77D7647-EF56-4667-BAAE-C403F4473775}"/>
              </a:ext>
            </a:extLst>
          </p:cNvPr>
          <p:cNvSpPr txBox="1"/>
          <p:nvPr/>
        </p:nvSpPr>
        <p:spPr>
          <a:xfrm>
            <a:off x="5967115" y="4443861"/>
            <a:ext cx="1181775" cy="1107996"/>
          </a:xfrm>
          <a:prstGeom prst="rect">
            <a:avLst/>
          </a:prstGeom>
          <a:noFill/>
        </p:spPr>
        <p:txBody>
          <a:bodyPr wrap="square" rtlCol="0">
            <a:spAutoFit/>
          </a:bodyPr>
          <a:lstStyle/>
          <a:p>
            <a:pPr algn="l"/>
            <a:r>
              <a:rPr lang="fr-FR" sz="6600" b="1" dirty="0">
                <a:solidFill>
                  <a:srgbClr val="FF0000"/>
                </a:solidFill>
                <a:latin typeface="Calibri" panose="020F0502020204030204" pitchFamily="34" charset="0"/>
                <a:cs typeface="Calibri" panose="020F0502020204030204" pitchFamily="34" charset="0"/>
              </a:rPr>
              <a:t>20</a:t>
            </a:r>
          </a:p>
        </p:txBody>
      </p:sp>
      <p:pic>
        <p:nvPicPr>
          <p:cNvPr id="14" name="Google Shape;289;p51">
            <a:extLst>
              <a:ext uri="{FF2B5EF4-FFF2-40B4-BE49-F238E27FC236}">
                <a16:creationId xmlns:a16="http://schemas.microsoft.com/office/drawing/2014/main" id="{DC5046E0-89B1-8506-50C6-E0877F462656}"/>
              </a:ext>
            </a:extLst>
          </p:cNvPr>
          <p:cNvPicPr preferRelativeResize="0"/>
          <p:nvPr/>
        </p:nvPicPr>
        <p:blipFill rotWithShape="1">
          <a:blip r:embed="rId4">
            <a:alphaModFix/>
          </a:blip>
          <a:srcRect/>
          <a:stretch/>
        </p:blipFill>
        <p:spPr>
          <a:xfrm>
            <a:off x="11709400" y="505152"/>
            <a:ext cx="363525" cy="326372"/>
          </a:xfrm>
          <a:prstGeom prst="rect">
            <a:avLst/>
          </a:prstGeom>
          <a:noFill/>
          <a:ln>
            <a:noFill/>
          </a:ln>
        </p:spPr>
      </p:pic>
    </p:spTree>
    <p:extLst>
      <p:ext uri="{BB962C8B-B14F-4D97-AF65-F5344CB8AC3E}">
        <p14:creationId xmlns:p14="http://schemas.microsoft.com/office/powerpoint/2010/main" val="3104844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3" grpId="0"/>
      <p:bldP spid="5"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2BC7F5-70C7-8B0E-4964-F415A49A91F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CF36F5D-B37B-92C6-048F-F00BE101F545}"/>
              </a:ext>
            </a:extLst>
          </p:cNvPr>
          <p:cNvSpPr>
            <a:spLocks noGrp="1"/>
          </p:cNvSpPr>
          <p:nvPr>
            <p:ph type="title"/>
          </p:nvPr>
        </p:nvSpPr>
        <p:spPr/>
        <p:txBody>
          <a:bodyPr/>
          <a:lstStyle/>
          <a:p>
            <a:r>
              <a:rPr lang="fr-FR" sz="1800" b="0" dirty="0">
                <a:solidFill>
                  <a:prstClr val="black"/>
                </a:solidFill>
                <a:latin typeface="Aptos" panose="02110004020202020204"/>
                <a:ea typeface="+mn-ea"/>
                <a:cs typeface="+mn-cs"/>
              </a:rPr>
              <a:t>Calculer la moyenne de cette série statistique.</a:t>
            </a:r>
            <a:endParaRPr lang="fr-FR" dirty="0"/>
          </a:p>
        </p:txBody>
      </p:sp>
      <p:sp>
        <p:nvSpPr>
          <p:cNvPr id="4" name="Espace réservé du contenu 3">
            <a:extLst>
              <a:ext uri="{FF2B5EF4-FFF2-40B4-BE49-F238E27FC236}">
                <a16:creationId xmlns:a16="http://schemas.microsoft.com/office/drawing/2014/main" id="{D386299F-2DFE-DD89-4946-32B4E1E6402C}"/>
              </a:ext>
            </a:extLst>
          </p:cNvPr>
          <p:cNvSpPr>
            <a:spLocks noGrp="1"/>
          </p:cNvSpPr>
          <p:nvPr>
            <p:ph sz="quarter" idx="11"/>
          </p:nvPr>
        </p:nvSpPr>
        <p:spPr>
          <a:xfrm>
            <a:off x="935304" y="668339"/>
            <a:ext cx="10558061" cy="287134"/>
          </a:xfrm>
          <a:solidFill>
            <a:schemeClr val="bg1"/>
          </a:solidFill>
        </p:spPr>
        <p:txBody>
          <a:bodyPr/>
          <a:lstStyle/>
          <a:p>
            <a:r>
              <a:rPr lang="fr-FR" dirty="0">
                <a:solidFill>
                  <a:prstClr val="white">
                    <a:lumMod val="65000"/>
                  </a:prstClr>
                </a:solidFill>
                <a:latin typeface="Calibri"/>
              </a:rPr>
              <a:t>L'enseignant accorde un moment  de réflexion aux élèves. Ensuite, il leur demande de consigner leurs réponses sur les ardoises et</a:t>
            </a:r>
            <a:r>
              <a:rPr lang="fr-FR" dirty="0"/>
              <a:t> </a:t>
            </a:r>
            <a:r>
              <a:rPr lang="fr-FR" dirty="0">
                <a:solidFill>
                  <a:schemeClr val="bg1">
                    <a:lumMod val="75000"/>
                  </a:schemeClr>
                </a:solidFill>
              </a:rPr>
              <a:t>choisit au hasard à deux élèves pour justifier oralement leurs réponses</a:t>
            </a:r>
            <a:endParaRPr lang="fr-FR" dirty="0"/>
          </a:p>
        </p:txBody>
      </p:sp>
      <p:grpSp>
        <p:nvGrpSpPr>
          <p:cNvPr id="10" name="Groupe 9">
            <a:extLst>
              <a:ext uri="{FF2B5EF4-FFF2-40B4-BE49-F238E27FC236}">
                <a16:creationId xmlns:a16="http://schemas.microsoft.com/office/drawing/2014/main" id="{B1BC059B-221F-8DC7-C80E-6E0404AF571A}"/>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E08068A3-D871-E76D-66DC-3A7C176DE6D4}"/>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AE268B98-B578-420E-E412-E2570B17B2B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aphicFrame>
        <p:nvGraphicFramePr>
          <p:cNvPr id="6" name="Tableau 5">
            <a:extLst>
              <a:ext uri="{FF2B5EF4-FFF2-40B4-BE49-F238E27FC236}">
                <a16:creationId xmlns:a16="http://schemas.microsoft.com/office/drawing/2014/main" id="{72E05284-EF4C-B1B2-9845-25B5FCF22F2B}"/>
              </a:ext>
            </a:extLst>
          </p:cNvPr>
          <p:cNvGraphicFramePr>
            <a:graphicFrameLocks noGrp="1"/>
          </p:cNvGraphicFramePr>
          <p:nvPr>
            <p:extLst>
              <p:ext uri="{D42A27DB-BD31-4B8C-83A1-F6EECF244321}">
                <p14:modId xmlns:p14="http://schemas.microsoft.com/office/powerpoint/2010/main" val="225314979"/>
              </p:ext>
            </p:extLst>
          </p:nvPr>
        </p:nvGraphicFramePr>
        <p:xfrm>
          <a:off x="1197514" y="1313226"/>
          <a:ext cx="9539203" cy="1467277"/>
        </p:xfrm>
        <a:graphic>
          <a:graphicData uri="http://schemas.openxmlformats.org/drawingml/2006/table">
            <a:tbl>
              <a:tblPr firstRow="1" bandRow="1"/>
              <a:tblGrid>
                <a:gridCol w="2847563">
                  <a:extLst>
                    <a:ext uri="{9D8B030D-6E8A-4147-A177-3AD203B41FA5}">
                      <a16:colId xmlns:a16="http://schemas.microsoft.com/office/drawing/2014/main" val="20000"/>
                    </a:ext>
                  </a:extLst>
                </a:gridCol>
                <a:gridCol w="1338328">
                  <a:extLst>
                    <a:ext uri="{9D8B030D-6E8A-4147-A177-3AD203B41FA5}">
                      <a16:colId xmlns:a16="http://schemas.microsoft.com/office/drawing/2014/main" val="20001"/>
                    </a:ext>
                  </a:extLst>
                </a:gridCol>
                <a:gridCol w="1338328">
                  <a:extLst>
                    <a:ext uri="{9D8B030D-6E8A-4147-A177-3AD203B41FA5}">
                      <a16:colId xmlns:a16="http://schemas.microsoft.com/office/drawing/2014/main" val="20002"/>
                    </a:ext>
                  </a:extLst>
                </a:gridCol>
                <a:gridCol w="1338328">
                  <a:extLst>
                    <a:ext uri="{9D8B030D-6E8A-4147-A177-3AD203B41FA5}">
                      <a16:colId xmlns:a16="http://schemas.microsoft.com/office/drawing/2014/main" val="20003"/>
                    </a:ext>
                  </a:extLst>
                </a:gridCol>
                <a:gridCol w="1338328">
                  <a:extLst>
                    <a:ext uri="{9D8B030D-6E8A-4147-A177-3AD203B41FA5}">
                      <a16:colId xmlns:a16="http://schemas.microsoft.com/office/drawing/2014/main" val="20004"/>
                    </a:ext>
                  </a:extLst>
                </a:gridCol>
                <a:gridCol w="1338328">
                  <a:extLst>
                    <a:ext uri="{9D8B030D-6E8A-4147-A177-3AD203B41FA5}">
                      <a16:colId xmlns:a16="http://schemas.microsoft.com/office/drawing/2014/main" val="20005"/>
                    </a:ext>
                  </a:extLst>
                </a:gridCol>
              </a:tblGrid>
              <a:tr h="644317">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Nombre d’applications</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3</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4</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5</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6</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7</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extLst>
                  <a:ext uri="{0D108BD9-81ED-4DB2-BD59-A6C34878D82A}">
                    <a16:rowId xmlns:a16="http://schemas.microsoft.com/office/drawing/2014/main" val="10000"/>
                  </a:ext>
                </a:extLst>
              </a:tr>
              <a:tr h="64431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algn="ctr" defTabSz="914400" rtl="0" eaLnBrk="1" latinLnBrk="0" hangingPunct="1"/>
                      <a:r>
                        <a:rPr lang="fr-FR" sz="2400" b="1" kern="1200" dirty="0">
                          <a:solidFill>
                            <a:schemeClr val="dk1"/>
                          </a:solidFill>
                          <a:latin typeface="Calibri" panose="020F0502020204030204"/>
                          <a:ea typeface="+mn-ea"/>
                          <a:cs typeface="+mn-cs"/>
                        </a:rPr>
                        <a:t>7</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0001"/>
                  </a:ext>
                </a:extLst>
              </a:tr>
            </a:tbl>
          </a:graphicData>
        </a:graphic>
      </p:graphicFrame>
      <p:sp>
        <p:nvSpPr>
          <p:cNvPr id="7" name="ZoneTexte 6">
            <a:extLst>
              <a:ext uri="{FF2B5EF4-FFF2-40B4-BE49-F238E27FC236}">
                <a16:creationId xmlns:a16="http://schemas.microsoft.com/office/drawing/2014/main" id="{A2E0DD6A-91F3-1449-84C0-51B6CD4EDAD8}"/>
              </a:ext>
            </a:extLst>
          </p:cNvPr>
          <p:cNvSpPr txBox="1"/>
          <p:nvPr/>
        </p:nvSpPr>
        <p:spPr>
          <a:xfrm>
            <a:off x="398834" y="3429000"/>
            <a:ext cx="11094531" cy="523220"/>
          </a:xfrm>
          <a:prstGeom prst="rect">
            <a:avLst/>
          </a:prstGeom>
          <a:noFill/>
        </p:spPr>
        <p:txBody>
          <a:bodyPr wrap="square">
            <a:spAutoFit/>
          </a:bodyPr>
          <a:lstStyle/>
          <a:p>
            <a:pPr algn="ctr"/>
            <a:r>
              <a:rPr lang="fr-FR" sz="2800" b="1" dirty="0"/>
              <a:t>La moyenne de cette série statistique est :</a:t>
            </a:r>
          </a:p>
        </p:txBody>
      </p:sp>
      <mc:AlternateContent xmlns:mc="http://schemas.openxmlformats.org/markup-compatibility/2006" xmlns:a14="http://schemas.microsoft.com/office/drawing/2010/main">
        <mc:Choice Requires="a14">
          <p:sp>
            <p:nvSpPr>
              <p:cNvPr id="5" name="ZoneTexte 4">
                <a:extLst>
                  <a:ext uri="{FF2B5EF4-FFF2-40B4-BE49-F238E27FC236}">
                    <a16:creationId xmlns:a16="http://schemas.microsoft.com/office/drawing/2014/main" id="{F08A96DE-3B00-65D2-189E-F156EE9D8563}"/>
                  </a:ext>
                </a:extLst>
              </p:cNvPr>
              <p:cNvSpPr txBox="1"/>
              <p:nvPr/>
            </p:nvSpPr>
            <p:spPr>
              <a:xfrm>
                <a:off x="3035030" y="4187872"/>
                <a:ext cx="6624536" cy="1938929"/>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2800" b="1" i="1" dirty="0" smtClean="0">
                          <a:solidFill>
                            <a:schemeClr val="tx1"/>
                          </a:solidFill>
                          <a:latin typeface="Cambria Math" panose="02040503050406030204" pitchFamily="18" charset="0"/>
                          <a:cs typeface="Calibri" panose="020F0502020204030204" pitchFamily="34" charset="0"/>
                        </a:rPr>
                        <m:t>𝑴</m:t>
                      </m:r>
                      <m:r>
                        <a:rPr lang="fr-FR" sz="2800" b="1" i="1" dirty="0" smtClean="0">
                          <a:solidFill>
                            <a:schemeClr val="tx1"/>
                          </a:solidFill>
                          <a:latin typeface="Cambria Math" panose="02040503050406030204" pitchFamily="18" charset="0"/>
                          <a:cs typeface="Calibri" panose="020F0502020204030204" pitchFamily="34" charset="0"/>
                        </a:rPr>
                        <m:t>=</m:t>
                      </m:r>
                      <m:f>
                        <m:fPr>
                          <m:ctrlPr>
                            <a:rPr lang="fr-FR" sz="2800" b="1" i="1" smtClean="0">
                              <a:solidFill>
                                <a:schemeClr val="tx1"/>
                              </a:solidFill>
                              <a:latin typeface="Cambria Math" panose="02040503050406030204" pitchFamily="18" charset="0"/>
                              <a:cs typeface="Calibri" panose="020F0502020204030204" pitchFamily="34" charset="0"/>
                            </a:rPr>
                          </m:ctrlPr>
                        </m:fPr>
                        <m:num>
                          <m:r>
                            <a:rPr lang="fr-FR" sz="2800" b="1" i="1" smtClean="0">
                              <a:solidFill>
                                <a:schemeClr val="tx1"/>
                              </a:solidFill>
                              <a:latin typeface="Cambria Math" panose="02040503050406030204" pitchFamily="18" charset="0"/>
                              <a:cs typeface="Calibri" panose="020F0502020204030204" pitchFamily="34" charset="0"/>
                            </a:rPr>
                            <m:t>𝑺𝒐𝒎𝒎𝒆</m:t>
                          </m:r>
                          <m:r>
                            <a:rPr lang="fr-FR" sz="2800" b="1" i="1" smtClean="0">
                              <a:solidFill>
                                <a:schemeClr val="tx1"/>
                              </a:solidFill>
                              <a:latin typeface="Cambria Math" panose="02040503050406030204" pitchFamily="18" charset="0"/>
                              <a:cs typeface="Calibri" panose="020F0502020204030204" pitchFamily="34" charset="0"/>
                            </a:rPr>
                            <m:t> </m:t>
                          </m:r>
                          <m:r>
                            <a:rPr lang="fr-FR" sz="2800" b="1" i="1" smtClean="0">
                              <a:solidFill>
                                <a:schemeClr val="tx1"/>
                              </a:solidFill>
                              <a:latin typeface="Cambria Math" panose="02040503050406030204" pitchFamily="18" charset="0"/>
                              <a:cs typeface="Calibri" panose="020F0502020204030204" pitchFamily="34" charset="0"/>
                            </a:rPr>
                            <m:t>𝒅𝒆𝒔</m:t>
                          </m:r>
                          <m:r>
                            <a:rPr lang="fr-FR" sz="2800" b="1" i="1" smtClean="0">
                              <a:solidFill>
                                <a:schemeClr val="tx1"/>
                              </a:solidFill>
                              <a:latin typeface="Cambria Math" panose="02040503050406030204" pitchFamily="18" charset="0"/>
                              <a:cs typeface="Calibri" panose="020F0502020204030204" pitchFamily="34" charset="0"/>
                            </a:rPr>
                            <m:t> </m:t>
                          </m:r>
                          <m:r>
                            <a:rPr lang="fr-FR" sz="2800" b="1" i="1" smtClean="0">
                              <a:solidFill>
                                <a:schemeClr val="tx1"/>
                              </a:solidFill>
                              <a:latin typeface="Cambria Math" panose="02040503050406030204" pitchFamily="18" charset="0"/>
                              <a:cs typeface="Calibri" panose="020F0502020204030204" pitchFamily="34" charset="0"/>
                            </a:rPr>
                            <m:t>𝒗𝒂𝒍𝒆𝒖𝒓𝒔</m:t>
                          </m:r>
                          <m:r>
                            <a:rPr lang="fr-FR" sz="2800" b="1" i="1" smtClean="0">
                              <a:solidFill>
                                <a:schemeClr val="tx1"/>
                              </a:solidFill>
                              <a:latin typeface="Cambria Math" panose="02040503050406030204" pitchFamily="18" charset="0"/>
                              <a:cs typeface="Calibri" panose="020F0502020204030204" pitchFamily="34" charset="0"/>
                            </a:rPr>
                            <m:t> </m:t>
                          </m:r>
                          <m:r>
                            <a:rPr lang="fr-FR" sz="2800" b="1" i="1" smtClean="0">
                              <a:solidFill>
                                <a:schemeClr val="tx1"/>
                              </a:solidFill>
                              <a:latin typeface="Cambria Math" panose="02040503050406030204" pitchFamily="18" charset="0"/>
                              <a:cs typeface="Calibri" panose="020F0502020204030204" pitchFamily="34" charset="0"/>
                            </a:rPr>
                            <m:t>𝒅𝒆</m:t>
                          </m:r>
                          <m:r>
                            <a:rPr lang="fr-FR" sz="2800" b="1" i="1" smtClean="0">
                              <a:solidFill>
                                <a:schemeClr val="tx1"/>
                              </a:solidFill>
                              <a:latin typeface="Cambria Math" panose="02040503050406030204" pitchFamily="18" charset="0"/>
                              <a:cs typeface="Calibri" panose="020F0502020204030204" pitchFamily="34" charset="0"/>
                            </a:rPr>
                            <m:t> </m:t>
                          </m:r>
                          <m:r>
                            <a:rPr lang="fr-FR" sz="2800" b="1" i="1" smtClean="0">
                              <a:solidFill>
                                <a:schemeClr val="tx1"/>
                              </a:solidFill>
                              <a:latin typeface="Cambria Math" panose="02040503050406030204" pitchFamily="18" charset="0"/>
                              <a:cs typeface="Calibri" panose="020F0502020204030204" pitchFamily="34" charset="0"/>
                            </a:rPr>
                            <m:t>𝒍𝒂</m:t>
                          </m:r>
                          <m:r>
                            <a:rPr lang="fr-FR" sz="2800" b="1" i="1" smtClean="0">
                              <a:solidFill>
                                <a:schemeClr val="tx1"/>
                              </a:solidFill>
                              <a:latin typeface="Cambria Math" panose="02040503050406030204" pitchFamily="18" charset="0"/>
                              <a:cs typeface="Calibri" panose="020F0502020204030204" pitchFamily="34" charset="0"/>
                            </a:rPr>
                            <m:t> </m:t>
                          </m:r>
                          <m:r>
                            <a:rPr lang="fr-FR" sz="2800" b="1" i="1" smtClean="0">
                              <a:solidFill>
                                <a:schemeClr val="tx1"/>
                              </a:solidFill>
                              <a:latin typeface="Cambria Math" panose="02040503050406030204" pitchFamily="18" charset="0"/>
                              <a:cs typeface="Calibri" panose="020F0502020204030204" pitchFamily="34" charset="0"/>
                            </a:rPr>
                            <m:t>𝒔</m:t>
                          </m:r>
                          <m:r>
                            <a:rPr lang="fr-FR" sz="2800" b="1" i="1" smtClean="0">
                              <a:solidFill>
                                <a:schemeClr val="tx1"/>
                              </a:solidFill>
                              <a:latin typeface="Cambria Math" panose="02040503050406030204" pitchFamily="18" charset="0"/>
                              <a:cs typeface="Calibri" panose="020F0502020204030204" pitchFamily="34" charset="0"/>
                            </a:rPr>
                            <m:t>é</m:t>
                          </m:r>
                          <m:r>
                            <a:rPr lang="fr-FR" sz="2800" b="1" i="1" smtClean="0">
                              <a:solidFill>
                                <a:schemeClr val="tx1"/>
                              </a:solidFill>
                              <a:latin typeface="Cambria Math" panose="02040503050406030204" pitchFamily="18" charset="0"/>
                              <a:cs typeface="Calibri" panose="020F0502020204030204" pitchFamily="34" charset="0"/>
                            </a:rPr>
                            <m:t>𝒓𝒊𝒆</m:t>
                          </m:r>
                          <m:r>
                            <a:rPr lang="fr-FR" sz="2800" b="1" i="1" smtClean="0">
                              <a:solidFill>
                                <a:schemeClr val="tx1"/>
                              </a:solidFill>
                              <a:latin typeface="Cambria Math" panose="02040503050406030204" pitchFamily="18" charset="0"/>
                              <a:cs typeface="Calibri" panose="020F0502020204030204" pitchFamily="34" charset="0"/>
                            </a:rPr>
                            <m:t> </m:t>
                          </m:r>
                        </m:num>
                        <m:den>
                          <m:r>
                            <a:rPr lang="fr-FR" sz="2800" b="1" i="1" smtClean="0">
                              <a:solidFill>
                                <a:schemeClr val="tx1"/>
                              </a:solidFill>
                              <a:latin typeface="Cambria Math" panose="02040503050406030204" pitchFamily="18" charset="0"/>
                              <a:cs typeface="Calibri" panose="020F0502020204030204" pitchFamily="34" charset="0"/>
                            </a:rPr>
                            <m:t>𝑬𝒇𝒇𝒆𝒄𝒕𝒊𝒇</m:t>
                          </m:r>
                          <m:r>
                            <a:rPr lang="fr-FR" sz="2800" b="1" i="1" smtClean="0">
                              <a:solidFill>
                                <a:schemeClr val="tx1"/>
                              </a:solidFill>
                              <a:latin typeface="Cambria Math" panose="02040503050406030204" pitchFamily="18" charset="0"/>
                              <a:cs typeface="Calibri" panose="020F0502020204030204" pitchFamily="34" charset="0"/>
                            </a:rPr>
                            <m:t> </m:t>
                          </m:r>
                          <m:r>
                            <a:rPr lang="fr-FR" sz="2800" b="1" i="1" smtClean="0">
                              <a:solidFill>
                                <a:schemeClr val="tx1"/>
                              </a:solidFill>
                              <a:latin typeface="Cambria Math" panose="02040503050406030204" pitchFamily="18" charset="0"/>
                              <a:cs typeface="Calibri" panose="020F0502020204030204" pitchFamily="34" charset="0"/>
                            </a:rPr>
                            <m:t>𝒕𝒐𝒕𝒂𝒍</m:t>
                          </m:r>
                        </m:den>
                      </m:f>
                    </m:oMath>
                  </m:oMathPara>
                </a14:m>
                <a:endParaRPr lang="fr-FR" sz="2800" b="1" dirty="0">
                  <a:solidFill>
                    <a:schemeClr val="tx1"/>
                  </a:solidFill>
                  <a:latin typeface="Calibri" panose="020F0502020204030204" pitchFamily="34" charset="0"/>
                  <a:cs typeface="Calibri" panose="020F0502020204030204" pitchFamily="34" charset="0"/>
                </a:endParaRPr>
              </a:p>
              <a:p>
                <a:pPr algn="l"/>
                <a:endParaRPr lang="fr-FR" sz="2800" b="1" dirty="0">
                  <a:latin typeface="Calibri" panose="020F0502020204030204" pitchFamily="34" charset="0"/>
                  <a:cs typeface="Calibri" panose="020F0502020204030204" pitchFamily="34" charset="0"/>
                </a:endParaRPr>
              </a:p>
              <a:p>
                <a:pPr algn="l"/>
                <a:r>
                  <a:rPr lang="fr-FR" sz="2800" b="1" dirty="0">
                    <a:latin typeface="Calibri" panose="020F0502020204030204" pitchFamily="34" charset="0"/>
                    <a:cs typeface="Calibri" panose="020F0502020204030204" pitchFamily="34" charset="0"/>
                  </a:rPr>
                  <a:t>        </a:t>
                </a:r>
                <a14:m>
                  <m:oMath xmlns:m="http://schemas.openxmlformats.org/officeDocument/2006/math">
                    <m:r>
                      <a:rPr lang="fr-FR" sz="2800" b="1" i="1" dirty="0" smtClean="0">
                        <a:latin typeface="Cambria Math" panose="02040503050406030204" pitchFamily="18" charset="0"/>
                        <a:cs typeface="Calibri" panose="020F0502020204030204" pitchFamily="34" charset="0"/>
                      </a:rPr>
                      <m:t>=</m:t>
                    </m:r>
                    <m:f>
                      <m:fPr>
                        <m:ctrlPr>
                          <a:rPr lang="fr-FR" sz="2800" b="1" i="1" smtClean="0">
                            <a:latin typeface="Cambria Math" panose="02040503050406030204" pitchFamily="18" charset="0"/>
                            <a:cs typeface="Calibri" panose="020F0502020204030204" pitchFamily="34" charset="0"/>
                          </a:rPr>
                        </m:ctrlPr>
                      </m:fPr>
                      <m:num>
                        <m:r>
                          <a:rPr lang="fr-FR" sz="2800" b="1" i="1" smtClean="0">
                            <a:latin typeface="Cambria Math" panose="02040503050406030204" pitchFamily="18" charset="0"/>
                            <a:cs typeface="Calibri" panose="020F0502020204030204" pitchFamily="34" charset="0"/>
                          </a:rPr>
                          <m:t>…………..</m:t>
                        </m:r>
                      </m:num>
                      <m:den>
                        <m:r>
                          <a:rPr lang="fr-FR" sz="2800" b="1" i="1" smtClean="0">
                            <a:latin typeface="Cambria Math" panose="02040503050406030204" pitchFamily="18" charset="0"/>
                            <a:cs typeface="Calibri" panose="020F0502020204030204" pitchFamily="34" charset="0"/>
                          </a:rPr>
                          <m:t>…………..</m:t>
                        </m:r>
                      </m:den>
                    </m:f>
                    <m:r>
                      <a:rPr lang="fr-FR" sz="2800" b="1" i="1" smtClean="0">
                        <a:latin typeface="Cambria Math" panose="02040503050406030204" pitchFamily="18" charset="0"/>
                        <a:cs typeface="Calibri" panose="020F0502020204030204" pitchFamily="34" charset="0"/>
                      </a:rPr>
                      <m:t>=…</m:t>
                    </m:r>
                  </m:oMath>
                </a14:m>
                <a:endParaRPr lang="fr-FR" sz="2800" b="1" dirty="0">
                  <a:solidFill>
                    <a:schemeClr val="tx1"/>
                  </a:solidFill>
                  <a:latin typeface="Calibri" panose="020F0502020204030204" pitchFamily="34" charset="0"/>
                  <a:cs typeface="Calibri" panose="020F0502020204030204" pitchFamily="34" charset="0"/>
                </a:endParaRPr>
              </a:p>
            </p:txBody>
          </p:sp>
        </mc:Choice>
        <mc:Fallback xmlns="">
          <p:sp>
            <p:nvSpPr>
              <p:cNvPr id="5" name="ZoneTexte 4">
                <a:extLst>
                  <a:ext uri="{FF2B5EF4-FFF2-40B4-BE49-F238E27FC236}">
                    <a16:creationId xmlns:a16="http://schemas.microsoft.com/office/drawing/2014/main" id="{F08A96DE-3B00-65D2-189E-F156EE9D8563}"/>
                  </a:ext>
                </a:extLst>
              </p:cNvPr>
              <p:cNvSpPr txBox="1">
                <a:spLocks noRot="1" noChangeAspect="1" noMove="1" noResize="1" noEditPoints="1" noAdjustHandles="1" noChangeArrowheads="1" noChangeShapeType="1" noTextEdit="1"/>
              </p:cNvSpPr>
              <p:nvPr/>
            </p:nvSpPr>
            <p:spPr>
              <a:xfrm>
                <a:off x="3035030" y="4187872"/>
                <a:ext cx="6624536" cy="1938929"/>
              </a:xfrm>
              <a:prstGeom prst="rect">
                <a:avLst/>
              </a:prstGeom>
              <a:blipFill>
                <a:blip r:embed="rId3"/>
                <a:stretch>
                  <a:fillRect/>
                </a:stretch>
              </a:blipFill>
            </p:spPr>
            <p:txBody>
              <a:bodyPr/>
              <a:lstStyle/>
              <a:p>
                <a:r>
                  <a:rPr lang="fr-FR">
                    <a:noFill/>
                  </a:rPr>
                  <a:t> </a:t>
                </a:r>
              </a:p>
            </p:txBody>
          </p:sp>
        </mc:Fallback>
      </mc:AlternateContent>
    </p:spTree>
    <p:extLst>
      <p:ext uri="{BB962C8B-B14F-4D97-AF65-F5344CB8AC3E}">
        <p14:creationId xmlns:p14="http://schemas.microsoft.com/office/powerpoint/2010/main" val="25956265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ABB7F9-378D-0C5C-939F-7EB172B0E74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FBC516A-602B-7FDE-2007-FDD786D0CDD5}"/>
              </a:ext>
            </a:extLst>
          </p:cNvPr>
          <p:cNvSpPr>
            <a:spLocks noGrp="1"/>
          </p:cNvSpPr>
          <p:nvPr>
            <p:ph type="title"/>
          </p:nvPr>
        </p:nvSpPr>
        <p:spPr/>
        <p:txBody>
          <a:bodyPr/>
          <a:lstStyle/>
          <a:p>
            <a:r>
              <a:rPr lang="fr-FR" sz="1800" b="0" dirty="0">
                <a:solidFill>
                  <a:prstClr val="black"/>
                </a:solidFill>
                <a:latin typeface="Aptos" panose="02110004020202020204"/>
                <a:ea typeface="+mn-ea"/>
                <a:cs typeface="+mn-cs"/>
              </a:rPr>
              <a:t>Voici la bonne réponse.</a:t>
            </a:r>
            <a:endParaRPr lang="fr-FR" dirty="0"/>
          </a:p>
        </p:txBody>
      </p:sp>
      <p:sp>
        <p:nvSpPr>
          <p:cNvPr id="4" name="Espace réservé du contenu 3">
            <a:extLst>
              <a:ext uri="{FF2B5EF4-FFF2-40B4-BE49-F238E27FC236}">
                <a16:creationId xmlns:a16="http://schemas.microsoft.com/office/drawing/2014/main" id="{6B945815-98F5-B8EC-A3E9-9BDAD95CE87F}"/>
              </a:ext>
            </a:extLst>
          </p:cNvPr>
          <p:cNvSpPr>
            <a:spLocks noGrp="1"/>
          </p:cNvSpPr>
          <p:nvPr>
            <p:ph sz="quarter" idx="11"/>
          </p:nvPr>
        </p:nvSpPr>
        <p:spPr>
          <a:xfrm>
            <a:off x="935304" y="668339"/>
            <a:ext cx="10558061" cy="287134"/>
          </a:xfrm>
          <a:solidFill>
            <a:schemeClr val="bg1"/>
          </a:solidFill>
        </p:spPr>
        <p:txBody>
          <a:bodyPr/>
          <a:lstStyle/>
          <a:p>
            <a:pPr marL="0" lvl="0" indent="0">
              <a:defRPr/>
            </a:pPr>
            <a:r>
              <a:rPr lang="fr-FR" dirty="0">
                <a:solidFill>
                  <a:prstClr val="white">
                    <a:lumMod val="65000"/>
                  </a:prstClr>
                </a:solidFill>
                <a:latin typeface="Calibri"/>
              </a:rPr>
              <a:t>L’enseignant rappelle la moyenne d’une série statistique et donne des feedbacks sur les erreurs observées</a:t>
            </a:r>
            <a:endParaRPr lang="fr-FR" dirty="0"/>
          </a:p>
        </p:txBody>
      </p:sp>
      <p:grpSp>
        <p:nvGrpSpPr>
          <p:cNvPr id="10" name="Groupe 9">
            <a:extLst>
              <a:ext uri="{FF2B5EF4-FFF2-40B4-BE49-F238E27FC236}">
                <a16:creationId xmlns:a16="http://schemas.microsoft.com/office/drawing/2014/main" id="{CA289847-C740-D8ED-923E-68DB38F554B9}"/>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D7DE03B9-4A26-B1D7-DDF4-F084074AACF5}"/>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569C25CC-2B4D-DF83-02B5-82810252D525}"/>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aphicFrame>
        <p:nvGraphicFramePr>
          <p:cNvPr id="6" name="Tableau 5">
            <a:extLst>
              <a:ext uri="{FF2B5EF4-FFF2-40B4-BE49-F238E27FC236}">
                <a16:creationId xmlns:a16="http://schemas.microsoft.com/office/drawing/2014/main" id="{67253E44-CB13-1DC6-C9E8-95A547866549}"/>
              </a:ext>
            </a:extLst>
          </p:cNvPr>
          <p:cNvGraphicFramePr>
            <a:graphicFrameLocks noGrp="1"/>
          </p:cNvGraphicFramePr>
          <p:nvPr/>
        </p:nvGraphicFramePr>
        <p:xfrm>
          <a:off x="1197514" y="1313226"/>
          <a:ext cx="9539203" cy="1467277"/>
        </p:xfrm>
        <a:graphic>
          <a:graphicData uri="http://schemas.openxmlformats.org/drawingml/2006/table">
            <a:tbl>
              <a:tblPr firstRow="1" bandRow="1"/>
              <a:tblGrid>
                <a:gridCol w="2847563">
                  <a:extLst>
                    <a:ext uri="{9D8B030D-6E8A-4147-A177-3AD203B41FA5}">
                      <a16:colId xmlns:a16="http://schemas.microsoft.com/office/drawing/2014/main" val="20000"/>
                    </a:ext>
                  </a:extLst>
                </a:gridCol>
                <a:gridCol w="1338328">
                  <a:extLst>
                    <a:ext uri="{9D8B030D-6E8A-4147-A177-3AD203B41FA5}">
                      <a16:colId xmlns:a16="http://schemas.microsoft.com/office/drawing/2014/main" val="20001"/>
                    </a:ext>
                  </a:extLst>
                </a:gridCol>
                <a:gridCol w="1338328">
                  <a:extLst>
                    <a:ext uri="{9D8B030D-6E8A-4147-A177-3AD203B41FA5}">
                      <a16:colId xmlns:a16="http://schemas.microsoft.com/office/drawing/2014/main" val="20002"/>
                    </a:ext>
                  </a:extLst>
                </a:gridCol>
                <a:gridCol w="1338328">
                  <a:extLst>
                    <a:ext uri="{9D8B030D-6E8A-4147-A177-3AD203B41FA5}">
                      <a16:colId xmlns:a16="http://schemas.microsoft.com/office/drawing/2014/main" val="20003"/>
                    </a:ext>
                  </a:extLst>
                </a:gridCol>
                <a:gridCol w="1338328">
                  <a:extLst>
                    <a:ext uri="{9D8B030D-6E8A-4147-A177-3AD203B41FA5}">
                      <a16:colId xmlns:a16="http://schemas.microsoft.com/office/drawing/2014/main" val="20004"/>
                    </a:ext>
                  </a:extLst>
                </a:gridCol>
                <a:gridCol w="1338328">
                  <a:extLst>
                    <a:ext uri="{9D8B030D-6E8A-4147-A177-3AD203B41FA5}">
                      <a16:colId xmlns:a16="http://schemas.microsoft.com/office/drawing/2014/main" val="20005"/>
                    </a:ext>
                  </a:extLst>
                </a:gridCol>
              </a:tblGrid>
              <a:tr h="644317">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Nombre d’applications</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3</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4</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5</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6</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7</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extLst>
                  <a:ext uri="{0D108BD9-81ED-4DB2-BD59-A6C34878D82A}">
                    <a16:rowId xmlns:a16="http://schemas.microsoft.com/office/drawing/2014/main" val="10000"/>
                  </a:ext>
                </a:extLst>
              </a:tr>
              <a:tr h="64431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algn="ctr" defTabSz="914400" rtl="0" eaLnBrk="1" latinLnBrk="0" hangingPunct="1"/>
                      <a:r>
                        <a:rPr lang="fr-FR" sz="2400" b="1" kern="1200" dirty="0">
                          <a:solidFill>
                            <a:schemeClr val="dk1"/>
                          </a:solidFill>
                          <a:latin typeface="Calibri" panose="020F0502020204030204"/>
                          <a:ea typeface="+mn-ea"/>
                          <a:cs typeface="+mn-cs"/>
                        </a:rPr>
                        <a:t>7</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0001"/>
                  </a:ext>
                </a:extLst>
              </a:tr>
            </a:tbl>
          </a:graphicData>
        </a:graphic>
      </p:graphicFrame>
      <p:sp>
        <p:nvSpPr>
          <p:cNvPr id="7" name="ZoneTexte 6">
            <a:extLst>
              <a:ext uri="{FF2B5EF4-FFF2-40B4-BE49-F238E27FC236}">
                <a16:creationId xmlns:a16="http://schemas.microsoft.com/office/drawing/2014/main" id="{421E355A-25D3-86B4-0683-AF8CC3D37F5B}"/>
              </a:ext>
            </a:extLst>
          </p:cNvPr>
          <p:cNvSpPr txBox="1"/>
          <p:nvPr/>
        </p:nvSpPr>
        <p:spPr>
          <a:xfrm>
            <a:off x="398834" y="3429000"/>
            <a:ext cx="11094531" cy="523220"/>
          </a:xfrm>
          <a:prstGeom prst="rect">
            <a:avLst/>
          </a:prstGeom>
          <a:noFill/>
        </p:spPr>
        <p:txBody>
          <a:bodyPr wrap="square">
            <a:spAutoFit/>
          </a:bodyPr>
          <a:lstStyle/>
          <a:p>
            <a:pPr algn="ctr"/>
            <a:r>
              <a:rPr lang="fr-FR" sz="2800" b="1" dirty="0"/>
              <a:t>La moyenne de cette série statistique est :</a:t>
            </a:r>
          </a:p>
        </p:txBody>
      </p:sp>
      <mc:AlternateContent xmlns:mc="http://schemas.openxmlformats.org/markup-compatibility/2006" xmlns:a14="http://schemas.microsoft.com/office/drawing/2010/main">
        <mc:Choice Requires="a14">
          <p:sp>
            <p:nvSpPr>
              <p:cNvPr id="5" name="ZoneTexte 4">
                <a:extLst>
                  <a:ext uri="{FF2B5EF4-FFF2-40B4-BE49-F238E27FC236}">
                    <a16:creationId xmlns:a16="http://schemas.microsoft.com/office/drawing/2014/main" id="{676C61F2-6BE9-8FB5-6B32-06DB66AB841B}"/>
                  </a:ext>
                </a:extLst>
              </p:cNvPr>
              <p:cNvSpPr txBox="1"/>
              <p:nvPr/>
            </p:nvSpPr>
            <p:spPr>
              <a:xfrm>
                <a:off x="3035030" y="4187872"/>
                <a:ext cx="6624536" cy="1938929"/>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2800" b="1" i="1" dirty="0" smtClean="0">
                          <a:solidFill>
                            <a:schemeClr val="tx1"/>
                          </a:solidFill>
                          <a:latin typeface="Cambria Math" panose="02040503050406030204" pitchFamily="18" charset="0"/>
                          <a:cs typeface="Calibri" panose="020F0502020204030204" pitchFamily="34" charset="0"/>
                        </a:rPr>
                        <m:t>𝑴</m:t>
                      </m:r>
                      <m:r>
                        <a:rPr lang="fr-FR" sz="2800" b="1" i="1" dirty="0" smtClean="0">
                          <a:solidFill>
                            <a:schemeClr val="tx1"/>
                          </a:solidFill>
                          <a:latin typeface="Cambria Math" panose="02040503050406030204" pitchFamily="18" charset="0"/>
                          <a:cs typeface="Calibri" panose="020F0502020204030204" pitchFamily="34" charset="0"/>
                        </a:rPr>
                        <m:t>=</m:t>
                      </m:r>
                      <m:f>
                        <m:fPr>
                          <m:ctrlPr>
                            <a:rPr lang="fr-FR" sz="2800" b="1" i="1" smtClean="0">
                              <a:solidFill>
                                <a:schemeClr val="tx1"/>
                              </a:solidFill>
                              <a:latin typeface="Cambria Math" panose="02040503050406030204" pitchFamily="18" charset="0"/>
                              <a:cs typeface="Calibri" panose="020F0502020204030204" pitchFamily="34" charset="0"/>
                            </a:rPr>
                          </m:ctrlPr>
                        </m:fPr>
                        <m:num>
                          <m:r>
                            <a:rPr lang="fr-FR" sz="2800" b="1" i="1" smtClean="0">
                              <a:solidFill>
                                <a:schemeClr val="tx1"/>
                              </a:solidFill>
                              <a:latin typeface="Cambria Math" panose="02040503050406030204" pitchFamily="18" charset="0"/>
                              <a:cs typeface="Calibri" panose="020F0502020204030204" pitchFamily="34" charset="0"/>
                            </a:rPr>
                            <m:t>𝑺𝒐𝒎𝒎𝒆</m:t>
                          </m:r>
                          <m:r>
                            <a:rPr lang="fr-FR" sz="2800" b="1" i="1" smtClean="0">
                              <a:solidFill>
                                <a:schemeClr val="tx1"/>
                              </a:solidFill>
                              <a:latin typeface="Cambria Math" panose="02040503050406030204" pitchFamily="18" charset="0"/>
                              <a:cs typeface="Calibri" panose="020F0502020204030204" pitchFamily="34" charset="0"/>
                            </a:rPr>
                            <m:t> </m:t>
                          </m:r>
                          <m:r>
                            <a:rPr lang="fr-FR" sz="2800" b="1" i="1" smtClean="0">
                              <a:solidFill>
                                <a:schemeClr val="tx1"/>
                              </a:solidFill>
                              <a:latin typeface="Cambria Math" panose="02040503050406030204" pitchFamily="18" charset="0"/>
                              <a:cs typeface="Calibri" panose="020F0502020204030204" pitchFamily="34" charset="0"/>
                            </a:rPr>
                            <m:t>𝒅𝒆𝒔</m:t>
                          </m:r>
                          <m:r>
                            <a:rPr lang="fr-FR" sz="2800" b="1" i="1" smtClean="0">
                              <a:solidFill>
                                <a:schemeClr val="tx1"/>
                              </a:solidFill>
                              <a:latin typeface="Cambria Math" panose="02040503050406030204" pitchFamily="18" charset="0"/>
                              <a:cs typeface="Calibri" panose="020F0502020204030204" pitchFamily="34" charset="0"/>
                            </a:rPr>
                            <m:t> </m:t>
                          </m:r>
                          <m:r>
                            <a:rPr lang="fr-FR" sz="2800" b="1" i="1" smtClean="0">
                              <a:solidFill>
                                <a:schemeClr val="tx1"/>
                              </a:solidFill>
                              <a:latin typeface="Cambria Math" panose="02040503050406030204" pitchFamily="18" charset="0"/>
                              <a:cs typeface="Calibri" panose="020F0502020204030204" pitchFamily="34" charset="0"/>
                            </a:rPr>
                            <m:t>𝒗𝒂𝒍𝒆𝒖𝒓𝒔</m:t>
                          </m:r>
                          <m:r>
                            <a:rPr lang="fr-FR" sz="2800" b="1" i="1" smtClean="0">
                              <a:solidFill>
                                <a:schemeClr val="tx1"/>
                              </a:solidFill>
                              <a:latin typeface="Cambria Math" panose="02040503050406030204" pitchFamily="18" charset="0"/>
                              <a:cs typeface="Calibri" panose="020F0502020204030204" pitchFamily="34" charset="0"/>
                            </a:rPr>
                            <m:t> </m:t>
                          </m:r>
                          <m:r>
                            <a:rPr lang="fr-FR" sz="2800" b="1" i="1" smtClean="0">
                              <a:solidFill>
                                <a:schemeClr val="tx1"/>
                              </a:solidFill>
                              <a:latin typeface="Cambria Math" panose="02040503050406030204" pitchFamily="18" charset="0"/>
                              <a:cs typeface="Calibri" panose="020F0502020204030204" pitchFamily="34" charset="0"/>
                            </a:rPr>
                            <m:t>𝒅𝒆</m:t>
                          </m:r>
                          <m:r>
                            <a:rPr lang="fr-FR" sz="2800" b="1" i="1" smtClean="0">
                              <a:solidFill>
                                <a:schemeClr val="tx1"/>
                              </a:solidFill>
                              <a:latin typeface="Cambria Math" panose="02040503050406030204" pitchFamily="18" charset="0"/>
                              <a:cs typeface="Calibri" panose="020F0502020204030204" pitchFamily="34" charset="0"/>
                            </a:rPr>
                            <m:t> </m:t>
                          </m:r>
                          <m:r>
                            <a:rPr lang="fr-FR" sz="2800" b="1" i="1" smtClean="0">
                              <a:solidFill>
                                <a:schemeClr val="tx1"/>
                              </a:solidFill>
                              <a:latin typeface="Cambria Math" panose="02040503050406030204" pitchFamily="18" charset="0"/>
                              <a:cs typeface="Calibri" panose="020F0502020204030204" pitchFamily="34" charset="0"/>
                            </a:rPr>
                            <m:t>𝒍𝒂</m:t>
                          </m:r>
                          <m:r>
                            <a:rPr lang="fr-FR" sz="2800" b="1" i="1" smtClean="0">
                              <a:solidFill>
                                <a:schemeClr val="tx1"/>
                              </a:solidFill>
                              <a:latin typeface="Cambria Math" panose="02040503050406030204" pitchFamily="18" charset="0"/>
                              <a:cs typeface="Calibri" panose="020F0502020204030204" pitchFamily="34" charset="0"/>
                            </a:rPr>
                            <m:t> </m:t>
                          </m:r>
                          <m:r>
                            <a:rPr lang="fr-FR" sz="2800" b="1" i="1" smtClean="0">
                              <a:solidFill>
                                <a:schemeClr val="tx1"/>
                              </a:solidFill>
                              <a:latin typeface="Cambria Math" panose="02040503050406030204" pitchFamily="18" charset="0"/>
                              <a:cs typeface="Calibri" panose="020F0502020204030204" pitchFamily="34" charset="0"/>
                            </a:rPr>
                            <m:t>𝒔</m:t>
                          </m:r>
                          <m:r>
                            <a:rPr lang="fr-FR" sz="2800" b="1" i="1" smtClean="0">
                              <a:solidFill>
                                <a:schemeClr val="tx1"/>
                              </a:solidFill>
                              <a:latin typeface="Cambria Math" panose="02040503050406030204" pitchFamily="18" charset="0"/>
                              <a:cs typeface="Calibri" panose="020F0502020204030204" pitchFamily="34" charset="0"/>
                            </a:rPr>
                            <m:t>é</m:t>
                          </m:r>
                          <m:r>
                            <a:rPr lang="fr-FR" sz="2800" b="1" i="1" smtClean="0">
                              <a:solidFill>
                                <a:schemeClr val="tx1"/>
                              </a:solidFill>
                              <a:latin typeface="Cambria Math" panose="02040503050406030204" pitchFamily="18" charset="0"/>
                              <a:cs typeface="Calibri" panose="020F0502020204030204" pitchFamily="34" charset="0"/>
                            </a:rPr>
                            <m:t>𝒓𝒊𝒆</m:t>
                          </m:r>
                          <m:r>
                            <a:rPr lang="fr-FR" sz="2800" b="1" i="1" smtClean="0">
                              <a:solidFill>
                                <a:schemeClr val="tx1"/>
                              </a:solidFill>
                              <a:latin typeface="Cambria Math" panose="02040503050406030204" pitchFamily="18" charset="0"/>
                              <a:cs typeface="Calibri" panose="020F0502020204030204" pitchFamily="34" charset="0"/>
                            </a:rPr>
                            <m:t> </m:t>
                          </m:r>
                        </m:num>
                        <m:den>
                          <m:r>
                            <a:rPr lang="fr-FR" sz="2800" b="1" i="1" smtClean="0">
                              <a:solidFill>
                                <a:schemeClr val="tx1"/>
                              </a:solidFill>
                              <a:latin typeface="Cambria Math" panose="02040503050406030204" pitchFamily="18" charset="0"/>
                              <a:cs typeface="Calibri" panose="020F0502020204030204" pitchFamily="34" charset="0"/>
                            </a:rPr>
                            <m:t>𝑬𝒇𝒇𝒆𝒄𝒕𝒊𝒇</m:t>
                          </m:r>
                          <m:r>
                            <a:rPr lang="fr-FR" sz="2800" b="1" i="1" smtClean="0">
                              <a:solidFill>
                                <a:schemeClr val="tx1"/>
                              </a:solidFill>
                              <a:latin typeface="Cambria Math" panose="02040503050406030204" pitchFamily="18" charset="0"/>
                              <a:cs typeface="Calibri" panose="020F0502020204030204" pitchFamily="34" charset="0"/>
                            </a:rPr>
                            <m:t> </m:t>
                          </m:r>
                          <m:r>
                            <a:rPr lang="fr-FR" sz="2800" b="1" i="1" smtClean="0">
                              <a:solidFill>
                                <a:schemeClr val="tx1"/>
                              </a:solidFill>
                              <a:latin typeface="Cambria Math" panose="02040503050406030204" pitchFamily="18" charset="0"/>
                              <a:cs typeface="Calibri" panose="020F0502020204030204" pitchFamily="34" charset="0"/>
                            </a:rPr>
                            <m:t>𝒕𝒐𝒕𝒂𝒍</m:t>
                          </m:r>
                        </m:den>
                      </m:f>
                    </m:oMath>
                  </m:oMathPara>
                </a14:m>
                <a:endParaRPr lang="fr-FR" sz="2800" b="1" dirty="0">
                  <a:solidFill>
                    <a:schemeClr val="tx1"/>
                  </a:solidFill>
                  <a:latin typeface="Calibri" panose="020F0502020204030204" pitchFamily="34" charset="0"/>
                  <a:cs typeface="Calibri" panose="020F0502020204030204" pitchFamily="34" charset="0"/>
                </a:endParaRPr>
              </a:p>
              <a:p>
                <a:pPr algn="l"/>
                <a:endParaRPr lang="fr-FR" sz="2800" b="1" dirty="0">
                  <a:latin typeface="Calibri" panose="020F0502020204030204" pitchFamily="34" charset="0"/>
                  <a:cs typeface="Calibri" panose="020F0502020204030204" pitchFamily="34" charset="0"/>
                </a:endParaRPr>
              </a:p>
              <a:p>
                <a:pPr algn="l"/>
                <a:r>
                  <a:rPr lang="fr-FR" sz="2800" b="1" dirty="0">
                    <a:latin typeface="Calibri" panose="020F0502020204030204" pitchFamily="34" charset="0"/>
                    <a:cs typeface="Calibri" panose="020F0502020204030204" pitchFamily="34" charset="0"/>
                  </a:rPr>
                  <a:t>        </a:t>
                </a:r>
                <a14:m>
                  <m:oMath xmlns:m="http://schemas.openxmlformats.org/officeDocument/2006/math">
                    <m:r>
                      <a:rPr lang="fr-FR" sz="2800" b="1" i="1" dirty="0" smtClean="0">
                        <a:latin typeface="Cambria Math" panose="02040503050406030204" pitchFamily="18" charset="0"/>
                        <a:cs typeface="Calibri" panose="020F0502020204030204" pitchFamily="34" charset="0"/>
                      </a:rPr>
                      <m:t>=</m:t>
                    </m:r>
                    <m:f>
                      <m:fPr>
                        <m:ctrlPr>
                          <a:rPr lang="fr-FR" sz="2800" b="1" i="1" smtClean="0">
                            <a:latin typeface="Cambria Math" panose="02040503050406030204" pitchFamily="18" charset="0"/>
                            <a:cs typeface="Calibri" panose="020F0502020204030204" pitchFamily="34" charset="0"/>
                          </a:rPr>
                        </m:ctrlPr>
                      </m:fPr>
                      <m:num>
                        <m:r>
                          <a:rPr lang="fr-FR" sz="2800" b="1" i="1" smtClean="0">
                            <a:solidFill>
                              <a:schemeClr val="bg1"/>
                            </a:solidFill>
                            <a:latin typeface="Cambria Math" panose="02040503050406030204" pitchFamily="18" charset="0"/>
                            <a:cs typeface="Calibri" panose="020F0502020204030204" pitchFamily="34" charset="0"/>
                          </a:rPr>
                          <m:t>…………..</m:t>
                        </m:r>
                      </m:num>
                      <m:den>
                        <m:r>
                          <a:rPr lang="fr-FR" sz="2800" b="1" i="1" smtClean="0">
                            <a:solidFill>
                              <a:schemeClr val="bg1"/>
                            </a:solidFill>
                            <a:latin typeface="Cambria Math" panose="02040503050406030204" pitchFamily="18" charset="0"/>
                            <a:cs typeface="Calibri" panose="020F0502020204030204" pitchFamily="34" charset="0"/>
                          </a:rPr>
                          <m:t>…………..</m:t>
                        </m:r>
                      </m:den>
                    </m:f>
                    <m:r>
                      <a:rPr lang="fr-FR" sz="2800" b="1" i="1" smtClean="0">
                        <a:latin typeface="Cambria Math" panose="02040503050406030204" pitchFamily="18" charset="0"/>
                        <a:cs typeface="Calibri" panose="020F0502020204030204" pitchFamily="34" charset="0"/>
                      </a:rPr>
                      <m:t>=</m:t>
                    </m:r>
                    <m:r>
                      <a:rPr lang="fr-FR" sz="2800" b="1" i="1" smtClean="0">
                        <a:solidFill>
                          <a:schemeClr val="bg1"/>
                        </a:solidFill>
                        <a:latin typeface="Cambria Math" panose="02040503050406030204" pitchFamily="18" charset="0"/>
                        <a:cs typeface="Calibri" panose="020F0502020204030204" pitchFamily="34" charset="0"/>
                      </a:rPr>
                      <m:t>…</m:t>
                    </m:r>
                  </m:oMath>
                </a14:m>
                <a:endParaRPr lang="fr-FR" sz="2800" b="1" dirty="0">
                  <a:solidFill>
                    <a:schemeClr val="tx1"/>
                  </a:solidFill>
                  <a:latin typeface="Calibri" panose="020F0502020204030204" pitchFamily="34" charset="0"/>
                  <a:cs typeface="Calibri" panose="020F0502020204030204" pitchFamily="34" charset="0"/>
                </a:endParaRPr>
              </a:p>
            </p:txBody>
          </p:sp>
        </mc:Choice>
        <mc:Fallback xmlns="">
          <p:sp>
            <p:nvSpPr>
              <p:cNvPr id="5" name="ZoneTexte 4">
                <a:extLst>
                  <a:ext uri="{FF2B5EF4-FFF2-40B4-BE49-F238E27FC236}">
                    <a16:creationId xmlns:a16="http://schemas.microsoft.com/office/drawing/2014/main" id="{676C61F2-6BE9-8FB5-6B32-06DB66AB841B}"/>
                  </a:ext>
                </a:extLst>
              </p:cNvPr>
              <p:cNvSpPr txBox="1">
                <a:spLocks noRot="1" noChangeAspect="1" noMove="1" noResize="1" noEditPoints="1" noAdjustHandles="1" noChangeArrowheads="1" noChangeShapeType="1" noTextEdit="1"/>
              </p:cNvSpPr>
              <p:nvPr/>
            </p:nvSpPr>
            <p:spPr>
              <a:xfrm>
                <a:off x="3035030" y="4187872"/>
                <a:ext cx="6624536" cy="1938929"/>
              </a:xfrm>
              <a:prstGeom prst="rect">
                <a:avLst/>
              </a:prstGeom>
              <a:blipFill>
                <a:blip r:embed="rId3"/>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EF4C384B-4620-200A-1685-82B554F039AA}"/>
                  </a:ext>
                </a:extLst>
              </p:cNvPr>
              <p:cNvSpPr txBox="1"/>
              <p:nvPr/>
            </p:nvSpPr>
            <p:spPr>
              <a:xfrm>
                <a:off x="4221804" y="5157336"/>
                <a:ext cx="982494" cy="646331"/>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3600" b="1" i="1" dirty="0" smtClean="0">
                          <a:solidFill>
                            <a:srgbClr val="FF0000"/>
                          </a:solidFill>
                          <a:latin typeface="Cambria Math" panose="02040503050406030204" pitchFamily="18" charset="0"/>
                          <a:cs typeface="Calibri" panose="020F0502020204030204" pitchFamily="34" charset="0"/>
                        </a:rPr>
                        <m:t>𝟗𝟔</m:t>
                      </m:r>
                    </m:oMath>
                  </m:oMathPara>
                </a14:m>
                <a:endParaRPr lang="fr-FR" sz="3600" b="1" dirty="0">
                  <a:solidFill>
                    <a:srgbClr val="FF0000"/>
                  </a:solidFill>
                  <a:latin typeface="Calibri" panose="020F0502020204030204" pitchFamily="34" charset="0"/>
                  <a:cs typeface="Calibri" panose="020F0502020204030204" pitchFamily="34" charset="0"/>
                </a:endParaRPr>
              </a:p>
            </p:txBody>
          </p:sp>
        </mc:Choice>
        <mc:Fallback xmlns="">
          <p:sp>
            <p:nvSpPr>
              <p:cNvPr id="3" name="ZoneTexte 2">
                <a:extLst>
                  <a:ext uri="{FF2B5EF4-FFF2-40B4-BE49-F238E27FC236}">
                    <a16:creationId xmlns:a16="http://schemas.microsoft.com/office/drawing/2014/main" id="{EF4C384B-4620-200A-1685-82B554F039AA}"/>
                  </a:ext>
                </a:extLst>
              </p:cNvPr>
              <p:cNvSpPr txBox="1">
                <a:spLocks noRot="1" noChangeAspect="1" noMove="1" noResize="1" noEditPoints="1" noAdjustHandles="1" noChangeArrowheads="1" noChangeShapeType="1" noTextEdit="1"/>
              </p:cNvSpPr>
              <p:nvPr/>
            </p:nvSpPr>
            <p:spPr>
              <a:xfrm>
                <a:off x="4221804" y="5157336"/>
                <a:ext cx="982494" cy="646331"/>
              </a:xfrm>
              <a:prstGeom prst="rect">
                <a:avLst/>
              </a:prstGeom>
              <a:blipFill>
                <a:blip r:embed="rId4"/>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8" name="ZoneTexte 7">
                <a:extLst>
                  <a:ext uri="{FF2B5EF4-FFF2-40B4-BE49-F238E27FC236}">
                    <a16:creationId xmlns:a16="http://schemas.microsoft.com/office/drawing/2014/main" id="{0C0BAD2F-56C0-7398-EB59-6BCFE5EB5502}"/>
                  </a:ext>
                </a:extLst>
              </p:cNvPr>
              <p:cNvSpPr txBox="1"/>
              <p:nvPr/>
            </p:nvSpPr>
            <p:spPr>
              <a:xfrm>
                <a:off x="4221804" y="5893376"/>
                <a:ext cx="982494" cy="646331"/>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3600" b="1" i="1" dirty="0" smtClean="0">
                          <a:solidFill>
                            <a:srgbClr val="FF0000"/>
                          </a:solidFill>
                          <a:latin typeface="Cambria Math" panose="02040503050406030204" pitchFamily="18" charset="0"/>
                          <a:cs typeface="Calibri" panose="020F0502020204030204" pitchFamily="34" charset="0"/>
                        </a:rPr>
                        <m:t>𝟐𝟎</m:t>
                      </m:r>
                    </m:oMath>
                  </m:oMathPara>
                </a14:m>
                <a:endParaRPr lang="fr-FR" sz="3600" b="1" dirty="0">
                  <a:solidFill>
                    <a:srgbClr val="FF0000"/>
                  </a:solidFill>
                  <a:latin typeface="Calibri" panose="020F0502020204030204" pitchFamily="34" charset="0"/>
                  <a:cs typeface="Calibri" panose="020F0502020204030204" pitchFamily="34" charset="0"/>
                </a:endParaRPr>
              </a:p>
            </p:txBody>
          </p:sp>
        </mc:Choice>
        <mc:Fallback xmlns="">
          <p:sp>
            <p:nvSpPr>
              <p:cNvPr id="8" name="ZoneTexte 7">
                <a:extLst>
                  <a:ext uri="{FF2B5EF4-FFF2-40B4-BE49-F238E27FC236}">
                    <a16:creationId xmlns:a16="http://schemas.microsoft.com/office/drawing/2014/main" id="{0C0BAD2F-56C0-7398-EB59-6BCFE5EB5502}"/>
                  </a:ext>
                </a:extLst>
              </p:cNvPr>
              <p:cNvSpPr txBox="1">
                <a:spLocks noRot="1" noChangeAspect="1" noMove="1" noResize="1" noEditPoints="1" noAdjustHandles="1" noChangeArrowheads="1" noChangeShapeType="1" noTextEdit="1"/>
              </p:cNvSpPr>
              <p:nvPr/>
            </p:nvSpPr>
            <p:spPr>
              <a:xfrm>
                <a:off x="4221804" y="5893376"/>
                <a:ext cx="982494" cy="646331"/>
              </a:xfrm>
              <a:prstGeom prst="rect">
                <a:avLst/>
              </a:prstGeom>
              <a:blipFill>
                <a:blip r:embed="rId5"/>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9" name="ZoneTexte 8">
                <a:extLst>
                  <a:ext uri="{FF2B5EF4-FFF2-40B4-BE49-F238E27FC236}">
                    <a16:creationId xmlns:a16="http://schemas.microsoft.com/office/drawing/2014/main" id="{7918C433-E420-415C-E71A-FC39D98E7993}"/>
                  </a:ext>
                </a:extLst>
              </p:cNvPr>
              <p:cNvSpPr txBox="1"/>
              <p:nvPr/>
            </p:nvSpPr>
            <p:spPr>
              <a:xfrm>
                <a:off x="5364804" y="5387042"/>
                <a:ext cx="982494" cy="646331"/>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3600" b="1" i="1" dirty="0" smtClean="0">
                          <a:solidFill>
                            <a:srgbClr val="FF0000"/>
                          </a:solidFill>
                          <a:latin typeface="Cambria Math" panose="02040503050406030204" pitchFamily="18" charset="0"/>
                          <a:cs typeface="Calibri" panose="020F0502020204030204" pitchFamily="34" charset="0"/>
                        </a:rPr>
                        <m:t>𝟒</m:t>
                      </m:r>
                      <m:r>
                        <a:rPr lang="fr-FR" sz="3600" b="1" i="1" dirty="0" smtClean="0">
                          <a:solidFill>
                            <a:srgbClr val="FF0000"/>
                          </a:solidFill>
                          <a:latin typeface="Cambria Math" panose="02040503050406030204" pitchFamily="18" charset="0"/>
                          <a:cs typeface="Calibri" panose="020F0502020204030204" pitchFamily="34" charset="0"/>
                        </a:rPr>
                        <m:t>,</m:t>
                      </m:r>
                      <m:r>
                        <a:rPr lang="fr-FR" sz="3600" b="1" i="1" dirty="0" smtClean="0">
                          <a:solidFill>
                            <a:srgbClr val="FF0000"/>
                          </a:solidFill>
                          <a:latin typeface="Cambria Math" panose="02040503050406030204" pitchFamily="18" charset="0"/>
                          <a:cs typeface="Calibri" panose="020F0502020204030204" pitchFamily="34" charset="0"/>
                        </a:rPr>
                        <m:t>𝟖</m:t>
                      </m:r>
                    </m:oMath>
                  </m:oMathPara>
                </a14:m>
                <a:endParaRPr lang="fr-FR" sz="3600" b="1" dirty="0">
                  <a:solidFill>
                    <a:srgbClr val="FF0000"/>
                  </a:solidFill>
                  <a:latin typeface="Calibri" panose="020F0502020204030204" pitchFamily="34" charset="0"/>
                  <a:cs typeface="Calibri" panose="020F0502020204030204" pitchFamily="34" charset="0"/>
                </a:endParaRPr>
              </a:p>
            </p:txBody>
          </p:sp>
        </mc:Choice>
        <mc:Fallback xmlns="">
          <p:sp>
            <p:nvSpPr>
              <p:cNvPr id="9" name="ZoneTexte 8">
                <a:extLst>
                  <a:ext uri="{FF2B5EF4-FFF2-40B4-BE49-F238E27FC236}">
                    <a16:creationId xmlns:a16="http://schemas.microsoft.com/office/drawing/2014/main" id="{7918C433-E420-415C-E71A-FC39D98E7993}"/>
                  </a:ext>
                </a:extLst>
              </p:cNvPr>
              <p:cNvSpPr txBox="1">
                <a:spLocks noRot="1" noChangeAspect="1" noMove="1" noResize="1" noEditPoints="1" noAdjustHandles="1" noChangeArrowheads="1" noChangeShapeType="1" noTextEdit="1"/>
              </p:cNvSpPr>
              <p:nvPr/>
            </p:nvSpPr>
            <p:spPr>
              <a:xfrm>
                <a:off x="5364804" y="5387042"/>
                <a:ext cx="982494" cy="646331"/>
              </a:xfrm>
              <a:prstGeom prst="rect">
                <a:avLst/>
              </a:prstGeom>
              <a:blipFill>
                <a:blip r:embed="rId6"/>
                <a:stretch>
                  <a:fillRect/>
                </a:stretch>
              </a:blipFill>
            </p:spPr>
            <p:txBody>
              <a:bodyPr/>
              <a:lstStyle/>
              <a:p>
                <a:r>
                  <a:rPr lang="fr-FR">
                    <a:noFill/>
                  </a:rPr>
                  <a:t> </a:t>
                </a:r>
              </a:p>
            </p:txBody>
          </p:sp>
        </mc:Fallback>
      </mc:AlternateContent>
    </p:spTree>
    <p:extLst>
      <p:ext uri="{BB962C8B-B14F-4D97-AF65-F5344CB8AC3E}">
        <p14:creationId xmlns:p14="http://schemas.microsoft.com/office/powerpoint/2010/main" val="3037469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5" grpId="0"/>
      <p:bldP spid="3" grpId="0"/>
      <p:bldP spid="8" grpId="0"/>
      <p:bldP spid="9"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F4B356-AE99-7B29-7A05-0B7A9552FB3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9B95A97-9CD3-998B-2174-331FCA6CF12E}"/>
              </a:ext>
            </a:extLst>
          </p:cNvPr>
          <p:cNvSpPr>
            <a:spLocks noGrp="1"/>
          </p:cNvSpPr>
          <p:nvPr>
            <p:ph type="title"/>
          </p:nvPr>
        </p:nvSpPr>
        <p:spPr/>
        <p:txBody>
          <a:bodyPr/>
          <a:lstStyle/>
          <a:p>
            <a:r>
              <a:rPr lang="fr-FR" sz="1800" b="0" dirty="0">
                <a:solidFill>
                  <a:prstClr val="black"/>
                </a:solidFill>
                <a:latin typeface="Aptos" panose="02110004020202020204"/>
                <a:ea typeface="+mn-ea"/>
                <a:cs typeface="+mn-cs"/>
              </a:rPr>
              <a:t>Interpréter le résultat trouvé.</a:t>
            </a:r>
            <a:endParaRPr lang="fr-FR" dirty="0"/>
          </a:p>
        </p:txBody>
      </p:sp>
      <p:sp>
        <p:nvSpPr>
          <p:cNvPr id="4" name="Espace réservé du contenu 3">
            <a:extLst>
              <a:ext uri="{FF2B5EF4-FFF2-40B4-BE49-F238E27FC236}">
                <a16:creationId xmlns:a16="http://schemas.microsoft.com/office/drawing/2014/main" id="{7196B668-0EF5-2749-8570-14C92FC893D5}"/>
              </a:ext>
            </a:extLst>
          </p:cNvPr>
          <p:cNvSpPr>
            <a:spLocks noGrp="1"/>
          </p:cNvSpPr>
          <p:nvPr>
            <p:ph sz="quarter" idx="11"/>
          </p:nvPr>
        </p:nvSpPr>
        <p:spPr>
          <a:xfrm>
            <a:off x="935304" y="668339"/>
            <a:ext cx="10558061" cy="287134"/>
          </a:xfrm>
          <a:solidFill>
            <a:schemeClr val="bg1"/>
          </a:solidFill>
        </p:spPr>
        <p:txBody>
          <a:bodyPr/>
          <a:lstStyle/>
          <a:p>
            <a:r>
              <a:rPr lang="fr-FR" dirty="0">
                <a:solidFill>
                  <a:prstClr val="white">
                    <a:lumMod val="65000"/>
                  </a:prstClr>
                </a:solidFill>
                <a:latin typeface="Calibri"/>
              </a:rPr>
              <a:t>L'enseignant accorde un moment  de réflexion aux élèves. Ensuite, il leur demande de consigner leurs réponses sur les ardoises et</a:t>
            </a:r>
            <a:r>
              <a:rPr lang="fr-FR" dirty="0"/>
              <a:t> </a:t>
            </a:r>
            <a:r>
              <a:rPr lang="fr-FR" dirty="0">
                <a:solidFill>
                  <a:schemeClr val="bg1">
                    <a:lumMod val="75000"/>
                  </a:schemeClr>
                </a:solidFill>
              </a:rPr>
              <a:t>choisit au hasard à deux élèves pour justifier oralement leurs réponses</a:t>
            </a:r>
            <a:endParaRPr lang="fr-FR" dirty="0"/>
          </a:p>
        </p:txBody>
      </p:sp>
      <p:grpSp>
        <p:nvGrpSpPr>
          <p:cNvPr id="10" name="Groupe 9">
            <a:extLst>
              <a:ext uri="{FF2B5EF4-FFF2-40B4-BE49-F238E27FC236}">
                <a16:creationId xmlns:a16="http://schemas.microsoft.com/office/drawing/2014/main" id="{0A380244-F1DF-0C6A-55F2-1AB89DA752FE}"/>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432ECF5C-5983-E81D-C119-98ACCA40441C}"/>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445E1E97-53C4-8807-4070-DD8EBCE24210}"/>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aphicFrame>
        <p:nvGraphicFramePr>
          <p:cNvPr id="6" name="Tableau 5">
            <a:extLst>
              <a:ext uri="{FF2B5EF4-FFF2-40B4-BE49-F238E27FC236}">
                <a16:creationId xmlns:a16="http://schemas.microsoft.com/office/drawing/2014/main" id="{241F7EC6-A18B-B193-12D9-88AFE372437F}"/>
              </a:ext>
            </a:extLst>
          </p:cNvPr>
          <p:cNvGraphicFramePr>
            <a:graphicFrameLocks noGrp="1"/>
          </p:cNvGraphicFramePr>
          <p:nvPr/>
        </p:nvGraphicFramePr>
        <p:xfrm>
          <a:off x="1197514" y="1313226"/>
          <a:ext cx="9539203" cy="1467277"/>
        </p:xfrm>
        <a:graphic>
          <a:graphicData uri="http://schemas.openxmlformats.org/drawingml/2006/table">
            <a:tbl>
              <a:tblPr firstRow="1" bandRow="1"/>
              <a:tblGrid>
                <a:gridCol w="2847563">
                  <a:extLst>
                    <a:ext uri="{9D8B030D-6E8A-4147-A177-3AD203B41FA5}">
                      <a16:colId xmlns:a16="http://schemas.microsoft.com/office/drawing/2014/main" val="20000"/>
                    </a:ext>
                  </a:extLst>
                </a:gridCol>
                <a:gridCol w="1338328">
                  <a:extLst>
                    <a:ext uri="{9D8B030D-6E8A-4147-A177-3AD203B41FA5}">
                      <a16:colId xmlns:a16="http://schemas.microsoft.com/office/drawing/2014/main" val="20001"/>
                    </a:ext>
                  </a:extLst>
                </a:gridCol>
                <a:gridCol w="1338328">
                  <a:extLst>
                    <a:ext uri="{9D8B030D-6E8A-4147-A177-3AD203B41FA5}">
                      <a16:colId xmlns:a16="http://schemas.microsoft.com/office/drawing/2014/main" val="20002"/>
                    </a:ext>
                  </a:extLst>
                </a:gridCol>
                <a:gridCol w="1338328">
                  <a:extLst>
                    <a:ext uri="{9D8B030D-6E8A-4147-A177-3AD203B41FA5}">
                      <a16:colId xmlns:a16="http://schemas.microsoft.com/office/drawing/2014/main" val="20003"/>
                    </a:ext>
                  </a:extLst>
                </a:gridCol>
                <a:gridCol w="1338328">
                  <a:extLst>
                    <a:ext uri="{9D8B030D-6E8A-4147-A177-3AD203B41FA5}">
                      <a16:colId xmlns:a16="http://schemas.microsoft.com/office/drawing/2014/main" val="20004"/>
                    </a:ext>
                  </a:extLst>
                </a:gridCol>
                <a:gridCol w="1338328">
                  <a:extLst>
                    <a:ext uri="{9D8B030D-6E8A-4147-A177-3AD203B41FA5}">
                      <a16:colId xmlns:a16="http://schemas.microsoft.com/office/drawing/2014/main" val="20005"/>
                    </a:ext>
                  </a:extLst>
                </a:gridCol>
              </a:tblGrid>
              <a:tr h="644317">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Nombre d’applications</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3</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4</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5</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6</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7</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extLst>
                  <a:ext uri="{0D108BD9-81ED-4DB2-BD59-A6C34878D82A}">
                    <a16:rowId xmlns:a16="http://schemas.microsoft.com/office/drawing/2014/main" val="10000"/>
                  </a:ext>
                </a:extLst>
              </a:tr>
              <a:tr h="64431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algn="ctr" defTabSz="914400" rtl="0" eaLnBrk="1" latinLnBrk="0" hangingPunct="1"/>
                      <a:r>
                        <a:rPr lang="fr-FR" sz="2400" b="1" kern="1200" dirty="0">
                          <a:solidFill>
                            <a:schemeClr val="dk1"/>
                          </a:solidFill>
                          <a:latin typeface="Calibri" panose="020F0502020204030204"/>
                          <a:ea typeface="+mn-ea"/>
                          <a:cs typeface="+mn-cs"/>
                        </a:rPr>
                        <a:t>7</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0001"/>
                  </a:ext>
                </a:extLst>
              </a:tr>
            </a:tbl>
          </a:graphicData>
        </a:graphic>
      </p:graphicFrame>
      <p:sp>
        <p:nvSpPr>
          <p:cNvPr id="7" name="ZoneTexte 6">
            <a:extLst>
              <a:ext uri="{FF2B5EF4-FFF2-40B4-BE49-F238E27FC236}">
                <a16:creationId xmlns:a16="http://schemas.microsoft.com/office/drawing/2014/main" id="{FD7413A1-A000-69FD-60BF-E3CEFBD9FEE0}"/>
              </a:ext>
            </a:extLst>
          </p:cNvPr>
          <p:cNvSpPr txBox="1"/>
          <p:nvPr/>
        </p:nvSpPr>
        <p:spPr>
          <a:xfrm>
            <a:off x="398834" y="3429000"/>
            <a:ext cx="11094531" cy="523220"/>
          </a:xfrm>
          <a:prstGeom prst="rect">
            <a:avLst/>
          </a:prstGeom>
          <a:noFill/>
        </p:spPr>
        <p:txBody>
          <a:bodyPr wrap="square">
            <a:spAutoFit/>
          </a:bodyPr>
          <a:lstStyle/>
          <a:p>
            <a:pPr algn="ctr"/>
            <a:r>
              <a:rPr lang="fr-FR" sz="2800" b="1" dirty="0"/>
              <a:t>La moyenne de cette série statistique est :</a:t>
            </a:r>
          </a:p>
        </p:txBody>
      </p:sp>
      <mc:AlternateContent xmlns:mc="http://schemas.openxmlformats.org/markup-compatibility/2006" xmlns:a14="http://schemas.microsoft.com/office/drawing/2010/main">
        <mc:Choice Requires="a14">
          <p:sp>
            <p:nvSpPr>
              <p:cNvPr id="5" name="ZoneTexte 4">
                <a:extLst>
                  <a:ext uri="{FF2B5EF4-FFF2-40B4-BE49-F238E27FC236}">
                    <a16:creationId xmlns:a16="http://schemas.microsoft.com/office/drawing/2014/main" id="{D347743C-E2EC-0A14-9829-8AB294AFA187}"/>
                  </a:ext>
                </a:extLst>
              </p:cNvPr>
              <p:cNvSpPr txBox="1"/>
              <p:nvPr/>
            </p:nvSpPr>
            <p:spPr>
              <a:xfrm>
                <a:off x="1313234" y="4077497"/>
                <a:ext cx="8083685" cy="523220"/>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2800" b="1" i="1" dirty="0" smtClean="0">
                          <a:solidFill>
                            <a:schemeClr val="tx1"/>
                          </a:solidFill>
                          <a:latin typeface="Cambria Math" panose="02040503050406030204" pitchFamily="18" charset="0"/>
                          <a:cs typeface="Calibri" panose="020F0502020204030204" pitchFamily="34" charset="0"/>
                        </a:rPr>
                        <m:t>𝑴</m:t>
                      </m:r>
                      <m:r>
                        <a:rPr lang="fr-FR" sz="2800" b="1" i="1" dirty="0" smtClean="0">
                          <a:solidFill>
                            <a:schemeClr val="tx1"/>
                          </a:solidFill>
                          <a:latin typeface="Cambria Math" panose="02040503050406030204" pitchFamily="18" charset="0"/>
                          <a:cs typeface="Calibri" panose="020F0502020204030204" pitchFamily="34" charset="0"/>
                        </a:rPr>
                        <m:t>=</m:t>
                      </m:r>
                    </m:oMath>
                  </m:oMathPara>
                </a14:m>
                <a:endParaRPr lang="fr-FR" sz="2800" b="1" dirty="0">
                  <a:solidFill>
                    <a:schemeClr val="tx1"/>
                  </a:solidFill>
                  <a:latin typeface="Calibri" panose="020F0502020204030204" pitchFamily="34" charset="0"/>
                  <a:cs typeface="Calibri" panose="020F0502020204030204" pitchFamily="34" charset="0"/>
                </a:endParaRPr>
              </a:p>
            </p:txBody>
          </p:sp>
        </mc:Choice>
        <mc:Fallback xmlns="">
          <p:sp>
            <p:nvSpPr>
              <p:cNvPr id="5" name="ZoneTexte 4">
                <a:extLst>
                  <a:ext uri="{FF2B5EF4-FFF2-40B4-BE49-F238E27FC236}">
                    <a16:creationId xmlns:a16="http://schemas.microsoft.com/office/drawing/2014/main" id="{D347743C-E2EC-0A14-9829-8AB294AFA187}"/>
                  </a:ext>
                </a:extLst>
              </p:cNvPr>
              <p:cNvSpPr txBox="1">
                <a:spLocks noRot="1" noChangeAspect="1" noMove="1" noResize="1" noEditPoints="1" noAdjustHandles="1" noChangeArrowheads="1" noChangeShapeType="1" noTextEdit="1"/>
              </p:cNvSpPr>
              <p:nvPr/>
            </p:nvSpPr>
            <p:spPr>
              <a:xfrm>
                <a:off x="1313234" y="4077497"/>
                <a:ext cx="8083685" cy="523220"/>
              </a:xfrm>
              <a:prstGeom prst="rect">
                <a:avLst/>
              </a:prstGeom>
              <a:blipFill>
                <a:blip r:embed="rId3"/>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9" name="ZoneTexte 8">
                <a:extLst>
                  <a:ext uri="{FF2B5EF4-FFF2-40B4-BE49-F238E27FC236}">
                    <a16:creationId xmlns:a16="http://schemas.microsoft.com/office/drawing/2014/main" id="{48E6B939-BFB4-E27A-C396-34DE3C2082FA}"/>
                  </a:ext>
                </a:extLst>
              </p:cNvPr>
              <p:cNvSpPr txBox="1"/>
              <p:nvPr/>
            </p:nvSpPr>
            <p:spPr>
              <a:xfrm>
                <a:off x="5676090" y="4015941"/>
                <a:ext cx="982494" cy="646331"/>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3600" b="1" i="1" dirty="0" smtClean="0">
                          <a:solidFill>
                            <a:srgbClr val="FF0000"/>
                          </a:solidFill>
                          <a:latin typeface="Cambria Math" panose="02040503050406030204" pitchFamily="18" charset="0"/>
                          <a:cs typeface="Calibri" panose="020F0502020204030204" pitchFamily="34" charset="0"/>
                        </a:rPr>
                        <m:t>𝟒</m:t>
                      </m:r>
                      <m:r>
                        <a:rPr lang="fr-FR" sz="3600" b="1" i="1" dirty="0" smtClean="0">
                          <a:solidFill>
                            <a:srgbClr val="FF0000"/>
                          </a:solidFill>
                          <a:latin typeface="Cambria Math" panose="02040503050406030204" pitchFamily="18" charset="0"/>
                          <a:cs typeface="Calibri" panose="020F0502020204030204" pitchFamily="34" charset="0"/>
                        </a:rPr>
                        <m:t>,</m:t>
                      </m:r>
                      <m:r>
                        <a:rPr lang="fr-FR" sz="3600" b="1" i="1" dirty="0" smtClean="0">
                          <a:solidFill>
                            <a:srgbClr val="FF0000"/>
                          </a:solidFill>
                          <a:latin typeface="Cambria Math" panose="02040503050406030204" pitchFamily="18" charset="0"/>
                          <a:cs typeface="Calibri" panose="020F0502020204030204" pitchFamily="34" charset="0"/>
                        </a:rPr>
                        <m:t>𝟖</m:t>
                      </m:r>
                    </m:oMath>
                  </m:oMathPara>
                </a14:m>
                <a:endParaRPr lang="fr-FR" sz="3600" b="1" dirty="0">
                  <a:solidFill>
                    <a:srgbClr val="FF0000"/>
                  </a:solidFill>
                  <a:latin typeface="Calibri" panose="020F0502020204030204" pitchFamily="34" charset="0"/>
                  <a:cs typeface="Calibri" panose="020F0502020204030204" pitchFamily="34" charset="0"/>
                </a:endParaRPr>
              </a:p>
            </p:txBody>
          </p:sp>
        </mc:Choice>
        <mc:Fallback xmlns="">
          <p:sp>
            <p:nvSpPr>
              <p:cNvPr id="9" name="ZoneTexte 8">
                <a:extLst>
                  <a:ext uri="{FF2B5EF4-FFF2-40B4-BE49-F238E27FC236}">
                    <a16:creationId xmlns:a16="http://schemas.microsoft.com/office/drawing/2014/main" id="{48E6B939-BFB4-E27A-C396-34DE3C2082FA}"/>
                  </a:ext>
                </a:extLst>
              </p:cNvPr>
              <p:cNvSpPr txBox="1">
                <a:spLocks noRot="1" noChangeAspect="1" noMove="1" noResize="1" noEditPoints="1" noAdjustHandles="1" noChangeArrowheads="1" noChangeShapeType="1" noTextEdit="1"/>
              </p:cNvSpPr>
              <p:nvPr/>
            </p:nvSpPr>
            <p:spPr>
              <a:xfrm>
                <a:off x="5676090" y="4015941"/>
                <a:ext cx="982494" cy="646331"/>
              </a:xfrm>
              <a:prstGeom prst="rect">
                <a:avLst/>
              </a:prstGeom>
              <a:blipFill>
                <a:blip r:embed="rId4"/>
                <a:stretch>
                  <a:fillRect/>
                </a:stretch>
              </a:blipFill>
            </p:spPr>
            <p:txBody>
              <a:bodyPr/>
              <a:lstStyle/>
              <a:p>
                <a:r>
                  <a:rPr lang="fr-FR">
                    <a:noFill/>
                  </a:rPr>
                  <a:t> </a:t>
                </a:r>
              </a:p>
            </p:txBody>
          </p:sp>
        </mc:Fallback>
      </mc:AlternateContent>
      <p:sp>
        <p:nvSpPr>
          <p:cNvPr id="13" name="ZoneTexte 12">
            <a:extLst>
              <a:ext uri="{FF2B5EF4-FFF2-40B4-BE49-F238E27FC236}">
                <a16:creationId xmlns:a16="http://schemas.microsoft.com/office/drawing/2014/main" id="{DA4DB179-B94B-4D13-EAA1-076FB458374C}"/>
              </a:ext>
            </a:extLst>
          </p:cNvPr>
          <p:cNvSpPr txBox="1"/>
          <p:nvPr/>
        </p:nvSpPr>
        <p:spPr>
          <a:xfrm>
            <a:off x="574054" y="5216727"/>
            <a:ext cx="11094531" cy="523220"/>
          </a:xfrm>
          <a:prstGeom prst="rect">
            <a:avLst/>
          </a:prstGeom>
          <a:noFill/>
        </p:spPr>
        <p:txBody>
          <a:bodyPr wrap="square">
            <a:spAutoFit/>
          </a:bodyPr>
          <a:lstStyle/>
          <a:p>
            <a:pPr algn="ctr"/>
            <a:r>
              <a:rPr lang="fr-FR" sz="2800" b="1" dirty="0"/>
              <a:t>Donc :……………………chaque élève a installé ………..application.</a:t>
            </a:r>
          </a:p>
        </p:txBody>
      </p:sp>
    </p:spTree>
    <p:extLst>
      <p:ext uri="{BB962C8B-B14F-4D97-AF65-F5344CB8AC3E}">
        <p14:creationId xmlns:p14="http://schemas.microsoft.com/office/powerpoint/2010/main" val="22268883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29C327-208C-2437-2C99-562045DC06A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E928B71-FAF1-32CE-6C3E-F0050CF2571E}"/>
              </a:ext>
            </a:extLst>
          </p:cNvPr>
          <p:cNvSpPr>
            <a:spLocks noGrp="1"/>
          </p:cNvSpPr>
          <p:nvPr>
            <p:ph type="title"/>
          </p:nvPr>
        </p:nvSpPr>
        <p:spPr/>
        <p:txBody>
          <a:bodyPr/>
          <a:lstStyle/>
          <a:p>
            <a:r>
              <a:rPr lang="fr-FR" sz="1800" b="0" dirty="0">
                <a:solidFill>
                  <a:prstClr val="black"/>
                </a:solidFill>
                <a:latin typeface="Aptos" panose="02110004020202020204"/>
                <a:ea typeface="+mn-ea"/>
                <a:cs typeface="+mn-cs"/>
              </a:rPr>
              <a:t>Interpréter le résultat trouvé?</a:t>
            </a:r>
            <a:endParaRPr lang="fr-FR" dirty="0"/>
          </a:p>
        </p:txBody>
      </p:sp>
      <p:sp>
        <p:nvSpPr>
          <p:cNvPr id="4" name="Espace réservé du contenu 3">
            <a:extLst>
              <a:ext uri="{FF2B5EF4-FFF2-40B4-BE49-F238E27FC236}">
                <a16:creationId xmlns:a16="http://schemas.microsoft.com/office/drawing/2014/main" id="{5B8CD852-6429-CA98-2D7F-D8D2E6902A8C}"/>
              </a:ext>
            </a:extLst>
          </p:cNvPr>
          <p:cNvSpPr>
            <a:spLocks noGrp="1"/>
          </p:cNvSpPr>
          <p:nvPr>
            <p:ph sz="quarter" idx="11"/>
          </p:nvPr>
        </p:nvSpPr>
        <p:spPr>
          <a:xfrm>
            <a:off x="935304" y="668339"/>
            <a:ext cx="10558061" cy="287134"/>
          </a:xfrm>
          <a:solidFill>
            <a:schemeClr val="bg1"/>
          </a:solidFill>
        </p:spPr>
        <p:txBody>
          <a:bodyPr/>
          <a:lstStyle/>
          <a:p>
            <a:pPr marL="0" lvl="0" indent="0">
              <a:defRPr/>
            </a:pPr>
            <a:r>
              <a:rPr lang="fr-FR" dirty="0">
                <a:solidFill>
                  <a:prstClr val="white">
                    <a:lumMod val="65000"/>
                  </a:prstClr>
                </a:solidFill>
                <a:latin typeface="Calibri"/>
              </a:rPr>
              <a:t>L’enseignant rappelle la signification d’une moyenne arithmétique</a:t>
            </a:r>
            <a:endParaRPr lang="fr-FR" dirty="0"/>
          </a:p>
        </p:txBody>
      </p:sp>
      <p:grpSp>
        <p:nvGrpSpPr>
          <p:cNvPr id="10" name="Groupe 9">
            <a:extLst>
              <a:ext uri="{FF2B5EF4-FFF2-40B4-BE49-F238E27FC236}">
                <a16:creationId xmlns:a16="http://schemas.microsoft.com/office/drawing/2014/main" id="{25995237-20D7-663D-BB58-6B8E40D94901}"/>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6203B8D7-1D90-56A7-4B84-70C362C749BF}"/>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2C4044A2-8421-DAF0-C2F4-9154B5535D7A}"/>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aphicFrame>
        <p:nvGraphicFramePr>
          <p:cNvPr id="6" name="Tableau 5">
            <a:extLst>
              <a:ext uri="{FF2B5EF4-FFF2-40B4-BE49-F238E27FC236}">
                <a16:creationId xmlns:a16="http://schemas.microsoft.com/office/drawing/2014/main" id="{AD986D76-1EC7-5E7E-E92C-A2792A571EBC}"/>
              </a:ext>
            </a:extLst>
          </p:cNvPr>
          <p:cNvGraphicFramePr>
            <a:graphicFrameLocks noGrp="1"/>
          </p:cNvGraphicFramePr>
          <p:nvPr/>
        </p:nvGraphicFramePr>
        <p:xfrm>
          <a:off x="1197514" y="1313226"/>
          <a:ext cx="9539203" cy="1467277"/>
        </p:xfrm>
        <a:graphic>
          <a:graphicData uri="http://schemas.openxmlformats.org/drawingml/2006/table">
            <a:tbl>
              <a:tblPr firstRow="1" bandRow="1"/>
              <a:tblGrid>
                <a:gridCol w="2847563">
                  <a:extLst>
                    <a:ext uri="{9D8B030D-6E8A-4147-A177-3AD203B41FA5}">
                      <a16:colId xmlns:a16="http://schemas.microsoft.com/office/drawing/2014/main" val="20000"/>
                    </a:ext>
                  </a:extLst>
                </a:gridCol>
                <a:gridCol w="1338328">
                  <a:extLst>
                    <a:ext uri="{9D8B030D-6E8A-4147-A177-3AD203B41FA5}">
                      <a16:colId xmlns:a16="http://schemas.microsoft.com/office/drawing/2014/main" val="20001"/>
                    </a:ext>
                  </a:extLst>
                </a:gridCol>
                <a:gridCol w="1338328">
                  <a:extLst>
                    <a:ext uri="{9D8B030D-6E8A-4147-A177-3AD203B41FA5}">
                      <a16:colId xmlns:a16="http://schemas.microsoft.com/office/drawing/2014/main" val="20002"/>
                    </a:ext>
                  </a:extLst>
                </a:gridCol>
                <a:gridCol w="1338328">
                  <a:extLst>
                    <a:ext uri="{9D8B030D-6E8A-4147-A177-3AD203B41FA5}">
                      <a16:colId xmlns:a16="http://schemas.microsoft.com/office/drawing/2014/main" val="20003"/>
                    </a:ext>
                  </a:extLst>
                </a:gridCol>
                <a:gridCol w="1338328">
                  <a:extLst>
                    <a:ext uri="{9D8B030D-6E8A-4147-A177-3AD203B41FA5}">
                      <a16:colId xmlns:a16="http://schemas.microsoft.com/office/drawing/2014/main" val="20004"/>
                    </a:ext>
                  </a:extLst>
                </a:gridCol>
                <a:gridCol w="1338328">
                  <a:extLst>
                    <a:ext uri="{9D8B030D-6E8A-4147-A177-3AD203B41FA5}">
                      <a16:colId xmlns:a16="http://schemas.microsoft.com/office/drawing/2014/main" val="20005"/>
                    </a:ext>
                  </a:extLst>
                </a:gridCol>
              </a:tblGrid>
              <a:tr h="644317">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Nombre d’applications</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3</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4</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5</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6</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7</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extLst>
                  <a:ext uri="{0D108BD9-81ED-4DB2-BD59-A6C34878D82A}">
                    <a16:rowId xmlns:a16="http://schemas.microsoft.com/office/drawing/2014/main" val="10000"/>
                  </a:ext>
                </a:extLst>
              </a:tr>
              <a:tr h="64431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algn="ctr" defTabSz="914400" rtl="0" eaLnBrk="1" latinLnBrk="0" hangingPunct="1"/>
                      <a:r>
                        <a:rPr lang="fr-FR" sz="2400" b="1" kern="1200" dirty="0">
                          <a:solidFill>
                            <a:schemeClr val="dk1"/>
                          </a:solidFill>
                          <a:latin typeface="Calibri" panose="020F0502020204030204"/>
                          <a:ea typeface="+mn-ea"/>
                          <a:cs typeface="+mn-cs"/>
                        </a:rPr>
                        <a:t>7</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0001"/>
                  </a:ext>
                </a:extLst>
              </a:tr>
            </a:tbl>
          </a:graphicData>
        </a:graphic>
      </p:graphicFrame>
      <p:sp>
        <p:nvSpPr>
          <p:cNvPr id="7" name="ZoneTexte 6">
            <a:extLst>
              <a:ext uri="{FF2B5EF4-FFF2-40B4-BE49-F238E27FC236}">
                <a16:creationId xmlns:a16="http://schemas.microsoft.com/office/drawing/2014/main" id="{3599C689-D81D-A70C-7380-D8EB9B15E8A6}"/>
              </a:ext>
            </a:extLst>
          </p:cNvPr>
          <p:cNvSpPr txBox="1"/>
          <p:nvPr/>
        </p:nvSpPr>
        <p:spPr>
          <a:xfrm>
            <a:off x="398834" y="3429000"/>
            <a:ext cx="11094531" cy="523220"/>
          </a:xfrm>
          <a:prstGeom prst="rect">
            <a:avLst/>
          </a:prstGeom>
          <a:noFill/>
        </p:spPr>
        <p:txBody>
          <a:bodyPr wrap="square">
            <a:spAutoFit/>
          </a:bodyPr>
          <a:lstStyle/>
          <a:p>
            <a:pPr algn="ctr"/>
            <a:r>
              <a:rPr lang="fr-FR" sz="2800" b="1" dirty="0"/>
              <a:t>La moyenne de cette série statistique est :</a:t>
            </a:r>
          </a:p>
        </p:txBody>
      </p:sp>
      <mc:AlternateContent xmlns:mc="http://schemas.openxmlformats.org/markup-compatibility/2006" xmlns:a14="http://schemas.microsoft.com/office/drawing/2010/main">
        <mc:Choice Requires="a14">
          <p:sp>
            <p:nvSpPr>
              <p:cNvPr id="5" name="ZoneTexte 4">
                <a:extLst>
                  <a:ext uri="{FF2B5EF4-FFF2-40B4-BE49-F238E27FC236}">
                    <a16:creationId xmlns:a16="http://schemas.microsoft.com/office/drawing/2014/main" id="{65BEEAA0-6785-9302-99A3-8A821B5578EE}"/>
                  </a:ext>
                </a:extLst>
              </p:cNvPr>
              <p:cNvSpPr txBox="1"/>
              <p:nvPr/>
            </p:nvSpPr>
            <p:spPr>
              <a:xfrm>
                <a:off x="1313234" y="4077497"/>
                <a:ext cx="8083685" cy="523220"/>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2800" b="1" i="1" dirty="0" smtClean="0">
                          <a:solidFill>
                            <a:schemeClr val="tx1"/>
                          </a:solidFill>
                          <a:latin typeface="Cambria Math" panose="02040503050406030204" pitchFamily="18" charset="0"/>
                          <a:cs typeface="Calibri" panose="020F0502020204030204" pitchFamily="34" charset="0"/>
                        </a:rPr>
                        <m:t>𝑴</m:t>
                      </m:r>
                      <m:r>
                        <a:rPr lang="fr-FR" sz="2800" b="1" i="1" dirty="0" smtClean="0">
                          <a:solidFill>
                            <a:schemeClr val="tx1"/>
                          </a:solidFill>
                          <a:latin typeface="Cambria Math" panose="02040503050406030204" pitchFamily="18" charset="0"/>
                          <a:cs typeface="Calibri" panose="020F0502020204030204" pitchFamily="34" charset="0"/>
                        </a:rPr>
                        <m:t>=</m:t>
                      </m:r>
                    </m:oMath>
                  </m:oMathPara>
                </a14:m>
                <a:endParaRPr lang="fr-FR" sz="2800" b="1" dirty="0">
                  <a:solidFill>
                    <a:schemeClr val="tx1"/>
                  </a:solidFill>
                  <a:latin typeface="Calibri" panose="020F0502020204030204" pitchFamily="34" charset="0"/>
                  <a:cs typeface="Calibri" panose="020F0502020204030204" pitchFamily="34" charset="0"/>
                </a:endParaRPr>
              </a:p>
            </p:txBody>
          </p:sp>
        </mc:Choice>
        <mc:Fallback xmlns="">
          <p:sp>
            <p:nvSpPr>
              <p:cNvPr id="5" name="ZoneTexte 4">
                <a:extLst>
                  <a:ext uri="{FF2B5EF4-FFF2-40B4-BE49-F238E27FC236}">
                    <a16:creationId xmlns:a16="http://schemas.microsoft.com/office/drawing/2014/main" id="{65BEEAA0-6785-9302-99A3-8A821B5578EE}"/>
                  </a:ext>
                </a:extLst>
              </p:cNvPr>
              <p:cNvSpPr txBox="1">
                <a:spLocks noRot="1" noChangeAspect="1" noMove="1" noResize="1" noEditPoints="1" noAdjustHandles="1" noChangeArrowheads="1" noChangeShapeType="1" noTextEdit="1"/>
              </p:cNvSpPr>
              <p:nvPr/>
            </p:nvSpPr>
            <p:spPr>
              <a:xfrm>
                <a:off x="1313234" y="4077497"/>
                <a:ext cx="8083685" cy="523220"/>
              </a:xfrm>
              <a:prstGeom prst="rect">
                <a:avLst/>
              </a:prstGeom>
              <a:blipFill>
                <a:blip r:embed="rId3"/>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9" name="ZoneTexte 8">
                <a:extLst>
                  <a:ext uri="{FF2B5EF4-FFF2-40B4-BE49-F238E27FC236}">
                    <a16:creationId xmlns:a16="http://schemas.microsoft.com/office/drawing/2014/main" id="{5AB0A2AC-0662-83AE-CCBC-697B9278C132}"/>
                  </a:ext>
                </a:extLst>
              </p:cNvPr>
              <p:cNvSpPr txBox="1"/>
              <p:nvPr/>
            </p:nvSpPr>
            <p:spPr>
              <a:xfrm>
                <a:off x="5676090" y="4015941"/>
                <a:ext cx="982494" cy="646331"/>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3600" b="1" i="1" dirty="0" smtClean="0">
                          <a:solidFill>
                            <a:srgbClr val="FF0000"/>
                          </a:solidFill>
                          <a:latin typeface="Cambria Math" panose="02040503050406030204" pitchFamily="18" charset="0"/>
                          <a:cs typeface="Calibri" panose="020F0502020204030204" pitchFamily="34" charset="0"/>
                        </a:rPr>
                        <m:t>𝟒</m:t>
                      </m:r>
                      <m:r>
                        <a:rPr lang="fr-FR" sz="3600" b="1" i="1" dirty="0" smtClean="0">
                          <a:solidFill>
                            <a:srgbClr val="FF0000"/>
                          </a:solidFill>
                          <a:latin typeface="Cambria Math" panose="02040503050406030204" pitchFamily="18" charset="0"/>
                          <a:cs typeface="Calibri" panose="020F0502020204030204" pitchFamily="34" charset="0"/>
                        </a:rPr>
                        <m:t>,</m:t>
                      </m:r>
                      <m:r>
                        <a:rPr lang="fr-FR" sz="3600" b="1" i="1" dirty="0" smtClean="0">
                          <a:solidFill>
                            <a:srgbClr val="FF0000"/>
                          </a:solidFill>
                          <a:latin typeface="Cambria Math" panose="02040503050406030204" pitchFamily="18" charset="0"/>
                          <a:cs typeface="Calibri" panose="020F0502020204030204" pitchFamily="34" charset="0"/>
                        </a:rPr>
                        <m:t>𝟖</m:t>
                      </m:r>
                    </m:oMath>
                  </m:oMathPara>
                </a14:m>
                <a:endParaRPr lang="fr-FR" sz="3600" b="1" dirty="0">
                  <a:solidFill>
                    <a:srgbClr val="FF0000"/>
                  </a:solidFill>
                  <a:latin typeface="Calibri" panose="020F0502020204030204" pitchFamily="34" charset="0"/>
                  <a:cs typeface="Calibri" panose="020F0502020204030204" pitchFamily="34" charset="0"/>
                </a:endParaRPr>
              </a:p>
            </p:txBody>
          </p:sp>
        </mc:Choice>
        <mc:Fallback xmlns="">
          <p:sp>
            <p:nvSpPr>
              <p:cNvPr id="9" name="ZoneTexte 8">
                <a:extLst>
                  <a:ext uri="{FF2B5EF4-FFF2-40B4-BE49-F238E27FC236}">
                    <a16:creationId xmlns:a16="http://schemas.microsoft.com/office/drawing/2014/main" id="{5AB0A2AC-0662-83AE-CCBC-697B9278C132}"/>
                  </a:ext>
                </a:extLst>
              </p:cNvPr>
              <p:cNvSpPr txBox="1">
                <a:spLocks noRot="1" noChangeAspect="1" noMove="1" noResize="1" noEditPoints="1" noAdjustHandles="1" noChangeArrowheads="1" noChangeShapeType="1" noTextEdit="1"/>
              </p:cNvSpPr>
              <p:nvPr/>
            </p:nvSpPr>
            <p:spPr>
              <a:xfrm>
                <a:off x="5676090" y="4015941"/>
                <a:ext cx="982494" cy="646331"/>
              </a:xfrm>
              <a:prstGeom prst="rect">
                <a:avLst/>
              </a:prstGeom>
              <a:blipFill>
                <a:blip r:embed="rId4"/>
                <a:stretch>
                  <a:fillRect/>
                </a:stretch>
              </a:blipFill>
            </p:spPr>
            <p:txBody>
              <a:bodyPr/>
              <a:lstStyle/>
              <a:p>
                <a:r>
                  <a:rPr lang="fr-FR">
                    <a:noFill/>
                  </a:rPr>
                  <a:t> </a:t>
                </a:r>
              </a:p>
            </p:txBody>
          </p:sp>
        </mc:Fallback>
      </mc:AlternateContent>
      <p:sp>
        <p:nvSpPr>
          <p:cNvPr id="13" name="ZoneTexte 12">
            <a:extLst>
              <a:ext uri="{FF2B5EF4-FFF2-40B4-BE49-F238E27FC236}">
                <a16:creationId xmlns:a16="http://schemas.microsoft.com/office/drawing/2014/main" id="{23D979FC-1C8F-7DA4-BFB5-0E2E3B52D0A4}"/>
              </a:ext>
            </a:extLst>
          </p:cNvPr>
          <p:cNvSpPr txBox="1"/>
          <p:nvPr/>
        </p:nvSpPr>
        <p:spPr>
          <a:xfrm>
            <a:off x="501226" y="5001282"/>
            <a:ext cx="11094531" cy="954107"/>
          </a:xfrm>
          <a:prstGeom prst="rect">
            <a:avLst/>
          </a:prstGeom>
          <a:noFill/>
        </p:spPr>
        <p:txBody>
          <a:bodyPr wrap="square">
            <a:spAutoFit/>
          </a:bodyPr>
          <a:lstStyle/>
          <a:p>
            <a:pPr algn="ctr"/>
            <a:r>
              <a:rPr lang="fr-FR" sz="2800" b="1" dirty="0"/>
              <a:t>Donc :</a:t>
            </a:r>
            <a:r>
              <a:rPr lang="fr-FR" sz="2800" b="1" dirty="0">
                <a:solidFill>
                  <a:schemeClr val="bg1"/>
                </a:solidFill>
              </a:rPr>
              <a:t>…………  …………</a:t>
            </a:r>
            <a:r>
              <a:rPr lang="fr-FR" sz="2800" b="1" dirty="0"/>
              <a:t>chaque élève a installé </a:t>
            </a:r>
            <a:r>
              <a:rPr lang="fr-FR" sz="2800" b="1" dirty="0">
                <a:solidFill>
                  <a:schemeClr val="bg1"/>
                </a:solidFill>
              </a:rPr>
              <a:t>………..</a:t>
            </a:r>
            <a:r>
              <a:rPr lang="fr-FR" sz="2800" b="1" dirty="0"/>
              <a:t>application.</a:t>
            </a:r>
          </a:p>
        </p:txBody>
      </p:sp>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C91593D7-4355-0BCC-5ACC-C8A8F94A536B}"/>
                  </a:ext>
                </a:extLst>
              </p:cNvPr>
              <p:cNvSpPr txBox="1"/>
              <p:nvPr/>
            </p:nvSpPr>
            <p:spPr>
              <a:xfrm>
                <a:off x="2868095" y="5001826"/>
                <a:ext cx="2371927" cy="523220"/>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MA" sz="2800" b="1" i="1" dirty="0" smtClean="0">
                          <a:solidFill>
                            <a:srgbClr val="FF0000"/>
                          </a:solidFill>
                          <a:latin typeface="Cambria Math"/>
                          <a:cs typeface="Calibri" panose="020F0502020204030204" pitchFamily="34" charset="0"/>
                        </a:rPr>
                        <m:t>   </m:t>
                      </m:r>
                      <m:r>
                        <a:rPr lang="fr-FR" sz="2800" b="1" i="1" dirty="0" smtClean="0">
                          <a:solidFill>
                            <a:srgbClr val="FF0000"/>
                          </a:solidFill>
                          <a:latin typeface="Cambria Math" panose="02040503050406030204" pitchFamily="18" charset="0"/>
                          <a:cs typeface="Calibri" panose="020F0502020204030204" pitchFamily="34" charset="0"/>
                        </a:rPr>
                        <m:t>𝒆𝒏</m:t>
                      </m:r>
                      <m:r>
                        <a:rPr lang="fr-FR" sz="2800" b="1" i="1" dirty="0" smtClean="0">
                          <a:solidFill>
                            <a:srgbClr val="FF0000"/>
                          </a:solidFill>
                          <a:latin typeface="Cambria Math" panose="02040503050406030204" pitchFamily="18" charset="0"/>
                          <a:cs typeface="Calibri" panose="020F0502020204030204" pitchFamily="34" charset="0"/>
                        </a:rPr>
                        <m:t> </m:t>
                      </m:r>
                      <m:r>
                        <a:rPr lang="fr-FR" sz="2800" b="1" i="1" dirty="0" smtClean="0">
                          <a:solidFill>
                            <a:srgbClr val="FF0000"/>
                          </a:solidFill>
                          <a:latin typeface="Cambria Math" panose="02040503050406030204" pitchFamily="18" charset="0"/>
                          <a:cs typeface="Calibri" panose="020F0502020204030204" pitchFamily="34" charset="0"/>
                        </a:rPr>
                        <m:t>𝒎𝒐𝒚𝒆𝒏𝒏𝒆</m:t>
                      </m:r>
                      <m:r>
                        <a:rPr lang="fr-MA" sz="2800" b="1" i="1" dirty="0" smtClean="0">
                          <a:solidFill>
                            <a:srgbClr val="FF0000"/>
                          </a:solidFill>
                          <a:latin typeface="Cambria Math"/>
                          <a:cs typeface="Calibri" panose="020F0502020204030204" pitchFamily="34" charset="0"/>
                        </a:rPr>
                        <m:t>   </m:t>
                      </m:r>
                    </m:oMath>
                  </m:oMathPara>
                </a14:m>
                <a:endParaRPr lang="fr-FR" sz="2800" b="1" dirty="0">
                  <a:solidFill>
                    <a:srgbClr val="FF0000"/>
                  </a:solidFill>
                  <a:latin typeface="Calibri" panose="020F0502020204030204" pitchFamily="34" charset="0"/>
                  <a:cs typeface="Calibri" panose="020F0502020204030204" pitchFamily="34" charset="0"/>
                </a:endParaRPr>
              </a:p>
            </p:txBody>
          </p:sp>
        </mc:Choice>
        <mc:Fallback xmlns="">
          <p:sp>
            <p:nvSpPr>
              <p:cNvPr id="3" name="ZoneTexte 2">
                <a:extLst>
                  <a:ext uri="{FF2B5EF4-FFF2-40B4-BE49-F238E27FC236}">
                    <a16:creationId xmlns:a16="http://schemas.microsoft.com/office/drawing/2014/main" xmlns:a14="http://schemas.microsoft.com/office/drawing/2010/main" xmlns="" id="{C91593D7-4355-0BCC-5ACC-C8A8F94A536B}"/>
                  </a:ext>
                </a:extLst>
              </p:cNvPr>
              <p:cNvSpPr txBox="1">
                <a:spLocks noRot="1" noChangeAspect="1" noMove="1" noResize="1" noEditPoints="1" noAdjustHandles="1" noChangeArrowheads="1" noChangeShapeType="1" noTextEdit="1"/>
              </p:cNvSpPr>
              <p:nvPr/>
            </p:nvSpPr>
            <p:spPr>
              <a:xfrm>
                <a:off x="2868095" y="5001826"/>
                <a:ext cx="2371927" cy="523220"/>
              </a:xfrm>
              <a:prstGeom prst="rect">
                <a:avLst/>
              </a:prstGeom>
              <a:blipFill rotWithShape="1">
                <a:blip r:embed="rId5"/>
                <a:stretch>
                  <a:fillRect r="-179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8" name="ZoneTexte 7">
                <a:extLst>
                  <a:ext uri="{FF2B5EF4-FFF2-40B4-BE49-F238E27FC236}">
                    <a16:creationId xmlns:a16="http://schemas.microsoft.com/office/drawing/2014/main" id="{145F4409-BDC9-9343-7C37-86FF33E4FBB9}"/>
                  </a:ext>
                </a:extLst>
              </p:cNvPr>
              <p:cNvSpPr txBox="1"/>
              <p:nvPr/>
            </p:nvSpPr>
            <p:spPr>
              <a:xfrm>
                <a:off x="4257528" y="5406025"/>
                <a:ext cx="982494" cy="646331"/>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3600" b="1" i="1" dirty="0" smtClean="0">
                          <a:solidFill>
                            <a:srgbClr val="FF0000"/>
                          </a:solidFill>
                          <a:latin typeface="Cambria Math" panose="02040503050406030204" pitchFamily="18" charset="0"/>
                          <a:cs typeface="Calibri" panose="020F0502020204030204" pitchFamily="34" charset="0"/>
                        </a:rPr>
                        <m:t>𝟒</m:t>
                      </m:r>
                      <m:r>
                        <a:rPr lang="fr-FR" sz="3600" b="1" i="1" dirty="0" smtClean="0">
                          <a:solidFill>
                            <a:srgbClr val="FF0000"/>
                          </a:solidFill>
                          <a:latin typeface="Cambria Math" panose="02040503050406030204" pitchFamily="18" charset="0"/>
                          <a:cs typeface="Calibri" panose="020F0502020204030204" pitchFamily="34" charset="0"/>
                        </a:rPr>
                        <m:t>,</m:t>
                      </m:r>
                      <m:r>
                        <a:rPr lang="fr-FR" sz="3600" b="1" i="1" dirty="0" smtClean="0">
                          <a:solidFill>
                            <a:srgbClr val="FF0000"/>
                          </a:solidFill>
                          <a:latin typeface="Cambria Math" panose="02040503050406030204" pitchFamily="18" charset="0"/>
                          <a:cs typeface="Calibri" panose="020F0502020204030204" pitchFamily="34" charset="0"/>
                        </a:rPr>
                        <m:t>𝟖</m:t>
                      </m:r>
                    </m:oMath>
                  </m:oMathPara>
                </a14:m>
                <a:endParaRPr lang="fr-FR" sz="3600" b="1" dirty="0">
                  <a:solidFill>
                    <a:srgbClr val="FF0000"/>
                  </a:solidFill>
                  <a:latin typeface="Calibri" panose="020F0502020204030204" pitchFamily="34" charset="0"/>
                  <a:cs typeface="Calibri" panose="020F0502020204030204" pitchFamily="34" charset="0"/>
                </a:endParaRPr>
              </a:p>
            </p:txBody>
          </p:sp>
        </mc:Choice>
        <mc:Fallback xmlns="">
          <p:sp>
            <p:nvSpPr>
              <p:cNvPr id="8" name="ZoneTexte 7">
                <a:extLst>
                  <a:ext uri="{FF2B5EF4-FFF2-40B4-BE49-F238E27FC236}">
                    <a16:creationId xmlns:a16="http://schemas.microsoft.com/office/drawing/2014/main" xmlns:a14="http://schemas.microsoft.com/office/drawing/2010/main" xmlns="" id="{145F4409-BDC9-9343-7C37-86FF33E4FBB9}"/>
                  </a:ext>
                </a:extLst>
              </p:cNvPr>
              <p:cNvSpPr txBox="1">
                <a:spLocks noRot="1" noChangeAspect="1" noMove="1" noResize="1" noEditPoints="1" noAdjustHandles="1" noChangeArrowheads="1" noChangeShapeType="1" noTextEdit="1"/>
              </p:cNvSpPr>
              <p:nvPr/>
            </p:nvSpPr>
            <p:spPr>
              <a:xfrm>
                <a:off x="4257528" y="5406025"/>
                <a:ext cx="982494" cy="646331"/>
              </a:xfrm>
              <a:prstGeom prst="rect">
                <a:avLst/>
              </a:prstGeom>
              <a:blipFill rotWithShape="1">
                <a:blip r:embed="rId6"/>
                <a:stretch>
                  <a:fillRect/>
                </a:stretch>
              </a:blipFill>
            </p:spPr>
            <p:txBody>
              <a:bodyPr/>
              <a:lstStyle/>
              <a:p>
                <a:r>
                  <a:rPr lang="fr-FR">
                    <a:noFill/>
                  </a:rPr>
                  <a:t> </a:t>
                </a:r>
              </a:p>
            </p:txBody>
          </p:sp>
        </mc:Fallback>
      </mc:AlternateContent>
    </p:spTree>
    <p:extLst>
      <p:ext uri="{BB962C8B-B14F-4D97-AF65-F5344CB8AC3E}">
        <p14:creationId xmlns:p14="http://schemas.microsoft.com/office/powerpoint/2010/main" val="2677929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5" grpId="0"/>
      <p:bldP spid="9" grpId="0"/>
      <p:bldP spid="13" grpId="0"/>
      <p:bldP spid="3"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3" name="Picture Placeholder 12" descr="A cartoon of a child and child&#10;&#10;AI-generated content may be incorrect.">
            <a:extLst>
              <a:ext uri="{FF2B5EF4-FFF2-40B4-BE49-F238E27FC236}">
                <a16:creationId xmlns:a16="http://schemas.microsoft.com/office/drawing/2014/main" id="{C4630898-4DF7-00FC-0442-466A92C3724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495" b="2495"/>
          <a:stretch>
            <a:fillRect/>
          </a:stretch>
        </p:blipFill>
        <p:spPr/>
      </p:pic>
      <p:pic>
        <p:nvPicPr>
          <p:cNvPr id="9" name="Picture Placeholder 8" descr="A set of yellow measuring instruments&#10;&#10;AI-generated content may be incorrect.">
            <a:extLst>
              <a:ext uri="{FF2B5EF4-FFF2-40B4-BE49-F238E27FC236}">
                <a16:creationId xmlns:a16="http://schemas.microsoft.com/office/drawing/2014/main" id="{14F46C15-0783-6AD0-2BC9-A75E1A27D4D1}"/>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344" b="344"/>
          <a:stretch>
            <a:fillRect/>
          </a:stretch>
        </p:blipFill>
        <p:spPr/>
      </p:pic>
      <p:pic>
        <p:nvPicPr>
          <p:cNvPr id="15" name="Picture Placeholder 14" descr="A screen shot of a book&#10;&#10;AI-generated content may be incorrect.">
            <a:extLst>
              <a:ext uri="{FF2B5EF4-FFF2-40B4-BE49-F238E27FC236}">
                <a16:creationId xmlns:a16="http://schemas.microsoft.com/office/drawing/2014/main" id="{A28C2C76-706D-EBCF-B7E6-DA47A0F478D3}"/>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1416" r="1416"/>
          <a:stretch>
            <a:fillRect/>
          </a:stretch>
        </p:blipFill>
        <p:spPr/>
      </p:pic>
    </p:spTree>
    <p:extLst>
      <p:ext uri="{BB962C8B-B14F-4D97-AF65-F5344CB8AC3E}">
        <p14:creationId xmlns:p14="http://schemas.microsoft.com/office/powerpoint/2010/main" val="27691808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3409BA-7DCC-47B3-ECB6-05CE4B95B653}"/>
              </a:ext>
            </a:extLst>
          </p:cNvPr>
          <p:cNvSpPr>
            <a:spLocks noGrp="1"/>
          </p:cNvSpPr>
          <p:nvPr>
            <p:ph type="body" sz="quarter" idx="10"/>
          </p:nvPr>
        </p:nvSpPr>
        <p:spPr/>
        <p:txBody>
          <a:bodyPr>
            <a:normAutofit fontScale="92500" lnSpcReduction="10000"/>
          </a:bodyPr>
          <a:lstStyle/>
          <a:p>
            <a:endParaRPr lang="fr-FR"/>
          </a:p>
        </p:txBody>
      </p:sp>
    </p:spTree>
    <p:extLst>
      <p:ext uri="{BB962C8B-B14F-4D97-AF65-F5344CB8AC3E}">
        <p14:creationId xmlns:p14="http://schemas.microsoft.com/office/powerpoint/2010/main" val="27912044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76670-7AF6-3112-DC34-1F8F28E6ABD5}"/>
              </a:ext>
            </a:extLst>
          </p:cNvPr>
          <p:cNvSpPr>
            <a:spLocks noGrp="1"/>
          </p:cNvSpPr>
          <p:nvPr>
            <p:ph type="title"/>
          </p:nvPr>
        </p:nvSpPr>
        <p:spPr/>
        <p:txBody>
          <a:bodyPr/>
          <a:lstStyle/>
          <a:p>
            <a:r>
              <a:rPr lang="fr-FR" sz="1400" dirty="0"/>
              <a:t>Travaillez individuellement puis discutez en binômes vos réponses.</a:t>
            </a:r>
          </a:p>
        </p:txBody>
      </p:sp>
      <p:sp>
        <p:nvSpPr>
          <p:cNvPr id="3" name="Content Placeholder 2">
            <a:extLst>
              <a:ext uri="{FF2B5EF4-FFF2-40B4-BE49-F238E27FC236}">
                <a16:creationId xmlns:a16="http://schemas.microsoft.com/office/drawing/2014/main" id="{EB5C8CCA-6F1B-2248-6F0F-5B940B576ECD}"/>
              </a:ext>
            </a:extLst>
          </p:cNvPr>
          <p:cNvSpPr>
            <a:spLocks noGrp="1"/>
          </p:cNvSpPr>
          <p:nvPr>
            <p:ph sz="quarter" idx="11"/>
          </p:nvPr>
        </p:nvSpPr>
        <p:spPr/>
        <p:txBody>
          <a:bodyPr/>
          <a:lstStyle/>
          <a:p>
            <a:r>
              <a:rPr lang="fr-FR" dirty="0"/>
              <a:t>L'enseignant accorde 2 min au travail individuel puis une minute de discussion. Il circule pour contrôler et donner des indications en cas de besoin.</a:t>
            </a:r>
          </a:p>
        </p:txBody>
      </p:sp>
      <p:sp>
        <p:nvSpPr>
          <p:cNvPr id="5" name="Text Placeholder 4">
            <a:extLst>
              <a:ext uri="{FF2B5EF4-FFF2-40B4-BE49-F238E27FC236}">
                <a16:creationId xmlns:a16="http://schemas.microsoft.com/office/drawing/2014/main" id="{B42B24A7-8E03-B0A5-EEE1-4F39731B4241}"/>
              </a:ext>
            </a:extLst>
          </p:cNvPr>
          <p:cNvSpPr>
            <a:spLocks noGrp="1"/>
          </p:cNvSpPr>
          <p:nvPr>
            <p:ph type="body" sz="quarter" idx="12"/>
          </p:nvPr>
        </p:nvSpPr>
        <p:spPr>
          <a:xfrm>
            <a:off x="5508545" y="6163014"/>
            <a:ext cx="1225550" cy="471488"/>
          </a:xfrm>
        </p:spPr>
        <p:txBody>
          <a:bodyPr/>
          <a:lstStyle/>
          <a:p>
            <a:r>
              <a:rPr lang="en-US" dirty="0"/>
              <a:t>Page:119</a:t>
            </a:r>
            <a:endParaRPr lang="fr-FR" dirty="0"/>
          </a:p>
        </p:txBody>
      </p:sp>
      <p:grpSp>
        <p:nvGrpSpPr>
          <p:cNvPr id="7" name="Groupe 6">
            <a:extLst>
              <a:ext uri="{FF2B5EF4-FFF2-40B4-BE49-F238E27FC236}">
                <a16:creationId xmlns:a16="http://schemas.microsoft.com/office/drawing/2014/main" id="{EFDF6F72-3F28-DC47-1FBC-04C5428A1B6F}"/>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EC587377-321B-159E-FD2A-15A514F91940}"/>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575A0D97-D457-5375-1C4C-269D02480697}"/>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6" name="Image 5">
            <a:extLst>
              <a:ext uri="{FF2B5EF4-FFF2-40B4-BE49-F238E27FC236}">
                <a16:creationId xmlns:a16="http://schemas.microsoft.com/office/drawing/2014/main" id="{23DD7554-CC42-6E6C-F014-EACFE2AF10FD}"/>
              </a:ext>
            </a:extLst>
          </p:cNvPr>
          <p:cNvPicPr>
            <a:picLocks noChangeAspect="1"/>
          </p:cNvPicPr>
          <p:nvPr/>
        </p:nvPicPr>
        <p:blipFill>
          <a:blip r:embed="rId4"/>
          <a:stretch>
            <a:fillRect/>
          </a:stretch>
        </p:blipFill>
        <p:spPr>
          <a:xfrm>
            <a:off x="1060315" y="1109539"/>
            <a:ext cx="9986921" cy="4911601"/>
          </a:xfrm>
          <a:prstGeom prst="rect">
            <a:avLst/>
          </a:prstGeom>
        </p:spPr>
      </p:pic>
    </p:spTree>
    <p:extLst>
      <p:ext uri="{BB962C8B-B14F-4D97-AF65-F5344CB8AC3E}">
        <p14:creationId xmlns:p14="http://schemas.microsoft.com/office/powerpoint/2010/main" val="263188614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CEDDD-76AE-D7E1-44B5-7337A46F5BA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FA4B570-872A-5BD3-9D35-EF24EAA7BF15}"/>
              </a:ext>
            </a:extLst>
          </p:cNvPr>
          <p:cNvSpPr>
            <a:spLocks noGrp="1"/>
          </p:cNvSpPr>
          <p:nvPr>
            <p:ph type="title"/>
          </p:nvPr>
        </p:nvSpPr>
        <p:spPr/>
        <p:txBody>
          <a:bodyPr/>
          <a:lstStyle/>
          <a:p>
            <a:r>
              <a:rPr lang="fr-FR" dirty="0"/>
              <a:t>Prenez la correction sur vos livrets.</a:t>
            </a:r>
          </a:p>
        </p:txBody>
      </p:sp>
      <p:sp>
        <p:nvSpPr>
          <p:cNvPr id="4" name="Espace réservé du contenu 3">
            <a:extLst>
              <a:ext uri="{FF2B5EF4-FFF2-40B4-BE49-F238E27FC236}">
                <a16:creationId xmlns:a16="http://schemas.microsoft.com/office/drawing/2014/main" id="{13CA1C34-7F99-5799-2B19-301F16BE4F76}"/>
              </a:ext>
            </a:extLst>
          </p:cNvPr>
          <p:cNvSpPr>
            <a:spLocks noGrp="1"/>
          </p:cNvSpPr>
          <p:nvPr>
            <p:ph sz="quarter" idx="11"/>
          </p:nvPr>
        </p:nvSpPr>
        <p:spPr/>
        <p:txBody>
          <a:bodyPr/>
          <a:lstStyle/>
          <a:p>
            <a:r>
              <a:rPr lang="fr-FR" dirty="0">
                <a:solidFill>
                  <a:schemeClr val="bg1">
                    <a:lumMod val="65000"/>
                  </a:schemeClr>
                </a:solidFill>
              </a:rPr>
              <a:t>L’enseignant circule entre les rangs et contrôle les livrets.</a:t>
            </a:r>
          </a:p>
        </p:txBody>
      </p:sp>
      <p:grpSp>
        <p:nvGrpSpPr>
          <p:cNvPr id="7" name="Groupe 6">
            <a:extLst>
              <a:ext uri="{FF2B5EF4-FFF2-40B4-BE49-F238E27FC236}">
                <a16:creationId xmlns:a16="http://schemas.microsoft.com/office/drawing/2014/main" id="{7BB3CCF7-B9F6-F1D2-F9B4-1A9E3F2BAD9E}"/>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A8E0EDB3-5752-9B72-F9FB-A8D0057A2EF9}"/>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E761F61E-26C7-2381-5AD1-D035191A4A1B}"/>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10" name="Image 9">
            <a:extLst>
              <a:ext uri="{FF2B5EF4-FFF2-40B4-BE49-F238E27FC236}">
                <a16:creationId xmlns:a16="http://schemas.microsoft.com/office/drawing/2014/main" id="{5CCDED8E-EE9B-6523-D784-780793BF8380}"/>
              </a:ext>
            </a:extLst>
          </p:cNvPr>
          <p:cNvPicPr>
            <a:picLocks noChangeAspect="1"/>
          </p:cNvPicPr>
          <p:nvPr/>
        </p:nvPicPr>
        <p:blipFill>
          <a:blip r:embed="rId4"/>
          <a:stretch>
            <a:fillRect/>
          </a:stretch>
        </p:blipFill>
        <p:spPr>
          <a:xfrm>
            <a:off x="315209" y="1291974"/>
            <a:ext cx="11561581" cy="4897688"/>
          </a:xfrm>
          <a:prstGeom prst="rect">
            <a:avLst/>
          </a:prstGeom>
        </p:spPr>
      </p:pic>
      <p:sp>
        <p:nvSpPr>
          <p:cNvPr id="12" name="ZoneTexte 11">
            <a:extLst>
              <a:ext uri="{FF2B5EF4-FFF2-40B4-BE49-F238E27FC236}">
                <a16:creationId xmlns:a16="http://schemas.microsoft.com/office/drawing/2014/main" id="{387CCE1C-6037-C0D7-EB22-7CFE1D2516B9}"/>
              </a:ext>
            </a:extLst>
          </p:cNvPr>
          <p:cNvSpPr txBox="1"/>
          <p:nvPr/>
        </p:nvSpPr>
        <p:spPr>
          <a:xfrm>
            <a:off x="2704289" y="2568102"/>
            <a:ext cx="1498060" cy="461665"/>
          </a:xfrm>
          <a:prstGeom prst="rect">
            <a:avLst/>
          </a:prstGeom>
          <a:noFill/>
        </p:spPr>
        <p:txBody>
          <a:bodyPr wrap="square" rtlCol="0">
            <a:spAutoFit/>
          </a:bodyPr>
          <a:lstStyle/>
          <a:p>
            <a:pPr algn="l"/>
            <a:r>
              <a:rPr lang="fr-FR" sz="2400" b="1" dirty="0">
                <a:solidFill>
                  <a:srgbClr val="FF0000"/>
                </a:solidFill>
                <a:latin typeface="Calibri" panose="020F0502020204030204" pitchFamily="34" charset="0"/>
                <a:cs typeface="Calibri" panose="020F0502020204030204" pitchFamily="34" charset="0"/>
              </a:rPr>
              <a:t>4+5+5+20</a:t>
            </a:r>
          </a:p>
        </p:txBody>
      </p:sp>
      <p:sp>
        <p:nvSpPr>
          <p:cNvPr id="16" name="ZoneTexte 15">
            <a:extLst>
              <a:ext uri="{FF2B5EF4-FFF2-40B4-BE49-F238E27FC236}">
                <a16:creationId xmlns:a16="http://schemas.microsoft.com/office/drawing/2014/main" id="{256C157E-810B-7EEA-C83C-E597732310AD}"/>
              </a:ext>
            </a:extLst>
          </p:cNvPr>
          <p:cNvSpPr txBox="1"/>
          <p:nvPr/>
        </p:nvSpPr>
        <p:spPr>
          <a:xfrm>
            <a:off x="4656306" y="2568102"/>
            <a:ext cx="606357" cy="461665"/>
          </a:xfrm>
          <a:prstGeom prst="rect">
            <a:avLst/>
          </a:prstGeom>
          <a:noFill/>
        </p:spPr>
        <p:txBody>
          <a:bodyPr wrap="square" rtlCol="0">
            <a:spAutoFit/>
          </a:bodyPr>
          <a:lstStyle/>
          <a:p>
            <a:pPr algn="l"/>
            <a:r>
              <a:rPr lang="fr-FR" sz="2400" b="1" dirty="0">
                <a:solidFill>
                  <a:srgbClr val="FF0000"/>
                </a:solidFill>
                <a:latin typeface="Calibri" panose="020F0502020204030204" pitchFamily="34" charset="0"/>
                <a:cs typeface="Calibri" panose="020F0502020204030204" pitchFamily="34" charset="0"/>
              </a:rPr>
              <a:t>40</a:t>
            </a:r>
          </a:p>
        </p:txBody>
      </p:sp>
      <p:sp>
        <p:nvSpPr>
          <p:cNvPr id="17" name="ZoneTexte 16">
            <a:extLst>
              <a:ext uri="{FF2B5EF4-FFF2-40B4-BE49-F238E27FC236}">
                <a16:creationId xmlns:a16="http://schemas.microsoft.com/office/drawing/2014/main" id="{D607759E-434C-2AAB-8726-7D4EADC18A8E}"/>
              </a:ext>
            </a:extLst>
          </p:cNvPr>
          <p:cNvSpPr txBox="1"/>
          <p:nvPr/>
        </p:nvSpPr>
        <p:spPr>
          <a:xfrm>
            <a:off x="2097932" y="3240241"/>
            <a:ext cx="528537" cy="461665"/>
          </a:xfrm>
          <a:prstGeom prst="rect">
            <a:avLst/>
          </a:prstGeom>
          <a:noFill/>
        </p:spPr>
        <p:txBody>
          <a:bodyPr wrap="square" rtlCol="0">
            <a:spAutoFit/>
          </a:bodyPr>
          <a:lstStyle/>
          <a:p>
            <a:pPr algn="l"/>
            <a:r>
              <a:rPr lang="fr-FR" sz="2400" b="1" dirty="0">
                <a:solidFill>
                  <a:srgbClr val="FF0000"/>
                </a:solidFill>
                <a:latin typeface="Calibri" panose="020F0502020204030204" pitchFamily="34" charset="0"/>
                <a:cs typeface="Calibri" panose="020F0502020204030204" pitchFamily="34" charset="0"/>
              </a:rPr>
              <a:t>8</a:t>
            </a:r>
          </a:p>
        </p:txBody>
      </p:sp>
      <p:sp>
        <p:nvSpPr>
          <p:cNvPr id="18" name="ZoneTexte 17">
            <a:extLst>
              <a:ext uri="{FF2B5EF4-FFF2-40B4-BE49-F238E27FC236}">
                <a16:creationId xmlns:a16="http://schemas.microsoft.com/office/drawing/2014/main" id="{780EBF7D-4E0D-B767-A0A2-F29301CF510C}"/>
              </a:ext>
            </a:extLst>
          </p:cNvPr>
          <p:cNvSpPr txBox="1"/>
          <p:nvPr/>
        </p:nvSpPr>
        <p:spPr>
          <a:xfrm>
            <a:off x="6621293" y="4617396"/>
            <a:ext cx="411805" cy="461665"/>
          </a:xfrm>
          <a:prstGeom prst="rect">
            <a:avLst/>
          </a:prstGeom>
          <a:noFill/>
        </p:spPr>
        <p:txBody>
          <a:bodyPr wrap="square" rtlCol="0">
            <a:spAutoFit/>
          </a:bodyPr>
          <a:lstStyle/>
          <a:p>
            <a:pPr algn="l"/>
            <a:r>
              <a:rPr lang="fr-FR" sz="2400" b="1" dirty="0">
                <a:solidFill>
                  <a:srgbClr val="FF0000"/>
                </a:solidFill>
                <a:latin typeface="Calibri" panose="020F0502020204030204" pitchFamily="34" charset="0"/>
                <a:cs typeface="Calibri" panose="020F0502020204030204" pitchFamily="34" charset="0"/>
              </a:rPr>
              <a:t>5</a:t>
            </a:r>
          </a:p>
        </p:txBody>
      </p:sp>
      <mc:AlternateContent xmlns:mc="http://schemas.openxmlformats.org/markup-compatibility/2006" xmlns:a14="http://schemas.microsoft.com/office/drawing/2010/main">
        <mc:Choice Requires="a14">
          <p:sp>
            <p:nvSpPr>
              <p:cNvPr id="19" name="ZoneTexte 18">
                <a:extLst>
                  <a:ext uri="{FF2B5EF4-FFF2-40B4-BE49-F238E27FC236}">
                    <a16:creationId xmlns:a16="http://schemas.microsoft.com/office/drawing/2014/main" id="{E3258471-DB7F-9A43-4248-D0C2384A3491}"/>
                  </a:ext>
                </a:extLst>
              </p:cNvPr>
              <p:cNvSpPr txBox="1"/>
              <p:nvPr/>
            </p:nvSpPr>
            <p:spPr>
              <a:xfrm>
                <a:off x="5381204" y="5566026"/>
                <a:ext cx="6146073" cy="793679"/>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2400" b="1" i="1" dirty="0" smtClean="0">
                          <a:solidFill>
                            <a:srgbClr val="FF0000"/>
                          </a:solidFill>
                          <a:latin typeface="Cambria Math" panose="02040503050406030204" pitchFamily="18" charset="0"/>
                          <a:cs typeface="Calibri" panose="020F0502020204030204" pitchFamily="34" charset="0"/>
                        </a:rPr>
                        <m:t>𝑴</m:t>
                      </m:r>
                      <m:r>
                        <a:rPr lang="fr-FR" sz="2400" b="1" i="1" dirty="0" smtClean="0">
                          <a:solidFill>
                            <a:srgbClr val="FF0000"/>
                          </a:solidFill>
                          <a:latin typeface="Cambria Math" panose="02040503050406030204" pitchFamily="18" charset="0"/>
                          <a:cs typeface="Calibri" panose="020F0502020204030204" pitchFamily="34" charset="0"/>
                        </a:rPr>
                        <m:t>=</m:t>
                      </m:r>
                      <m:f>
                        <m:fPr>
                          <m:ctrlPr>
                            <a:rPr lang="fr-FR" sz="2400" b="1" i="1" smtClean="0">
                              <a:solidFill>
                                <a:srgbClr val="FF0000"/>
                              </a:solidFill>
                              <a:latin typeface="Cambria Math" panose="02040503050406030204" pitchFamily="18" charset="0"/>
                              <a:cs typeface="Calibri" panose="020F0502020204030204" pitchFamily="34" charset="0"/>
                            </a:rPr>
                          </m:ctrlPr>
                        </m:fPr>
                        <m:num>
                          <m:r>
                            <a:rPr lang="fr-FR" sz="2400" b="1" i="1" smtClean="0">
                              <a:solidFill>
                                <a:srgbClr val="FF0000"/>
                              </a:solidFill>
                              <a:latin typeface="Cambria Math" panose="02040503050406030204" pitchFamily="18" charset="0"/>
                              <a:cs typeface="Calibri" panose="020F0502020204030204" pitchFamily="34" charset="0"/>
                            </a:rPr>
                            <m:t>𝟏</m:t>
                          </m:r>
                          <m:r>
                            <a:rPr lang="fr-FR" sz="2400" b="1" i="1" smtClean="0">
                              <a:solidFill>
                                <a:srgbClr val="FF0000"/>
                              </a:solidFill>
                              <a:latin typeface="Cambria Math" panose="02040503050406030204" pitchFamily="18" charset="0"/>
                              <a:cs typeface="Calibri" panose="020F0502020204030204" pitchFamily="34" charset="0"/>
                            </a:rPr>
                            <m:t>+</m:t>
                          </m:r>
                          <m:r>
                            <a:rPr lang="fr-FR" sz="2400" b="1" i="1" smtClean="0">
                              <a:solidFill>
                                <a:srgbClr val="FF0000"/>
                              </a:solidFill>
                              <a:latin typeface="Cambria Math" panose="02040503050406030204" pitchFamily="18" charset="0"/>
                              <a:cs typeface="Calibri" panose="020F0502020204030204" pitchFamily="34" charset="0"/>
                            </a:rPr>
                            <m:t>𝟐𝟑</m:t>
                          </m:r>
                          <m:r>
                            <a:rPr lang="fr-FR" sz="2400" b="1" i="1" smtClean="0">
                              <a:solidFill>
                                <a:srgbClr val="FF0000"/>
                              </a:solidFill>
                              <a:latin typeface="Cambria Math" panose="02040503050406030204" pitchFamily="18" charset="0"/>
                              <a:cs typeface="Calibri" panose="020F0502020204030204" pitchFamily="34" charset="0"/>
                            </a:rPr>
                            <m:t>+</m:t>
                          </m:r>
                          <m:r>
                            <a:rPr lang="fr-FR" sz="2400" b="1" i="1" smtClean="0">
                              <a:solidFill>
                                <a:srgbClr val="FF0000"/>
                              </a:solidFill>
                              <a:latin typeface="Cambria Math" panose="02040503050406030204" pitchFamily="18" charset="0"/>
                              <a:cs typeface="Calibri" panose="020F0502020204030204" pitchFamily="34" charset="0"/>
                            </a:rPr>
                            <m:t>𝟓𝟎</m:t>
                          </m:r>
                          <m:r>
                            <a:rPr lang="fr-MA" sz="2400" b="1" i="1" smtClean="0">
                              <a:solidFill>
                                <a:srgbClr val="FF0000"/>
                              </a:solidFill>
                              <a:latin typeface="Cambria Math"/>
                              <a:cs typeface="Calibri" panose="020F0502020204030204" pitchFamily="34" charset="0"/>
                            </a:rPr>
                            <m:t>+</m:t>
                          </m:r>
                          <m:r>
                            <a:rPr lang="fr-MA" sz="2400" b="1" i="1" smtClean="0">
                              <a:solidFill>
                                <a:srgbClr val="FF0000"/>
                              </a:solidFill>
                              <a:latin typeface="Cambria Math"/>
                              <a:cs typeface="Calibri" panose="020F0502020204030204" pitchFamily="34" charset="0"/>
                            </a:rPr>
                            <m:t>𝟐𝟕</m:t>
                          </m:r>
                          <m:r>
                            <a:rPr lang="fr-FR" sz="2400" b="1" i="1" smtClean="0">
                              <a:solidFill>
                                <a:srgbClr val="FF0000"/>
                              </a:solidFill>
                              <a:latin typeface="Cambria Math" panose="02040503050406030204" pitchFamily="18" charset="0"/>
                              <a:cs typeface="Calibri" panose="020F0502020204030204" pitchFamily="34" charset="0"/>
                            </a:rPr>
                            <m:t>+</m:t>
                          </m:r>
                          <m:r>
                            <a:rPr lang="fr-FR" sz="2400" b="1" i="1" smtClean="0">
                              <a:solidFill>
                                <a:srgbClr val="FF0000"/>
                              </a:solidFill>
                              <a:latin typeface="Cambria Math" panose="02040503050406030204" pitchFamily="18" charset="0"/>
                              <a:cs typeface="Calibri" panose="020F0502020204030204" pitchFamily="34" charset="0"/>
                            </a:rPr>
                            <m:t>𝟗𝟗</m:t>
                          </m:r>
                        </m:num>
                        <m:den>
                          <m:r>
                            <a:rPr lang="fr-FR" sz="2400" b="1" i="1" smtClean="0">
                              <a:solidFill>
                                <a:srgbClr val="FF0000"/>
                              </a:solidFill>
                              <a:latin typeface="Cambria Math" panose="02040503050406030204" pitchFamily="18" charset="0"/>
                              <a:cs typeface="Calibri" panose="020F0502020204030204" pitchFamily="34" charset="0"/>
                            </a:rPr>
                            <m:t>𝟓</m:t>
                          </m:r>
                        </m:den>
                      </m:f>
                      <m:r>
                        <a:rPr lang="fr-FR" sz="2400" b="1" i="1" dirty="0" smtClean="0">
                          <a:solidFill>
                            <a:srgbClr val="FF0000"/>
                          </a:solidFill>
                          <a:latin typeface="Cambria Math" panose="02040503050406030204" pitchFamily="18" charset="0"/>
                          <a:cs typeface="Calibri" panose="020F0502020204030204" pitchFamily="34" charset="0"/>
                        </a:rPr>
                        <m:t>=</m:t>
                      </m:r>
                      <m:f>
                        <m:fPr>
                          <m:ctrlPr>
                            <a:rPr lang="fr-FR" sz="2400" b="1" i="1" dirty="0" smtClean="0">
                              <a:solidFill>
                                <a:srgbClr val="FF0000"/>
                              </a:solidFill>
                              <a:latin typeface="Cambria Math" panose="02040503050406030204" pitchFamily="18" charset="0"/>
                              <a:cs typeface="Calibri" panose="020F0502020204030204" pitchFamily="34" charset="0"/>
                            </a:rPr>
                          </m:ctrlPr>
                        </m:fPr>
                        <m:num>
                          <m:r>
                            <a:rPr lang="fr-FR" sz="2400" b="1" i="1" dirty="0" smtClean="0">
                              <a:solidFill>
                                <a:srgbClr val="FF0000"/>
                              </a:solidFill>
                              <a:latin typeface="Cambria Math" panose="02040503050406030204" pitchFamily="18" charset="0"/>
                              <a:cs typeface="Calibri" panose="020F0502020204030204" pitchFamily="34" charset="0"/>
                            </a:rPr>
                            <m:t>𝟏𝟕𝟑</m:t>
                          </m:r>
                        </m:num>
                        <m:den>
                          <m:r>
                            <a:rPr lang="fr-FR" sz="2400" b="1" i="1" dirty="0" smtClean="0">
                              <a:solidFill>
                                <a:srgbClr val="FF0000"/>
                              </a:solidFill>
                              <a:latin typeface="Cambria Math" panose="02040503050406030204" pitchFamily="18" charset="0"/>
                              <a:cs typeface="Calibri" panose="020F0502020204030204" pitchFamily="34" charset="0"/>
                            </a:rPr>
                            <m:t>𝟓</m:t>
                          </m:r>
                        </m:den>
                      </m:f>
                      <m:r>
                        <a:rPr lang="fr-FR" sz="2400" b="1" i="1" dirty="0" smtClean="0">
                          <a:solidFill>
                            <a:srgbClr val="FF0000"/>
                          </a:solidFill>
                          <a:latin typeface="Cambria Math" panose="02040503050406030204" pitchFamily="18" charset="0"/>
                          <a:cs typeface="Calibri" panose="020F0502020204030204" pitchFamily="34" charset="0"/>
                        </a:rPr>
                        <m:t>=</m:t>
                      </m:r>
                      <m:r>
                        <a:rPr lang="fr-FR" sz="2400" b="1" i="1" dirty="0" smtClean="0">
                          <a:solidFill>
                            <a:srgbClr val="FF0000"/>
                          </a:solidFill>
                          <a:latin typeface="Cambria Math" panose="02040503050406030204" pitchFamily="18" charset="0"/>
                          <a:cs typeface="Calibri" panose="020F0502020204030204" pitchFamily="34" charset="0"/>
                        </a:rPr>
                        <m:t>𝟑𝟒</m:t>
                      </m:r>
                      <m:r>
                        <a:rPr lang="fr-FR" sz="2400" b="1" i="1" dirty="0" smtClean="0">
                          <a:solidFill>
                            <a:srgbClr val="FF0000"/>
                          </a:solidFill>
                          <a:latin typeface="Cambria Math" panose="02040503050406030204" pitchFamily="18" charset="0"/>
                          <a:cs typeface="Calibri" panose="020F0502020204030204" pitchFamily="34" charset="0"/>
                        </a:rPr>
                        <m:t>,</m:t>
                      </m:r>
                      <m:r>
                        <a:rPr lang="fr-FR" sz="2400" b="1" i="1" dirty="0" smtClean="0">
                          <a:solidFill>
                            <a:srgbClr val="FF0000"/>
                          </a:solidFill>
                          <a:latin typeface="Cambria Math" panose="02040503050406030204" pitchFamily="18" charset="0"/>
                          <a:cs typeface="Calibri" panose="020F0502020204030204" pitchFamily="34" charset="0"/>
                        </a:rPr>
                        <m:t>𝟔</m:t>
                      </m:r>
                    </m:oMath>
                  </m:oMathPara>
                </a14:m>
                <a:endParaRPr lang="fr-FR" sz="2400" b="1" dirty="0">
                  <a:solidFill>
                    <a:srgbClr val="FF0000"/>
                  </a:solidFill>
                  <a:latin typeface="Calibri" panose="020F0502020204030204" pitchFamily="34" charset="0"/>
                  <a:cs typeface="Calibri" panose="020F0502020204030204" pitchFamily="34" charset="0"/>
                </a:endParaRPr>
              </a:p>
            </p:txBody>
          </p:sp>
        </mc:Choice>
        <mc:Fallback xmlns="">
          <p:sp>
            <p:nvSpPr>
              <p:cNvPr id="19" name="ZoneTexte 18">
                <a:extLst>
                  <a:ext uri="{FF2B5EF4-FFF2-40B4-BE49-F238E27FC236}">
                    <a16:creationId xmlns:a16="http://schemas.microsoft.com/office/drawing/2014/main" xmlns:a14="http://schemas.microsoft.com/office/drawing/2010/main" xmlns="" id="{E3258471-DB7F-9A43-4248-D0C2384A3491}"/>
                  </a:ext>
                </a:extLst>
              </p:cNvPr>
              <p:cNvSpPr txBox="1">
                <a:spLocks noRot="1" noChangeAspect="1" noMove="1" noResize="1" noEditPoints="1" noAdjustHandles="1" noChangeArrowheads="1" noChangeShapeType="1" noTextEdit="1"/>
              </p:cNvSpPr>
              <p:nvPr/>
            </p:nvSpPr>
            <p:spPr>
              <a:xfrm>
                <a:off x="5381204" y="5566026"/>
                <a:ext cx="6146073" cy="793679"/>
              </a:xfrm>
              <a:prstGeom prst="rect">
                <a:avLst/>
              </a:prstGeom>
              <a:blipFill rotWithShape="1">
                <a:blip r:embed="rId5"/>
                <a:stretch>
                  <a:fillRect/>
                </a:stretch>
              </a:blipFill>
            </p:spPr>
            <p:txBody>
              <a:bodyPr/>
              <a:lstStyle/>
              <a:p>
                <a:r>
                  <a:rPr lang="fr-FR">
                    <a:noFill/>
                  </a:rPr>
                  <a:t> </a:t>
                </a:r>
              </a:p>
            </p:txBody>
          </p:sp>
        </mc:Fallback>
      </mc:AlternateContent>
    </p:spTree>
    <p:extLst>
      <p:ext uri="{BB962C8B-B14F-4D97-AF65-F5344CB8AC3E}">
        <p14:creationId xmlns:p14="http://schemas.microsoft.com/office/powerpoint/2010/main" val="1850189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6" grpId="0"/>
      <p:bldP spid="17" grpId="0"/>
      <p:bldP spid="18" grpId="0"/>
      <p:bldP spid="19"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915EDF-9F2E-4806-BDF5-4E27FF2B3058}"/>
              </a:ext>
            </a:extLst>
          </p:cNvPr>
          <p:cNvSpPr>
            <a:spLocks noGrp="1"/>
          </p:cNvSpPr>
          <p:nvPr>
            <p:ph type="body" sz="quarter" idx="10"/>
          </p:nvPr>
        </p:nvSpPr>
        <p:spPr/>
        <p:txBody>
          <a:bodyPr>
            <a:normAutofit fontScale="92500" lnSpcReduction="10000"/>
          </a:bodyPr>
          <a:lstStyle/>
          <a:p>
            <a:r>
              <a:rPr lang="en-US" dirty="0"/>
              <a:t>7 min</a:t>
            </a:r>
            <a:endParaRPr lang="fr-FR" dirty="0"/>
          </a:p>
        </p:txBody>
      </p:sp>
    </p:spTree>
    <p:extLst>
      <p:ext uri="{BB962C8B-B14F-4D97-AF65-F5344CB8AC3E}">
        <p14:creationId xmlns:p14="http://schemas.microsoft.com/office/powerpoint/2010/main" val="392163364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ED51A-7629-BA79-27C9-0C95BD6D388F}"/>
              </a:ext>
            </a:extLst>
          </p:cNvPr>
          <p:cNvSpPr>
            <a:spLocks noGrp="1"/>
          </p:cNvSpPr>
          <p:nvPr>
            <p:ph type="title"/>
          </p:nvPr>
        </p:nvSpPr>
        <p:spPr/>
        <p:txBody>
          <a:bodyPr/>
          <a:lstStyle/>
          <a:p>
            <a:r>
              <a:rPr lang="fr-FR" dirty="0">
                <a:latin typeface="Calibri" panose="020F0502020204030204"/>
              </a:rPr>
              <a:t>Prenez votre livret et votre crayon, puis répondez individuellement aux exercices. Vous avez 10 min</a:t>
            </a:r>
            <a:endParaRPr lang="fr-FR" dirty="0"/>
          </a:p>
        </p:txBody>
      </p:sp>
      <p:sp>
        <p:nvSpPr>
          <p:cNvPr id="3" name="Content Placeholder 2">
            <a:extLst>
              <a:ext uri="{FF2B5EF4-FFF2-40B4-BE49-F238E27FC236}">
                <a16:creationId xmlns:a16="http://schemas.microsoft.com/office/drawing/2014/main" id="{851E842B-82E6-0B07-32A8-B667ABE3410F}"/>
              </a:ext>
            </a:extLst>
          </p:cNvPr>
          <p:cNvSpPr>
            <a:spLocks noGrp="1"/>
          </p:cNvSpPr>
          <p:nvPr>
            <p:ph sz="quarter" idx="11"/>
          </p:nvPr>
        </p:nvSpPr>
        <p:spPr/>
        <p:txBody>
          <a:bodyPr/>
          <a:lstStyle/>
          <a:p>
            <a:r>
              <a:rPr lang="fr-FR" dirty="0"/>
              <a:t>L’enseignant vérifie les productions des élèves, donne une aide individuelle en cas de difficulté et oriente les élèves ayant terminé vers le défi.</a:t>
            </a:r>
          </a:p>
        </p:txBody>
      </p:sp>
      <p:sp>
        <p:nvSpPr>
          <p:cNvPr id="5" name="Text Placeholder 4">
            <a:extLst>
              <a:ext uri="{FF2B5EF4-FFF2-40B4-BE49-F238E27FC236}">
                <a16:creationId xmlns:a16="http://schemas.microsoft.com/office/drawing/2014/main" id="{2127A3CD-6572-6BF7-DB44-4FCF2FFC0FA5}"/>
              </a:ext>
            </a:extLst>
          </p:cNvPr>
          <p:cNvSpPr>
            <a:spLocks noGrp="1"/>
          </p:cNvSpPr>
          <p:nvPr>
            <p:ph type="body" sz="quarter" idx="12"/>
          </p:nvPr>
        </p:nvSpPr>
        <p:spPr/>
        <p:txBody>
          <a:bodyPr/>
          <a:lstStyle/>
          <a:p>
            <a:r>
              <a:rPr lang="en-US" dirty="0"/>
              <a:t>Page:119</a:t>
            </a:r>
            <a:endParaRPr lang="fr-FR" dirty="0"/>
          </a:p>
        </p:txBody>
      </p:sp>
      <p:pic>
        <p:nvPicPr>
          <p:cNvPr id="7" name="Image 6">
            <a:extLst>
              <a:ext uri="{FF2B5EF4-FFF2-40B4-BE49-F238E27FC236}">
                <a16:creationId xmlns:a16="http://schemas.microsoft.com/office/drawing/2014/main" id="{B4933DEE-4251-8B0C-68C7-4CA70BE32F42}"/>
              </a:ext>
            </a:extLst>
          </p:cNvPr>
          <p:cNvPicPr>
            <a:picLocks noChangeAspect="1"/>
          </p:cNvPicPr>
          <p:nvPr/>
        </p:nvPicPr>
        <p:blipFill>
          <a:blip r:embed="rId2"/>
          <a:stretch>
            <a:fillRect/>
          </a:stretch>
        </p:blipFill>
        <p:spPr>
          <a:xfrm>
            <a:off x="488417" y="1322962"/>
            <a:ext cx="11320961" cy="4251810"/>
          </a:xfrm>
          <a:prstGeom prst="rect">
            <a:avLst/>
          </a:prstGeom>
        </p:spPr>
      </p:pic>
    </p:spTree>
    <p:extLst>
      <p:ext uri="{BB962C8B-B14F-4D97-AF65-F5344CB8AC3E}">
        <p14:creationId xmlns:p14="http://schemas.microsoft.com/office/powerpoint/2010/main" val="1946634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8F702D-E31E-41F6-A9F2-0110C6999E93}"/>
              </a:ext>
            </a:extLst>
          </p:cNvPr>
          <p:cNvSpPr>
            <a:spLocks noGrp="1"/>
          </p:cNvSpPr>
          <p:nvPr>
            <p:ph type="title"/>
          </p:nvPr>
        </p:nvSpPr>
        <p:spPr/>
        <p:txBody>
          <a:bodyPr/>
          <a:lstStyle/>
          <a:p>
            <a:r>
              <a:rPr lang="fr-FR" dirty="0"/>
              <a:t>Le temps est terminé. Voyons ensemble la solution des exercices.</a:t>
            </a:r>
          </a:p>
        </p:txBody>
      </p:sp>
      <p:sp>
        <p:nvSpPr>
          <p:cNvPr id="4" name="Espace réservé du contenu 3">
            <a:extLst>
              <a:ext uri="{FF2B5EF4-FFF2-40B4-BE49-F238E27FC236}">
                <a16:creationId xmlns:a16="http://schemas.microsoft.com/office/drawing/2014/main" id="{2BCE28B2-1622-6E99-568F-1EFFB62345DF}"/>
              </a:ext>
            </a:extLst>
          </p:cNvPr>
          <p:cNvSpPr>
            <a:spLocks noGrp="1"/>
          </p:cNvSpPr>
          <p:nvPr>
            <p:ph sz="quarter" idx="11"/>
          </p:nvPr>
        </p:nvSpPr>
        <p:spPr/>
        <p:txBody>
          <a:bodyPr/>
          <a:lstStyle/>
          <a:p>
            <a:r>
              <a:rPr lang="fr-FR" dirty="0"/>
              <a:t>L’enseignant accorde 5 min pour donner l’occasion aux élèves de présenter leurs productions et corrige au tableau.</a:t>
            </a:r>
          </a:p>
        </p:txBody>
      </p:sp>
      <p:sp>
        <p:nvSpPr>
          <p:cNvPr id="6" name="Rectangle 5">
            <a:extLst>
              <a:ext uri="{FF2B5EF4-FFF2-40B4-BE49-F238E27FC236}">
                <a16:creationId xmlns:a16="http://schemas.microsoft.com/office/drawing/2014/main" id="{52E72CE3-C657-21C6-3C34-9BEB31750C24}"/>
              </a:ext>
            </a:extLst>
          </p:cNvPr>
          <p:cNvSpPr/>
          <p:nvPr/>
        </p:nvSpPr>
        <p:spPr>
          <a:xfrm>
            <a:off x="4663973" y="1864949"/>
            <a:ext cx="3054554" cy="707886"/>
          </a:xfrm>
          <a:prstGeom prst="rect">
            <a:avLst/>
          </a:prstGeom>
        </p:spPr>
        <p:txBody>
          <a:bodyPr wrap="none">
            <a:spAutoFit/>
          </a:bodyPr>
          <a:lstStyle/>
          <a:p>
            <a:r>
              <a:rPr lang="fr-FR" sz="4000" b="1" dirty="0"/>
              <a:t>Temps Écoulé</a:t>
            </a:r>
          </a:p>
        </p:txBody>
      </p:sp>
      <p:pic>
        <p:nvPicPr>
          <p:cNvPr id="7" name="Picture 3">
            <a:extLst>
              <a:ext uri="{FF2B5EF4-FFF2-40B4-BE49-F238E27FC236}">
                <a16:creationId xmlns:a16="http://schemas.microsoft.com/office/drawing/2014/main" id="{E7F5F7DD-76DF-C28B-AB8E-C5D7DAFA8309}"/>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36816" y1="80957" x2="61621" y2="80371"/>
                        <a14:foregroundMark x1="54980" y1="81543" x2="67188" y2="81152"/>
                        <a14:foregroundMark x1="85938" y1="78711" x2="85938" y2="78711"/>
                        <a14:foregroundMark x1="42676" y1="82910" x2="46387" y2="82910"/>
                        <a14:foregroundMark x1="45996" y1="29980" x2="49707" y2="71387"/>
                        <a14:foregroundMark x1="50879" y1="45117" x2="58203" y2="38379"/>
                        <a14:foregroundMark x1="49902" y1="50000" x2="50977" y2="56348"/>
                        <a14:foregroundMark x1="55371" y1="26660" x2="62109" y2="33008"/>
                        <a14:backgroundMark x1="36621" y1="81348" x2="66699" y2="80859"/>
                      </a14:backgroundRemoval>
                    </a14:imgEffect>
                  </a14:imgLayer>
                </a14:imgProps>
              </a:ext>
              <a:ext uri="{28A0092B-C50C-407E-A947-70E740481C1C}">
                <a14:useLocalDpi xmlns:a14="http://schemas.microsoft.com/office/drawing/2010/main" val="0"/>
              </a:ext>
            </a:extLst>
          </a:blip>
          <a:srcRect l="10491" t="15401" r="10044" b="20983"/>
          <a:stretch/>
        </p:blipFill>
        <p:spPr>
          <a:xfrm>
            <a:off x="4495800" y="2989489"/>
            <a:ext cx="3390900" cy="2714625"/>
          </a:xfrm>
          <a:prstGeom prst="rect">
            <a:avLst/>
          </a:prstGeom>
        </p:spPr>
      </p:pic>
    </p:spTree>
    <p:extLst>
      <p:ext uri="{BB962C8B-B14F-4D97-AF65-F5344CB8AC3E}">
        <p14:creationId xmlns:p14="http://schemas.microsoft.com/office/powerpoint/2010/main" val="101379913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8B1F65-01C9-1E82-3B29-C068CFA644D2}"/>
              </a:ext>
            </a:extLst>
          </p:cNvPr>
          <p:cNvSpPr>
            <a:spLocks noGrp="1"/>
          </p:cNvSpPr>
          <p:nvPr>
            <p:ph type="body" sz="quarter" idx="10"/>
          </p:nvPr>
        </p:nvSpPr>
        <p:spPr/>
        <p:txBody>
          <a:bodyPr>
            <a:normAutofit fontScale="92500" lnSpcReduction="10000"/>
          </a:bodyPr>
          <a:lstStyle/>
          <a:p>
            <a:endParaRPr lang="fr-FR"/>
          </a:p>
        </p:txBody>
      </p:sp>
    </p:spTree>
    <p:extLst>
      <p:ext uri="{BB962C8B-B14F-4D97-AF65-F5344CB8AC3E}">
        <p14:creationId xmlns:p14="http://schemas.microsoft.com/office/powerpoint/2010/main" val="389595180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7A4F21-B259-EC76-81CE-7DE57DB98EE0}"/>
              </a:ext>
            </a:extLst>
          </p:cNvPr>
          <p:cNvSpPr>
            <a:spLocks noGrp="1"/>
          </p:cNvSpPr>
          <p:nvPr>
            <p:ph type="title"/>
          </p:nvPr>
        </p:nvSpPr>
        <p:spPr/>
        <p:txBody>
          <a:bodyPr/>
          <a:lstStyle/>
          <a:p>
            <a:r>
              <a:rPr lang="fr-FR" dirty="0"/>
              <a:t>Qui peut me dire ce que nous avons appris aujourd’hui? </a:t>
            </a:r>
          </a:p>
        </p:txBody>
      </p:sp>
      <p:pic>
        <p:nvPicPr>
          <p:cNvPr id="6" name="Content Placeholder 5" descr="A cartoon character leaning on a question mark&#10;&#10;AI-generated content may be incorrect.">
            <a:extLst>
              <a:ext uri="{FF2B5EF4-FFF2-40B4-BE49-F238E27FC236}">
                <a16:creationId xmlns:a16="http://schemas.microsoft.com/office/drawing/2014/main" id="{6AD1D3F8-1CDC-7248-5FEC-0D554A729A16}"/>
              </a:ext>
            </a:extLst>
          </p:cNvPr>
          <p:cNvPicPr>
            <a:picLocks noGrp="1" noChangeAspect="1"/>
          </p:cNvPicPr>
          <p:nvPr>
            <p:ph sz="quarter" idx="10"/>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659079" y="1620151"/>
            <a:ext cx="4245769" cy="4245769"/>
          </a:xfrm>
        </p:spPr>
      </p:pic>
      <p:sp>
        <p:nvSpPr>
          <p:cNvPr id="5" name="Espace réservé du contenu 3">
            <a:extLst>
              <a:ext uri="{FF2B5EF4-FFF2-40B4-BE49-F238E27FC236}">
                <a16:creationId xmlns:a16="http://schemas.microsoft.com/office/drawing/2014/main" id="{69F4C205-12FE-CEDD-318F-09E78E64FF1F}"/>
              </a:ext>
            </a:extLst>
          </p:cNvPr>
          <p:cNvSpPr>
            <a:spLocks noGrp="1"/>
          </p:cNvSpPr>
          <p:nvPr>
            <p:ph sz="quarter" idx="11"/>
          </p:nvPr>
        </p:nvSpPr>
        <p:spPr/>
        <p:txBody>
          <a:bodyPr/>
          <a:lstStyle/>
          <a:p>
            <a:r>
              <a:rPr lang="fr-FR" dirty="0"/>
              <a:t>L’enseignant encourage les à exprimer ce qu’ils ont appris avec leurs propres mots</a:t>
            </a:r>
          </a:p>
        </p:txBody>
      </p:sp>
    </p:spTree>
    <p:extLst>
      <p:ext uri="{BB962C8B-B14F-4D97-AF65-F5344CB8AC3E}">
        <p14:creationId xmlns:p14="http://schemas.microsoft.com/office/powerpoint/2010/main" val="89221806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190B16-579C-FAA2-EB79-8D627E3241DB}"/>
              </a:ext>
            </a:extLst>
          </p:cNvPr>
          <p:cNvSpPr>
            <a:spLocks noGrp="1"/>
          </p:cNvSpPr>
          <p:nvPr>
            <p:ph type="title"/>
          </p:nvPr>
        </p:nvSpPr>
        <p:spPr>
          <a:xfrm>
            <a:off x="899990" y="290742"/>
            <a:ext cx="10745726" cy="350505"/>
          </a:xfrm>
        </p:spPr>
        <p:txBody>
          <a:bodyPr/>
          <a:lstStyle/>
          <a:p>
            <a:r>
              <a:rPr lang="fr-FR" dirty="0"/>
              <a:t>Dans cette séance nous avons appris comment déterminer le mode d’une série statistique.</a:t>
            </a:r>
          </a:p>
        </p:txBody>
      </p:sp>
      <p:sp>
        <p:nvSpPr>
          <p:cNvPr id="4" name="Espace réservé du contenu 3">
            <a:extLst>
              <a:ext uri="{FF2B5EF4-FFF2-40B4-BE49-F238E27FC236}">
                <a16:creationId xmlns:a16="http://schemas.microsoft.com/office/drawing/2014/main" id="{3A1B7982-BEB1-2B9F-D93A-EEFBE215EBA3}"/>
              </a:ext>
            </a:extLst>
          </p:cNvPr>
          <p:cNvSpPr>
            <a:spLocks noGrp="1"/>
          </p:cNvSpPr>
          <p:nvPr>
            <p:ph sz="quarter" idx="11"/>
          </p:nvPr>
        </p:nvSpPr>
        <p:spPr/>
        <p:txBody>
          <a:bodyPr/>
          <a:lstStyle/>
          <a:p>
            <a:r>
              <a:rPr lang="fr-FR" dirty="0"/>
              <a:t>L’enseignant donne un rappel de la séance.</a:t>
            </a:r>
          </a:p>
        </p:txBody>
      </p:sp>
      <p:pic>
        <p:nvPicPr>
          <p:cNvPr id="3" name="Image 8">
            <a:extLst>
              <a:ext uri="{FF2B5EF4-FFF2-40B4-BE49-F238E27FC236}">
                <a16:creationId xmlns:a16="http://schemas.microsoft.com/office/drawing/2014/main" id="{3696F571-E77A-2B69-0A3B-0C63C6C8AE98}"/>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9" name="Image 8">
            <a:extLst>
              <a:ext uri="{FF2B5EF4-FFF2-40B4-BE49-F238E27FC236}">
                <a16:creationId xmlns:a16="http://schemas.microsoft.com/office/drawing/2014/main" id="{1A45D2BF-28B3-6F64-8F70-32A652116F2D}"/>
              </a:ext>
            </a:extLst>
          </p:cNvPr>
          <p:cNvPicPr>
            <a:picLocks noChangeAspect="1"/>
          </p:cNvPicPr>
          <p:nvPr/>
        </p:nvPicPr>
        <p:blipFill>
          <a:blip r:embed="rId3"/>
          <a:stretch>
            <a:fillRect/>
          </a:stretch>
        </p:blipFill>
        <p:spPr>
          <a:xfrm>
            <a:off x="2093556" y="1721796"/>
            <a:ext cx="8324172" cy="3550595"/>
          </a:xfrm>
          <a:prstGeom prst="rect">
            <a:avLst/>
          </a:prstGeom>
        </p:spPr>
      </p:pic>
    </p:spTree>
    <p:extLst>
      <p:ext uri="{BB962C8B-B14F-4D97-AF65-F5344CB8AC3E}">
        <p14:creationId xmlns:p14="http://schemas.microsoft.com/office/powerpoint/2010/main" val="182664705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5B001E-AE73-78FE-41EA-0A162EDC7EB5}"/>
              </a:ext>
            </a:extLst>
          </p:cNvPr>
          <p:cNvSpPr>
            <a:spLocks noGrp="1"/>
          </p:cNvSpPr>
          <p:nvPr>
            <p:ph type="title"/>
          </p:nvPr>
        </p:nvSpPr>
        <p:spPr/>
        <p:txBody>
          <a:bodyPr/>
          <a:lstStyle/>
          <a:p>
            <a:r>
              <a:rPr lang="fr-FR" dirty="0"/>
              <a:t>Voici l’exercice à faire à la maison pour la séance prochaine.</a:t>
            </a:r>
          </a:p>
        </p:txBody>
      </p:sp>
      <p:sp>
        <p:nvSpPr>
          <p:cNvPr id="4" name="Espace réservé du contenu 3">
            <a:extLst>
              <a:ext uri="{FF2B5EF4-FFF2-40B4-BE49-F238E27FC236}">
                <a16:creationId xmlns:a16="http://schemas.microsoft.com/office/drawing/2014/main" id="{6E2F889E-E50C-4F58-F23F-45CD8C1E5E1D}"/>
              </a:ext>
            </a:extLst>
          </p:cNvPr>
          <p:cNvSpPr>
            <a:spLocks noGrp="1"/>
          </p:cNvSpPr>
          <p:nvPr>
            <p:ph sz="quarter" idx="11"/>
          </p:nvPr>
        </p:nvSpPr>
        <p:spPr/>
        <p:txBody>
          <a:bodyPr/>
          <a:lstStyle/>
          <a:p>
            <a:r>
              <a:rPr lang="fr-FR" dirty="0"/>
              <a:t>L’enseignant incite les élèves à faire l’exercice à la maison, puis clôt la séance..</a:t>
            </a:r>
          </a:p>
        </p:txBody>
      </p:sp>
      <p:sp>
        <p:nvSpPr>
          <p:cNvPr id="6" name="ZoneTexte 5"/>
          <p:cNvSpPr txBox="1"/>
          <p:nvPr/>
        </p:nvSpPr>
        <p:spPr>
          <a:xfrm>
            <a:off x="5443736" y="5816453"/>
            <a:ext cx="1450109" cy="415636"/>
          </a:xfrm>
          <a:prstGeom prst="rect">
            <a:avLst/>
          </a:prstGeom>
          <a:noFill/>
        </p:spPr>
        <p:txBody>
          <a:bodyPr wrap="square" rtlCol="0">
            <a:spAutoFit/>
          </a:bodyPr>
          <a:lstStyle/>
          <a:p>
            <a:pPr algn="ctr"/>
            <a:r>
              <a:rPr lang="fr-FR" sz="2000" dirty="0">
                <a:latin typeface="Calibri" panose="020F0502020204030204" pitchFamily="34" charset="0"/>
                <a:cs typeface="Calibri" panose="020F0502020204030204" pitchFamily="34" charset="0"/>
              </a:rPr>
              <a:t>Page:119</a:t>
            </a:r>
          </a:p>
        </p:txBody>
      </p:sp>
      <p:pic>
        <p:nvPicPr>
          <p:cNvPr id="3" name="Image 2">
            <a:extLst>
              <a:ext uri="{FF2B5EF4-FFF2-40B4-BE49-F238E27FC236}">
                <a16:creationId xmlns:a16="http://schemas.microsoft.com/office/drawing/2014/main" id="{070A0D0B-442A-BDED-473E-D0DDCFDF584D}"/>
              </a:ext>
            </a:extLst>
          </p:cNvPr>
          <p:cNvPicPr>
            <a:picLocks noChangeAspect="1"/>
          </p:cNvPicPr>
          <p:nvPr/>
        </p:nvPicPr>
        <p:blipFill>
          <a:blip r:embed="rId2"/>
          <a:stretch>
            <a:fillRect/>
          </a:stretch>
        </p:blipFill>
        <p:spPr>
          <a:xfrm>
            <a:off x="235839" y="1016431"/>
            <a:ext cx="11572808" cy="4720215"/>
          </a:xfrm>
          <a:prstGeom prst="rect">
            <a:avLst/>
          </a:prstGeom>
        </p:spPr>
      </p:pic>
    </p:spTree>
    <p:extLst>
      <p:ext uri="{BB962C8B-B14F-4D97-AF65-F5344CB8AC3E}">
        <p14:creationId xmlns:p14="http://schemas.microsoft.com/office/powerpoint/2010/main" val="34040315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 name="Google Shape;286;p29">
            <a:extLst>
              <a:ext uri="{FF2B5EF4-FFF2-40B4-BE49-F238E27FC236}">
                <a16:creationId xmlns:a16="http://schemas.microsoft.com/office/drawing/2014/main" id="{ABDCD58E-FB84-201F-97D0-4B520E132A8C}"/>
              </a:ext>
            </a:extLst>
          </p:cNvPr>
          <p:cNvSpPr/>
          <p:nvPr/>
        </p:nvSpPr>
        <p:spPr>
          <a:xfrm>
            <a:off x="3022813" y="1810564"/>
            <a:ext cx="8145605"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a:r>
              <a:rPr lang="fr-FR" b="1" dirty="0"/>
              <a:t>Calculer et interpréter la moyenne arithmétique d’une série statistique quantitative </a:t>
            </a:r>
          </a:p>
        </p:txBody>
      </p:sp>
      <p:sp>
        <p:nvSpPr>
          <p:cNvPr id="15" name="Google Shape;289;p29">
            <a:extLst>
              <a:ext uri="{FF2B5EF4-FFF2-40B4-BE49-F238E27FC236}">
                <a16:creationId xmlns:a16="http://schemas.microsoft.com/office/drawing/2014/main" id="{85F375F5-004F-F064-1F4E-54D59B70D8FA}"/>
              </a:ext>
            </a:extLst>
          </p:cNvPr>
          <p:cNvSpPr/>
          <p:nvPr/>
        </p:nvSpPr>
        <p:spPr>
          <a:xfrm>
            <a:off x="1342224" y="5659257"/>
            <a:ext cx="133632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85000"/>
            </a:schemeClr>
          </a:solidFill>
          <a:ln w="9528" cap="flat">
            <a:solidFill>
              <a:srgbClr val="000000"/>
            </a:solidFill>
            <a:prstDash val="solid"/>
            <a:miter/>
          </a:ln>
        </p:spPr>
        <p:txBody>
          <a:bodyPr vert="horz" wrap="square" lIns="68571" tIns="34271" rIns="68571" bIns="34271" anchor="ctr" anchorCtr="0" compatLnSpc="1">
            <a:noAutofit/>
          </a:bodyPr>
          <a:lstStyle/>
          <a:p>
            <a:pPr algn="ctr"/>
            <a:r>
              <a:rPr lang="fr-FR" b="1" dirty="0">
                <a:solidFill>
                  <a:schemeClr val="bg1">
                    <a:lumMod val="65000"/>
                  </a:schemeClr>
                </a:solidFill>
                <a:sym typeface="Arial"/>
              </a:rPr>
              <a:t>Tâche 9</a:t>
            </a:r>
          </a:p>
        </p:txBody>
      </p:sp>
      <p:sp>
        <p:nvSpPr>
          <p:cNvPr id="16" name="Google Shape;291;p29">
            <a:extLst>
              <a:ext uri="{FF2B5EF4-FFF2-40B4-BE49-F238E27FC236}">
                <a16:creationId xmlns:a16="http://schemas.microsoft.com/office/drawing/2014/main" id="{ADD5BB2C-B97C-AC7F-2FD4-315C808D858B}"/>
              </a:ext>
            </a:extLst>
          </p:cNvPr>
          <p:cNvSpPr/>
          <p:nvPr/>
        </p:nvSpPr>
        <p:spPr>
          <a:xfrm>
            <a:off x="1321651" y="4730249"/>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defTabSz="914377"/>
            <a:endParaRPr lang="fr-FR" sz="2000" kern="0" dirty="0">
              <a:solidFill>
                <a:prstClr val="white">
                  <a:lumMod val="50000"/>
                </a:prstClr>
              </a:solidFill>
              <a:latin typeface="Calibri" panose="020F0502020204030204" pitchFamily="34" charset="0"/>
              <a:ea typeface="Calibri"/>
              <a:cs typeface="Calibri" panose="020F0502020204030204" pitchFamily="34" charset="0"/>
              <a:sym typeface="Arial"/>
            </a:endParaRPr>
          </a:p>
        </p:txBody>
      </p:sp>
      <p:sp>
        <p:nvSpPr>
          <p:cNvPr id="17" name="Google Shape;293;p29">
            <a:extLst>
              <a:ext uri="{FF2B5EF4-FFF2-40B4-BE49-F238E27FC236}">
                <a16:creationId xmlns:a16="http://schemas.microsoft.com/office/drawing/2014/main" id="{EE321337-206A-A690-7375-D168168C42F0}"/>
              </a:ext>
            </a:extLst>
          </p:cNvPr>
          <p:cNvSpPr/>
          <p:nvPr/>
        </p:nvSpPr>
        <p:spPr>
          <a:xfrm>
            <a:off x="1389205" y="3772715"/>
            <a:ext cx="1358093"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85000"/>
            </a:schemeClr>
          </a:solidFill>
          <a:ln w="9528" cap="flat">
            <a:solidFill>
              <a:srgbClr val="000000"/>
            </a:solidFill>
            <a:prstDash val="solid"/>
            <a:miter/>
          </a:ln>
        </p:spPr>
        <p:txBody>
          <a:bodyPr vert="horz" wrap="square" lIns="68571" tIns="34271" rIns="68571" bIns="34271" anchor="ctr" anchorCtr="0" compatLnSpc="1">
            <a:noAutofit/>
          </a:bodyPr>
          <a:lstStyle/>
          <a:p>
            <a:pPr algn="ctr"/>
            <a:r>
              <a:rPr lang="fr-FR" b="1" dirty="0">
                <a:solidFill>
                  <a:schemeClr val="bg1">
                    <a:lumMod val="65000"/>
                  </a:schemeClr>
                </a:solidFill>
                <a:sym typeface="Arial"/>
              </a:rPr>
              <a:t>Tâche 7</a:t>
            </a:r>
          </a:p>
        </p:txBody>
      </p:sp>
      <p:sp>
        <p:nvSpPr>
          <p:cNvPr id="18" name="Google Shape;291;p29">
            <a:extLst>
              <a:ext uri="{FF2B5EF4-FFF2-40B4-BE49-F238E27FC236}">
                <a16:creationId xmlns:a16="http://schemas.microsoft.com/office/drawing/2014/main" id="{C292A691-6A85-6748-2155-87E370E3EA1E}"/>
              </a:ext>
            </a:extLst>
          </p:cNvPr>
          <p:cNvSpPr/>
          <p:nvPr/>
        </p:nvSpPr>
        <p:spPr>
          <a:xfrm>
            <a:off x="1357806" y="2805686"/>
            <a:ext cx="1320739" cy="73440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85000"/>
            </a:schemeClr>
          </a:solidFill>
          <a:ln w="9528" cap="flat">
            <a:solidFill>
              <a:srgbClr val="000000"/>
            </a:solidFill>
            <a:prstDash val="solid"/>
            <a:miter/>
          </a:ln>
        </p:spPr>
        <p:txBody>
          <a:bodyPr vert="horz" wrap="square" lIns="68571" tIns="34271" rIns="68571" bIns="34271" anchor="ctr" anchorCtr="0" compatLnSpc="1">
            <a:noAutofit/>
          </a:bodyPr>
          <a:lstStyle/>
          <a:p>
            <a:pPr algn="ctr"/>
            <a:r>
              <a:rPr lang="fr-FR" b="1" dirty="0">
                <a:solidFill>
                  <a:schemeClr val="bg1">
                    <a:lumMod val="65000"/>
                  </a:schemeClr>
                </a:solidFill>
                <a:sym typeface="Arial"/>
              </a:rPr>
              <a:t>Tâche 6</a:t>
            </a:r>
          </a:p>
        </p:txBody>
      </p:sp>
      <p:sp>
        <p:nvSpPr>
          <p:cNvPr id="19" name="Google Shape;289;p29">
            <a:extLst>
              <a:ext uri="{FF2B5EF4-FFF2-40B4-BE49-F238E27FC236}">
                <a16:creationId xmlns:a16="http://schemas.microsoft.com/office/drawing/2014/main" id="{4017964E-FA83-761C-86B1-3E5647955B13}"/>
              </a:ext>
            </a:extLst>
          </p:cNvPr>
          <p:cNvSpPr/>
          <p:nvPr/>
        </p:nvSpPr>
        <p:spPr>
          <a:xfrm>
            <a:off x="1357806" y="1850835"/>
            <a:ext cx="1320739"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defTabSz="685783"/>
            <a:r>
              <a:rPr lang="fr-FR" sz="2400" b="1" dirty="0">
                <a:sym typeface="Arial"/>
              </a:rPr>
              <a:t>Tâche 5</a:t>
            </a:r>
          </a:p>
        </p:txBody>
      </p:sp>
      <p:sp>
        <p:nvSpPr>
          <p:cNvPr id="20" name="Google Shape;292;p29">
            <a:extLst>
              <a:ext uri="{FF2B5EF4-FFF2-40B4-BE49-F238E27FC236}">
                <a16:creationId xmlns:a16="http://schemas.microsoft.com/office/drawing/2014/main" id="{D06668B3-CDDA-352E-AEE0-24A484BF68E6}"/>
              </a:ext>
            </a:extLst>
          </p:cNvPr>
          <p:cNvSpPr/>
          <p:nvPr/>
        </p:nvSpPr>
        <p:spPr>
          <a:xfrm>
            <a:off x="2991543" y="5597659"/>
            <a:ext cx="8111946" cy="82022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85000"/>
            </a:schemeClr>
          </a:solidFill>
          <a:ln w="9528" cap="flat">
            <a:solidFill>
              <a:srgbClr val="000000"/>
            </a:solidFill>
            <a:prstDash val="solid"/>
            <a:miter/>
          </a:ln>
        </p:spPr>
        <p:txBody>
          <a:bodyPr vert="horz" wrap="square" lIns="68571" tIns="34271" rIns="68571" bIns="34271" anchor="ctr" anchorCtr="0" compatLnSpc="1">
            <a:noAutofit/>
          </a:bodyPr>
          <a:lstStyle/>
          <a:p>
            <a:pPr algn="ctr"/>
            <a:r>
              <a:rPr lang="fr-FR" b="1" dirty="0">
                <a:solidFill>
                  <a:schemeClr val="bg1">
                    <a:lumMod val="65000"/>
                  </a:schemeClr>
                </a:solidFill>
              </a:rPr>
              <a:t>Identifier les issues d’une expérience aléatoire</a:t>
            </a:r>
          </a:p>
        </p:txBody>
      </p:sp>
      <p:sp>
        <p:nvSpPr>
          <p:cNvPr id="21" name="Google Shape;292;p29">
            <a:extLst>
              <a:ext uri="{FF2B5EF4-FFF2-40B4-BE49-F238E27FC236}">
                <a16:creationId xmlns:a16="http://schemas.microsoft.com/office/drawing/2014/main" id="{A4B2D5EF-B2D1-FD9E-B26A-6CC6935619CF}"/>
              </a:ext>
            </a:extLst>
          </p:cNvPr>
          <p:cNvSpPr/>
          <p:nvPr/>
        </p:nvSpPr>
        <p:spPr>
          <a:xfrm>
            <a:off x="3056472" y="3718565"/>
            <a:ext cx="81119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85000"/>
            </a:schemeClr>
          </a:solidFill>
          <a:ln w="9528" cap="flat">
            <a:solidFill>
              <a:srgbClr val="000000"/>
            </a:solidFill>
            <a:prstDash val="solid"/>
            <a:miter/>
          </a:ln>
        </p:spPr>
        <p:txBody>
          <a:bodyPr vert="horz" wrap="square" lIns="68571" tIns="34271" rIns="68571" bIns="34271" anchor="ctr" anchorCtr="0" compatLnSpc="1">
            <a:noAutofit/>
          </a:bodyPr>
          <a:lstStyle/>
          <a:p>
            <a:pPr algn="ctr"/>
            <a:r>
              <a:rPr lang="fr-FR" b="1" dirty="0">
                <a:solidFill>
                  <a:schemeClr val="bg1">
                    <a:lumMod val="65000"/>
                  </a:schemeClr>
                </a:solidFill>
              </a:rPr>
              <a:t>Construire et lire un diagramme en bâtonnets </a:t>
            </a:r>
          </a:p>
        </p:txBody>
      </p:sp>
      <p:sp>
        <p:nvSpPr>
          <p:cNvPr id="22" name="Google Shape;292;p29">
            <a:extLst>
              <a:ext uri="{FF2B5EF4-FFF2-40B4-BE49-F238E27FC236}">
                <a16:creationId xmlns:a16="http://schemas.microsoft.com/office/drawing/2014/main" id="{1345C3FC-2AC4-C7BA-A11F-5818CA7455A4}"/>
              </a:ext>
            </a:extLst>
          </p:cNvPr>
          <p:cNvSpPr/>
          <p:nvPr/>
        </p:nvSpPr>
        <p:spPr>
          <a:xfrm>
            <a:off x="3057672" y="2814531"/>
            <a:ext cx="81107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85000"/>
            </a:schemeClr>
          </a:solidFill>
          <a:ln w="9528" cap="flat">
            <a:solidFill>
              <a:srgbClr val="000000"/>
            </a:solidFill>
            <a:prstDash val="solid"/>
            <a:miter/>
          </a:ln>
        </p:spPr>
        <p:txBody>
          <a:bodyPr vert="horz" wrap="square" lIns="68571" tIns="34271" rIns="68571" bIns="34271" anchor="ctr" anchorCtr="0" compatLnSpc="1">
            <a:noAutofit/>
          </a:bodyPr>
          <a:lstStyle/>
          <a:p>
            <a:pPr algn="ctr"/>
            <a:r>
              <a:rPr lang="fr-FR" b="1" dirty="0">
                <a:solidFill>
                  <a:schemeClr val="bg1">
                    <a:lumMod val="65000"/>
                  </a:schemeClr>
                </a:solidFill>
              </a:rPr>
              <a:t>Déterminer et interpréter la médiane d’une série statistique quantitative </a:t>
            </a:r>
          </a:p>
        </p:txBody>
      </p:sp>
      <p:sp>
        <p:nvSpPr>
          <p:cNvPr id="23" name="Google Shape;292;p29">
            <a:extLst>
              <a:ext uri="{FF2B5EF4-FFF2-40B4-BE49-F238E27FC236}">
                <a16:creationId xmlns:a16="http://schemas.microsoft.com/office/drawing/2014/main" id="{BF8E1DED-2DE7-54AB-A58D-2A5E90AF3AD5}"/>
              </a:ext>
            </a:extLst>
          </p:cNvPr>
          <p:cNvSpPr/>
          <p:nvPr/>
        </p:nvSpPr>
        <p:spPr>
          <a:xfrm>
            <a:off x="2991543" y="4693305"/>
            <a:ext cx="814850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85000"/>
            </a:schemeClr>
          </a:solidFill>
          <a:ln w="9528" cap="flat">
            <a:solidFill>
              <a:srgbClr val="000000"/>
            </a:solidFill>
            <a:prstDash val="solid"/>
            <a:miter/>
          </a:ln>
        </p:spPr>
        <p:txBody>
          <a:bodyPr vert="horz" wrap="square" lIns="68571" tIns="34271" rIns="68571" bIns="34271" anchor="ctr" anchorCtr="0" compatLnSpc="1">
            <a:noAutofit/>
          </a:bodyPr>
          <a:lstStyle/>
          <a:p>
            <a:pPr algn="ctr"/>
            <a:r>
              <a:rPr lang="fr-FR" b="1" dirty="0">
                <a:solidFill>
                  <a:schemeClr val="bg1">
                    <a:lumMod val="65000"/>
                  </a:schemeClr>
                </a:solidFill>
              </a:rPr>
              <a:t>Construire et lire un diagramme circulaire </a:t>
            </a:r>
          </a:p>
        </p:txBody>
      </p:sp>
      <p:sp>
        <p:nvSpPr>
          <p:cNvPr id="25" name="Rectangle 24">
            <a:extLst>
              <a:ext uri="{FF2B5EF4-FFF2-40B4-BE49-F238E27FC236}">
                <a16:creationId xmlns:a16="http://schemas.microsoft.com/office/drawing/2014/main" id="{E2D8B298-C52A-F641-FE46-F63A5D014E5F}"/>
              </a:ext>
            </a:extLst>
          </p:cNvPr>
          <p:cNvSpPr/>
          <p:nvPr/>
        </p:nvSpPr>
        <p:spPr>
          <a:xfrm>
            <a:off x="1389205" y="1080983"/>
            <a:ext cx="9750839" cy="554477"/>
          </a:xfrm>
          <a:prstGeom prst="rect">
            <a:avLst/>
          </a:prstGeom>
          <a:solidFill>
            <a:srgbClr val="1D6F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b="1" dirty="0">
              <a:solidFill>
                <a:prstClr val="white"/>
              </a:solidFill>
              <a:latin typeface="Arial" panose="020B0604020202020204" pitchFamily="34" charset="0"/>
              <a:cs typeface="Arial" panose="020B0604020202020204" pitchFamily="34" charset="0"/>
              <a:sym typeface="Arial"/>
            </a:endParaRPr>
          </a:p>
        </p:txBody>
      </p:sp>
      <p:sp>
        <p:nvSpPr>
          <p:cNvPr id="31" name="Text Placeholder 30">
            <a:extLst>
              <a:ext uri="{FF2B5EF4-FFF2-40B4-BE49-F238E27FC236}">
                <a16:creationId xmlns:a16="http://schemas.microsoft.com/office/drawing/2014/main" id="{ACE85E0A-429A-B51A-FED1-DABE33E433BE}"/>
              </a:ext>
            </a:extLst>
          </p:cNvPr>
          <p:cNvSpPr txBox="1">
            <a:spLocks/>
          </p:cNvSpPr>
          <p:nvPr/>
        </p:nvSpPr>
        <p:spPr>
          <a:xfrm>
            <a:off x="1588655" y="1124515"/>
            <a:ext cx="9360054" cy="5544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800" b="1"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r>
              <a:rPr lang="fr-FR" dirty="0"/>
              <a:t>Leçon 13 : Statistiques et probabilité</a:t>
            </a:r>
          </a:p>
        </p:txBody>
      </p:sp>
      <p:sp>
        <p:nvSpPr>
          <p:cNvPr id="33" name="Text Placeholder 30">
            <a:extLst>
              <a:ext uri="{FF2B5EF4-FFF2-40B4-BE49-F238E27FC236}">
                <a16:creationId xmlns:a16="http://schemas.microsoft.com/office/drawing/2014/main" id="{74B77D63-73E9-1593-011E-46752471AACE}"/>
              </a:ext>
            </a:extLst>
          </p:cNvPr>
          <p:cNvSpPr txBox="1">
            <a:spLocks/>
          </p:cNvSpPr>
          <p:nvPr/>
        </p:nvSpPr>
        <p:spPr>
          <a:xfrm>
            <a:off x="1357806" y="1725150"/>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endParaRPr lang="fr-FR" b="1" dirty="0">
              <a:sym typeface="Arial"/>
            </a:endParaRPr>
          </a:p>
        </p:txBody>
      </p:sp>
      <p:sp>
        <p:nvSpPr>
          <p:cNvPr id="34" name="Text Placeholder 30">
            <a:extLst>
              <a:ext uri="{FF2B5EF4-FFF2-40B4-BE49-F238E27FC236}">
                <a16:creationId xmlns:a16="http://schemas.microsoft.com/office/drawing/2014/main" id="{5A5473BC-EC26-52C1-01CB-9DB741F8195B}"/>
              </a:ext>
            </a:extLst>
          </p:cNvPr>
          <p:cNvSpPr txBox="1">
            <a:spLocks/>
          </p:cNvSpPr>
          <p:nvPr/>
        </p:nvSpPr>
        <p:spPr>
          <a:xfrm>
            <a:off x="1342223" y="5659257"/>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endParaRPr lang="fr-FR" dirty="0">
              <a:solidFill>
                <a:schemeClr val="bg1">
                  <a:lumMod val="65000"/>
                </a:schemeClr>
              </a:solidFill>
              <a:sym typeface="Arial"/>
            </a:endParaRPr>
          </a:p>
        </p:txBody>
      </p:sp>
      <p:sp>
        <p:nvSpPr>
          <p:cNvPr id="35" name="Text Placeholder 30">
            <a:extLst>
              <a:ext uri="{FF2B5EF4-FFF2-40B4-BE49-F238E27FC236}">
                <a16:creationId xmlns:a16="http://schemas.microsoft.com/office/drawing/2014/main" id="{73E5BBA2-961A-BE45-24C4-7E95127A3713}"/>
              </a:ext>
            </a:extLst>
          </p:cNvPr>
          <p:cNvSpPr txBox="1">
            <a:spLocks/>
          </p:cNvSpPr>
          <p:nvPr/>
        </p:nvSpPr>
        <p:spPr>
          <a:xfrm>
            <a:off x="1342223" y="3761969"/>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endParaRPr lang="fr-FR" dirty="0">
              <a:solidFill>
                <a:schemeClr val="bg1">
                  <a:lumMod val="65000"/>
                </a:schemeClr>
              </a:solidFill>
              <a:sym typeface="Arial"/>
            </a:endParaRPr>
          </a:p>
        </p:txBody>
      </p:sp>
      <p:sp>
        <p:nvSpPr>
          <p:cNvPr id="36" name="Text Placeholder 30">
            <a:extLst>
              <a:ext uri="{FF2B5EF4-FFF2-40B4-BE49-F238E27FC236}">
                <a16:creationId xmlns:a16="http://schemas.microsoft.com/office/drawing/2014/main" id="{5F879908-CFB2-F5B3-9CE2-A65F5F3E6223}"/>
              </a:ext>
            </a:extLst>
          </p:cNvPr>
          <p:cNvSpPr txBox="1">
            <a:spLocks/>
          </p:cNvSpPr>
          <p:nvPr/>
        </p:nvSpPr>
        <p:spPr>
          <a:xfrm>
            <a:off x="3115952" y="1788112"/>
            <a:ext cx="8144401"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sz="1800" dirty="0">
              <a:solidFill>
                <a:schemeClr val="bg2">
                  <a:lumMod val="75000"/>
                </a:schemeClr>
              </a:solidFill>
              <a:sym typeface="Arial"/>
            </a:endParaRPr>
          </a:p>
        </p:txBody>
      </p:sp>
      <p:sp>
        <p:nvSpPr>
          <p:cNvPr id="37" name="Text Placeholder 30">
            <a:extLst>
              <a:ext uri="{FF2B5EF4-FFF2-40B4-BE49-F238E27FC236}">
                <a16:creationId xmlns:a16="http://schemas.microsoft.com/office/drawing/2014/main" id="{E5613986-D276-9B3C-5DB2-6BC9EC6464B6}"/>
              </a:ext>
            </a:extLst>
          </p:cNvPr>
          <p:cNvSpPr txBox="1">
            <a:spLocks/>
          </p:cNvSpPr>
          <p:nvPr/>
        </p:nvSpPr>
        <p:spPr>
          <a:xfrm>
            <a:off x="3167034" y="2610870"/>
            <a:ext cx="8110747"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defRPr/>
            </a:pPr>
            <a:endParaRPr lang="fr-FR" dirty="0">
              <a:solidFill>
                <a:prstClr val="black"/>
              </a:solidFill>
              <a:sym typeface="Arial"/>
            </a:endParaRPr>
          </a:p>
        </p:txBody>
      </p:sp>
      <p:sp>
        <p:nvSpPr>
          <p:cNvPr id="38" name="Text Placeholder 30">
            <a:extLst>
              <a:ext uri="{FF2B5EF4-FFF2-40B4-BE49-F238E27FC236}">
                <a16:creationId xmlns:a16="http://schemas.microsoft.com/office/drawing/2014/main" id="{EBDE91BD-63FD-5B1F-6DD1-B92C2E29D06E}"/>
              </a:ext>
            </a:extLst>
          </p:cNvPr>
          <p:cNvSpPr txBox="1">
            <a:spLocks/>
          </p:cNvSpPr>
          <p:nvPr/>
        </p:nvSpPr>
        <p:spPr>
          <a:xfrm>
            <a:off x="3167034" y="3497922"/>
            <a:ext cx="8110747"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defRPr/>
            </a:pPr>
            <a:endParaRPr lang="fr-FR" sz="1600" b="1" dirty="0">
              <a:solidFill>
                <a:prstClr val="black"/>
              </a:solidFill>
              <a:sym typeface="Arial"/>
            </a:endParaRPr>
          </a:p>
        </p:txBody>
      </p:sp>
      <p:sp>
        <p:nvSpPr>
          <p:cNvPr id="57" name="Text Placeholder 56">
            <a:extLst>
              <a:ext uri="{FF2B5EF4-FFF2-40B4-BE49-F238E27FC236}">
                <a16:creationId xmlns:a16="http://schemas.microsoft.com/office/drawing/2014/main" id="{E5BB8188-B4EF-6660-AB63-219894C8D82B}"/>
              </a:ext>
            </a:extLst>
          </p:cNvPr>
          <p:cNvSpPr txBox="1">
            <a:spLocks/>
          </p:cNvSpPr>
          <p:nvPr/>
        </p:nvSpPr>
        <p:spPr>
          <a:xfrm>
            <a:off x="1320452" y="2793074"/>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solidFill>
                <a:schemeClr val="bg1">
                  <a:lumMod val="65000"/>
                </a:schemeClr>
              </a:solidFill>
            </a:endParaRPr>
          </a:p>
        </p:txBody>
      </p:sp>
      <p:sp>
        <p:nvSpPr>
          <p:cNvPr id="58" name="Text Placeholder 56">
            <a:extLst>
              <a:ext uri="{FF2B5EF4-FFF2-40B4-BE49-F238E27FC236}">
                <a16:creationId xmlns:a16="http://schemas.microsoft.com/office/drawing/2014/main" id="{DEA8D192-0ACB-D289-1C7C-02D71D351638}"/>
              </a:ext>
            </a:extLst>
          </p:cNvPr>
          <p:cNvSpPr txBox="1">
            <a:spLocks/>
          </p:cNvSpPr>
          <p:nvPr/>
        </p:nvSpPr>
        <p:spPr>
          <a:xfrm>
            <a:off x="3133380" y="5680036"/>
            <a:ext cx="8109547" cy="734400"/>
          </a:xfrm>
          <a:prstGeom prst="rect">
            <a:avLst/>
          </a:prstGeom>
        </p:spPr>
        <p:txBody>
          <a:bodyPr anchor="ctr"/>
          <a:lstStyle>
            <a:lvl1pPr marL="228600" indent="-228600" algn="ctr" defTabSz="685783" rtl="0" eaLnBrk="1" latinLnBrk="0" hangingPunct="1">
              <a:lnSpc>
                <a:spcPct val="90000"/>
              </a:lnSpc>
              <a:spcBef>
                <a:spcPts val="10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defTabSz="685783"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chemeClr val="tx1"/>
              </a:solidFill>
              <a:effectLst/>
              <a:uLnTx/>
              <a:uFillTx/>
              <a:latin typeface="Aptos" panose="02110004020202020204"/>
              <a:ea typeface="+mn-ea"/>
              <a:cs typeface="+mn-cs"/>
              <a:sym typeface="Arial"/>
            </a:endParaRPr>
          </a:p>
        </p:txBody>
      </p:sp>
      <p:sp>
        <p:nvSpPr>
          <p:cNvPr id="59" name="Text Placeholder 30">
            <a:extLst>
              <a:ext uri="{FF2B5EF4-FFF2-40B4-BE49-F238E27FC236}">
                <a16:creationId xmlns:a16="http://schemas.microsoft.com/office/drawing/2014/main" id="{FC010466-58C6-D15B-C6EC-229C11D5FFF2}"/>
              </a:ext>
            </a:extLst>
          </p:cNvPr>
          <p:cNvSpPr txBox="1">
            <a:spLocks/>
          </p:cNvSpPr>
          <p:nvPr/>
        </p:nvSpPr>
        <p:spPr>
          <a:xfrm>
            <a:off x="2953089" y="4682869"/>
            <a:ext cx="8150400" cy="734400"/>
          </a:xfrm>
          <a:prstGeom prst="rect">
            <a:avLst/>
          </a:prstGeom>
        </p:spPr>
        <p:txBody>
          <a:bodyPr anchor="ctr">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defRPr/>
            </a:pPr>
            <a:endParaRPr lang="fr-FR" sz="2000" dirty="0">
              <a:solidFill>
                <a:prstClr val="black"/>
              </a:solidFill>
              <a:sym typeface="Arial"/>
            </a:endParaRPr>
          </a:p>
        </p:txBody>
      </p:sp>
      <p:sp>
        <p:nvSpPr>
          <p:cNvPr id="24" name="Google Shape;293;p29">
            <a:extLst>
              <a:ext uri="{FF2B5EF4-FFF2-40B4-BE49-F238E27FC236}">
                <a16:creationId xmlns:a16="http://schemas.microsoft.com/office/drawing/2014/main" id="{EE321337-206A-A690-7375-D168168C42F0}"/>
              </a:ext>
            </a:extLst>
          </p:cNvPr>
          <p:cNvSpPr/>
          <p:nvPr/>
        </p:nvSpPr>
        <p:spPr>
          <a:xfrm>
            <a:off x="1320452" y="4728997"/>
            <a:ext cx="1358093"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85000"/>
            </a:schemeClr>
          </a:solidFill>
          <a:ln w="9528" cap="flat">
            <a:solidFill>
              <a:srgbClr val="000000"/>
            </a:solidFill>
            <a:prstDash val="solid"/>
            <a:miter/>
          </a:ln>
        </p:spPr>
        <p:txBody>
          <a:bodyPr vert="horz" wrap="square" lIns="68571" tIns="34271" rIns="68571" bIns="34271" anchor="ctr" anchorCtr="0" compatLnSpc="1">
            <a:noAutofit/>
          </a:bodyPr>
          <a:lstStyle/>
          <a:p>
            <a:pPr algn="ctr"/>
            <a:r>
              <a:rPr lang="fr-FR" b="1" dirty="0">
                <a:solidFill>
                  <a:schemeClr val="bg1">
                    <a:lumMod val="65000"/>
                  </a:schemeClr>
                </a:solidFill>
                <a:sym typeface="Arial"/>
              </a:rPr>
              <a:t>Tâche 8</a:t>
            </a:r>
          </a:p>
        </p:txBody>
      </p:sp>
    </p:spTree>
    <p:extLst>
      <p:ext uri="{BB962C8B-B14F-4D97-AF65-F5344CB8AC3E}">
        <p14:creationId xmlns:p14="http://schemas.microsoft.com/office/powerpoint/2010/main" val="213335200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p:txBody>
          <a:bodyPr/>
          <a:lstStyle/>
          <a:p>
            <a:r>
              <a:rPr lang="fr-FR" i="1" dirty="0">
                <a:solidFill>
                  <a:prstClr val="black"/>
                </a:solidFill>
                <a:latin typeface="Calibri" panose="020F0502020204030204"/>
              </a:rPr>
              <a:t>C’est la fin de notre séance. N’oubliez pas de réviser votre leçon</a:t>
            </a:r>
            <a:endParaRPr lang="fr-FR" dirty="0"/>
          </a:p>
        </p:txBody>
      </p:sp>
      <p:sp>
        <p:nvSpPr>
          <p:cNvPr id="6" name="Espace réservé du contenu 3"/>
          <p:cNvSpPr>
            <a:spLocks noGrp="1"/>
          </p:cNvSpPr>
          <p:nvPr>
            <p:ph sz="quarter" idx="11"/>
          </p:nvPr>
        </p:nvSpPr>
        <p:spPr/>
        <p:txBody>
          <a:bodyPr/>
          <a:lstStyle/>
          <a:p>
            <a:r>
              <a:rPr lang="fr-FR" dirty="0"/>
              <a:t>L’enseignant incite les élèves à faire l’exercice à la maison, puis clôt la séance..</a:t>
            </a:r>
          </a:p>
          <a:p>
            <a:endParaRPr lang="fr-FR" dirty="0"/>
          </a:p>
        </p:txBody>
      </p:sp>
      <p:pic>
        <p:nvPicPr>
          <p:cNvPr id="8" name="Image 7">
            <a:extLst>
              <a:ext uri="{FF2B5EF4-FFF2-40B4-BE49-F238E27FC236}">
                <a16:creationId xmlns:a16="http://schemas.microsoft.com/office/drawing/2014/main" id="{4B143794-8AA3-EFB9-E92B-489E9E7461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52865" y="1006851"/>
            <a:ext cx="5936259" cy="5182811"/>
          </a:xfrm>
          <a:prstGeom prst="rect">
            <a:avLst/>
          </a:prstGeom>
        </p:spPr>
      </p:pic>
    </p:spTree>
    <p:extLst>
      <p:ext uri="{BB962C8B-B14F-4D97-AF65-F5344CB8AC3E}">
        <p14:creationId xmlns:p14="http://schemas.microsoft.com/office/powerpoint/2010/main" val="3392999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8E9E1303-75FA-E1BB-782A-7979A997A59D}"/>
              </a:ext>
            </a:extLst>
          </p:cNvPr>
          <p:cNvSpPr>
            <a:spLocks noGrp="1"/>
          </p:cNvSpPr>
          <p:nvPr>
            <p:ph type="body" sz="quarter" idx="19"/>
          </p:nvPr>
        </p:nvSpPr>
        <p:spPr>
          <a:xfrm>
            <a:off x="2233324" y="1173018"/>
            <a:ext cx="9463104" cy="1030968"/>
          </a:xfrm>
        </p:spPr>
        <p:txBody>
          <a:bodyPr>
            <a:noAutofit/>
          </a:bodyPr>
          <a:lstStyle/>
          <a:p>
            <a:pPr lvl="0"/>
            <a:endParaRPr lang="fr-FR" sz="1400" b="1" dirty="0"/>
          </a:p>
          <a:p>
            <a:pPr marL="285750" lvl="0" indent="-285750">
              <a:buFont typeface="Arial" panose="020B0604020202020204" pitchFamily="34" charset="0"/>
              <a:buChar char="•"/>
            </a:pPr>
            <a:r>
              <a:rPr lang="fr-FR" dirty="0"/>
              <a:t>Calculer et interpréter la moyenne arithmétique d’une série statistique quantitative </a:t>
            </a:r>
          </a:p>
          <a:p>
            <a:pPr marL="0" lvl="0" indent="0"/>
            <a:endParaRPr lang="fr-FR" sz="1400" dirty="0"/>
          </a:p>
        </p:txBody>
      </p:sp>
      <p:sp>
        <p:nvSpPr>
          <p:cNvPr id="11" name="Text Placeholder 10">
            <a:extLst>
              <a:ext uri="{FF2B5EF4-FFF2-40B4-BE49-F238E27FC236}">
                <a16:creationId xmlns:a16="http://schemas.microsoft.com/office/drawing/2014/main" id="{13D30661-92FC-A4F4-7B45-AF5FB31A6BFE}"/>
              </a:ext>
            </a:extLst>
          </p:cNvPr>
          <p:cNvSpPr>
            <a:spLocks noGrp="1"/>
          </p:cNvSpPr>
          <p:nvPr>
            <p:ph type="body" sz="quarter" idx="20"/>
          </p:nvPr>
        </p:nvSpPr>
        <p:spPr>
          <a:xfrm>
            <a:off x="2235852" y="2452025"/>
            <a:ext cx="9478724" cy="945261"/>
          </a:xfrm>
        </p:spPr>
        <p:txBody>
          <a:bodyPr>
            <a:normAutofit/>
          </a:bodyPr>
          <a:lstStyle/>
          <a:p>
            <a:r>
              <a:rPr lang="fr-FR" noProof="0" dirty="0"/>
              <a:t>Serie statistique.</a:t>
            </a:r>
          </a:p>
          <a:p>
            <a:r>
              <a:rPr lang="fr-FR" noProof="0" dirty="0"/>
              <a:t>quantitative.</a:t>
            </a:r>
          </a:p>
          <a:p>
            <a:r>
              <a:rPr lang="fr-FR" noProof="0" dirty="0"/>
              <a:t>interprétation.</a:t>
            </a:r>
          </a:p>
          <a:p>
            <a:r>
              <a:rPr lang="fr-FR" dirty="0"/>
              <a:t>moyenne arithmétique</a:t>
            </a:r>
            <a:r>
              <a:rPr lang="fr-FR" noProof="0" dirty="0"/>
              <a:t>. </a:t>
            </a:r>
          </a:p>
        </p:txBody>
      </p:sp>
      <p:sp>
        <p:nvSpPr>
          <p:cNvPr id="12" name="Text Placeholder 11">
            <a:extLst>
              <a:ext uri="{FF2B5EF4-FFF2-40B4-BE49-F238E27FC236}">
                <a16:creationId xmlns:a16="http://schemas.microsoft.com/office/drawing/2014/main" id="{00735017-59C1-7D4C-2715-C166FA9BE463}"/>
              </a:ext>
            </a:extLst>
          </p:cNvPr>
          <p:cNvSpPr>
            <a:spLocks noGrp="1"/>
          </p:cNvSpPr>
          <p:nvPr>
            <p:ph type="body" sz="quarter" idx="21"/>
          </p:nvPr>
        </p:nvSpPr>
        <p:spPr/>
        <p:txBody>
          <a:bodyPr>
            <a:normAutofit/>
          </a:bodyPr>
          <a:lstStyle/>
          <a:p>
            <a:pPr lvl="0"/>
            <a:r>
              <a:rPr lang="fr-FR" b="1" dirty="0"/>
              <a:t>L’élève doit être capable de :</a:t>
            </a:r>
          </a:p>
          <a:p>
            <a:pPr marL="285750" lvl="0" indent="-285750">
              <a:buFont typeface="Arial" panose="020B0604020202020204" pitchFamily="34" charset="0"/>
              <a:buChar char="•"/>
            </a:pPr>
            <a:r>
              <a:rPr lang="fr-FR" dirty="0"/>
              <a:t>Déterminer et interpréter la moyenne arithmétique d’une série statistique</a:t>
            </a:r>
          </a:p>
        </p:txBody>
      </p:sp>
      <p:sp>
        <p:nvSpPr>
          <p:cNvPr id="13" name="Text Placeholder 12">
            <a:extLst>
              <a:ext uri="{FF2B5EF4-FFF2-40B4-BE49-F238E27FC236}">
                <a16:creationId xmlns:a16="http://schemas.microsoft.com/office/drawing/2014/main" id="{8B60F9AE-58B6-307B-B137-FB59B00029D1}"/>
              </a:ext>
            </a:extLst>
          </p:cNvPr>
          <p:cNvSpPr>
            <a:spLocks noGrp="1"/>
          </p:cNvSpPr>
          <p:nvPr>
            <p:ph type="body" sz="quarter" idx="22"/>
          </p:nvPr>
        </p:nvSpPr>
        <p:spPr/>
        <p:txBody>
          <a:bodyPr>
            <a:normAutofit/>
          </a:bodyPr>
          <a:lstStyle/>
          <a:p>
            <a:pPr lvl="0"/>
            <a:r>
              <a:rPr lang="fr-FR" b="1" dirty="0"/>
              <a:t>Pendant le feedback, attirer l’attention des élèves sur les erreurs fréquentes :</a:t>
            </a:r>
          </a:p>
          <a:p>
            <a:pPr marL="285750" lvl="0" indent="-285750">
              <a:buFont typeface="Arial" panose="020B0604020202020204" pitchFamily="34" charset="0"/>
              <a:buChar char="•"/>
            </a:pPr>
            <a:r>
              <a:rPr lang="fr-MA" dirty="0"/>
              <a:t>Il faut distinguer la moyenne arithmétique du mode.</a:t>
            </a:r>
          </a:p>
        </p:txBody>
      </p:sp>
    </p:spTree>
    <p:extLst>
      <p:ext uri="{BB962C8B-B14F-4D97-AF65-F5344CB8AC3E}">
        <p14:creationId xmlns:p14="http://schemas.microsoft.com/office/powerpoint/2010/main" val="15443514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02162E-6615-C435-D3B5-F9D4D8FC547B}"/>
              </a:ext>
            </a:extLst>
          </p:cNvPr>
          <p:cNvSpPr>
            <a:spLocks noGrp="1"/>
          </p:cNvSpPr>
          <p:nvPr>
            <p:ph type="body" sz="quarter" idx="10"/>
          </p:nvPr>
        </p:nvSpPr>
        <p:spPr>
          <a:xfrm>
            <a:off x="253322" y="3190552"/>
            <a:ext cx="2873248" cy="2835344"/>
          </a:xfrm>
        </p:spPr>
        <p:txBody>
          <a:bodyPr>
            <a:noAutofit/>
          </a:bodyPr>
          <a:lstStyle/>
          <a:p>
            <a:pPr algn="just"/>
            <a:r>
              <a:rPr lang="fr-FR" sz="1200" dirty="0"/>
              <a:t>Le feedback ne doit pas être un jugement sur l’élève ni sur ses capacités</a:t>
            </a:r>
          </a:p>
          <a:p>
            <a:pPr algn="just"/>
            <a:r>
              <a:rPr lang="fr-FR" sz="1200" dirty="0"/>
              <a:t>Le feedback est une opportunité d’apprentissage pour les élèves en exploitant des erreurs ou de bonnes réponses</a:t>
            </a:r>
          </a:p>
          <a:p>
            <a:pPr algn="just"/>
            <a:r>
              <a:rPr lang="fr-FR" sz="1200" dirty="0"/>
              <a:t>Le feedback permet aux élèves d’être conscients des critères de réussite d’une tâche </a:t>
            </a:r>
          </a:p>
          <a:p>
            <a:pPr algn="just"/>
            <a:r>
              <a:rPr lang="fr-FR" sz="1200" dirty="0"/>
              <a:t>Le feedback encourage les élèves à identifier les erreurs à ne pas reproduire, ou alors les bonnes pratiques à renforcer</a:t>
            </a:r>
          </a:p>
        </p:txBody>
      </p:sp>
      <p:sp>
        <p:nvSpPr>
          <p:cNvPr id="3" name="Text Placeholder 2">
            <a:extLst>
              <a:ext uri="{FF2B5EF4-FFF2-40B4-BE49-F238E27FC236}">
                <a16:creationId xmlns:a16="http://schemas.microsoft.com/office/drawing/2014/main" id="{A01C8524-423A-CC26-F5E6-826429CC90D9}"/>
              </a:ext>
            </a:extLst>
          </p:cNvPr>
          <p:cNvSpPr>
            <a:spLocks noGrp="1"/>
          </p:cNvSpPr>
          <p:nvPr>
            <p:ph type="body" sz="quarter" idx="11"/>
          </p:nvPr>
        </p:nvSpPr>
        <p:spPr>
          <a:xfrm>
            <a:off x="3627796" y="3190551"/>
            <a:ext cx="3759199" cy="2835344"/>
          </a:xfrm>
        </p:spPr>
        <p:txBody>
          <a:bodyPr>
            <a:normAutofit/>
          </a:bodyPr>
          <a:lstStyle/>
          <a:p>
            <a:pPr algn="just"/>
            <a:r>
              <a:rPr lang="fr-FR" sz="1400" dirty="0"/>
              <a:t>Demander aux élèves de justifier leurs réponses et de verbaliser leur raisonnement</a:t>
            </a:r>
          </a:p>
          <a:p>
            <a:pPr algn="just"/>
            <a:r>
              <a:rPr lang="fr-FR" sz="1400" dirty="0"/>
              <a:t>Donner des feedbacks aux élèves de manière instantanée à chaque fois que l’occasion se présente (ne pas laisser passer des erreurs)</a:t>
            </a:r>
          </a:p>
          <a:p>
            <a:pPr algn="just"/>
            <a:r>
              <a:rPr lang="fr-FR" sz="1400" dirty="0"/>
              <a:t>Donner un feedback spécifique, détaillé et objectif aux élèves:</a:t>
            </a:r>
          </a:p>
          <a:p>
            <a:pPr lvl="1" algn="just">
              <a:buFont typeface="Wingdings" panose="05000000000000000000" pitchFamily="2" charset="2"/>
              <a:buChar char="ü"/>
            </a:pPr>
            <a:r>
              <a:rPr lang="fr-FR" sz="1400" dirty="0"/>
              <a:t>« Voici pourquoi c’est une bonne réponse »; « Voici ce que tu as bien fait … »</a:t>
            </a:r>
          </a:p>
          <a:p>
            <a:pPr lvl="1" algn="just">
              <a:buFont typeface="Wingdings" panose="05000000000000000000" pitchFamily="2" charset="2"/>
              <a:buChar char="ü"/>
            </a:pPr>
            <a:r>
              <a:rPr lang="fr-FR" sz="1400" dirty="0"/>
              <a:t>« Voici pourquoi c’est une réponse incomplète. Voici l’erreur »</a:t>
            </a:r>
          </a:p>
        </p:txBody>
      </p:sp>
      <p:sp>
        <p:nvSpPr>
          <p:cNvPr id="4" name="Text Placeholder 3">
            <a:extLst>
              <a:ext uri="{FF2B5EF4-FFF2-40B4-BE49-F238E27FC236}">
                <a16:creationId xmlns:a16="http://schemas.microsoft.com/office/drawing/2014/main" id="{D3931108-6E1E-A80D-8E1A-D3ADCD2D3079}"/>
              </a:ext>
            </a:extLst>
          </p:cNvPr>
          <p:cNvSpPr>
            <a:spLocks noGrp="1"/>
          </p:cNvSpPr>
          <p:nvPr>
            <p:ph type="body" sz="quarter" idx="12"/>
          </p:nvPr>
        </p:nvSpPr>
        <p:spPr>
          <a:xfrm>
            <a:off x="7816647" y="3190551"/>
            <a:ext cx="3779300" cy="2835344"/>
          </a:xfrm>
        </p:spPr>
        <p:txBody>
          <a:bodyPr>
            <a:normAutofit/>
          </a:bodyPr>
          <a:lstStyle/>
          <a:p>
            <a:pPr algn="just"/>
            <a:r>
              <a:rPr lang="fr-FR" sz="1400" dirty="0"/>
              <a:t>Ne pas donner de feedback ou donner du feedback de manière occasionnelle seulement</a:t>
            </a:r>
          </a:p>
          <a:p>
            <a:pPr algn="just"/>
            <a:r>
              <a:rPr lang="fr-FR" sz="1400" dirty="0"/>
              <a:t>Donner un feedback générique sans préciser pourquoi: « Bien »; « C’est faux » ; « Excellent »</a:t>
            </a:r>
          </a:p>
          <a:p>
            <a:pPr algn="just"/>
            <a:r>
              <a:rPr lang="fr-FR" sz="1400" dirty="0"/>
              <a:t>Porter un jugement de valeur sur l’élève: « Tu es intelligent »; « Tu es paresseux »; …</a:t>
            </a:r>
          </a:p>
          <a:p>
            <a:pPr algn="just"/>
            <a:r>
              <a:rPr lang="fr-FR" sz="1400" dirty="0"/>
              <a:t>S’adresser uniquement à l’élève concerné</a:t>
            </a:r>
          </a:p>
        </p:txBody>
      </p:sp>
      <p:sp>
        <p:nvSpPr>
          <p:cNvPr id="8" name="Text Placeholder 7">
            <a:extLst>
              <a:ext uri="{FF2B5EF4-FFF2-40B4-BE49-F238E27FC236}">
                <a16:creationId xmlns:a16="http://schemas.microsoft.com/office/drawing/2014/main" id="{BBB4D9A9-6B13-24B6-C677-7C7FC8FBA5FD}"/>
              </a:ext>
            </a:extLst>
          </p:cNvPr>
          <p:cNvSpPr>
            <a:spLocks noGrp="1"/>
          </p:cNvSpPr>
          <p:nvPr>
            <p:ph type="body" sz="quarter" idx="13"/>
          </p:nvPr>
        </p:nvSpPr>
        <p:spPr>
          <a:xfrm>
            <a:off x="5648039" y="6218581"/>
            <a:ext cx="4493835" cy="332277"/>
          </a:xfrm>
        </p:spPr>
        <p:txBody>
          <a:bodyPr/>
          <a:lstStyle/>
          <a:p>
            <a:r>
              <a:rPr lang="fr-FR" kern="0" dirty="0">
                <a:solidFill>
                  <a:srgbClr val="000000"/>
                </a:solidFill>
                <a:sym typeface="Arial"/>
              </a:rPr>
              <a:t>« </a:t>
            </a:r>
            <a:r>
              <a:rPr lang="fr-FR" kern="0" dirty="0">
                <a:solidFill>
                  <a:srgbClr val="000000"/>
                </a:solidFill>
                <a:sym typeface="Arial"/>
                <a:hlinkClick r:id="rId2"/>
              </a:rPr>
              <a:t>Banque des pratiques pédagogiques efficaces </a:t>
            </a:r>
            <a:r>
              <a:rPr lang="fr-FR" kern="0" dirty="0">
                <a:solidFill>
                  <a:srgbClr val="000000"/>
                </a:solidFill>
                <a:sym typeface="Arial"/>
              </a:rPr>
              <a:t>»</a:t>
            </a:r>
          </a:p>
        </p:txBody>
      </p:sp>
    </p:spTree>
    <p:extLst>
      <p:ext uri="{BB962C8B-B14F-4D97-AF65-F5344CB8AC3E}">
        <p14:creationId xmlns:p14="http://schemas.microsoft.com/office/powerpoint/2010/main" val="22846011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6DED1F-E8FA-A1FE-9C4D-8848890EB22B}"/>
              </a:ext>
            </a:extLst>
          </p:cNvPr>
          <p:cNvSpPr>
            <a:spLocks noGrp="1"/>
          </p:cNvSpPr>
          <p:nvPr>
            <p:ph type="body" sz="quarter" idx="10"/>
          </p:nvPr>
        </p:nvSpPr>
        <p:spPr/>
        <p:txBody>
          <a:bodyPr/>
          <a:lstStyle/>
          <a:p>
            <a:endParaRPr lang="fr-FR" dirty="0"/>
          </a:p>
        </p:txBody>
      </p:sp>
      <p:sp>
        <p:nvSpPr>
          <p:cNvPr id="3" name="Text Placeholder 2">
            <a:extLst>
              <a:ext uri="{FF2B5EF4-FFF2-40B4-BE49-F238E27FC236}">
                <a16:creationId xmlns:a16="http://schemas.microsoft.com/office/drawing/2014/main" id="{4F1B72B7-595C-352E-A002-BC30F0A3FF7D}"/>
              </a:ext>
            </a:extLst>
          </p:cNvPr>
          <p:cNvSpPr>
            <a:spLocks noGrp="1"/>
          </p:cNvSpPr>
          <p:nvPr>
            <p:ph type="body" sz="quarter" idx="11"/>
          </p:nvPr>
        </p:nvSpPr>
        <p:spPr/>
        <p:txBody>
          <a:bodyPr/>
          <a:lstStyle/>
          <a:p>
            <a:endParaRPr lang="fr-FR" dirty="0"/>
          </a:p>
        </p:txBody>
      </p:sp>
      <p:sp>
        <p:nvSpPr>
          <p:cNvPr id="4" name="Text Placeholder 3">
            <a:extLst>
              <a:ext uri="{FF2B5EF4-FFF2-40B4-BE49-F238E27FC236}">
                <a16:creationId xmlns:a16="http://schemas.microsoft.com/office/drawing/2014/main" id="{2362C5F7-6700-6B26-1943-A8A45E94CFD7}"/>
              </a:ext>
            </a:extLst>
          </p:cNvPr>
          <p:cNvSpPr>
            <a:spLocks noGrp="1"/>
          </p:cNvSpPr>
          <p:nvPr>
            <p:ph type="body" sz="quarter" idx="12"/>
          </p:nvPr>
        </p:nvSpPr>
        <p:spPr/>
        <p:txBody>
          <a:bodyPr/>
          <a:lstStyle/>
          <a:p>
            <a:endParaRPr lang="fr-FR" dirty="0"/>
          </a:p>
        </p:txBody>
      </p:sp>
      <p:sp>
        <p:nvSpPr>
          <p:cNvPr id="5" name="Text Placeholder 4">
            <a:extLst>
              <a:ext uri="{FF2B5EF4-FFF2-40B4-BE49-F238E27FC236}">
                <a16:creationId xmlns:a16="http://schemas.microsoft.com/office/drawing/2014/main" id="{0B35B39A-E37B-7515-3A0F-CD987323FF21}"/>
              </a:ext>
            </a:extLst>
          </p:cNvPr>
          <p:cNvSpPr>
            <a:spLocks noGrp="1"/>
          </p:cNvSpPr>
          <p:nvPr>
            <p:ph type="body" sz="quarter" idx="13"/>
          </p:nvPr>
        </p:nvSpPr>
        <p:spPr/>
        <p:txBody>
          <a:bodyPr/>
          <a:lstStyle/>
          <a:p>
            <a:endParaRPr lang="fr-FR" dirty="0"/>
          </a:p>
        </p:txBody>
      </p:sp>
      <p:sp>
        <p:nvSpPr>
          <p:cNvPr id="6" name="Text Placeholder 5">
            <a:extLst>
              <a:ext uri="{FF2B5EF4-FFF2-40B4-BE49-F238E27FC236}">
                <a16:creationId xmlns:a16="http://schemas.microsoft.com/office/drawing/2014/main" id="{DCD682AE-CA97-F16E-C451-D3E806BD04FF}"/>
              </a:ext>
            </a:extLst>
          </p:cNvPr>
          <p:cNvSpPr>
            <a:spLocks noGrp="1"/>
          </p:cNvSpPr>
          <p:nvPr>
            <p:ph type="body" sz="quarter" idx="14"/>
          </p:nvPr>
        </p:nvSpPr>
        <p:spPr/>
        <p:txBody>
          <a:bodyPr/>
          <a:lstStyle/>
          <a:p>
            <a:endParaRPr lang="fr-FR" dirty="0"/>
          </a:p>
        </p:txBody>
      </p:sp>
      <p:sp>
        <p:nvSpPr>
          <p:cNvPr id="7" name="Text Placeholder 6">
            <a:extLst>
              <a:ext uri="{FF2B5EF4-FFF2-40B4-BE49-F238E27FC236}">
                <a16:creationId xmlns:a16="http://schemas.microsoft.com/office/drawing/2014/main" id="{497366E0-3DFF-DDCD-E342-D424E5371FC3}"/>
              </a:ext>
            </a:extLst>
          </p:cNvPr>
          <p:cNvSpPr>
            <a:spLocks noGrp="1"/>
          </p:cNvSpPr>
          <p:nvPr>
            <p:ph type="body" sz="quarter" idx="15"/>
          </p:nvPr>
        </p:nvSpPr>
        <p:spPr/>
        <p:txBody>
          <a:bodyPr/>
          <a:lstStyle/>
          <a:p>
            <a:endParaRPr lang="fr-FR" dirty="0"/>
          </a:p>
        </p:txBody>
      </p:sp>
    </p:spTree>
    <p:extLst>
      <p:ext uri="{BB962C8B-B14F-4D97-AF65-F5344CB8AC3E}">
        <p14:creationId xmlns:p14="http://schemas.microsoft.com/office/powerpoint/2010/main" val="1857701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1BFFC17-0CD6-89B0-27FC-84C8A6549EE0}"/>
              </a:ext>
            </a:extLst>
          </p:cNvPr>
          <p:cNvSpPr>
            <a:spLocks noGrp="1"/>
          </p:cNvSpPr>
          <p:nvPr>
            <p:ph type="body" sz="quarter" idx="10"/>
          </p:nvPr>
        </p:nvSpPr>
        <p:spPr/>
        <p:txBody>
          <a:bodyPr>
            <a:normAutofit fontScale="92500" lnSpcReduction="10000"/>
          </a:bodyPr>
          <a:lstStyle/>
          <a:p>
            <a:r>
              <a:rPr lang="en-US" dirty="0"/>
              <a:t>10 min</a:t>
            </a:r>
            <a:endParaRPr lang="fr-FR" dirty="0"/>
          </a:p>
        </p:txBody>
      </p:sp>
    </p:spTree>
    <p:extLst>
      <p:ext uri="{BB962C8B-B14F-4D97-AF65-F5344CB8AC3E}">
        <p14:creationId xmlns:p14="http://schemas.microsoft.com/office/powerpoint/2010/main" val="187130771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sz="2000" dirty="0">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12224</TotalTime>
  <Words>1540</Words>
  <Application>Microsoft Office PowerPoint</Application>
  <PresentationFormat>Grand écran</PresentationFormat>
  <Paragraphs>248</Paragraphs>
  <Slides>50</Slides>
  <Notes>4</Notes>
  <HiddenSlides>7</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50</vt:i4>
      </vt:variant>
    </vt:vector>
  </HeadingPairs>
  <TitlesOfParts>
    <vt:vector size="59" baseType="lpstr">
      <vt:lpstr>Aptos</vt:lpstr>
      <vt:lpstr>Aptos Display</vt:lpstr>
      <vt:lpstr>Arial</vt:lpstr>
      <vt:lpstr>Calibri</vt:lpstr>
      <vt:lpstr>Cambria Math</vt:lpstr>
      <vt:lpstr>Dosis</vt:lpstr>
      <vt:lpstr>Georgia</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Bonjour! Prêts pour démarrer notre séance? Allons-y!</vt:lpstr>
      <vt:lpstr>Présentation PowerPoint</vt:lpstr>
      <vt:lpstr>Qui peut me rappeler la signification de ces icônes?</vt:lpstr>
      <vt:lpstr>Très bien.</vt:lpstr>
      <vt:lpstr>Présentation PowerPoint</vt:lpstr>
      <vt:lpstr>Présentation PowerPoint</vt:lpstr>
      <vt:lpstr>Présentation PowerPoint</vt:lpstr>
      <vt:lpstr>Présentation PowerPoint</vt:lpstr>
      <vt:lpstr> Nous allons commencé par corriger l’exercice maison</vt:lpstr>
      <vt:lpstr>Présentation PowerPoint</vt:lpstr>
      <vt:lpstr> Répondez aux questions ci-dessous:  </vt:lpstr>
      <vt:lpstr>Voici les bonnes réponses:</vt:lpstr>
      <vt:lpstr>Présentation PowerPoint</vt:lpstr>
      <vt:lpstr>A la fin de cette séance, vous serez capables de:</vt:lpstr>
      <vt:lpstr>Pour atteindre cet objectif, nous allons suivre deux étapes</vt:lpstr>
      <vt:lpstr>Présentation PowerPoint</vt:lpstr>
      <vt:lpstr>Je vais examiner cette situation de plus près. C’est le cas d’une série statistique quantitative.</vt:lpstr>
      <vt:lpstr>Je vais calculer la moyenne arithmétique de cette série statistique</vt:lpstr>
      <vt:lpstr>Je suis les trois étapes suivantes</vt:lpstr>
      <vt:lpstr>Je termine les calculs et j’interprète le résultat trouvé</vt:lpstr>
      <vt:lpstr>Présentation PowerPoint</vt:lpstr>
      <vt:lpstr>Nous allons traiter la situation suivante.</vt:lpstr>
      <vt:lpstr>Quelle est la somme des valeurs du caractère de cette série statistique?</vt:lpstr>
      <vt:lpstr>La bonne réponse est:</vt:lpstr>
      <vt:lpstr>Quel l’effectif total?</vt:lpstr>
      <vt:lpstr>Voici la bonne réponse. Rappelez vous que l’effectif total est la somme des effectifs et aussi le nombre des individus d’une série statistique</vt:lpstr>
      <vt:lpstr>Calculer la moyenne de cette série statistique.</vt:lpstr>
      <vt:lpstr>Voici la bonne réponse.</vt:lpstr>
      <vt:lpstr>Interpréter le résultat trouvé.</vt:lpstr>
      <vt:lpstr>Interpréter le résultat trouvé?</vt:lpstr>
      <vt:lpstr>Présentation PowerPoint</vt:lpstr>
      <vt:lpstr>Travaillez individuellement puis discutez en binômes vos réponses.</vt:lpstr>
      <vt:lpstr>Prenez la correction sur vos livrets.</vt:lpstr>
      <vt:lpstr>Présentation PowerPoint</vt:lpstr>
      <vt:lpstr>Prenez votre livret et votre crayon, puis répondez individuellement aux exercices. Vous avez 10 min</vt:lpstr>
      <vt:lpstr>Le temps est terminé. Voyons ensemble la solution des exercices.</vt:lpstr>
      <vt:lpstr>Présentation PowerPoint</vt:lpstr>
      <vt:lpstr>Qui peut me dire ce que nous avons appris aujourd’hui? </vt:lpstr>
      <vt:lpstr>Dans cette séance nous avons appris comment déterminer le mode d’une série statistique.</vt:lpstr>
      <vt:lpstr>Voici l’exercice à faire à la maison pour la séance prochaine.</vt:lpstr>
      <vt:lpstr>C’est la fin de notre séance. N’oubliez pas de réviser votre leçon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Mehdi Alaoui</dc:creator>
  <cp:lastModifiedBy>AMINE RADOUANE - ENSEIGNANT</cp:lastModifiedBy>
  <cp:revision>786</cp:revision>
  <dcterms:created xsi:type="dcterms:W3CDTF">2025-11-03T10:55:47Z</dcterms:created>
  <dcterms:modified xsi:type="dcterms:W3CDTF">2026-05-10T06:22:01Z</dcterms:modified>
</cp:coreProperties>
</file>