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2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2" r:id="rId2"/>
    <p:sldMasterId id="2147483744" r:id="rId3"/>
  </p:sldMasterIdLst>
  <p:notesMasterIdLst>
    <p:notesMasterId r:id="rId65"/>
  </p:notesMasterIdLst>
  <p:handoutMasterIdLst>
    <p:handoutMasterId r:id="rId66"/>
  </p:handoutMasterIdLst>
  <p:sldIdLst>
    <p:sldId id="308" r:id="rId4"/>
    <p:sldId id="288" r:id="rId5"/>
    <p:sldId id="289" r:id="rId6"/>
    <p:sldId id="286" r:id="rId7"/>
    <p:sldId id="287" r:id="rId8"/>
    <p:sldId id="264" r:id="rId9"/>
    <p:sldId id="290" r:id="rId10"/>
    <p:sldId id="292" r:id="rId11"/>
    <p:sldId id="293" r:id="rId12"/>
    <p:sldId id="258" r:id="rId13"/>
    <p:sldId id="294" r:id="rId14"/>
    <p:sldId id="256" r:id="rId15"/>
    <p:sldId id="265" r:id="rId16"/>
    <p:sldId id="261" r:id="rId17"/>
    <p:sldId id="2147483413" r:id="rId18"/>
    <p:sldId id="263" r:id="rId19"/>
    <p:sldId id="295" r:id="rId20"/>
    <p:sldId id="267" r:id="rId21"/>
    <p:sldId id="296" r:id="rId22"/>
    <p:sldId id="268" r:id="rId23"/>
    <p:sldId id="269" r:id="rId24"/>
    <p:sldId id="314" r:id="rId25"/>
    <p:sldId id="315" r:id="rId26"/>
    <p:sldId id="316" r:id="rId27"/>
    <p:sldId id="317" r:id="rId28"/>
    <p:sldId id="309" r:id="rId29"/>
    <p:sldId id="310" r:id="rId30"/>
    <p:sldId id="297" r:id="rId31"/>
    <p:sldId id="270" r:id="rId32"/>
    <p:sldId id="271" r:id="rId33"/>
    <p:sldId id="272" r:id="rId34"/>
    <p:sldId id="2147483419" r:id="rId35"/>
    <p:sldId id="313" r:id="rId36"/>
    <p:sldId id="259" r:id="rId37"/>
    <p:sldId id="2147483420" r:id="rId38"/>
    <p:sldId id="322" r:id="rId39"/>
    <p:sldId id="323" r:id="rId40"/>
    <p:sldId id="324" r:id="rId41"/>
    <p:sldId id="325" r:id="rId42"/>
    <p:sldId id="2147483416" r:id="rId43"/>
    <p:sldId id="274" r:id="rId44"/>
    <p:sldId id="275" r:id="rId45"/>
    <p:sldId id="276" r:id="rId46"/>
    <p:sldId id="299" r:id="rId47"/>
    <p:sldId id="260" r:id="rId48"/>
    <p:sldId id="279" r:id="rId49"/>
    <p:sldId id="318" r:id="rId50"/>
    <p:sldId id="319" r:id="rId51"/>
    <p:sldId id="320" r:id="rId52"/>
    <p:sldId id="321" r:id="rId53"/>
    <p:sldId id="300" r:id="rId54"/>
    <p:sldId id="301" r:id="rId55"/>
    <p:sldId id="281" r:id="rId56"/>
    <p:sldId id="303" r:id="rId57"/>
    <p:sldId id="304" r:id="rId58"/>
    <p:sldId id="282" r:id="rId59"/>
    <p:sldId id="305" r:id="rId60"/>
    <p:sldId id="262" r:id="rId61"/>
    <p:sldId id="283" r:id="rId62"/>
    <p:sldId id="284" r:id="rId63"/>
    <p:sldId id="2147483421" r:id="rId6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61"/>
            <p14:sldId id="2147483413"/>
            <p14:sldId id="263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16"/>
            <p14:sldId id="31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9"/>
            <p14:sldId id="313"/>
            <p14:sldId id="259"/>
            <p14:sldId id="2147483420"/>
            <p14:sldId id="322"/>
            <p14:sldId id="323"/>
            <p14:sldId id="324"/>
            <p14:sldId id="325"/>
            <p14:sldId id="2147483416"/>
            <p14:sldId id="274"/>
            <p14:sldId id="275"/>
            <p14:sldId id="276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18"/>
            <p14:sldId id="319"/>
            <p14:sldId id="320"/>
            <p14:sldId id="321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2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1.pn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3.xml"/><Relationship Id="rId4" Type="http://schemas.microsoft.com/office/2007/relationships/hdphoto" Target="../media/hdphoto7.wdp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3.xml"/><Relationship Id="rId4" Type="http://schemas.microsoft.com/office/2007/relationships/hdphoto" Target="../media/hdphoto8.wdp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3.xml"/><Relationship Id="rId4" Type="http://schemas.microsoft.com/office/2007/relationships/hdphoto" Target="../media/hdphoto9.wdp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microsoft.com/office/2007/relationships/hdphoto" Target="../media/hdphoto2.wdp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3.xml"/><Relationship Id="rId4" Type="http://schemas.microsoft.com/office/2007/relationships/hdphoto" Target="../media/hdphoto4.wdp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1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2.xml"/><Relationship Id="rId4" Type="http://schemas.microsoft.com/office/2007/relationships/hdphoto" Target="../media/hdphoto7.wdp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2.xml"/><Relationship Id="rId4" Type="http://schemas.microsoft.com/office/2007/relationships/hdphoto" Target="../media/hdphoto8.wdp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2.xml"/><Relationship Id="rId4" Type="http://schemas.microsoft.com/office/2007/relationships/hdphoto" Target="../media/hdphoto9.wdp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2.xml"/><Relationship Id="rId4" Type="http://schemas.microsoft.com/office/2007/relationships/hdphoto" Target="../media/hdphoto4.wdp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microsoft.com/office/2007/relationships/hdphoto" Target="../media/hdphoto2.wdp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10.wdp"/><Relationship Id="rId4" Type="http://schemas.openxmlformats.org/officeDocument/2006/relationships/image" Target="../media/image16.png"/><Relationship Id="rId9" Type="http://schemas.openxmlformats.org/officeDocument/2006/relationships/image" Target="../media/image46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9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2738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91526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58857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4750763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367677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058913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386449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566616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622670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6532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59929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316691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56155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83611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65759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1889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76606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55101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194383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636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123636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02422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48526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35547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883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2906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Polyn</a:t>
            </a:r>
            <a:r>
              <a:rPr lang="fr-FR" dirty="0"/>
              <a:t>ô</a:t>
            </a:r>
            <a:r>
              <a:rPr lang="en-US" dirty="0" err="1"/>
              <a:t>mes</a:t>
            </a:r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2498133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1832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740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2380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647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394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0706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273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25547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263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7575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10672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9884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5988449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9280" y="510273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5044" y="4462951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956582" y="1087930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945044" y="4471023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1342224" y="1731987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1321651" y="262293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1321651" y="349424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3133380" y="173198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Calculer la puissance  à exposant positif d’un nombre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3167034" y="2610870"/>
            <a:ext cx="8110747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M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Reconnaitre la nécessité de la racine carrée</a:t>
            </a: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</p:spPr>
            <p:txBody>
              <a:bodyPr anchor="ctr"/>
              <a:lstStyle>
                <a:lvl1pPr algn="ctr">
                  <a:buNone/>
                  <a:defRPr sz="2000" b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1pPr>
                <a:lvl2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2pPr>
                <a:lvl3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3pPr>
                <a:lvl4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4pPr>
                <a:lvl5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5pPr>
              </a:lstStyle>
              <a:p>
                <a:pPr algn="ctr" defTabSz="685783"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Résoudre l’équation: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𝑥</m:t>
                        </m:r>
                      </m:e>
                      <m:sup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2</m:t>
                        </m:r>
                      </m:sup>
                    </m:sSup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;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&gt;0</m:t>
                    </m:r>
                  </m:oMath>
                </a14:m>
                <a:endParaRPr lang="fr-FR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321651" y="5106725"/>
            <a:ext cx="12276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4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 hasCustomPrompt="1"/>
          </p:nvPr>
        </p:nvSpPr>
        <p:spPr>
          <a:xfrm>
            <a:off x="1321651" y="5987454"/>
            <a:ext cx="1227600" cy="734400"/>
          </a:xfrm>
        </p:spPr>
        <p:txBody>
          <a:bodyPr anchor="ctr"/>
          <a:lstStyle>
            <a:lvl1pPr algn="ctr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Tâche</a:t>
            </a:r>
            <a:r>
              <a:rPr lang="en-US" dirty="0"/>
              <a:t> 5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3167034" y="5987454"/>
            <a:ext cx="8109547" cy="734400"/>
          </a:xfrm>
        </p:spPr>
        <p:txBody>
          <a:bodyPr anchor="ctr"/>
          <a:lstStyle>
            <a:lvl1pPr algn="ctr" defTabSz="685783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Déterminer le degré d’un polynôme 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 hasCustomPrompt="1"/>
          </p:nvPr>
        </p:nvSpPr>
        <p:spPr>
          <a:xfrm>
            <a:off x="3133380" y="5103730"/>
            <a:ext cx="81504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15264049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92350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3016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01094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12484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1629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513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468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0897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299650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03136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9616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30001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724449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01709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47186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31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20913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36202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86557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6791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27703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91529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786549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2207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8820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709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8336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87880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62556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013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66081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48061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8416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42181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45724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09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253156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364941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42733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09281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2381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258963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1009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527437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048463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158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100.xml"/><Relationship Id="rId26" Type="http://schemas.openxmlformats.org/officeDocument/2006/relationships/slideLayout" Target="../slideLayouts/slideLayout108.xml"/><Relationship Id="rId39" Type="http://schemas.openxmlformats.org/officeDocument/2006/relationships/slideLayout" Target="../slideLayouts/slideLayout121.xml"/><Relationship Id="rId21" Type="http://schemas.openxmlformats.org/officeDocument/2006/relationships/slideLayout" Target="../slideLayouts/slideLayout103.xml"/><Relationship Id="rId34" Type="http://schemas.openxmlformats.org/officeDocument/2006/relationships/slideLayout" Target="../slideLayouts/slideLayout116.xml"/><Relationship Id="rId42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20" Type="http://schemas.openxmlformats.org/officeDocument/2006/relationships/slideLayout" Target="../slideLayouts/slideLayout102.xml"/><Relationship Id="rId29" Type="http://schemas.openxmlformats.org/officeDocument/2006/relationships/slideLayout" Target="../slideLayouts/slideLayout111.xml"/><Relationship Id="rId41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24" Type="http://schemas.openxmlformats.org/officeDocument/2006/relationships/slideLayout" Target="../slideLayouts/slideLayout106.xml"/><Relationship Id="rId32" Type="http://schemas.openxmlformats.org/officeDocument/2006/relationships/slideLayout" Target="../slideLayouts/slideLayout114.xml"/><Relationship Id="rId37" Type="http://schemas.openxmlformats.org/officeDocument/2006/relationships/slideLayout" Target="../slideLayouts/slideLayout119.xml"/><Relationship Id="rId40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23" Type="http://schemas.openxmlformats.org/officeDocument/2006/relationships/slideLayout" Target="../slideLayouts/slideLayout105.xml"/><Relationship Id="rId28" Type="http://schemas.openxmlformats.org/officeDocument/2006/relationships/slideLayout" Target="../slideLayouts/slideLayout110.xml"/><Relationship Id="rId36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92.xml"/><Relationship Id="rId19" Type="http://schemas.openxmlformats.org/officeDocument/2006/relationships/slideLayout" Target="../slideLayouts/slideLayout101.xml"/><Relationship Id="rId31" Type="http://schemas.openxmlformats.org/officeDocument/2006/relationships/slideLayout" Target="../slideLayouts/slideLayout113.xml"/><Relationship Id="rId44" Type="http://schemas.openxmlformats.org/officeDocument/2006/relationships/theme" Target="../theme/theme3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Relationship Id="rId22" Type="http://schemas.openxmlformats.org/officeDocument/2006/relationships/slideLayout" Target="../slideLayouts/slideLayout104.xml"/><Relationship Id="rId27" Type="http://schemas.openxmlformats.org/officeDocument/2006/relationships/slideLayout" Target="../slideLayouts/slideLayout109.xml"/><Relationship Id="rId30" Type="http://schemas.openxmlformats.org/officeDocument/2006/relationships/slideLayout" Target="../slideLayouts/slideLayout112.xml"/><Relationship Id="rId35" Type="http://schemas.openxmlformats.org/officeDocument/2006/relationships/slideLayout" Target="../slideLayouts/slideLayout117.xml"/><Relationship Id="rId43" Type="http://schemas.openxmlformats.org/officeDocument/2006/relationships/slideLayout" Target="../slideLayouts/slideLayout125.xml"/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5" Type="http://schemas.openxmlformats.org/officeDocument/2006/relationships/slideLayout" Target="../slideLayouts/slideLayout107.xml"/><Relationship Id="rId33" Type="http://schemas.openxmlformats.org/officeDocument/2006/relationships/slideLayout" Target="../slideLayouts/slideLayout115.xml"/><Relationship Id="rId38" Type="http://schemas.openxmlformats.org/officeDocument/2006/relationships/slideLayout" Target="../slideLayouts/slideLayout1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6668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30" r:id="rId28"/>
    <p:sldLayoutId id="2147483731" r:id="rId29"/>
    <p:sldLayoutId id="2147483732" r:id="rId30"/>
    <p:sldLayoutId id="2147483733" r:id="rId31"/>
    <p:sldLayoutId id="2147483734" r:id="rId32"/>
    <p:sldLayoutId id="2147483735" r:id="rId33"/>
    <p:sldLayoutId id="2147483736" r:id="rId34"/>
    <p:sldLayoutId id="2147483737" r:id="rId35"/>
    <p:sldLayoutId id="2147483738" r:id="rId36"/>
    <p:sldLayoutId id="2147483739" r:id="rId37"/>
    <p:sldLayoutId id="2147483740" r:id="rId38"/>
    <p:sldLayoutId id="2147483741" r:id="rId39"/>
    <p:sldLayoutId id="2147483742" r:id="rId40"/>
    <p:sldLayoutId id="2147483743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7005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  <p:sldLayoutId id="2147483770" r:id="rId26"/>
    <p:sldLayoutId id="2147483771" r:id="rId27"/>
    <p:sldLayoutId id="2147483772" r:id="rId28"/>
    <p:sldLayoutId id="2147483773" r:id="rId29"/>
    <p:sldLayoutId id="2147483774" r:id="rId30"/>
    <p:sldLayoutId id="2147483775" r:id="rId31"/>
    <p:sldLayoutId id="2147483776" r:id="rId32"/>
    <p:sldLayoutId id="2147483777" r:id="rId33"/>
    <p:sldLayoutId id="2147483778" r:id="rId34"/>
    <p:sldLayoutId id="2147483779" r:id="rId35"/>
    <p:sldLayoutId id="2147483780" r:id="rId36"/>
    <p:sldLayoutId id="2147483781" r:id="rId37"/>
    <p:sldLayoutId id="2147483782" r:id="rId38"/>
    <p:sldLayoutId id="2147483783" r:id="rId39"/>
    <p:sldLayoutId id="2147483784" r:id="rId40"/>
    <p:sldLayoutId id="2147483785" r:id="rId41"/>
    <p:sldLayoutId id="2147483786" r:id="rId42"/>
    <p:sldLayoutId id="2147483787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3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620.png"/><Relationship Id="rId5" Type="http://schemas.openxmlformats.org/officeDocument/2006/relationships/image" Target="../media/image62.png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9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65.png"/><Relationship Id="rId4" Type="http://schemas.openxmlformats.org/officeDocument/2006/relationships/image" Target="../media/image1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66.png"/><Relationship Id="rId4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67.png"/><Relationship Id="rId4" Type="http://schemas.openxmlformats.org/officeDocument/2006/relationships/image" Target="../media/image1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2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8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Les concepts de base de la géométrie dans le plan</a:t>
            </a:r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7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5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Construire la médiatrice d’un segment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14BC53-6698-56F9-EBBD-5ED44D24E0B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fr-MA" dirty="0">
                <a:solidFill>
                  <a:schemeClr val="tx2"/>
                </a:solidFill>
              </a:rPr>
              <a:t>Voici la réponse 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MA" dirty="0">
                <a:solidFill>
                  <a:schemeClr val="tx2"/>
                </a:solidFill>
              </a:rPr>
              <a:t>L’enseignant incite les élèves à prendre conscience de ces comportement en classe </a:t>
            </a:r>
            <a:endParaRPr lang="fr-FR" dirty="0">
              <a:solidFill>
                <a:schemeClr val="tx2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6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8" name="Google Shape;258;p6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/>
          <p:nvPr/>
        </p:nvSpPr>
        <p:spPr>
          <a:xfrm>
            <a:off x="3261360" y="5660223"/>
            <a:ext cx="71481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L'élève est focalisé sur des distractions et non sur la leçon.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64" name="Google Shape;264;p7" descr="Une image contenant clipart, dessin humoristique, illustration, Dessin animé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r="5934" b="24239"/>
          <a:stretch/>
        </p:blipFill>
        <p:spPr>
          <a:xfrm>
            <a:off x="7285326" y="2510204"/>
            <a:ext cx="620425" cy="49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7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1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C’est un mauvais comportement. L’élève n’est pas attentif.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1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72" name="Google Shape;27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667" y="1508086"/>
            <a:ext cx="4864456" cy="403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8"/>
          <p:cNvSpPr txBox="1"/>
          <p:nvPr/>
        </p:nvSpPr>
        <p:spPr>
          <a:xfrm>
            <a:off x="3246120" y="5751663"/>
            <a:ext cx="760532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L'élève doit s'efforcer de rester concentré sur les explications de l'enseignant au lieu de se laisser distraire.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Il fait un Rappel de définitions ou d’erreurs fréquentes etc.</a:t>
            </a:r>
          </a:p>
          <a:p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13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CC6F945E-16FC-B73C-AB78-950D61A85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58" y="1843903"/>
            <a:ext cx="10025740" cy="317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On va se rappeler quelques objets géométriques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2367661" y="3678927"/>
            <a:ext cx="275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MN est un ………….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28" name="Straight Connector 4">
            <a:extLst>
              <a:ext uri="{FF2B5EF4-FFF2-40B4-BE49-F238E27FC236}">
                <a16:creationId xmlns:a16="http://schemas.microsoft.com/office/drawing/2014/main" id="{A6AB154C-D9DF-0BDB-DDDD-638F5CC06595}"/>
              </a:ext>
            </a:extLst>
          </p:cNvPr>
          <p:cNvCxnSpPr/>
          <p:nvPr/>
        </p:nvCxnSpPr>
        <p:spPr>
          <a:xfrm flipV="1">
            <a:off x="6760691" y="2780522"/>
            <a:ext cx="3004457" cy="1296955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9" name="Oval 5">
            <a:extLst>
              <a:ext uri="{FF2B5EF4-FFF2-40B4-BE49-F238E27FC236}">
                <a16:creationId xmlns:a16="http://schemas.microsoft.com/office/drawing/2014/main" id="{40C5B22D-E98D-000E-87FF-3F32D2F21F10}"/>
              </a:ext>
            </a:extLst>
          </p:cNvPr>
          <p:cNvSpPr/>
          <p:nvPr/>
        </p:nvSpPr>
        <p:spPr>
          <a:xfrm>
            <a:off x="6688691" y="4005477"/>
            <a:ext cx="144000" cy="144000"/>
          </a:xfrm>
          <a:prstGeom prst="ellipse">
            <a:avLst/>
          </a:prstGeom>
          <a:solidFill>
            <a:srgbClr val="1D6FA9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13">
            <a:extLst>
              <a:ext uri="{FF2B5EF4-FFF2-40B4-BE49-F238E27FC236}">
                <a16:creationId xmlns:a16="http://schemas.microsoft.com/office/drawing/2014/main" id="{71E90414-4E2E-6518-4F86-05AB3BA2E776}"/>
              </a:ext>
            </a:extLst>
          </p:cNvPr>
          <p:cNvSpPr/>
          <p:nvPr/>
        </p:nvSpPr>
        <p:spPr>
          <a:xfrm>
            <a:off x="9674487" y="2708522"/>
            <a:ext cx="144000" cy="144000"/>
          </a:xfrm>
          <a:prstGeom prst="ellipse">
            <a:avLst/>
          </a:prstGeom>
          <a:solidFill>
            <a:srgbClr val="1D6FA9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DEC210D-42FE-8564-F342-800B8A2B0D77}"/>
              </a:ext>
            </a:extLst>
          </p:cNvPr>
          <p:cNvSpPr/>
          <p:nvPr/>
        </p:nvSpPr>
        <p:spPr>
          <a:xfrm>
            <a:off x="6096000" y="3615812"/>
            <a:ext cx="447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ts val="2400"/>
              <a:defRPr/>
            </a:pPr>
            <a:r>
              <a:rPr lang="fr-FR" sz="2400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endParaRPr lang="fr-FR" sz="2800" kern="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75526DC-2693-6B7B-51F5-A7DEF58D0898}"/>
              </a:ext>
            </a:extLst>
          </p:cNvPr>
          <p:cNvSpPr/>
          <p:nvPr/>
        </p:nvSpPr>
        <p:spPr>
          <a:xfrm>
            <a:off x="9337791" y="2188228"/>
            <a:ext cx="3834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ts val="2400"/>
              <a:defRPr/>
            </a:pPr>
            <a:r>
              <a:rPr lang="fr-FR" sz="2400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fr-FR" sz="2800" kern="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05A4E3-739E-B223-1C68-D49AA16AD8DF}"/>
              </a:ext>
            </a:extLst>
          </p:cNvPr>
          <p:cNvSpPr/>
          <p:nvPr/>
        </p:nvSpPr>
        <p:spPr>
          <a:xfrm>
            <a:off x="2367660" y="2256794"/>
            <a:ext cx="5020276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 objet géométrique,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un segment est délimité par deux </a:t>
            </a:r>
            <a:r>
              <a:rPr lang="fr-FR" dirty="0" err="1">
                <a:latin typeface="Calibri" panose="020F0502020204030204"/>
              </a:rPr>
              <a:t>points.C</a:t>
            </a:r>
            <a:r>
              <a:rPr lang="fr-FR" dirty="0" err="1">
                <a:solidFill>
                  <a:schemeClr val="tx2"/>
                </a:solidFill>
                <a:latin typeface="Calibri" panose="020F0502020204030204"/>
              </a:rPr>
              <a:t>es</a:t>
            </a:r>
            <a:r>
              <a:rPr lang="fr-FR" dirty="0">
                <a:solidFill>
                  <a:schemeClr val="tx2"/>
                </a:solidFill>
                <a:latin typeface="Calibri" panose="020F0502020204030204"/>
              </a:rPr>
              <a:t> points sont appelés les extrémités du segment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MA" dirty="0">
                <a:solidFill>
                  <a:schemeClr val="tx2"/>
                </a:solidFill>
                <a:latin typeface="Calibri" panose="020F0502020204030204"/>
              </a:rPr>
              <a:t>L'enseignant explique la différence entre un segment, une droite et une  demi-droite</a:t>
            </a:r>
            <a:endParaRPr lang="fr-FR" dirty="0">
              <a:solidFill>
                <a:schemeClr val="tx2"/>
              </a:solidFill>
              <a:latin typeface="Calibri" panose="020F0502020204030204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84FB23A-14B4-8C19-70E3-9BF71672B19F}"/>
              </a:ext>
            </a:extLst>
          </p:cNvPr>
          <p:cNvSpPr txBox="1"/>
          <p:nvPr/>
        </p:nvSpPr>
        <p:spPr>
          <a:xfrm>
            <a:off x="2367662" y="3678927"/>
            <a:ext cx="1186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MN est un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B40E07-60B1-8F23-F322-B68CD0FB8533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id="{DED9F2C4-BEAD-8D5D-DD2F-0618655BB672}"/>
              </a:ext>
            </a:extLst>
          </p:cNvPr>
          <p:cNvCxnSpPr/>
          <p:nvPr/>
        </p:nvCxnSpPr>
        <p:spPr>
          <a:xfrm flipV="1">
            <a:off x="6760691" y="2780522"/>
            <a:ext cx="3004457" cy="1296955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9" name="Oval 5">
            <a:extLst>
              <a:ext uri="{FF2B5EF4-FFF2-40B4-BE49-F238E27FC236}">
                <a16:creationId xmlns:a16="http://schemas.microsoft.com/office/drawing/2014/main" id="{5002278B-4D8D-DAFB-3091-4FDE7D965DF6}"/>
              </a:ext>
            </a:extLst>
          </p:cNvPr>
          <p:cNvSpPr/>
          <p:nvPr/>
        </p:nvSpPr>
        <p:spPr>
          <a:xfrm>
            <a:off x="6688691" y="4005477"/>
            <a:ext cx="144000" cy="144000"/>
          </a:xfrm>
          <a:prstGeom prst="ellipse">
            <a:avLst/>
          </a:prstGeom>
          <a:solidFill>
            <a:srgbClr val="1D6FA9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CC702EC8-0EF4-9E72-D96A-E04AD0A3DC73}"/>
              </a:ext>
            </a:extLst>
          </p:cNvPr>
          <p:cNvSpPr/>
          <p:nvPr/>
        </p:nvSpPr>
        <p:spPr>
          <a:xfrm>
            <a:off x="9674487" y="2708522"/>
            <a:ext cx="144000" cy="144000"/>
          </a:xfrm>
          <a:prstGeom prst="ellipse">
            <a:avLst/>
          </a:prstGeom>
          <a:solidFill>
            <a:srgbClr val="1D6FA9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8E48B1-15B0-9EB5-691E-E4219CDBEDEF}"/>
              </a:ext>
            </a:extLst>
          </p:cNvPr>
          <p:cNvSpPr/>
          <p:nvPr/>
        </p:nvSpPr>
        <p:spPr>
          <a:xfrm>
            <a:off x="6096000" y="3615812"/>
            <a:ext cx="447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ts val="2400"/>
              <a:defRPr/>
            </a:pPr>
            <a:r>
              <a:rPr lang="fr-FR" sz="2400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endParaRPr lang="fr-FR" sz="2800" kern="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0E4ECA2-8CAB-137D-D14B-2F3603BA7E18}"/>
              </a:ext>
            </a:extLst>
          </p:cNvPr>
          <p:cNvSpPr/>
          <p:nvPr/>
        </p:nvSpPr>
        <p:spPr>
          <a:xfrm>
            <a:off x="9337791" y="2188228"/>
            <a:ext cx="3834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ts val="2400"/>
              <a:defRPr/>
            </a:pPr>
            <a:r>
              <a:rPr lang="fr-FR" sz="2400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fr-FR" sz="2800" kern="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DF5AB71-8079-8C54-CB58-57BCACCFE01A}"/>
              </a:ext>
            </a:extLst>
          </p:cNvPr>
          <p:cNvSpPr txBox="1"/>
          <p:nvPr/>
        </p:nvSpPr>
        <p:spPr>
          <a:xfrm>
            <a:off x="3553692" y="3632760"/>
            <a:ext cx="1340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segment</a:t>
            </a:r>
            <a:endParaRPr lang="fr-FR" sz="2000" b="1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986BCE-BA74-9C99-0E21-A84A909D15D6}"/>
              </a:ext>
            </a:extLst>
          </p:cNvPr>
          <p:cNvSpPr/>
          <p:nvPr/>
        </p:nvSpPr>
        <p:spPr>
          <a:xfrm>
            <a:off x="2367660" y="2256794"/>
            <a:ext cx="5020276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 objet géométrique,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20F8F-ADA0-B0A0-B0BB-BF01FAA3F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A7FFAD-A953-47D1-9591-07D561E4E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On va se rappeler quelques objets géométriques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0985B0-D28A-8D76-97AF-0441DED91B7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8F1919F-7618-2FA1-CDD2-7BB0A9D1650B}"/>
              </a:ext>
            </a:extLst>
          </p:cNvPr>
          <p:cNvSpPr txBox="1"/>
          <p:nvPr/>
        </p:nvSpPr>
        <p:spPr>
          <a:xfrm>
            <a:off x="2367661" y="3678927"/>
            <a:ext cx="50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𝐴𝐵 est un .………. de cercle  de centre 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C66EB7-5D1D-72F6-111A-FBC4B9DC51D8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88E67F4-9421-314F-EC0C-583850D0567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15CEC67-6D69-076F-6E71-87AB171BAAC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38925F9-78FC-E377-6A9E-F08C1997C34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BC91E0D0-5257-6BC9-15C5-648CD6A7C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553" y="2338820"/>
            <a:ext cx="2467723" cy="1891600"/>
          </a:xfrm>
          <a:prstGeom prst="rect">
            <a:avLst/>
          </a:prstGeom>
        </p:spPr>
      </p:pic>
      <p:sp>
        <p:nvSpPr>
          <p:cNvPr id="8" name="Arc 7">
            <a:extLst>
              <a:ext uri="{FF2B5EF4-FFF2-40B4-BE49-F238E27FC236}">
                <a16:creationId xmlns:a16="http://schemas.microsoft.com/office/drawing/2014/main" id="{33039F0A-6EB5-BCDF-C348-B7AE1549E4D7}"/>
              </a:ext>
            </a:extLst>
          </p:cNvPr>
          <p:cNvSpPr/>
          <p:nvPr/>
        </p:nvSpPr>
        <p:spPr>
          <a:xfrm rot="19769873">
            <a:off x="2310707" y="3732200"/>
            <a:ext cx="494523" cy="262784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B6FE74-BBA9-885A-0063-D9265564827F}"/>
              </a:ext>
            </a:extLst>
          </p:cNvPr>
          <p:cNvSpPr/>
          <p:nvPr/>
        </p:nvSpPr>
        <p:spPr>
          <a:xfrm>
            <a:off x="2367660" y="2256794"/>
            <a:ext cx="5020276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8452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E82CF-10A8-E51A-08FE-A223770A6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BC546A-DD2C-7762-C8DC-57FCC048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un arc de cercle est une portion de la circonférence d’un cercle, défini par un centre et un rayon.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950F0A6-C9B1-9B21-D316-F5A55423119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2288E15A-FCCD-053E-9B2F-6C67491B0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A502F95-8CAA-771C-B02A-9D4A6F376E2D}"/>
              </a:ext>
            </a:extLst>
          </p:cNvPr>
          <p:cNvSpPr txBox="1"/>
          <p:nvPr/>
        </p:nvSpPr>
        <p:spPr>
          <a:xfrm>
            <a:off x="2367661" y="3678927"/>
            <a:ext cx="50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𝐴𝐵 est un .………. de cercle  de centre 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0A954A-F135-054C-0F3F-FDDCAB722D79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CB889C4-C1AC-C65F-7B42-994E578C9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553" y="2338820"/>
            <a:ext cx="2467723" cy="1891600"/>
          </a:xfrm>
          <a:prstGeom prst="rect">
            <a:avLst/>
          </a:prstGeom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9BF5B838-C98C-52A1-7B50-970FF5442D8A}"/>
              </a:ext>
            </a:extLst>
          </p:cNvPr>
          <p:cNvSpPr/>
          <p:nvPr/>
        </p:nvSpPr>
        <p:spPr>
          <a:xfrm rot="19769873">
            <a:off x="2310707" y="3732200"/>
            <a:ext cx="494523" cy="262784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E98B158-F81F-B2FC-BEFD-A375C5FC2424}"/>
              </a:ext>
            </a:extLst>
          </p:cNvPr>
          <p:cNvSpPr txBox="1"/>
          <p:nvPr/>
        </p:nvSpPr>
        <p:spPr>
          <a:xfrm>
            <a:off x="3448048" y="3586594"/>
            <a:ext cx="623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arc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AB6E64-24FB-DDB9-4785-0CBAAA8BAB62}"/>
              </a:ext>
            </a:extLst>
          </p:cNvPr>
          <p:cNvSpPr/>
          <p:nvPr/>
        </p:nvSpPr>
        <p:spPr>
          <a:xfrm>
            <a:off x="2367660" y="2256794"/>
            <a:ext cx="5020276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97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EE474-CB20-7A73-7DD4-AE46E100E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900607-9401-72E4-AA09-C1FCF1A06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On va se rappeler l’outil géométrique qu’on utilise pour tracer un arc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15A278-BC43-BCAC-320E-836B0E72B91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2A716E-CEAA-DF82-B2C5-6D1C000372E2}"/>
              </a:ext>
            </a:extLst>
          </p:cNvPr>
          <p:cNvSpPr txBox="1"/>
          <p:nvPr/>
        </p:nvSpPr>
        <p:spPr>
          <a:xfrm>
            <a:off x="2367661" y="3678927"/>
            <a:ext cx="50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Pour tracer l’arc AB on utilise un .……….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DF41D5-6295-2C5D-0C8F-5254D73288AF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E9D29A-F9BC-68D2-77F0-C354522AFF16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D8B7BD0-2E0A-7A85-ADA0-17A48899798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9235840-6FB3-F76F-B56A-FBFBB70E008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74C5765-9BCE-1EEE-F36A-29B73D16BC5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F79FE8E3-9511-71DD-EBF1-B8900A0C7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553" y="2338820"/>
            <a:ext cx="2467723" cy="1891600"/>
          </a:xfrm>
          <a:prstGeom prst="rect">
            <a:avLst/>
          </a:prstGeom>
        </p:spPr>
      </p:pic>
      <p:sp>
        <p:nvSpPr>
          <p:cNvPr id="8" name="Arc 7">
            <a:extLst>
              <a:ext uri="{FF2B5EF4-FFF2-40B4-BE49-F238E27FC236}">
                <a16:creationId xmlns:a16="http://schemas.microsoft.com/office/drawing/2014/main" id="{89D6BD41-DA2B-4646-3A0B-32453DD2B4CC}"/>
              </a:ext>
            </a:extLst>
          </p:cNvPr>
          <p:cNvSpPr/>
          <p:nvPr/>
        </p:nvSpPr>
        <p:spPr>
          <a:xfrm rot="19769873">
            <a:off x="3848563" y="3732201"/>
            <a:ext cx="494523" cy="262784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3833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5EF8A-6241-D8DB-0195-418341309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4244AE-27F3-80B3-A668-D71FB9581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Rappelez-vous : le compas permet de tracer des cercles et des arcs de cercle.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2FB421C-B5B7-FF16-B541-00AE71EA64E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12B98AF-0828-5C5C-E0B7-D7CE74AA5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AB8D764-DBF4-AFBD-8579-B91CCBA2E9CA}"/>
              </a:ext>
            </a:extLst>
          </p:cNvPr>
          <p:cNvSpPr/>
          <p:nvPr/>
        </p:nvSpPr>
        <p:spPr>
          <a:xfrm>
            <a:off x="2278235" y="2199045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C79CD35-0BDE-DE53-08C4-3BE68A424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553" y="2338820"/>
            <a:ext cx="2467723" cy="1891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9CE7B72-AFB1-E3C0-D095-286552EE0984}"/>
              </a:ext>
            </a:extLst>
          </p:cNvPr>
          <p:cNvSpPr txBox="1"/>
          <p:nvPr/>
        </p:nvSpPr>
        <p:spPr>
          <a:xfrm>
            <a:off x="2367661" y="3678927"/>
            <a:ext cx="50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Pour tracer l’arc AB on utilise un</a:t>
            </a: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5BA102CB-0366-039A-4C7B-C10C3FEE96F2}"/>
              </a:ext>
            </a:extLst>
          </p:cNvPr>
          <p:cNvSpPr/>
          <p:nvPr/>
        </p:nvSpPr>
        <p:spPr>
          <a:xfrm rot="19769873">
            <a:off x="3848563" y="3732201"/>
            <a:ext cx="494523" cy="262784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B6EA2D-B7BF-DBD8-4A2F-7800BACDF6C8}"/>
              </a:ext>
            </a:extLst>
          </p:cNvPr>
          <p:cNvSpPr txBox="1"/>
          <p:nvPr/>
        </p:nvSpPr>
        <p:spPr>
          <a:xfrm>
            <a:off x="5514153" y="3678927"/>
            <a:ext cx="969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compas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9" name="Picture 15">
            <a:extLst>
              <a:ext uri="{FF2B5EF4-FFF2-40B4-BE49-F238E27FC236}">
                <a16:creationId xmlns:a16="http://schemas.microsoft.com/office/drawing/2014/main" id="{20A1CB50-6440-FD9E-25CF-E5254A162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7382" y="1702887"/>
            <a:ext cx="1261265" cy="281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46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 et répondez en vous appuyant sur le codage.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B4D881C-9CBD-03FC-F6DF-433FBEDBB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58" y="1926429"/>
            <a:ext cx="9778070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148543"/>
            <a:ext cx="10529279" cy="437299"/>
          </a:xfrm>
        </p:spPr>
        <p:txBody>
          <a:bodyPr/>
          <a:lstStyle/>
          <a:p>
            <a:r>
              <a:rPr lang="fr-FR" dirty="0"/>
              <a:t>Le milieu M d’un segment AB est à la même distance des deux points A et B. La droite d, perpendiculaire à AB, forme avec AB un angle droit.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A80154E-2395-EAA5-503E-053EEF0B9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58" y="1926429"/>
            <a:ext cx="9778070" cy="253615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22F848C-FAC5-1343-7CC9-7BC6F07018D7}"/>
              </a:ext>
            </a:extLst>
          </p:cNvPr>
          <p:cNvSpPr txBox="1"/>
          <p:nvPr/>
        </p:nvSpPr>
        <p:spPr>
          <a:xfrm>
            <a:off x="2715260" y="3106512"/>
            <a:ext cx="1015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milieu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96D7B-8C05-C337-2D58-10C20C0B7156}"/>
              </a:ext>
            </a:extLst>
          </p:cNvPr>
          <p:cNvSpPr txBox="1"/>
          <p:nvPr/>
        </p:nvSpPr>
        <p:spPr>
          <a:xfrm>
            <a:off x="2971799" y="3542680"/>
            <a:ext cx="1849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perpendiculaire</a:t>
            </a: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cette remarque importante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synthèse des prérequis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69E4E8-ABFF-A40B-A027-27F43A551A81}"/>
              </a:ext>
            </a:extLst>
          </p:cNvPr>
          <p:cNvSpPr/>
          <p:nvPr/>
        </p:nvSpPr>
        <p:spPr>
          <a:xfrm>
            <a:off x="2185871" y="2256064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CF9BAD1-2A61-F2B0-043A-91AFC3711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7553" y="2338820"/>
            <a:ext cx="2467723" cy="18916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A698BD4-E73A-3552-F874-681C64924FE3}"/>
              </a:ext>
            </a:extLst>
          </p:cNvPr>
          <p:cNvSpPr txBox="1"/>
          <p:nvPr/>
        </p:nvSpPr>
        <p:spPr>
          <a:xfrm>
            <a:off x="2330490" y="3029040"/>
            <a:ext cx="50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Pour tracer l’arc AB on utilise un</a:t>
            </a: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0689F646-C660-400C-F274-943CC3B7423E}"/>
              </a:ext>
            </a:extLst>
          </p:cNvPr>
          <p:cNvSpPr/>
          <p:nvPr/>
        </p:nvSpPr>
        <p:spPr>
          <a:xfrm rot="19769873">
            <a:off x="3796608" y="3101005"/>
            <a:ext cx="494523" cy="262784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69C4968-CD63-1CC5-DD47-2CA421A8C2DC}"/>
              </a:ext>
            </a:extLst>
          </p:cNvPr>
          <p:cNvSpPr txBox="1"/>
          <p:nvPr/>
        </p:nvSpPr>
        <p:spPr>
          <a:xfrm>
            <a:off x="5496836" y="3037340"/>
            <a:ext cx="969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compas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E629CBAB-3607-0328-40C0-129388809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7382" y="1702887"/>
            <a:ext cx="1261265" cy="2813593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5A8979DD-B2F5-CF1A-7387-7C6D8A9FC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le segment AB ci-dessous, puis exprimez vos avis sur la question suivante;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945574" y="2402818"/>
            <a:ext cx="5348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Comment construire la médiatrice d’un segment en n’utilisant que le compas et une règle non graduée ? </a:t>
            </a:r>
          </a:p>
        </p:txBody>
      </p:sp>
      <p:pic>
        <p:nvPicPr>
          <p:cNvPr id="8" name="Image 7" descr="Une image contenant tanner, bois, marron, contre-plaqué&#10;&#10;Le contenu généré par l’IA peut être incorrect.">
            <a:extLst>
              <a:ext uri="{FF2B5EF4-FFF2-40B4-BE49-F238E27FC236}">
                <a16:creationId xmlns:a16="http://schemas.microsoft.com/office/drawing/2014/main" id="{DC6BF6A7-1CD7-3FEE-A12B-FB5E6BCF5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136" y="4440060"/>
            <a:ext cx="4084674" cy="662997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CA2C67E9-4DC0-B77B-C51F-450FE0BEC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302" y="3739542"/>
            <a:ext cx="1222462" cy="2727030"/>
          </a:xfrm>
          <a:prstGeom prst="rect">
            <a:avLst/>
          </a:prstGeom>
        </p:spPr>
      </p:pic>
      <p:cxnSp>
        <p:nvCxnSpPr>
          <p:cNvPr id="10" name="Straight Connector 11">
            <a:extLst>
              <a:ext uri="{FF2B5EF4-FFF2-40B4-BE49-F238E27FC236}">
                <a16:creationId xmlns:a16="http://schemas.microsoft.com/office/drawing/2014/main" id="{52077DEF-A514-CC6C-9767-62E9904DC18D}"/>
              </a:ext>
            </a:extLst>
          </p:cNvPr>
          <p:cNvCxnSpPr>
            <a:cxnSpLocks/>
          </p:cNvCxnSpPr>
          <p:nvPr/>
        </p:nvCxnSpPr>
        <p:spPr>
          <a:xfrm flipV="1">
            <a:off x="7296961" y="2939143"/>
            <a:ext cx="3564294" cy="1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1" name="Oval 13">
            <a:extLst>
              <a:ext uri="{FF2B5EF4-FFF2-40B4-BE49-F238E27FC236}">
                <a16:creationId xmlns:a16="http://schemas.microsoft.com/office/drawing/2014/main" id="{E067C666-00EF-D877-2BD7-4F37D22FE876}"/>
              </a:ext>
            </a:extLst>
          </p:cNvPr>
          <p:cNvSpPr/>
          <p:nvPr/>
        </p:nvSpPr>
        <p:spPr>
          <a:xfrm>
            <a:off x="7245743" y="2885757"/>
            <a:ext cx="144000" cy="104603"/>
          </a:xfrm>
          <a:prstGeom prst="ellipse">
            <a:avLst/>
          </a:prstGeom>
          <a:solidFill>
            <a:srgbClr val="1D6FA9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4">
            <a:extLst>
              <a:ext uri="{FF2B5EF4-FFF2-40B4-BE49-F238E27FC236}">
                <a16:creationId xmlns:a16="http://schemas.microsoft.com/office/drawing/2014/main" id="{97819FDD-836D-EE14-6643-08A04AA63439}"/>
              </a:ext>
            </a:extLst>
          </p:cNvPr>
          <p:cNvSpPr/>
          <p:nvPr/>
        </p:nvSpPr>
        <p:spPr>
          <a:xfrm>
            <a:off x="10768473" y="2885757"/>
            <a:ext cx="144000" cy="104603"/>
          </a:xfrm>
          <a:prstGeom prst="ellipse">
            <a:avLst/>
          </a:prstGeom>
          <a:solidFill>
            <a:srgbClr val="1D6FA9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FA8241-369D-36C2-E503-C2043CB15441}"/>
              </a:ext>
            </a:extLst>
          </p:cNvPr>
          <p:cNvSpPr/>
          <p:nvPr/>
        </p:nvSpPr>
        <p:spPr>
          <a:xfrm>
            <a:off x="7069607" y="2477478"/>
            <a:ext cx="3625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ts val="2400"/>
              <a:defRPr/>
            </a:pPr>
            <a:r>
              <a:rPr lang="fr-FR" sz="2400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fr-FR" sz="2800" kern="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6AA1C1-2F76-E46B-9B83-5E8E2859D0A3}"/>
              </a:ext>
            </a:extLst>
          </p:cNvPr>
          <p:cNvSpPr/>
          <p:nvPr/>
        </p:nvSpPr>
        <p:spPr>
          <a:xfrm>
            <a:off x="10617386" y="2478215"/>
            <a:ext cx="3513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ts val="2400"/>
              <a:defRPr/>
            </a:pPr>
            <a:r>
              <a:rPr lang="fr-FR" sz="2400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endParaRPr lang="fr-FR" sz="2800" kern="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7632" y="683393"/>
            <a:ext cx="10529705" cy="268287"/>
          </a:xfrm>
          <a:noFill/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attire l’attention des élèves sur la tâche à accomplir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018310" y="2402818"/>
            <a:ext cx="5276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la médiatrice d’un segment en n’utilisant que le compas et une règle non graduée.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15D4BF5E-7044-DAE7-96AC-FC02E84DB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6548" y="1477457"/>
            <a:ext cx="3407909" cy="3100008"/>
          </a:xfrm>
          <a:prstGeom prst="rect">
            <a:avLst/>
          </a:prstGeom>
        </p:spPr>
      </p:pic>
      <p:pic>
        <p:nvPicPr>
          <p:cNvPr id="7" name="Image 6" descr="Une image contenant tanner, bois, marron, contre-plaqué&#10;&#10;Le contenu généré par l’IA peut être incorrect.">
            <a:extLst>
              <a:ext uri="{FF2B5EF4-FFF2-40B4-BE49-F238E27FC236}">
                <a16:creationId xmlns:a16="http://schemas.microsoft.com/office/drawing/2014/main" id="{0D7F6F9F-B63A-6E8E-6258-F9EB0B8DB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6136" y="4440060"/>
            <a:ext cx="4084674" cy="662997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5F89A965-57ED-BAEE-A497-F6F19477CC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302" y="3739542"/>
            <a:ext cx="1222462" cy="272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41714896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d’abord vous rappeler la définition de la médiatrice d’un segment. La médiatrice d du segment AB vérifie les deux conditions suivantes: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Verbaliser le raisonnement à chaque étape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C960B15-AD58-D0F5-E325-C5358FC2B512}"/>
              </a:ext>
            </a:extLst>
          </p:cNvPr>
          <p:cNvSpPr/>
          <p:nvPr/>
        </p:nvSpPr>
        <p:spPr>
          <a:xfrm>
            <a:off x="2853610" y="3677581"/>
            <a:ext cx="255272" cy="255272"/>
          </a:xfrm>
          <a:prstGeom prst="rect">
            <a:avLst/>
          </a:prstGeom>
          <a:solidFill>
            <a:srgbClr val="FF9904"/>
          </a:solidFill>
          <a:ln w="12700" cap="flat" cmpd="sng" algn="ctr">
            <a:solidFill>
              <a:srgbClr val="FF990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462B2CE4-CE96-FAF1-A3A9-BC10E2E6EAFF}"/>
              </a:ext>
            </a:extLst>
          </p:cNvPr>
          <p:cNvCxnSpPr/>
          <p:nvPr/>
        </p:nvCxnSpPr>
        <p:spPr>
          <a:xfrm>
            <a:off x="758889" y="3909526"/>
            <a:ext cx="4242319" cy="46654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6" name="Oval 9">
            <a:extLst>
              <a:ext uri="{FF2B5EF4-FFF2-40B4-BE49-F238E27FC236}">
                <a16:creationId xmlns:a16="http://schemas.microsoft.com/office/drawing/2014/main" id="{F0F7195A-F2B8-A2E4-84C6-E41183BEB38E}"/>
              </a:ext>
            </a:extLst>
          </p:cNvPr>
          <p:cNvSpPr/>
          <p:nvPr/>
        </p:nvSpPr>
        <p:spPr>
          <a:xfrm>
            <a:off x="686889" y="3837526"/>
            <a:ext cx="144000" cy="144000"/>
          </a:xfrm>
          <a:prstGeom prst="ellipse">
            <a:avLst/>
          </a:prstGeom>
          <a:solidFill>
            <a:srgbClr val="1D6FA9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15">
            <a:extLst>
              <a:ext uri="{FF2B5EF4-FFF2-40B4-BE49-F238E27FC236}">
                <a16:creationId xmlns:a16="http://schemas.microsoft.com/office/drawing/2014/main" id="{FFB150FF-8062-4740-5E0D-BFFA959D2EB6}"/>
              </a:ext>
            </a:extLst>
          </p:cNvPr>
          <p:cNvSpPr/>
          <p:nvPr/>
        </p:nvSpPr>
        <p:spPr>
          <a:xfrm>
            <a:off x="4876334" y="3874848"/>
            <a:ext cx="144000" cy="144000"/>
          </a:xfrm>
          <a:prstGeom prst="ellipse">
            <a:avLst/>
          </a:prstGeom>
          <a:solidFill>
            <a:srgbClr val="1D6FA9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AD892B-B7D0-7BE5-5F68-8413735C1DDF}"/>
              </a:ext>
            </a:extLst>
          </p:cNvPr>
          <p:cNvSpPr/>
          <p:nvPr/>
        </p:nvSpPr>
        <p:spPr>
          <a:xfrm>
            <a:off x="577589" y="3990858"/>
            <a:ext cx="3626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2400" dirty="0">
                <a:ln w="0"/>
                <a:solidFill>
                  <a:prstClr val="black"/>
                </a:solidFill>
                <a:latin typeface="Calibri" panose="020F0502020204030204"/>
              </a:rPr>
              <a:t>A</a:t>
            </a:r>
            <a:endParaRPr lang="en-US" sz="5400" dirty="0">
              <a:ln w="0"/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DDA33C-FB65-A713-4B12-679C74C3D3BB}"/>
              </a:ext>
            </a:extLst>
          </p:cNvPr>
          <p:cNvSpPr/>
          <p:nvPr/>
        </p:nvSpPr>
        <p:spPr>
          <a:xfrm>
            <a:off x="4683057" y="3990858"/>
            <a:ext cx="55141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en-US" sz="2400" dirty="0">
                <a:ln w="0"/>
                <a:solidFill>
                  <a:prstClr val="black"/>
                </a:solidFill>
                <a:latin typeface="Calibri" panose="020F0502020204030204"/>
              </a:rPr>
              <a:t>B</a:t>
            </a:r>
            <a:endParaRPr lang="en-US" sz="5400" dirty="0">
              <a:ln w="0"/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ZoneTexte 13">
            <a:extLst>
              <a:ext uri="{FF2B5EF4-FFF2-40B4-BE49-F238E27FC236}">
                <a16:creationId xmlns:a16="http://schemas.microsoft.com/office/drawing/2014/main" id="{516F35E2-3B53-6B63-7678-E3A40C199BC5}"/>
              </a:ext>
            </a:extLst>
          </p:cNvPr>
          <p:cNvSpPr txBox="1"/>
          <p:nvPr/>
        </p:nvSpPr>
        <p:spPr>
          <a:xfrm>
            <a:off x="6274574" y="3702020"/>
            <a:ext cx="5601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400" kern="0" dirty="0">
                <a:solidFill>
                  <a:prstClr val="black"/>
                </a:solidFill>
                <a:latin typeface="Calibri" panose="020F0502020204030204"/>
              </a:rPr>
              <a:t>2. elle </a:t>
            </a:r>
            <a:r>
              <a:rPr lang="fr-FR" sz="2400" b="1" kern="0" dirty="0">
                <a:solidFill>
                  <a:prstClr val="black"/>
                </a:solidFill>
                <a:latin typeface="Calibri" panose="020F0502020204030204"/>
              </a:rPr>
              <a:t>coupe</a:t>
            </a:r>
            <a:r>
              <a:rPr lang="fr-FR" sz="2400" kern="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kern="0" dirty="0">
                <a:solidFill>
                  <a:prstClr val="black"/>
                </a:solidFill>
                <a:latin typeface="Calibri" panose="020F0502020204030204"/>
              </a:rPr>
              <a:t>le segment AB en son milieu</a:t>
            </a:r>
          </a:p>
        </p:txBody>
      </p:sp>
      <p:sp>
        <p:nvSpPr>
          <p:cNvPr id="12" name="ZoneTexte 14">
            <a:extLst>
              <a:ext uri="{FF2B5EF4-FFF2-40B4-BE49-F238E27FC236}">
                <a16:creationId xmlns:a16="http://schemas.microsoft.com/office/drawing/2014/main" id="{C33008AC-DA89-84EA-95BD-3B1956B6FA64}"/>
              </a:ext>
            </a:extLst>
          </p:cNvPr>
          <p:cNvSpPr txBox="1"/>
          <p:nvPr/>
        </p:nvSpPr>
        <p:spPr>
          <a:xfrm>
            <a:off x="6357702" y="2855804"/>
            <a:ext cx="5273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400" kern="0" dirty="0">
                <a:solidFill>
                  <a:prstClr val="black"/>
                </a:solidFill>
                <a:latin typeface="Calibri" panose="020F0502020204030204"/>
              </a:rPr>
              <a:t>1. elle est </a:t>
            </a:r>
            <a:r>
              <a:rPr lang="fr-FR" sz="2400" b="1" kern="0" dirty="0">
                <a:solidFill>
                  <a:prstClr val="black"/>
                </a:solidFill>
                <a:latin typeface="Calibri" panose="020F0502020204030204"/>
              </a:rPr>
              <a:t>perpendiculaire</a:t>
            </a:r>
            <a:r>
              <a:rPr lang="fr-FR" sz="2400" kern="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kern="0" dirty="0">
                <a:solidFill>
                  <a:prstClr val="black"/>
                </a:solidFill>
                <a:latin typeface="Calibri" panose="020F0502020204030204"/>
              </a:rPr>
              <a:t>à AB</a:t>
            </a:r>
            <a:r>
              <a:rPr lang="fr-FR" sz="2400" b="1" kern="0" dirty="0">
                <a:solidFill>
                  <a:srgbClr val="FF0000"/>
                </a:solidFill>
                <a:latin typeface="Calibri" panose="020F0502020204030204"/>
              </a:rPr>
              <a:t> </a:t>
            </a:r>
            <a:endParaRPr lang="fr-FR" sz="2400" b="1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3" name="Straight Connector 19">
            <a:extLst>
              <a:ext uri="{FF2B5EF4-FFF2-40B4-BE49-F238E27FC236}">
                <a16:creationId xmlns:a16="http://schemas.microsoft.com/office/drawing/2014/main" id="{B4132F5D-A65D-6C4F-2BE9-AAFC2FE64832}"/>
              </a:ext>
            </a:extLst>
          </p:cNvPr>
          <p:cNvCxnSpPr/>
          <p:nvPr/>
        </p:nvCxnSpPr>
        <p:spPr>
          <a:xfrm rot="5400000">
            <a:off x="732451" y="3653318"/>
            <a:ext cx="4242319" cy="46654"/>
          </a:xfrm>
          <a:prstGeom prst="line">
            <a:avLst/>
          </a:prstGeom>
          <a:noFill/>
          <a:ln w="38100" cap="flat" cmpd="sng" algn="ctr">
            <a:solidFill>
              <a:srgbClr val="938CEF"/>
            </a:solidFill>
            <a:prstDash val="solid"/>
            <a:miter lim="800000"/>
          </a:ln>
          <a:effectLst/>
        </p:spPr>
      </p:cxnSp>
      <p:sp>
        <p:nvSpPr>
          <p:cNvPr id="14" name="ZoneTexte 14">
            <a:extLst>
              <a:ext uri="{FF2B5EF4-FFF2-40B4-BE49-F238E27FC236}">
                <a16:creationId xmlns:a16="http://schemas.microsoft.com/office/drawing/2014/main" id="{B81F4DEA-9269-32F0-C82A-DC57AE6EBE9C}"/>
              </a:ext>
            </a:extLst>
          </p:cNvPr>
          <p:cNvSpPr txBox="1"/>
          <p:nvPr/>
        </p:nvSpPr>
        <p:spPr>
          <a:xfrm>
            <a:off x="1841471" y="3763576"/>
            <a:ext cx="507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600" kern="0" dirty="0">
                <a:solidFill>
                  <a:prstClr val="black"/>
                </a:solidFill>
                <a:latin typeface="Calibri" panose="020F0502020204030204"/>
              </a:rPr>
              <a:t>//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8680F20-012D-6E1B-C796-87D95C18F333}"/>
              </a:ext>
            </a:extLst>
          </p:cNvPr>
          <p:cNvSpPr txBox="1"/>
          <p:nvPr/>
        </p:nvSpPr>
        <p:spPr>
          <a:xfrm>
            <a:off x="3726254" y="3763576"/>
            <a:ext cx="507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600" kern="0" dirty="0">
                <a:solidFill>
                  <a:prstClr val="black"/>
                </a:solidFill>
                <a:latin typeface="Calibri" panose="020F0502020204030204"/>
              </a:rPr>
              <a:t>//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5A2FB6F-EE57-7D6B-0533-8A4A529135DA}"/>
                  </a:ext>
                </a:extLst>
              </p:cNvPr>
              <p:cNvSpPr/>
              <p:nvPr/>
            </p:nvSpPr>
            <p:spPr>
              <a:xfrm>
                <a:off x="2917645" y="1393361"/>
                <a:ext cx="441275" cy="4616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n w="0"/>
                          <a:solidFill>
                            <a:srgbClr val="938CEF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5400" dirty="0">
                  <a:ln w="0"/>
                  <a:solidFill>
                    <a:srgbClr val="938CEF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5A2FB6F-EE57-7D6B-0533-8A4A529135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645" y="1393361"/>
                <a:ext cx="441275" cy="461665"/>
              </a:xfrm>
              <a:prstGeom prst="rect">
                <a:avLst/>
              </a:prstGeom>
              <a:blipFill>
                <a:blip r:embed="rId3"/>
                <a:stretch>
                  <a:fillRect l="-41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96EF613-A3D9-9CA1-7DBB-1F568C7FE8B3}"/>
                  </a:ext>
                </a:extLst>
              </p:cNvPr>
              <p:cNvSpPr/>
              <p:nvPr/>
            </p:nvSpPr>
            <p:spPr>
              <a:xfrm>
                <a:off x="5234472" y="4774983"/>
                <a:ext cx="56782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fr-FR" sz="2400" kern="0" dirty="0">
                    <a:solidFill>
                      <a:prstClr val="black"/>
                    </a:solidFill>
                    <a:latin typeface="Calibri" panose="020F0502020204030204"/>
                  </a:rPr>
                  <a:t>La droite </a:t>
                </a:r>
                <a14:m>
                  <m:oMath xmlns:m="http://schemas.openxmlformats.org/officeDocument/2006/math">
                    <m:r>
                      <a:rPr lang="fr-FR" sz="2400" i="1" kern="0" dirty="0" smtClean="0">
                        <a:solidFill>
                          <a:srgbClr val="938CEF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fr-FR" sz="2400" kern="0" dirty="0">
                    <a:solidFill>
                      <a:prstClr val="black"/>
                    </a:solidFill>
                    <a:latin typeface="Calibri" panose="020F0502020204030204"/>
                  </a:rPr>
                  <a:t> est la </a:t>
                </a:r>
                <a:r>
                  <a:rPr lang="fr-FR" sz="2400" b="1" kern="0" dirty="0">
                    <a:solidFill>
                      <a:prstClr val="black"/>
                    </a:solidFill>
                    <a:latin typeface="Calibri" panose="020F0502020204030204"/>
                  </a:rPr>
                  <a:t>médiatrice</a:t>
                </a:r>
                <a:r>
                  <a:rPr lang="fr-FR" sz="2400" kern="0" dirty="0">
                    <a:solidFill>
                      <a:prstClr val="black"/>
                    </a:solidFill>
                    <a:latin typeface="Calibri" panose="020F0502020204030204"/>
                  </a:rPr>
                  <a:t> du segment AB</a:t>
                </a: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96EF613-A3D9-9CA1-7DBB-1F568C7FE8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472" y="4774983"/>
                <a:ext cx="5678286" cy="461665"/>
              </a:xfrm>
              <a:prstGeom prst="rect">
                <a:avLst/>
              </a:prstGeom>
              <a:blipFill>
                <a:blip r:embed="rId4"/>
                <a:stretch>
                  <a:fillRect l="-1719" t="-10526" r="-644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2" grpId="0"/>
      <p:bldP spid="14" grpId="0"/>
      <p:bldP spid="15" grpId="0"/>
      <p:bldP spid="16" grpId="0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Tout point de la médiatrice est à la même distance de A et de B.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lance l’animation et vérifie que MA et MB sont toujours égales.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4">
            <a:hlinkClick r:id="" action="ppaction://media"/>
            <a:extLst>
              <a:ext uri="{FF2B5EF4-FFF2-40B4-BE49-F238E27FC236}">
                <a16:creationId xmlns:a16="http://schemas.microsoft.com/office/drawing/2014/main" id="{489B97EE-BD82-2C0F-CC9B-851DBF50E55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63"/>
                </p14:media>
              </p:ext>
            </p:extLst>
          </p:nvPr>
        </p:nvPicPr>
        <p:blipFill rotWithShape="1">
          <a:blip r:embed="rId5"/>
          <a:srcRect l="22959" t="2313" r="21403" b="3537"/>
          <a:stretch>
            <a:fillRect/>
          </a:stretch>
        </p:blipFill>
        <p:spPr>
          <a:xfrm>
            <a:off x="817828" y="1555485"/>
            <a:ext cx="4991877" cy="47515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14">
                <a:extLst>
                  <a:ext uri="{FF2B5EF4-FFF2-40B4-BE49-F238E27FC236}">
                    <a16:creationId xmlns:a16="http://schemas.microsoft.com/office/drawing/2014/main" id="{D1B3E339-030F-42A6-60F5-74CA84447405}"/>
                  </a:ext>
                </a:extLst>
              </p:cNvPr>
              <p:cNvSpPr txBox="1"/>
              <p:nvPr/>
            </p:nvSpPr>
            <p:spPr>
              <a:xfrm>
                <a:off x="7987414" y="4765651"/>
                <a:ext cx="22310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𝑀𝐴</m:t>
                      </m:r>
                      <m:r>
                        <a:rPr kumimoji="0" lang="fr-FR" sz="2400" b="0" i="1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kumimoji="0" lang="fr-FR" sz="2400" b="0" i="1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𝑀𝐵</m:t>
                      </m:r>
                    </m:oMath>
                  </m:oMathPara>
                </a14:m>
                <a:endPara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7" name="ZoneTexte 14">
                <a:extLst>
                  <a:ext uri="{FF2B5EF4-FFF2-40B4-BE49-F238E27FC236}">
                    <a16:creationId xmlns:a16="http://schemas.microsoft.com/office/drawing/2014/main" id="{D1B3E339-030F-42A6-60F5-74CA844474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414" y="4765651"/>
                <a:ext cx="223100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14">
                <a:extLst>
                  <a:ext uri="{FF2B5EF4-FFF2-40B4-BE49-F238E27FC236}">
                    <a16:creationId xmlns:a16="http://schemas.microsoft.com/office/drawing/2014/main" id="{BE47D4C8-1A37-297D-354C-531937D3E87D}"/>
                  </a:ext>
                </a:extLst>
              </p:cNvPr>
              <p:cNvSpPr txBox="1"/>
              <p:nvPr/>
            </p:nvSpPr>
            <p:spPr>
              <a:xfrm>
                <a:off x="7324473" y="2104367"/>
                <a:ext cx="35568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</a:rPr>
                  <a:t> est sur la médiatrice</a:t>
                </a:r>
                <a:endPara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8" name="ZoneTexte 14">
                <a:extLst>
                  <a:ext uri="{FF2B5EF4-FFF2-40B4-BE49-F238E27FC236}">
                    <a16:creationId xmlns:a16="http://schemas.microsoft.com/office/drawing/2014/main" id="{BE47D4C8-1A37-297D-354C-531937D3E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473" y="2104367"/>
                <a:ext cx="3556887" cy="461665"/>
              </a:xfrm>
              <a:prstGeom prst="rect">
                <a:avLst/>
              </a:prstGeom>
              <a:blipFill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own Arrow 6">
            <a:extLst>
              <a:ext uri="{FF2B5EF4-FFF2-40B4-BE49-F238E27FC236}">
                <a16:creationId xmlns:a16="http://schemas.microsoft.com/office/drawing/2014/main" id="{EB48FC1B-9325-8475-5ABA-F83141CE18EE}"/>
              </a:ext>
            </a:extLst>
          </p:cNvPr>
          <p:cNvSpPr/>
          <p:nvPr/>
        </p:nvSpPr>
        <p:spPr>
          <a:xfrm>
            <a:off x="8880032" y="3254361"/>
            <a:ext cx="605790" cy="8229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9B157D1-05A6-8421-C4F5-1D9BF39F1732}"/>
                  </a:ext>
                </a:extLst>
              </p:cNvPr>
              <p:cNvSpPr/>
              <p:nvPr/>
            </p:nvSpPr>
            <p:spPr>
              <a:xfrm>
                <a:off x="3010951" y="1304059"/>
                <a:ext cx="441275" cy="4616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cap="none" spc="0" dirty="0" smtClean="0">
                          <a:ln w="0"/>
                          <a:solidFill>
                            <a:srgbClr val="938CEF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5400" b="0" cap="none" spc="0" dirty="0">
                  <a:ln w="0"/>
                  <a:solidFill>
                    <a:srgbClr val="938CEF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9B157D1-05A6-8421-C4F5-1D9BF39F17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0951" y="1304059"/>
                <a:ext cx="441275" cy="461665"/>
              </a:xfrm>
              <a:prstGeom prst="rect">
                <a:avLst/>
              </a:prstGeom>
              <a:blipFill>
                <a:blip r:embed="rId8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6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637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137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7" grpId="0"/>
      <p:bldP spid="8" grpId="0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E1716-4565-BB38-72D6-E90BE6147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E966CE-E0E8-B060-EAA3-61402C5005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0239068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FB960-2A80-4252-E43F-09D13D0C9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130EEF-94BD-86A3-0CF0-CFDBF168A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7F4FA-3568-763A-5503-BB201C039CF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44827DF-F82B-9026-B178-44056978101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3077CDD-DD67-FDBC-805A-1ED7AD0989C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E219A7E-5953-9B15-F7DF-6E1C7B8242B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DEA2926F-94B4-8A5C-CDC7-E6E7728EDE11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médiatrice du segment AB est une droite parallèle à AB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DC79373-75CD-F3FA-D539-F901CEAECCE3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233D3D7-2F7F-8758-A9FB-D86B2DE2593A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92461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87574-F41C-8A48-6863-BEBD44C30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CF5231-7614-00F0-8084-05B9113B8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𝐫é𝐩𝐨𝐧𝐬𝐞: La médiatrice du segment AB est une droite  perpendiculaire à  AB</a:t>
            </a:r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BAC5B0-0477-FAE9-54BB-D592B9BAF74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FE8174D5-7FFD-964E-9615-1B163E8B5409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médiatrice du segment AB est une droite parallèle à AB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A46B685D-4D73-66CA-6951-703F215E65E0}"/>
              </a:ext>
            </a:extLst>
          </p:cNvPr>
          <p:cNvSpPr/>
          <p:nvPr/>
        </p:nvSpPr>
        <p:spPr>
          <a:xfrm>
            <a:off x="6467373" y="417354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2478C4A1-9AAE-3D55-A5C3-BECA5A364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6512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6080B-A788-5555-1BFC-4E675FE06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659656-8520-67A1-6919-F5271AC1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.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DFF83-BDA7-8221-ED1D-8CC1DAB73D6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F3811BC-AE8F-1B80-F170-4952BC3B3B7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4C6E72A-AD2B-20CB-FCB2-08A88246414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BDC604-15C2-6429-31E5-C3A744C4183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0128F2E6-1031-55F8-12E7-3125692E802A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médiatrice du segment AB passe par son milieu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B7236DB1-FEFF-6114-292A-6A24918C6D8F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9F4E4C6-782A-07F9-214F-02DE7E2B9FFF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99989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94703-18CE-6D8A-7D31-167F1E7A5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5DE22C-F30D-8809-A36F-E71AC9372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𝐫é𝐩𝐨𝐧𝐬𝐞: La médiatrice du segment AB passe par son milieu</a:t>
            </a:r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9A9220-B11E-03E8-9365-9DD52AC6712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81D8A6DE-DB31-338C-1590-ECFEB4E53043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médiatrice du segment AB passe par son milieu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BF90406B-2107-1C78-2EF6-EB30E6A18626}"/>
              </a:ext>
            </a:extLst>
          </p:cNvPr>
          <p:cNvSpPr/>
          <p:nvPr/>
        </p:nvSpPr>
        <p:spPr>
          <a:xfrm>
            <a:off x="2466873" y="4100805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B3DDFC3-FACF-D462-557E-60BDDA2E7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96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8F2A7-1E7B-3116-A155-2EF7755AA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93FDE3-2A2D-ADAA-83DD-90C89E66B7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36116981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je vous montre comment construire la médiatrice d’un segment.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lance l’animation et verbalise l’action.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12A658E-CAF9-AC69-0266-A5DB5385A49B}"/>
              </a:ext>
            </a:extLst>
          </p:cNvPr>
          <p:cNvSpPr/>
          <p:nvPr/>
        </p:nvSpPr>
        <p:spPr>
          <a:xfrm>
            <a:off x="519081" y="1186153"/>
            <a:ext cx="5968557" cy="369332"/>
          </a:xfrm>
          <a:prstGeom prst="rect">
            <a:avLst/>
          </a:prstGeom>
          <a:solidFill>
            <a:srgbClr val="FFE7F7"/>
          </a:solidFill>
          <a:ln>
            <a:solidFill>
              <a:srgbClr val="FF0B85"/>
            </a:solidFill>
          </a:ln>
        </p:spPr>
        <p:txBody>
          <a:bodyPr wrap="none">
            <a:spAutoFit/>
          </a:bodyPr>
          <a:lstStyle/>
          <a:p>
            <a:pPr defTabSz="457200"/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Étape 1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: Je trace</a:t>
            </a:r>
            <a:r>
              <a:rPr lang="fr-FR" dirty="0">
                <a:solidFill>
                  <a:srgbClr val="FFFF00"/>
                </a:solidFill>
                <a:latin typeface="Calibri" panose="020F0502020204030204"/>
              </a:rPr>
              <a:t>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un arc de cercle de centre A et de rayon AB.</a:t>
            </a:r>
          </a:p>
        </p:txBody>
      </p:sp>
      <p:pic>
        <p:nvPicPr>
          <p:cNvPr id="6" name="a1">
            <a:hlinkClick r:id="" action="ppaction://media"/>
            <a:extLst>
              <a:ext uri="{FF2B5EF4-FFF2-40B4-BE49-F238E27FC236}">
                <a16:creationId xmlns:a16="http://schemas.microsoft.com/office/drawing/2014/main" id="{AD485BBD-0331-092F-3CA2-D21987BDF3E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179"/>
                </p14:media>
              </p:ext>
            </p:extLst>
          </p:nvPr>
        </p:nvPicPr>
        <p:blipFill rotWithShape="1">
          <a:blip r:embed="rId5"/>
          <a:srcRect l="2678" t="2994" r="2042" b="2721"/>
          <a:stretch>
            <a:fillRect/>
          </a:stretch>
        </p:blipFill>
        <p:spPr>
          <a:xfrm>
            <a:off x="1551990" y="1631416"/>
            <a:ext cx="9088018" cy="433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place la pointe du compas sur B, sans changer l’ouverture. Je trace un deuxième arc de cercle qui doit couper le premier en deux points C et D.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insiste sur le fait que l’ouverture du compas reste la même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73C33F2-6AEB-D62D-9077-9937B32B1DBE}"/>
              </a:ext>
            </a:extLst>
          </p:cNvPr>
          <p:cNvSpPr/>
          <p:nvPr/>
        </p:nvSpPr>
        <p:spPr>
          <a:xfrm>
            <a:off x="519081" y="1186153"/>
            <a:ext cx="5968557" cy="369332"/>
          </a:xfrm>
          <a:prstGeom prst="rect">
            <a:avLst/>
          </a:prstGeom>
          <a:solidFill>
            <a:srgbClr val="EDE2F6"/>
          </a:solidFill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 defTabSz="457200"/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Étape 2 : Je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trace un arc de cercle de centre B et de rayon AB.</a:t>
            </a:r>
          </a:p>
        </p:txBody>
      </p:sp>
      <p:pic>
        <p:nvPicPr>
          <p:cNvPr id="6" name="a2">
            <a:hlinkClick r:id="" action="ppaction://media"/>
            <a:extLst>
              <a:ext uri="{FF2B5EF4-FFF2-40B4-BE49-F238E27FC236}">
                <a16:creationId xmlns:a16="http://schemas.microsoft.com/office/drawing/2014/main" id="{089C1444-E84B-499C-3C5D-7CB2982CD16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83"/>
                </p14:media>
              </p:ext>
            </p:extLst>
          </p:nvPr>
        </p:nvPicPr>
        <p:blipFill rotWithShape="1">
          <a:blip r:embed="rId5"/>
          <a:srcRect l="1913" t="2721" r="664" b="2313"/>
          <a:stretch>
            <a:fillRect/>
          </a:stretch>
        </p:blipFill>
        <p:spPr>
          <a:xfrm>
            <a:off x="1529848" y="1619263"/>
            <a:ext cx="9230992" cy="506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j'utilise ma règle pour tracer la droite passant par C et D.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qu’en fait, on a tracé un losange : ses diagonales sont perpendiculaires et se coupent en leur milieu.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5F8D2F0-B95C-5ACC-4565-A329434268F3}"/>
              </a:ext>
            </a:extLst>
          </p:cNvPr>
          <p:cNvSpPr/>
          <p:nvPr/>
        </p:nvSpPr>
        <p:spPr>
          <a:xfrm>
            <a:off x="519081" y="1186153"/>
            <a:ext cx="4577343" cy="369332"/>
          </a:xfrm>
          <a:prstGeom prst="rect">
            <a:avLst/>
          </a:prstGeom>
          <a:solidFill>
            <a:srgbClr val="1D6FA9">
              <a:lumMod val="20000"/>
              <a:lumOff val="80000"/>
            </a:srgbClr>
          </a:solidFill>
          <a:ln>
            <a:solidFill>
              <a:srgbClr val="1D6FA9"/>
            </a:solidFill>
          </a:ln>
        </p:spPr>
        <p:txBody>
          <a:bodyPr wrap="non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Étape 3 :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Je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trace la droite passant par C et D. </a:t>
            </a:r>
          </a:p>
        </p:txBody>
      </p:sp>
      <p:pic>
        <p:nvPicPr>
          <p:cNvPr id="6" name="a3">
            <a:hlinkClick r:id="" action="ppaction://media"/>
            <a:extLst>
              <a:ext uri="{FF2B5EF4-FFF2-40B4-BE49-F238E27FC236}">
                <a16:creationId xmlns:a16="http://schemas.microsoft.com/office/drawing/2014/main" id="{605A5040-B905-F3E1-2FCA-7A3128086F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300" t="1905" r="740" b="2177"/>
          <a:stretch/>
        </p:blipFill>
        <p:spPr>
          <a:xfrm>
            <a:off x="1573915" y="1555485"/>
            <a:ext cx="8937068" cy="511590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354620" y="1370819"/>
            <a:ext cx="508692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droite CD est la médiatrice du segment AB</a:t>
            </a:r>
          </a:p>
        </p:txBody>
      </p: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9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3986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 animBg="1"/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 Pour construire la médiatrice du segment AB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 et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4F225D-4DAD-62DB-6ED4-CA02E1BE5CA8}"/>
              </a:ext>
            </a:extLst>
          </p:cNvPr>
          <p:cNvSpPr txBox="1"/>
          <p:nvPr/>
        </p:nvSpPr>
        <p:spPr>
          <a:xfrm>
            <a:off x="1127482" y="3103206"/>
            <a:ext cx="8648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……………….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>
                <a:solidFill>
                  <a:prstClr val="black"/>
                </a:solidFill>
              </a:rPr>
              <a:t>de centre A  et de</a:t>
            </a:r>
          </a:p>
          <a:p>
            <a:r>
              <a:rPr lang="fr-FR" sz="2400" dirty="0">
                <a:solidFill>
                  <a:prstClr val="black"/>
                </a:solidFill>
              </a:rPr>
              <a:t> rayon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…...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8BD49C80-7B1E-6A03-46DC-6B1B470A8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5952" y="2264562"/>
            <a:ext cx="1680356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5EB7F7C-E563-5F87-127C-8CF1830B6D5A}"/>
              </a:ext>
            </a:extLst>
          </p:cNvPr>
          <p:cNvSpPr txBox="1"/>
          <p:nvPr/>
        </p:nvSpPr>
        <p:spPr>
          <a:xfrm>
            <a:off x="1088571" y="3207051"/>
            <a:ext cx="7276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</a:t>
            </a:r>
            <a:r>
              <a:rPr lang="fr-FR" sz="2400" dirty="0">
                <a:solidFill>
                  <a:srgbClr val="FF0000"/>
                </a:solidFill>
              </a:rPr>
              <a:t>arc de cercle </a:t>
            </a:r>
            <a:r>
              <a:rPr lang="fr-FR" sz="2400" dirty="0">
                <a:solidFill>
                  <a:prstClr val="black"/>
                </a:solidFill>
              </a:rPr>
              <a:t>de centre A et de rayon </a:t>
            </a:r>
            <a:r>
              <a:rPr lang="fr-FR" sz="2400" dirty="0">
                <a:solidFill>
                  <a:srgbClr val="FF0000"/>
                </a:solidFill>
              </a:rPr>
              <a:t>AB</a:t>
            </a:r>
          </a:p>
        </p:txBody>
      </p:sp>
      <p:pic>
        <p:nvPicPr>
          <p:cNvPr id="10" name="Image 9" descr="Une image contenant ligne, cercle&#10;&#10;Le contenu généré par l’IA peut être incorrect.">
            <a:extLst>
              <a:ext uri="{FF2B5EF4-FFF2-40B4-BE49-F238E27FC236}">
                <a16:creationId xmlns:a16="http://schemas.microsoft.com/office/drawing/2014/main" id="{6A31A36B-96D9-41FA-C9AD-040533F3B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1241" y="2337340"/>
            <a:ext cx="1806096" cy="21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9D500-240D-E8DD-7B07-9ABCD07CC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E2D71C-4646-2DB2-07C3-01378BC72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2</a:t>
            </a:r>
            <a:r>
              <a:rPr lang="fr-FR" baseline="30000" dirty="0"/>
              <a:t>ème</a:t>
            </a:r>
            <a:r>
              <a:rPr lang="fr-FR" dirty="0"/>
              <a:t> étape de la construction de la médiatrice du segment AB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22EE072-46D5-13C5-E40D-1355C9A7A1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CED30B-E2AF-D4BD-CBEE-8BC2F9778AB7}"/>
              </a:ext>
            </a:extLst>
          </p:cNvPr>
          <p:cNvSpPr txBox="1"/>
          <p:nvPr/>
        </p:nvSpPr>
        <p:spPr>
          <a:xfrm>
            <a:off x="845380" y="2536717"/>
            <a:ext cx="7812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un </a:t>
            </a:r>
            <a:r>
              <a:rPr lang="fr-FR" sz="2400" dirty="0"/>
              <a:t>……………….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>
                <a:solidFill>
                  <a:prstClr val="black"/>
                </a:solidFill>
              </a:rPr>
              <a:t>de centre B  et de rayon </a:t>
            </a:r>
            <a:r>
              <a:rPr lang="fr-FR" sz="2400" dirty="0"/>
              <a:t>…., et je m’assure qu’il rencontre l’arc précédent en deux point … et ….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A2DC41-FA07-8064-E255-DA9C1422736B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613ED4-9BBC-7295-E0F2-849CDCA4ABE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D570840-B969-4CCC-9BDF-893BEB27EE4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E0CAEB6-6DB5-148B-08D1-6688350849B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DDF13B-363A-E207-471E-6BACB0C87C8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cercle&#10;&#10;Le contenu généré par l’IA peut être incorrect.">
            <a:extLst>
              <a:ext uri="{FF2B5EF4-FFF2-40B4-BE49-F238E27FC236}">
                <a16:creationId xmlns:a16="http://schemas.microsoft.com/office/drawing/2014/main" id="{D0FFBCDD-5574-DFAD-30C1-040F1B994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1241" y="2337340"/>
            <a:ext cx="1806096" cy="21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216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FFDF8-6D70-A4F2-3CD2-BC7C29280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24ABD5-7773-3729-CEC9-4945FB2EC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B80D48-74A8-9542-FDD2-8105C5A8B64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712E09-5445-9457-082A-24B2E332B23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862307BE-9EBB-5625-B64F-5BE92652519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7558AA5-EEB3-4851-AB1B-CE98BB35EFA4}"/>
              </a:ext>
            </a:extLst>
          </p:cNvPr>
          <p:cNvSpPr txBox="1"/>
          <p:nvPr/>
        </p:nvSpPr>
        <p:spPr>
          <a:xfrm>
            <a:off x="1067056" y="2606886"/>
            <a:ext cx="76199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trace un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arc de cercle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centre B  et de rayon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AB, et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je m’assure qu’il rencontre l’arc précédent en deux point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Image 8" descr="Une image contenant ligne, diagramme, cercle&#10;&#10;Le contenu généré par l’IA peut être incorrect.">
            <a:extLst>
              <a:ext uri="{FF2B5EF4-FFF2-40B4-BE49-F238E27FC236}">
                <a16:creationId xmlns:a16="http://schemas.microsoft.com/office/drawing/2014/main" id="{AFD5E10B-62A0-BB5D-9E64-CBE74A2C5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5261" y="1881056"/>
            <a:ext cx="1806096" cy="265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8836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6A399-F695-8C6A-267C-D4872E5DD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1C6773-43D6-153A-5A94-AC427A9A4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3</a:t>
            </a:r>
            <a:r>
              <a:rPr lang="fr-FR" baseline="30000" dirty="0"/>
              <a:t>ème</a:t>
            </a:r>
            <a:r>
              <a:rPr lang="fr-FR" dirty="0"/>
              <a:t> étape de la construction de la médiatrice du segment AB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A8B806E-4F2E-D583-180C-D3D9A1E122E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DD3995F-3752-18F3-7C6D-64D0D8AA5310}"/>
              </a:ext>
            </a:extLst>
          </p:cNvPr>
          <p:cNvSpPr txBox="1"/>
          <p:nvPr/>
        </p:nvSpPr>
        <p:spPr>
          <a:xfrm>
            <a:off x="1002449" y="2865916"/>
            <a:ext cx="7791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Je trace la droite</a:t>
            </a:r>
            <a:r>
              <a:rPr lang="fr-FR" sz="2400" dirty="0"/>
              <a:t> …… </a:t>
            </a:r>
            <a:r>
              <a:rPr lang="fr-FR" sz="2400" dirty="0">
                <a:solidFill>
                  <a:prstClr val="black"/>
                </a:solidFill>
              </a:rPr>
              <a:t>Elle est </a:t>
            </a:r>
            <a:r>
              <a:rPr lang="fr-FR" sz="2400" dirty="0"/>
              <a:t>………………………</a:t>
            </a:r>
            <a:r>
              <a:rPr lang="fr-FR" sz="2400" dirty="0">
                <a:solidFill>
                  <a:prstClr val="black"/>
                </a:solidFill>
              </a:rPr>
              <a:t>à </a:t>
            </a:r>
            <a:r>
              <a:rPr lang="fr-FR" sz="2400" dirty="0"/>
              <a:t>….</a:t>
            </a:r>
            <a:r>
              <a:rPr lang="fr-FR" sz="2400" dirty="0">
                <a:solidFill>
                  <a:prstClr val="black"/>
                </a:solidFill>
              </a:rPr>
              <a:t> et le coupe en son milieu.</a:t>
            </a:r>
            <a:endParaRPr lang="fr-FR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771964-48A8-2B87-6C51-B3A5402C4DA6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5D62C4-4173-B4F0-A3E1-544138BB1A8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882314-96CE-CADC-7EE2-2A555256FD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822DE18-E540-F0E3-12EA-006F034EEE4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0FDC2C0-D9D4-FD31-56A5-8A2F0D29CDB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 descr="Une image contenant ligne, diagramme, cercle&#10;&#10;Le contenu généré par l’IA peut être incorrect.">
            <a:extLst>
              <a:ext uri="{FF2B5EF4-FFF2-40B4-BE49-F238E27FC236}">
                <a16:creationId xmlns:a16="http://schemas.microsoft.com/office/drawing/2014/main" id="{A6A485FC-CA58-5A1E-D222-5F2DE43DC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5261" y="1881056"/>
            <a:ext cx="1806096" cy="265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2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b="1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60554" y="4394452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b="1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36583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5</a:t>
            </a: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b="1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203589" y="3493247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b="1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67034" y="4390462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Leçon 7        Les concepts de base de la géométrie dans le plan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   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fr-FR" dirty="0">
                <a:sym typeface="Arial"/>
              </a:rPr>
              <a:t>Tâche 1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fr-FR" dirty="0">
                <a:sym typeface="Arial"/>
              </a:rPr>
              <a:t>Tâche 2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fr-FR" dirty="0">
                <a:sym typeface="Arial"/>
              </a:rPr>
              <a:t>Tâche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dirty="0">
                <a:solidFill>
                  <a:prstClr val="black"/>
                </a:solidFill>
                <a:sym typeface="Arial"/>
              </a:rPr>
              <a:t>Reconnaître et construire les objets géométriques de base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dirty="0">
                <a:solidFill>
                  <a:prstClr val="black"/>
                </a:solidFill>
                <a:sym typeface="Arial"/>
              </a:rPr>
              <a:t>Reconnaître et construire les angles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dirty="0">
                <a:solidFill>
                  <a:prstClr val="black"/>
                </a:solidFill>
                <a:sym typeface="Arial"/>
              </a:rPr>
              <a:t>Reconnaître et construire les polygones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59405" y="4394452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b="0" dirty="0">
                <a:solidFill>
                  <a:prstClr val="black"/>
                </a:solidFill>
                <a:sym typeface="Arial"/>
              </a:rPr>
              <a:t>Tâche 4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71134" y="4391457"/>
            <a:ext cx="8150400" cy="7344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fr-FR" dirty="0">
                <a:sym typeface="Arial"/>
              </a:rPr>
              <a:t>Déterminer la distance d’un point à une droite et la distance entre deux droites parallèles</a:t>
            </a:r>
          </a:p>
        </p:txBody>
      </p:sp>
      <p:sp>
        <p:nvSpPr>
          <p:cNvPr id="24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85311" y="5269345"/>
            <a:ext cx="8111946" cy="8202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Construire la médiatrice d’un segment</a:t>
            </a:r>
          </a:p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6697C-7011-17F3-2873-3E7441C34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1A27C-32A4-E0BC-E110-D5F9ED0C9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32F40A-ECCF-1BC5-43C6-5F0BEB80F84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E170D1-CDC5-9933-15EE-D41A247A19C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F57CA2F5-F199-E272-8D30-021174CB66C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0095F18-9E95-6014-8DC0-01EE8281E99B}"/>
              </a:ext>
            </a:extLst>
          </p:cNvPr>
          <p:cNvSpPr txBox="1"/>
          <p:nvPr/>
        </p:nvSpPr>
        <p:spPr>
          <a:xfrm>
            <a:off x="935304" y="2936887"/>
            <a:ext cx="75861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trace la droite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</a:t>
            </a:r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Elle est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perpendiculaire </a:t>
            </a:r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le coupe en son milieu.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0B3A8D4-B42B-6D01-FAA6-E502F5ABE2F1}"/>
              </a:ext>
            </a:extLst>
          </p:cNvPr>
          <p:cNvGrpSpPr/>
          <p:nvPr/>
        </p:nvGrpSpPr>
        <p:grpSpPr>
          <a:xfrm>
            <a:off x="9085681" y="1825651"/>
            <a:ext cx="1794666" cy="2797425"/>
            <a:chOff x="9085681" y="1825651"/>
            <a:chExt cx="1794666" cy="2797425"/>
          </a:xfrm>
        </p:grpSpPr>
        <p:pic>
          <p:nvPicPr>
            <p:cNvPr id="8" name="Image 7" descr="Une image contenant diagramme, ligne, cercle, Tracé&#10;&#10;Le contenu généré par l’IA peut être incorrect.">
              <a:extLst>
                <a:ext uri="{FF2B5EF4-FFF2-40B4-BE49-F238E27FC236}">
                  <a16:creationId xmlns:a16="http://schemas.microsoft.com/office/drawing/2014/main" id="{D23345C0-C02D-8D9A-58E1-22A3CFC652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85681" y="1852478"/>
              <a:ext cx="1794666" cy="2709146"/>
            </a:xfrm>
            <a:prstGeom prst="rect">
              <a:avLst/>
            </a:prstGeom>
          </p:spPr>
        </p:pic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0F0DBC0E-C7B8-F4CE-CD96-587508D13D6C}"/>
                </a:ext>
              </a:extLst>
            </p:cNvPr>
            <p:cNvCxnSpPr>
              <a:cxnSpLocks/>
            </p:cNvCxnSpPr>
            <p:nvPr/>
          </p:nvCxnSpPr>
          <p:spPr>
            <a:xfrm>
              <a:off x="10018699" y="1825651"/>
              <a:ext cx="0" cy="279742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990700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15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66F42D0C-B9BD-BB5D-92E7-A8E386E60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304" y="1789798"/>
            <a:ext cx="10075276" cy="348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9C482250-DD38-BC69-4598-4441C59D3D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304" y="1789798"/>
            <a:ext cx="10075276" cy="348721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5CAE247-0F1D-6AF6-CE88-8F3A47BA8125}"/>
              </a:ext>
            </a:extLst>
          </p:cNvPr>
          <p:cNvSpPr txBox="1"/>
          <p:nvPr/>
        </p:nvSpPr>
        <p:spPr>
          <a:xfrm>
            <a:off x="4520045" y="3086100"/>
            <a:ext cx="384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749363-80CA-EDE7-44EE-880216FE7997}"/>
              </a:ext>
            </a:extLst>
          </p:cNvPr>
          <p:cNvSpPr txBox="1"/>
          <p:nvPr/>
        </p:nvSpPr>
        <p:spPr>
          <a:xfrm>
            <a:off x="6158346" y="3113808"/>
            <a:ext cx="51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FC5E5BA-F6B2-7609-E387-0D10088E425D}"/>
              </a:ext>
            </a:extLst>
          </p:cNvPr>
          <p:cNvSpPr txBox="1"/>
          <p:nvPr/>
        </p:nvSpPr>
        <p:spPr>
          <a:xfrm>
            <a:off x="4526971" y="3539839"/>
            <a:ext cx="384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1C2CF94-E826-3134-EFC5-5CB55536069F}"/>
              </a:ext>
            </a:extLst>
          </p:cNvPr>
          <p:cNvSpPr txBox="1"/>
          <p:nvPr/>
        </p:nvSpPr>
        <p:spPr>
          <a:xfrm>
            <a:off x="6175663" y="3557156"/>
            <a:ext cx="51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1A5DDBC-133B-8571-D2BF-354D223C0BC2}"/>
              </a:ext>
            </a:extLst>
          </p:cNvPr>
          <p:cNvSpPr txBox="1"/>
          <p:nvPr/>
        </p:nvSpPr>
        <p:spPr>
          <a:xfrm>
            <a:off x="3567544" y="4326085"/>
            <a:ext cx="51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CD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15</a:t>
            </a:r>
            <a:endParaRPr lang="fr-FR" dirty="0"/>
          </a:p>
        </p:txBody>
      </p:sp>
      <p:pic>
        <p:nvPicPr>
          <p:cNvPr id="6" name="Image 5" descr="Une image contenant capture d’écran, texte, ligne&#10;&#10;Le contenu généré par l’IA peut être incorrect.">
            <a:extLst>
              <a:ext uri="{FF2B5EF4-FFF2-40B4-BE49-F238E27FC236}">
                <a16:creationId xmlns:a16="http://schemas.microsoft.com/office/drawing/2014/main" id="{A83AB2BB-77D5-D656-4481-A69E2C65B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467" y="1979513"/>
            <a:ext cx="10124810" cy="351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sz="1000" dirty="0"/>
              <a:t>L’enseignant encourage les élèves à dire avec leurs propres mots ce qu’ils ont appris</a:t>
            </a:r>
          </a:p>
          <a:p>
            <a:endParaRPr lang="fr-FR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construire la médiatrice d’un segment en n’utilisant que le compas et une règle non graduée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1E542E70-0709-BF05-FCC2-A6C1A7D9D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395" y="1215694"/>
            <a:ext cx="5329890" cy="525064"/>
          </a:xfrm>
          <a:prstGeom prst="rect">
            <a:avLst/>
          </a:prstGeom>
        </p:spPr>
      </p:pic>
      <p:pic>
        <p:nvPicPr>
          <p:cNvPr id="8" name="Image 7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8980CC56-1E87-3098-994D-16A951B56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395" y="3153926"/>
            <a:ext cx="6221508" cy="911431"/>
          </a:xfrm>
          <a:prstGeom prst="rect">
            <a:avLst/>
          </a:prstGeom>
        </p:spPr>
      </p:pic>
      <p:pic>
        <p:nvPicPr>
          <p:cNvPr id="10" name="Image 9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C065E61-6136-DFAA-FE41-DABF6E795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396" y="5220273"/>
            <a:ext cx="4676038" cy="723200"/>
          </a:xfrm>
          <a:prstGeom prst="rect">
            <a:avLst/>
          </a:prstGeom>
        </p:spPr>
      </p:pic>
      <p:pic>
        <p:nvPicPr>
          <p:cNvPr id="12" name="Image 11" descr="Une image contenant ligne, cercle&#10;&#10;Le contenu généré par l’IA peut être incorrect.">
            <a:extLst>
              <a:ext uri="{FF2B5EF4-FFF2-40B4-BE49-F238E27FC236}">
                <a16:creationId xmlns:a16="http://schemas.microsoft.com/office/drawing/2014/main" id="{99413803-C6F0-2655-2B5C-DD84175DE6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3331" y="1180042"/>
            <a:ext cx="1150720" cy="1508891"/>
          </a:xfrm>
          <a:prstGeom prst="rect">
            <a:avLst/>
          </a:prstGeom>
        </p:spPr>
      </p:pic>
      <p:pic>
        <p:nvPicPr>
          <p:cNvPr id="14" name="Image 13" descr="Une image contenant ligne, diagramme, cercle&#10;&#10;Le contenu généré par l’IA peut être incorrect.">
            <a:extLst>
              <a:ext uri="{FF2B5EF4-FFF2-40B4-BE49-F238E27FC236}">
                <a16:creationId xmlns:a16="http://schemas.microsoft.com/office/drawing/2014/main" id="{3710BD6B-84A6-0718-F7E6-C3BBE92561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8735" y="2725644"/>
            <a:ext cx="1181202" cy="1767993"/>
          </a:xfrm>
          <a:prstGeom prst="rect">
            <a:avLst/>
          </a:prstGeom>
        </p:spPr>
      </p:pic>
      <p:pic>
        <p:nvPicPr>
          <p:cNvPr id="16" name="Image 15" descr="Une image contenant diagramme, ligne, cercle, Tracé&#10;&#10;Le contenu généré par l’IA peut être incorrect.">
            <a:extLst>
              <a:ext uri="{FF2B5EF4-FFF2-40B4-BE49-F238E27FC236}">
                <a16:creationId xmlns:a16="http://schemas.microsoft.com/office/drawing/2014/main" id="{485041EE-0AB0-6A47-9BCC-19BFA6E51F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7304" y="4716928"/>
            <a:ext cx="1165961" cy="17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Construire la médiatrice d’un segment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Milieu d’un segment.</a:t>
            </a:r>
          </a:p>
          <a:p>
            <a:r>
              <a:rPr lang="en-US" dirty="0"/>
              <a:t>Droites </a:t>
            </a:r>
            <a:r>
              <a:rPr lang="en-US" dirty="0" err="1"/>
              <a:t>perpendiculaires</a:t>
            </a:r>
            <a:r>
              <a:rPr lang="en-US" dirty="0"/>
              <a:t>. </a:t>
            </a:r>
          </a:p>
          <a:p>
            <a:r>
              <a:rPr lang="en-US" dirty="0"/>
              <a:t>Arc de cercle.</a:t>
            </a:r>
          </a:p>
          <a:p>
            <a:r>
              <a:rPr lang="fr-FR" dirty="0"/>
              <a:t>Médiatrice d’un segment.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l’élève doit être capable de: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Tracer</a:t>
            </a:r>
            <a:r>
              <a:rPr lang="fr-FR" dirty="0">
                <a:solidFill>
                  <a:srgbClr val="FFFF00"/>
                </a:solidFill>
              </a:rPr>
              <a:t> </a:t>
            </a:r>
            <a:r>
              <a:rPr lang="fr-FR" dirty="0"/>
              <a:t>des arcs de cercles de même rayon pour tracer en fait un losange.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De se rappeler que, les diagonales d’un losange sont perpendiculaires et se coupent en leurs milieux.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Pendant le feedback, attirer l’attention des élèves sur les erreurs fréquentes :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700" dirty="0">
                <a:solidFill>
                  <a:prstClr val="black"/>
                </a:solidFill>
              </a:rPr>
              <a:t>Changer l’ouverture du compas.</a:t>
            </a:r>
            <a:endParaRPr kumimoji="0" lang="fr-FR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F7D225-8652-4EF5-C874-4F7580D30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246" y="2076347"/>
            <a:ext cx="9926673" cy="30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61" y="1285067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59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1716</TotalTime>
  <Words>1949</Words>
  <Application>Microsoft Office PowerPoint</Application>
  <PresentationFormat>Grand écran</PresentationFormat>
  <Paragraphs>211</Paragraphs>
  <Slides>61</Slides>
  <Notes>4</Notes>
  <HiddenSlides>7</HiddenSlides>
  <MMClips>4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61</vt:i4>
      </vt:variant>
    </vt:vector>
  </HeadingPairs>
  <TitlesOfParts>
    <vt:vector size="72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1_Thème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 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 On va se rappeler quelques objets géométriques</vt:lpstr>
      <vt:lpstr>Rappelez vous, un segment est délimité par deux points.Ces points sont appelés les extrémités du segment  </vt:lpstr>
      <vt:lpstr> On va se rappeler quelques objets géométriques</vt:lpstr>
      <vt:lpstr>Rappelez vous, un arc de cercle est une portion de la circonférence d’un cercle, défini par un centre et un rayon.</vt:lpstr>
      <vt:lpstr> On va se rappeler l’outil géométrique qu’on utilise pour tracer un arc</vt:lpstr>
      <vt:lpstr>Rappelez-vous : le compas permet de tracer des cercles et des arcs de cercle.</vt:lpstr>
      <vt:lpstr>Observez la figure ci-dessous et répondez en vous appuyant sur le codage.</vt:lpstr>
      <vt:lpstr>Le milieu M d’un segment AB est à la même distance des deux points A et B. La droite d, perpendiculaire à AB, forme avec AB un angle droit.</vt:lpstr>
      <vt:lpstr>Parfait! On se rappelle cette remarque importante</vt:lpstr>
      <vt:lpstr>Présentation PowerPoint</vt:lpstr>
      <vt:lpstr>Observez le segment AB ci-dessous, puis exprimez vos avis sur la question suivante;</vt:lpstr>
      <vt:lpstr>A la fin de cette séance, vous serez capables de:</vt:lpstr>
      <vt:lpstr>Présentation PowerPoint</vt:lpstr>
      <vt:lpstr>Je vais d’abord vous rappeler la définition de la médiatrice d’un segment. La médiatrice d du segment AB vérifie les deux conditions suivantes:</vt:lpstr>
      <vt:lpstr>Tout point de la médiatrice est à la même distance de A et de B.</vt:lpstr>
      <vt:lpstr>Présentation PowerPoint</vt:lpstr>
      <vt:lpstr> Répondez par vrai ou faux</vt:lpstr>
      <vt:lpstr>𝐕𝐨𝐢𝐜𝐢 𝐥𝐚  𝐫é𝐩𝐨𝐧𝐬𝐞: La médiatrice du segment AB est une droite  perpendiculaire à  AB.</vt:lpstr>
      <vt:lpstr> Répondez par vrai ou faux.</vt:lpstr>
      <vt:lpstr>𝐕𝐨𝐢𝐜𝐢 𝐥𝐚  𝐫é𝐩𝐨𝐧𝐬𝐞: La médiatrice du segment AB passe par son milieu.</vt:lpstr>
      <vt:lpstr>Présentation PowerPoint</vt:lpstr>
      <vt:lpstr>Maintenant, je vous montre comment construire la médiatrice d’un segment. </vt:lpstr>
      <vt:lpstr>Je place la pointe du compas sur B, sans changer l’ouverture. Je trace un deuxième arc de cercle qui doit couper le premier en deux points C et D.</vt:lpstr>
      <vt:lpstr>Maintenant, j'utilise ma règle pour tracer la droite passant par C et D.</vt:lpstr>
      <vt:lpstr>Présentation PowerPoint</vt:lpstr>
      <vt:lpstr>Complétez: Pour construire la médiatrice du segment AB</vt:lpstr>
      <vt:lpstr> 𝐕𝐨𝐢𝐜𝐢 𝐥𝐚  𝐫é𝐩𝐨𝐧𝐬𝐞.</vt:lpstr>
      <vt:lpstr> La 2ème étape de la construction de la médiatrice du segment AB</vt:lpstr>
      <vt:lpstr> 𝐕𝐨𝐢𝐜𝐢 𝐥𝐚  𝐫é𝐩𝐨𝐧𝐬𝐞.</vt:lpstr>
      <vt:lpstr> La 3ème étape de la construction de la médiatrice du segment AB</vt:lpstr>
      <vt:lpstr> 𝐕𝐨𝐢𝐜𝐢 𝐥𝐚  𝐫é𝐩𝐨𝐧𝐬𝐞.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construire la médiatrice d’un segment en n’utilisant que le compas et une règle non graduée 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163</cp:revision>
  <dcterms:created xsi:type="dcterms:W3CDTF">2025-11-03T10:55:47Z</dcterms:created>
  <dcterms:modified xsi:type="dcterms:W3CDTF">2026-02-04T08:26:54Z</dcterms:modified>
</cp:coreProperties>
</file>