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436" r:id="rId19"/>
    <p:sldId id="270" r:id="rId20"/>
    <p:sldId id="272" r:id="rId21"/>
    <p:sldId id="453" r:id="rId22"/>
    <p:sldId id="460" r:id="rId23"/>
    <p:sldId id="423" r:id="rId24"/>
    <p:sldId id="361" r:id="rId25"/>
    <p:sldId id="498" r:id="rId26"/>
    <p:sldId id="499" r:id="rId27"/>
    <p:sldId id="429" r:id="rId28"/>
    <p:sldId id="430" r:id="rId29"/>
    <p:sldId id="500" r:id="rId30"/>
    <p:sldId id="501" r:id="rId31"/>
    <p:sldId id="502" r:id="rId32"/>
    <p:sldId id="503" r:id="rId33"/>
    <p:sldId id="504" r:id="rId34"/>
    <p:sldId id="505" r:id="rId35"/>
    <p:sldId id="506" r:id="rId36"/>
    <p:sldId id="507" r:id="rId37"/>
    <p:sldId id="482" r:id="rId38"/>
    <p:sldId id="508" r:id="rId39"/>
    <p:sldId id="509" r:id="rId40"/>
    <p:sldId id="510" r:id="rId41"/>
    <p:sldId id="511" r:id="rId42"/>
    <p:sldId id="512" r:id="rId43"/>
    <p:sldId id="513" r:id="rId44"/>
    <p:sldId id="514" r:id="rId45"/>
    <p:sldId id="515" r:id="rId46"/>
    <p:sldId id="516" r:id="rId47"/>
    <p:sldId id="517" r:id="rId48"/>
    <p:sldId id="518" r:id="rId49"/>
    <p:sldId id="519" r:id="rId50"/>
    <p:sldId id="520" r:id="rId51"/>
    <p:sldId id="521" r:id="rId52"/>
    <p:sldId id="300" r:id="rId53"/>
    <p:sldId id="301" r:id="rId54"/>
    <p:sldId id="281" r:id="rId55"/>
    <p:sldId id="522" r:id="rId56"/>
    <p:sldId id="303" r:id="rId57"/>
    <p:sldId id="304" r:id="rId58"/>
    <p:sldId id="282" r:id="rId59"/>
    <p:sldId id="305" r:id="rId60"/>
    <p:sldId id="262" r:id="rId61"/>
    <p:sldId id="408" r:id="rId62"/>
    <p:sldId id="471" r:id="rId63"/>
    <p:sldId id="350" r:id="rId64"/>
    <p:sldId id="351" r:id="rId6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436"/>
          </p14:sldIdLst>
        </p14:section>
        <p14:section name="Déclaration de l’objectif" id="{096B6BF6-20D6-43DE-B358-982838B98259}">
          <p14:sldIdLst/>
        </p14:section>
        <p14:section name="Activation des prérequis" id="{AABAC4B8-876D-405C-A4F3-62D5E02336D1}">
          <p14:sldIdLst>
            <p14:sldId id="270"/>
            <p14:sldId id="272"/>
            <p14:sldId id="453"/>
          </p14:sldIdLst>
        </p14:section>
        <p14:section name="Modelage" id="{6D007598-4F88-4283-9E36-970C44D688AD}">
          <p14:sldIdLst>
            <p14:sldId id="460"/>
            <p14:sldId id="423"/>
            <p14:sldId id="361"/>
            <p14:sldId id="498"/>
            <p14:sldId id="499"/>
            <p14:sldId id="429"/>
            <p14:sldId id="430"/>
            <p14:sldId id="500"/>
            <p14:sldId id="501"/>
            <p14:sldId id="502"/>
            <p14:sldId id="503"/>
            <p14:sldId id="504"/>
            <p14:sldId id="505"/>
            <p14:sldId id="506"/>
            <p14:sldId id="507"/>
            <p14:sldId id="482"/>
            <p14:sldId id="508"/>
            <p14:sldId id="509"/>
            <p14:sldId id="510"/>
            <p14:sldId id="511"/>
            <p14:sldId id="512"/>
            <p14:sldId id="513"/>
            <p14:sldId id="514"/>
            <p14:sldId id="515"/>
            <p14:sldId id="516"/>
            <p14:sldId id="517"/>
            <p14:sldId id="518"/>
            <p14:sldId id="519"/>
            <p14:sldId id="520"/>
            <p14:sldId id="521"/>
          </p14:sldIdLst>
        </p14:section>
        <p14:section name="Pratique collective" id="{CF34AB29-930A-422C-8BB3-41EE66488593}">
          <p14:sldIdLst/>
        </p14:section>
        <p14:section name="Pratique en binôme" id="{B5D45BF5-6276-4DCA-B0C6-B46ADF983B36}">
          <p14:sldIdLst>
            <p14:sldId id="300"/>
            <p14:sldId id="301"/>
            <p14:sldId id="281"/>
            <p14:sldId id="522"/>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471"/>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3D6"/>
    <a:srgbClr val="1D6FA9"/>
    <a:srgbClr val="33CC33"/>
    <a:srgbClr val="FF3399"/>
    <a:srgbClr val="BFE0D2"/>
    <a:srgbClr val="94CFB7"/>
    <a:srgbClr val="156082"/>
    <a:srgbClr val="F19D19"/>
    <a:srgbClr val="DCEAF7"/>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58" autoAdjust="0"/>
    <p:restoredTop sz="94660"/>
  </p:normalViewPr>
  <p:slideViewPr>
    <p:cSldViewPr snapToGrid="0">
      <p:cViewPr varScale="1">
        <p:scale>
          <a:sx n="111" d="100"/>
          <a:sy n="111" d="100"/>
        </p:scale>
        <p:origin x="480" y="192"/>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04/05/2026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04/05/2026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04/05/2026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59.png"/></Relationships>
</file>

<file path=ppt/slides/_rels/slide5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60.png"/></Relationships>
</file>

<file path=ppt/slides/_rels/slide5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61.png"/><Relationship Id="rId1" Type="http://schemas.openxmlformats.org/officeDocument/2006/relationships/slideLayout" Target="../slideLayouts/slideLayout5.xml"/><Relationship Id="rId5" Type="http://schemas.openxmlformats.org/officeDocument/2006/relationships/image" Target="../media/image62.png"/><Relationship Id="rId4" Type="http://schemas.openxmlformats.org/officeDocument/2006/relationships/image" Target="../media/image20.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5</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Leçon 13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4</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dirty="0">
                <a:solidFill>
                  <a:schemeClr val="bg1"/>
                </a:solidFill>
                <a:latin typeface="+mn-lt"/>
              </a:rPr>
              <a:t>Déterminer et interpréter le mode d’une série statistique  </a:t>
            </a:r>
          </a:p>
        </p:txBody>
      </p:sp>
      <p:sp>
        <p:nvSpPr>
          <p:cNvPr id="3" name="ZoneTexte 2"/>
          <p:cNvSpPr txBox="1"/>
          <p:nvPr/>
        </p:nvSpPr>
        <p:spPr>
          <a:xfrm>
            <a:off x="2205716" y="4702411"/>
            <a:ext cx="4673864" cy="400110"/>
          </a:xfrm>
          <a:prstGeom prst="rect">
            <a:avLst/>
          </a:prstGeom>
          <a:noFill/>
        </p:spPr>
        <p:txBody>
          <a:bodyPr wrap="square" rtlCol="0">
            <a:spAutoFit/>
          </a:bodyPr>
          <a:lstStyle/>
          <a:p>
            <a:r>
              <a:rPr lang="fr-FR" sz="2000" b="1" dirty="0">
                <a:solidFill>
                  <a:schemeClr val="bg1"/>
                </a:solidFill>
              </a:rPr>
              <a:t>Statistiques et probabilité</a:t>
            </a:r>
            <a:endParaRPr lang="fr-FR" sz="2000" b="1" dirty="0">
              <a:solidFill>
                <a:schemeClr val="bg1"/>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Nous allons commencé par corriger l’exercice maison</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a:extLst>
              <a:ext uri="{FF2B5EF4-FFF2-40B4-BE49-F238E27FC236}">
                <a16:creationId xmlns:a16="http://schemas.microsoft.com/office/drawing/2014/main" id="{CED1C8CF-250F-B57A-E290-971CB33C700C}"/>
              </a:ext>
            </a:extLst>
          </p:cNvPr>
          <p:cNvPicPr>
            <a:picLocks noChangeAspect="1"/>
          </p:cNvPicPr>
          <p:nvPr/>
        </p:nvPicPr>
        <p:blipFill>
          <a:blip r:embed="rId3"/>
          <a:stretch>
            <a:fillRect/>
          </a:stretch>
        </p:blipFill>
        <p:spPr>
          <a:xfrm>
            <a:off x="939589" y="2009868"/>
            <a:ext cx="10367748" cy="2838263"/>
          </a:xfrm>
          <a:prstGeom prst="rect">
            <a:avLst/>
          </a:prstGeom>
        </p:spPr>
      </p:pic>
    </p:spTree>
    <p:extLst>
      <p:ext uri="{BB962C8B-B14F-4D97-AF65-F5344CB8AC3E}">
        <p14:creationId xmlns:p14="http://schemas.microsoft.com/office/powerpoint/2010/main" val="3235523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ZoneTexte 7"/>
          <p:cNvSpPr txBox="1"/>
          <p:nvPr/>
        </p:nvSpPr>
        <p:spPr>
          <a:xfrm>
            <a:off x="7213600" y="4311699"/>
            <a:ext cx="665019" cy="1384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1" name="ZoneTexte 10"/>
          <p:cNvSpPr txBox="1"/>
          <p:nvPr/>
        </p:nvSpPr>
        <p:spPr>
          <a:xfrm>
            <a:off x="7361382" y="4179226"/>
            <a:ext cx="369454" cy="246221"/>
          </a:xfrm>
          <a:prstGeom prst="rect">
            <a:avLst/>
          </a:prstGeom>
          <a:solidFill>
            <a:schemeClr val="bg1"/>
          </a:solidFill>
        </p:spPr>
        <p:txBody>
          <a:bodyPr wrap="square" rtlCol="0">
            <a:spAutoFit/>
          </a:bodyPr>
          <a:lstStyle/>
          <a:p>
            <a:pPr algn="l"/>
            <a:endParaRPr lang="fr-FR" sz="1000" dirty="0">
              <a:latin typeface="Calibri" panose="020F0502020204030204" pitchFamily="34" charset="0"/>
              <a:cs typeface="Calibri" panose="020F0502020204030204" pitchFamily="34" charset="0"/>
            </a:endParaRPr>
          </a:p>
        </p:txBody>
      </p:sp>
      <p:grpSp>
        <p:nvGrpSpPr>
          <p:cNvPr id="5" name="Group 23">
            <a:extLst>
              <a:ext uri="{FF2B5EF4-FFF2-40B4-BE49-F238E27FC236}">
                <a16:creationId xmlns:a16="http://schemas.microsoft.com/office/drawing/2014/main" id="{8A6A8AB7-78F0-6F74-40BF-8B75CA912D6B}"/>
              </a:ext>
            </a:extLst>
          </p:cNvPr>
          <p:cNvGrpSpPr/>
          <p:nvPr/>
        </p:nvGrpSpPr>
        <p:grpSpPr>
          <a:xfrm>
            <a:off x="1039617" y="2336420"/>
            <a:ext cx="10648261" cy="1624496"/>
            <a:chOff x="1040006" y="2279373"/>
            <a:chExt cx="10648261" cy="1624496"/>
          </a:xfrm>
        </p:grpSpPr>
        <p:sp>
          <p:nvSpPr>
            <p:cNvPr id="9" name="AutoShape 2">
              <a:extLst>
                <a:ext uri="{FF2B5EF4-FFF2-40B4-BE49-F238E27FC236}">
                  <a16:creationId xmlns:a16="http://schemas.microsoft.com/office/drawing/2014/main" id="{0CDB10E5-5BB3-57BF-DECE-2E1F5B36AB6D}"/>
                </a:ext>
              </a:extLst>
            </p:cNvPr>
            <p:cNvSpPr>
              <a:spLocks noChangeAspect="1" noChangeArrowheads="1"/>
            </p:cNvSpPr>
            <p:nvPr/>
          </p:nvSpPr>
          <p:spPr bwMode="auto">
            <a:xfrm>
              <a:off x="6083852" y="2279373"/>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6" name="Rounded Rectangle 19">
              <a:extLst>
                <a:ext uri="{FF2B5EF4-FFF2-40B4-BE49-F238E27FC236}">
                  <a16:creationId xmlns:a16="http://schemas.microsoft.com/office/drawing/2014/main" id="{801C62D7-D0D7-4262-1A60-E3513C8585CB}"/>
                </a:ext>
              </a:extLst>
            </p:cNvPr>
            <p:cNvSpPr/>
            <p:nvPr/>
          </p:nvSpPr>
          <p:spPr>
            <a:xfrm>
              <a:off x="1442779" y="2445238"/>
              <a:ext cx="10245488" cy="917536"/>
            </a:xfrm>
            <a:prstGeom prst="roundRect">
              <a:avLst>
                <a:gd name="adj" fmla="val 50000"/>
              </a:avLst>
            </a:prstGeom>
            <a:noFill/>
            <a:ln>
              <a:solidFill>
                <a:srgbClr val="72B5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23">
              <a:extLst>
                <a:ext uri="{FF2B5EF4-FFF2-40B4-BE49-F238E27FC236}">
                  <a16:creationId xmlns:a16="http://schemas.microsoft.com/office/drawing/2014/main" id="{EB229EA8-E6B3-0FEB-7DF7-F6E6E1C652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006" y="2482573"/>
              <a:ext cx="805544" cy="805544"/>
            </a:xfrm>
            <a:prstGeom prst="rect">
              <a:avLst/>
            </a:prstGeom>
          </p:spPr>
        </p:pic>
        <p:sp>
          <p:nvSpPr>
            <p:cNvPr id="18" name="AutoShape 2">
              <a:extLst>
                <a:ext uri="{FF2B5EF4-FFF2-40B4-BE49-F238E27FC236}">
                  <a16:creationId xmlns:a16="http://schemas.microsoft.com/office/drawing/2014/main" id="{13DA5DB2-0978-CEB2-9E36-E466D0738F97}"/>
                </a:ext>
              </a:extLst>
            </p:cNvPr>
            <p:cNvSpPr>
              <a:spLocks noChangeAspect="1" noChangeArrowheads="1"/>
            </p:cNvSpPr>
            <p:nvPr/>
          </p:nvSpPr>
          <p:spPr bwMode="auto">
            <a:xfrm>
              <a:off x="6083852" y="3700669"/>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9" name="ZoneTexte 12">
              <a:extLst>
                <a:ext uri="{FF2B5EF4-FFF2-40B4-BE49-F238E27FC236}">
                  <a16:creationId xmlns:a16="http://schemas.microsoft.com/office/drawing/2014/main" id="{4A8077B2-C3A9-EE10-E4C9-D22316005C86}"/>
                </a:ext>
              </a:extLst>
            </p:cNvPr>
            <p:cNvSpPr txBox="1"/>
            <p:nvPr/>
          </p:nvSpPr>
          <p:spPr>
            <a:xfrm>
              <a:off x="1706451" y="2752965"/>
              <a:ext cx="9981427" cy="461665"/>
            </a:xfrm>
            <a:prstGeom prst="rect">
              <a:avLst/>
            </a:prstGeom>
            <a:noFill/>
          </p:spPr>
          <p:txBody>
            <a:bodyPr wrap="square" rtlCol="0">
              <a:spAutoFit/>
            </a:bodyPr>
            <a:lstStyle/>
            <a:p>
              <a:pPr lvl="0"/>
              <a:r>
                <a:rPr lang="fr-FR" sz="2400" dirty="0"/>
                <a:t>Déterminer et interpréter le mode d’une série statistique  </a:t>
              </a:r>
            </a:p>
          </p:txBody>
        </p:sp>
      </p:grpSp>
    </p:spTree>
    <p:extLst>
      <p:ext uri="{BB962C8B-B14F-4D97-AF65-F5344CB8AC3E}">
        <p14:creationId xmlns:p14="http://schemas.microsoft.com/office/powerpoint/2010/main" val="2855367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E3661-AB21-941F-C00A-0C484FA141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A51355-791E-BF70-39C6-07281FE8EE12}"/>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Pour atteindre cet objectif, nous allons suivre deux étapes</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936F1205-0451-4093-FEEA-86946A44CFA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chaque tâche en pointant les étapes à l’écran.</a:t>
            </a:r>
          </a:p>
        </p:txBody>
      </p:sp>
      <p:pic>
        <p:nvPicPr>
          <p:cNvPr id="14" name="Picture 2" descr="Lever la main - Icônes mains et gestes gratuites">
            <a:extLst>
              <a:ext uri="{FF2B5EF4-FFF2-40B4-BE49-F238E27FC236}">
                <a16:creationId xmlns:a16="http://schemas.microsoft.com/office/drawing/2014/main" id="{B85A43D9-A9F8-440C-2D05-A281F7A617B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a:extLst>
              <a:ext uri="{FF2B5EF4-FFF2-40B4-BE49-F238E27FC236}">
                <a16:creationId xmlns:a16="http://schemas.microsoft.com/office/drawing/2014/main" id="{C5A5F941-EC04-AE2C-38A8-5490386A3093}"/>
              </a:ext>
            </a:extLst>
          </p:cNvPr>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a:extLst>
              <a:ext uri="{FF2B5EF4-FFF2-40B4-BE49-F238E27FC236}">
                <a16:creationId xmlns:a16="http://schemas.microsoft.com/office/drawing/2014/main" id="{B6558F35-4114-AFB1-7473-E6A59A4DA1F9}"/>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a:extLst>
              <a:ext uri="{FF2B5EF4-FFF2-40B4-BE49-F238E27FC236}">
                <a16:creationId xmlns:a16="http://schemas.microsoft.com/office/drawing/2014/main" id="{B45544B1-9662-7FF5-1570-7B521874CBF1}"/>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Rectangle 4">
            <a:extLst>
              <a:ext uri="{FF2B5EF4-FFF2-40B4-BE49-F238E27FC236}">
                <a16:creationId xmlns:a16="http://schemas.microsoft.com/office/drawing/2014/main" id="{83CF4498-BF76-CC78-034C-BF09DAC755CF}"/>
              </a:ext>
            </a:extLst>
          </p:cNvPr>
          <p:cNvSpPr/>
          <p:nvPr/>
        </p:nvSpPr>
        <p:spPr>
          <a:xfrm>
            <a:off x="785783" y="2287720"/>
            <a:ext cx="10861932" cy="1200329"/>
          </a:xfrm>
          <a:prstGeom prst="rect">
            <a:avLst/>
          </a:prstGeom>
        </p:spPr>
        <p:txBody>
          <a:bodyPr wrap="square">
            <a:spAutoFit/>
          </a:bodyPr>
          <a:lstStyle/>
          <a:p>
            <a:pPr lvl="0"/>
            <a:r>
              <a:rPr lang="fr-FR" sz="2400" dirty="0"/>
              <a:t>1. Déterminer le mode d’une série statistique  </a:t>
            </a:r>
          </a:p>
          <a:p>
            <a:pPr lvl="0"/>
            <a:endParaRPr lang="fr-FR" sz="2400" dirty="0"/>
          </a:p>
          <a:p>
            <a:pPr lvl="0"/>
            <a:r>
              <a:rPr lang="fr-FR" sz="2400" dirty="0"/>
              <a:t>2. Interpréter le mode d’une série statistique </a:t>
            </a:r>
          </a:p>
        </p:txBody>
      </p:sp>
    </p:spTree>
    <p:extLst>
      <p:ext uri="{BB962C8B-B14F-4D97-AF65-F5344CB8AC3E}">
        <p14:creationId xmlns:p14="http://schemas.microsoft.com/office/powerpoint/2010/main" val="1408236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0929A-E76C-EDAC-B30E-5843654689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9600D7E-837F-DD73-5C97-8EE4146D9883}"/>
              </a:ext>
            </a:extLst>
          </p:cNvPr>
          <p:cNvSpPr>
            <a:spLocks noGrp="1"/>
          </p:cNvSpPr>
          <p:nvPr>
            <p:ph type="body" sz="quarter" idx="10"/>
          </p:nvPr>
        </p:nvSpPr>
        <p:spPr/>
        <p:txBody>
          <a:bodyPr>
            <a:normAutofit fontScale="92500" lnSpcReduction="20000"/>
          </a:bodyPr>
          <a:lstStyle/>
          <a:p>
            <a:endParaRPr lang="fr-FR"/>
          </a:p>
        </p:txBody>
      </p:sp>
      <p:sp>
        <p:nvSpPr>
          <p:cNvPr id="3" name="Rectangle 2">
            <a:extLst>
              <a:ext uri="{FF2B5EF4-FFF2-40B4-BE49-F238E27FC236}">
                <a16:creationId xmlns:a16="http://schemas.microsoft.com/office/drawing/2014/main" id="{2B1DEE37-279F-0780-D478-D6F159206C50}"/>
              </a:ext>
            </a:extLst>
          </p:cNvPr>
          <p:cNvSpPr/>
          <p:nvPr/>
        </p:nvSpPr>
        <p:spPr>
          <a:xfrm>
            <a:off x="7140102" y="4105072"/>
            <a:ext cx="525294" cy="5155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b="1" dirty="0">
                <a:solidFill>
                  <a:srgbClr val="FF0000"/>
                </a:solidFill>
              </a:rPr>
              <a:t>1</a:t>
            </a:r>
          </a:p>
        </p:txBody>
      </p:sp>
    </p:spTree>
    <p:extLst>
      <p:ext uri="{BB962C8B-B14F-4D97-AF65-F5344CB8AC3E}">
        <p14:creationId xmlns:p14="http://schemas.microsoft.com/office/powerpoint/2010/main" val="1215557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Je vais examiner cette situation de plus près. C’est le cas d’une série statistique quantitative.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situation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2">
            <a:extLst>
              <a:ext uri="{FF2B5EF4-FFF2-40B4-BE49-F238E27FC236}">
                <a16:creationId xmlns:a16="http://schemas.microsoft.com/office/drawing/2014/main" id="{27C43210-3127-4061-0E96-F06831FBD31A}"/>
              </a:ext>
            </a:extLst>
          </p:cNvPr>
          <p:cNvSpPr/>
          <p:nvPr/>
        </p:nvSpPr>
        <p:spPr>
          <a:xfrm>
            <a:off x="5995851" y="1925805"/>
            <a:ext cx="1166949" cy="21597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52329F9F-412F-DC11-AC18-40AED5A3D10D}"/>
              </a:ext>
            </a:extLst>
          </p:cNvPr>
          <p:cNvSpPr/>
          <p:nvPr/>
        </p:nvSpPr>
        <p:spPr>
          <a:xfrm>
            <a:off x="880217" y="2766387"/>
            <a:ext cx="9916213" cy="2308324"/>
          </a:xfrm>
          <a:prstGeom prst="rect">
            <a:avLst/>
          </a:prstGeom>
        </p:spPr>
        <p:txBody>
          <a:bodyPr wrap="square">
            <a:spAutoFit/>
          </a:bodyPr>
          <a:lstStyle/>
          <a:p>
            <a:pPr algn="ctr"/>
            <a:r>
              <a:rPr lang="fr-FR" sz="3200" dirty="0"/>
              <a:t>On a relevé pour 30 familles, le nombre d’enfants par famille :</a:t>
            </a:r>
          </a:p>
          <a:p>
            <a:pPr algn="ctr"/>
            <a:r>
              <a:rPr lang="fr-FR" sz="4000" b="1" dirty="0"/>
              <a:t>3 , 0 , 5 , 1 ,2 , 5 , 1 , 2 , 3 , 4 , 0 , 1 , 3 , 4 ,2 , 0 , 4 , 1 , 2 , 2 , 1 , 2 ,  0 , 1 , 2 , 3 , 0 , 3 , 2 ,3.</a:t>
            </a:r>
          </a:p>
        </p:txBody>
      </p:sp>
    </p:spTree>
    <p:extLst>
      <p:ext uri="{BB962C8B-B14F-4D97-AF65-F5344CB8AC3E}">
        <p14:creationId xmlns:p14="http://schemas.microsoft.com/office/powerpoint/2010/main" val="439580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Je vais regrouper ces données dans un tableau et repérer l’effectif le plus élevé</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F4C7510D-7719-4665-F637-8DAC0FC9328E}"/>
              </a:ext>
            </a:extLst>
          </p:cNvPr>
          <p:cNvPicPr>
            <a:picLocks noChangeAspect="1"/>
          </p:cNvPicPr>
          <p:nvPr/>
        </p:nvPicPr>
        <p:blipFill>
          <a:blip r:embed="rId2"/>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10" name="Rectangle à coins arrondis 71">
                <a:extLst>
                  <a:ext uri="{FF2B5EF4-FFF2-40B4-BE49-F238E27FC236}">
                    <a16:creationId xmlns:a16="http://schemas.microsoft.com/office/drawing/2014/main" id="{137F1A0C-9818-25FB-3EE4-33B6ED16D79E}"/>
                  </a:ext>
                </a:extLst>
              </p:cNvPr>
              <p:cNvSpPr/>
              <p:nvPr/>
            </p:nvSpPr>
            <p:spPr>
              <a:xfrm>
                <a:off x="178990" y="1023377"/>
                <a:ext cx="11128347" cy="907854"/>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i="0" dirty="0">
                    <a:solidFill>
                      <a:schemeClr val="tx1"/>
                    </a:solidFill>
                    <a:latin typeface="+mj-lt"/>
                  </a:rPr>
                  <a:t>On a relevé pour 30 familles, le nombre d’enfants par famille</a:t>
                </a:r>
                <a14:m>
                  <m:oMath xmlns:m="http://schemas.openxmlformats.org/officeDocument/2006/math">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𝟓</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𝟓</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𝟒</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𝟒</m:t>
                    </m:r>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𝟒</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m:t>
                    </m:r>
                  </m:oMath>
                </a14:m>
                <a:endParaRPr lang="fr-FR" b="1" dirty="0">
                  <a:solidFill>
                    <a:schemeClr val="tx1"/>
                  </a:solidFill>
                </a:endParaRPr>
              </a:p>
            </p:txBody>
          </p:sp>
        </mc:Choice>
        <mc:Fallback xmlns="">
          <p:sp>
            <p:nvSpPr>
              <p:cNvPr id="10" name="Rectangle à coins arrondis 71">
                <a:extLst>
                  <a:ext uri="{FF2B5EF4-FFF2-40B4-BE49-F238E27FC236}">
                    <a16:creationId xmlns:a16="http://schemas.microsoft.com/office/drawing/2014/main" id="{137F1A0C-9818-25FB-3EE4-33B6ED16D79E}"/>
                  </a:ext>
                </a:extLst>
              </p:cNvPr>
              <p:cNvSpPr>
                <a:spLocks noRot="1" noChangeAspect="1" noMove="1" noResize="1" noEditPoints="1" noAdjustHandles="1" noChangeArrowheads="1" noChangeShapeType="1" noTextEdit="1"/>
              </p:cNvSpPr>
              <p:nvPr/>
            </p:nvSpPr>
            <p:spPr>
              <a:xfrm>
                <a:off x="178990" y="1023377"/>
                <a:ext cx="11128347" cy="907854"/>
              </a:xfrm>
              <a:prstGeom prst="roundRect">
                <a:avLst/>
              </a:prstGeom>
              <a:blipFill>
                <a:blip r:embed="rId3"/>
                <a:stretch>
                  <a:fillRect t="-671"/>
                </a:stretch>
              </a:blipFill>
              <a:ln w="38100">
                <a:noFill/>
              </a:ln>
            </p:spPr>
            <p:txBody>
              <a:bodyPr/>
              <a:lstStyle/>
              <a:p>
                <a:r>
                  <a:rPr lang="fr-FR">
                    <a:noFill/>
                  </a:rPr>
                  <a:t> </a:t>
                </a:r>
              </a:p>
            </p:txBody>
          </p:sp>
        </mc:Fallback>
      </mc:AlternateContent>
      <p:sp>
        <p:nvSpPr>
          <p:cNvPr id="15" name="ZoneTexte 14">
            <a:extLst>
              <a:ext uri="{FF2B5EF4-FFF2-40B4-BE49-F238E27FC236}">
                <a16:creationId xmlns:a16="http://schemas.microsoft.com/office/drawing/2014/main" id="{F50144E9-CA3D-461E-7670-804F0EA742B2}"/>
              </a:ext>
            </a:extLst>
          </p:cNvPr>
          <p:cNvSpPr txBox="1"/>
          <p:nvPr/>
        </p:nvSpPr>
        <p:spPr>
          <a:xfrm>
            <a:off x="410992" y="1999434"/>
            <a:ext cx="7750513" cy="400110"/>
          </a:xfrm>
          <a:prstGeom prst="rect">
            <a:avLst/>
          </a:prstGeom>
          <a:noFill/>
        </p:spPr>
        <p:txBody>
          <a:bodyPr wrap="square">
            <a:spAutoFit/>
          </a:bodyPr>
          <a:lstStyle/>
          <a:p>
            <a:r>
              <a:rPr lang="fr-FR" sz="2000" b="1" dirty="0">
                <a:solidFill>
                  <a:srgbClr val="FF0000"/>
                </a:solidFill>
              </a:rPr>
              <a:t>1. Organiser les données dans un tableau d’effectifs</a:t>
            </a:r>
            <a:r>
              <a:rPr lang="fr-FR" dirty="0"/>
              <a:t>.</a:t>
            </a:r>
          </a:p>
        </p:txBody>
      </p:sp>
      <p:sp>
        <p:nvSpPr>
          <p:cNvPr id="19" name="ZoneTexte 18">
            <a:extLst>
              <a:ext uri="{FF2B5EF4-FFF2-40B4-BE49-F238E27FC236}">
                <a16:creationId xmlns:a16="http://schemas.microsoft.com/office/drawing/2014/main" id="{475C74F2-A2C0-43D0-CD4C-2875D14457C5}"/>
              </a:ext>
            </a:extLst>
          </p:cNvPr>
          <p:cNvSpPr txBox="1"/>
          <p:nvPr/>
        </p:nvSpPr>
        <p:spPr>
          <a:xfrm>
            <a:off x="586091" y="4411653"/>
            <a:ext cx="6094378" cy="400110"/>
          </a:xfrm>
          <a:prstGeom prst="rect">
            <a:avLst/>
          </a:prstGeom>
          <a:noFill/>
        </p:spPr>
        <p:txBody>
          <a:bodyPr wrap="square">
            <a:spAutoFit/>
          </a:bodyPr>
          <a:lstStyle>
            <a:defPPr>
              <a:defRPr lang="fr-FR"/>
            </a:defPPr>
            <a:lvl1pPr>
              <a:defRPr sz="2000" b="1">
                <a:solidFill>
                  <a:srgbClr val="FF0000"/>
                </a:solidFill>
              </a:defRPr>
            </a:lvl1pPr>
          </a:lstStyle>
          <a:p>
            <a:r>
              <a:rPr lang="fr-FR" dirty="0"/>
              <a:t>2 . Repérer l’effectif le plus élevé.</a:t>
            </a:r>
          </a:p>
        </p:txBody>
      </p:sp>
      <p:pic>
        <p:nvPicPr>
          <p:cNvPr id="21" name="Image 20">
            <a:extLst>
              <a:ext uri="{FF2B5EF4-FFF2-40B4-BE49-F238E27FC236}">
                <a16:creationId xmlns:a16="http://schemas.microsoft.com/office/drawing/2014/main" id="{E86C1CCD-9C51-5D32-574B-0BFF0A7B0204}"/>
              </a:ext>
            </a:extLst>
          </p:cNvPr>
          <p:cNvPicPr>
            <a:picLocks noChangeAspect="1"/>
          </p:cNvPicPr>
          <p:nvPr/>
        </p:nvPicPr>
        <p:blipFill>
          <a:blip r:embed="rId4"/>
          <a:stretch>
            <a:fillRect/>
          </a:stretch>
        </p:blipFill>
        <p:spPr>
          <a:xfrm>
            <a:off x="379236" y="2573632"/>
            <a:ext cx="11330164" cy="1575215"/>
          </a:xfrm>
          <a:prstGeom prst="rect">
            <a:avLst/>
          </a:prstGeom>
        </p:spPr>
      </p:pic>
      <p:sp>
        <p:nvSpPr>
          <p:cNvPr id="23" name="ZoneTexte 22">
            <a:extLst>
              <a:ext uri="{FF2B5EF4-FFF2-40B4-BE49-F238E27FC236}">
                <a16:creationId xmlns:a16="http://schemas.microsoft.com/office/drawing/2014/main" id="{0B712A62-97A5-9C98-5BE7-BE25B62A99AD}"/>
              </a:ext>
            </a:extLst>
          </p:cNvPr>
          <p:cNvSpPr txBox="1"/>
          <p:nvPr/>
        </p:nvSpPr>
        <p:spPr>
          <a:xfrm>
            <a:off x="829283" y="4982328"/>
            <a:ext cx="6094378" cy="369332"/>
          </a:xfrm>
          <a:prstGeom prst="rect">
            <a:avLst/>
          </a:prstGeom>
          <a:noFill/>
        </p:spPr>
        <p:txBody>
          <a:bodyPr wrap="square">
            <a:spAutoFit/>
          </a:bodyPr>
          <a:lstStyle/>
          <a:p>
            <a:r>
              <a:rPr lang="fr-FR" dirty="0"/>
              <a:t>Le plus grand effectif : </a:t>
            </a:r>
            <a:r>
              <a:rPr lang="fr-FR" b="1" dirty="0">
                <a:solidFill>
                  <a:schemeClr val="accent6"/>
                </a:solidFill>
              </a:rPr>
              <a:t>est 8</a:t>
            </a:r>
            <a:r>
              <a:rPr lang="fr-FR" dirty="0"/>
              <a:t>.</a:t>
            </a:r>
          </a:p>
        </p:txBody>
      </p:sp>
    </p:spTree>
    <p:extLst>
      <p:ext uri="{BB962C8B-B14F-4D97-AF65-F5344CB8AC3E}">
        <p14:creationId xmlns:p14="http://schemas.microsoft.com/office/powerpoint/2010/main" val="33471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P spid="19" grpId="0"/>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CFCDB-AD34-CF79-5979-10DB9C75DE7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2ECD0BC-EFD1-6FBC-17CE-029B8DE75A8C}"/>
              </a:ext>
            </a:extLst>
          </p:cNvPr>
          <p:cNvSpPr>
            <a:spLocks noGrp="1"/>
          </p:cNvSpPr>
          <p:nvPr>
            <p:ph type="title"/>
          </p:nvPr>
        </p:nvSpPr>
        <p:spPr/>
        <p:txBody>
          <a:bodyPr/>
          <a:lstStyle/>
          <a:p>
            <a:r>
              <a:rPr lang="fr-FR" dirty="0"/>
              <a:t>Je vais  déterminer la valeur du caractère correspondante à l’effectif le plus élevé </a:t>
            </a:r>
          </a:p>
        </p:txBody>
      </p:sp>
      <p:sp>
        <p:nvSpPr>
          <p:cNvPr id="4" name="Espace réservé du contenu 3">
            <a:extLst>
              <a:ext uri="{FF2B5EF4-FFF2-40B4-BE49-F238E27FC236}">
                <a16:creationId xmlns:a16="http://schemas.microsoft.com/office/drawing/2014/main" id="{A981AA69-EED8-613B-243C-8E6AAA31D304}"/>
              </a:ext>
            </a:extLst>
          </p:cNvPr>
          <p:cNvSpPr>
            <a:spLocks noGrp="1"/>
          </p:cNvSpPr>
          <p:nvPr>
            <p:ph sz="quarter" idx="11"/>
          </p:nvPr>
        </p:nvSpPr>
        <p:spPr>
          <a:xfrm>
            <a:off x="1029862" y="607336"/>
            <a:ext cx="10277475" cy="268287"/>
          </a:xfrm>
        </p:spPr>
        <p:txBody>
          <a:bodyPr/>
          <a:lstStyle/>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E6D7F6EA-B5CE-9DE8-B389-9FB295B24CFB}"/>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AEB8DE8E-C796-1BB6-D9CF-5C690DBE2955}"/>
              </a:ext>
            </a:extLst>
          </p:cNvPr>
          <p:cNvPicPr>
            <a:picLocks noChangeAspect="1"/>
          </p:cNvPicPr>
          <p:nvPr/>
        </p:nvPicPr>
        <p:blipFill>
          <a:blip r:embed="rId2"/>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10" name="Rectangle à coins arrondis 71">
                <a:extLst>
                  <a:ext uri="{FF2B5EF4-FFF2-40B4-BE49-F238E27FC236}">
                    <a16:creationId xmlns:a16="http://schemas.microsoft.com/office/drawing/2014/main" id="{1C915415-C55F-B80C-BDA8-251C607EFF80}"/>
                  </a:ext>
                </a:extLst>
              </p:cNvPr>
              <p:cNvSpPr/>
              <p:nvPr/>
            </p:nvSpPr>
            <p:spPr>
              <a:xfrm>
                <a:off x="178990" y="1023377"/>
                <a:ext cx="11128347" cy="907854"/>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i="0" dirty="0">
                    <a:solidFill>
                      <a:schemeClr val="tx1"/>
                    </a:solidFill>
                    <a:latin typeface="+mj-lt"/>
                  </a:rPr>
                  <a:t>On a relevé pour 30 familles, le nombre d’enfants par famille</a:t>
                </a:r>
                <a14:m>
                  <m:oMath xmlns:m="http://schemas.openxmlformats.org/officeDocument/2006/math">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𝟓</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𝟓</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𝟒</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𝟒</m:t>
                    </m:r>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𝟒</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m:t>
                    </m:r>
                  </m:oMath>
                </a14:m>
                <a:endParaRPr lang="fr-FR" b="1" dirty="0">
                  <a:solidFill>
                    <a:schemeClr val="tx1"/>
                  </a:solidFill>
                </a:endParaRPr>
              </a:p>
            </p:txBody>
          </p:sp>
        </mc:Choice>
        <mc:Fallback xmlns="">
          <p:sp>
            <p:nvSpPr>
              <p:cNvPr id="10" name="Rectangle à coins arrondis 71">
                <a:extLst>
                  <a:ext uri="{FF2B5EF4-FFF2-40B4-BE49-F238E27FC236}">
                    <a16:creationId xmlns:a16="http://schemas.microsoft.com/office/drawing/2014/main" id="{1C915415-C55F-B80C-BDA8-251C607EFF80}"/>
                  </a:ext>
                </a:extLst>
              </p:cNvPr>
              <p:cNvSpPr>
                <a:spLocks noRot="1" noChangeAspect="1" noMove="1" noResize="1" noEditPoints="1" noAdjustHandles="1" noChangeArrowheads="1" noChangeShapeType="1" noTextEdit="1"/>
              </p:cNvSpPr>
              <p:nvPr/>
            </p:nvSpPr>
            <p:spPr>
              <a:xfrm>
                <a:off x="178990" y="1023377"/>
                <a:ext cx="11128347" cy="907854"/>
              </a:xfrm>
              <a:prstGeom prst="roundRect">
                <a:avLst/>
              </a:prstGeom>
              <a:blipFill>
                <a:blip r:embed="rId3"/>
                <a:stretch>
                  <a:fillRect t="-671"/>
                </a:stretch>
              </a:blipFill>
              <a:ln w="38100">
                <a:noFill/>
              </a:ln>
            </p:spPr>
            <p:txBody>
              <a:bodyPr/>
              <a:lstStyle/>
              <a:p>
                <a:r>
                  <a:rPr lang="fr-FR">
                    <a:noFill/>
                  </a:rPr>
                  <a:t> </a:t>
                </a:r>
              </a:p>
            </p:txBody>
          </p:sp>
        </mc:Fallback>
      </mc:AlternateContent>
      <p:sp>
        <p:nvSpPr>
          <p:cNvPr id="19" name="ZoneTexte 18">
            <a:extLst>
              <a:ext uri="{FF2B5EF4-FFF2-40B4-BE49-F238E27FC236}">
                <a16:creationId xmlns:a16="http://schemas.microsoft.com/office/drawing/2014/main" id="{D5BF7117-95DF-64B6-8386-3343F84C5E0E}"/>
              </a:ext>
            </a:extLst>
          </p:cNvPr>
          <p:cNvSpPr txBox="1"/>
          <p:nvPr/>
        </p:nvSpPr>
        <p:spPr>
          <a:xfrm>
            <a:off x="527725" y="3689744"/>
            <a:ext cx="9841960" cy="400110"/>
          </a:xfrm>
          <a:prstGeom prst="rect">
            <a:avLst/>
          </a:prstGeom>
          <a:noFill/>
        </p:spPr>
        <p:txBody>
          <a:bodyPr wrap="square">
            <a:spAutoFit/>
          </a:bodyPr>
          <a:lstStyle>
            <a:defPPr>
              <a:defRPr lang="fr-FR"/>
            </a:defPPr>
            <a:lvl1pPr>
              <a:defRPr sz="2000" b="1">
                <a:solidFill>
                  <a:srgbClr val="FF0000"/>
                </a:solidFill>
              </a:defRPr>
            </a:lvl1pPr>
          </a:lstStyle>
          <a:p>
            <a:r>
              <a:rPr lang="fr-FR" dirty="0"/>
              <a:t>3. Déterminer la valeur du caractère correspondante à l’effectif le plus élevé .</a:t>
            </a:r>
          </a:p>
        </p:txBody>
      </p:sp>
      <p:pic>
        <p:nvPicPr>
          <p:cNvPr id="21" name="Image 20">
            <a:extLst>
              <a:ext uri="{FF2B5EF4-FFF2-40B4-BE49-F238E27FC236}">
                <a16:creationId xmlns:a16="http://schemas.microsoft.com/office/drawing/2014/main" id="{FA5A864F-D0B6-5128-8420-7D0A63B5400C}"/>
              </a:ext>
            </a:extLst>
          </p:cNvPr>
          <p:cNvPicPr>
            <a:picLocks noChangeAspect="1"/>
          </p:cNvPicPr>
          <p:nvPr/>
        </p:nvPicPr>
        <p:blipFill>
          <a:blip r:embed="rId4"/>
          <a:stretch>
            <a:fillRect/>
          </a:stretch>
        </p:blipFill>
        <p:spPr>
          <a:xfrm>
            <a:off x="182297" y="2022276"/>
            <a:ext cx="11330164" cy="1575215"/>
          </a:xfrm>
          <a:prstGeom prst="rect">
            <a:avLst/>
          </a:prstGeom>
        </p:spPr>
      </p:pic>
      <p:sp>
        <p:nvSpPr>
          <p:cNvPr id="23" name="ZoneTexte 22">
            <a:extLst>
              <a:ext uri="{FF2B5EF4-FFF2-40B4-BE49-F238E27FC236}">
                <a16:creationId xmlns:a16="http://schemas.microsoft.com/office/drawing/2014/main" id="{B3F00A43-9A05-D046-D9A0-6D4530E287C7}"/>
              </a:ext>
            </a:extLst>
          </p:cNvPr>
          <p:cNvSpPr txBox="1"/>
          <p:nvPr/>
        </p:nvSpPr>
        <p:spPr>
          <a:xfrm>
            <a:off x="1733956" y="4515400"/>
            <a:ext cx="8635729" cy="1477328"/>
          </a:xfrm>
          <a:prstGeom prst="rect">
            <a:avLst/>
          </a:prstGeom>
          <a:noFill/>
        </p:spPr>
        <p:txBody>
          <a:bodyPr wrap="square">
            <a:spAutoFit/>
          </a:bodyPr>
          <a:lstStyle/>
          <a:p>
            <a:r>
              <a:rPr lang="fr-FR" dirty="0"/>
              <a:t> La valeur du caractère correspondante à l’effectif le plus élevé  est : </a:t>
            </a:r>
            <a:r>
              <a:rPr lang="fr-FR" sz="2400" b="1" dirty="0">
                <a:solidFill>
                  <a:srgbClr val="FF0000"/>
                </a:solidFill>
              </a:rPr>
              <a:t>2</a:t>
            </a:r>
          </a:p>
          <a:p>
            <a:endParaRPr lang="fr-FR" sz="2400" b="1" dirty="0">
              <a:solidFill>
                <a:schemeClr val="accent4"/>
              </a:solidFill>
            </a:endParaRPr>
          </a:p>
          <a:p>
            <a:pPr algn="ctr"/>
            <a:r>
              <a:rPr lang="fr-FR" dirty="0"/>
              <a:t>Je dis que </a:t>
            </a:r>
            <a:r>
              <a:rPr lang="fr-FR" sz="2400" b="1" dirty="0">
                <a:solidFill>
                  <a:srgbClr val="FF0000"/>
                </a:solidFill>
              </a:rPr>
              <a:t>2</a:t>
            </a:r>
            <a:r>
              <a:rPr lang="fr-FR" dirty="0"/>
              <a:t> est le </a:t>
            </a:r>
            <a:r>
              <a:rPr lang="fr-FR" sz="2400" b="1" dirty="0">
                <a:solidFill>
                  <a:srgbClr val="FF0000"/>
                </a:solidFill>
              </a:rPr>
              <a:t>mode</a:t>
            </a:r>
            <a:r>
              <a:rPr lang="fr-FR" dirty="0"/>
              <a:t> de cette série statistique quantitative.</a:t>
            </a:r>
          </a:p>
          <a:p>
            <a:endParaRPr lang="fr-FR" dirty="0"/>
          </a:p>
        </p:txBody>
      </p:sp>
    </p:spTree>
    <p:extLst>
      <p:ext uri="{BB962C8B-B14F-4D97-AF65-F5344CB8AC3E}">
        <p14:creationId xmlns:p14="http://schemas.microsoft.com/office/powerpoint/2010/main" val="4245445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9" grpId="0"/>
      <p:bldP spid="2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390AF-CD5A-814F-D45C-E70ED917C45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A791F5E-A7E9-0AA5-461E-8258E13DE44F}"/>
              </a:ext>
            </a:extLst>
          </p:cNvPr>
          <p:cNvSpPr>
            <a:spLocks noGrp="1"/>
          </p:cNvSpPr>
          <p:nvPr>
            <p:ph type="title"/>
          </p:nvPr>
        </p:nvSpPr>
        <p:spPr/>
        <p:txBody>
          <a:bodyPr/>
          <a:lstStyle/>
          <a:p>
            <a:r>
              <a:rPr lang="fr-FR" dirty="0"/>
              <a:t>Je vais répondre à la question : Qu’est ce que ca veut dire que 2 est le mode de cette série statistique?</a:t>
            </a:r>
          </a:p>
        </p:txBody>
      </p:sp>
      <p:sp>
        <p:nvSpPr>
          <p:cNvPr id="4" name="Espace réservé du contenu 3">
            <a:extLst>
              <a:ext uri="{FF2B5EF4-FFF2-40B4-BE49-F238E27FC236}">
                <a16:creationId xmlns:a16="http://schemas.microsoft.com/office/drawing/2014/main" id="{6314B3A7-78DE-80D9-DD1A-D55969DFC544}"/>
              </a:ext>
            </a:extLst>
          </p:cNvPr>
          <p:cNvSpPr>
            <a:spLocks noGrp="1"/>
          </p:cNvSpPr>
          <p:nvPr>
            <p:ph sz="quarter" idx="11"/>
          </p:nvPr>
        </p:nvSpPr>
        <p:spPr>
          <a:xfrm>
            <a:off x="1029862" y="607336"/>
            <a:ext cx="10277475" cy="268287"/>
          </a:xfrm>
        </p:spPr>
        <p:txBody>
          <a:bodyPr/>
          <a:lstStyle/>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6DC4331-B6B0-5819-9231-58E8453702C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36554F0A-9FC9-A4CF-E213-CAC18C73EA52}"/>
              </a:ext>
            </a:extLst>
          </p:cNvPr>
          <p:cNvPicPr>
            <a:picLocks noChangeAspect="1"/>
          </p:cNvPicPr>
          <p:nvPr/>
        </p:nvPicPr>
        <p:blipFill>
          <a:blip r:embed="rId2"/>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10" name="Rectangle à coins arrondis 71">
                <a:extLst>
                  <a:ext uri="{FF2B5EF4-FFF2-40B4-BE49-F238E27FC236}">
                    <a16:creationId xmlns:a16="http://schemas.microsoft.com/office/drawing/2014/main" id="{ED881266-06CE-DADC-5040-77C874C26D71}"/>
                  </a:ext>
                </a:extLst>
              </p:cNvPr>
              <p:cNvSpPr/>
              <p:nvPr/>
            </p:nvSpPr>
            <p:spPr>
              <a:xfrm>
                <a:off x="178990" y="1023377"/>
                <a:ext cx="11128347" cy="907854"/>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i="0" dirty="0">
                    <a:solidFill>
                      <a:schemeClr val="tx1"/>
                    </a:solidFill>
                    <a:latin typeface="+mj-lt"/>
                  </a:rPr>
                  <a:t>On a relevé pour 30 familles, le nombre d’enfants par famille</a:t>
                </a:r>
                <a14:m>
                  <m:oMath xmlns:m="http://schemas.openxmlformats.org/officeDocument/2006/math">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𝟓</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𝟓</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𝟒</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𝟒</m:t>
                    </m:r>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𝟒</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𝟏</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𝟎</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 , </m:t>
                    </m:r>
                    <m:r>
                      <a:rPr lang="fr-FR" sz="2400" b="1" i="1" dirty="0">
                        <a:solidFill>
                          <a:schemeClr val="tx1"/>
                        </a:solidFill>
                        <a:latin typeface="Cambria Math" panose="02040503050406030204" pitchFamily="18" charset="0"/>
                      </a:rPr>
                      <m:t>𝟐</m:t>
                    </m:r>
                    <m:r>
                      <a:rPr lang="fr-FR" sz="2400" b="1" i="1" dirty="0">
                        <a:solidFill>
                          <a:schemeClr val="tx1"/>
                        </a:solidFill>
                        <a:latin typeface="Cambria Math" panose="02040503050406030204" pitchFamily="18" charset="0"/>
                      </a:rPr>
                      <m:t> ,</m:t>
                    </m:r>
                    <m:r>
                      <a:rPr lang="fr-FR" sz="2400" b="1" i="1" dirty="0">
                        <a:solidFill>
                          <a:schemeClr val="tx1"/>
                        </a:solidFill>
                        <a:latin typeface="Cambria Math" panose="02040503050406030204" pitchFamily="18" charset="0"/>
                      </a:rPr>
                      <m:t>𝟑</m:t>
                    </m:r>
                    <m:r>
                      <a:rPr lang="fr-FR" sz="2400" b="1" i="1" dirty="0">
                        <a:solidFill>
                          <a:schemeClr val="tx1"/>
                        </a:solidFill>
                        <a:latin typeface="Cambria Math" panose="02040503050406030204" pitchFamily="18" charset="0"/>
                      </a:rPr>
                      <m:t>.</m:t>
                    </m:r>
                  </m:oMath>
                </a14:m>
                <a:endParaRPr lang="fr-FR" b="1" dirty="0">
                  <a:solidFill>
                    <a:schemeClr val="tx1"/>
                  </a:solidFill>
                </a:endParaRPr>
              </a:p>
            </p:txBody>
          </p:sp>
        </mc:Choice>
        <mc:Fallback xmlns="">
          <p:sp>
            <p:nvSpPr>
              <p:cNvPr id="10" name="Rectangle à coins arrondis 71">
                <a:extLst>
                  <a:ext uri="{FF2B5EF4-FFF2-40B4-BE49-F238E27FC236}">
                    <a16:creationId xmlns:a16="http://schemas.microsoft.com/office/drawing/2014/main" id="{ED881266-06CE-DADC-5040-77C874C26D71}"/>
                  </a:ext>
                </a:extLst>
              </p:cNvPr>
              <p:cNvSpPr>
                <a:spLocks noRot="1" noChangeAspect="1" noMove="1" noResize="1" noEditPoints="1" noAdjustHandles="1" noChangeArrowheads="1" noChangeShapeType="1" noTextEdit="1"/>
              </p:cNvSpPr>
              <p:nvPr/>
            </p:nvSpPr>
            <p:spPr>
              <a:xfrm>
                <a:off x="178990" y="1023377"/>
                <a:ext cx="11128347" cy="907854"/>
              </a:xfrm>
              <a:prstGeom prst="roundRect">
                <a:avLst/>
              </a:prstGeom>
              <a:blipFill>
                <a:blip r:embed="rId3"/>
                <a:stretch>
                  <a:fillRect t="-671"/>
                </a:stretch>
              </a:blipFill>
              <a:ln w="38100">
                <a:noFill/>
              </a:ln>
            </p:spPr>
            <p:txBody>
              <a:bodyPr/>
              <a:lstStyle/>
              <a:p>
                <a:r>
                  <a:rPr lang="fr-FR">
                    <a:noFill/>
                  </a:rPr>
                  <a:t> </a:t>
                </a:r>
              </a:p>
            </p:txBody>
          </p:sp>
        </mc:Fallback>
      </mc:AlternateContent>
      <p:sp>
        <p:nvSpPr>
          <p:cNvPr id="19" name="ZoneTexte 18">
            <a:extLst>
              <a:ext uri="{FF2B5EF4-FFF2-40B4-BE49-F238E27FC236}">
                <a16:creationId xmlns:a16="http://schemas.microsoft.com/office/drawing/2014/main" id="{CA053570-9BC1-3570-2D08-591BC0780D48}"/>
              </a:ext>
            </a:extLst>
          </p:cNvPr>
          <p:cNvSpPr txBox="1"/>
          <p:nvPr/>
        </p:nvSpPr>
        <p:spPr>
          <a:xfrm>
            <a:off x="527725" y="3689744"/>
            <a:ext cx="11236162" cy="400110"/>
          </a:xfrm>
          <a:prstGeom prst="rect">
            <a:avLst/>
          </a:prstGeom>
          <a:noFill/>
        </p:spPr>
        <p:txBody>
          <a:bodyPr wrap="square">
            <a:spAutoFit/>
          </a:bodyPr>
          <a:lstStyle>
            <a:defPPr>
              <a:defRPr lang="fr-FR"/>
            </a:defPPr>
            <a:lvl1pPr>
              <a:defRPr sz="2000" b="1">
                <a:solidFill>
                  <a:srgbClr val="FF0000"/>
                </a:solidFill>
              </a:defRPr>
            </a:lvl1pPr>
          </a:lstStyle>
          <a:p>
            <a:r>
              <a:rPr lang="fr-FR" dirty="0"/>
              <a:t>4. Déterminer le nombre d’enfant le plus fréquent chez les familles de cette série statistique ?</a:t>
            </a:r>
          </a:p>
        </p:txBody>
      </p:sp>
      <p:pic>
        <p:nvPicPr>
          <p:cNvPr id="21" name="Image 20">
            <a:extLst>
              <a:ext uri="{FF2B5EF4-FFF2-40B4-BE49-F238E27FC236}">
                <a16:creationId xmlns:a16="http://schemas.microsoft.com/office/drawing/2014/main" id="{C59F1D05-17F0-BBBF-F187-0F10FD1E6A27}"/>
              </a:ext>
            </a:extLst>
          </p:cNvPr>
          <p:cNvPicPr>
            <a:picLocks noChangeAspect="1"/>
          </p:cNvPicPr>
          <p:nvPr/>
        </p:nvPicPr>
        <p:blipFill>
          <a:blip r:embed="rId4"/>
          <a:stretch>
            <a:fillRect/>
          </a:stretch>
        </p:blipFill>
        <p:spPr>
          <a:xfrm>
            <a:off x="182297" y="2022276"/>
            <a:ext cx="11330164" cy="1575215"/>
          </a:xfrm>
          <a:prstGeom prst="rect">
            <a:avLst/>
          </a:prstGeom>
        </p:spPr>
      </p:pic>
      <p:sp>
        <p:nvSpPr>
          <p:cNvPr id="23" name="ZoneTexte 22">
            <a:extLst>
              <a:ext uri="{FF2B5EF4-FFF2-40B4-BE49-F238E27FC236}">
                <a16:creationId xmlns:a16="http://schemas.microsoft.com/office/drawing/2014/main" id="{CBADF01A-D4A2-EEBF-A355-640CE1D0A2D9}"/>
              </a:ext>
            </a:extLst>
          </p:cNvPr>
          <p:cNvSpPr txBox="1"/>
          <p:nvPr/>
        </p:nvSpPr>
        <p:spPr>
          <a:xfrm>
            <a:off x="1425298" y="4182107"/>
            <a:ext cx="8635729" cy="461665"/>
          </a:xfrm>
          <a:prstGeom prst="rect">
            <a:avLst/>
          </a:prstGeom>
          <a:noFill/>
        </p:spPr>
        <p:txBody>
          <a:bodyPr wrap="square">
            <a:spAutoFit/>
          </a:bodyPr>
          <a:lstStyle/>
          <a:p>
            <a:r>
              <a:rPr lang="fr-FR" dirty="0"/>
              <a:t>Le nombre d’enfants le plus fréquent chez les familles de cette série statistique est : </a:t>
            </a:r>
            <a:r>
              <a:rPr lang="fr-FR" sz="2400" b="1" dirty="0">
                <a:solidFill>
                  <a:srgbClr val="FF0000"/>
                </a:solidFill>
              </a:rPr>
              <a:t>2</a:t>
            </a:r>
          </a:p>
        </p:txBody>
      </p:sp>
      <p:pic>
        <p:nvPicPr>
          <p:cNvPr id="7" name="Image 6">
            <a:extLst>
              <a:ext uri="{FF2B5EF4-FFF2-40B4-BE49-F238E27FC236}">
                <a16:creationId xmlns:a16="http://schemas.microsoft.com/office/drawing/2014/main" id="{25F4158B-085D-539D-0CAA-322EE8785B39}"/>
              </a:ext>
            </a:extLst>
          </p:cNvPr>
          <p:cNvPicPr>
            <a:picLocks noChangeAspect="1"/>
          </p:cNvPicPr>
          <p:nvPr/>
        </p:nvPicPr>
        <p:blipFill>
          <a:blip r:embed="rId5"/>
          <a:stretch>
            <a:fillRect/>
          </a:stretch>
        </p:blipFill>
        <p:spPr>
          <a:xfrm>
            <a:off x="412675" y="5217150"/>
            <a:ext cx="11366649" cy="796262"/>
          </a:xfrm>
          <a:prstGeom prst="rect">
            <a:avLst/>
          </a:prstGeom>
        </p:spPr>
      </p:pic>
      <p:sp>
        <p:nvSpPr>
          <p:cNvPr id="6" name="Bulle rectangulaire 5">
            <a:extLst>
              <a:ext uri="{FF2B5EF4-FFF2-40B4-BE49-F238E27FC236}">
                <a16:creationId xmlns:a16="http://schemas.microsoft.com/office/drawing/2014/main" id="{0BCB0067-4D6A-DB38-F11E-D2560E953CA2}"/>
              </a:ext>
            </a:extLst>
          </p:cNvPr>
          <p:cNvSpPr/>
          <p:nvPr/>
        </p:nvSpPr>
        <p:spPr>
          <a:xfrm>
            <a:off x="8773610" y="4815068"/>
            <a:ext cx="648182" cy="402082"/>
          </a:xfrm>
          <a:prstGeom prst="wedgeRectCallout">
            <a:avLst>
              <a:gd name="adj1" fmla="val -60119"/>
              <a:gd name="adj2" fmla="val 108559"/>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a</a:t>
            </a:r>
          </a:p>
        </p:txBody>
      </p:sp>
    </p:spTree>
    <p:extLst>
      <p:ext uri="{BB962C8B-B14F-4D97-AF65-F5344CB8AC3E}">
        <p14:creationId xmlns:p14="http://schemas.microsoft.com/office/powerpoint/2010/main" val="317371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466256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Nous allons traiter la situation suivante.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F6BB8E5F-4AD3-9041-5472-76A5ADDCA243}"/>
              </a:ext>
            </a:extLst>
          </p:cNvPr>
          <p:cNvSpPr/>
          <p:nvPr/>
        </p:nvSpPr>
        <p:spPr>
          <a:xfrm>
            <a:off x="1275336" y="1636111"/>
            <a:ext cx="9890894" cy="954107"/>
          </a:xfrm>
          <a:prstGeom prst="rect">
            <a:avLst/>
          </a:prstGeom>
        </p:spPr>
        <p:txBody>
          <a:bodyPr wrap="square">
            <a:spAutoFit/>
          </a:bodyPr>
          <a:lstStyle/>
          <a:p>
            <a:pPr algn="ctr"/>
            <a:r>
              <a:rPr lang="fr-FR" sz="2800" dirty="0"/>
              <a:t>Le tableau ci-dessous indique pour 20 élèves d’une classe 1AC  le nombre d’applications installées sur leurs téléphones:</a:t>
            </a:r>
            <a:endParaRPr lang="fr-FR" sz="2800" dirty="0">
              <a:solidFill>
                <a:prstClr val="black"/>
              </a:solidFill>
            </a:endParaRPr>
          </a:p>
        </p:txBody>
      </p:sp>
      <p:graphicFrame>
        <p:nvGraphicFramePr>
          <p:cNvPr id="6" name="Tableau 5">
            <a:extLst>
              <a:ext uri="{FF2B5EF4-FFF2-40B4-BE49-F238E27FC236}">
                <a16:creationId xmlns:a16="http://schemas.microsoft.com/office/drawing/2014/main" id="{E449B7E7-FBD1-D71D-B1A2-E044C652D8A6}"/>
              </a:ext>
            </a:extLst>
          </p:cNvPr>
          <p:cNvGraphicFramePr>
            <a:graphicFrameLocks noGrp="1"/>
          </p:cNvGraphicFramePr>
          <p:nvPr>
            <p:extLst>
              <p:ext uri="{D42A27DB-BD31-4B8C-83A1-F6EECF244321}">
                <p14:modId xmlns:p14="http://schemas.microsoft.com/office/powerpoint/2010/main" val="2982259789"/>
              </p:ext>
            </p:extLst>
          </p:nvPr>
        </p:nvGraphicFramePr>
        <p:xfrm>
          <a:off x="1275336" y="3034188"/>
          <a:ext cx="9539203" cy="146727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684790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20AC6-0476-0D59-2699-6ED5056F0F4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1DF985A-089E-4772-9DF4-D7D235E0D786}"/>
              </a:ext>
            </a:extLst>
          </p:cNvPr>
          <p:cNvSpPr>
            <a:spLocks noGrp="1"/>
          </p:cNvSpPr>
          <p:nvPr>
            <p:ph type="title"/>
          </p:nvPr>
        </p:nvSpPr>
        <p:spPr/>
        <p:txBody>
          <a:bodyPr/>
          <a:lstStyle/>
          <a:p>
            <a:r>
              <a:rPr lang="fr-FR" dirty="0"/>
              <a:t>Quel est l’effectif le plus élevé de cette série statistique?</a:t>
            </a:r>
          </a:p>
        </p:txBody>
      </p:sp>
      <p:sp>
        <p:nvSpPr>
          <p:cNvPr id="4" name="Espace réservé du contenu 3">
            <a:extLst>
              <a:ext uri="{FF2B5EF4-FFF2-40B4-BE49-F238E27FC236}">
                <a16:creationId xmlns:a16="http://schemas.microsoft.com/office/drawing/2014/main" id="{1CB5ED72-B2F5-0945-13A4-7E62CEE70F48}"/>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36E7A297-C581-F6AC-995A-F06C752845B2}"/>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2AD7FAE9-75AC-14B1-56A4-A139E240A57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D0DFCA5D-833A-6C2A-6A61-0C25B4A3AB2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6" name="Tableau 5">
            <a:extLst>
              <a:ext uri="{FF2B5EF4-FFF2-40B4-BE49-F238E27FC236}">
                <a16:creationId xmlns:a16="http://schemas.microsoft.com/office/drawing/2014/main" id="{37C3E97B-ADFE-A173-75E4-EF6C2E66DA34}"/>
              </a:ext>
            </a:extLst>
          </p:cNvPr>
          <p:cNvGraphicFramePr>
            <a:graphicFrameLocks noGrp="1"/>
          </p:cNvGraphicFramePr>
          <p:nvPr>
            <p:extLst>
              <p:ext uri="{D42A27DB-BD31-4B8C-83A1-F6EECF244321}">
                <p14:modId xmlns:p14="http://schemas.microsoft.com/office/powerpoint/2010/main" val="43716000"/>
              </p:ext>
            </p:extLst>
          </p:nvPr>
        </p:nvGraphicFramePr>
        <p:xfrm>
          <a:off x="1197514" y="1313226"/>
          <a:ext cx="9539203" cy="146727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1173686D-BEC6-1424-200B-6D62372BDE57}"/>
              </a:ext>
            </a:extLst>
          </p:cNvPr>
          <p:cNvSpPr txBox="1"/>
          <p:nvPr/>
        </p:nvSpPr>
        <p:spPr>
          <a:xfrm>
            <a:off x="1327962" y="3429000"/>
            <a:ext cx="10165403" cy="523220"/>
          </a:xfrm>
          <a:prstGeom prst="rect">
            <a:avLst/>
          </a:prstGeom>
          <a:noFill/>
        </p:spPr>
        <p:txBody>
          <a:bodyPr wrap="square">
            <a:spAutoFit/>
          </a:bodyPr>
          <a:lstStyle/>
          <a:p>
            <a:r>
              <a:rPr lang="fr-FR" sz="2800" b="1" dirty="0"/>
              <a:t>Quel est l’effectif le plus élevé de cette série statistique?</a:t>
            </a:r>
          </a:p>
        </p:txBody>
      </p:sp>
    </p:spTree>
    <p:extLst>
      <p:ext uri="{BB962C8B-B14F-4D97-AF65-F5344CB8AC3E}">
        <p14:creationId xmlns:p14="http://schemas.microsoft.com/office/powerpoint/2010/main" val="3239645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A58BB-DE2D-9192-640F-48F82971FDA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9732755-E64E-C55F-4E86-A273628669A9}"/>
              </a:ext>
            </a:extLst>
          </p:cNvPr>
          <p:cNvSpPr>
            <a:spLocks noGrp="1"/>
          </p:cNvSpPr>
          <p:nvPr>
            <p:ph type="title"/>
          </p:nvPr>
        </p:nvSpPr>
        <p:spPr/>
        <p:txBody>
          <a:bodyPr/>
          <a:lstStyle/>
          <a:p>
            <a:r>
              <a:rPr lang="fr-FR" dirty="0"/>
              <a:t>Voici la bonne réponse:</a:t>
            </a:r>
          </a:p>
        </p:txBody>
      </p:sp>
      <p:grpSp>
        <p:nvGrpSpPr>
          <p:cNvPr id="10" name="Groupe 9">
            <a:extLst>
              <a:ext uri="{FF2B5EF4-FFF2-40B4-BE49-F238E27FC236}">
                <a16:creationId xmlns:a16="http://schemas.microsoft.com/office/drawing/2014/main" id="{E3AEC114-EC0C-2DEB-984E-09CA993A3BA4}"/>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96926431-4285-EB82-1136-BBD9DCBD62A7}"/>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013C9FA2-ABD0-B44E-C7CA-7210CDA9DC6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6" name="Tableau 5">
            <a:extLst>
              <a:ext uri="{FF2B5EF4-FFF2-40B4-BE49-F238E27FC236}">
                <a16:creationId xmlns:a16="http://schemas.microsoft.com/office/drawing/2014/main" id="{698665DF-B20F-7A2D-1D15-147AA648649C}"/>
              </a:ext>
            </a:extLst>
          </p:cNvPr>
          <p:cNvGraphicFramePr>
            <a:graphicFrameLocks noGrp="1"/>
          </p:cNvGraphicFramePr>
          <p:nvPr>
            <p:extLst>
              <p:ext uri="{D42A27DB-BD31-4B8C-83A1-F6EECF244321}">
                <p14:modId xmlns:p14="http://schemas.microsoft.com/office/powerpoint/2010/main" val="2652099447"/>
              </p:ext>
            </p:extLst>
          </p:nvPr>
        </p:nvGraphicFramePr>
        <p:xfrm>
          <a:off x="1197514" y="1313226"/>
          <a:ext cx="9539203" cy="1524000"/>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fr-FR" sz="4000" b="1" dirty="0">
                        <a:solidFill>
                          <a:schemeClr val="accent6"/>
                        </a:solidFill>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C40F7DCF-43AF-5DF3-6EDF-F05D35464D1B}"/>
              </a:ext>
            </a:extLst>
          </p:cNvPr>
          <p:cNvSpPr txBox="1"/>
          <p:nvPr/>
        </p:nvSpPr>
        <p:spPr>
          <a:xfrm>
            <a:off x="1327962" y="3429000"/>
            <a:ext cx="10165403" cy="523220"/>
          </a:xfrm>
          <a:prstGeom prst="rect">
            <a:avLst/>
          </a:prstGeom>
          <a:noFill/>
        </p:spPr>
        <p:txBody>
          <a:bodyPr wrap="square">
            <a:spAutoFit/>
          </a:bodyPr>
          <a:lstStyle/>
          <a:p>
            <a:r>
              <a:rPr lang="fr-FR" sz="2800" b="1" dirty="0"/>
              <a:t>L’effectif le plus élevé de cette série statistique est:</a:t>
            </a:r>
          </a:p>
        </p:txBody>
      </p:sp>
      <p:sp>
        <p:nvSpPr>
          <p:cNvPr id="3" name="ZoneTexte 2">
            <a:extLst>
              <a:ext uri="{FF2B5EF4-FFF2-40B4-BE49-F238E27FC236}">
                <a16:creationId xmlns:a16="http://schemas.microsoft.com/office/drawing/2014/main" id="{D7E2426B-64E6-2058-97CE-791B6F909DB9}"/>
              </a:ext>
            </a:extLst>
          </p:cNvPr>
          <p:cNvSpPr txBox="1"/>
          <p:nvPr/>
        </p:nvSpPr>
        <p:spPr>
          <a:xfrm>
            <a:off x="5844750" y="4600717"/>
            <a:ext cx="739167" cy="1200329"/>
          </a:xfrm>
          <a:prstGeom prst="rect">
            <a:avLst/>
          </a:prstGeom>
          <a:noFill/>
        </p:spPr>
        <p:txBody>
          <a:bodyPr wrap="square" rtlCol="0">
            <a:spAutoFit/>
          </a:bodyPr>
          <a:lstStyle/>
          <a:p>
            <a:pPr algn="l"/>
            <a:r>
              <a:rPr lang="fr-FR" sz="7200" b="1" dirty="0">
                <a:solidFill>
                  <a:schemeClr val="accent6"/>
                </a:solidFill>
                <a:latin typeface="Calibri" panose="020F0502020204030204" pitchFamily="34" charset="0"/>
                <a:cs typeface="Calibri" panose="020F0502020204030204" pitchFamily="34" charset="0"/>
              </a:rPr>
              <a:t>7</a:t>
            </a:r>
          </a:p>
        </p:txBody>
      </p:sp>
      <p:sp>
        <p:nvSpPr>
          <p:cNvPr id="5" name="ZoneTexte 4">
            <a:extLst>
              <a:ext uri="{FF2B5EF4-FFF2-40B4-BE49-F238E27FC236}">
                <a16:creationId xmlns:a16="http://schemas.microsoft.com/office/drawing/2014/main" id="{7B4C57FF-7D39-973E-F121-47025A7D9258}"/>
              </a:ext>
            </a:extLst>
          </p:cNvPr>
          <p:cNvSpPr txBox="1"/>
          <p:nvPr/>
        </p:nvSpPr>
        <p:spPr>
          <a:xfrm>
            <a:off x="7154741" y="1993703"/>
            <a:ext cx="739167" cy="923330"/>
          </a:xfrm>
          <a:prstGeom prst="rect">
            <a:avLst/>
          </a:prstGeom>
          <a:noFill/>
        </p:spPr>
        <p:txBody>
          <a:bodyPr wrap="square" rtlCol="0">
            <a:spAutoFit/>
          </a:bodyPr>
          <a:lstStyle/>
          <a:p>
            <a:pPr algn="l"/>
            <a:r>
              <a:rPr lang="fr-FR" sz="5400" b="1" dirty="0">
                <a:solidFill>
                  <a:schemeClr val="accent6"/>
                </a:solidFill>
                <a:latin typeface="Calibri" panose="020F0502020204030204" pitchFamily="34" charset="0"/>
                <a:cs typeface="Calibri" panose="020F0502020204030204" pitchFamily="34" charset="0"/>
              </a:rPr>
              <a:t>7</a:t>
            </a:r>
          </a:p>
        </p:txBody>
      </p:sp>
      <p:sp>
        <p:nvSpPr>
          <p:cNvPr id="13" name="Espace réservé du contenu 12">
            <a:extLst>
              <a:ext uri="{FF2B5EF4-FFF2-40B4-BE49-F238E27FC236}">
                <a16:creationId xmlns:a16="http://schemas.microsoft.com/office/drawing/2014/main" id="{94DCBE87-D05C-1358-9D38-F6B9A93F49DF}"/>
              </a:ext>
            </a:extLst>
          </p:cNvPr>
          <p:cNvSpPr>
            <a:spLocks noGrp="1"/>
          </p:cNvSpPr>
          <p:nvPr>
            <p:ph sz="quarter" idx="11"/>
          </p:nvPr>
        </p:nvSpPr>
        <p:spPr/>
        <p:txBody>
          <a:bodyPr/>
          <a:lstStyle/>
          <a:p>
            <a:endParaRPr lang="fr-FR"/>
          </a:p>
        </p:txBody>
      </p:sp>
    </p:spTree>
    <p:extLst>
      <p:ext uri="{BB962C8B-B14F-4D97-AF65-F5344CB8AC3E}">
        <p14:creationId xmlns:p14="http://schemas.microsoft.com/office/powerpoint/2010/main" val="1369716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BC7F5-70C7-8B0E-4964-F415A49A91F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F36F5D-B37B-92C6-048F-F00BE101F545}"/>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D</a:t>
            </a:r>
            <a:r>
              <a:rPr kumimoji="0" lang="fr-FR" sz="1800" b="0" i="0" u="none" strike="noStrike" kern="1200" cap="none" spc="0" normalizeH="0" baseline="0" noProof="0" dirty="0" err="1">
                <a:ln>
                  <a:noFill/>
                </a:ln>
                <a:solidFill>
                  <a:prstClr val="black"/>
                </a:solidFill>
                <a:effectLst/>
                <a:uLnTx/>
                <a:uFillTx/>
                <a:latin typeface="Aptos" panose="02110004020202020204"/>
                <a:ea typeface="+mn-ea"/>
                <a:cs typeface="+mn-cs"/>
              </a:rPr>
              <a:t>éterminez</a:t>
            </a:r>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  la valeur du caractère correspondante à l’effectif le plus élevé?</a:t>
            </a:r>
            <a:endParaRPr lang="fr-FR" dirty="0"/>
          </a:p>
        </p:txBody>
      </p:sp>
      <p:sp>
        <p:nvSpPr>
          <p:cNvPr id="4" name="Espace réservé du contenu 3">
            <a:extLst>
              <a:ext uri="{FF2B5EF4-FFF2-40B4-BE49-F238E27FC236}">
                <a16:creationId xmlns:a16="http://schemas.microsoft.com/office/drawing/2014/main" id="{D386299F-2DFE-DD89-4946-32B4E1E6402C}"/>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B1BC059B-221F-8DC7-C80E-6E0404AF571A}"/>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08068A3-D871-E76D-66DC-3A7C176DE6D4}"/>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AE268B98-B578-420E-E412-E2570B17B2B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6" name="Tableau 5">
            <a:extLst>
              <a:ext uri="{FF2B5EF4-FFF2-40B4-BE49-F238E27FC236}">
                <a16:creationId xmlns:a16="http://schemas.microsoft.com/office/drawing/2014/main" id="{72E05284-EF4C-B1B2-9845-25B5FCF22F2B}"/>
              </a:ext>
            </a:extLst>
          </p:cNvPr>
          <p:cNvGraphicFramePr>
            <a:graphicFrameLocks noGrp="1"/>
          </p:cNvGraphicFramePr>
          <p:nvPr/>
        </p:nvGraphicFramePr>
        <p:xfrm>
          <a:off x="1197514" y="1313226"/>
          <a:ext cx="9539203" cy="1524000"/>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fr-FR" sz="4000" b="1" dirty="0">
                        <a:solidFill>
                          <a:schemeClr val="accent6"/>
                        </a:solidFill>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A2E0DD6A-91F3-1449-84C0-51B6CD4EDAD8}"/>
              </a:ext>
            </a:extLst>
          </p:cNvPr>
          <p:cNvSpPr txBox="1"/>
          <p:nvPr/>
        </p:nvSpPr>
        <p:spPr>
          <a:xfrm>
            <a:off x="398834" y="3429000"/>
            <a:ext cx="11094531" cy="954107"/>
          </a:xfrm>
          <a:prstGeom prst="rect">
            <a:avLst/>
          </a:prstGeom>
          <a:noFill/>
        </p:spPr>
        <p:txBody>
          <a:bodyPr wrap="square">
            <a:spAutoFit/>
          </a:bodyPr>
          <a:lstStyle/>
          <a:p>
            <a:pPr algn="ctr"/>
            <a:r>
              <a:rPr lang="fr-FR" sz="2800" b="1" dirty="0"/>
              <a:t>Déterminez la valeur du caractère correspondante à l’effectif le plus élevé ?</a:t>
            </a:r>
          </a:p>
        </p:txBody>
      </p:sp>
      <p:sp>
        <p:nvSpPr>
          <p:cNvPr id="5" name="ZoneTexte 4">
            <a:extLst>
              <a:ext uri="{FF2B5EF4-FFF2-40B4-BE49-F238E27FC236}">
                <a16:creationId xmlns:a16="http://schemas.microsoft.com/office/drawing/2014/main" id="{F08A96DE-3B00-65D2-189E-F156EE9D8563}"/>
              </a:ext>
            </a:extLst>
          </p:cNvPr>
          <p:cNvSpPr txBox="1"/>
          <p:nvPr/>
        </p:nvSpPr>
        <p:spPr>
          <a:xfrm>
            <a:off x="7154741" y="1993703"/>
            <a:ext cx="739167" cy="923330"/>
          </a:xfrm>
          <a:prstGeom prst="rect">
            <a:avLst/>
          </a:prstGeom>
          <a:noFill/>
        </p:spPr>
        <p:txBody>
          <a:bodyPr wrap="square" rtlCol="0">
            <a:spAutoFit/>
          </a:bodyPr>
          <a:lstStyle/>
          <a:p>
            <a:pPr algn="l"/>
            <a:r>
              <a:rPr lang="fr-FR" sz="5400" b="1" dirty="0">
                <a:solidFill>
                  <a:schemeClr val="accent6"/>
                </a:solidFill>
                <a:latin typeface="Calibri" panose="020F0502020204030204" pitchFamily="34" charset="0"/>
                <a:cs typeface="Calibri" panose="020F0502020204030204" pitchFamily="34" charset="0"/>
              </a:rPr>
              <a:t>7</a:t>
            </a:r>
          </a:p>
        </p:txBody>
      </p:sp>
    </p:spTree>
    <p:extLst>
      <p:ext uri="{BB962C8B-B14F-4D97-AF65-F5344CB8AC3E}">
        <p14:creationId xmlns:p14="http://schemas.microsoft.com/office/powerpoint/2010/main" val="259562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06B62-3275-3BFC-A5FD-CD8A3E30FF8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21F0FFF-4BA5-11EA-25A6-21D4492BE745}"/>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Voici la bonne réponse:</a:t>
            </a:r>
            <a:endParaRPr lang="fr-FR" dirty="0"/>
          </a:p>
        </p:txBody>
      </p:sp>
      <p:grpSp>
        <p:nvGrpSpPr>
          <p:cNvPr id="10" name="Groupe 9">
            <a:extLst>
              <a:ext uri="{FF2B5EF4-FFF2-40B4-BE49-F238E27FC236}">
                <a16:creationId xmlns:a16="http://schemas.microsoft.com/office/drawing/2014/main" id="{7C17F6F4-8E85-1508-A440-46A8D2A6D0BE}"/>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414BE6A4-DCE4-4E9D-23FF-65EAB05F4A17}"/>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40F0556D-C619-9FF2-AEA7-12537F1BD27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6" name="Tableau 5">
            <a:extLst>
              <a:ext uri="{FF2B5EF4-FFF2-40B4-BE49-F238E27FC236}">
                <a16:creationId xmlns:a16="http://schemas.microsoft.com/office/drawing/2014/main" id="{27E99282-3563-9E1F-93D0-1C65513FF774}"/>
              </a:ext>
            </a:extLst>
          </p:cNvPr>
          <p:cNvGraphicFramePr>
            <a:graphicFrameLocks noGrp="1"/>
          </p:cNvGraphicFramePr>
          <p:nvPr>
            <p:extLst>
              <p:ext uri="{D42A27DB-BD31-4B8C-83A1-F6EECF244321}">
                <p14:modId xmlns:p14="http://schemas.microsoft.com/office/powerpoint/2010/main" val="2895828621"/>
              </p:ext>
            </p:extLst>
          </p:nvPr>
        </p:nvGraphicFramePr>
        <p:xfrm>
          <a:off x="1197514" y="1313226"/>
          <a:ext cx="9539203" cy="1524000"/>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endParaRPr lang="fr-FR" sz="2400" b="1"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fr-FR" sz="4000" b="1" dirty="0">
                        <a:solidFill>
                          <a:schemeClr val="accent6"/>
                        </a:solidFill>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DBAA41E5-BFF2-5017-8E6F-9F5342352304}"/>
              </a:ext>
            </a:extLst>
          </p:cNvPr>
          <p:cNvSpPr txBox="1"/>
          <p:nvPr/>
        </p:nvSpPr>
        <p:spPr>
          <a:xfrm>
            <a:off x="282102" y="3256093"/>
            <a:ext cx="11094531" cy="523220"/>
          </a:xfrm>
          <a:prstGeom prst="rect">
            <a:avLst/>
          </a:prstGeom>
          <a:noFill/>
        </p:spPr>
        <p:txBody>
          <a:bodyPr wrap="square">
            <a:spAutoFit/>
          </a:bodyPr>
          <a:lstStyle/>
          <a:p>
            <a:pPr algn="ctr"/>
            <a:r>
              <a:rPr lang="fr-FR" sz="2800" b="1" dirty="0"/>
              <a:t>la valeur du caractère correspondante à l’effectif le plus élevé est:</a:t>
            </a:r>
          </a:p>
        </p:txBody>
      </p:sp>
      <p:sp>
        <p:nvSpPr>
          <p:cNvPr id="5" name="ZoneTexte 4">
            <a:extLst>
              <a:ext uri="{FF2B5EF4-FFF2-40B4-BE49-F238E27FC236}">
                <a16:creationId xmlns:a16="http://schemas.microsoft.com/office/drawing/2014/main" id="{FD351525-3B53-DE9F-76A9-DC5109490F37}"/>
              </a:ext>
            </a:extLst>
          </p:cNvPr>
          <p:cNvSpPr txBox="1"/>
          <p:nvPr/>
        </p:nvSpPr>
        <p:spPr>
          <a:xfrm>
            <a:off x="7154741" y="1993703"/>
            <a:ext cx="739167" cy="923330"/>
          </a:xfrm>
          <a:prstGeom prst="rect">
            <a:avLst/>
          </a:prstGeom>
          <a:noFill/>
        </p:spPr>
        <p:txBody>
          <a:bodyPr wrap="square" rtlCol="0">
            <a:spAutoFit/>
          </a:bodyPr>
          <a:lstStyle/>
          <a:p>
            <a:pPr algn="l"/>
            <a:r>
              <a:rPr lang="fr-FR" sz="5400" b="1" dirty="0">
                <a:solidFill>
                  <a:schemeClr val="accent6"/>
                </a:solidFill>
                <a:latin typeface="Calibri" panose="020F0502020204030204" pitchFamily="34" charset="0"/>
                <a:cs typeface="Calibri" panose="020F0502020204030204" pitchFamily="34" charset="0"/>
              </a:rPr>
              <a:t>7</a:t>
            </a:r>
          </a:p>
        </p:txBody>
      </p:sp>
      <p:sp>
        <p:nvSpPr>
          <p:cNvPr id="8" name="Espace réservé du contenu 7">
            <a:extLst>
              <a:ext uri="{FF2B5EF4-FFF2-40B4-BE49-F238E27FC236}">
                <a16:creationId xmlns:a16="http://schemas.microsoft.com/office/drawing/2014/main" id="{4139655F-88BA-9CF8-2B38-5223A6BEB827}"/>
              </a:ext>
            </a:extLst>
          </p:cNvPr>
          <p:cNvSpPr>
            <a:spLocks noGrp="1"/>
          </p:cNvSpPr>
          <p:nvPr>
            <p:ph sz="quarter" idx="11"/>
          </p:nvPr>
        </p:nvSpPr>
        <p:spPr/>
        <p:txBody>
          <a:bodyPr/>
          <a:lstStyle/>
          <a:p>
            <a:endParaRPr lang="fr-FR"/>
          </a:p>
        </p:txBody>
      </p:sp>
      <p:sp>
        <p:nvSpPr>
          <p:cNvPr id="9" name="ZoneTexte 8">
            <a:extLst>
              <a:ext uri="{FF2B5EF4-FFF2-40B4-BE49-F238E27FC236}">
                <a16:creationId xmlns:a16="http://schemas.microsoft.com/office/drawing/2014/main" id="{CECB703F-E78B-2C1B-ED6D-611A1B1DEEA9}"/>
              </a:ext>
            </a:extLst>
          </p:cNvPr>
          <p:cNvSpPr txBox="1"/>
          <p:nvPr/>
        </p:nvSpPr>
        <p:spPr>
          <a:xfrm>
            <a:off x="7154741" y="1227424"/>
            <a:ext cx="739167" cy="923330"/>
          </a:xfrm>
          <a:prstGeom prst="rect">
            <a:avLst/>
          </a:prstGeom>
          <a:noFill/>
        </p:spPr>
        <p:txBody>
          <a:bodyPr wrap="square" rtlCol="0">
            <a:spAutoFit/>
          </a:bodyPr>
          <a:lstStyle/>
          <a:p>
            <a:pPr algn="l"/>
            <a:r>
              <a:rPr lang="fr-FR" sz="5400" b="1" dirty="0">
                <a:solidFill>
                  <a:srgbClr val="FF0000"/>
                </a:solidFill>
                <a:latin typeface="Calibri" panose="020F0502020204030204" pitchFamily="34" charset="0"/>
                <a:cs typeface="Calibri" panose="020F0502020204030204" pitchFamily="34" charset="0"/>
              </a:rPr>
              <a:t>5</a:t>
            </a:r>
          </a:p>
        </p:txBody>
      </p:sp>
      <p:sp>
        <p:nvSpPr>
          <p:cNvPr id="13" name="ZoneTexte 12">
            <a:extLst>
              <a:ext uri="{FF2B5EF4-FFF2-40B4-BE49-F238E27FC236}">
                <a16:creationId xmlns:a16="http://schemas.microsoft.com/office/drawing/2014/main" id="{177145B3-00F0-B05B-DA81-AFA95B9B5E40}"/>
              </a:ext>
            </a:extLst>
          </p:cNvPr>
          <p:cNvSpPr txBox="1"/>
          <p:nvPr/>
        </p:nvSpPr>
        <p:spPr>
          <a:xfrm>
            <a:off x="5459783" y="3854929"/>
            <a:ext cx="739167" cy="923330"/>
          </a:xfrm>
          <a:prstGeom prst="rect">
            <a:avLst/>
          </a:prstGeom>
          <a:noFill/>
        </p:spPr>
        <p:txBody>
          <a:bodyPr wrap="square" rtlCol="0">
            <a:spAutoFit/>
          </a:bodyPr>
          <a:lstStyle/>
          <a:p>
            <a:pPr algn="l"/>
            <a:r>
              <a:rPr lang="fr-FR" sz="5400" b="1" dirty="0">
                <a:solidFill>
                  <a:srgbClr val="FF0000"/>
                </a:solidFill>
                <a:latin typeface="Calibri" panose="020F0502020204030204" pitchFamily="34" charset="0"/>
                <a:cs typeface="Calibri" panose="020F0502020204030204" pitchFamily="34" charset="0"/>
              </a:rPr>
              <a:t>5</a:t>
            </a:r>
          </a:p>
        </p:txBody>
      </p:sp>
    </p:spTree>
    <p:extLst>
      <p:ext uri="{BB962C8B-B14F-4D97-AF65-F5344CB8AC3E}">
        <p14:creationId xmlns:p14="http://schemas.microsoft.com/office/powerpoint/2010/main" val="82601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9" grpId="0"/>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66D72-C734-70EC-75EC-D0EA9B93632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54EF771-0258-A830-2D67-72BF11DCF8A4}"/>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Quel est le mode de cette série statistique</a:t>
            </a:r>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a:t>
            </a:r>
            <a:endParaRPr lang="fr-FR" dirty="0"/>
          </a:p>
        </p:txBody>
      </p:sp>
      <p:sp>
        <p:nvSpPr>
          <p:cNvPr id="4" name="Espace réservé du contenu 3">
            <a:extLst>
              <a:ext uri="{FF2B5EF4-FFF2-40B4-BE49-F238E27FC236}">
                <a16:creationId xmlns:a16="http://schemas.microsoft.com/office/drawing/2014/main" id="{1921892B-26B2-0407-8DF3-277FCDE97AD7}"/>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3180C666-8ABA-2ACC-6120-04EE8DBDCA9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14862159-CA84-3BA7-6B32-62E4412F53A4}"/>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45332EF7-800D-2DD8-3610-6AE6ECE06D4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6" name="Tableau 5">
            <a:extLst>
              <a:ext uri="{FF2B5EF4-FFF2-40B4-BE49-F238E27FC236}">
                <a16:creationId xmlns:a16="http://schemas.microsoft.com/office/drawing/2014/main" id="{36A30601-8D1D-B9D1-7D06-BD3B54DEB217}"/>
              </a:ext>
            </a:extLst>
          </p:cNvPr>
          <p:cNvGraphicFramePr>
            <a:graphicFrameLocks noGrp="1"/>
          </p:cNvGraphicFramePr>
          <p:nvPr>
            <p:extLst>
              <p:ext uri="{D42A27DB-BD31-4B8C-83A1-F6EECF244321}">
                <p14:modId xmlns:p14="http://schemas.microsoft.com/office/powerpoint/2010/main" val="677604677"/>
              </p:ext>
            </p:extLst>
          </p:nvPr>
        </p:nvGraphicFramePr>
        <p:xfrm>
          <a:off x="1197514" y="1313226"/>
          <a:ext cx="9539203" cy="146727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kern="1200" dirty="0">
                          <a:solidFill>
                            <a:schemeClr val="dk1"/>
                          </a:solidFill>
                          <a:latin typeface="Calibri" panose="020F0502020204030204"/>
                          <a:ea typeface="+mn-ea"/>
                          <a:cs typeface="+mn-cs"/>
                        </a:rPr>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417468CD-BEEA-BFC6-473D-F7DF10C6CB64}"/>
              </a:ext>
            </a:extLst>
          </p:cNvPr>
          <p:cNvSpPr txBox="1"/>
          <p:nvPr/>
        </p:nvSpPr>
        <p:spPr>
          <a:xfrm>
            <a:off x="398834" y="3429000"/>
            <a:ext cx="11094531" cy="523220"/>
          </a:xfrm>
          <a:prstGeom prst="rect">
            <a:avLst/>
          </a:prstGeom>
          <a:noFill/>
        </p:spPr>
        <p:txBody>
          <a:bodyPr wrap="square">
            <a:spAutoFit/>
          </a:bodyPr>
          <a:lstStyle/>
          <a:p>
            <a:pPr algn="ctr"/>
            <a:r>
              <a:rPr lang="fr-FR" sz="2800" b="1" dirty="0"/>
              <a:t>Quel est le mode de cette série statistique?</a:t>
            </a:r>
          </a:p>
        </p:txBody>
      </p:sp>
    </p:spTree>
    <p:extLst>
      <p:ext uri="{BB962C8B-B14F-4D97-AF65-F5344CB8AC3E}">
        <p14:creationId xmlns:p14="http://schemas.microsoft.com/office/powerpoint/2010/main" val="554944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8FAAF-B341-21DF-20BD-5034DAE940A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01406E7-8D11-371C-DBE8-97CFFA28DEB1}"/>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Voici la bonne réponse:</a:t>
            </a:r>
            <a:endParaRPr lang="fr-FR" dirty="0"/>
          </a:p>
        </p:txBody>
      </p:sp>
      <p:grpSp>
        <p:nvGrpSpPr>
          <p:cNvPr id="10" name="Groupe 9">
            <a:extLst>
              <a:ext uri="{FF2B5EF4-FFF2-40B4-BE49-F238E27FC236}">
                <a16:creationId xmlns:a16="http://schemas.microsoft.com/office/drawing/2014/main" id="{331463B9-1F36-CBAC-5FBD-B80269860A88}"/>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47D7CD81-EEF2-FC81-003B-C8C466535997}"/>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CEF6CA21-60DA-6798-1350-6AE4BA1606F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6" name="Tableau 5">
            <a:extLst>
              <a:ext uri="{FF2B5EF4-FFF2-40B4-BE49-F238E27FC236}">
                <a16:creationId xmlns:a16="http://schemas.microsoft.com/office/drawing/2014/main" id="{E77D6128-7832-2D07-1BC1-9C1A41221FD7}"/>
              </a:ext>
            </a:extLst>
          </p:cNvPr>
          <p:cNvGraphicFramePr>
            <a:graphicFrameLocks noGrp="1"/>
          </p:cNvGraphicFramePr>
          <p:nvPr>
            <p:extLst>
              <p:ext uri="{D42A27DB-BD31-4B8C-83A1-F6EECF244321}">
                <p14:modId xmlns:p14="http://schemas.microsoft.com/office/powerpoint/2010/main" val="2173775079"/>
              </p:ext>
            </p:extLst>
          </p:nvPr>
        </p:nvGraphicFramePr>
        <p:xfrm>
          <a:off x="1197514" y="1313226"/>
          <a:ext cx="9539203" cy="146727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endParaRPr lang="fr-FR" sz="2400" b="1"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kern="1200" dirty="0">
                          <a:solidFill>
                            <a:schemeClr val="dk1"/>
                          </a:solidFill>
                          <a:latin typeface="Calibri" panose="020F0502020204030204"/>
                          <a:ea typeface="+mn-ea"/>
                          <a:cs typeface="+mn-cs"/>
                        </a:rPr>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7862B2BE-09EA-9BA5-A994-BB9EFA18DBAE}"/>
              </a:ext>
            </a:extLst>
          </p:cNvPr>
          <p:cNvSpPr txBox="1"/>
          <p:nvPr/>
        </p:nvSpPr>
        <p:spPr>
          <a:xfrm>
            <a:off x="398834" y="3429000"/>
            <a:ext cx="11094531" cy="523220"/>
          </a:xfrm>
          <a:prstGeom prst="rect">
            <a:avLst/>
          </a:prstGeom>
          <a:noFill/>
        </p:spPr>
        <p:txBody>
          <a:bodyPr wrap="square">
            <a:spAutoFit/>
          </a:bodyPr>
          <a:lstStyle/>
          <a:p>
            <a:pPr algn="ctr"/>
            <a:r>
              <a:rPr lang="fr-FR" sz="2800" b="1" dirty="0"/>
              <a:t>Le mode de cette série statistique est</a:t>
            </a:r>
          </a:p>
        </p:txBody>
      </p:sp>
      <p:sp>
        <p:nvSpPr>
          <p:cNvPr id="3" name="ZoneTexte 2">
            <a:extLst>
              <a:ext uri="{FF2B5EF4-FFF2-40B4-BE49-F238E27FC236}">
                <a16:creationId xmlns:a16="http://schemas.microsoft.com/office/drawing/2014/main" id="{9D4DB322-29EA-4A62-892A-89E401E0D9B4}"/>
              </a:ext>
            </a:extLst>
          </p:cNvPr>
          <p:cNvSpPr txBox="1"/>
          <p:nvPr/>
        </p:nvSpPr>
        <p:spPr>
          <a:xfrm>
            <a:off x="5534553" y="4545592"/>
            <a:ext cx="739167" cy="923330"/>
          </a:xfrm>
          <a:prstGeom prst="rect">
            <a:avLst/>
          </a:prstGeom>
          <a:noFill/>
        </p:spPr>
        <p:txBody>
          <a:bodyPr wrap="square" rtlCol="0">
            <a:spAutoFit/>
          </a:bodyPr>
          <a:lstStyle/>
          <a:p>
            <a:pPr algn="l"/>
            <a:r>
              <a:rPr lang="fr-FR" sz="5400" b="1" dirty="0">
                <a:solidFill>
                  <a:srgbClr val="FF0000"/>
                </a:solidFill>
                <a:latin typeface="Calibri" panose="020F0502020204030204" pitchFamily="34" charset="0"/>
                <a:cs typeface="Calibri" panose="020F0502020204030204" pitchFamily="34" charset="0"/>
              </a:rPr>
              <a:t>5</a:t>
            </a:r>
          </a:p>
        </p:txBody>
      </p:sp>
      <p:sp>
        <p:nvSpPr>
          <p:cNvPr id="5" name="ZoneTexte 4">
            <a:extLst>
              <a:ext uri="{FF2B5EF4-FFF2-40B4-BE49-F238E27FC236}">
                <a16:creationId xmlns:a16="http://schemas.microsoft.com/office/drawing/2014/main" id="{4F1E367D-638A-3433-506A-091F9266EF0E}"/>
              </a:ext>
            </a:extLst>
          </p:cNvPr>
          <p:cNvSpPr txBox="1"/>
          <p:nvPr/>
        </p:nvSpPr>
        <p:spPr>
          <a:xfrm>
            <a:off x="7078008" y="1234339"/>
            <a:ext cx="739167" cy="923330"/>
          </a:xfrm>
          <a:prstGeom prst="rect">
            <a:avLst/>
          </a:prstGeom>
          <a:noFill/>
        </p:spPr>
        <p:txBody>
          <a:bodyPr wrap="square" rtlCol="0">
            <a:spAutoFit/>
          </a:bodyPr>
          <a:lstStyle/>
          <a:p>
            <a:pPr algn="l"/>
            <a:r>
              <a:rPr lang="fr-FR" sz="5400" b="1" dirty="0">
                <a:solidFill>
                  <a:srgbClr val="FF0000"/>
                </a:solidFill>
                <a:latin typeface="Calibri" panose="020F0502020204030204" pitchFamily="34" charset="0"/>
                <a:cs typeface="Calibri" panose="020F0502020204030204" pitchFamily="34" charset="0"/>
              </a:rPr>
              <a:t>5</a:t>
            </a:r>
          </a:p>
        </p:txBody>
      </p:sp>
      <p:sp>
        <p:nvSpPr>
          <p:cNvPr id="9" name="Espace réservé du contenu 8">
            <a:extLst>
              <a:ext uri="{FF2B5EF4-FFF2-40B4-BE49-F238E27FC236}">
                <a16:creationId xmlns:a16="http://schemas.microsoft.com/office/drawing/2014/main" id="{6B2A55BA-CCC0-5F7D-FA79-0C3FC2CD3021}"/>
              </a:ext>
            </a:extLst>
          </p:cNvPr>
          <p:cNvSpPr>
            <a:spLocks noGrp="1"/>
          </p:cNvSpPr>
          <p:nvPr>
            <p:ph sz="quarter" idx="11"/>
          </p:nvPr>
        </p:nvSpPr>
        <p:spPr/>
        <p:txBody>
          <a:bodyPr/>
          <a:lstStyle/>
          <a:p>
            <a:endParaRPr lang="fr-FR"/>
          </a:p>
        </p:txBody>
      </p:sp>
    </p:spTree>
    <p:extLst>
      <p:ext uri="{BB962C8B-B14F-4D97-AF65-F5344CB8AC3E}">
        <p14:creationId xmlns:p14="http://schemas.microsoft.com/office/powerpoint/2010/main" val="2244901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E8235-D9F6-7875-E581-9C009E557FD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97D01A1-4099-ED28-5C2C-0225DD18B913}"/>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Quel est le nombre d’application le plus fréquent pour les élèves de cette classe de 1AC</a:t>
            </a:r>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a:t>
            </a:r>
            <a:endParaRPr lang="fr-FR" dirty="0"/>
          </a:p>
        </p:txBody>
      </p:sp>
      <p:sp>
        <p:nvSpPr>
          <p:cNvPr id="4" name="Espace réservé du contenu 3">
            <a:extLst>
              <a:ext uri="{FF2B5EF4-FFF2-40B4-BE49-F238E27FC236}">
                <a16:creationId xmlns:a16="http://schemas.microsoft.com/office/drawing/2014/main" id="{CAB7E4D6-D1BD-A8E2-CC59-4AFBA4C54DF9}"/>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E4105C85-9512-7CF4-7D43-B0BD48905D4C}"/>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A4F6CF9E-792F-3223-3016-1C8B28BD6134}"/>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E080FC9F-C37D-E1DA-255E-8AE86C065CA1}"/>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6" name="Tableau 5">
            <a:extLst>
              <a:ext uri="{FF2B5EF4-FFF2-40B4-BE49-F238E27FC236}">
                <a16:creationId xmlns:a16="http://schemas.microsoft.com/office/drawing/2014/main" id="{8865E333-33AA-580C-3CCC-EAD8F4236A3F}"/>
              </a:ext>
            </a:extLst>
          </p:cNvPr>
          <p:cNvGraphicFramePr>
            <a:graphicFrameLocks noGrp="1"/>
          </p:cNvGraphicFramePr>
          <p:nvPr/>
        </p:nvGraphicFramePr>
        <p:xfrm>
          <a:off x="1197514" y="1313226"/>
          <a:ext cx="9539203" cy="146727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kern="1200" dirty="0">
                          <a:solidFill>
                            <a:schemeClr val="dk1"/>
                          </a:solidFill>
                          <a:latin typeface="Calibri" panose="020F0502020204030204"/>
                          <a:ea typeface="+mn-ea"/>
                          <a:cs typeface="+mn-cs"/>
                        </a:rPr>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BCED836A-F82E-8069-E129-0B426EFEFF32}"/>
              </a:ext>
            </a:extLst>
          </p:cNvPr>
          <p:cNvSpPr txBox="1"/>
          <p:nvPr/>
        </p:nvSpPr>
        <p:spPr>
          <a:xfrm>
            <a:off x="398834" y="3429000"/>
            <a:ext cx="11094531" cy="954107"/>
          </a:xfrm>
          <a:prstGeom prst="rect">
            <a:avLst/>
          </a:prstGeom>
          <a:noFill/>
        </p:spPr>
        <p:txBody>
          <a:bodyPr wrap="square">
            <a:spAutoFit/>
          </a:bodyPr>
          <a:lstStyle/>
          <a:p>
            <a:pPr algn="ctr"/>
            <a:r>
              <a:rPr lang="fr-FR" sz="2800" b="1" dirty="0"/>
              <a:t>Quel est le nombre d’application le plus fréquent pour les élèves de cette classe de 1AC?</a:t>
            </a:r>
          </a:p>
        </p:txBody>
      </p:sp>
    </p:spTree>
    <p:extLst>
      <p:ext uri="{BB962C8B-B14F-4D97-AF65-F5344CB8AC3E}">
        <p14:creationId xmlns:p14="http://schemas.microsoft.com/office/powerpoint/2010/main" val="250394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E5945-84AA-52B6-10E9-5A4C843C851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EDFFF09-17EE-3AF9-F79E-B95115CCECBF}"/>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Voici la bonne réponse:</a:t>
            </a:r>
            <a:endParaRPr lang="fr-FR" dirty="0"/>
          </a:p>
        </p:txBody>
      </p:sp>
      <p:grpSp>
        <p:nvGrpSpPr>
          <p:cNvPr id="10" name="Groupe 9">
            <a:extLst>
              <a:ext uri="{FF2B5EF4-FFF2-40B4-BE49-F238E27FC236}">
                <a16:creationId xmlns:a16="http://schemas.microsoft.com/office/drawing/2014/main" id="{8E5D06EE-62CF-DB59-C577-AB16E7E4BC46}"/>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976C7AF2-CD0E-43D4-3B43-4A42D7EA7B90}"/>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FB95524E-D262-E966-C589-5374ACE514F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6" name="Tableau 5">
            <a:extLst>
              <a:ext uri="{FF2B5EF4-FFF2-40B4-BE49-F238E27FC236}">
                <a16:creationId xmlns:a16="http://schemas.microsoft.com/office/drawing/2014/main" id="{BCD8BEB7-6CF6-5559-81D7-376FCBBC8F1C}"/>
              </a:ext>
            </a:extLst>
          </p:cNvPr>
          <p:cNvGraphicFramePr>
            <a:graphicFrameLocks noGrp="1"/>
          </p:cNvGraphicFramePr>
          <p:nvPr/>
        </p:nvGraphicFramePr>
        <p:xfrm>
          <a:off x="1197514" y="1313226"/>
          <a:ext cx="9539203" cy="146727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endParaRPr lang="fr-FR" sz="2400" b="1"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kern="1200" dirty="0">
                          <a:solidFill>
                            <a:schemeClr val="dk1"/>
                          </a:solidFill>
                          <a:latin typeface="Calibri" panose="020F0502020204030204"/>
                          <a:ea typeface="+mn-ea"/>
                          <a:cs typeface="+mn-cs"/>
                        </a:rPr>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9C759200-479F-C855-BD0A-778A8CAA2920}"/>
              </a:ext>
            </a:extLst>
          </p:cNvPr>
          <p:cNvSpPr txBox="1"/>
          <p:nvPr/>
        </p:nvSpPr>
        <p:spPr>
          <a:xfrm>
            <a:off x="398834" y="3429000"/>
            <a:ext cx="11094531" cy="954107"/>
          </a:xfrm>
          <a:prstGeom prst="rect">
            <a:avLst/>
          </a:prstGeom>
          <a:noFill/>
        </p:spPr>
        <p:txBody>
          <a:bodyPr wrap="square">
            <a:spAutoFit/>
          </a:bodyPr>
          <a:lstStyle/>
          <a:p>
            <a:pPr algn="ctr"/>
            <a:r>
              <a:rPr lang="fr-FR" sz="2800" b="1" dirty="0"/>
              <a:t>Le nombre d’application le plus fréquent pour les élèves de cette classe de 1AC?</a:t>
            </a:r>
          </a:p>
        </p:txBody>
      </p:sp>
      <p:sp>
        <p:nvSpPr>
          <p:cNvPr id="3" name="ZoneTexte 2">
            <a:extLst>
              <a:ext uri="{FF2B5EF4-FFF2-40B4-BE49-F238E27FC236}">
                <a16:creationId xmlns:a16="http://schemas.microsoft.com/office/drawing/2014/main" id="{4D358B9C-D327-D787-A220-E4277C83FCEE}"/>
              </a:ext>
            </a:extLst>
          </p:cNvPr>
          <p:cNvSpPr txBox="1"/>
          <p:nvPr/>
        </p:nvSpPr>
        <p:spPr>
          <a:xfrm>
            <a:off x="5534553" y="4545592"/>
            <a:ext cx="739167" cy="923330"/>
          </a:xfrm>
          <a:prstGeom prst="rect">
            <a:avLst/>
          </a:prstGeom>
          <a:noFill/>
        </p:spPr>
        <p:txBody>
          <a:bodyPr wrap="square" rtlCol="0">
            <a:spAutoFit/>
          </a:bodyPr>
          <a:lstStyle/>
          <a:p>
            <a:pPr algn="l"/>
            <a:r>
              <a:rPr lang="fr-FR" sz="5400" b="1" dirty="0">
                <a:solidFill>
                  <a:srgbClr val="FF0000"/>
                </a:solidFill>
                <a:latin typeface="Calibri" panose="020F0502020204030204" pitchFamily="34" charset="0"/>
                <a:cs typeface="Calibri" panose="020F0502020204030204" pitchFamily="34" charset="0"/>
              </a:rPr>
              <a:t>5</a:t>
            </a:r>
          </a:p>
        </p:txBody>
      </p:sp>
      <p:sp>
        <p:nvSpPr>
          <p:cNvPr id="5" name="ZoneTexte 4">
            <a:extLst>
              <a:ext uri="{FF2B5EF4-FFF2-40B4-BE49-F238E27FC236}">
                <a16:creationId xmlns:a16="http://schemas.microsoft.com/office/drawing/2014/main" id="{3DBC07F2-7002-B911-8A75-62E90A7D2EF1}"/>
              </a:ext>
            </a:extLst>
          </p:cNvPr>
          <p:cNvSpPr txBox="1"/>
          <p:nvPr/>
        </p:nvSpPr>
        <p:spPr>
          <a:xfrm>
            <a:off x="7078008" y="1234339"/>
            <a:ext cx="739167" cy="923330"/>
          </a:xfrm>
          <a:prstGeom prst="rect">
            <a:avLst/>
          </a:prstGeom>
          <a:noFill/>
        </p:spPr>
        <p:txBody>
          <a:bodyPr wrap="square" rtlCol="0">
            <a:spAutoFit/>
          </a:bodyPr>
          <a:lstStyle/>
          <a:p>
            <a:pPr algn="l"/>
            <a:r>
              <a:rPr lang="fr-FR" sz="5400" b="1" dirty="0">
                <a:solidFill>
                  <a:srgbClr val="FF0000"/>
                </a:solidFill>
                <a:latin typeface="Calibri" panose="020F0502020204030204" pitchFamily="34" charset="0"/>
                <a:cs typeface="Calibri" panose="020F0502020204030204" pitchFamily="34" charset="0"/>
              </a:rPr>
              <a:t>5</a:t>
            </a:r>
          </a:p>
        </p:txBody>
      </p:sp>
      <p:sp>
        <p:nvSpPr>
          <p:cNvPr id="9" name="Espace réservé du contenu 8">
            <a:extLst>
              <a:ext uri="{FF2B5EF4-FFF2-40B4-BE49-F238E27FC236}">
                <a16:creationId xmlns:a16="http://schemas.microsoft.com/office/drawing/2014/main" id="{CA2EFCB2-CFAB-FA7A-2AD0-1DF3648BF399}"/>
              </a:ext>
            </a:extLst>
          </p:cNvPr>
          <p:cNvSpPr>
            <a:spLocks noGrp="1"/>
          </p:cNvSpPr>
          <p:nvPr>
            <p:ph sz="quarter" idx="11"/>
          </p:nvPr>
        </p:nvSpPr>
        <p:spPr/>
        <p:txBody>
          <a:bodyPr/>
          <a:lstStyle/>
          <a:p>
            <a:endParaRPr lang="fr-FR"/>
          </a:p>
        </p:txBody>
      </p:sp>
    </p:spTree>
    <p:extLst>
      <p:ext uri="{BB962C8B-B14F-4D97-AF65-F5344CB8AC3E}">
        <p14:creationId xmlns:p14="http://schemas.microsoft.com/office/powerpoint/2010/main" val="1943988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2D6FA-0CB4-CFDC-562F-B0F9A8E497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5B16E72-00EF-5A68-A426-22FB906C8D9A}"/>
              </a:ext>
            </a:extLst>
          </p:cNvPr>
          <p:cNvSpPr>
            <a:spLocks noGrp="1"/>
          </p:cNvSpPr>
          <p:nvPr>
            <p:ph type="body" sz="quarter" idx="10"/>
          </p:nvPr>
        </p:nvSpPr>
        <p:spPr/>
        <p:txBody>
          <a:bodyPr>
            <a:normAutofit fontScale="92500" lnSpcReduction="20000"/>
          </a:bodyPr>
          <a:lstStyle/>
          <a:p>
            <a:endParaRPr lang="fr-FR"/>
          </a:p>
        </p:txBody>
      </p:sp>
      <p:sp>
        <p:nvSpPr>
          <p:cNvPr id="3" name="Rectangle 2">
            <a:extLst>
              <a:ext uri="{FF2B5EF4-FFF2-40B4-BE49-F238E27FC236}">
                <a16:creationId xmlns:a16="http://schemas.microsoft.com/office/drawing/2014/main" id="{B4EDA7BA-72E8-7FA6-F4E1-E13674879876}"/>
              </a:ext>
            </a:extLst>
          </p:cNvPr>
          <p:cNvSpPr/>
          <p:nvPr/>
        </p:nvSpPr>
        <p:spPr>
          <a:xfrm>
            <a:off x="7140102" y="4105072"/>
            <a:ext cx="525294" cy="5155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FF0000"/>
                </a:solidFill>
                <a:effectLst/>
                <a:uLnTx/>
                <a:uFillTx/>
                <a:latin typeface="Aptos" panose="02110004020202020204"/>
                <a:ea typeface="+mn-ea"/>
                <a:cs typeface="+mn-cs"/>
              </a:rPr>
              <a:t>2</a:t>
            </a:r>
          </a:p>
        </p:txBody>
      </p:sp>
    </p:spTree>
    <p:extLst>
      <p:ext uri="{BB962C8B-B14F-4D97-AF65-F5344CB8AC3E}">
        <p14:creationId xmlns:p14="http://schemas.microsoft.com/office/powerpoint/2010/main" val="38289039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69AC5-52CC-CDE1-53C8-C57C248CF99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07F3BC-3A3A-9330-AE0C-F0B8E685BF31}"/>
              </a:ext>
            </a:extLst>
          </p:cNvPr>
          <p:cNvSpPr>
            <a:spLocks noGrp="1"/>
          </p:cNvSpPr>
          <p:nvPr>
            <p:ph type="title"/>
          </p:nvPr>
        </p:nvSpPr>
        <p:spPr>
          <a:xfrm>
            <a:off x="1030288" y="334005"/>
            <a:ext cx="10277091" cy="267549"/>
          </a:xfrm>
        </p:spPr>
        <p:txBody>
          <a:bodyPr/>
          <a:lstStyle/>
          <a:p>
            <a:r>
              <a:rPr lang="fr-FR" dirty="0"/>
              <a:t>Je vais examiner cette situation de plus près. C’est le cas d’une série statistique qualitative.</a:t>
            </a:r>
          </a:p>
        </p:txBody>
      </p:sp>
      <p:sp>
        <p:nvSpPr>
          <p:cNvPr id="4" name="Espace réservé du contenu 3">
            <a:extLst>
              <a:ext uri="{FF2B5EF4-FFF2-40B4-BE49-F238E27FC236}">
                <a16:creationId xmlns:a16="http://schemas.microsoft.com/office/drawing/2014/main" id="{521D3014-4FF2-DEF9-3949-B96A81E9102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situation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FFCE8FDF-7717-0D75-6C68-D49CBEA7D977}"/>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Rectangle 5">
            <a:extLst>
              <a:ext uri="{FF2B5EF4-FFF2-40B4-BE49-F238E27FC236}">
                <a16:creationId xmlns:a16="http://schemas.microsoft.com/office/drawing/2014/main" id="{CE8F325D-9331-D9F4-B269-0550751E60CA}"/>
              </a:ext>
            </a:extLst>
          </p:cNvPr>
          <p:cNvSpPr/>
          <p:nvPr/>
        </p:nvSpPr>
        <p:spPr>
          <a:xfrm>
            <a:off x="1007590" y="1140975"/>
            <a:ext cx="9916213" cy="1569660"/>
          </a:xfrm>
          <a:prstGeom prst="rect">
            <a:avLst/>
          </a:prstGeom>
        </p:spPr>
        <p:txBody>
          <a:bodyPr wrap="square">
            <a:spAutoFit/>
          </a:bodyPr>
          <a:lstStyle/>
          <a:p>
            <a:pPr algn="ctr"/>
            <a:r>
              <a:rPr lang="fr-FR" sz="3200" dirty="0"/>
              <a:t>Le tableau suivant représente le palmarès du championnat marocain de football par titres</a:t>
            </a:r>
          </a:p>
          <a:p>
            <a:pPr algn="ctr"/>
            <a:r>
              <a:rPr lang="fr-FR" sz="3200" dirty="0"/>
              <a:t>depuis 1957 :</a:t>
            </a:r>
            <a:endParaRPr lang="fr-FR" sz="4000" b="1" dirty="0"/>
          </a:p>
        </p:txBody>
      </p:sp>
      <p:pic>
        <p:nvPicPr>
          <p:cNvPr id="8" name="Image 7">
            <a:extLst>
              <a:ext uri="{FF2B5EF4-FFF2-40B4-BE49-F238E27FC236}">
                <a16:creationId xmlns:a16="http://schemas.microsoft.com/office/drawing/2014/main" id="{0ED3157A-4FB9-2D17-DC49-738EB88D1DED}"/>
              </a:ext>
            </a:extLst>
          </p:cNvPr>
          <p:cNvPicPr>
            <a:picLocks noChangeAspect="1"/>
          </p:cNvPicPr>
          <p:nvPr/>
        </p:nvPicPr>
        <p:blipFill>
          <a:blip r:embed="rId3"/>
          <a:stretch>
            <a:fillRect/>
          </a:stretch>
        </p:blipFill>
        <p:spPr>
          <a:xfrm>
            <a:off x="579020" y="3800281"/>
            <a:ext cx="10728359" cy="1580834"/>
          </a:xfrm>
          <a:prstGeom prst="rect">
            <a:avLst/>
          </a:prstGeom>
        </p:spPr>
      </p:pic>
      <p:sp>
        <p:nvSpPr>
          <p:cNvPr id="9" name="ZoneTexte 8">
            <a:extLst>
              <a:ext uri="{FF2B5EF4-FFF2-40B4-BE49-F238E27FC236}">
                <a16:creationId xmlns:a16="http://schemas.microsoft.com/office/drawing/2014/main" id="{1BF98412-0FA3-AC6B-AFBE-43F80BDD288F}"/>
              </a:ext>
            </a:extLst>
          </p:cNvPr>
          <p:cNvSpPr txBox="1"/>
          <p:nvPr/>
        </p:nvSpPr>
        <p:spPr>
          <a:xfrm>
            <a:off x="579020" y="3228945"/>
            <a:ext cx="7750513" cy="400110"/>
          </a:xfrm>
          <a:prstGeom prst="rect">
            <a:avLst/>
          </a:prstGeom>
          <a:noFill/>
        </p:spPr>
        <p:txBody>
          <a:bodyPr wrap="square">
            <a:spAutoFit/>
          </a:bodyPr>
          <a:lstStyle/>
          <a:p>
            <a:r>
              <a:rPr lang="fr-FR" sz="2000" b="1" dirty="0">
                <a:solidFill>
                  <a:srgbClr val="FF0000"/>
                </a:solidFill>
              </a:rPr>
              <a:t>1. Organiser les données dans un tableau d’effectifs</a:t>
            </a:r>
            <a:r>
              <a:rPr lang="fr-FR" dirty="0"/>
              <a:t>.</a:t>
            </a:r>
          </a:p>
        </p:txBody>
      </p:sp>
    </p:spTree>
    <p:extLst>
      <p:ext uri="{BB962C8B-B14F-4D97-AF65-F5344CB8AC3E}">
        <p14:creationId xmlns:p14="http://schemas.microsoft.com/office/powerpoint/2010/main" val="3382633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22659-7EC4-4675-23A0-B04CF72F2FE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E03DD5E-AD8C-65BA-6206-0FABA7B56685}"/>
              </a:ext>
            </a:extLst>
          </p:cNvPr>
          <p:cNvSpPr>
            <a:spLocks noGrp="1"/>
          </p:cNvSpPr>
          <p:nvPr>
            <p:ph type="title"/>
          </p:nvPr>
        </p:nvSpPr>
        <p:spPr/>
        <p:txBody>
          <a:bodyPr/>
          <a:lstStyle/>
          <a:p>
            <a:r>
              <a:rPr lang="fr-FR" dirty="0"/>
              <a:t>Je vais repérer l’effectif le plus élevé</a:t>
            </a:r>
          </a:p>
        </p:txBody>
      </p:sp>
      <p:sp>
        <p:nvSpPr>
          <p:cNvPr id="4" name="Espace réservé du contenu 3">
            <a:extLst>
              <a:ext uri="{FF2B5EF4-FFF2-40B4-BE49-F238E27FC236}">
                <a16:creationId xmlns:a16="http://schemas.microsoft.com/office/drawing/2014/main" id="{D0D64B67-71F2-C3D3-4070-780D78EA1F62}"/>
              </a:ext>
            </a:extLst>
          </p:cNvPr>
          <p:cNvSpPr>
            <a:spLocks noGrp="1"/>
          </p:cNvSpPr>
          <p:nvPr>
            <p:ph sz="quarter" idx="11"/>
          </p:nvPr>
        </p:nvSpPr>
        <p:spPr>
          <a:xfrm>
            <a:off x="1029862" y="607336"/>
            <a:ext cx="10277475" cy="268287"/>
          </a:xfrm>
        </p:spPr>
        <p:txBody>
          <a:bodyPr/>
          <a:lstStyle/>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5CA7AFFF-5EA9-35F3-B1AA-37DE298D3291}"/>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9B79D0CA-7AE4-7BD4-A558-B3A7C2C9274C}"/>
              </a:ext>
            </a:extLst>
          </p:cNvPr>
          <p:cNvPicPr>
            <a:picLocks noChangeAspect="1"/>
          </p:cNvPicPr>
          <p:nvPr/>
        </p:nvPicPr>
        <p:blipFill>
          <a:blip r:embed="rId2"/>
          <a:stretch>
            <a:fillRect/>
          </a:stretch>
        </p:blipFill>
        <p:spPr>
          <a:xfrm>
            <a:off x="11261035" y="1052633"/>
            <a:ext cx="502852" cy="502852"/>
          </a:xfrm>
          <a:prstGeom prst="rect">
            <a:avLst/>
          </a:prstGeom>
        </p:spPr>
      </p:pic>
      <p:sp>
        <p:nvSpPr>
          <p:cNvPr id="19" name="ZoneTexte 18">
            <a:extLst>
              <a:ext uri="{FF2B5EF4-FFF2-40B4-BE49-F238E27FC236}">
                <a16:creationId xmlns:a16="http://schemas.microsoft.com/office/drawing/2014/main" id="{2CF10470-189A-B525-DC87-421B8E767F22}"/>
              </a:ext>
            </a:extLst>
          </p:cNvPr>
          <p:cNvSpPr txBox="1"/>
          <p:nvPr/>
        </p:nvSpPr>
        <p:spPr>
          <a:xfrm>
            <a:off x="829283" y="3447114"/>
            <a:ext cx="6094378" cy="400110"/>
          </a:xfrm>
          <a:prstGeom prst="rect">
            <a:avLst/>
          </a:prstGeom>
          <a:noFill/>
        </p:spPr>
        <p:txBody>
          <a:bodyPr wrap="square">
            <a:spAutoFit/>
          </a:bodyPr>
          <a:lstStyle>
            <a:defPPr>
              <a:defRPr lang="fr-FR"/>
            </a:defPPr>
            <a:lvl1pPr>
              <a:defRPr sz="2000" b="1">
                <a:solidFill>
                  <a:srgbClr val="FF0000"/>
                </a:solidFill>
              </a:defRPr>
            </a:lvl1pPr>
          </a:lstStyle>
          <a:p>
            <a:r>
              <a:rPr lang="fr-FR" dirty="0"/>
              <a:t>2 . Repérer l’effectif le plus élevé.</a:t>
            </a:r>
          </a:p>
        </p:txBody>
      </p:sp>
      <p:sp>
        <p:nvSpPr>
          <p:cNvPr id="23" name="ZoneTexte 22">
            <a:extLst>
              <a:ext uri="{FF2B5EF4-FFF2-40B4-BE49-F238E27FC236}">
                <a16:creationId xmlns:a16="http://schemas.microsoft.com/office/drawing/2014/main" id="{B5AD0A2A-0EE7-F6C4-2691-36BA8F6599B0}"/>
              </a:ext>
            </a:extLst>
          </p:cNvPr>
          <p:cNvSpPr txBox="1"/>
          <p:nvPr/>
        </p:nvSpPr>
        <p:spPr>
          <a:xfrm>
            <a:off x="1029862" y="4110318"/>
            <a:ext cx="6094378" cy="369332"/>
          </a:xfrm>
          <a:prstGeom prst="rect">
            <a:avLst/>
          </a:prstGeom>
          <a:noFill/>
        </p:spPr>
        <p:txBody>
          <a:bodyPr wrap="square">
            <a:spAutoFit/>
          </a:bodyPr>
          <a:lstStyle/>
          <a:p>
            <a:r>
              <a:rPr lang="fr-FR" dirty="0"/>
              <a:t>Le plus grand effectif : </a:t>
            </a:r>
            <a:r>
              <a:rPr lang="fr-FR" b="1" dirty="0">
                <a:solidFill>
                  <a:schemeClr val="accent6"/>
                </a:solidFill>
              </a:rPr>
              <a:t>est 17</a:t>
            </a:r>
            <a:r>
              <a:rPr lang="fr-FR" dirty="0"/>
              <a:t>.</a:t>
            </a:r>
          </a:p>
        </p:txBody>
      </p:sp>
      <p:sp>
        <p:nvSpPr>
          <p:cNvPr id="7" name="Rectangle 6">
            <a:extLst>
              <a:ext uri="{FF2B5EF4-FFF2-40B4-BE49-F238E27FC236}">
                <a16:creationId xmlns:a16="http://schemas.microsoft.com/office/drawing/2014/main" id="{D36137E8-C2FC-A080-11D8-BEEDE8EAE2AE}"/>
              </a:ext>
            </a:extLst>
          </p:cNvPr>
          <p:cNvSpPr/>
          <p:nvPr/>
        </p:nvSpPr>
        <p:spPr>
          <a:xfrm>
            <a:off x="1007590" y="1140975"/>
            <a:ext cx="10253445" cy="338554"/>
          </a:xfrm>
          <a:prstGeom prst="rect">
            <a:avLst/>
          </a:prstGeom>
        </p:spPr>
        <p:txBody>
          <a:bodyPr wrap="square">
            <a:spAutoFit/>
          </a:bodyPr>
          <a:lstStyle/>
          <a:p>
            <a:r>
              <a:rPr lang="fr-FR" sz="1600" dirty="0"/>
              <a:t>Le tableau suivant représente le palmarès du championnat marocain de football par titres depuis 1957 :</a:t>
            </a:r>
            <a:endParaRPr lang="fr-FR" sz="2000" b="1" dirty="0"/>
          </a:p>
        </p:txBody>
      </p:sp>
      <p:pic>
        <p:nvPicPr>
          <p:cNvPr id="8" name="Image 7">
            <a:extLst>
              <a:ext uri="{FF2B5EF4-FFF2-40B4-BE49-F238E27FC236}">
                <a16:creationId xmlns:a16="http://schemas.microsoft.com/office/drawing/2014/main" id="{2D9988C4-818A-AC82-6C76-28D096005E4B}"/>
              </a:ext>
            </a:extLst>
          </p:cNvPr>
          <p:cNvPicPr>
            <a:picLocks noChangeAspect="1"/>
          </p:cNvPicPr>
          <p:nvPr/>
        </p:nvPicPr>
        <p:blipFill>
          <a:blip r:embed="rId3"/>
          <a:stretch>
            <a:fillRect/>
          </a:stretch>
        </p:blipFill>
        <p:spPr>
          <a:xfrm>
            <a:off x="2018191" y="1612950"/>
            <a:ext cx="8155617" cy="1201738"/>
          </a:xfrm>
          <a:prstGeom prst="rect">
            <a:avLst/>
          </a:prstGeom>
        </p:spPr>
      </p:pic>
    </p:spTree>
    <p:extLst>
      <p:ext uri="{BB962C8B-B14F-4D97-AF65-F5344CB8AC3E}">
        <p14:creationId xmlns:p14="http://schemas.microsoft.com/office/powerpoint/2010/main" val="4119752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3"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DBB7F-A1BB-E228-13ED-26F9933E7C0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102A367-53D1-C15B-2384-DA605E44BAE2}"/>
              </a:ext>
            </a:extLst>
          </p:cNvPr>
          <p:cNvSpPr>
            <a:spLocks noGrp="1"/>
          </p:cNvSpPr>
          <p:nvPr>
            <p:ph type="title"/>
          </p:nvPr>
        </p:nvSpPr>
        <p:spPr/>
        <p:txBody>
          <a:bodyPr/>
          <a:lstStyle/>
          <a:p>
            <a:r>
              <a:rPr lang="fr-FR" dirty="0"/>
              <a:t>Je vais  déterminer la valeur du caractère correspondante à l’effectif le plus élevé </a:t>
            </a:r>
          </a:p>
        </p:txBody>
      </p:sp>
      <p:sp>
        <p:nvSpPr>
          <p:cNvPr id="4" name="Espace réservé du contenu 3">
            <a:extLst>
              <a:ext uri="{FF2B5EF4-FFF2-40B4-BE49-F238E27FC236}">
                <a16:creationId xmlns:a16="http://schemas.microsoft.com/office/drawing/2014/main" id="{BBFE3BEE-98A3-ABBC-70C3-79EA89906118}"/>
              </a:ext>
            </a:extLst>
          </p:cNvPr>
          <p:cNvSpPr>
            <a:spLocks noGrp="1"/>
          </p:cNvSpPr>
          <p:nvPr>
            <p:ph sz="quarter" idx="11"/>
          </p:nvPr>
        </p:nvSpPr>
        <p:spPr>
          <a:xfrm>
            <a:off x="1029862" y="607336"/>
            <a:ext cx="10277475" cy="268287"/>
          </a:xfrm>
        </p:spPr>
        <p:txBody>
          <a:bodyPr/>
          <a:lstStyle/>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69CDD010-6306-3A98-1618-9C2AA2A039F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C8550017-4865-A059-389C-2F455647A2CA}"/>
              </a:ext>
            </a:extLst>
          </p:cNvPr>
          <p:cNvPicPr>
            <a:picLocks noChangeAspect="1"/>
          </p:cNvPicPr>
          <p:nvPr/>
        </p:nvPicPr>
        <p:blipFill>
          <a:blip r:embed="rId2"/>
          <a:stretch>
            <a:fillRect/>
          </a:stretch>
        </p:blipFill>
        <p:spPr>
          <a:xfrm>
            <a:off x="11261035" y="1052633"/>
            <a:ext cx="502852" cy="502852"/>
          </a:xfrm>
          <a:prstGeom prst="rect">
            <a:avLst/>
          </a:prstGeom>
        </p:spPr>
      </p:pic>
      <p:sp>
        <p:nvSpPr>
          <p:cNvPr id="19" name="ZoneTexte 18">
            <a:extLst>
              <a:ext uri="{FF2B5EF4-FFF2-40B4-BE49-F238E27FC236}">
                <a16:creationId xmlns:a16="http://schemas.microsoft.com/office/drawing/2014/main" id="{26CC411F-B337-C8F1-C757-BDAE52CED76E}"/>
              </a:ext>
            </a:extLst>
          </p:cNvPr>
          <p:cNvSpPr txBox="1"/>
          <p:nvPr/>
        </p:nvSpPr>
        <p:spPr>
          <a:xfrm>
            <a:off x="615274" y="3221603"/>
            <a:ext cx="9841960" cy="400110"/>
          </a:xfrm>
          <a:prstGeom prst="rect">
            <a:avLst/>
          </a:prstGeom>
          <a:noFill/>
        </p:spPr>
        <p:txBody>
          <a:bodyPr wrap="square">
            <a:spAutoFit/>
          </a:bodyPr>
          <a:lstStyle>
            <a:defPPr>
              <a:defRPr lang="fr-FR"/>
            </a:defPPr>
            <a:lvl1pPr>
              <a:defRPr sz="2000" b="1">
                <a:solidFill>
                  <a:srgbClr val="FF0000"/>
                </a:solidFill>
              </a:defRPr>
            </a:lvl1pPr>
          </a:lstStyle>
          <a:p>
            <a:r>
              <a:rPr lang="fr-FR" dirty="0"/>
              <a:t>3. Déterminer la valeur du caractère correspondante à l’effectif le plus élevé .</a:t>
            </a:r>
          </a:p>
        </p:txBody>
      </p:sp>
      <p:sp>
        <p:nvSpPr>
          <p:cNvPr id="23" name="ZoneTexte 22">
            <a:extLst>
              <a:ext uri="{FF2B5EF4-FFF2-40B4-BE49-F238E27FC236}">
                <a16:creationId xmlns:a16="http://schemas.microsoft.com/office/drawing/2014/main" id="{398621B8-627C-3192-0CFC-BC00266B662D}"/>
              </a:ext>
            </a:extLst>
          </p:cNvPr>
          <p:cNvSpPr txBox="1"/>
          <p:nvPr/>
        </p:nvSpPr>
        <p:spPr>
          <a:xfrm>
            <a:off x="1626952" y="4028628"/>
            <a:ext cx="8635729" cy="1477328"/>
          </a:xfrm>
          <a:prstGeom prst="rect">
            <a:avLst/>
          </a:prstGeom>
          <a:noFill/>
        </p:spPr>
        <p:txBody>
          <a:bodyPr wrap="square">
            <a:spAutoFit/>
          </a:bodyPr>
          <a:lstStyle/>
          <a:p>
            <a:r>
              <a:rPr lang="fr-FR" dirty="0"/>
              <a:t> La valeur du caractère correspondante à l’effectif le plus élevé  est : </a:t>
            </a:r>
            <a:r>
              <a:rPr lang="fr-FR" sz="2400" b="1" dirty="0">
                <a:solidFill>
                  <a:srgbClr val="FF0000"/>
                </a:solidFill>
              </a:rPr>
              <a:t>WAC</a:t>
            </a:r>
          </a:p>
          <a:p>
            <a:endParaRPr lang="fr-FR" sz="2400" b="1" dirty="0">
              <a:solidFill>
                <a:schemeClr val="accent4"/>
              </a:solidFill>
            </a:endParaRPr>
          </a:p>
          <a:p>
            <a:pPr algn="ctr"/>
            <a:r>
              <a:rPr lang="fr-FR" dirty="0"/>
              <a:t>Je dis que  </a:t>
            </a:r>
            <a:r>
              <a:rPr lang="fr-FR" sz="2400" b="1" dirty="0">
                <a:solidFill>
                  <a:srgbClr val="FF0000"/>
                </a:solidFill>
              </a:rPr>
              <a:t>WAC</a:t>
            </a:r>
            <a:r>
              <a:rPr lang="fr-FR" dirty="0"/>
              <a:t> est le </a:t>
            </a:r>
            <a:r>
              <a:rPr lang="fr-FR" sz="2400" b="1" dirty="0">
                <a:solidFill>
                  <a:srgbClr val="FF0000"/>
                </a:solidFill>
              </a:rPr>
              <a:t>mode</a:t>
            </a:r>
            <a:r>
              <a:rPr lang="fr-FR" dirty="0"/>
              <a:t> de cette série statistique.</a:t>
            </a:r>
          </a:p>
          <a:p>
            <a:endParaRPr lang="fr-FR" dirty="0"/>
          </a:p>
        </p:txBody>
      </p:sp>
      <p:sp>
        <p:nvSpPr>
          <p:cNvPr id="6" name="Rectangle 5">
            <a:extLst>
              <a:ext uri="{FF2B5EF4-FFF2-40B4-BE49-F238E27FC236}">
                <a16:creationId xmlns:a16="http://schemas.microsoft.com/office/drawing/2014/main" id="{47332ED3-48A0-92BC-421E-031ADEC361C1}"/>
              </a:ext>
            </a:extLst>
          </p:cNvPr>
          <p:cNvSpPr/>
          <p:nvPr/>
        </p:nvSpPr>
        <p:spPr>
          <a:xfrm>
            <a:off x="1007590" y="1140975"/>
            <a:ext cx="10253445" cy="338554"/>
          </a:xfrm>
          <a:prstGeom prst="rect">
            <a:avLst/>
          </a:prstGeom>
        </p:spPr>
        <p:txBody>
          <a:bodyPr wrap="square">
            <a:spAutoFit/>
          </a:bodyPr>
          <a:lstStyle/>
          <a:p>
            <a:r>
              <a:rPr lang="fr-FR" sz="1600" dirty="0"/>
              <a:t>Le tableau suivant représente le palmarès du championnat marocain de football par titres depuis 1957 :</a:t>
            </a:r>
            <a:endParaRPr lang="fr-FR" sz="2000" b="1" dirty="0"/>
          </a:p>
        </p:txBody>
      </p:sp>
      <p:pic>
        <p:nvPicPr>
          <p:cNvPr id="7" name="Image 6">
            <a:extLst>
              <a:ext uri="{FF2B5EF4-FFF2-40B4-BE49-F238E27FC236}">
                <a16:creationId xmlns:a16="http://schemas.microsoft.com/office/drawing/2014/main" id="{03889D93-5DF8-23C5-167F-C87654562110}"/>
              </a:ext>
            </a:extLst>
          </p:cNvPr>
          <p:cNvPicPr>
            <a:picLocks noChangeAspect="1"/>
          </p:cNvPicPr>
          <p:nvPr/>
        </p:nvPicPr>
        <p:blipFill>
          <a:blip r:embed="rId3"/>
          <a:stretch>
            <a:fillRect/>
          </a:stretch>
        </p:blipFill>
        <p:spPr>
          <a:xfrm>
            <a:off x="2018191" y="1612950"/>
            <a:ext cx="8155617" cy="1201738"/>
          </a:xfrm>
          <a:prstGeom prst="rect">
            <a:avLst/>
          </a:prstGeom>
        </p:spPr>
      </p:pic>
    </p:spTree>
    <p:extLst>
      <p:ext uri="{BB962C8B-B14F-4D97-AF65-F5344CB8AC3E}">
        <p14:creationId xmlns:p14="http://schemas.microsoft.com/office/powerpoint/2010/main" val="305555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3"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4F1F2-5DA6-70DD-8D9E-877E3280579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682435F-C8D0-D669-020D-AC9BC499D613}"/>
              </a:ext>
            </a:extLst>
          </p:cNvPr>
          <p:cNvSpPr>
            <a:spLocks noGrp="1"/>
          </p:cNvSpPr>
          <p:nvPr>
            <p:ph type="title"/>
          </p:nvPr>
        </p:nvSpPr>
        <p:spPr/>
        <p:txBody>
          <a:bodyPr/>
          <a:lstStyle/>
          <a:p>
            <a:r>
              <a:rPr lang="fr-FR" dirty="0"/>
              <a:t>Je vais répondre à la question :  Quelle est l’équipe de football la plus titrée au Maroc depuis 1957?</a:t>
            </a:r>
          </a:p>
        </p:txBody>
      </p:sp>
      <p:sp>
        <p:nvSpPr>
          <p:cNvPr id="4" name="Espace réservé du contenu 3">
            <a:extLst>
              <a:ext uri="{FF2B5EF4-FFF2-40B4-BE49-F238E27FC236}">
                <a16:creationId xmlns:a16="http://schemas.microsoft.com/office/drawing/2014/main" id="{56A23C24-2EAC-2923-6B11-52288B52FC8F}"/>
              </a:ext>
            </a:extLst>
          </p:cNvPr>
          <p:cNvSpPr>
            <a:spLocks noGrp="1"/>
          </p:cNvSpPr>
          <p:nvPr>
            <p:ph sz="quarter" idx="11"/>
          </p:nvPr>
        </p:nvSpPr>
        <p:spPr>
          <a:xfrm>
            <a:off x="1029862" y="607336"/>
            <a:ext cx="10277475" cy="268287"/>
          </a:xfrm>
        </p:spPr>
        <p:txBody>
          <a:bodyPr/>
          <a:lstStyle/>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86E3CC96-7E88-057F-5927-DC3078A28FC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41B8D416-5D80-3AB2-17BE-5456B1B165B6}"/>
              </a:ext>
            </a:extLst>
          </p:cNvPr>
          <p:cNvPicPr>
            <a:picLocks noChangeAspect="1"/>
          </p:cNvPicPr>
          <p:nvPr/>
        </p:nvPicPr>
        <p:blipFill>
          <a:blip r:embed="rId2"/>
          <a:stretch>
            <a:fillRect/>
          </a:stretch>
        </p:blipFill>
        <p:spPr>
          <a:xfrm>
            <a:off x="11261035" y="1052633"/>
            <a:ext cx="502852" cy="502852"/>
          </a:xfrm>
          <a:prstGeom prst="rect">
            <a:avLst/>
          </a:prstGeom>
        </p:spPr>
      </p:pic>
      <p:sp>
        <p:nvSpPr>
          <p:cNvPr id="19" name="ZoneTexte 18">
            <a:extLst>
              <a:ext uri="{FF2B5EF4-FFF2-40B4-BE49-F238E27FC236}">
                <a16:creationId xmlns:a16="http://schemas.microsoft.com/office/drawing/2014/main" id="{8020C7A9-E9C1-53D6-E067-CD32A9AD3406}"/>
              </a:ext>
            </a:extLst>
          </p:cNvPr>
          <p:cNvSpPr txBox="1"/>
          <p:nvPr/>
        </p:nvSpPr>
        <p:spPr>
          <a:xfrm>
            <a:off x="655000" y="2876945"/>
            <a:ext cx="11236162" cy="400110"/>
          </a:xfrm>
          <a:prstGeom prst="rect">
            <a:avLst/>
          </a:prstGeom>
          <a:noFill/>
        </p:spPr>
        <p:txBody>
          <a:bodyPr wrap="square">
            <a:spAutoFit/>
          </a:bodyPr>
          <a:lstStyle>
            <a:defPPr>
              <a:defRPr lang="fr-FR"/>
            </a:defPPr>
            <a:lvl1pPr>
              <a:defRPr sz="2000" b="1">
                <a:solidFill>
                  <a:srgbClr val="FF0000"/>
                </a:solidFill>
              </a:defRPr>
            </a:lvl1pPr>
          </a:lstStyle>
          <a:p>
            <a:r>
              <a:rPr lang="fr-FR" dirty="0"/>
              <a:t>4. Déterminer   l’équipe de football la plus titrée au Maroc depuis 1957?</a:t>
            </a:r>
          </a:p>
        </p:txBody>
      </p:sp>
      <p:sp>
        <p:nvSpPr>
          <p:cNvPr id="23" name="ZoneTexte 22">
            <a:extLst>
              <a:ext uri="{FF2B5EF4-FFF2-40B4-BE49-F238E27FC236}">
                <a16:creationId xmlns:a16="http://schemas.microsoft.com/office/drawing/2014/main" id="{357F5FEE-6E52-ACCD-16E9-A4E03952AC82}"/>
              </a:ext>
            </a:extLst>
          </p:cNvPr>
          <p:cNvSpPr txBox="1"/>
          <p:nvPr/>
        </p:nvSpPr>
        <p:spPr>
          <a:xfrm>
            <a:off x="1454481" y="3750439"/>
            <a:ext cx="8635729" cy="461665"/>
          </a:xfrm>
          <a:prstGeom prst="rect">
            <a:avLst/>
          </a:prstGeom>
          <a:noFill/>
        </p:spPr>
        <p:txBody>
          <a:bodyPr wrap="square">
            <a:spAutoFit/>
          </a:bodyPr>
          <a:lstStyle/>
          <a:p>
            <a:r>
              <a:rPr lang="fr-FR" dirty="0"/>
              <a:t>l’équipe de football la plus titrée au Maroc depuis 1957 est : </a:t>
            </a:r>
            <a:r>
              <a:rPr lang="fr-FR" sz="2400" b="1" dirty="0">
                <a:solidFill>
                  <a:srgbClr val="FF0000"/>
                </a:solidFill>
              </a:rPr>
              <a:t>WAC</a:t>
            </a:r>
          </a:p>
        </p:txBody>
      </p:sp>
      <p:pic>
        <p:nvPicPr>
          <p:cNvPr id="7" name="Image 6">
            <a:extLst>
              <a:ext uri="{FF2B5EF4-FFF2-40B4-BE49-F238E27FC236}">
                <a16:creationId xmlns:a16="http://schemas.microsoft.com/office/drawing/2014/main" id="{2EB23E5A-BCD3-F7CA-E0BE-CFE9B38CACA0}"/>
              </a:ext>
            </a:extLst>
          </p:cNvPr>
          <p:cNvPicPr>
            <a:picLocks noChangeAspect="1"/>
          </p:cNvPicPr>
          <p:nvPr/>
        </p:nvPicPr>
        <p:blipFill>
          <a:blip r:embed="rId3"/>
          <a:stretch>
            <a:fillRect/>
          </a:stretch>
        </p:blipFill>
        <p:spPr>
          <a:xfrm>
            <a:off x="450987" y="4674471"/>
            <a:ext cx="11366649" cy="796262"/>
          </a:xfrm>
          <a:prstGeom prst="rect">
            <a:avLst/>
          </a:prstGeom>
        </p:spPr>
      </p:pic>
      <p:sp>
        <p:nvSpPr>
          <p:cNvPr id="6" name="Rectangle 5">
            <a:extLst>
              <a:ext uri="{FF2B5EF4-FFF2-40B4-BE49-F238E27FC236}">
                <a16:creationId xmlns:a16="http://schemas.microsoft.com/office/drawing/2014/main" id="{3EE06D71-62D4-949E-4A88-756B0F8B1604}"/>
              </a:ext>
            </a:extLst>
          </p:cNvPr>
          <p:cNvSpPr/>
          <p:nvPr/>
        </p:nvSpPr>
        <p:spPr>
          <a:xfrm>
            <a:off x="1007590" y="1140975"/>
            <a:ext cx="10253445" cy="338554"/>
          </a:xfrm>
          <a:prstGeom prst="rect">
            <a:avLst/>
          </a:prstGeom>
        </p:spPr>
        <p:txBody>
          <a:bodyPr wrap="square">
            <a:spAutoFit/>
          </a:bodyPr>
          <a:lstStyle/>
          <a:p>
            <a:r>
              <a:rPr lang="fr-FR" sz="1600" dirty="0"/>
              <a:t>Le tableau suivant représente le palmarès du championnat marocain de football par titres depuis 1957 :</a:t>
            </a:r>
            <a:endParaRPr lang="fr-FR" sz="2000" b="1" dirty="0"/>
          </a:p>
        </p:txBody>
      </p:sp>
      <p:pic>
        <p:nvPicPr>
          <p:cNvPr id="8" name="Image 7">
            <a:extLst>
              <a:ext uri="{FF2B5EF4-FFF2-40B4-BE49-F238E27FC236}">
                <a16:creationId xmlns:a16="http://schemas.microsoft.com/office/drawing/2014/main" id="{E718B9D6-4E94-AE9B-7DC9-B30108E62B85}"/>
              </a:ext>
            </a:extLst>
          </p:cNvPr>
          <p:cNvPicPr>
            <a:picLocks noChangeAspect="1"/>
          </p:cNvPicPr>
          <p:nvPr/>
        </p:nvPicPr>
        <p:blipFill>
          <a:blip r:embed="rId4"/>
          <a:stretch>
            <a:fillRect/>
          </a:stretch>
        </p:blipFill>
        <p:spPr>
          <a:xfrm>
            <a:off x="2018191" y="1612950"/>
            <a:ext cx="8155617" cy="1201738"/>
          </a:xfrm>
          <a:prstGeom prst="rect">
            <a:avLst/>
          </a:prstGeom>
        </p:spPr>
      </p:pic>
      <p:sp>
        <p:nvSpPr>
          <p:cNvPr id="9" name="Bulle rectangulaire 8">
            <a:extLst>
              <a:ext uri="{FF2B5EF4-FFF2-40B4-BE49-F238E27FC236}">
                <a16:creationId xmlns:a16="http://schemas.microsoft.com/office/drawing/2014/main" id="{1EF0839B-F276-2F45-1B38-5CB5C0629BDD}"/>
              </a:ext>
            </a:extLst>
          </p:cNvPr>
          <p:cNvSpPr/>
          <p:nvPr/>
        </p:nvSpPr>
        <p:spPr>
          <a:xfrm>
            <a:off x="8542116" y="4062714"/>
            <a:ext cx="509287" cy="729205"/>
          </a:xfrm>
          <a:prstGeom prst="wedgeRect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a</a:t>
            </a:r>
          </a:p>
        </p:txBody>
      </p:sp>
    </p:spTree>
    <p:extLst>
      <p:ext uri="{BB962C8B-B14F-4D97-AF65-F5344CB8AC3E}">
        <p14:creationId xmlns:p14="http://schemas.microsoft.com/office/powerpoint/2010/main" val="906852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3" grpId="0"/>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FE3EC-541D-BEAF-D830-ED219F3552F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B62A680-DEAF-762E-7FED-418059C3EA5F}"/>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3405434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E2EC5-00C1-9C47-52FE-A3F9A0CB056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D75694B-0524-A7F1-21C8-30777C75455A}"/>
              </a:ext>
            </a:extLst>
          </p:cNvPr>
          <p:cNvSpPr>
            <a:spLocks noGrp="1"/>
          </p:cNvSpPr>
          <p:nvPr>
            <p:ph type="title"/>
          </p:nvPr>
        </p:nvSpPr>
        <p:spPr/>
        <p:txBody>
          <a:bodyPr/>
          <a:lstStyle/>
          <a:p>
            <a:r>
              <a:rPr lang="fr-FR" dirty="0"/>
              <a:t>Nous allons traiter la situation suivante.</a:t>
            </a:r>
          </a:p>
        </p:txBody>
      </p:sp>
      <p:sp>
        <p:nvSpPr>
          <p:cNvPr id="4" name="Espace réservé du contenu 3">
            <a:extLst>
              <a:ext uri="{FF2B5EF4-FFF2-40B4-BE49-F238E27FC236}">
                <a16:creationId xmlns:a16="http://schemas.microsoft.com/office/drawing/2014/main" id="{28DF6621-C106-F861-7A12-4C72130E27B1}"/>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AF6FB759-4EA1-0C76-7914-08CF098A529A}"/>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00418F9-4A05-7F7A-86BA-2B6D70A4E2B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8099F93-E845-FC10-575D-7C26E2A5B89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83E15EDC-1029-D4CA-1C8D-4D71E4EE2BCA}"/>
              </a:ext>
            </a:extLst>
          </p:cNvPr>
          <p:cNvSpPr/>
          <p:nvPr/>
        </p:nvSpPr>
        <p:spPr>
          <a:xfrm>
            <a:off x="1275336" y="1636111"/>
            <a:ext cx="9890894" cy="954107"/>
          </a:xfrm>
          <a:prstGeom prst="rect">
            <a:avLst/>
          </a:prstGeom>
        </p:spPr>
        <p:txBody>
          <a:bodyPr wrap="square">
            <a:spAutoFit/>
          </a:bodyPr>
          <a:lstStyle/>
          <a:p>
            <a:r>
              <a:rPr lang="fr-FR" sz="2800" dirty="0"/>
              <a:t>Le tableau ci-dessous indique pour 20 élèves d’une classe 1AC  Le jeu électronique que chacun préfère.</a:t>
            </a:r>
            <a:endParaRPr lang="fr-FR" sz="2800" dirty="0">
              <a:solidFill>
                <a:prstClr val="black"/>
              </a:solidFill>
            </a:endParaRPr>
          </a:p>
        </p:txBody>
      </p:sp>
      <p:graphicFrame>
        <p:nvGraphicFramePr>
          <p:cNvPr id="6" name="Tableau 5">
            <a:extLst>
              <a:ext uri="{FF2B5EF4-FFF2-40B4-BE49-F238E27FC236}">
                <a16:creationId xmlns:a16="http://schemas.microsoft.com/office/drawing/2014/main" id="{7FCEC2CA-5172-881F-8FC7-63ABF9CABF04}"/>
              </a:ext>
            </a:extLst>
          </p:cNvPr>
          <p:cNvGraphicFramePr>
            <a:graphicFrameLocks noGrp="1"/>
          </p:cNvGraphicFramePr>
          <p:nvPr>
            <p:extLst>
              <p:ext uri="{D42A27DB-BD31-4B8C-83A1-F6EECF244321}">
                <p14:modId xmlns:p14="http://schemas.microsoft.com/office/powerpoint/2010/main" val="3951557035"/>
              </p:ext>
            </p:extLst>
          </p:nvPr>
        </p:nvGraphicFramePr>
        <p:xfrm>
          <a:off x="1275336" y="3356043"/>
          <a:ext cx="9539203" cy="110151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32246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 du jeu</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1</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2</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8</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482529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4C6E3-565D-5D0B-B59C-685DA097D7A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0027CEE-7B00-602B-15DC-460B12CD0AEB}"/>
              </a:ext>
            </a:extLst>
          </p:cNvPr>
          <p:cNvSpPr>
            <a:spLocks noGrp="1"/>
          </p:cNvSpPr>
          <p:nvPr>
            <p:ph type="title"/>
          </p:nvPr>
        </p:nvSpPr>
        <p:spPr/>
        <p:txBody>
          <a:bodyPr/>
          <a:lstStyle/>
          <a:p>
            <a:r>
              <a:rPr lang="fr-FR" dirty="0"/>
              <a:t>Quel est l’effectif le plus élevé de cette série statistique?</a:t>
            </a:r>
          </a:p>
        </p:txBody>
      </p:sp>
      <p:sp>
        <p:nvSpPr>
          <p:cNvPr id="4" name="Espace réservé du contenu 3">
            <a:extLst>
              <a:ext uri="{FF2B5EF4-FFF2-40B4-BE49-F238E27FC236}">
                <a16:creationId xmlns:a16="http://schemas.microsoft.com/office/drawing/2014/main" id="{D7E9D663-05CF-7EDE-24A0-A042EE4E03D9}"/>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A08DB98E-C3CC-963C-481E-7BBFFEA839B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229451B6-9A12-23BA-BA1B-BFFBD8ED41C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32129284-8BD5-8624-4A4C-41B220FB446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a:extLst>
              <a:ext uri="{FF2B5EF4-FFF2-40B4-BE49-F238E27FC236}">
                <a16:creationId xmlns:a16="http://schemas.microsoft.com/office/drawing/2014/main" id="{8CD31C76-368B-01B8-5522-EDA95C5C8F95}"/>
              </a:ext>
            </a:extLst>
          </p:cNvPr>
          <p:cNvSpPr txBox="1"/>
          <p:nvPr/>
        </p:nvSpPr>
        <p:spPr>
          <a:xfrm>
            <a:off x="1327962" y="3429000"/>
            <a:ext cx="10165403" cy="523220"/>
          </a:xfrm>
          <a:prstGeom prst="rect">
            <a:avLst/>
          </a:prstGeom>
          <a:noFill/>
        </p:spPr>
        <p:txBody>
          <a:bodyPr wrap="square">
            <a:spAutoFit/>
          </a:bodyPr>
          <a:lstStyle/>
          <a:p>
            <a:r>
              <a:rPr lang="fr-FR" sz="2800" b="1" dirty="0"/>
              <a:t>Quel est l’effectif le plus élevé de cette série statistique?</a:t>
            </a:r>
          </a:p>
        </p:txBody>
      </p:sp>
      <p:graphicFrame>
        <p:nvGraphicFramePr>
          <p:cNvPr id="3" name="Tableau 2">
            <a:extLst>
              <a:ext uri="{FF2B5EF4-FFF2-40B4-BE49-F238E27FC236}">
                <a16:creationId xmlns:a16="http://schemas.microsoft.com/office/drawing/2014/main" id="{FAA28534-1677-2101-AC50-362B0932AB61}"/>
              </a:ext>
            </a:extLst>
          </p:cNvPr>
          <p:cNvGraphicFramePr>
            <a:graphicFrameLocks noGrp="1"/>
          </p:cNvGraphicFramePr>
          <p:nvPr>
            <p:extLst>
              <p:ext uri="{D42A27DB-BD31-4B8C-83A1-F6EECF244321}">
                <p14:modId xmlns:p14="http://schemas.microsoft.com/office/powerpoint/2010/main" val="3122910646"/>
              </p:ext>
            </p:extLst>
          </p:nvPr>
        </p:nvGraphicFramePr>
        <p:xfrm>
          <a:off x="1129421" y="1196494"/>
          <a:ext cx="9539203" cy="110151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32246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 du jeu</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1</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2</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8</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948383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94CC1-27B1-EE1E-4F6C-51BC32923639}"/>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053D514D-8ECB-409E-8341-1857B4370BBA}"/>
              </a:ext>
            </a:extLst>
          </p:cNvPr>
          <p:cNvGraphicFramePr>
            <a:graphicFrameLocks noGrp="1"/>
          </p:cNvGraphicFramePr>
          <p:nvPr>
            <p:extLst>
              <p:ext uri="{D42A27DB-BD31-4B8C-83A1-F6EECF244321}">
                <p14:modId xmlns:p14="http://schemas.microsoft.com/office/powerpoint/2010/main" val="2801525021"/>
              </p:ext>
            </p:extLst>
          </p:nvPr>
        </p:nvGraphicFramePr>
        <p:xfrm>
          <a:off x="1075148" y="1424087"/>
          <a:ext cx="9539203" cy="110151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32246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 du jeu</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1</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2</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fr-FR" sz="2400" b="1"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2" name="Titre 1">
            <a:extLst>
              <a:ext uri="{FF2B5EF4-FFF2-40B4-BE49-F238E27FC236}">
                <a16:creationId xmlns:a16="http://schemas.microsoft.com/office/drawing/2014/main" id="{8747CD11-13B8-BC8A-F52A-95DE783BC41F}"/>
              </a:ext>
            </a:extLst>
          </p:cNvPr>
          <p:cNvSpPr>
            <a:spLocks noGrp="1"/>
          </p:cNvSpPr>
          <p:nvPr>
            <p:ph type="title"/>
          </p:nvPr>
        </p:nvSpPr>
        <p:spPr/>
        <p:txBody>
          <a:bodyPr/>
          <a:lstStyle/>
          <a:p>
            <a:r>
              <a:rPr lang="fr-FR" dirty="0"/>
              <a:t>Voici la bonne réponse:</a:t>
            </a:r>
          </a:p>
        </p:txBody>
      </p:sp>
      <p:grpSp>
        <p:nvGrpSpPr>
          <p:cNvPr id="10" name="Groupe 9">
            <a:extLst>
              <a:ext uri="{FF2B5EF4-FFF2-40B4-BE49-F238E27FC236}">
                <a16:creationId xmlns:a16="http://schemas.microsoft.com/office/drawing/2014/main" id="{AB35BA61-B6F0-F567-79DC-8FBBEDE4ACD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112442E9-315B-5763-BDB0-39B202571AE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36CB6EFF-E2DF-175D-080F-71B37A2CEB0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a:extLst>
              <a:ext uri="{FF2B5EF4-FFF2-40B4-BE49-F238E27FC236}">
                <a16:creationId xmlns:a16="http://schemas.microsoft.com/office/drawing/2014/main" id="{F7C9FC94-4136-3CD1-D68A-AEAFB0C1A784}"/>
              </a:ext>
            </a:extLst>
          </p:cNvPr>
          <p:cNvSpPr txBox="1"/>
          <p:nvPr/>
        </p:nvSpPr>
        <p:spPr>
          <a:xfrm>
            <a:off x="1327962" y="3429000"/>
            <a:ext cx="10165403" cy="523220"/>
          </a:xfrm>
          <a:prstGeom prst="rect">
            <a:avLst/>
          </a:prstGeom>
          <a:noFill/>
        </p:spPr>
        <p:txBody>
          <a:bodyPr wrap="square">
            <a:spAutoFit/>
          </a:bodyPr>
          <a:lstStyle/>
          <a:p>
            <a:r>
              <a:rPr lang="fr-FR" sz="2800" b="1" dirty="0"/>
              <a:t>L’effectif le plus élevé de cette série statistique est:</a:t>
            </a:r>
          </a:p>
        </p:txBody>
      </p:sp>
      <p:sp>
        <p:nvSpPr>
          <p:cNvPr id="3" name="ZoneTexte 2">
            <a:extLst>
              <a:ext uri="{FF2B5EF4-FFF2-40B4-BE49-F238E27FC236}">
                <a16:creationId xmlns:a16="http://schemas.microsoft.com/office/drawing/2014/main" id="{A1BE61AA-7C9D-58CA-8D44-5E6F36B07229}"/>
              </a:ext>
            </a:extLst>
          </p:cNvPr>
          <p:cNvSpPr txBox="1"/>
          <p:nvPr/>
        </p:nvSpPr>
        <p:spPr>
          <a:xfrm>
            <a:off x="5844750" y="4600717"/>
            <a:ext cx="739167" cy="1200329"/>
          </a:xfrm>
          <a:prstGeom prst="rect">
            <a:avLst/>
          </a:prstGeom>
          <a:noFill/>
        </p:spPr>
        <p:txBody>
          <a:bodyPr wrap="square" rtlCol="0">
            <a:spAutoFit/>
          </a:bodyPr>
          <a:lstStyle/>
          <a:p>
            <a:pPr algn="l"/>
            <a:r>
              <a:rPr lang="fr-FR" sz="7200" b="1" dirty="0">
                <a:solidFill>
                  <a:schemeClr val="accent6"/>
                </a:solidFill>
                <a:latin typeface="Calibri" panose="020F0502020204030204" pitchFamily="34" charset="0"/>
                <a:cs typeface="Calibri" panose="020F0502020204030204" pitchFamily="34" charset="0"/>
              </a:rPr>
              <a:t>8</a:t>
            </a:r>
          </a:p>
        </p:txBody>
      </p:sp>
      <p:sp>
        <p:nvSpPr>
          <p:cNvPr id="5" name="ZoneTexte 4">
            <a:extLst>
              <a:ext uri="{FF2B5EF4-FFF2-40B4-BE49-F238E27FC236}">
                <a16:creationId xmlns:a16="http://schemas.microsoft.com/office/drawing/2014/main" id="{8A397D77-EE8E-255F-0229-BB615A7573A7}"/>
              </a:ext>
            </a:extLst>
          </p:cNvPr>
          <p:cNvSpPr txBox="1"/>
          <p:nvPr/>
        </p:nvSpPr>
        <p:spPr>
          <a:xfrm>
            <a:off x="8409609" y="1879273"/>
            <a:ext cx="403651" cy="646331"/>
          </a:xfrm>
          <a:prstGeom prst="rect">
            <a:avLst/>
          </a:prstGeom>
          <a:noFill/>
        </p:spPr>
        <p:txBody>
          <a:bodyPr wrap="square" rtlCol="0">
            <a:spAutoFit/>
          </a:bodyPr>
          <a:lstStyle/>
          <a:p>
            <a:pPr algn="l"/>
            <a:r>
              <a:rPr lang="fr-FR" sz="3600" b="1" dirty="0">
                <a:solidFill>
                  <a:schemeClr val="accent6"/>
                </a:solidFill>
                <a:latin typeface="Calibri" panose="020F0502020204030204" pitchFamily="34" charset="0"/>
                <a:cs typeface="Calibri" panose="020F0502020204030204" pitchFamily="34" charset="0"/>
              </a:rPr>
              <a:t>8</a:t>
            </a:r>
          </a:p>
        </p:txBody>
      </p:sp>
      <p:sp>
        <p:nvSpPr>
          <p:cNvPr id="13" name="Espace réservé du contenu 12">
            <a:extLst>
              <a:ext uri="{FF2B5EF4-FFF2-40B4-BE49-F238E27FC236}">
                <a16:creationId xmlns:a16="http://schemas.microsoft.com/office/drawing/2014/main" id="{40035E6D-D855-61C6-369F-3167FDB8605E}"/>
              </a:ext>
            </a:extLst>
          </p:cNvPr>
          <p:cNvSpPr>
            <a:spLocks noGrp="1"/>
          </p:cNvSpPr>
          <p:nvPr>
            <p:ph sz="quarter" idx="11"/>
          </p:nvPr>
        </p:nvSpPr>
        <p:spPr/>
        <p:txBody>
          <a:bodyPr/>
          <a:lstStyle/>
          <a:p>
            <a:endParaRPr lang="fr-FR"/>
          </a:p>
        </p:txBody>
      </p:sp>
    </p:spTree>
    <p:extLst>
      <p:ext uri="{BB962C8B-B14F-4D97-AF65-F5344CB8AC3E}">
        <p14:creationId xmlns:p14="http://schemas.microsoft.com/office/powerpoint/2010/main" val="382709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B2858-A3A8-D1C8-E355-CDB46C52C6EB}"/>
            </a:ext>
          </a:extLst>
        </p:cNvPr>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788E8EEC-3097-9397-79C8-E5FF4E468977}"/>
              </a:ext>
            </a:extLst>
          </p:cNvPr>
          <p:cNvGraphicFramePr>
            <a:graphicFrameLocks noGrp="1"/>
          </p:cNvGraphicFramePr>
          <p:nvPr>
            <p:extLst>
              <p:ext uri="{D42A27DB-BD31-4B8C-83A1-F6EECF244321}">
                <p14:modId xmlns:p14="http://schemas.microsoft.com/office/powerpoint/2010/main" val="1191811063"/>
              </p:ext>
            </p:extLst>
          </p:nvPr>
        </p:nvGraphicFramePr>
        <p:xfrm>
          <a:off x="1129421" y="1196494"/>
          <a:ext cx="9539203" cy="110151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32246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 du jeu</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1</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2</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fr-FR" sz="2400" b="1"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2" name="Titre 1">
            <a:extLst>
              <a:ext uri="{FF2B5EF4-FFF2-40B4-BE49-F238E27FC236}">
                <a16:creationId xmlns:a16="http://schemas.microsoft.com/office/drawing/2014/main" id="{D04BA109-4BBE-EDD1-4102-8C785CB922E3}"/>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D</a:t>
            </a:r>
            <a:r>
              <a:rPr kumimoji="0" lang="fr-FR" sz="1800" b="0" i="0" u="none" strike="noStrike" kern="1200" cap="none" spc="0" normalizeH="0" baseline="0" noProof="0" dirty="0" err="1">
                <a:ln>
                  <a:noFill/>
                </a:ln>
                <a:solidFill>
                  <a:prstClr val="black"/>
                </a:solidFill>
                <a:effectLst/>
                <a:uLnTx/>
                <a:uFillTx/>
                <a:latin typeface="Aptos" panose="02110004020202020204"/>
                <a:ea typeface="+mn-ea"/>
                <a:cs typeface="+mn-cs"/>
              </a:rPr>
              <a:t>éterminez</a:t>
            </a:r>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  la valeur du caractère correspondante à l’effectif le plus élevé?</a:t>
            </a:r>
            <a:endParaRPr lang="fr-FR" dirty="0"/>
          </a:p>
        </p:txBody>
      </p:sp>
      <p:sp>
        <p:nvSpPr>
          <p:cNvPr id="4" name="Espace réservé du contenu 3">
            <a:extLst>
              <a:ext uri="{FF2B5EF4-FFF2-40B4-BE49-F238E27FC236}">
                <a16:creationId xmlns:a16="http://schemas.microsoft.com/office/drawing/2014/main" id="{0865EC46-ACD6-9025-20D4-703FAF7B3A16}"/>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3CA5B24D-972F-8221-EF0E-BCAC7152690A}"/>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FE3C33F-A38A-E8D9-4752-D23B7768270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74E3A1F-B03B-D9A5-C72A-7BEB6B618DBC}"/>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a:extLst>
              <a:ext uri="{FF2B5EF4-FFF2-40B4-BE49-F238E27FC236}">
                <a16:creationId xmlns:a16="http://schemas.microsoft.com/office/drawing/2014/main" id="{5197D94B-119D-D919-616D-91C9047D3190}"/>
              </a:ext>
            </a:extLst>
          </p:cNvPr>
          <p:cNvSpPr txBox="1"/>
          <p:nvPr/>
        </p:nvSpPr>
        <p:spPr>
          <a:xfrm>
            <a:off x="398834" y="3429000"/>
            <a:ext cx="11094531" cy="954107"/>
          </a:xfrm>
          <a:prstGeom prst="rect">
            <a:avLst/>
          </a:prstGeom>
          <a:noFill/>
        </p:spPr>
        <p:txBody>
          <a:bodyPr wrap="square">
            <a:spAutoFit/>
          </a:bodyPr>
          <a:lstStyle/>
          <a:p>
            <a:pPr algn="ctr"/>
            <a:r>
              <a:rPr lang="fr-FR" sz="2800" b="1" dirty="0"/>
              <a:t>Déterminez la valeur du caractère correspondante à l’effectif le plus élevé ?</a:t>
            </a:r>
          </a:p>
        </p:txBody>
      </p:sp>
      <p:sp>
        <p:nvSpPr>
          <p:cNvPr id="5" name="ZoneTexte 4">
            <a:extLst>
              <a:ext uri="{FF2B5EF4-FFF2-40B4-BE49-F238E27FC236}">
                <a16:creationId xmlns:a16="http://schemas.microsoft.com/office/drawing/2014/main" id="{BE235145-96DF-343A-D318-691BBD7BBB14}"/>
              </a:ext>
            </a:extLst>
          </p:cNvPr>
          <p:cNvSpPr txBox="1"/>
          <p:nvPr/>
        </p:nvSpPr>
        <p:spPr>
          <a:xfrm>
            <a:off x="8429063" y="1651680"/>
            <a:ext cx="413379" cy="646331"/>
          </a:xfrm>
          <a:prstGeom prst="rect">
            <a:avLst/>
          </a:prstGeom>
          <a:noFill/>
        </p:spPr>
        <p:txBody>
          <a:bodyPr wrap="square" rtlCol="0">
            <a:spAutoFit/>
          </a:bodyPr>
          <a:lstStyle/>
          <a:p>
            <a:pPr algn="l"/>
            <a:r>
              <a:rPr lang="fr-FR" sz="3600" b="1" dirty="0">
                <a:solidFill>
                  <a:schemeClr val="accent6"/>
                </a:solidFill>
                <a:latin typeface="Calibri" panose="020F0502020204030204" pitchFamily="34" charset="0"/>
                <a:cs typeface="Calibri" panose="020F0502020204030204" pitchFamily="34" charset="0"/>
              </a:rPr>
              <a:t>8</a:t>
            </a:r>
          </a:p>
        </p:txBody>
      </p:sp>
    </p:spTree>
    <p:extLst>
      <p:ext uri="{BB962C8B-B14F-4D97-AF65-F5344CB8AC3E}">
        <p14:creationId xmlns:p14="http://schemas.microsoft.com/office/powerpoint/2010/main" val="134831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4999F-04ED-25CE-3DD5-51AB3910C6DC}"/>
            </a:ext>
          </a:extLst>
        </p:cNvPr>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1C43E8E8-AF24-7425-EDA3-3180E567ECB1}"/>
              </a:ext>
            </a:extLst>
          </p:cNvPr>
          <p:cNvGraphicFramePr>
            <a:graphicFrameLocks noGrp="1"/>
          </p:cNvGraphicFramePr>
          <p:nvPr>
            <p:extLst>
              <p:ext uri="{D42A27DB-BD31-4B8C-83A1-F6EECF244321}">
                <p14:modId xmlns:p14="http://schemas.microsoft.com/office/powerpoint/2010/main" val="1360573629"/>
              </p:ext>
            </p:extLst>
          </p:nvPr>
        </p:nvGraphicFramePr>
        <p:xfrm>
          <a:off x="1129421" y="1196494"/>
          <a:ext cx="9539203" cy="110151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32246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 du jeu</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1</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2</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endParaRPr lang="fr-FR" sz="2400" b="1"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fr-FR" sz="2400" b="1"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2" name="Titre 1">
            <a:extLst>
              <a:ext uri="{FF2B5EF4-FFF2-40B4-BE49-F238E27FC236}">
                <a16:creationId xmlns:a16="http://schemas.microsoft.com/office/drawing/2014/main" id="{56B08738-F798-AA38-1B4B-07CC3D33B8E7}"/>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Voici la bonne réponse:</a:t>
            </a:r>
            <a:endParaRPr lang="fr-FR" dirty="0"/>
          </a:p>
        </p:txBody>
      </p:sp>
      <p:grpSp>
        <p:nvGrpSpPr>
          <p:cNvPr id="10" name="Groupe 9">
            <a:extLst>
              <a:ext uri="{FF2B5EF4-FFF2-40B4-BE49-F238E27FC236}">
                <a16:creationId xmlns:a16="http://schemas.microsoft.com/office/drawing/2014/main" id="{4399DB97-027E-31EE-C611-FCACF996FA2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F7BB63F-EA4E-EC50-C9E3-D1D6015711DF}"/>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0AADD101-E0FA-90A8-286F-3EA3C3B59D5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a:extLst>
              <a:ext uri="{FF2B5EF4-FFF2-40B4-BE49-F238E27FC236}">
                <a16:creationId xmlns:a16="http://schemas.microsoft.com/office/drawing/2014/main" id="{85AD1EA4-6803-5E2B-3A90-91642C3E0057}"/>
              </a:ext>
            </a:extLst>
          </p:cNvPr>
          <p:cNvSpPr txBox="1"/>
          <p:nvPr/>
        </p:nvSpPr>
        <p:spPr>
          <a:xfrm>
            <a:off x="282102" y="3256093"/>
            <a:ext cx="11094531" cy="523220"/>
          </a:xfrm>
          <a:prstGeom prst="rect">
            <a:avLst/>
          </a:prstGeom>
          <a:noFill/>
        </p:spPr>
        <p:txBody>
          <a:bodyPr wrap="square">
            <a:spAutoFit/>
          </a:bodyPr>
          <a:lstStyle/>
          <a:p>
            <a:pPr algn="ctr"/>
            <a:r>
              <a:rPr lang="fr-FR" sz="2800" b="1" dirty="0"/>
              <a:t>la valeur du caractère correspondante à l’effectif le plus élevé est:</a:t>
            </a:r>
          </a:p>
        </p:txBody>
      </p:sp>
      <p:sp>
        <p:nvSpPr>
          <p:cNvPr id="5" name="ZoneTexte 4">
            <a:extLst>
              <a:ext uri="{FF2B5EF4-FFF2-40B4-BE49-F238E27FC236}">
                <a16:creationId xmlns:a16="http://schemas.microsoft.com/office/drawing/2014/main" id="{9727E9FE-1C4E-9340-8A52-05C5530F0A72}"/>
              </a:ext>
            </a:extLst>
          </p:cNvPr>
          <p:cNvSpPr txBox="1"/>
          <p:nvPr/>
        </p:nvSpPr>
        <p:spPr>
          <a:xfrm>
            <a:off x="8477567" y="1633359"/>
            <a:ext cx="413513" cy="584775"/>
          </a:xfrm>
          <a:prstGeom prst="rect">
            <a:avLst/>
          </a:prstGeom>
          <a:noFill/>
        </p:spPr>
        <p:txBody>
          <a:bodyPr wrap="square" rtlCol="0">
            <a:spAutoFit/>
          </a:bodyPr>
          <a:lstStyle/>
          <a:p>
            <a:pPr algn="l"/>
            <a:r>
              <a:rPr lang="fr-FR" sz="3200" b="1" dirty="0">
                <a:solidFill>
                  <a:schemeClr val="accent6"/>
                </a:solidFill>
                <a:latin typeface="Calibri" panose="020F0502020204030204" pitchFamily="34" charset="0"/>
                <a:cs typeface="Calibri" panose="020F0502020204030204" pitchFamily="34" charset="0"/>
              </a:rPr>
              <a:t>8</a:t>
            </a:r>
          </a:p>
        </p:txBody>
      </p:sp>
      <p:sp>
        <p:nvSpPr>
          <p:cNvPr id="8" name="Espace réservé du contenu 7">
            <a:extLst>
              <a:ext uri="{FF2B5EF4-FFF2-40B4-BE49-F238E27FC236}">
                <a16:creationId xmlns:a16="http://schemas.microsoft.com/office/drawing/2014/main" id="{68826B27-A37D-8230-F756-3E2F08E9DB59}"/>
              </a:ext>
            </a:extLst>
          </p:cNvPr>
          <p:cNvSpPr>
            <a:spLocks noGrp="1"/>
          </p:cNvSpPr>
          <p:nvPr>
            <p:ph sz="quarter" idx="11"/>
          </p:nvPr>
        </p:nvSpPr>
        <p:spPr/>
        <p:txBody>
          <a:bodyPr/>
          <a:lstStyle/>
          <a:p>
            <a:endParaRPr lang="fr-FR"/>
          </a:p>
        </p:txBody>
      </p:sp>
      <p:sp>
        <p:nvSpPr>
          <p:cNvPr id="9" name="ZoneTexte 8">
            <a:extLst>
              <a:ext uri="{FF2B5EF4-FFF2-40B4-BE49-F238E27FC236}">
                <a16:creationId xmlns:a16="http://schemas.microsoft.com/office/drawing/2014/main" id="{5A5C6D66-C79D-9FAC-9E3C-342874196924}"/>
              </a:ext>
            </a:extLst>
          </p:cNvPr>
          <p:cNvSpPr txBox="1"/>
          <p:nvPr/>
        </p:nvSpPr>
        <p:spPr>
          <a:xfrm>
            <a:off x="8312263" y="1196494"/>
            <a:ext cx="890102" cy="461665"/>
          </a:xfrm>
          <a:prstGeom prst="rect">
            <a:avLst/>
          </a:prstGeom>
          <a:noFill/>
        </p:spPr>
        <p:txBody>
          <a:bodyPr wrap="square" rtlCol="0">
            <a:spAutoFit/>
          </a:bodyPr>
          <a:lstStyle/>
          <a:p>
            <a:r>
              <a:rPr lang="fr-FR" sz="2400" b="1" dirty="0">
                <a:solidFill>
                  <a:srgbClr val="FF0000"/>
                </a:solidFill>
                <a:latin typeface="Calibri" panose="020F0502020204030204" pitchFamily="34" charset="0"/>
                <a:cs typeface="Calibri" panose="020F0502020204030204" pitchFamily="34" charset="0"/>
              </a:rPr>
              <a:t>Jeu 4</a:t>
            </a:r>
          </a:p>
        </p:txBody>
      </p:sp>
      <p:sp>
        <p:nvSpPr>
          <p:cNvPr id="13" name="ZoneTexte 12">
            <a:extLst>
              <a:ext uri="{FF2B5EF4-FFF2-40B4-BE49-F238E27FC236}">
                <a16:creationId xmlns:a16="http://schemas.microsoft.com/office/drawing/2014/main" id="{2A543B8A-9DB6-ECDA-0E8B-59495A314D1D}"/>
              </a:ext>
            </a:extLst>
          </p:cNvPr>
          <p:cNvSpPr txBox="1"/>
          <p:nvPr/>
        </p:nvSpPr>
        <p:spPr>
          <a:xfrm>
            <a:off x="5252451" y="4195396"/>
            <a:ext cx="2101660" cy="923330"/>
          </a:xfrm>
          <a:prstGeom prst="rect">
            <a:avLst/>
          </a:prstGeom>
          <a:noFill/>
        </p:spPr>
        <p:txBody>
          <a:bodyPr wrap="square" rtlCol="0">
            <a:spAutoFit/>
          </a:bodyPr>
          <a:lstStyle/>
          <a:p>
            <a:pPr algn="l"/>
            <a:r>
              <a:rPr lang="fr-FR" sz="5400" b="1" dirty="0">
                <a:solidFill>
                  <a:srgbClr val="FF0000"/>
                </a:solidFill>
                <a:latin typeface="Calibri" panose="020F0502020204030204" pitchFamily="34" charset="0"/>
                <a:cs typeface="Calibri" panose="020F0502020204030204" pitchFamily="34" charset="0"/>
              </a:rPr>
              <a:t>Jeu 4</a:t>
            </a:r>
          </a:p>
        </p:txBody>
      </p:sp>
    </p:spTree>
    <p:extLst>
      <p:ext uri="{BB962C8B-B14F-4D97-AF65-F5344CB8AC3E}">
        <p14:creationId xmlns:p14="http://schemas.microsoft.com/office/powerpoint/2010/main" val="20121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9" grpId="0"/>
      <p:bldP spid="1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23EE9-1B87-95C5-0008-5B9E6F857AC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84AAB8-6148-06AC-1E2A-12984623D7B4}"/>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Quel est le mode de cette série statistique</a:t>
            </a:r>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a:t>
            </a:r>
            <a:endParaRPr lang="fr-FR" dirty="0"/>
          </a:p>
        </p:txBody>
      </p:sp>
      <p:sp>
        <p:nvSpPr>
          <p:cNvPr id="4" name="Espace réservé du contenu 3">
            <a:extLst>
              <a:ext uri="{FF2B5EF4-FFF2-40B4-BE49-F238E27FC236}">
                <a16:creationId xmlns:a16="http://schemas.microsoft.com/office/drawing/2014/main" id="{11287870-C35A-0CE7-5032-CB1F87CAD74C}"/>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EDCDC49A-7A83-D05C-8740-52F20B1C0B6E}"/>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C75C095C-CA3C-B1F3-B517-E34AB7B783C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33012E84-FB4D-CF02-4573-17A0B7842C8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a:extLst>
              <a:ext uri="{FF2B5EF4-FFF2-40B4-BE49-F238E27FC236}">
                <a16:creationId xmlns:a16="http://schemas.microsoft.com/office/drawing/2014/main" id="{33604BD5-5074-EE51-2518-C11A7D512E69}"/>
              </a:ext>
            </a:extLst>
          </p:cNvPr>
          <p:cNvSpPr txBox="1"/>
          <p:nvPr/>
        </p:nvSpPr>
        <p:spPr>
          <a:xfrm>
            <a:off x="398834" y="3429000"/>
            <a:ext cx="11094531" cy="523220"/>
          </a:xfrm>
          <a:prstGeom prst="rect">
            <a:avLst/>
          </a:prstGeom>
          <a:noFill/>
        </p:spPr>
        <p:txBody>
          <a:bodyPr wrap="square">
            <a:spAutoFit/>
          </a:bodyPr>
          <a:lstStyle/>
          <a:p>
            <a:pPr algn="ctr"/>
            <a:r>
              <a:rPr lang="fr-FR" sz="2800" b="1" dirty="0"/>
              <a:t>Quel est le mode de cette série statistique?</a:t>
            </a:r>
          </a:p>
        </p:txBody>
      </p:sp>
      <p:graphicFrame>
        <p:nvGraphicFramePr>
          <p:cNvPr id="3" name="Tableau 2">
            <a:extLst>
              <a:ext uri="{FF2B5EF4-FFF2-40B4-BE49-F238E27FC236}">
                <a16:creationId xmlns:a16="http://schemas.microsoft.com/office/drawing/2014/main" id="{89C77A8A-C408-43B7-85FA-740AF59A9627}"/>
              </a:ext>
            </a:extLst>
          </p:cNvPr>
          <p:cNvGraphicFramePr>
            <a:graphicFrameLocks noGrp="1"/>
          </p:cNvGraphicFramePr>
          <p:nvPr>
            <p:extLst>
              <p:ext uri="{D42A27DB-BD31-4B8C-83A1-F6EECF244321}">
                <p14:modId xmlns:p14="http://schemas.microsoft.com/office/powerpoint/2010/main" val="3615065601"/>
              </p:ext>
            </p:extLst>
          </p:nvPr>
        </p:nvGraphicFramePr>
        <p:xfrm>
          <a:off x="1129421" y="1196494"/>
          <a:ext cx="9539203" cy="110151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32246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 du jeu</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1</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2</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8</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9463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3A170-AD66-986F-AC4C-7ABC451A3C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96752E-12E6-693D-A474-6AC83AFEE25D}"/>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Voici la bonne réponse:</a:t>
            </a:r>
            <a:endParaRPr lang="fr-FR" dirty="0"/>
          </a:p>
        </p:txBody>
      </p:sp>
      <p:grpSp>
        <p:nvGrpSpPr>
          <p:cNvPr id="10" name="Groupe 9">
            <a:extLst>
              <a:ext uri="{FF2B5EF4-FFF2-40B4-BE49-F238E27FC236}">
                <a16:creationId xmlns:a16="http://schemas.microsoft.com/office/drawing/2014/main" id="{14FBD02F-6193-8149-2EF3-A6363B54FB2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A1DB8B64-B7DB-6149-D6B1-958733BB2644}"/>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D6C9DBA-F81A-D36B-807F-B189D8D45538}"/>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a:extLst>
              <a:ext uri="{FF2B5EF4-FFF2-40B4-BE49-F238E27FC236}">
                <a16:creationId xmlns:a16="http://schemas.microsoft.com/office/drawing/2014/main" id="{487407D0-6112-F5C4-07B4-091B22A61FBF}"/>
              </a:ext>
            </a:extLst>
          </p:cNvPr>
          <p:cNvSpPr txBox="1"/>
          <p:nvPr/>
        </p:nvSpPr>
        <p:spPr>
          <a:xfrm>
            <a:off x="398834" y="3429000"/>
            <a:ext cx="11094531" cy="523220"/>
          </a:xfrm>
          <a:prstGeom prst="rect">
            <a:avLst/>
          </a:prstGeom>
          <a:noFill/>
        </p:spPr>
        <p:txBody>
          <a:bodyPr wrap="square">
            <a:spAutoFit/>
          </a:bodyPr>
          <a:lstStyle/>
          <a:p>
            <a:pPr algn="ctr"/>
            <a:r>
              <a:rPr lang="fr-FR" sz="2800" b="1" dirty="0"/>
              <a:t>Le mode de cette série statistique est</a:t>
            </a:r>
          </a:p>
        </p:txBody>
      </p:sp>
      <p:sp>
        <p:nvSpPr>
          <p:cNvPr id="5" name="ZoneTexte 4">
            <a:extLst>
              <a:ext uri="{FF2B5EF4-FFF2-40B4-BE49-F238E27FC236}">
                <a16:creationId xmlns:a16="http://schemas.microsoft.com/office/drawing/2014/main" id="{DCEC8EF2-06B2-2FD7-BD0C-6A44ECC832F6}"/>
              </a:ext>
            </a:extLst>
          </p:cNvPr>
          <p:cNvSpPr txBox="1"/>
          <p:nvPr/>
        </p:nvSpPr>
        <p:spPr>
          <a:xfrm>
            <a:off x="7078008" y="1234339"/>
            <a:ext cx="739167" cy="923330"/>
          </a:xfrm>
          <a:prstGeom prst="rect">
            <a:avLst/>
          </a:prstGeom>
          <a:noFill/>
        </p:spPr>
        <p:txBody>
          <a:bodyPr wrap="square" rtlCol="0">
            <a:spAutoFit/>
          </a:bodyPr>
          <a:lstStyle/>
          <a:p>
            <a:pPr algn="l"/>
            <a:r>
              <a:rPr lang="fr-FR" sz="5400" b="1" dirty="0">
                <a:solidFill>
                  <a:srgbClr val="FF0000"/>
                </a:solidFill>
                <a:latin typeface="Calibri" panose="020F0502020204030204" pitchFamily="34" charset="0"/>
                <a:cs typeface="Calibri" panose="020F0502020204030204" pitchFamily="34" charset="0"/>
              </a:rPr>
              <a:t>5</a:t>
            </a:r>
          </a:p>
        </p:txBody>
      </p:sp>
      <p:sp>
        <p:nvSpPr>
          <p:cNvPr id="9" name="Espace réservé du contenu 8">
            <a:extLst>
              <a:ext uri="{FF2B5EF4-FFF2-40B4-BE49-F238E27FC236}">
                <a16:creationId xmlns:a16="http://schemas.microsoft.com/office/drawing/2014/main" id="{37F29C1F-812F-7541-AF65-976E8A98B758}"/>
              </a:ext>
            </a:extLst>
          </p:cNvPr>
          <p:cNvSpPr>
            <a:spLocks noGrp="1"/>
          </p:cNvSpPr>
          <p:nvPr>
            <p:ph sz="quarter" idx="11"/>
          </p:nvPr>
        </p:nvSpPr>
        <p:spPr/>
        <p:txBody>
          <a:bodyPr/>
          <a:lstStyle/>
          <a:p>
            <a:endParaRPr lang="fr-FR"/>
          </a:p>
        </p:txBody>
      </p:sp>
      <p:graphicFrame>
        <p:nvGraphicFramePr>
          <p:cNvPr id="4" name="Tableau 3">
            <a:extLst>
              <a:ext uri="{FF2B5EF4-FFF2-40B4-BE49-F238E27FC236}">
                <a16:creationId xmlns:a16="http://schemas.microsoft.com/office/drawing/2014/main" id="{3245104D-9948-7F99-A73F-E7B06ABC1AA2}"/>
              </a:ext>
            </a:extLst>
          </p:cNvPr>
          <p:cNvGraphicFramePr>
            <a:graphicFrameLocks noGrp="1"/>
          </p:cNvGraphicFramePr>
          <p:nvPr>
            <p:extLst>
              <p:ext uri="{D42A27DB-BD31-4B8C-83A1-F6EECF244321}">
                <p14:modId xmlns:p14="http://schemas.microsoft.com/office/powerpoint/2010/main" val="2680972492"/>
              </p:ext>
            </p:extLst>
          </p:nvPr>
        </p:nvGraphicFramePr>
        <p:xfrm>
          <a:off x="1129421" y="1196494"/>
          <a:ext cx="9539203" cy="110151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32246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 du jeu</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1</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2</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solidFill>
                            <a:srgbClr val="FF0000"/>
                          </a:solidFill>
                        </a:rPr>
                        <a:t>Jeu 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8</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8" name="ZoneTexte 7">
            <a:extLst>
              <a:ext uri="{FF2B5EF4-FFF2-40B4-BE49-F238E27FC236}">
                <a16:creationId xmlns:a16="http://schemas.microsoft.com/office/drawing/2014/main" id="{C6801E2B-9FC9-B05A-AD35-C11BFADC9203}"/>
              </a:ext>
            </a:extLst>
          </p:cNvPr>
          <p:cNvSpPr txBox="1"/>
          <p:nvPr/>
        </p:nvSpPr>
        <p:spPr>
          <a:xfrm>
            <a:off x="5252451" y="4195396"/>
            <a:ext cx="2101660" cy="923330"/>
          </a:xfrm>
          <a:prstGeom prst="rect">
            <a:avLst/>
          </a:prstGeom>
          <a:noFill/>
        </p:spPr>
        <p:txBody>
          <a:bodyPr wrap="square" rtlCol="0">
            <a:spAutoFit/>
          </a:bodyPr>
          <a:lstStyle/>
          <a:p>
            <a:pPr algn="l"/>
            <a:r>
              <a:rPr lang="fr-FR" sz="5400" b="1" dirty="0">
                <a:solidFill>
                  <a:srgbClr val="FF0000"/>
                </a:solidFill>
                <a:latin typeface="Calibri" panose="020F0502020204030204" pitchFamily="34" charset="0"/>
                <a:cs typeface="Calibri" panose="020F0502020204030204" pitchFamily="34" charset="0"/>
              </a:rPr>
              <a:t>Jeu 4</a:t>
            </a:r>
          </a:p>
        </p:txBody>
      </p:sp>
    </p:spTree>
    <p:extLst>
      <p:ext uri="{BB962C8B-B14F-4D97-AF65-F5344CB8AC3E}">
        <p14:creationId xmlns:p14="http://schemas.microsoft.com/office/powerpoint/2010/main" val="199817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22813" y="1810564"/>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t>Correction devoir surveillé N°4</a:t>
            </a:r>
            <a:endParaRPr lang="fr-FR" sz="2000" b="1" dirty="0">
              <a:solidFill>
                <a:schemeClr val="bg1">
                  <a:lumMod val="65000"/>
                </a:schemeClr>
              </a:solidFill>
              <a:latin typeface="Arial" panose="020B0604020202020204" pitchFamily="34" charset="0"/>
              <a:cs typeface="Arial" panose="020B0604020202020204" pitchFamily="34" charset="0"/>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33632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400" b="1" dirty="0">
                <a:sym typeface="Arial"/>
              </a:rPr>
              <a:t>Tâche 4</a:t>
            </a: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89205" y="3772715"/>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ym typeface="Arial"/>
              </a:rPr>
              <a:t>Tâche 2</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57806" y="2805686"/>
            <a:ext cx="1320739" cy="7344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ym typeface="Arial"/>
              </a:rPr>
              <a:t>Tâche 1</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320739"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sz="2000" b="1" dirty="0">
                <a:sym typeface="Arial"/>
              </a:rPr>
              <a:t>CDS</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400" b="1" dirty="0"/>
              <a:t>Déterminer et interpréter le mode d’une série statistique</a:t>
            </a:r>
          </a:p>
        </p:txBody>
      </p:sp>
      <p:sp>
        <p:nvSpPr>
          <p:cNvPr id="21" name="Google Shape;292;p29">
            <a:extLst>
              <a:ext uri="{FF2B5EF4-FFF2-40B4-BE49-F238E27FC236}">
                <a16:creationId xmlns:a16="http://schemas.microsoft.com/office/drawing/2014/main" id="{A4B2D5EF-B2D1-FD9E-B26A-6CC6935619CF}"/>
              </a:ext>
            </a:extLst>
          </p:cNvPr>
          <p:cNvSpPr/>
          <p:nvPr/>
        </p:nvSpPr>
        <p:spPr>
          <a:xfrm>
            <a:off x="3056472" y="3718565"/>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t>Organiser des données statistiques quantitatives en tableau </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057672" y="2814531"/>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t>Organiser des données statistiques qualitatives en tableau</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t>Calculer et interpréter la fréquence et le pourcentage </a:t>
            </a:r>
          </a:p>
        </p:txBody>
      </p:sp>
      <p:sp>
        <p:nvSpPr>
          <p:cNvPr id="25" name="Rectangle 24">
            <a:extLst>
              <a:ext uri="{FF2B5EF4-FFF2-40B4-BE49-F238E27FC236}">
                <a16:creationId xmlns:a16="http://schemas.microsoft.com/office/drawing/2014/main" id="{E2D8B298-C52A-F641-FE46-F63A5D014E5F}"/>
              </a:ext>
            </a:extLst>
          </p:cNvPr>
          <p:cNvSpPr/>
          <p:nvPr/>
        </p:nvSpPr>
        <p:spPr>
          <a:xfrm>
            <a:off x="1389205" y="1080983"/>
            <a:ext cx="9750839"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588655" y="1124515"/>
            <a:ext cx="9360054"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fr-FR" dirty="0"/>
              <a:t>Leçon 13 : Statistiques et probabilité</a:t>
            </a: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b="1" dirty="0">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solidFill>
                <a:schemeClr val="bg2">
                  <a:lumMod val="75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chemeClr val="bg1">
                  <a:lumMod val="65000"/>
                </a:scheme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Google Shape;293;p29">
            <a:extLst>
              <a:ext uri="{FF2B5EF4-FFF2-40B4-BE49-F238E27FC236}">
                <a16:creationId xmlns:a16="http://schemas.microsoft.com/office/drawing/2014/main" id="{EE321337-206A-A690-7375-D168168C42F0}"/>
              </a:ext>
            </a:extLst>
          </p:cNvPr>
          <p:cNvSpPr/>
          <p:nvPr/>
        </p:nvSpPr>
        <p:spPr>
          <a:xfrm>
            <a:off x="1320452" y="4728997"/>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ym typeface="Arial"/>
              </a:rPr>
              <a:t>Tâche 3</a:t>
            </a: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E7154-46A0-0D1D-72EA-A285A30CB9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87E69F1-413B-0B50-5E76-3038BE7D4FC1}"/>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Quel est le jeu le plus préféré pour les élèves de cette classe de 1AC</a:t>
            </a:r>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a:t>
            </a:r>
            <a:endParaRPr lang="fr-FR" dirty="0"/>
          </a:p>
        </p:txBody>
      </p:sp>
      <p:sp>
        <p:nvSpPr>
          <p:cNvPr id="4" name="Espace réservé du contenu 3">
            <a:extLst>
              <a:ext uri="{FF2B5EF4-FFF2-40B4-BE49-F238E27FC236}">
                <a16:creationId xmlns:a16="http://schemas.microsoft.com/office/drawing/2014/main" id="{9C38683F-2A41-6F0B-DBAF-F93D9E00A8C2}"/>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6EA67204-97A9-44B4-1B0D-62D7E9E6AE82}"/>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C7DA3562-C553-1A25-C2B8-197076F07370}"/>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C72462A1-5213-B9CE-C354-D6EB4C0FB31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a:extLst>
              <a:ext uri="{FF2B5EF4-FFF2-40B4-BE49-F238E27FC236}">
                <a16:creationId xmlns:a16="http://schemas.microsoft.com/office/drawing/2014/main" id="{E375EC33-4FF7-4A98-6B1A-183C8CCD640A}"/>
              </a:ext>
            </a:extLst>
          </p:cNvPr>
          <p:cNvSpPr txBox="1"/>
          <p:nvPr/>
        </p:nvSpPr>
        <p:spPr>
          <a:xfrm>
            <a:off x="398834" y="3429000"/>
            <a:ext cx="11094531" cy="954107"/>
          </a:xfrm>
          <a:prstGeom prst="rect">
            <a:avLst/>
          </a:prstGeom>
          <a:noFill/>
        </p:spPr>
        <p:txBody>
          <a:bodyPr wrap="square">
            <a:spAutoFit/>
          </a:bodyPr>
          <a:lstStyle/>
          <a:p>
            <a:pPr algn="ctr"/>
            <a:r>
              <a:rPr lang="fr-FR" sz="2800" b="1" dirty="0"/>
              <a:t>Quel est le jeu le plus préféré pour les élèves de cette classe de 1AC?</a:t>
            </a:r>
          </a:p>
        </p:txBody>
      </p:sp>
      <p:graphicFrame>
        <p:nvGraphicFramePr>
          <p:cNvPr id="3" name="Tableau 2">
            <a:extLst>
              <a:ext uri="{FF2B5EF4-FFF2-40B4-BE49-F238E27FC236}">
                <a16:creationId xmlns:a16="http://schemas.microsoft.com/office/drawing/2014/main" id="{84E7D50E-FE81-3994-6781-F275E851249C}"/>
              </a:ext>
            </a:extLst>
          </p:cNvPr>
          <p:cNvGraphicFramePr>
            <a:graphicFrameLocks noGrp="1"/>
          </p:cNvGraphicFramePr>
          <p:nvPr>
            <p:extLst>
              <p:ext uri="{D42A27DB-BD31-4B8C-83A1-F6EECF244321}">
                <p14:modId xmlns:p14="http://schemas.microsoft.com/office/powerpoint/2010/main" val="734917360"/>
              </p:ext>
            </p:extLst>
          </p:nvPr>
        </p:nvGraphicFramePr>
        <p:xfrm>
          <a:off x="1129421" y="1196494"/>
          <a:ext cx="9539203" cy="110151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32246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 du jeu</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1</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2</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kern="1200" dirty="0">
                          <a:solidFill>
                            <a:schemeClr val="lt1"/>
                          </a:solidFill>
                          <a:latin typeface="Calibri" panose="020F0502020204030204"/>
                          <a:ea typeface="+mn-ea"/>
                          <a:cs typeface="+mn-cs"/>
                        </a:rPr>
                        <a:t>Jeu 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8</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5482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3A097-F7FC-BD78-E13A-78AECC9F4D1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CB4C546-BBE6-72C8-BEA3-BDAD8F168A63}"/>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Voici la bonne réponse:</a:t>
            </a:r>
            <a:endParaRPr lang="fr-FR" dirty="0"/>
          </a:p>
        </p:txBody>
      </p:sp>
      <p:grpSp>
        <p:nvGrpSpPr>
          <p:cNvPr id="10" name="Groupe 9">
            <a:extLst>
              <a:ext uri="{FF2B5EF4-FFF2-40B4-BE49-F238E27FC236}">
                <a16:creationId xmlns:a16="http://schemas.microsoft.com/office/drawing/2014/main" id="{734EBF6F-CEC2-451F-1767-A8EE65350918}"/>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0D9C8CE4-8071-355A-3072-8BC81AA8CDD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899457D8-7A6B-C3C4-02A8-81EC02A3E9D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a:extLst>
              <a:ext uri="{FF2B5EF4-FFF2-40B4-BE49-F238E27FC236}">
                <a16:creationId xmlns:a16="http://schemas.microsoft.com/office/drawing/2014/main" id="{42E03804-E37F-5C72-615F-D4A4CFFB1063}"/>
              </a:ext>
            </a:extLst>
          </p:cNvPr>
          <p:cNvSpPr txBox="1"/>
          <p:nvPr/>
        </p:nvSpPr>
        <p:spPr>
          <a:xfrm>
            <a:off x="398834" y="3429000"/>
            <a:ext cx="11094531" cy="523220"/>
          </a:xfrm>
          <a:prstGeom prst="rect">
            <a:avLst/>
          </a:prstGeom>
          <a:noFill/>
        </p:spPr>
        <p:txBody>
          <a:bodyPr wrap="square">
            <a:spAutoFit/>
          </a:bodyPr>
          <a:lstStyle/>
          <a:p>
            <a:pPr algn="ctr"/>
            <a:r>
              <a:rPr lang="fr-FR" sz="2800" b="1" dirty="0"/>
              <a:t>Le jeu le plus préféré pour les élèves de cette classe de 1AC?</a:t>
            </a:r>
          </a:p>
        </p:txBody>
      </p:sp>
      <p:sp>
        <p:nvSpPr>
          <p:cNvPr id="3" name="ZoneTexte 2">
            <a:extLst>
              <a:ext uri="{FF2B5EF4-FFF2-40B4-BE49-F238E27FC236}">
                <a16:creationId xmlns:a16="http://schemas.microsoft.com/office/drawing/2014/main" id="{F89034C2-BD65-9EEE-E822-F62674E1FA92}"/>
              </a:ext>
            </a:extLst>
          </p:cNvPr>
          <p:cNvSpPr txBox="1"/>
          <p:nvPr/>
        </p:nvSpPr>
        <p:spPr>
          <a:xfrm>
            <a:off x="5084081" y="4341622"/>
            <a:ext cx="2023838" cy="923330"/>
          </a:xfrm>
          <a:prstGeom prst="rect">
            <a:avLst/>
          </a:prstGeom>
          <a:noFill/>
        </p:spPr>
        <p:txBody>
          <a:bodyPr wrap="square" rtlCol="0">
            <a:spAutoFit/>
          </a:bodyPr>
          <a:lstStyle/>
          <a:p>
            <a:pPr algn="l"/>
            <a:r>
              <a:rPr lang="fr-FR" sz="5400" b="1" dirty="0">
                <a:solidFill>
                  <a:srgbClr val="FF0000"/>
                </a:solidFill>
                <a:latin typeface="Calibri" panose="020F0502020204030204" pitchFamily="34" charset="0"/>
                <a:cs typeface="Calibri" panose="020F0502020204030204" pitchFamily="34" charset="0"/>
              </a:rPr>
              <a:t>Jeu 4</a:t>
            </a:r>
          </a:p>
        </p:txBody>
      </p:sp>
      <p:sp>
        <p:nvSpPr>
          <p:cNvPr id="9" name="Espace réservé du contenu 8">
            <a:extLst>
              <a:ext uri="{FF2B5EF4-FFF2-40B4-BE49-F238E27FC236}">
                <a16:creationId xmlns:a16="http://schemas.microsoft.com/office/drawing/2014/main" id="{31B30A0B-F2CE-364A-8349-57AB1B61F421}"/>
              </a:ext>
            </a:extLst>
          </p:cNvPr>
          <p:cNvSpPr>
            <a:spLocks noGrp="1"/>
          </p:cNvSpPr>
          <p:nvPr>
            <p:ph sz="quarter" idx="11"/>
          </p:nvPr>
        </p:nvSpPr>
        <p:spPr/>
        <p:txBody>
          <a:bodyPr/>
          <a:lstStyle/>
          <a:p>
            <a:endParaRPr lang="fr-FR"/>
          </a:p>
        </p:txBody>
      </p:sp>
      <p:graphicFrame>
        <p:nvGraphicFramePr>
          <p:cNvPr id="8" name="Tableau 7">
            <a:extLst>
              <a:ext uri="{FF2B5EF4-FFF2-40B4-BE49-F238E27FC236}">
                <a16:creationId xmlns:a16="http://schemas.microsoft.com/office/drawing/2014/main" id="{5FF46A2A-D6BB-8751-5DF1-7D2019F4D8D0}"/>
              </a:ext>
            </a:extLst>
          </p:cNvPr>
          <p:cNvGraphicFramePr>
            <a:graphicFrameLocks noGrp="1"/>
          </p:cNvGraphicFramePr>
          <p:nvPr>
            <p:extLst>
              <p:ext uri="{D42A27DB-BD31-4B8C-83A1-F6EECF244321}">
                <p14:modId xmlns:p14="http://schemas.microsoft.com/office/powerpoint/2010/main" val="3268795814"/>
              </p:ext>
            </p:extLst>
          </p:nvPr>
        </p:nvGraphicFramePr>
        <p:xfrm>
          <a:off x="1134534" y="1593048"/>
          <a:ext cx="9539203" cy="110151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32246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 du jeu</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1</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2</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solidFill>
                            <a:srgbClr val="FF0000"/>
                          </a:solidFill>
                        </a:rPr>
                        <a:t>Jeu 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Jeu 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8</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8581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Page:117</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0" name="Image 9">
            <a:extLst>
              <a:ext uri="{FF2B5EF4-FFF2-40B4-BE49-F238E27FC236}">
                <a16:creationId xmlns:a16="http://schemas.microsoft.com/office/drawing/2014/main" id="{E4C8D662-D81D-52DE-EBB4-2804F098AEE9}"/>
              </a:ext>
            </a:extLst>
          </p:cNvPr>
          <p:cNvPicPr>
            <a:picLocks noChangeAspect="1"/>
          </p:cNvPicPr>
          <p:nvPr/>
        </p:nvPicPr>
        <p:blipFill>
          <a:blip r:embed="rId4"/>
          <a:stretch>
            <a:fillRect/>
          </a:stretch>
        </p:blipFill>
        <p:spPr>
          <a:xfrm>
            <a:off x="3486627" y="1050161"/>
            <a:ext cx="5218745" cy="5022770"/>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5" name="Image 4">
            <a:extLst>
              <a:ext uri="{FF2B5EF4-FFF2-40B4-BE49-F238E27FC236}">
                <a16:creationId xmlns:a16="http://schemas.microsoft.com/office/drawing/2014/main" id="{323E081D-5BD4-E315-69C0-4BB594BB5B1A}"/>
              </a:ext>
            </a:extLst>
          </p:cNvPr>
          <p:cNvPicPr>
            <a:picLocks noChangeAspect="1"/>
          </p:cNvPicPr>
          <p:nvPr/>
        </p:nvPicPr>
        <p:blipFill>
          <a:blip r:embed="rId4"/>
          <a:stretch>
            <a:fillRect/>
          </a:stretch>
        </p:blipFill>
        <p:spPr>
          <a:xfrm>
            <a:off x="306482" y="1157592"/>
            <a:ext cx="11629676" cy="5100164"/>
          </a:xfrm>
          <a:prstGeom prst="rect">
            <a:avLst/>
          </a:prstGeom>
        </p:spPr>
      </p:pic>
      <p:sp>
        <p:nvSpPr>
          <p:cNvPr id="6" name="ZoneTexte 5">
            <a:extLst>
              <a:ext uri="{FF2B5EF4-FFF2-40B4-BE49-F238E27FC236}">
                <a16:creationId xmlns:a16="http://schemas.microsoft.com/office/drawing/2014/main" id="{C14E2D4B-251F-F350-8504-0F19BEB32B56}"/>
              </a:ext>
            </a:extLst>
          </p:cNvPr>
          <p:cNvSpPr txBox="1"/>
          <p:nvPr/>
        </p:nvSpPr>
        <p:spPr>
          <a:xfrm>
            <a:off x="3900791" y="2490281"/>
            <a:ext cx="1177047"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Football</a:t>
            </a:r>
          </a:p>
        </p:txBody>
      </p:sp>
      <p:sp>
        <p:nvSpPr>
          <p:cNvPr id="11" name="ZoneTexte 10">
            <a:extLst>
              <a:ext uri="{FF2B5EF4-FFF2-40B4-BE49-F238E27FC236}">
                <a16:creationId xmlns:a16="http://schemas.microsoft.com/office/drawing/2014/main" id="{A5BDE59B-DD34-C8DF-CB53-FE6AA8762483}"/>
              </a:ext>
            </a:extLst>
          </p:cNvPr>
          <p:cNvSpPr txBox="1"/>
          <p:nvPr/>
        </p:nvSpPr>
        <p:spPr>
          <a:xfrm>
            <a:off x="5622585" y="2481829"/>
            <a:ext cx="1410512"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Basket-ball</a:t>
            </a:r>
          </a:p>
        </p:txBody>
      </p:sp>
      <p:sp>
        <p:nvSpPr>
          <p:cNvPr id="13" name="ZoneTexte 12">
            <a:extLst>
              <a:ext uri="{FF2B5EF4-FFF2-40B4-BE49-F238E27FC236}">
                <a16:creationId xmlns:a16="http://schemas.microsoft.com/office/drawing/2014/main" id="{BE7D2002-0C39-E0CC-8CBF-37E2CBF06F22}"/>
              </a:ext>
            </a:extLst>
          </p:cNvPr>
          <p:cNvSpPr txBox="1"/>
          <p:nvPr/>
        </p:nvSpPr>
        <p:spPr>
          <a:xfrm>
            <a:off x="7706397" y="2490281"/>
            <a:ext cx="1177047"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Tennis</a:t>
            </a:r>
          </a:p>
        </p:txBody>
      </p:sp>
      <p:sp>
        <p:nvSpPr>
          <p:cNvPr id="20" name="ZoneTexte 19">
            <a:extLst>
              <a:ext uri="{FF2B5EF4-FFF2-40B4-BE49-F238E27FC236}">
                <a16:creationId xmlns:a16="http://schemas.microsoft.com/office/drawing/2014/main" id="{4986AEF3-F63D-A7FB-7B1D-C4B2BFA4F258}"/>
              </a:ext>
            </a:extLst>
          </p:cNvPr>
          <p:cNvSpPr txBox="1"/>
          <p:nvPr/>
        </p:nvSpPr>
        <p:spPr>
          <a:xfrm>
            <a:off x="9456200" y="2490281"/>
            <a:ext cx="1177047"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Natation</a:t>
            </a:r>
          </a:p>
        </p:txBody>
      </p:sp>
      <p:sp>
        <p:nvSpPr>
          <p:cNvPr id="23" name="ZoneTexte 22">
            <a:extLst>
              <a:ext uri="{FF2B5EF4-FFF2-40B4-BE49-F238E27FC236}">
                <a16:creationId xmlns:a16="http://schemas.microsoft.com/office/drawing/2014/main" id="{F9878667-AB58-1BF8-F2A9-BEE872CF591A}"/>
              </a:ext>
            </a:extLst>
          </p:cNvPr>
          <p:cNvSpPr txBox="1"/>
          <p:nvPr/>
        </p:nvSpPr>
        <p:spPr>
          <a:xfrm>
            <a:off x="3900790" y="3028890"/>
            <a:ext cx="408563"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4</a:t>
            </a:r>
          </a:p>
        </p:txBody>
      </p:sp>
      <p:sp>
        <p:nvSpPr>
          <p:cNvPr id="27" name="ZoneTexte 26">
            <a:extLst>
              <a:ext uri="{FF2B5EF4-FFF2-40B4-BE49-F238E27FC236}">
                <a16:creationId xmlns:a16="http://schemas.microsoft.com/office/drawing/2014/main" id="{1D8C13BD-3CB9-C251-CBE8-E7DAEB6C2A10}"/>
              </a:ext>
            </a:extLst>
          </p:cNvPr>
          <p:cNvSpPr txBox="1"/>
          <p:nvPr/>
        </p:nvSpPr>
        <p:spPr>
          <a:xfrm>
            <a:off x="6096000" y="3028890"/>
            <a:ext cx="408563"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2</a:t>
            </a:r>
          </a:p>
        </p:txBody>
      </p:sp>
      <p:sp>
        <p:nvSpPr>
          <p:cNvPr id="29" name="ZoneTexte 28">
            <a:extLst>
              <a:ext uri="{FF2B5EF4-FFF2-40B4-BE49-F238E27FC236}">
                <a16:creationId xmlns:a16="http://schemas.microsoft.com/office/drawing/2014/main" id="{86ADD507-415A-6E2D-3FF8-8FC22A5076FD}"/>
              </a:ext>
            </a:extLst>
          </p:cNvPr>
          <p:cNvSpPr txBox="1"/>
          <p:nvPr/>
        </p:nvSpPr>
        <p:spPr>
          <a:xfrm>
            <a:off x="8192199" y="3028890"/>
            <a:ext cx="408563"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2</a:t>
            </a:r>
          </a:p>
        </p:txBody>
      </p:sp>
      <p:sp>
        <p:nvSpPr>
          <p:cNvPr id="38" name="ZoneTexte 37">
            <a:extLst>
              <a:ext uri="{FF2B5EF4-FFF2-40B4-BE49-F238E27FC236}">
                <a16:creationId xmlns:a16="http://schemas.microsoft.com/office/drawing/2014/main" id="{46196742-FBFA-C620-84F1-3CFC0AB5D245}"/>
              </a:ext>
            </a:extLst>
          </p:cNvPr>
          <p:cNvSpPr txBox="1"/>
          <p:nvPr/>
        </p:nvSpPr>
        <p:spPr>
          <a:xfrm>
            <a:off x="9909018" y="3028890"/>
            <a:ext cx="408563"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1</a:t>
            </a:r>
          </a:p>
        </p:txBody>
      </p:sp>
      <p:sp>
        <p:nvSpPr>
          <p:cNvPr id="39" name="ZoneTexte 38">
            <a:extLst>
              <a:ext uri="{FF2B5EF4-FFF2-40B4-BE49-F238E27FC236}">
                <a16:creationId xmlns:a16="http://schemas.microsoft.com/office/drawing/2014/main" id="{8F00326D-31B6-5A06-4870-3D784EDFC2B6}"/>
              </a:ext>
            </a:extLst>
          </p:cNvPr>
          <p:cNvSpPr txBox="1"/>
          <p:nvPr/>
        </p:nvSpPr>
        <p:spPr>
          <a:xfrm>
            <a:off x="4348263" y="3967610"/>
            <a:ext cx="408563"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4</a:t>
            </a:r>
          </a:p>
        </p:txBody>
      </p:sp>
      <p:sp>
        <p:nvSpPr>
          <p:cNvPr id="40" name="ZoneTexte 39">
            <a:extLst>
              <a:ext uri="{FF2B5EF4-FFF2-40B4-BE49-F238E27FC236}">
                <a16:creationId xmlns:a16="http://schemas.microsoft.com/office/drawing/2014/main" id="{FAA726BB-C276-D8A5-5997-D0EE533624C8}"/>
              </a:ext>
            </a:extLst>
          </p:cNvPr>
          <p:cNvSpPr txBox="1"/>
          <p:nvPr/>
        </p:nvSpPr>
        <p:spPr>
          <a:xfrm>
            <a:off x="5916039" y="4724400"/>
            <a:ext cx="1177047"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Football</a:t>
            </a:r>
          </a:p>
        </p:txBody>
      </p:sp>
      <p:sp>
        <p:nvSpPr>
          <p:cNvPr id="41" name="ZoneTexte 40">
            <a:extLst>
              <a:ext uri="{FF2B5EF4-FFF2-40B4-BE49-F238E27FC236}">
                <a16:creationId xmlns:a16="http://schemas.microsoft.com/office/drawing/2014/main" id="{0CE029A5-403D-3DAC-D2F1-14D492F01B05}"/>
              </a:ext>
            </a:extLst>
          </p:cNvPr>
          <p:cNvSpPr txBox="1"/>
          <p:nvPr/>
        </p:nvSpPr>
        <p:spPr>
          <a:xfrm>
            <a:off x="6096000" y="5045918"/>
            <a:ext cx="1177047"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Football</a:t>
            </a:r>
          </a:p>
        </p:txBody>
      </p:sp>
      <p:sp>
        <p:nvSpPr>
          <p:cNvPr id="42" name="ZoneTexte 41">
            <a:extLst>
              <a:ext uri="{FF2B5EF4-FFF2-40B4-BE49-F238E27FC236}">
                <a16:creationId xmlns:a16="http://schemas.microsoft.com/office/drawing/2014/main" id="{37F1C6CC-F5E9-896A-8FAD-C5CDF68F4FB7}"/>
              </a:ext>
            </a:extLst>
          </p:cNvPr>
          <p:cNvSpPr txBox="1"/>
          <p:nvPr/>
        </p:nvSpPr>
        <p:spPr>
          <a:xfrm>
            <a:off x="6121320" y="5857646"/>
            <a:ext cx="1177047"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Football</a:t>
            </a: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3" grpId="0"/>
      <p:bldP spid="20" grpId="0"/>
      <p:bldP spid="23" grpId="0"/>
      <p:bldP spid="27" grpId="0"/>
      <p:bldP spid="29" grpId="0"/>
      <p:bldP spid="38" grpId="0"/>
      <p:bldP spid="39" grpId="0"/>
      <p:bldP spid="40" grpId="0"/>
      <p:bldP spid="41" grpId="0"/>
      <p:bldP spid="4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DAF2F-31CA-2912-A7BF-683D06536E23}"/>
            </a:ext>
          </a:extLst>
        </p:cNvPr>
        <p:cNvGrpSpPr/>
        <p:nvPr/>
      </p:nvGrpSpPr>
      <p:grpSpPr>
        <a:xfrm>
          <a:off x="0" y="0"/>
          <a:ext cx="0" cy="0"/>
          <a:chOff x="0" y="0"/>
          <a:chExt cx="0" cy="0"/>
        </a:xfrm>
      </p:grpSpPr>
      <p:pic>
        <p:nvPicPr>
          <p:cNvPr id="31" name="Image 30">
            <a:extLst>
              <a:ext uri="{FF2B5EF4-FFF2-40B4-BE49-F238E27FC236}">
                <a16:creationId xmlns:a16="http://schemas.microsoft.com/office/drawing/2014/main" id="{40541E7E-D6DB-BC33-43B0-935EE27FF9DD}"/>
              </a:ext>
            </a:extLst>
          </p:cNvPr>
          <p:cNvPicPr>
            <a:picLocks noChangeAspect="1"/>
          </p:cNvPicPr>
          <p:nvPr/>
        </p:nvPicPr>
        <p:blipFill>
          <a:blip r:embed="rId2"/>
          <a:stretch>
            <a:fillRect/>
          </a:stretch>
        </p:blipFill>
        <p:spPr>
          <a:xfrm>
            <a:off x="406320" y="1228798"/>
            <a:ext cx="11430000" cy="5310909"/>
          </a:xfrm>
          <a:prstGeom prst="rect">
            <a:avLst/>
          </a:prstGeom>
        </p:spPr>
      </p:pic>
      <p:sp>
        <p:nvSpPr>
          <p:cNvPr id="2" name="Titre 1">
            <a:extLst>
              <a:ext uri="{FF2B5EF4-FFF2-40B4-BE49-F238E27FC236}">
                <a16:creationId xmlns:a16="http://schemas.microsoft.com/office/drawing/2014/main" id="{01D53187-C51D-0C34-10C2-41305428A559}"/>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A4930AE2-55F7-BFEC-55B9-E10138145FC7}"/>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5B6D4E94-C658-6424-7034-CEE742ACC6A3}"/>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C6B6380-2ACC-6FC0-19ED-29DC3A370D24}"/>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6EEAF6D2-CFB5-D0D0-9334-AB73750FE41F}"/>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20" name="ZoneTexte 19">
            <a:extLst>
              <a:ext uri="{FF2B5EF4-FFF2-40B4-BE49-F238E27FC236}">
                <a16:creationId xmlns:a16="http://schemas.microsoft.com/office/drawing/2014/main" id="{D7E3A186-0525-5CDC-839E-EB230A621AE1}"/>
              </a:ext>
            </a:extLst>
          </p:cNvPr>
          <p:cNvSpPr txBox="1"/>
          <p:nvPr/>
        </p:nvSpPr>
        <p:spPr>
          <a:xfrm>
            <a:off x="3832698" y="2538919"/>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8</a:t>
            </a:r>
          </a:p>
        </p:txBody>
      </p:sp>
      <p:sp>
        <p:nvSpPr>
          <p:cNvPr id="21" name="ZoneTexte 20">
            <a:extLst>
              <a:ext uri="{FF2B5EF4-FFF2-40B4-BE49-F238E27FC236}">
                <a16:creationId xmlns:a16="http://schemas.microsoft.com/office/drawing/2014/main" id="{2B67E191-EA99-1350-8E19-991A05DFDB8E}"/>
              </a:ext>
            </a:extLst>
          </p:cNvPr>
          <p:cNvSpPr txBox="1"/>
          <p:nvPr/>
        </p:nvSpPr>
        <p:spPr>
          <a:xfrm>
            <a:off x="4861397" y="2538919"/>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9</a:t>
            </a:r>
          </a:p>
        </p:txBody>
      </p:sp>
      <p:sp>
        <p:nvSpPr>
          <p:cNvPr id="22" name="ZoneTexte 21">
            <a:extLst>
              <a:ext uri="{FF2B5EF4-FFF2-40B4-BE49-F238E27FC236}">
                <a16:creationId xmlns:a16="http://schemas.microsoft.com/office/drawing/2014/main" id="{48AC5CC6-CDEC-8133-0810-C2D6AEAC06C4}"/>
              </a:ext>
            </a:extLst>
          </p:cNvPr>
          <p:cNvSpPr txBox="1"/>
          <p:nvPr/>
        </p:nvSpPr>
        <p:spPr>
          <a:xfrm>
            <a:off x="5795251" y="2538919"/>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10</a:t>
            </a:r>
          </a:p>
        </p:txBody>
      </p:sp>
      <p:sp>
        <p:nvSpPr>
          <p:cNvPr id="23" name="ZoneTexte 22">
            <a:extLst>
              <a:ext uri="{FF2B5EF4-FFF2-40B4-BE49-F238E27FC236}">
                <a16:creationId xmlns:a16="http://schemas.microsoft.com/office/drawing/2014/main" id="{8063D972-AB12-B89C-B2E9-239935E1AB98}"/>
              </a:ext>
            </a:extLst>
          </p:cNvPr>
          <p:cNvSpPr txBox="1"/>
          <p:nvPr/>
        </p:nvSpPr>
        <p:spPr>
          <a:xfrm>
            <a:off x="6729105" y="2478520"/>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12</a:t>
            </a:r>
          </a:p>
        </p:txBody>
      </p:sp>
      <p:sp>
        <p:nvSpPr>
          <p:cNvPr id="24" name="ZoneTexte 23">
            <a:extLst>
              <a:ext uri="{FF2B5EF4-FFF2-40B4-BE49-F238E27FC236}">
                <a16:creationId xmlns:a16="http://schemas.microsoft.com/office/drawing/2014/main" id="{D2557F6E-AA50-961D-265F-6988499D4BE7}"/>
              </a:ext>
            </a:extLst>
          </p:cNvPr>
          <p:cNvSpPr txBox="1"/>
          <p:nvPr/>
        </p:nvSpPr>
        <p:spPr>
          <a:xfrm>
            <a:off x="7729244" y="2538918"/>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14</a:t>
            </a:r>
          </a:p>
        </p:txBody>
      </p:sp>
      <p:sp>
        <p:nvSpPr>
          <p:cNvPr id="25" name="ZoneTexte 24">
            <a:extLst>
              <a:ext uri="{FF2B5EF4-FFF2-40B4-BE49-F238E27FC236}">
                <a16:creationId xmlns:a16="http://schemas.microsoft.com/office/drawing/2014/main" id="{CC937650-3601-EE2C-FF93-7730EF2FB07E}"/>
              </a:ext>
            </a:extLst>
          </p:cNvPr>
          <p:cNvSpPr txBox="1"/>
          <p:nvPr/>
        </p:nvSpPr>
        <p:spPr>
          <a:xfrm>
            <a:off x="8708877" y="2538917"/>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15</a:t>
            </a:r>
          </a:p>
        </p:txBody>
      </p:sp>
      <p:sp>
        <p:nvSpPr>
          <p:cNvPr id="26" name="ZoneTexte 25">
            <a:extLst>
              <a:ext uri="{FF2B5EF4-FFF2-40B4-BE49-F238E27FC236}">
                <a16:creationId xmlns:a16="http://schemas.microsoft.com/office/drawing/2014/main" id="{7DAEB0C8-436F-7FFF-761D-0D2C640C9782}"/>
              </a:ext>
            </a:extLst>
          </p:cNvPr>
          <p:cNvSpPr txBox="1"/>
          <p:nvPr/>
        </p:nvSpPr>
        <p:spPr>
          <a:xfrm>
            <a:off x="9772437" y="2538916"/>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16</a:t>
            </a:r>
          </a:p>
        </p:txBody>
      </p:sp>
      <p:sp>
        <p:nvSpPr>
          <p:cNvPr id="27" name="ZoneTexte 26">
            <a:extLst>
              <a:ext uri="{FF2B5EF4-FFF2-40B4-BE49-F238E27FC236}">
                <a16:creationId xmlns:a16="http://schemas.microsoft.com/office/drawing/2014/main" id="{1993363A-9041-BEE0-D9FA-DE25674142F5}"/>
              </a:ext>
            </a:extLst>
          </p:cNvPr>
          <p:cNvSpPr txBox="1"/>
          <p:nvPr/>
        </p:nvSpPr>
        <p:spPr>
          <a:xfrm>
            <a:off x="10718663" y="2538916"/>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17</a:t>
            </a:r>
          </a:p>
        </p:txBody>
      </p:sp>
      <p:grpSp>
        <p:nvGrpSpPr>
          <p:cNvPr id="30" name="Groupe 29">
            <a:extLst>
              <a:ext uri="{FF2B5EF4-FFF2-40B4-BE49-F238E27FC236}">
                <a16:creationId xmlns:a16="http://schemas.microsoft.com/office/drawing/2014/main" id="{139B4AEE-2E58-FCE8-DDAF-9DD1F3ED190A}"/>
              </a:ext>
            </a:extLst>
          </p:cNvPr>
          <p:cNvGrpSpPr/>
          <p:nvPr/>
        </p:nvGrpSpPr>
        <p:grpSpPr>
          <a:xfrm>
            <a:off x="4597320" y="2363822"/>
            <a:ext cx="7413150" cy="1342417"/>
            <a:chOff x="4597320" y="2363822"/>
            <a:chExt cx="7413150" cy="1342417"/>
          </a:xfrm>
        </p:grpSpPr>
        <p:grpSp>
          <p:nvGrpSpPr>
            <p:cNvPr id="18" name="Groupe 17">
              <a:extLst>
                <a:ext uri="{FF2B5EF4-FFF2-40B4-BE49-F238E27FC236}">
                  <a16:creationId xmlns:a16="http://schemas.microsoft.com/office/drawing/2014/main" id="{2408072E-7DAD-FAD3-9DF0-D47E6BD84302}"/>
                </a:ext>
              </a:extLst>
            </p:cNvPr>
            <p:cNvGrpSpPr/>
            <p:nvPr/>
          </p:nvGrpSpPr>
          <p:grpSpPr>
            <a:xfrm>
              <a:off x="4597320" y="2536742"/>
              <a:ext cx="5979268" cy="977630"/>
              <a:chOff x="4572000" y="2451370"/>
              <a:chExt cx="5979268" cy="977630"/>
            </a:xfrm>
          </p:grpSpPr>
          <p:cxnSp>
            <p:nvCxnSpPr>
              <p:cNvPr id="14" name="Connecteur droit 13">
                <a:extLst>
                  <a:ext uri="{FF2B5EF4-FFF2-40B4-BE49-F238E27FC236}">
                    <a16:creationId xmlns:a16="http://schemas.microsoft.com/office/drawing/2014/main" id="{29BD1EAC-BFAF-41B4-18F7-0066BAB25FE8}"/>
                  </a:ext>
                </a:extLst>
              </p:cNvPr>
              <p:cNvCxnSpPr/>
              <p:nvPr/>
            </p:nvCxnSpPr>
            <p:spPr>
              <a:xfrm>
                <a:off x="4572000" y="2451370"/>
                <a:ext cx="0" cy="97763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necteur droit 14">
                <a:extLst>
                  <a:ext uri="{FF2B5EF4-FFF2-40B4-BE49-F238E27FC236}">
                    <a16:creationId xmlns:a16="http://schemas.microsoft.com/office/drawing/2014/main" id="{F5C9F135-66B3-AE76-3878-718D452904DE}"/>
                  </a:ext>
                </a:extLst>
              </p:cNvPr>
              <p:cNvCxnSpPr/>
              <p:nvPr/>
            </p:nvCxnSpPr>
            <p:spPr>
              <a:xfrm>
                <a:off x="6504561" y="2451370"/>
                <a:ext cx="0" cy="97763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Connecteur droit 15">
                <a:extLst>
                  <a:ext uri="{FF2B5EF4-FFF2-40B4-BE49-F238E27FC236}">
                    <a16:creationId xmlns:a16="http://schemas.microsoft.com/office/drawing/2014/main" id="{A354066B-627D-5DF4-8A43-FF99082D7399}"/>
                  </a:ext>
                </a:extLst>
              </p:cNvPr>
              <p:cNvCxnSpPr/>
              <p:nvPr/>
            </p:nvCxnSpPr>
            <p:spPr>
              <a:xfrm>
                <a:off x="8372272" y="2451370"/>
                <a:ext cx="0" cy="97763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Connecteur droit 16">
                <a:extLst>
                  <a:ext uri="{FF2B5EF4-FFF2-40B4-BE49-F238E27FC236}">
                    <a16:creationId xmlns:a16="http://schemas.microsoft.com/office/drawing/2014/main" id="{6AB2651F-357F-9079-C814-EFA8FE707286}"/>
                  </a:ext>
                </a:extLst>
              </p:cNvPr>
              <p:cNvCxnSpPr/>
              <p:nvPr/>
            </p:nvCxnSpPr>
            <p:spPr>
              <a:xfrm>
                <a:off x="10551268" y="2451370"/>
                <a:ext cx="0" cy="977630"/>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29" name="Image 28">
              <a:extLst>
                <a:ext uri="{FF2B5EF4-FFF2-40B4-BE49-F238E27FC236}">
                  <a16:creationId xmlns:a16="http://schemas.microsoft.com/office/drawing/2014/main" id="{41EE4DE6-7951-1CEF-3AA0-AB47B75ED925}"/>
                </a:ext>
              </a:extLst>
            </p:cNvPr>
            <p:cNvPicPr>
              <a:picLocks noChangeAspect="1"/>
            </p:cNvPicPr>
            <p:nvPr/>
          </p:nvPicPr>
          <p:blipFill>
            <a:blip r:embed="rId5"/>
            <a:stretch>
              <a:fillRect/>
            </a:stretch>
          </p:blipFill>
          <p:spPr>
            <a:xfrm>
              <a:off x="11343627" y="2363822"/>
              <a:ext cx="666843" cy="1342417"/>
            </a:xfrm>
            <a:prstGeom prst="rect">
              <a:avLst/>
            </a:prstGeom>
          </p:spPr>
        </p:pic>
      </p:grpSp>
      <p:sp>
        <p:nvSpPr>
          <p:cNvPr id="32" name="ZoneTexte 31">
            <a:extLst>
              <a:ext uri="{FF2B5EF4-FFF2-40B4-BE49-F238E27FC236}">
                <a16:creationId xmlns:a16="http://schemas.microsoft.com/office/drawing/2014/main" id="{59E2855D-910E-829C-5F8A-6C133ECA6796}"/>
              </a:ext>
            </a:extLst>
          </p:cNvPr>
          <p:cNvSpPr txBox="1"/>
          <p:nvPr/>
        </p:nvSpPr>
        <p:spPr>
          <a:xfrm>
            <a:off x="11380739" y="2573365"/>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18</a:t>
            </a:r>
          </a:p>
        </p:txBody>
      </p:sp>
      <p:sp>
        <p:nvSpPr>
          <p:cNvPr id="33" name="ZoneTexte 32">
            <a:extLst>
              <a:ext uri="{FF2B5EF4-FFF2-40B4-BE49-F238E27FC236}">
                <a16:creationId xmlns:a16="http://schemas.microsoft.com/office/drawing/2014/main" id="{37B7B6B5-0A60-89FC-1FE3-04B3536B014D}"/>
              </a:ext>
            </a:extLst>
          </p:cNvPr>
          <p:cNvSpPr txBox="1"/>
          <p:nvPr/>
        </p:nvSpPr>
        <p:spPr>
          <a:xfrm>
            <a:off x="3876664" y="3030884"/>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a:t>
            </a:r>
          </a:p>
        </p:txBody>
      </p:sp>
      <p:sp>
        <p:nvSpPr>
          <p:cNvPr id="34" name="ZoneTexte 33">
            <a:extLst>
              <a:ext uri="{FF2B5EF4-FFF2-40B4-BE49-F238E27FC236}">
                <a16:creationId xmlns:a16="http://schemas.microsoft.com/office/drawing/2014/main" id="{EAB607ED-10B7-BAF4-1245-F5BD48F50F6A}"/>
              </a:ext>
            </a:extLst>
          </p:cNvPr>
          <p:cNvSpPr txBox="1"/>
          <p:nvPr/>
        </p:nvSpPr>
        <p:spPr>
          <a:xfrm>
            <a:off x="4839084" y="3030884"/>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a:t>
            </a:r>
          </a:p>
        </p:txBody>
      </p:sp>
      <p:sp>
        <p:nvSpPr>
          <p:cNvPr id="35" name="ZoneTexte 34">
            <a:extLst>
              <a:ext uri="{FF2B5EF4-FFF2-40B4-BE49-F238E27FC236}">
                <a16:creationId xmlns:a16="http://schemas.microsoft.com/office/drawing/2014/main" id="{B2701AD0-F376-3315-BA71-766DEC296181}"/>
              </a:ext>
            </a:extLst>
          </p:cNvPr>
          <p:cNvSpPr txBox="1"/>
          <p:nvPr/>
        </p:nvSpPr>
        <p:spPr>
          <a:xfrm>
            <a:off x="5783378" y="3052707"/>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a:t>
            </a:r>
          </a:p>
        </p:txBody>
      </p:sp>
      <p:sp>
        <p:nvSpPr>
          <p:cNvPr id="36" name="ZoneTexte 35">
            <a:extLst>
              <a:ext uri="{FF2B5EF4-FFF2-40B4-BE49-F238E27FC236}">
                <a16:creationId xmlns:a16="http://schemas.microsoft.com/office/drawing/2014/main" id="{E356C3B4-5CB5-FDA7-50A1-88C4D6C81DA4}"/>
              </a:ext>
            </a:extLst>
          </p:cNvPr>
          <p:cNvSpPr txBox="1"/>
          <p:nvPr/>
        </p:nvSpPr>
        <p:spPr>
          <a:xfrm>
            <a:off x="6767011" y="3035030"/>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7</a:t>
            </a:r>
          </a:p>
        </p:txBody>
      </p:sp>
      <p:sp>
        <p:nvSpPr>
          <p:cNvPr id="37" name="ZoneTexte 36">
            <a:extLst>
              <a:ext uri="{FF2B5EF4-FFF2-40B4-BE49-F238E27FC236}">
                <a16:creationId xmlns:a16="http://schemas.microsoft.com/office/drawing/2014/main" id="{27CE43C3-B80C-86A9-EC5E-4456AF90703C}"/>
              </a:ext>
            </a:extLst>
          </p:cNvPr>
          <p:cNvSpPr txBox="1"/>
          <p:nvPr/>
        </p:nvSpPr>
        <p:spPr>
          <a:xfrm>
            <a:off x="7685751" y="3052707"/>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a:t>
            </a:r>
          </a:p>
        </p:txBody>
      </p:sp>
      <p:sp>
        <p:nvSpPr>
          <p:cNvPr id="38" name="ZoneTexte 37">
            <a:extLst>
              <a:ext uri="{FF2B5EF4-FFF2-40B4-BE49-F238E27FC236}">
                <a16:creationId xmlns:a16="http://schemas.microsoft.com/office/drawing/2014/main" id="{0D6781F9-39DC-2CC7-DEB3-C41B87C7B423}"/>
              </a:ext>
            </a:extLst>
          </p:cNvPr>
          <p:cNvSpPr txBox="1"/>
          <p:nvPr/>
        </p:nvSpPr>
        <p:spPr>
          <a:xfrm>
            <a:off x="8654333" y="3052707"/>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6</a:t>
            </a:r>
          </a:p>
        </p:txBody>
      </p:sp>
      <p:sp>
        <p:nvSpPr>
          <p:cNvPr id="39" name="ZoneTexte 38">
            <a:extLst>
              <a:ext uri="{FF2B5EF4-FFF2-40B4-BE49-F238E27FC236}">
                <a16:creationId xmlns:a16="http://schemas.microsoft.com/office/drawing/2014/main" id="{C86B5020-0907-712F-7B6F-A4100A32FC2F}"/>
              </a:ext>
            </a:extLst>
          </p:cNvPr>
          <p:cNvSpPr txBox="1"/>
          <p:nvPr/>
        </p:nvSpPr>
        <p:spPr>
          <a:xfrm>
            <a:off x="9771239" y="3052707"/>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a:t>
            </a:r>
          </a:p>
        </p:txBody>
      </p:sp>
      <p:sp>
        <p:nvSpPr>
          <p:cNvPr id="40" name="ZoneTexte 39">
            <a:extLst>
              <a:ext uri="{FF2B5EF4-FFF2-40B4-BE49-F238E27FC236}">
                <a16:creationId xmlns:a16="http://schemas.microsoft.com/office/drawing/2014/main" id="{8B5D9081-5A0D-B6EA-EF3A-FD085089D529}"/>
              </a:ext>
            </a:extLst>
          </p:cNvPr>
          <p:cNvSpPr txBox="1"/>
          <p:nvPr/>
        </p:nvSpPr>
        <p:spPr>
          <a:xfrm>
            <a:off x="10668906" y="3052707"/>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a:t>
            </a:r>
          </a:p>
        </p:txBody>
      </p:sp>
      <p:sp>
        <p:nvSpPr>
          <p:cNvPr id="41" name="ZoneTexte 40">
            <a:extLst>
              <a:ext uri="{FF2B5EF4-FFF2-40B4-BE49-F238E27FC236}">
                <a16:creationId xmlns:a16="http://schemas.microsoft.com/office/drawing/2014/main" id="{2DCA3092-D00F-C04B-EFF3-EE16EAA4137B}"/>
              </a:ext>
            </a:extLst>
          </p:cNvPr>
          <p:cNvSpPr txBox="1"/>
          <p:nvPr/>
        </p:nvSpPr>
        <p:spPr>
          <a:xfrm>
            <a:off x="11417398" y="3006247"/>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a:t>
            </a:r>
          </a:p>
        </p:txBody>
      </p:sp>
      <p:sp>
        <p:nvSpPr>
          <p:cNvPr id="42" name="ZoneTexte 41">
            <a:extLst>
              <a:ext uri="{FF2B5EF4-FFF2-40B4-BE49-F238E27FC236}">
                <a16:creationId xmlns:a16="http://schemas.microsoft.com/office/drawing/2014/main" id="{FF7CA848-8F9C-E9DE-4F25-8A1971804472}"/>
              </a:ext>
            </a:extLst>
          </p:cNvPr>
          <p:cNvSpPr txBox="1"/>
          <p:nvPr/>
        </p:nvSpPr>
        <p:spPr>
          <a:xfrm>
            <a:off x="4438857" y="4062497"/>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7</a:t>
            </a:r>
          </a:p>
        </p:txBody>
      </p:sp>
      <p:sp>
        <p:nvSpPr>
          <p:cNvPr id="43" name="ZoneTexte 42">
            <a:extLst>
              <a:ext uri="{FF2B5EF4-FFF2-40B4-BE49-F238E27FC236}">
                <a16:creationId xmlns:a16="http://schemas.microsoft.com/office/drawing/2014/main" id="{884D1E8D-5D1C-3C3F-6237-8714AE118DE3}"/>
              </a:ext>
            </a:extLst>
          </p:cNvPr>
          <p:cNvSpPr txBox="1"/>
          <p:nvPr/>
        </p:nvSpPr>
        <p:spPr>
          <a:xfrm>
            <a:off x="6236238" y="4822268"/>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12</a:t>
            </a:r>
          </a:p>
        </p:txBody>
      </p:sp>
      <p:sp>
        <p:nvSpPr>
          <p:cNvPr id="44" name="ZoneTexte 43">
            <a:extLst>
              <a:ext uri="{FF2B5EF4-FFF2-40B4-BE49-F238E27FC236}">
                <a16:creationId xmlns:a16="http://schemas.microsoft.com/office/drawing/2014/main" id="{C072F1EA-EB65-3A55-9CB0-DF10A30DF58C}"/>
              </a:ext>
            </a:extLst>
          </p:cNvPr>
          <p:cNvSpPr txBox="1"/>
          <p:nvPr/>
        </p:nvSpPr>
        <p:spPr>
          <a:xfrm>
            <a:off x="6278193" y="5302927"/>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12</a:t>
            </a:r>
          </a:p>
        </p:txBody>
      </p:sp>
      <p:sp>
        <p:nvSpPr>
          <p:cNvPr id="45" name="ZoneTexte 44">
            <a:extLst>
              <a:ext uri="{FF2B5EF4-FFF2-40B4-BE49-F238E27FC236}">
                <a16:creationId xmlns:a16="http://schemas.microsoft.com/office/drawing/2014/main" id="{A5285EA0-7B93-0B9A-C1DC-7F981A876776}"/>
              </a:ext>
            </a:extLst>
          </p:cNvPr>
          <p:cNvSpPr txBox="1"/>
          <p:nvPr/>
        </p:nvSpPr>
        <p:spPr>
          <a:xfrm>
            <a:off x="6395122" y="6025725"/>
            <a:ext cx="492867"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12</a:t>
            </a:r>
          </a:p>
        </p:txBody>
      </p:sp>
    </p:spTree>
    <p:extLst>
      <p:ext uri="{BB962C8B-B14F-4D97-AF65-F5344CB8AC3E}">
        <p14:creationId xmlns:p14="http://schemas.microsoft.com/office/powerpoint/2010/main" val="3402623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27"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Page:117</a:t>
            </a:r>
            <a:endParaRPr lang="fr-FR" dirty="0"/>
          </a:p>
        </p:txBody>
      </p:sp>
      <p:pic>
        <p:nvPicPr>
          <p:cNvPr id="6" name="Image 5">
            <a:extLst>
              <a:ext uri="{FF2B5EF4-FFF2-40B4-BE49-F238E27FC236}">
                <a16:creationId xmlns:a16="http://schemas.microsoft.com/office/drawing/2014/main" id="{C7E58E99-E4F8-4B49-965D-244C64538D46}"/>
              </a:ext>
            </a:extLst>
          </p:cNvPr>
          <p:cNvPicPr>
            <a:picLocks noChangeAspect="1"/>
          </p:cNvPicPr>
          <p:nvPr/>
        </p:nvPicPr>
        <p:blipFill>
          <a:blip r:embed="rId2"/>
          <a:stretch>
            <a:fillRect/>
          </a:stretch>
        </p:blipFill>
        <p:spPr>
          <a:xfrm>
            <a:off x="199035" y="2030668"/>
            <a:ext cx="11793929" cy="2796664"/>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FR" dirty="0"/>
              <a:t>Déterminer et interpréter le mode d’une série statistique.</a:t>
            </a:r>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Serie </a:t>
            </a:r>
            <a:r>
              <a:rPr lang="en-US" dirty="0" err="1"/>
              <a:t>statistique</a:t>
            </a:r>
            <a:r>
              <a:rPr lang="en-US" dirty="0"/>
              <a:t>.</a:t>
            </a:r>
          </a:p>
          <a:p>
            <a:r>
              <a:rPr lang="en-US" dirty="0"/>
              <a:t>quantitative.</a:t>
            </a:r>
          </a:p>
          <a:p>
            <a:r>
              <a:rPr lang="en-US" dirty="0"/>
              <a:t>qualitative.</a:t>
            </a:r>
          </a:p>
          <a:p>
            <a:r>
              <a:rPr lang="fr-MA" dirty="0"/>
              <a:t>Mode. </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 :</a:t>
            </a:r>
          </a:p>
          <a:p>
            <a:pPr marL="285750" lvl="0" indent="-285750">
              <a:buFont typeface="Arial" panose="020B0604020202020204" pitchFamily="34" charset="0"/>
              <a:buChar char="•"/>
            </a:pPr>
            <a:r>
              <a:rPr lang="fr-FR" dirty="0"/>
              <a:t>Déterminer et interpréter le mode d’une série statistique</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Le mode est une valeur du caractère de la série </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745726" cy="350505"/>
          </a:xfrm>
        </p:spPr>
        <p:txBody>
          <a:bodyPr/>
          <a:lstStyle/>
          <a:p>
            <a:r>
              <a:rPr lang="fr-FR" dirty="0"/>
              <a:t>Dans cette séance nous avons appris comment déterminer le mode d’une série statistique.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7" name="Image 6">
            <a:extLst>
              <a:ext uri="{FF2B5EF4-FFF2-40B4-BE49-F238E27FC236}">
                <a16:creationId xmlns:a16="http://schemas.microsoft.com/office/drawing/2014/main" id="{D0F8F599-1EA6-E1F0-C5D3-A7144C366997}"/>
              </a:ext>
            </a:extLst>
          </p:cNvPr>
          <p:cNvPicPr>
            <a:picLocks noChangeAspect="1"/>
          </p:cNvPicPr>
          <p:nvPr/>
        </p:nvPicPr>
        <p:blipFill>
          <a:blip r:embed="rId3"/>
          <a:stretch>
            <a:fillRect/>
          </a:stretch>
        </p:blipFill>
        <p:spPr>
          <a:xfrm>
            <a:off x="2472831" y="1099872"/>
            <a:ext cx="7659210" cy="5467386"/>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AE6D2-3F8D-068D-356C-2E74547D7BA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293F8B2-7A33-AAAB-A1A3-51C5C1A0F374}"/>
              </a:ext>
            </a:extLst>
          </p:cNvPr>
          <p:cNvSpPr>
            <a:spLocks noGrp="1"/>
          </p:cNvSpPr>
          <p:nvPr>
            <p:ph type="title"/>
          </p:nvPr>
        </p:nvSpPr>
        <p:spPr>
          <a:xfrm>
            <a:off x="899990" y="290742"/>
            <a:ext cx="10277091" cy="350505"/>
          </a:xfrm>
        </p:spPr>
        <p:txBody>
          <a:bodyPr/>
          <a:lstStyle/>
          <a:p>
            <a:r>
              <a:rPr lang="fr-FR" dirty="0"/>
              <a:t>Ce deuxième exemple concerne une série statistique quantitative.</a:t>
            </a:r>
          </a:p>
        </p:txBody>
      </p:sp>
      <p:sp>
        <p:nvSpPr>
          <p:cNvPr id="4" name="Espace réservé du contenu 3">
            <a:extLst>
              <a:ext uri="{FF2B5EF4-FFF2-40B4-BE49-F238E27FC236}">
                <a16:creationId xmlns:a16="http://schemas.microsoft.com/office/drawing/2014/main" id="{D22F18DD-72D6-0C5F-1311-89759045FCBB}"/>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EA550A66-15B6-7F8A-64DA-64157F63B7F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7" name="Image 6">
            <a:extLst>
              <a:ext uri="{FF2B5EF4-FFF2-40B4-BE49-F238E27FC236}">
                <a16:creationId xmlns:a16="http://schemas.microsoft.com/office/drawing/2014/main" id="{47FDAC83-EE41-0129-7103-52AC6C03A11C}"/>
              </a:ext>
            </a:extLst>
          </p:cNvPr>
          <p:cNvPicPr>
            <a:picLocks noChangeAspect="1"/>
          </p:cNvPicPr>
          <p:nvPr/>
        </p:nvPicPr>
        <p:blipFill>
          <a:blip r:embed="rId3"/>
          <a:stretch>
            <a:fillRect/>
          </a:stretch>
        </p:blipFill>
        <p:spPr>
          <a:xfrm>
            <a:off x="2023353" y="963716"/>
            <a:ext cx="7986409" cy="5391775"/>
          </a:xfrm>
          <a:prstGeom prst="rect">
            <a:avLst/>
          </a:prstGeom>
        </p:spPr>
      </p:pic>
    </p:spTree>
    <p:extLst>
      <p:ext uri="{BB962C8B-B14F-4D97-AF65-F5344CB8AC3E}">
        <p14:creationId xmlns:p14="http://schemas.microsoft.com/office/powerpoint/2010/main" val="33591596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Page:117</a:t>
            </a:r>
          </a:p>
        </p:txBody>
      </p:sp>
      <p:pic>
        <p:nvPicPr>
          <p:cNvPr id="7" name="Image 6">
            <a:extLst>
              <a:ext uri="{FF2B5EF4-FFF2-40B4-BE49-F238E27FC236}">
                <a16:creationId xmlns:a16="http://schemas.microsoft.com/office/drawing/2014/main" id="{5E3B098A-2C05-C386-B515-8144DBAD8E3B}"/>
              </a:ext>
            </a:extLst>
          </p:cNvPr>
          <p:cNvPicPr>
            <a:picLocks noChangeAspect="1"/>
          </p:cNvPicPr>
          <p:nvPr/>
        </p:nvPicPr>
        <p:blipFill>
          <a:blip r:embed="rId2"/>
          <a:stretch>
            <a:fillRect/>
          </a:stretch>
        </p:blipFill>
        <p:spPr>
          <a:xfrm>
            <a:off x="362047" y="2081719"/>
            <a:ext cx="11616191" cy="2694562"/>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12046</TotalTime>
  <Words>2321</Words>
  <Application>Microsoft Macintosh PowerPoint</Application>
  <PresentationFormat>Grand écran</PresentationFormat>
  <Paragraphs>440</Paragraphs>
  <Slides>64</Slides>
  <Notes>4</Notes>
  <HiddenSlides>7</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64</vt:i4>
      </vt:variant>
    </vt:vector>
  </HeadingPairs>
  <TitlesOfParts>
    <vt:vector size="73" baseType="lpstr">
      <vt:lpstr>Aptos</vt:lpstr>
      <vt:lpstr>Aptos Display</vt:lpstr>
      <vt:lpstr>Arial</vt:lpstr>
      <vt:lpstr>Calibri</vt:lpstr>
      <vt:lpstr>Cambria Math</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 Nous allons commencé par corriger l’exercice maison</vt:lpstr>
      <vt:lpstr>Présentation PowerPoint</vt:lpstr>
      <vt:lpstr>A la fin de cette séance, vous serez capables de:</vt:lpstr>
      <vt:lpstr>Pour atteindre cet objectif, nous allons suivre deux étapes</vt:lpstr>
      <vt:lpstr>Présentation PowerPoint</vt:lpstr>
      <vt:lpstr>Je vais examiner cette situation de plus près. C’est le cas d’une série statistique quantitative.</vt:lpstr>
      <vt:lpstr>Je vais regrouper ces données dans un tableau et repérer l’effectif le plus élevé</vt:lpstr>
      <vt:lpstr>Je vais  déterminer la valeur du caractère correspondante à l’effectif le plus élevé </vt:lpstr>
      <vt:lpstr>Je vais répondre à la question : Qu’est ce que ca veut dire que 2 est le mode de cette série statistique?</vt:lpstr>
      <vt:lpstr>Présentation PowerPoint</vt:lpstr>
      <vt:lpstr>Nous allons traiter la situation suivante.</vt:lpstr>
      <vt:lpstr>Quel est l’effectif le plus élevé de cette série statistique?</vt:lpstr>
      <vt:lpstr>Voici la bonne réponse:</vt:lpstr>
      <vt:lpstr>Déterminez  la valeur du caractère correspondante à l’effectif le plus élevé?</vt:lpstr>
      <vt:lpstr>Voici la bonne réponse:</vt:lpstr>
      <vt:lpstr>Quel est le mode de cette série statistique?</vt:lpstr>
      <vt:lpstr>Voici la bonne réponse:</vt:lpstr>
      <vt:lpstr>Quel est le nombre d’application le plus fréquent pour les élèves de cette classe de 1AC?</vt:lpstr>
      <vt:lpstr>Voici la bonne réponse:</vt:lpstr>
      <vt:lpstr>Présentation PowerPoint</vt:lpstr>
      <vt:lpstr>Je vais examiner cette situation de plus près. C’est le cas d’une série statistique qualitative.</vt:lpstr>
      <vt:lpstr>Je vais repérer l’effectif le plus élevé</vt:lpstr>
      <vt:lpstr>Je vais  déterminer la valeur du caractère correspondante à l’effectif le plus élevé </vt:lpstr>
      <vt:lpstr>Je vais répondre à la question :  Quelle est l’équipe de football la plus titrée au Maroc depuis 1957?</vt:lpstr>
      <vt:lpstr>Présentation PowerPoint</vt:lpstr>
      <vt:lpstr>Nous allons traiter la situation suivante.</vt:lpstr>
      <vt:lpstr>Quel est l’effectif le plus élevé de cette série statistique?</vt:lpstr>
      <vt:lpstr>Voici la bonne réponse:</vt:lpstr>
      <vt:lpstr>Déterminez  la valeur du caractère correspondante à l’effectif le plus élevé?</vt:lpstr>
      <vt:lpstr>Voici la bonne réponse:</vt:lpstr>
      <vt:lpstr>Quel est le mode de cette série statistique?</vt:lpstr>
      <vt:lpstr>Voici la bonne réponse:</vt:lpstr>
      <vt:lpstr>Quel est le jeu le plus préféré pour les élèves de cette classe de 1AC?</vt:lpstr>
      <vt:lpstr>Voici la bonne réponse:</vt:lpstr>
      <vt:lpstr>Présentation PowerPoint</vt:lpstr>
      <vt:lpstr>Travaillez individuellement puis discutez en binômes vos réponses.</vt:lpstr>
      <vt:lpstr>Prenez la correction sur vos livrets.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déterminer le mode d’une série statistique.</vt:lpstr>
      <vt:lpstr>Ce deuxième exemple concerne une série statistique quantitative.</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Microsoft Office User</cp:lastModifiedBy>
  <cp:revision>779</cp:revision>
  <dcterms:created xsi:type="dcterms:W3CDTF">2025-11-03T10:55:47Z</dcterms:created>
  <dcterms:modified xsi:type="dcterms:W3CDTF">2026-05-04T10:45:42Z</dcterms:modified>
</cp:coreProperties>
</file>