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308" r:id="rId2"/>
    <p:sldId id="288" r:id="rId3"/>
    <p:sldId id="289" r:id="rId4"/>
    <p:sldId id="286" r:id="rId5"/>
    <p:sldId id="287" r:id="rId6"/>
    <p:sldId id="264" r:id="rId7"/>
    <p:sldId id="351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16" r:id="rId27"/>
    <p:sldId id="317" r:id="rId28"/>
    <p:sldId id="348" r:id="rId29"/>
    <p:sldId id="349" r:id="rId30"/>
    <p:sldId id="309" r:id="rId31"/>
    <p:sldId id="310" r:id="rId32"/>
    <p:sldId id="297" r:id="rId33"/>
    <p:sldId id="270" r:id="rId34"/>
    <p:sldId id="271" r:id="rId35"/>
    <p:sldId id="272" r:id="rId36"/>
    <p:sldId id="298" r:id="rId37"/>
    <p:sldId id="313" r:id="rId38"/>
    <p:sldId id="259" r:id="rId39"/>
    <p:sldId id="274" r:id="rId40"/>
    <p:sldId id="275" r:id="rId41"/>
    <p:sldId id="276" r:id="rId42"/>
    <p:sldId id="277" r:id="rId43"/>
    <p:sldId id="318" r:id="rId44"/>
    <p:sldId id="319" r:id="rId45"/>
    <p:sldId id="299" r:id="rId46"/>
    <p:sldId id="260" r:id="rId47"/>
    <p:sldId id="279" r:id="rId48"/>
    <p:sldId id="322" r:id="rId49"/>
    <p:sldId id="323" r:id="rId50"/>
    <p:sldId id="324" r:id="rId51"/>
    <p:sldId id="325" r:id="rId52"/>
    <p:sldId id="326" r:id="rId53"/>
    <p:sldId id="327" r:id="rId54"/>
    <p:sldId id="311" r:id="rId55"/>
    <p:sldId id="312" r:id="rId56"/>
    <p:sldId id="332" r:id="rId57"/>
    <p:sldId id="333" r:id="rId58"/>
    <p:sldId id="300" r:id="rId59"/>
    <p:sldId id="301" r:id="rId60"/>
    <p:sldId id="281" r:id="rId61"/>
    <p:sldId id="350" r:id="rId62"/>
    <p:sldId id="303" r:id="rId63"/>
    <p:sldId id="304" r:id="rId64"/>
    <p:sldId id="282" r:id="rId65"/>
    <p:sldId id="305" r:id="rId66"/>
    <p:sldId id="262" r:id="rId67"/>
    <p:sldId id="283" r:id="rId68"/>
    <p:sldId id="284" r:id="rId69"/>
    <p:sldId id="352" r:id="rId7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351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16"/>
            <p14:sldId id="317"/>
            <p14:sldId id="348"/>
            <p14:sldId id="349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4"/>
            <p14:sldId id="275"/>
            <p14:sldId id="276"/>
            <p14:sldId id="277"/>
            <p14:sldId id="318"/>
            <p14:sldId id="319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26"/>
            <p14:sldId id="327"/>
            <p14:sldId id="311"/>
            <p14:sldId id="312"/>
            <p14:sldId id="332"/>
            <p14:sldId id="33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50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71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30662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0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0.png"/><Relationship Id="rId5" Type="http://schemas.openxmlformats.org/officeDocument/2006/relationships/image" Target="../media/image83.png"/><Relationship Id="rId4" Type="http://schemas.openxmlformats.org/officeDocument/2006/relationships/image" Target="../media/image80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8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4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Déterminer la distance d’un point à une droite et la distance entre deux droites parallèles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9A90A5-258E-1DDA-0FB8-64FF43A452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MA" dirty="0"/>
              <a:t>L’enseignant incite les élèves à prendre conscient de ces comportement en classe </a:t>
            </a:r>
            <a:endParaRPr lang="fr-FR" dirty="0"/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11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84DB4BD-B958-89CB-EB35-F0B1E3F84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50" y="1019121"/>
            <a:ext cx="11023195" cy="493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2453833" y="3211905"/>
            <a:ext cx="7674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P</a:t>
            </a:r>
            <a:r>
              <a:rPr lang="fr" b="1" kern="0" dirty="0" err="1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our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 tracer deux droites perpendiculaires ,j’utilise ……………et 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7" y="327902"/>
            <a:ext cx="10529279" cy="267549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 que la règle pour tracer une droite et l’équerre pour tracer deux droites perpendiculaires: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86EA90E-1C62-AFE8-CA22-4BC1C6F3FB51}"/>
              </a:ext>
            </a:extLst>
          </p:cNvPr>
          <p:cNvSpPr txBox="1"/>
          <p:nvPr/>
        </p:nvSpPr>
        <p:spPr>
          <a:xfrm>
            <a:off x="2453833" y="3211905"/>
            <a:ext cx="7674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P</a:t>
            </a:r>
            <a:r>
              <a:rPr lang="fr" b="1" kern="0" dirty="0" err="1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our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 tracer deux droites perpendiculaires ,j’utilise </a:t>
            </a:r>
            <a:r>
              <a:rPr lang="fr" b="1" kern="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la règle 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et </a:t>
            </a:r>
            <a:r>
              <a:rPr lang="fr" b="1" kern="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l’équerre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4BCD1D6-94DF-BB68-0DD7-0A26F631BD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918393" y="4863689"/>
            <a:ext cx="1637657" cy="10166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8A708F3-06E4-CF3B-F34B-5F3F0C4DD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454778" y="5179686"/>
            <a:ext cx="3587919" cy="79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3698C5-0948-0003-B10C-2309FE06411D}"/>
              </a:ext>
            </a:extLst>
          </p:cNvPr>
          <p:cNvSpPr txBox="1"/>
          <p:nvPr/>
        </p:nvSpPr>
        <p:spPr>
          <a:xfrm>
            <a:off x="2367660" y="3211905"/>
            <a:ext cx="7725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eux droites perpendiculaires se coupent en formant ………………….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 que pour vérifier que deux droites sont perpendiculaires on utilise l’équerre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8F4CF7-4247-3134-D281-4D9C498D16F2}"/>
              </a:ext>
            </a:extLst>
          </p:cNvPr>
          <p:cNvSpPr txBox="1"/>
          <p:nvPr/>
        </p:nvSpPr>
        <p:spPr>
          <a:xfrm>
            <a:off x="2550640" y="3244333"/>
            <a:ext cx="7725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eux droites perpendiculaires se coupent en formant </a:t>
            </a:r>
            <a:r>
              <a:rPr lang="fr" b="1" kern="0" dirty="0">
                <a:solidFill>
                  <a:srgbClr val="FF0000"/>
                </a:solidFill>
                <a:latin typeface="Calibri"/>
                <a:cs typeface="Calibri"/>
                <a:sym typeface="Calibri"/>
              </a:rPr>
              <a:t>un angle droit 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: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263980" y="1140984"/>
            <a:ext cx="7092719" cy="376735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deux droites suivantes sont perpendiculaire :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263980" y="525912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378288" y="525912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2FE536-D574-3E2C-160A-2F923D513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391" y="2493282"/>
            <a:ext cx="2696901" cy="220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deux droites perpendiculaires forment un angle droit 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7158789" y="546307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3D2DFE5C-6571-FD50-60E9-BE8B07FDC893}"/>
              </a:ext>
            </a:extLst>
          </p:cNvPr>
          <p:cNvSpPr txBox="1"/>
          <p:nvPr/>
        </p:nvSpPr>
        <p:spPr>
          <a:xfrm>
            <a:off x="2044481" y="1090512"/>
            <a:ext cx="7092719" cy="376735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deux droites suivantes sont perpendiculaire :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9E08A51-615B-99BB-76E1-668F554BE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389" y="2324757"/>
            <a:ext cx="2696901" cy="220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6F0D051-1580-9075-E5FA-319A5B6F4719}"/>
              </a:ext>
            </a:extLst>
          </p:cNvPr>
          <p:cNvSpPr txBox="1"/>
          <p:nvPr/>
        </p:nvSpPr>
        <p:spPr>
          <a:xfrm>
            <a:off x="2333428" y="1145894"/>
            <a:ext cx="7092719" cy="339205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deux droites (a) et (b)  sont perpendiculaires :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88873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88873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D4CD334-7BB0-2273-75DD-FC25F5130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4"/>
          <a:stretch/>
        </p:blipFill>
        <p:spPr>
          <a:xfrm>
            <a:off x="4311839" y="1833291"/>
            <a:ext cx="2988372" cy="251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j’utilise l’équerre pour vérifier si deux droites sont perpendiculaires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7447736" y="546307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3EFA6215-B1C8-19E9-C9AF-083B9B3CC9D9}"/>
              </a:ext>
            </a:extLst>
          </p:cNvPr>
          <p:cNvSpPr txBox="1"/>
          <p:nvPr/>
        </p:nvSpPr>
        <p:spPr>
          <a:xfrm>
            <a:off x="2333428" y="1396165"/>
            <a:ext cx="7092719" cy="339205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deux droites (a) et (b)  sont perpendiculaire :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FE4967A-22B5-0B9E-262B-1E557D584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4"/>
          <a:stretch/>
        </p:blipFill>
        <p:spPr>
          <a:xfrm>
            <a:off x="4385601" y="2270415"/>
            <a:ext cx="2988372" cy="251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A76AB-F8B0-6533-56B9-D9C977C1D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4D6151-4144-22E6-8CF8-5022C82F6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57E990A-84B6-8A1A-3921-0D31DDB165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5D565AB-4D5D-6AEC-82AA-1071B75913B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6B23F31-8B46-822F-F8D0-A13DBF77C00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6992EF1-F7B0-0666-9AF1-9684DBF6727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BD479EDB-D480-2110-AE88-9DCBD9E1C523}"/>
              </a:ext>
            </a:extLst>
          </p:cNvPr>
          <p:cNvSpPr txBox="1"/>
          <p:nvPr/>
        </p:nvSpPr>
        <p:spPr>
          <a:xfrm>
            <a:off x="2333428" y="1145894"/>
            <a:ext cx="7092719" cy="339205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deux droites f et g  sont parallèles  :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FBD423A9-D43C-DD16-691C-1762A48CD857}"/>
              </a:ext>
            </a:extLst>
          </p:cNvPr>
          <p:cNvSpPr/>
          <p:nvPr/>
        </p:nvSpPr>
        <p:spPr>
          <a:xfrm>
            <a:off x="2333428" y="488873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2CAC24D-192D-06A9-A5C7-1B29A308F653}"/>
              </a:ext>
            </a:extLst>
          </p:cNvPr>
          <p:cNvSpPr/>
          <p:nvPr/>
        </p:nvSpPr>
        <p:spPr>
          <a:xfrm>
            <a:off x="7447736" y="488873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8742A9-33A4-ADF5-18D6-DBF2A0FED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342" b="27066"/>
          <a:stretch/>
        </p:blipFill>
        <p:spPr>
          <a:xfrm>
            <a:off x="4167266" y="2223772"/>
            <a:ext cx="3087973" cy="210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82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E2ACF-97B4-FDEB-820D-0F55E7DED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80B16B-F035-4ABD-8F53-5C6188480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deux droites perpendiculaires à une même droite sont parallèles,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07B1ED-8583-93CE-706D-84F5B6FCD4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2FD3A3C0-6992-4656-37D3-4F7B1EF91439}"/>
              </a:ext>
            </a:extLst>
          </p:cNvPr>
          <p:cNvSpPr/>
          <p:nvPr/>
        </p:nvSpPr>
        <p:spPr>
          <a:xfrm>
            <a:off x="2333428" y="525253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9DE84B0-B48B-079B-FCF3-E34C14324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7" name="Google Shape;265;p44">
            <a:extLst>
              <a:ext uri="{FF2B5EF4-FFF2-40B4-BE49-F238E27FC236}">
                <a16:creationId xmlns:a16="http://schemas.microsoft.com/office/drawing/2014/main" id="{6599DAE7-7B62-F9A2-BCAD-9A7D38763D29}"/>
              </a:ext>
            </a:extLst>
          </p:cNvPr>
          <p:cNvSpPr txBox="1"/>
          <p:nvPr/>
        </p:nvSpPr>
        <p:spPr>
          <a:xfrm>
            <a:off x="2333428" y="1145894"/>
            <a:ext cx="7092719" cy="339205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deux droites f et g  sont parallèles  :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EAC92D4-5142-F1C6-FEA3-DD4A11706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342" b="27066"/>
          <a:stretch/>
        </p:blipFill>
        <p:spPr>
          <a:xfrm>
            <a:off x="4167266" y="2223772"/>
            <a:ext cx="3087973" cy="210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30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Tracer deux droites perpendiculaires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DF04E5F2-948C-D212-ADC7-177050BAC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36"/>
          <a:stretch/>
        </p:blipFill>
        <p:spPr>
          <a:xfrm>
            <a:off x="1879972" y="2930447"/>
            <a:ext cx="7772400" cy="99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:pour tracer deux droites perpendiculaires on suit les étapes suivantes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 la  réponse étape par étape sur le tableau :.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568E5A-83A1-9CBB-5BC8-5557A5E840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35" y="1126183"/>
            <a:ext cx="10728481" cy="554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qu’on a vu jusqu’ici 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Une règle :                                                                         une équerre :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Deux droites perpendiculaires se coupent en formant un angle droit :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Deux droites qui sont perpendiculaires à une même droite sont parallèles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en donnant des exemples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E6C5C0-91DF-FECE-9713-D46A136C2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680729" y="785867"/>
            <a:ext cx="1637657" cy="10166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D5B5AA-44B9-683D-C7E3-9011AE65E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217114" y="1101864"/>
            <a:ext cx="3587919" cy="7986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388463F-3EE2-A82D-A8E6-FD2C0F59A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2" r="19988"/>
          <a:stretch/>
        </p:blipFill>
        <p:spPr>
          <a:xfrm>
            <a:off x="8680729" y="2353362"/>
            <a:ext cx="2428406" cy="17272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0F3BEE0-6121-3BFD-4931-C5AE536AF51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47"/>
          <a:stretch/>
        </p:blipFill>
        <p:spPr>
          <a:xfrm>
            <a:off x="9049930" y="4306600"/>
            <a:ext cx="2059205" cy="188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1124262"/>
            <a:ext cx="10815130" cy="40148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872748" y="2310220"/>
            <a:ext cx="54586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solidFill>
                  <a:srgbClr val="000000"/>
                </a:solidFill>
                <a:latin typeface="American Typewriter" panose="02090604020004020304" pitchFamily="18" charset="77"/>
                <a:cs typeface="Al Bayan Plain" pitchFamily="2" charset="-78"/>
              </a:rPr>
              <a:t>Hamid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 habite dans une maison (M)</a:t>
            </a:r>
          </a:p>
          <a:p>
            <a:pPr algn="l"/>
            <a:r>
              <a:rPr lang="fr-MA" b="0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 au milieu d'un grand champ. </a:t>
            </a:r>
          </a:p>
          <a:p>
            <a:pPr algn="l"/>
            <a:r>
              <a:rPr lang="fr-MA" b="0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Devant chez lui, il y a une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route toute droite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. </a:t>
            </a:r>
          </a:p>
          <a:p>
            <a:pPr algn="l"/>
            <a:r>
              <a:rPr lang="fr-MA" b="0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Sur cette route, il y a quatre arrêts de</a:t>
            </a:r>
          </a:p>
          <a:p>
            <a:pPr algn="l"/>
            <a:r>
              <a:rPr lang="fr-MA" b="0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 bus (A, B, C et D).</a:t>
            </a:r>
          </a:p>
          <a:p>
            <a:pPr algn="l"/>
            <a:r>
              <a:rPr lang="fr-MA" dirty="0">
                <a:solidFill>
                  <a:srgbClr val="000000"/>
                </a:solidFill>
                <a:latin typeface="American Typewriter" panose="02090604020004020304" pitchFamily="18" charset="77"/>
                <a:cs typeface="Al Bayan Plain" pitchFamily="2" charset="-78"/>
              </a:rPr>
              <a:t>Hamid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 est un peu en retard ce matin ! </a:t>
            </a:r>
          </a:p>
          <a:p>
            <a:pPr algn="l"/>
            <a:r>
              <a:rPr lang="fr-MA" b="0" i="0" u="none" strike="noStrike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cs typeface="Al Bayan Plain" pitchFamily="2" charset="-78"/>
              </a:rPr>
              <a:t>Il veut marcher le moins possible pour rejoindre la route </a:t>
            </a:r>
            <a:r>
              <a:rPr lang="fr-FR" b="1" dirty="0">
                <a:solidFill>
                  <a:prstClr val="black"/>
                </a:solidFill>
                <a:latin typeface="American Typewriter" panose="02090604020004020304" pitchFamily="18" charset="77"/>
                <a:cs typeface="AL BAYAN PLAIN" pitchFamily="2" charset="-78"/>
              </a:rPr>
              <a:t>lequel des arrêts A,B,C et D doit choisir?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erican Typewriter" panose="02090604020004020304" pitchFamily="18" charset="77"/>
              <a:cs typeface="AL BAYAN PLAIN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7EDD57-F5C9-2336-C956-7F5BCDBE3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252" y="1319419"/>
            <a:ext cx="4593133" cy="362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72111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74917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BB263C-A09A-30C1-AC93-0B024E8802B0}"/>
              </a:ext>
            </a:extLst>
          </p:cNvPr>
          <p:cNvSpPr txBox="1"/>
          <p:nvPr/>
        </p:nvSpPr>
        <p:spPr>
          <a:xfrm>
            <a:off x="1472783" y="2530926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Déterminer la distance d’un point à une droite et la distance entre deux droites parallèles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déterminer la distance du point E à la droite d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corrige l’erreur et Verbalise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56F2CFF-3930-0782-3A77-01AE5AFC1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46359" r="64744" b="13561"/>
          <a:stretch/>
        </p:blipFill>
        <p:spPr>
          <a:xfrm>
            <a:off x="7195279" y="2893102"/>
            <a:ext cx="4392119" cy="281815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4CDC021-AFA9-D6E3-1088-F446CD26F031}"/>
              </a:ext>
            </a:extLst>
          </p:cNvPr>
          <p:cNvGrpSpPr/>
          <p:nvPr/>
        </p:nvGrpSpPr>
        <p:grpSpPr>
          <a:xfrm>
            <a:off x="240675" y="1116513"/>
            <a:ext cx="4900951" cy="962494"/>
            <a:chOff x="240675" y="1116513"/>
            <a:chExt cx="4900951" cy="962494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50AEF20-C882-2041-3877-B9B02D76B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944"/>
            <a:stretch/>
          </p:blipFill>
          <p:spPr>
            <a:xfrm>
              <a:off x="240675" y="1116513"/>
              <a:ext cx="4900951" cy="895135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0215BAE7-A59B-4767-079B-9B7F631A072C}"/>
                </a:ext>
              </a:extLst>
            </p:cNvPr>
            <p:cNvSpPr txBox="1"/>
            <p:nvPr/>
          </p:nvSpPr>
          <p:spPr>
            <a:xfrm>
              <a:off x="3537679" y="1678897"/>
              <a:ext cx="269823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Étape 1: je trace la droite k  Passant par le point E et perpendiculaire a la droite d: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en utilisant les outils géométriques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DF95A4-3328-8C63-8C9D-B5A4E3F5D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" t="3719" r="3965"/>
          <a:stretch/>
        </p:blipFill>
        <p:spPr>
          <a:xfrm>
            <a:off x="2683239" y="1124262"/>
            <a:ext cx="4991725" cy="48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dirty="0"/>
              <a:t>Étape 2: je marque le point H point de rencontre des deux droites k et d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4FCC1C2-7BB2-72FC-4C2E-16544C157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t="3407" r="3015" b="5591"/>
          <a:stretch/>
        </p:blipFill>
        <p:spPr>
          <a:xfrm>
            <a:off x="2293495" y="1305448"/>
            <a:ext cx="5681272" cy="4624297"/>
          </a:xfrm>
          <a:prstGeom prst="rect">
            <a:avLst/>
          </a:prstGeom>
        </p:spPr>
      </p:pic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9D8829F7-333B-7BEB-2F07-18A4D74896F4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604655" y="5994400"/>
            <a:ext cx="843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distance EH est la distance entre E et la droite d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résumé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4FD23D8-E675-65E8-9F18-778FBF57C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92" y="1227423"/>
            <a:ext cx="10536837" cy="4457037"/>
          </a:xfrm>
          <a:prstGeom prst="rect">
            <a:avLst/>
          </a:prstGeom>
        </p:spPr>
      </p:pic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91ED55EC-9EA0-0EAE-0633-9D24E4C691BB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MA" dirty="0"/>
              <a:t>M</a:t>
            </a:r>
            <a:r>
              <a:rPr lang="fr-FR" dirty="0"/>
              <a:t>maintenant je vous montre comment déterminer la distance entre deux droites parallèles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3344416-8A1B-3B11-7B1D-B8EA5E99A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2" t="38233" r="69009" b="16582"/>
          <a:stretch/>
        </p:blipFill>
        <p:spPr>
          <a:xfrm>
            <a:off x="4002374" y="2728210"/>
            <a:ext cx="4227226" cy="26982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53A23E4-9823-05AA-3B75-539A6B9F33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77" y="945867"/>
            <a:ext cx="6934200" cy="533400"/>
          </a:xfrm>
          <a:prstGeom prst="rect">
            <a:avLst/>
          </a:prstGeom>
        </p:spPr>
      </p:pic>
      <p:sp>
        <p:nvSpPr>
          <p:cNvPr id="14" name="Espace réservé du contenu 3">
            <a:extLst>
              <a:ext uri="{FF2B5EF4-FFF2-40B4-BE49-F238E27FC236}">
                <a16:creationId xmlns:a16="http://schemas.microsoft.com/office/drawing/2014/main" id="{75B9139F-22DF-A808-B3BC-C735CD7AA7C8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la question et explique étape par étape  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1: je trace la droite k perpendiculaire aux droites d1 et d2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en utilisant les outils géométriques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F2BE82E-0D4A-6422-606D-4655B2419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4151" r="2767" b="6248"/>
          <a:stretch/>
        </p:blipFill>
        <p:spPr>
          <a:xfrm>
            <a:off x="3522689" y="1169233"/>
            <a:ext cx="5801194" cy="50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2: je marque les deux points A et B ,de rencontre de la droite k Avec les deux droites d1 et d2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96B59-D242-179E-C15F-02AE2F732A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4F5A29-10BE-C2BB-B93E-D0491CBAA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" t="2416" r="3125" b="4842"/>
          <a:stretch/>
        </p:blipFill>
        <p:spPr>
          <a:xfrm>
            <a:off x="471517" y="1100053"/>
            <a:ext cx="5906125" cy="518659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/>
              <p:cNvSpPr txBox="1"/>
              <p:nvPr/>
            </p:nvSpPr>
            <p:spPr>
              <a:xfrm>
                <a:off x="7636286" y="3339408"/>
                <a:ext cx="389047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distance AB est la distance entre les deux droites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fr-FR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fr-FR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286" y="3339408"/>
                <a:ext cx="3890478" cy="707886"/>
              </a:xfrm>
              <a:prstGeom prst="rect">
                <a:avLst/>
              </a:prstGeom>
              <a:blipFill>
                <a:blip r:embed="rId4"/>
                <a:stretch>
                  <a:fillRect l="-1724" t="-5172" r="-1567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B16F4-B743-DB15-56D8-E8E9B03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résumé: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B35A900-E9B6-0EE0-3F00-8BB244949C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E2D54C7-ABF1-FDDE-6EA0-820751DAD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1295400"/>
            <a:ext cx="11505032" cy="428094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A2805F3-2B93-256E-59B4-79C654E3A026}"/>
              </a:ext>
            </a:extLst>
          </p:cNvPr>
          <p:cNvSpPr txBox="1"/>
          <p:nvPr/>
        </p:nvSpPr>
        <p:spPr>
          <a:xfrm>
            <a:off x="1030246" y="585842"/>
            <a:ext cx="71737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attire l’attention des élèves que AB dans la dernière phrase désigne ici la distance et pas le segment </a:t>
            </a:r>
          </a:p>
        </p:txBody>
      </p:sp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80D0CC90-0DD1-498D-BB13-51FF079C22F3}"/>
              </a:ext>
            </a:extLst>
          </p:cNvPr>
          <p:cNvSpPr txBox="1"/>
          <p:nvPr/>
        </p:nvSpPr>
        <p:spPr>
          <a:xfrm>
            <a:off x="929390" y="2683239"/>
            <a:ext cx="517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distance du point A à la droite d est :…………….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EF0FD1-4396-63A3-D593-CB886EFEE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849" y="2099876"/>
            <a:ext cx="36703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 𝐕𝐨𝐢𝐜𝐢 𝐥𝐚  𝐫é𝐩𝐨𝐧𝐬𝐞: la distance d’un point à une droite est la distance entre ce point et le point de rencontre du la perpendiculaire à cette droite passant par ce point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74E478-A72F-6AF9-4BD7-A9D1B485CA6C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962C41-34A7-A43E-415B-442A1D8C1819}"/>
              </a:ext>
            </a:extLst>
          </p:cNvPr>
          <p:cNvSpPr txBox="1"/>
          <p:nvPr/>
        </p:nvSpPr>
        <p:spPr>
          <a:xfrm>
            <a:off x="818532" y="2804666"/>
            <a:ext cx="57551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distance du point A à la droite d est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:la distance AH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427A4ED-2E7F-B42C-957F-8164E449F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849" y="2099876"/>
            <a:ext cx="36703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2"/>
            <a:ext cx="10727579" cy="403982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8C7FE6BA-B61E-741E-B369-D0D77CD4C0C2}"/>
              </a:ext>
            </a:extLst>
          </p:cNvPr>
          <p:cNvSpPr txBox="1"/>
          <p:nvPr/>
        </p:nvSpPr>
        <p:spPr>
          <a:xfrm>
            <a:off x="929390" y="2683239"/>
            <a:ext cx="517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distance du point A à la droite d est :…………….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7A8658-FFB8-DA44-9353-6B1433875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74" y="1957174"/>
            <a:ext cx="4167266" cy="380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2"/>
            <a:ext cx="10727579" cy="411312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F97E079-3268-AC15-DC0F-8709068E2A82}"/>
                  </a:ext>
                </a:extLst>
              </p:cNvPr>
              <p:cNvSpPr txBox="1"/>
              <p:nvPr/>
            </p:nvSpPr>
            <p:spPr>
              <a:xfrm>
                <a:off x="929390" y="2683239"/>
                <a:ext cx="540551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distance du point A à la droite d est :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𝐴𝐺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F97E079-3268-AC15-DC0F-8709068E2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390" y="2683239"/>
                <a:ext cx="5405519" cy="400110"/>
              </a:xfrm>
              <a:prstGeom prst="rect">
                <a:avLst/>
              </a:prstGeom>
              <a:blipFill>
                <a:blip r:embed="rId3"/>
                <a:stretch>
                  <a:fillRect l="-937" t="-9375" r="-234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DE03A437-7452-F700-2630-50E909713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74" y="1957174"/>
            <a:ext cx="4167266" cy="380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algn="ctr" defTabSz="685783" rtl="0" eaLnBrk="1" latinLnBrk="0" hangingPunct="1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56619" y="480097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endParaRPr lang="fr-FR" sz="2000" b="1" dirty="0">
              <a:latin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41075" y="374647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 rtl="1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1651" y="575621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56619" y="94613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algn="ctr" defTabSz="685783" rtl="0" eaLnBrk="1" latinLnBrk="0" hangingPunct="1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53206" y="260079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MA" sz="2000" b="1">
                <a:latin typeface="Calibri" panose="020F0502020204030204" pitchFamily="34" charset="0"/>
              </a:rPr>
              <a:t>Reconnaître et construire les objets géométriques de base </a:t>
            </a:r>
            <a:endParaRPr lang="fr-MA" sz="2000" dirty="0"/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4" y="3777104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MA" sz="2000" b="1" dirty="0">
                <a:latin typeface="Calibri" panose="020F0502020204030204" pitchFamily="34" charset="0"/>
              </a:rPr>
              <a:t>Reconnaître et construire les angles</a:t>
            </a:r>
            <a:endParaRPr lang="fr-MA" sz="2000" dirty="0"/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30976" y="580019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MA" sz="2400" b="1" dirty="0">
                <a:latin typeface="Calibri" panose="020F0502020204030204" pitchFamily="34" charset="0"/>
              </a:rPr>
              <a:t>Déterminer la distance d’un point à une droite et la distance entre deux droites parallèles </a:t>
            </a:r>
            <a:endParaRPr lang="fr-MA" sz="2000" dirty="0"/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73033" y="4749322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MA" sz="2000" b="1">
                <a:latin typeface="Calibri" panose="020F0502020204030204" pitchFamily="34" charset="0"/>
              </a:rPr>
              <a:t>Reconnaître et construire les polygones</a:t>
            </a:r>
            <a:endParaRPr lang="fr-MA" sz="2000" b="1" dirty="0">
              <a:latin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178118" y="1877562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Lecon7:         les concepts de base de la géométrie dans le plan </a:t>
            </a:r>
            <a:endParaRPr lang="fr-MA" sz="2800" dirty="0">
              <a:solidFill>
                <a:schemeClr val="bg1"/>
              </a:solidFill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178255" y="1946263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 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21651" y="9975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DS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42224" y="374746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73033" y="2783201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73033" y="3753745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41075" y="474660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dirty="0">
                <a:solidFill>
                  <a:prstClr val="black"/>
                </a:solidFill>
                <a:sym typeface="Arial"/>
              </a:rPr>
              <a:t>Tâche 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271547" y="5745736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Tâche</a:t>
            </a:r>
            <a:r>
              <a:rPr lang="en-US" b="1" dirty="0"/>
              <a:t> 4</a:t>
            </a:r>
            <a:endParaRPr lang="fr-FR" b="1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>
              <a:solidFill>
                <a:schemeClr val="tx1"/>
              </a:solidFill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53206" y="4953411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800" dirty="0"/>
          </a:p>
        </p:txBody>
      </p:sp>
      <p:sp>
        <p:nvSpPr>
          <p:cNvPr id="2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30976" y="906068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Correction devoir surveillé Période 2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  <a:p>
            <a:r>
              <a:rPr lang="fr-FR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F9C685E0-CB00-5BDD-82F5-68A79F39D1D4}"/>
              </a:ext>
            </a:extLst>
          </p:cNvPr>
          <p:cNvSpPr txBox="1"/>
          <p:nvPr/>
        </p:nvSpPr>
        <p:spPr>
          <a:xfrm>
            <a:off x="2042281" y="2736772"/>
            <a:ext cx="44823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distance entre les deux droites D et D’ </a:t>
            </a:r>
          </a:p>
          <a:p>
            <a:pPr marL="0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la distance :…………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32776A9-9968-3D46-1303-62C0F6E66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"/>
          <a:stretch/>
        </p:blipFill>
        <p:spPr>
          <a:xfrm>
            <a:off x="7209087" y="2177885"/>
            <a:ext cx="3656398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</a:t>
            </a:r>
            <a:r>
              <a:rPr lang="fr-FR" dirty="0" err="1"/>
              <a:t>é</a:t>
            </a:r>
            <a:r>
              <a:rPr lang="fr-FR" dirty="0"/>
              <a:t>𝐩𝐨𝐧𝐬𝐞: la droite MM’ est perpendiculaires au deux droites D et D’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8AB5F3-4BBE-69DF-D840-215774E97F43}"/>
              </a:ext>
            </a:extLst>
          </p:cNvPr>
          <p:cNvSpPr txBox="1"/>
          <p:nvPr/>
        </p:nvSpPr>
        <p:spPr>
          <a:xfrm>
            <a:off x="2042282" y="2736772"/>
            <a:ext cx="44823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distance entre les deux droites D et D’ </a:t>
            </a:r>
          </a:p>
          <a:p>
            <a:pPr marL="0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la distance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:la distance MM’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8C30344-88C4-F31E-D77F-6F6AD4CAC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385" y="2177885"/>
            <a:ext cx="37211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9E4906-2C6D-5ABD-245A-2ED3D495B12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D626C68-8914-82B8-67F3-7997C7545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05" y="3003216"/>
            <a:ext cx="4991100" cy="16256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B2C20DF-51BE-5203-EE5F-BDFDABC2182A}"/>
              </a:ext>
            </a:extLst>
          </p:cNvPr>
          <p:cNvSpPr txBox="1"/>
          <p:nvPr/>
        </p:nvSpPr>
        <p:spPr>
          <a:xfrm>
            <a:off x="1079292" y="2803161"/>
            <a:ext cx="6421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distance entre les deux droites bleus est la distance : ……..</a:t>
            </a:r>
          </a:p>
        </p:txBody>
      </p:sp>
    </p:spTree>
    <p:extLst>
      <p:ext uri="{BB962C8B-B14F-4D97-AF65-F5344CB8AC3E}">
        <p14:creationId xmlns:p14="http://schemas.microsoft.com/office/powerpoint/2010/main" val="25722336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62B8-89AF-91B7-A3B6-C6130828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A76D8-7272-65E9-8601-75D5D523D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 : GH est perpendiculaires aux deux droites bleus.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412A7E-B5D3-2EB4-C47B-0521A6B66F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B80E7C-01BC-9C0D-2B28-E90F717765CE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720EB6D-8D8E-D779-A612-6C7BF294EE6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977FB8-3489-EC20-D375-0D3671734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4" r="10398"/>
          <a:stretch/>
        </p:blipFill>
        <p:spPr>
          <a:xfrm>
            <a:off x="7075358" y="2772308"/>
            <a:ext cx="3942413" cy="1625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342EF73-90FC-4F39-C4B7-B32BF3E28025}"/>
              </a:ext>
            </a:extLst>
          </p:cNvPr>
          <p:cNvSpPr txBox="1"/>
          <p:nvPr/>
        </p:nvSpPr>
        <p:spPr>
          <a:xfrm>
            <a:off x="784033" y="1899821"/>
            <a:ext cx="7374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distance entre les deux droites bleus est la distance :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distance GH</a:t>
            </a:r>
          </a:p>
        </p:txBody>
      </p:sp>
    </p:spTree>
    <p:extLst>
      <p:ext uri="{BB962C8B-B14F-4D97-AF65-F5344CB8AC3E}">
        <p14:creationId xmlns:p14="http://schemas.microsoft.com/office/powerpoint/2010/main" val="9230461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2243487" y="1349597"/>
            <a:ext cx="7092719" cy="3050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kern="0" dirty="0">
                <a:solidFill>
                  <a:srgbClr val="000000"/>
                </a:solidFill>
                <a:sym typeface="Arial"/>
              </a:rPr>
              <a:t>La distance du point K à la droite ML est : 3cm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kern="0" dirty="0">
                <a:solidFill>
                  <a:srgbClr val="000000"/>
                </a:solidFill>
                <a:sym typeface="Arial"/>
              </a:rPr>
              <a:t>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243487" y="478182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357795" y="478182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694C69-095F-2923-10B0-245727B2D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729" y="2312357"/>
            <a:ext cx="2313066" cy="208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 : KM est perpendiculaire à ML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243487" y="514511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7EB50729-AFF6-848C-23F7-81A25258D001}"/>
              </a:ext>
            </a:extLst>
          </p:cNvPr>
          <p:cNvSpPr txBox="1"/>
          <p:nvPr/>
        </p:nvSpPr>
        <p:spPr>
          <a:xfrm>
            <a:off x="2243487" y="1349597"/>
            <a:ext cx="7092719" cy="3050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kern="0" dirty="0">
                <a:solidFill>
                  <a:srgbClr val="000000"/>
                </a:solidFill>
                <a:sym typeface="Arial"/>
              </a:rPr>
              <a:t>La distance du point K à la droite ML est : 3cm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kern="0" dirty="0">
                <a:solidFill>
                  <a:srgbClr val="000000"/>
                </a:solidFill>
                <a:sym typeface="Arial"/>
              </a:rPr>
              <a:t>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2537B6-6777-362F-0B49-9A76040F6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729" y="2312357"/>
            <a:ext cx="2313066" cy="208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31537FB5-F08F-56EC-238B-99EA2EBB5A05}"/>
              </a:ext>
            </a:extLst>
          </p:cNvPr>
          <p:cNvSpPr txBox="1"/>
          <p:nvPr/>
        </p:nvSpPr>
        <p:spPr>
          <a:xfrm>
            <a:off x="1713876" y="1142700"/>
            <a:ext cx="8764248" cy="360585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La distance entre les deux droites AB et DC est :la distance BD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713876" y="545974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8499713" y="545974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861BD7-0F91-9015-E71A-0BB7661CC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227" y="2305050"/>
            <a:ext cx="36068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8124959" y="544454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EE9CB3E0-5569-6800-E363-18F8F68A9349}"/>
              </a:ext>
            </a:extLst>
          </p:cNvPr>
          <p:cNvSpPr txBox="1"/>
          <p:nvPr/>
        </p:nvSpPr>
        <p:spPr>
          <a:xfrm>
            <a:off x="1339122" y="1050161"/>
            <a:ext cx="8764248" cy="360585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La distance entre les deux droites AB et DC est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:la distance BD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3282A88-7EBC-E7D2-B547-8E4131742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988" y="2091023"/>
            <a:ext cx="36068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</a:t>
            </a:r>
            <a:r>
              <a:rPr lang="ar-SA" dirty="0"/>
              <a:t> 13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81099396-3946-98FC-0CDD-85E1CBD587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86" y="818001"/>
            <a:ext cx="7247008" cy="517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Déterminer la distance d’un point à une droite et la distance entre deux droites parallèles </a:t>
            </a:r>
            <a:endParaRPr lang="fr-MA" sz="16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Droites</a:t>
            </a:r>
            <a:r>
              <a:rPr lang="en-US" dirty="0"/>
              <a:t> </a:t>
            </a:r>
            <a:r>
              <a:rPr lang="en-US" dirty="0" err="1"/>
              <a:t>perpendiculaires</a:t>
            </a:r>
            <a:endParaRPr lang="en-US" dirty="0"/>
          </a:p>
          <a:p>
            <a:r>
              <a:rPr lang="en-US" dirty="0"/>
              <a:t>Distance d’un point à </a:t>
            </a:r>
            <a:r>
              <a:rPr lang="en-US" dirty="0" err="1"/>
              <a:t>une</a:t>
            </a:r>
            <a:r>
              <a:rPr lang="en-US" dirty="0"/>
              <a:t> droite</a:t>
            </a:r>
          </a:p>
          <a:p>
            <a:r>
              <a:rPr lang="en-US" dirty="0" err="1"/>
              <a:t>Droites</a:t>
            </a:r>
            <a:r>
              <a:rPr lang="en-US" dirty="0"/>
              <a:t> </a:t>
            </a:r>
            <a:r>
              <a:rPr lang="en-US" dirty="0" err="1"/>
              <a:t>paralléles</a:t>
            </a:r>
            <a:r>
              <a:rPr lang="en-US" dirty="0"/>
              <a:t> </a:t>
            </a:r>
          </a:p>
          <a:p>
            <a:r>
              <a:rPr lang="en-US" dirty="0"/>
              <a:t>Distance entre deux droits </a:t>
            </a:r>
            <a:r>
              <a:rPr lang="en-US" dirty="0" err="1"/>
              <a:t>paralléles</a:t>
            </a:r>
            <a:r>
              <a:rPr lang="en-US" dirty="0"/>
              <a:t>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Pour tracer deux droites perpendiculaires ,j’utilise une équerre;</a:t>
            </a:r>
          </a:p>
          <a:p>
            <a:pPr lvl="0"/>
            <a:r>
              <a:rPr lang="fr-FR" b="1" dirty="0"/>
              <a:t>Pour mesurer un segment ,j’utilise une règle graduée ; 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Pour vérifier que deux droites sont perpendiculaires ,j’utilise une équerre 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0AF12CF-BFA6-C6C1-83A8-645D9A5BC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30" y="1050161"/>
            <a:ext cx="6599932" cy="14531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F5241EE-461F-894C-A638-789B70A750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784" y="2503357"/>
            <a:ext cx="4787900" cy="4140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E72A937-84CC-3BAA-191A-13CE68FC57D3}"/>
                  </a:ext>
                </a:extLst>
              </p:cNvPr>
              <p:cNvSpPr txBox="1"/>
              <p:nvPr/>
            </p:nvSpPr>
            <p:spPr>
              <a:xfrm>
                <a:off x="884420" y="4931764"/>
                <a:ext cx="56156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distance du point E à la droite d est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𝐸𝐻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49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E72A937-84CC-3BAA-191A-13CE68FC57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20" y="4931764"/>
                <a:ext cx="5615640" cy="400110"/>
              </a:xfrm>
              <a:prstGeom prst="rect">
                <a:avLst/>
              </a:prstGeom>
              <a:blipFill>
                <a:blip r:embed="rId6"/>
                <a:stretch>
                  <a:fillRect l="-1086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68200-E023-3DF6-243E-1816005C0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78E3D1-43AF-E64E-24DD-9A62E9283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7ECF29-D8AF-AEFC-60B1-20985EA66B2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57BC377-BBF4-D44A-ADAB-50271BD0C9E7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6781581-70C5-575F-1D1D-87481CA53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5E920E9-E37B-3916-6CB9-DAFD85552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66FCED-9C00-B2C2-A89C-5A6A5C1B6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05" r="2707" b="43305"/>
          <a:stretch/>
        </p:blipFill>
        <p:spPr>
          <a:xfrm>
            <a:off x="149902" y="1199214"/>
            <a:ext cx="11422506" cy="5696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5AA10B0-8CD2-F743-AF11-6F1B4A4E6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499" y="2196102"/>
            <a:ext cx="3231838" cy="34626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0036D40-1517-8E67-08F1-30A9C5D956A1}"/>
                  </a:ext>
                </a:extLst>
              </p:cNvPr>
              <p:cNvSpPr txBox="1"/>
              <p:nvPr/>
            </p:nvSpPr>
            <p:spPr>
              <a:xfrm>
                <a:off x="614597" y="4512039"/>
                <a:ext cx="60573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distance entre les deux droites d1 et d2 est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𝐶𝐷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fr-FR" sz="2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0036D40-1517-8E67-08F1-30A9C5D956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97" y="4512039"/>
                <a:ext cx="6057364" cy="400110"/>
              </a:xfrm>
              <a:prstGeom prst="rect">
                <a:avLst/>
              </a:prstGeom>
              <a:blipFill>
                <a:blip r:embed="rId6"/>
                <a:stretch>
                  <a:fillRect l="-1108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77385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</a:t>
            </a:r>
            <a:r>
              <a:rPr lang="ar-SA" dirty="0"/>
              <a:t> 13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EBB3208-BB54-F20E-66AB-427135D7A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31" y="1002959"/>
            <a:ext cx="10936153" cy="456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663" y="585842"/>
            <a:ext cx="10277475" cy="268287"/>
          </a:xfrm>
          <a:noFill/>
        </p:spPr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L’enseignant encourage les élèves à dire avec leurs propres mots ce qu’ils ont appris</a:t>
            </a:r>
          </a:p>
          <a:p>
            <a:endParaRPr lang="fr-FR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FD70D1-C286-2177-DC25-6AA9CE0AE3DA}"/>
              </a:ext>
            </a:extLst>
          </p:cNvPr>
          <p:cNvSpPr txBox="1"/>
          <p:nvPr/>
        </p:nvSpPr>
        <p:spPr>
          <a:xfrm>
            <a:off x="605109" y="1189536"/>
            <a:ext cx="6538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Comment déterminer la distance d’un point à une droite;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1C93DA-9653-B1EA-D8F2-C40B71EA8EED}"/>
              </a:ext>
            </a:extLst>
          </p:cNvPr>
          <p:cNvSpPr txBox="1"/>
          <p:nvPr/>
        </p:nvSpPr>
        <p:spPr>
          <a:xfrm>
            <a:off x="605109" y="1642502"/>
            <a:ext cx="7122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Comment déterminer la distance entre deux droites parallèles;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FF58E0A-2606-86AE-4E04-887005E13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6" y="2633803"/>
            <a:ext cx="10615470" cy="310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C142A7-B012-3F0D-6FD5-C6059D634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64" y="1436870"/>
            <a:ext cx="11056125" cy="356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ECFE4AD-63A0-2EC3-2AFA-E8ACFBB0B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A1A3C4-52E6-128F-2895-73041F2535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L’enseignant fournit une tâche à réaliser par les élèves. Cette tâche est similaire à celle qui a été travaillée pendant la phase de modelage</a:t>
            </a:r>
          </a:p>
          <a:p>
            <a:pPr algn="just"/>
            <a:r>
              <a:rPr lang="fr-FR" sz="1200" dirty="0"/>
              <a:t>L’enseignant lit la consigne et demande à chaque élève de réaliser la tâche individuellement.</a:t>
            </a:r>
          </a:p>
          <a:p>
            <a:pPr algn="just"/>
            <a:r>
              <a:rPr lang="fr-FR" sz="1200" dirty="0"/>
              <a:t>Si plusieurs élèves rencontrent des difficultés, l’enseignant peut faire un rappel des étapes ou des règles à suivre à l’ensemble de la classe.</a:t>
            </a:r>
          </a:p>
          <a:p>
            <a:pPr algn="just"/>
            <a:r>
              <a:rPr lang="fr-FR" sz="1200" dirty="0"/>
              <a:t>Les autres élèves contribuent à la correction à travers des questions posées par l’enseignant.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E84FE-E950-F76C-27EC-59570AA0B9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sz="1400" dirty="0"/>
              <a:t>Laisser un temps suffisant de réflexion et de travail individuel avant de demander aux élèves de comparer et justifier leurs réponses en binômes</a:t>
            </a:r>
          </a:p>
          <a:p>
            <a:pPr algn="just"/>
            <a:r>
              <a:rPr lang="fr-FR" sz="1400" dirty="0"/>
              <a:t>Donner des indices et clarifications, ou faire des rappels pendant la période de travail individuel si on identifie des difficultés communes entre plusieurs élèves</a:t>
            </a:r>
          </a:p>
          <a:p>
            <a:pPr algn="just"/>
            <a:r>
              <a:rPr lang="fr-FR" sz="1400" dirty="0"/>
              <a:t>Demander aux élèves de justifier leur réponse: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Pourquoi? Peux-tu me dire comment tu as fait? »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Qu’est-ce que tu t’es posé comme question ? »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77730B-E160-18A1-AF8C-07819246D4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directement aux élèves de travailler en binômes</a:t>
            </a:r>
          </a:p>
          <a:p>
            <a:pPr algn="just"/>
            <a:r>
              <a:rPr lang="fr-FR" sz="1400" dirty="0"/>
              <a:t>Ne pas superviser les travaux des élèves et les échanges entre binômes</a:t>
            </a:r>
          </a:p>
          <a:p>
            <a:pPr algn="just"/>
            <a:r>
              <a:rPr lang="fr-FR" sz="1400" dirty="0"/>
              <a:t>Ne pas réaliser la correction au tableau</a:t>
            </a:r>
          </a:p>
          <a:p>
            <a:pPr algn="just"/>
            <a:r>
              <a:rPr lang="fr-FR" sz="1400" dirty="0"/>
              <a:t>Ne pas demander aux élèves de justifier leurs réponses</a:t>
            </a:r>
          </a:p>
          <a:p>
            <a:pPr algn="just"/>
            <a:r>
              <a:rPr lang="fr-FR" sz="1400" dirty="0"/>
              <a:t>Se contenter de demander au reste de la classe « est-ce que vous avez bien compris? » ou « est-ce que tout le monde est d’accord? »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6D0A9D-A015-D7B6-E09D-BE8E94D7C4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F19105-4139-816E-A0AB-2830FD5FFB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la pratique guidée en binôme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42EF9F-D7AF-D33A-0146-84D52BBECE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1851183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3280</TotalTime>
  <Words>2244</Words>
  <Application>Microsoft Office PowerPoint</Application>
  <PresentationFormat>Grand écran</PresentationFormat>
  <Paragraphs>298</Paragraphs>
  <Slides>69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69</vt:i4>
      </vt:variant>
    </vt:vector>
  </HeadingPairs>
  <TitlesOfParts>
    <vt:vector size="79" baseType="lpstr">
      <vt:lpstr>American Typewriter</vt:lpstr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 que la règle pour tracer une droite et l’équerre pour tracer deux droites perpendiculaires:</vt:lpstr>
      <vt:lpstr> Complétez:</vt:lpstr>
      <vt:lpstr>Rappelez vous que pour vérifier que deux droites sont perpendiculaires on utilise l’équerre :</vt:lpstr>
      <vt:lpstr> Répondez par vrai ou faux:</vt:lpstr>
      <vt:lpstr> Voici la réponse : deux droites perpendiculaires forment un angle droit .</vt:lpstr>
      <vt:lpstr> Répondez par vrai ou faux:</vt:lpstr>
      <vt:lpstr> Voici la réponse : j’utilise l’équerre pour vérifier si deux droites sont perpendiculaires </vt:lpstr>
      <vt:lpstr> Répondez par vrai ou faux:</vt:lpstr>
      <vt:lpstr> Voici la réponse : deux droites perpendiculaires à une même droite sont parallèles, </vt:lpstr>
      <vt:lpstr>Tracer deux droites perpendiculaires :</vt:lpstr>
      <vt:lpstr>Voici la réponse :pour tracer deux droites perpendiculaires on suit les étapes suivantes :</vt:lpstr>
      <vt:lpstr>Voici ce qu’on a vu jusqu’ici  :</vt:lpstr>
      <vt:lpstr>Présentation PowerPoint</vt:lpstr>
      <vt:lpstr>Exprimez vos avis:</vt:lpstr>
      <vt:lpstr>A la fin de cette séance, vous serez capables de:</vt:lpstr>
      <vt:lpstr>Présentation PowerPoint</vt:lpstr>
      <vt:lpstr>Je vous montre comment déterminer la distance du point E à la droite d :</vt:lpstr>
      <vt:lpstr>Étape 1: je trace la droite k  Passant par le point E et perpendiculaire a la droite d:</vt:lpstr>
      <vt:lpstr>Étape 2: je marque le point H point de rencontre des deux droites k et d :</vt:lpstr>
      <vt:lpstr>Voici un résumé :</vt:lpstr>
      <vt:lpstr>Mmaintenant je vous montre comment déterminer la distance entre deux droites parallèles :</vt:lpstr>
      <vt:lpstr>Etape 1: je trace la droite k perpendiculaire aux droites d1 et d2 :</vt:lpstr>
      <vt:lpstr>Etape 2: je marque les deux points A et B ,de rencontre de la droite k Avec les deux droites d1 et d2 :</vt:lpstr>
      <vt:lpstr>Voici un résumé:</vt:lpstr>
      <vt:lpstr>Présentation PowerPoint</vt:lpstr>
      <vt:lpstr>Complétez:</vt:lpstr>
      <vt:lpstr> 𝐕𝐨𝐢𝐜𝐢 𝐥𝐚  𝐫é𝐩𝐨𝐧𝐬𝐞: la distance d’un point à une droite est la distance entre ce point et le point de rencontre du la perpendiculaire à cette droite passant par ce point </vt:lpstr>
      <vt:lpstr>Complétez:</vt:lpstr>
      <vt:lpstr> 𝐕𝐨𝐢𝐜𝐢 𝐥𝐚  𝐫é𝐩𝐨𝐧𝐬𝐞.</vt:lpstr>
      <vt:lpstr>Complétez:</vt:lpstr>
      <vt:lpstr> 𝐕𝐨𝐢𝐜𝐢 𝐥𝐚  𝐫é𝐩𝐨𝐧𝐬𝐞: la droite MM’ est perpendiculaires au deux droites D et D’</vt:lpstr>
      <vt:lpstr>Complétez:</vt:lpstr>
      <vt:lpstr> 𝐕𝐨𝐢𝐜𝐢 𝐥𝐚  𝐫é𝐩𝐨𝐧𝐬𝐞 : GH est perpendiculaires aux deux droites bleus.</vt:lpstr>
      <vt:lpstr> Complétez</vt:lpstr>
      <vt:lpstr>𝐕𝐨𝐢𝐜𝐢 𝐥𝐚  𝐫é𝐩𝐨𝐧𝐬𝐞 : KM est perpendiculaire à ML </vt:lpstr>
      <vt:lpstr> Complétez</vt:lpstr>
      <vt:lpstr>𝐕𝐨𝐢𝐜𝐢 𝐥𝐚  𝐫é𝐩𝐨𝐧𝐬𝐞</vt:lpstr>
      <vt:lpstr>Présentation PowerPoint</vt:lpstr>
      <vt:lpstr>Travaillez individuellement puis discutez en binômes vos réponses.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151</cp:revision>
  <dcterms:created xsi:type="dcterms:W3CDTF">2025-11-03T10:55:47Z</dcterms:created>
  <dcterms:modified xsi:type="dcterms:W3CDTF">2026-01-28T12:39:26Z</dcterms:modified>
</cp:coreProperties>
</file>