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9"/>
  </p:notesMasterIdLst>
  <p:handoutMasterIdLst>
    <p:handoutMasterId r:id="rId50"/>
  </p:handoutMasterIdLst>
  <p:sldIdLst>
    <p:sldId id="2147483553" r:id="rId4"/>
    <p:sldId id="2147483485" r:id="rId5"/>
    <p:sldId id="2147483595" r:id="rId6"/>
    <p:sldId id="2147483552" r:id="rId7"/>
    <p:sldId id="2147483626" r:id="rId8"/>
    <p:sldId id="2147483635" r:id="rId9"/>
    <p:sldId id="2134806507" r:id="rId10"/>
    <p:sldId id="2134806552" r:id="rId11"/>
    <p:sldId id="2134806567" r:id="rId12"/>
    <p:sldId id="2134806569" r:id="rId13"/>
    <p:sldId id="2147483582" r:id="rId14"/>
    <p:sldId id="2147483637" r:id="rId15"/>
    <p:sldId id="2147483639" r:id="rId16"/>
    <p:sldId id="2147483640" r:id="rId17"/>
    <p:sldId id="2147483641" r:id="rId18"/>
    <p:sldId id="2147483643" r:id="rId19"/>
    <p:sldId id="2147483642" r:id="rId20"/>
    <p:sldId id="2147483556" r:id="rId21"/>
    <p:sldId id="2134806558" r:id="rId22"/>
    <p:sldId id="2134806568" r:id="rId23"/>
    <p:sldId id="2147483644" r:id="rId24"/>
    <p:sldId id="2134805878" r:id="rId25"/>
    <p:sldId id="2147483645" r:id="rId26"/>
    <p:sldId id="2134806573" r:id="rId27"/>
    <p:sldId id="2147483557" r:id="rId28"/>
    <p:sldId id="2147483646" r:id="rId29"/>
    <p:sldId id="2147483647" r:id="rId30"/>
    <p:sldId id="2147483613" r:id="rId31"/>
    <p:sldId id="2147483615" r:id="rId32"/>
    <p:sldId id="2147483636" r:id="rId33"/>
    <p:sldId id="2147483619" r:id="rId34"/>
    <p:sldId id="2147483627" r:id="rId35"/>
    <p:sldId id="2147483625" r:id="rId36"/>
    <p:sldId id="2147483621" r:id="rId37"/>
    <p:sldId id="2147483617" r:id="rId38"/>
    <p:sldId id="2134806577" r:id="rId39"/>
    <p:sldId id="2134806551" r:id="rId40"/>
    <p:sldId id="2134806578" r:id="rId41"/>
    <p:sldId id="2134806579" r:id="rId42"/>
    <p:sldId id="2134806088" r:id="rId43"/>
    <p:sldId id="2134806580" r:id="rId44"/>
    <p:sldId id="2134806582" r:id="rId45"/>
    <p:sldId id="2134806536" r:id="rId46"/>
    <p:sldId id="2134806535" r:id="rId47"/>
    <p:sldId id="2134806584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95"/>
            <p14:sldId id="2147483552"/>
            <p14:sldId id="2147483626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47483637"/>
            <p14:sldId id="2147483639"/>
            <p14:sldId id="2147483640"/>
            <p14:sldId id="2147483641"/>
            <p14:sldId id="2147483643"/>
            <p14:sldId id="2147483642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/>
        </p14:section>
        <p14:section name="Tâche principale" id="{A2A5D278-252D-471E-A046-E0EEBB7C2D2B}">
          <p14:sldIdLst>
            <p14:sldId id="2147483556"/>
            <p14:sldId id="2134806558"/>
            <p14:sldId id="2134806568"/>
            <p14:sldId id="2147483644"/>
            <p14:sldId id="2134805878"/>
            <p14:sldId id="2147483645"/>
            <p14:sldId id="2134806573"/>
            <p14:sldId id="2147483557"/>
            <p14:sldId id="2147483646"/>
            <p14:sldId id="2147483647"/>
            <p14:sldId id="2147483613"/>
            <p14:sldId id="2147483615"/>
          </p14:sldIdLst>
        </p14:section>
        <p14:section name="Pratique en binôme" id="{FBF6C3DA-BDD6-43C8-8043-82F3BE3C64FD}">
          <p14:sldIdLst/>
        </p14:section>
        <p14:section name="Fin de la séance" id="{44B71B2B-D974-4F2C-B5A1-E1796678D1E2}">
          <p14:sldIdLst>
            <p14:sldId id="2147483636"/>
            <p14:sldId id="2147483619"/>
            <p14:sldId id="2147483627"/>
            <p14:sldId id="2147483625"/>
            <p14:sldId id="2147483621"/>
            <p14:sldId id="2147483617"/>
            <p14:sldId id="2134806577"/>
            <p14:sldId id="2134806551"/>
            <p14:sldId id="2134806578"/>
            <p14:sldId id="2134806579"/>
            <p14:sldId id="2134806088"/>
            <p14:sldId id="2134806580"/>
            <p14:sldId id="2134806582"/>
            <p14:sldId id="2134806536"/>
            <p14:sldId id="2134806535"/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2C3"/>
    <a:srgbClr val="D6DCE5"/>
    <a:srgbClr val="AB20B6"/>
    <a:srgbClr val="FF6565"/>
    <a:srgbClr val="DC94DE"/>
    <a:srgbClr val="B27096"/>
    <a:srgbClr val="FDDF43"/>
    <a:srgbClr val="EB926C"/>
    <a:srgbClr val="5FADE4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79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12/12/2025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7343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969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745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0070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9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38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3" Type="http://schemas.openxmlformats.org/officeDocument/2006/relationships/image" Target="../media/image9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8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5" Type="http://schemas.openxmlformats.org/officeDocument/2006/relationships/image" Target="../media/image71.png"/><Relationship Id="rId10" Type="http://schemas.openxmlformats.org/officeDocument/2006/relationships/image" Target="../media/image77.png"/><Relationship Id="rId4" Type="http://schemas.openxmlformats.org/officeDocument/2006/relationships/image" Target="../media/image70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9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0.png"/><Relationship Id="rId10" Type="http://schemas.openxmlformats.org/officeDocument/2006/relationships/image" Target="../media/image88.png"/><Relationship Id="rId4" Type="http://schemas.openxmlformats.org/officeDocument/2006/relationships/image" Target="../media/image820.png"/><Relationship Id="rId9" Type="http://schemas.openxmlformats.org/officeDocument/2006/relationships/image" Target="../media/image8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7.png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0.png"/><Relationship Id="rId4" Type="http://schemas.openxmlformats.org/officeDocument/2006/relationships/image" Target="../media/image9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07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6.png"/><Relationship Id="rId5" Type="http://schemas.openxmlformats.org/officeDocument/2006/relationships/image" Target="../media/image103.png"/><Relationship Id="rId4" Type="http://schemas.openxmlformats.org/officeDocument/2006/relationships/image" Target="../media/image10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0.png"/><Relationship Id="rId3" Type="http://schemas.openxmlformats.org/officeDocument/2006/relationships/image" Target="../media/image12.jpeg"/><Relationship Id="rId7" Type="http://schemas.openxmlformats.org/officeDocument/2006/relationships/image" Target="../media/image106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50.png"/><Relationship Id="rId11" Type="http://schemas.openxmlformats.org/officeDocument/2006/relationships/image" Target="../media/image110.png"/><Relationship Id="rId5" Type="http://schemas.openxmlformats.org/officeDocument/2006/relationships/image" Target="../media/image109.png"/><Relationship Id="rId10" Type="http://schemas.openxmlformats.org/officeDocument/2006/relationships/image" Target="../media/image1090.png"/><Relationship Id="rId4" Type="http://schemas.openxmlformats.org/officeDocument/2006/relationships/image" Target="../media/image15.png"/><Relationship Id="rId9" Type="http://schemas.openxmlformats.org/officeDocument/2006/relationships/image" Target="../media/image108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9.gif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1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418137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1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415864" y="468259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523888" y="4618419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14007"/>
            <a:ext cx="7458868" cy="736597"/>
            <a:chOff x="304312" y="5304656"/>
            <a:chExt cx="5990003" cy="1215981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6"/>
              <a:ext cx="5990003" cy="1215981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4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412883" y="5541107"/>
              <a:ext cx="65604" cy="720000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B77C1D5-E5AE-8B49-A5E0-6EB11D4FC381}"/>
                  </a:ext>
                </a:extLst>
              </p:cNvPr>
              <p:cNvSpPr txBox="1"/>
              <p:nvPr/>
            </p:nvSpPr>
            <p:spPr>
              <a:xfrm>
                <a:off x="1898044" y="5284014"/>
                <a:ext cx="373584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b="1" dirty="0">
                    <a:solidFill>
                      <a:schemeClr val="bg1"/>
                    </a:solidFill>
                  </a:rPr>
                  <a:t>Réduire des expressions littérales de la forme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sz="2000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2000" b="1" i="1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𝒃𝒙</m:t>
                    </m:r>
                    <m:r>
                      <a:rPr lang="fr-FR" sz="2000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fr-MA" sz="2000" b="1" dirty="0">
                  <a:solidFill>
                    <a:schemeClr val="bg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B77C1D5-E5AE-8B49-A5E0-6EB11D4FC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8044" y="5284014"/>
                <a:ext cx="3735840" cy="707886"/>
              </a:xfrm>
              <a:prstGeom prst="rect">
                <a:avLst/>
              </a:prstGeom>
              <a:blipFill>
                <a:blip r:embed="rId3"/>
                <a:stretch>
                  <a:fillRect l="-1631" t="-5172" r="-2284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Google Shape;731;p98">
            <a:extLst>
              <a:ext uri="{FF2B5EF4-FFF2-40B4-BE49-F238E27FC236}">
                <a16:creationId xmlns:a16="http://schemas.microsoft.com/office/drawing/2014/main" id="{4EC7E628-E132-7E28-CBBB-BE5D733B9A77}"/>
              </a:ext>
            </a:extLst>
          </p:cNvPr>
          <p:cNvSpPr txBox="1"/>
          <p:nvPr/>
        </p:nvSpPr>
        <p:spPr>
          <a:xfrm>
            <a:off x="-277957" y="1730435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CB05C1AA-18CE-6105-B0DA-A0C0F9B6F3D7}"/>
              </a:ext>
            </a:extLst>
          </p:cNvPr>
          <p:cNvSpPr txBox="1"/>
          <p:nvPr/>
        </p:nvSpPr>
        <p:spPr>
          <a:xfrm>
            <a:off x="8748597" y="1592990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73CC54D5-6FE6-127A-63F5-1BBFE8BDD34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655511" y="1472569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B4157B88-78F8-9E2E-0DA1-3704C04D5B44}"/>
              </a:ext>
            </a:extLst>
          </p:cNvPr>
          <p:cNvSpPr txBox="1"/>
          <p:nvPr/>
        </p:nvSpPr>
        <p:spPr>
          <a:xfrm>
            <a:off x="8816547" y="1659498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EC626726-3B0D-ADCC-8611-576FFD8AA845}"/>
              </a:ext>
            </a:extLst>
          </p:cNvPr>
          <p:cNvSpPr txBox="1"/>
          <p:nvPr/>
        </p:nvSpPr>
        <p:spPr>
          <a:xfrm>
            <a:off x="8919945" y="2284434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9" name="Google Shape;223;p26">
            <a:extLst>
              <a:ext uri="{FF2B5EF4-FFF2-40B4-BE49-F238E27FC236}">
                <a16:creationId xmlns:a16="http://schemas.microsoft.com/office/drawing/2014/main" id="{5D116BF3-E8AD-5410-7F9D-C943680779B7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0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52028CEA-18BB-1EA1-4B8B-396AB118E0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010" y="3429000"/>
            <a:ext cx="3995903" cy="277774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85150" y="4549499"/>
            <a:ext cx="43057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  <a:cs typeface="Arial" panose="020B0604020202020204" pitchFamily="34" charset="0"/>
              </a:rPr>
              <a:t>Introduction aux expressions littérales </a:t>
            </a: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sX0" fmla="*/ 0 w 1407925"/>
              <a:gd name="csY0" fmla="*/ 0 h 1227600"/>
              <a:gd name="csX1" fmla="*/ 469308 w 1407925"/>
              <a:gd name="csY1" fmla="*/ 0 h 1227600"/>
              <a:gd name="csX2" fmla="*/ 952696 w 1407925"/>
              <a:gd name="csY2" fmla="*/ 0 h 1227600"/>
              <a:gd name="csX3" fmla="*/ 1407925 w 1407925"/>
              <a:gd name="csY3" fmla="*/ 0 h 1227600"/>
              <a:gd name="csX4" fmla="*/ 1407925 w 1407925"/>
              <a:gd name="csY4" fmla="*/ 421476 h 1227600"/>
              <a:gd name="csX5" fmla="*/ 1407925 w 1407925"/>
              <a:gd name="csY5" fmla="*/ 818400 h 1227600"/>
              <a:gd name="csX6" fmla="*/ 1407925 w 1407925"/>
              <a:gd name="csY6" fmla="*/ 1227600 h 1227600"/>
              <a:gd name="csX7" fmla="*/ 938617 w 1407925"/>
              <a:gd name="csY7" fmla="*/ 1227600 h 1227600"/>
              <a:gd name="csX8" fmla="*/ 483388 w 1407925"/>
              <a:gd name="csY8" fmla="*/ 1227600 h 1227600"/>
              <a:gd name="csX9" fmla="*/ 0 w 1407925"/>
              <a:gd name="csY9" fmla="*/ 1227600 h 1227600"/>
              <a:gd name="csX10" fmla="*/ 0 w 1407925"/>
              <a:gd name="csY10" fmla="*/ 793848 h 1227600"/>
              <a:gd name="csX11" fmla="*/ 0 w 1407925"/>
              <a:gd name="csY11" fmla="*/ 372372 h 1227600"/>
              <a:gd name="csX12" fmla="*/ 0 w 1407925"/>
              <a:gd name="csY12" fmla="*/ 0 h 1227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818350" y="248879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  <a:defRPr/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  <a:p>
            <a:pPr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Notez bien que ces mots en français seront utilisés au cours de cette séance et pendant toute la leçon..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6C0A943-F7ED-640E-7ABC-4EB35B843CDB}"/>
              </a:ext>
            </a:extLst>
          </p:cNvPr>
          <p:cNvSpPr/>
          <p:nvPr/>
        </p:nvSpPr>
        <p:spPr>
          <a:xfrm>
            <a:off x="3985402" y="2119902"/>
            <a:ext cx="3942641" cy="73244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Variables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4AE568E-8CFE-610A-AAD1-4E60474C9C86}"/>
              </a:ext>
            </a:extLst>
          </p:cNvPr>
          <p:cNvSpPr/>
          <p:nvPr/>
        </p:nvSpPr>
        <p:spPr>
          <a:xfrm>
            <a:off x="3985401" y="3300132"/>
            <a:ext cx="3942641" cy="73244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Coefficients </a:t>
            </a:r>
            <a:r>
              <a:rPr lang="fr-FR" sz="2400" dirty="0"/>
              <a:t> </a:t>
            </a:r>
            <a:r>
              <a:rPr lang="fr-FR" sz="2400" b="1" dirty="0"/>
              <a:t> </a:t>
            </a:r>
          </a:p>
        </p:txBody>
      </p:sp>
      <p:sp>
        <p:nvSpPr>
          <p:cNvPr id="14" name="Rectangle : coins arrondis 6">
            <a:extLst>
              <a:ext uri="{FF2B5EF4-FFF2-40B4-BE49-F238E27FC236}">
                <a16:creationId xmlns:a16="http://schemas.microsoft.com/office/drawing/2014/main" id="{F4AE568E-8CFE-610A-AAD1-4E60474C9C86}"/>
              </a:ext>
            </a:extLst>
          </p:cNvPr>
          <p:cNvSpPr/>
          <p:nvPr/>
        </p:nvSpPr>
        <p:spPr>
          <a:xfrm>
            <a:off x="3985402" y="4480362"/>
            <a:ext cx="3985242" cy="73244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Additionner  </a:t>
            </a:r>
            <a:r>
              <a:rPr lang="fr-FR" sz="2400" dirty="0"/>
              <a:t> </a:t>
            </a:r>
            <a:r>
              <a:rPr lang="fr-FR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Ecrire l’expression littérale suivante sans les symboles: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𝒆𝒕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</a:t>
                </a:r>
                <a:endParaRPr kumimoji="0" lang="fr-FR" sz="1600" b="1" i="0" u="none" strike="sng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488332" y="2905780"/>
                <a:ext cx="3356043" cy="5232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dirty="0"/>
                  <a:t> </a:t>
                </a:r>
                <a14:m>
                  <m:oMath xmlns:m="http://schemas.openxmlformats.org/officeDocument/2006/math">
                    <m:r>
                      <a:rPr lang="fr-FR" sz="28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F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r-F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fr-F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fr-F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fr-F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</m:t>
                    </m:r>
                  </m:oMath>
                </a14:m>
                <a:endParaRPr lang="fr-FR" sz="28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332" y="2905780"/>
                <a:ext cx="3356043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829354" y="1430027"/>
                <a:ext cx="44121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400" b="1" dirty="0">
                    <a:solidFill>
                      <a:schemeClr val="tx1"/>
                    </a:solidFill>
                  </a:rPr>
                  <a:t>Ecrire sans les symboles :</a:t>
                </a:r>
                <a14:m>
                  <m:oMath xmlns:m="http://schemas.openxmlformats.org/officeDocument/2006/math">
                    <m:r>
                      <a:rPr lang="fr-FR" sz="2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𝒆𝒕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fr-FR" sz="2400" b="1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354" y="1430027"/>
                <a:ext cx="4412170" cy="461665"/>
              </a:xfrm>
              <a:prstGeom prst="rect">
                <a:avLst/>
              </a:prstGeom>
              <a:blipFill>
                <a:blip r:embed="rId5"/>
                <a:stretch>
                  <a:fillRect l="-2072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7AF90DED-259F-6C85-5529-1144C9455167}"/>
              </a:ext>
            </a:extLst>
          </p:cNvPr>
          <p:cNvSpPr/>
          <p:nvPr/>
        </p:nvSpPr>
        <p:spPr>
          <a:xfrm>
            <a:off x="920885" y="2020380"/>
            <a:ext cx="10350230" cy="33404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272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la réponse: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27012" y="570702"/>
            <a:ext cx="4514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donne des feedbacks sur les erreurs observées</a:t>
            </a:r>
            <a:r>
              <a:rPr lang="fr-FR" i="1" dirty="0">
                <a:solidFill>
                  <a:prstClr val="white">
                    <a:lumMod val="65000"/>
                  </a:prstClr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4131489" y="2805047"/>
                <a:ext cx="2986391" cy="7246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r>
                        <a:rPr lang="fr-FR" sz="24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fr-FR" sz="24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400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+7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489" y="2805047"/>
                <a:ext cx="2986391" cy="7246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75138FB6-45C4-D546-35E3-F860DEFFAF34}"/>
                  </a:ext>
                </a:extLst>
              </p:cNvPr>
              <p:cNvSpPr txBox="1"/>
              <p:nvPr/>
            </p:nvSpPr>
            <p:spPr>
              <a:xfrm>
                <a:off x="1488332" y="2905780"/>
                <a:ext cx="3356043" cy="5232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dirty="0"/>
                  <a:t> </a:t>
                </a:r>
                <a14:m>
                  <m:oMath xmlns:m="http://schemas.openxmlformats.org/officeDocument/2006/math">
                    <m:r>
                      <a:rPr lang="fr-FR" sz="28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F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r-F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fr-F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÷5+7</m:t>
                    </m:r>
                  </m:oMath>
                </a14:m>
                <a:endParaRPr lang="fr-FR" sz="28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75138FB6-45C4-D546-35E3-F860DEFFAF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332" y="2905780"/>
                <a:ext cx="335604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FFB2BD27-E5F3-0FA5-BCEE-4E0BAF0FE82F}"/>
              </a:ext>
            </a:extLst>
          </p:cNvPr>
          <p:cNvSpPr/>
          <p:nvPr/>
        </p:nvSpPr>
        <p:spPr>
          <a:xfrm>
            <a:off x="920885" y="2020380"/>
            <a:ext cx="10350230" cy="33404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729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calculer la valeur numérique de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𝒑𝒐𝒖𝒓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𝒆𝒕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: </a:t>
                </a:r>
                <a:endParaRPr kumimoji="0" lang="fr-FR" sz="1600" b="1" i="0" u="none" strike="sng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B4273B2-5CFE-4AA2-B0A0-165B41160F64}"/>
              </a:ext>
            </a:extLst>
          </p:cNvPr>
          <p:cNvSpPr/>
          <p:nvPr/>
        </p:nvSpPr>
        <p:spPr>
          <a:xfrm>
            <a:off x="829354" y="1430027"/>
            <a:ext cx="56287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Calculer la valeur numérique de 2𝑥−3𝑦−5.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B5E748-ED3B-0A01-426F-8F336DA71DB1}"/>
              </a:ext>
            </a:extLst>
          </p:cNvPr>
          <p:cNvSpPr/>
          <p:nvPr/>
        </p:nvSpPr>
        <p:spPr>
          <a:xfrm>
            <a:off x="4311934" y="2196943"/>
            <a:ext cx="32047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i="0" dirty="0">
                <a:latin typeface="+mj-lt"/>
              </a:rPr>
              <a:t>Pour    </a:t>
            </a:r>
            <a:r>
              <a:rPr lang="fr-FR" sz="2400" dirty="0"/>
              <a:t>𝑥 =−1 𝑒𝑡     𝑦 =−2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CAA0D0F-F11C-B24F-B6E4-5ED9643B6163}"/>
                  </a:ext>
                </a:extLst>
              </p:cNvPr>
              <p:cNvSpPr/>
              <p:nvPr/>
            </p:nvSpPr>
            <p:spPr>
              <a:xfrm>
                <a:off x="1242309" y="3429000"/>
                <a:ext cx="165462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400" dirty="0"/>
                  <a:t>2𝑥−3𝑦−5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/>
                  <a:t> 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CAA0D0F-F11C-B24F-B6E4-5ED9643B61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2309" y="3429000"/>
                <a:ext cx="1654620" cy="461665"/>
              </a:xfrm>
              <a:prstGeom prst="rect">
                <a:avLst/>
              </a:prstGeom>
              <a:blipFill>
                <a:blip r:embed="rId4"/>
                <a:stretch>
                  <a:fillRect l="-5904" t="-13333" b="-29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BEBB1C99-BE4F-7F77-C36A-92E577579861}"/>
              </a:ext>
            </a:extLst>
          </p:cNvPr>
          <p:cNvSpPr/>
          <p:nvPr/>
        </p:nvSpPr>
        <p:spPr>
          <a:xfrm>
            <a:off x="920885" y="2020380"/>
            <a:ext cx="10350230" cy="430176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7116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</a:t>
            </a:r>
            <a:r>
              <a:rPr kumimoji="0" lang="fr-FR" sz="1400" b="0" i="1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des feedbacks sur les erreurs observées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la réponse: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2168510" y="3429000"/>
                <a:ext cx="4610712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−3×</m:t>
                      </m:r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−5</m:t>
                      </m:r>
                    </m:oMath>
                  </m:oMathPara>
                </a14:m>
                <a:endParaRPr lang="fr-FR" sz="24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8510" y="3429000"/>
                <a:ext cx="461071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2055702" y="3933255"/>
                <a:ext cx="2684834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=−2+6−5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5702" y="3933255"/>
                <a:ext cx="2684834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1878719" y="4460250"/>
                <a:ext cx="2782111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6−2−5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8719" y="4460250"/>
                <a:ext cx="2782111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1642747" y="4920470"/>
                <a:ext cx="2782111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=6−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2747" y="4920470"/>
                <a:ext cx="2782111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1505873" y="5491500"/>
                <a:ext cx="2782111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5873" y="5491500"/>
                <a:ext cx="2782111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5974EF3D-4F8E-A4AF-97CF-07210F799038}"/>
              </a:ext>
            </a:extLst>
          </p:cNvPr>
          <p:cNvSpPr/>
          <p:nvPr/>
        </p:nvSpPr>
        <p:spPr>
          <a:xfrm>
            <a:off x="920885" y="2020380"/>
            <a:ext cx="10350230" cy="430176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A2B9140-DCD6-08E6-7EE8-E3377C825662}"/>
                  </a:ext>
                </a:extLst>
              </p:cNvPr>
              <p:cNvSpPr/>
              <p:nvPr/>
            </p:nvSpPr>
            <p:spPr>
              <a:xfrm>
                <a:off x="2247160" y="2197695"/>
                <a:ext cx="788831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400" dirty="0"/>
                  <a:t>La valeur numérique de 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−3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−5.</m:t>
                    </m:r>
                    <m:r>
                      <m:rPr>
                        <m:nor/>
                      </m:rPr>
                      <a:rPr lang="fr-FR" sz="2400" dirty="0"/>
                      <m:t>Pour</m:t>
                    </m:r>
                    <m:r>
                      <m:rPr>
                        <m:nor/>
                      </m:rPr>
                      <a:rPr lang="fr-FR" sz="2400" dirty="0"/>
                      <m:t>    </m:t>
                    </m:r>
                    <m:r>
                      <m:rPr>
                        <m:nor/>
                      </m:rPr>
                      <a:rPr lang="fr-FR" sz="2400" dirty="0"/>
                      <m:t>𝑥</m:t>
                    </m:r>
                    <m:r>
                      <m:rPr>
                        <m:nor/>
                      </m:rPr>
                      <a:rPr lang="fr-FR" sz="2400" dirty="0"/>
                      <m:t> =−1 </m:t>
                    </m:r>
                    <m:r>
                      <m:rPr>
                        <m:nor/>
                      </m:rPr>
                      <a:rPr lang="fr-FR" sz="2400" dirty="0"/>
                      <m:t>𝑒𝑡</m:t>
                    </m:r>
                    <m:r>
                      <m:rPr>
                        <m:nor/>
                      </m:rPr>
                      <a:rPr lang="fr-FR" sz="2400" dirty="0"/>
                      <m:t>     </m:t>
                    </m:r>
                    <m:r>
                      <m:rPr>
                        <m:nor/>
                      </m:rPr>
                      <a:rPr lang="fr-FR" sz="2400" dirty="0"/>
                      <m:t>𝑦</m:t>
                    </m:r>
                    <m:r>
                      <m:rPr>
                        <m:nor/>
                      </m:rPr>
                      <a:rPr lang="fr-FR" sz="2400" dirty="0"/>
                      <m:t> =−2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A2B9140-DCD6-08E6-7EE8-E3377C8256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7160" y="2197695"/>
                <a:ext cx="7888313" cy="461665"/>
              </a:xfrm>
              <a:prstGeom prst="rect">
                <a:avLst/>
              </a:prstGeom>
              <a:blipFill>
                <a:blip r:embed="rId9"/>
                <a:stretch>
                  <a:fillRect l="-1236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D1DB4F2-2D08-EF37-5D20-0584E833BB48}"/>
                  </a:ext>
                </a:extLst>
              </p:cNvPr>
              <p:cNvSpPr/>
              <p:nvPr/>
            </p:nvSpPr>
            <p:spPr>
              <a:xfrm>
                <a:off x="1242309" y="3429000"/>
                <a:ext cx="165462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400" dirty="0"/>
                  <a:t>2𝑥−3𝑦−5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/>
                  <a:t> </a:t>
                </a: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D1DB4F2-2D08-EF37-5D20-0584E833BB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2309" y="3429000"/>
                <a:ext cx="1654620" cy="461665"/>
              </a:xfrm>
              <a:prstGeom prst="rect">
                <a:avLst/>
              </a:prstGeom>
              <a:blipFill>
                <a:blip r:embed="rId10"/>
                <a:stretch>
                  <a:fillRect l="-5904" t="-13333" b="-29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519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spcAft>
                    <a:spcPts val="400"/>
                  </a:spcAft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</a:rPr>
                  <a:t>Calculer la valeur numérique de  </a:t>
                </a:r>
                <a14:m>
                  <m:oMath xmlns:m="http://schemas.openxmlformats.org/officeDocument/2006/math"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1600" b="1" i="1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600" b="1" i="1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num>
                      <m:den>
                        <m:r>
                          <a:rPr lang="fr-FR" sz="1600" b="1" i="1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𝒑𝒐𝒖𝒓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𝒆𝒕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</a:rPr>
                  <a:t> :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</a:t>
                </a:r>
                <a:endParaRPr kumimoji="0" lang="fr-FR" sz="1600" b="1" i="0" u="none" strike="sng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00379" y="572521"/>
            <a:ext cx="2295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.</a:t>
            </a: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0675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7B5C3E7-49DC-252E-58BC-2B2F26F3385D}"/>
                  </a:ext>
                </a:extLst>
              </p:cNvPr>
              <p:cNvSpPr/>
              <p:nvPr/>
            </p:nvSpPr>
            <p:spPr>
              <a:xfrm>
                <a:off x="829354" y="1430027"/>
                <a:ext cx="6215356" cy="5868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400" b="1" dirty="0"/>
                  <a:t>Calculer la valeur numérique de 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>
                            <a:latin typeface="Cambria Math" panose="02040503050406030204" pitchFamily="18" charset="0"/>
                          </a:rPr>
                          <m:t>𝒚</m:t>
                        </m:r>
                      </m:num>
                      <m:den>
                        <m:r>
                          <a:rPr lang="fr-FR" sz="24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fr-FR" sz="24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2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dirty="0"/>
                  <a:t>.  </a:t>
                </a: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7B5C3E7-49DC-252E-58BC-2B2F26F338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354" y="1430027"/>
                <a:ext cx="6215356" cy="586892"/>
              </a:xfrm>
              <a:prstGeom prst="rect">
                <a:avLst/>
              </a:prstGeom>
              <a:blipFill>
                <a:blip r:embed="rId4"/>
                <a:stretch>
                  <a:fillRect l="-1471" r="-882" b="-104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79951CBB-74E3-BB5F-21D3-C3A036337FEB}"/>
              </a:ext>
            </a:extLst>
          </p:cNvPr>
          <p:cNvSpPr/>
          <p:nvPr/>
        </p:nvSpPr>
        <p:spPr>
          <a:xfrm>
            <a:off x="4311934" y="2196943"/>
            <a:ext cx="30462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i="0" dirty="0">
                <a:latin typeface="+mj-lt"/>
              </a:rPr>
              <a:t>Pour    </a:t>
            </a:r>
            <a:r>
              <a:rPr lang="fr-FR" sz="2400" dirty="0"/>
              <a:t>𝑥 = 3 𝑒𝑡     𝑦 =−1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FF095C0-7B68-0114-0F3D-A05B8FBD3D0E}"/>
                  </a:ext>
                </a:extLst>
              </p:cNvPr>
              <p:cNvSpPr/>
              <p:nvPr/>
            </p:nvSpPr>
            <p:spPr>
              <a:xfrm>
                <a:off x="1183315" y="2980016"/>
                <a:ext cx="2219069" cy="7246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FF095C0-7B68-0114-0F3D-A05B8FBD3D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3315" y="2980016"/>
                <a:ext cx="2219069" cy="7246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B3E21847-E792-903A-303D-00F3780EBCDE}"/>
              </a:ext>
            </a:extLst>
          </p:cNvPr>
          <p:cNvSpPr/>
          <p:nvPr/>
        </p:nvSpPr>
        <p:spPr>
          <a:xfrm>
            <a:off x="920885" y="2020380"/>
            <a:ext cx="10350230" cy="430176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3729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>
                <a:solidFill>
                  <a:prstClr val="white">
                    <a:lumMod val="65000"/>
                  </a:prstClr>
                </a:solidFill>
              </a:rPr>
              <a:t>L’enseignant donne des feedbacks sur les erreurs observées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la réponse: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3271295" y="3111530"/>
                <a:ext cx="4163438" cy="7861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×3−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1295" y="3111530"/>
                <a:ext cx="4163438" cy="7861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3271295" y="4826307"/>
                <a:ext cx="4163438" cy="79367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−30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1295" y="4826307"/>
                <a:ext cx="4163438" cy="7936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6179212" y="4798881"/>
                <a:ext cx="4163438" cy="79367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−30−1−15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−46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9212" y="4798881"/>
                <a:ext cx="4163438" cy="7936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3043072" y="3950048"/>
                <a:ext cx="4163438" cy="7861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=−6−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072" y="3950048"/>
                <a:ext cx="4163438" cy="7861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1CE9A37A-473F-36F1-7D20-7435805DA32A}"/>
                  </a:ext>
                </a:extLst>
              </p:cNvPr>
              <p:cNvSpPr/>
              <p:nvPr/>
            </p:nvSpPr>
            <p:spPr>
              <a:xfrm>
                <a:off x="1936486" y="2196943"/>
                <a:ext cx="7526740" cy="5849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400" dirty="0"/>
                  <a:t>La valeur numérique </a:t>
                </a:r>
                <a14:m>
                  <m:oMath xmlns:m="http://schemas.openxmlformats.org/officeDocument/2006/math">
                    <m:r>
                      <a:rPr lang="fr-FR" sz="2400" b="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fr-FR" sz="2400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fr-FR" sz="2400" b="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fr-FR" sz="2400" b="0" i="1">
                        <a:latin typeface="Cambria Math" panose="02040503050406030204" pitchFamily="18" charset="0"/>
                      </a:rPr>
                      <m:t>−3 </m:t>
                    </m:r>
                    <m:r>
                      <a:rPr lang="fr-FR" sz="2400" b="0" i="1">
                        <a:latin typeface="Cambria Math" panose="02040503050406030204" pitchFamily="18" charset="0"/>
                      </a:rPr>
                      <m:t>𝑝𝑜𝑢𝑟</m:t>
                    </m:r>
                    <m:r>
                      <a:rPr lang="fr-FR" sz="2400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>
                        <a:latin typeface="Cambria Math" panose="02040503050406030204" pitchFamily="18" charset="0"/>
                      </a:rPr>
                      <m:t>=3 </m:t>
                    </m:r>
                    <m:r>
                      <a:rPr lang="fr-FR" sz="2400" b="0" i="1">
                        <a:latin typeface="Cambria Math" panose="02040503050406030204" pitchFamily="18" charset="0"/>
                      </a:rPr>
                      <m:t>𝑒𝑡</m:t>
                    </m:r>
                    <m:r>
                      <a:rPr lang="fr-FR" sz="2400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1CE9A37A-473F-36F1-7D20-7435805DA3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6486" y="2196943"/>
                <a:ext cx="7526740" cy="584968"/>
              </a:xfrm>
              <a:prstGeom prst="rect">
                <a:avLst/>
              </a:prstGeom>
              <a:blipFill>
                <a:blip r:embed="rId8"/>
                <a:stretch>
                  <a:fillRect l="-1297" b="-104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1924489-6EE5-1998-0D22-28E88F6F4FF9}"/>
                  </a:ext>
                </a:extLst>
              </p:cNvPr>
              <p:cNvSpPr/>
              <p:nvPr/>
            </p:nvSpPr>
            <p:spPr>
              <a:xfrm>
                <a:off x="2152702" y="3173021"/>
                <a:ext cx="1904367" cy="7246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1924489-6EE5-1998-0D22-28E88F6F4F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702" y="3173021"/>
                <a:ext cx="1904367" cy="7246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C77DB833-C3BF-C243-D8C3-3F77BBCFFFC1}"/>
              </a:ext>
            </a:extLst>
          </p:cNvPr>
          <p:cNvSpPr/>
          <p:nvPr/>
        </p:nvSpPr>
        <p:spPr>
          <a:xfrm>
            <a:off x="920885" y="2020380"/>
            <a:ext cx="10350230" cy="430176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247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compléter: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025" y="1865837"/>
            <a:ext cx="11559699" cy="223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949002A1-8B7D-BE68-758B-FC2A4A3C6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025" y="1865837"/>
            <a:ext cx="11559699" cy="2238560"/>
          </a:xfrm>
          <a:prstGeom prst="rect">
            <a:avLst/>
          </a:prstGeom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679160" y="3110468"/>
            <a:ext cx="272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>
                <a:solidFill>
                  <a:srgbClr val="FF0000"/>
                </a:solidFill>
              </a:rPr>
              <a:t>6</a:t>
            </a:r>
            <a:endParaRPr lang="fr-FR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3065834" y="3110468"/>
                <a:ext cx="48638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5834" y="3110468"/>
                <a:ext cx="48638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3666517" y="3110468"/>
                <a:ext cx="4377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517" y="3110468"/>
                <a:ext cx="437744" cy="369332"/>
              </a:xfrm>
              <a:prstGeom prst="rect">
                <a:avLst/>
              </a:prstGeom>
              <a:blipFill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/>
          <p:cNvSpPr txBox="1"/>
          <p:nvPr/>
        </p:nvSpPr>
        <p:spPr>
          <a:xfrm>
            <a:off x="8030183" y="3088899"/>
            <a:ext cx="291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>
                <a:solidFill>
                  <a:srgbClr val="FF0000"/>
                </a:solidFill>
              </a:rPr>
              <a:t>4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656266" y="3076199"/>
            <a:ext cx="350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>
                <a:solidFill>
                  <a:srgbClr val="FF0000"/>
                </a:solidFill>
              </a:rPr>
              <a:t>6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713124" y="3110468"/>
            <a:ext cx="437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>
                <a:solidFill>
                  <a:srgbClr val="FF0000"/>
                </a:solidFill>
              </a:rPr>
              <a:t>-2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4664302" y="3521731"/>
            <a:ext cx="291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>
                <a:solidFill>
                  <a:srgbClr val="FF0000"/>
                </a:solidFill>
              </a:rPr>
              <a:t>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994072" y="3521731"/>
            <a:ext cx="291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>
                <a:solidFill>
                  <a:srgbClr val="FF0000"/>
                </a:solidFill>
              </a:rPr>
              <a:t>5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309025" y="3527510"/>
            <a:ext cx="291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>
                <a:solidFill>
                  <a:srgbClr val="FF0000"/>
                </a:solidFill>
              </a:rPr>
              <a:t>7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5595388" y="3572735"/>
            <a:ext cx="459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>
                <a:solidFill>
                  <a:srgbClr val="FF0000"/>
                </a:solidFill>
              </a:rPr>
              <a:t>10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6" grpId="0"/>
      <p:bldP spid="18" grpId="0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Exprimez votre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845452" y="2100008"/>
            <a:ext cx="6908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dirty="0"/>
              <a:t>À votre avis, comment peut-on réduire ? :</a:t>
            </a:r>
            <a:endParaRPr lang="fr-F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3028004" y="3014990"/>
                <a:ext cx="5749047" cy="5232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MA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800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fr-MA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004" y="3014990"/>
                <a:ext cx="574904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0450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2801566"/>
            <a:ext cx="10908576" cy="1097513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/>
              <p:nvPr/>
            </p:nvSpPr>
            <p:spPr>
              <a:xfrm>
                <a:off x="1502421" y="3029434"/>
                <a:ext cx="9731504" cy="684026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r>
                  <a:rPr lang="fr-FR" b="1" dirty="0"/>
                  <a:t>Réduire des expressions littérales de la forme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b="1" i="1" dirty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b="1" i="1" dirty="0" err="1">
                        <a:latin typeface="Cambria Math" panose="02040503050406030204" pitchFamily="18" charset="0"/>
                      </a:rPr>
                      <m:t>𝒃𝒙</m:t>
                    </m:r>
                    <m:r>
                      <a:rPr lang="fr-FR" b="1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fr-FR" altLang="fr-FR" b="1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2421" y="3029434"/>
                <a:ext cx="9731504" cy="684026"/>
              </a:xfrm>
              <a:prstGeom prst="rect">
                <a:avLst/>
              </a:prstGeom>
              <a:blipFill>
                <a:blip r:embed="rId3"/>
                <a:stretch>
                  <a:fillRect b="-4464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733493" y="50413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815905" y="323656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</a:rPr>
              <a:t>A la fin de cette séance, vous serez capables de </a:t>
            </a:r>
            <a:r>
              <a:rPr lang="fr-FR" sz="1400" b="1" noProof="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:</a:t>
            </a:r>
            <a:endParaRPr lang="fr-FR" sz="14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F714033C-D9AE-187F-A3E1-BA05B3AA4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9D9A2329-D86F-16B9-098C-994A86D17B9D}"/>
              </a:ext>
            </a:extLst>
          </p:cNvPr>
          <p:cNvSpPr/>
          <p:nvPr/>
        </p:nvSpPr>
        <p:spPr>
          <a:xfrm>
            <a:off x="2331398" y="1909444"/>
            <a:ext cx="7037971" cy="868680"/>
          </a:xfrm>
          <a:prstGeom prst="roundRect">
            <a:avLst/>
          </a:prstGeom>
          <a:solidFill>
            <a:srgbClr val="F5F5F5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/>
              <a:t>Réduire des expressions littérales  comme :</a:t>
            </a:r>
            <a:endParaRPr sz="2400" dirty="0"/>
          </a:p>
        </p:txBody>
      </p:sp>
      <p:sp>
        <p:nvSpPr>
          <p:cNvPr id="17" name="Rounded Rectangle 8">
            <a:extLst>
              <a:ext uri="{FF2B5EF4-FFF2-40B4-BE49-F238E27FC236}">
                <a16:creationId xmlns:a16="http://schemas.microsoft.com/office/drawing/2014/main" id="{9F4FA93B-9E73-BEA0-0A90-5E90AB91F5FB}"/>
              </a:ext>
            </a:extLst>
          </p:cNvPr>
          <p:cNvSpPr/>
          <p:nvPr/>
        </p:nvSpPr>
        <p:spPr>
          <a:xfrm>
            <a:off x="5318336" y="4356012"/>
            <a:ext cx="801752" cy="851306"/>
          </a:xfrm>
          <a:prstGeom prst="roundRect">
            <a:avLst/>
          </a:prstGeom>
          <a:solidFill>
            <a:srgbClr val="F5F5F5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</a:t>
            </a:r>
            <a:r>
              <a:rPr kumimoji="0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2132633" y="3326631"/>
                <a:ext cx="71731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2633" y="3326631"/>
                <a:ext cx="7173158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803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/>
              <p:nvPr/>
            </p:nvSpPr>
            <p:spPr>
              <a:xfrm>
                <a:off x="918209" y="301526"/>
                <a:ext cx="10543399" cy="284768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Voici 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un exemple pour vous expliquer comment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réduire une expression littérale de la forme: </a:t>
                </a:r>
                <a14:m>
                  <m:oMath xmlns:m="http://schemas.openxmlformats.org/officeDocument/2006/math">
                    <m:r>
                      <a:rPr lang="fr-MA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MA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𝒃𝒙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0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209" y="301526"/>
                <a:ext cx="10543399" cy="284768"/>
              </a:xfrm>
              <a:prstGeom prst="rect">
                <a:avLst/>
              </a:prstGeom>
              <a:blipFill>
                <a:blip r:embed="rId3"/>
                <a:stretch>
                  <a:fillRect t="-14894" b="-361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3409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525564" y="1192060"/>
                <a:ext cx="7898860" cy="46166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MA" sz="2400" b="1" dirty="0"/>
                  <a:t>Pour réduire: </a:t>
                </a:r>
                <a14:m>
                  <m:oMath xmlns:m="http://schemas.openxmlformats.org/officeDocument/2006/math">
                    <m:r>
                      <a:rPr lang="fr-MA" sz="2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MA" sz="2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MA" sz="2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sz="24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MA" sz="2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fr-FR" sz="2400" b="1" i="0" dirty="0">
                    <a:latin typeface="+mj-lt"/>
                  </a:rPr>
                  <a:t>je suis les étapes suivantes</a:t>
                </a:r>
                <a:endParaRPr lang="fr-FR" sz="2400" b="1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64" y="1192060"/>
                <a:ext cx="7898860" cy="461665"/>
              </a:xfrm>
              <a:prstGeom prst="rect">
                <a:avLst/>
              </a:prstGeom>
              <a:blipFill>
                <a:blip r:embed="rId4"/>
                <a:stretch>
                  <a:fillRect l="-1157" t="-10667" b="-30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4223296" y="3093531"/>
                <a:ext cx="2344366" cy="46166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i="1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fr-MA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296" y="3093531"/>
                <a:ext cx="2344366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5507503" y="3093531"/>
                <a:ext cx="2675258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2+5</m:t>
                          </m:r>
                        </m:e>
                      </m:d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7503" y="3093531"/>
                <a:ext cx="267525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5262006" y="4975225"/>
                <a:ext cx="2183606" cy="5232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2006" y="4975225"/>
                <a:ext cx="218360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835308" y="1951153"/>
                <a:ext cx="8764621" cy="46166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Je remarque que les deux termes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/>
                  <a:t> et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/>
                  <a:t> ont même la  variable</a:t>
                </a:r>
                <a:r>
                  <a:rPr lang="fr-FR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>
                    <a:solidFill>
                      <a:srgbClr val="FF0000"/>
                    </a:solidFill>
                  </a:rPr>
                  <a:t> </a:t>
                </a:r>
                <a:endParaRPr lang="fr-FR" sz="24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308" y="1951153"/>
                <a:ext cx="8764621" cy="461665"/>
              </a:xfrm>
              <a:prstGeom prst="rect">
                <a:avLst/>
              </a:prstGeom>
              <a:blipFill>
                <a:blip r:embed="rId8"/>
                <a:stretch>
                  <a:fillRect l="-1043" t="-10526" b="-289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e 6">
            <a:extLst>
              <a:ext uri="{FF2B5EF4-FFF2-40B4-BE49-F238E27FC236}">
                <a16:creationId xmlns:a16="http://schemas.microsoft.com/office/drawing/2014/main" id="{6260DD1B-C521-9A2B-C0BE-D50D05A51857}"/>
              </a:ext>
            </a:extLst>
          </p:cNvPr>
          <p:cNvGrpSpPr/>
          <p:nvPr/>
        </p:nvGrpSpPr>
        <p:grpSpPr>
          <a:xfrm>
            <a:off x="835308" y="3093531"/>
            <a:ext cx="3269764" cy="471396"/>
            <a:chOff x="835308" y="3093531"/>
            <a:chExt cx="3269764" cy="471396"/>
          </a:xfrm>
        </p:grpSpPr>
        <p:sp>
          <p:nvSpPr>
            <p:cNvPr id="3" name="Ellipse 2"/>
            <p:cNvSpPr/>
            <p:nvPr/>
          </p:nvSpPr>
          <p:spPr>
            <a:xfrm>
              <a:off x="835308" y="3093531"/>
              <a:ext cx="432000" cy="39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ZoneTexte 5"/>
                <p:cNvSpPr txBox="1"/>
                <p:nvPr/>
              </p:nvSpPr>
              <p:spPr>
                <a:xfrm>
                  <a:off x="1333436" y="3103262"/>
                  <a:ext cx="2771636" cy="461665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fr-FR" sz="2400" dirty="0"/>
                    <a:t>Je factorise par </a:t>
                  </a:r>
                  <a14:m>
                    <m:oMath xmlns:m="http://schemas.openxmlformats.org/officeDocument/2006/math"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a14:m>
                  <a:endParaRPr lang="fr-FR" sz="2400" dirty="0"/>
                </a:p>
              </p:txBody>
            </p:sp>
          </mc:Choice>
          <mc:Fallback xmlns="">
            <p:sp>
              <p:nvSpPr>
                <p:cNvPr id="6" name="ZoneTexte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33436" y="3103262"/>
                  <a:ext cx="2771636" cy="461665"/>
                </a:xfrm>
                <a:prstGeom prst="rect">
                  <a:avLst/>
                </a:prstGeom>
                <a:blipFill>
                  <a:blip r:embed="rId9"/>
                  <a:stretch>
                    <a:fillRect l="-3524" t="-10526" b="-2894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40116370-EACE-0E76-A4DD-FD6267C1B5FB}"/>
              </a:ext>
            </a:extLst>
          </p:cNvPr>
          <p:cNvGrpSpPr/>
          <p:nvPr/>
        </p:nvGrpSpPr>
        <p:grpSpPr>
          <a:xfrm>
            <a:off x="835308" y="4973372"/>
            <a:ext cx="4989759" cy="463518"/>
            <a:chOff x="835308" y="4973372"/>
            <a:chExt cx="4989759" cy="463518"/>
          </a:xfrm>
        </p:grpSpPr>
        <p:sp>
          <p:nvSpPr>
            <p:cNvPr id="16" name="Ellipse 15"/>
            <p:cNvSpPr/>
            <p:nvPr/>
          </p:nvSpPr>
          <p:spPr>
            <a:xfrm>
              <a:off x="835308" y="4973372"/>
              <a:ext cx="432000" cy="39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2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ZoneTexte 16"/>
                <p:cNvSpPr txBox="1"/>
                <p:nvPr/>
              </p:nvSpPr>
              <p:spPr>
                <a:xfrm>
                  <a:off x="1236160" y="4975225"/>
                  <a:ext cx="4588907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fr-FR" sz="2400" dirty="0"/>
                    <a:t>J’additionne les coefficients de  </a:t>
                  </a:r>
                  <a14:m>
                    <m:oMath xmlns:m="http://schemas.openxmlformats.org/officeDocument/2006/math"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a14:m>
                  <a:endParaRPr lang="fr-FR" sz="2400" dirty="0"/>
                </a:p>
              </p:txBody>
            </p:sp>
          </mc:Choice>
          <mc:Fallback xmlns="">
            <p:sp>
              <p:nvSpPr>
                <p:cNvPr id="17" name="ZoneTexte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36160" y="4975225"/>
                  <a:ext cx="4588907" cy="461665"/>
                </a:xfrm>
                <a:prstGeom prst="rect">
                  <a:avLst/>
                </a:prstGeom>
                <a:blipFill>
                  <a:blip r:embed="rId10"/>
                  <a:stretch>
                    <a:fillRect l="-2125" t="-10526" b="-2894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/>
      <p:bldP spid="23" grpId="0" animBg="1"/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/>
              <p:nvPr/>
            </p:nvSpPr>
            <p:spPr>
              <a:xfrm>
                <a:off x="918209" y="301526"/>
                <a:ext cx="10543399" cy="284768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Voici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d’autres 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exemples pour vous expliquer comment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réduire des expressions littérales de la forme: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𝒃𝒙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  <a:sym typeface="Wingdings" panose="05000000000000000000" pitchFamily="2" charset="2"/>
                  </a:rPr>
                  <a:t>: 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0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209" y="301526"/>
                <a:ext cx="10543399" cy="284768"/>
              </a:xfrm>
              <a:prstGeom prst="rect">
                <a:avLst/>
              </a:prstGeom>
              <a:blipFill>
                <a:blip r:embed="rId4"/>
                <a:stretch>
                  <a:fillRect t="-14894" b="-361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3409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765810" y="2149258"/>
                <a:ext cx="1922268" cy="4001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10" y="2149258"/>
                <a:ext cx="1922268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1787755" y="2179512"/>
                <a:ext cx="2225755" cy="4001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=(9−4)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7755" y="2179512"/>
                <a:ext cx="2225755" cy="400110"/>
              </a:xfrm>
              <a:prstGeom prst="rect">
                <a:avLst/>
              </a:prstGeom>
              <a:blipFill>
                <a:blip r:embed="rId6"/>
                <a:stretch>
                  <a:fillRect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/>
              <p:cNvSpPr txBox="1"/>
              <p:nvPr/>
            </p:nvSpPr>
            <p:spPr>
              <a:xfrm>
                <a:off x="1851255" y="2628499"/>
                <a:ext cx="1465194" cy="4001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i="1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25" name="ZoneText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1255" y="2628499"/>
                <a:ext cx="1465194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/>
              <p:cNvSpPr txBox="1"/>
              <p:nvPr/>
            </p:nvSpPr>
            <p:spPr>
              <a:xfrm>
                <a:off x="8178492" y="2628499"/>
                <a:ext cx="1922268" cy="4001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=−11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26" name="ZoneText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8492" y="2628499"/>
                <a:ext cx="1922268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/>
              <p:cNvSpPr txBox="1"/>
              <p:nvPr/>
            </p:nvSpPr>
            <p:spPr>
              <a:xfrm>
                <a:off x="7150049" y="2149258"/>
                <a:ext cx="1922268" cy="4001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27" name="ZoneTexte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0049" y="2149258"/>
                <a:ext cx="1922268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/>
              <p:cNvSpPr txBox="1"/>
              <p:nvPr/>
            </p:nvSpPr>
            <p:spPr>
              <a:xfrm>
                <a:off x="8437382" y="2154230"/>
                <a:ext cx="1922268" cy="4001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=(−6−5)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28" name="ZoneTexte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7382" y="2154230"/>
                <a:ext cx="1922268" cy="400110"/>
              </a:xfrm>
              <a:prstGeom prst="rect">
                <a:avLst/>
              </a:prstGeom>
              <a:blipFill>
                <a:blip r:embed="rId10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/>
              <p:cNvSpPr txBox="1"/>
              <p:nvPr/>
            </p:nvSpPr>
            <p:spPr>
              <a:xfrm>
                <a:off x="815100" y="3925483"/>
                <a:ext cx="1922268" cy="4001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00" y="3925483"/>
                <a:ext cx="1922268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/>
              <p:cNvSpPr txBox="1"/>
              <p:nvPr/>
            </p:nvSpPr>
            <p:spPr>
              <a:xfrm>
                <a:off x="2051633" y="4503443"/>
                <a:ext cx="1922268" cy="4001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=(−3−1)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30" name="ZoneTexte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633" y="4503443"/>
                <a:ext cx="1922268" cy="400110"/>
              </a:xfrm>
              <a:prstGeom prst="rect">
                <a:avLst/>
              </a:prstGeom>
              <a:blipFill>
                <a:blip r:embed="rId12"/>
                <a:stretch>
                  <a:fillRect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/>
              <p:cNvSpPr txBox="1"/>
              <p:nvPr/>
            </p:nvSpPr>
            <p:spPr>
              <a:xfrm>
                <a:off x="2051633" y="3938263"/>
                <a:ext cx="1922268" cy="4001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=−3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31" name="ZoneText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633" y="3938263"/>
                <a:ext cx="1922268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2260469" y="5197457"/>
                <a:ext cx="1922268" cy="4001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000" b="0" dirty="0"/>
                  <a:t>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fr-FR" sz="2000" dirty="0"/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469" y="5197457"/>
                <a:ext cx="1922268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Ellipse 32"/>
          <p:cNvSpPr/>
          <p:nvPr/>
        </p:nvSpPr>
        <p:spPr>
          <a:xfrm>
            <a:off x="645366" y="2168495"/>
            <a:ext cx="396000" cy="396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34" name="Ellipse 33"/>
          <p:cNvSpPr/>
          <p:nvPr/>
        </p:nvSpPr>
        <p:spPr>
          <a:xfrm>
            <a:off x="7029606" y="2159758"/>
            <a:ext cx="396000" cy="396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35" name="Ellipse 34"/>
          <p:cNvSpPr/>
          <p:nvPr/>
        </p:nvSpPr>
        <p:spPr>
          <a:xfrm>
            <a:off x="645366" y="3919093"/>
            <a:ext cx="396000" cy="396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7D10B1BA-99F8-B26B-8CBE-A99AB1843A0E}"/>
                  </a:ext>
                </a:extLst>
              </p:cNvPr>
              <p:cNvSpPr txBox="1"/>
              <p:nvPr/>
            </p:nvSpPr>
            <p:spPr>
              <a:xfrm>
                <a:off x="8218101" y="4417504"/>
                <a:ext cx="1922268" cy="4001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7D10B1BA-99F8-B26B-8CBE-A99AB1843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8101" y="4417504"/>
                <a:ext cx="1922268" cy="4001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40996CA8-DD03-8B4E-4C69-7FC8A89BA88C}"/>
                  </a:ext>
                </a:extLst>
              </p:cNvPr>
              <p:cNvSpPr txBox="1"/>
              <p:nvPr/>
            </p:nvSpPr>
            <p:spPr>
              <a:xfrm>
                <a:off x="7189658" y="3938263"/>
                <a:ext cx="1922268" cy="4001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40996CA8-DD03-8B4E-4C69-7FC8A89BA8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9658" y="3938263"/>
                <a:ext cx="1922268" cy="4001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9D7DCCA5-905F-47B3-9DCA-48C17C1C23ED}"/>
                  </a:ext>
                </a:extLst>
              </p:cNvPr>
              <p:cNvSpPr txBox="1"/>
              <p:nvPr/>
            </p:nvSpPr>
            <p:spPr>
              <a:xfrm>
                <a:off x="8476991" y="3943235"/>
                <a:ext cx="1922268" cy="4001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=(−4+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5)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9D7DCCA5-905F-47B3-9DCA-48C17C1C23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6991" y="3943235"/>
                <a:ext cx="1922268" cy="400110"/>
              </a:xfrm>
              <a:prstGeom prst="rect">
                <a:avLst/>
              </a:prstGeom>
              <a:blipFill>
                <a:blip r:embed="rId17"/>
                <a:stretch>
                  <a:fillRect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llipse 5">
            <a:extLst>
              <a:ext uri="{FF2B5EF4-FFF2-40B4-BE49-F238E27FC236}">
                <a16:creationId xmlns:a16="http://schemas.microsoft.com/office/drawing/2014/main" id="{52958798-8EA8-19CF-4406-1479C257BDD4}"/>
              </a:ext>
            </a:extLst>
          </p:cNvPr>
          <p:cNvSpPr/>
          <p:nvPr/>
        </p:nvSpPr>
        <p:spPr>
          <a:xfrm>
            <a:off x="7069215" y="3948763"/>
            <a:ext cx="396000" cy="396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03474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 animBg="1"/>
      <p:bldP spid="2" grpId="0" animBg="1"/>
      <p:bldP spid="3" grpId="0" animBg="1"/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918209" y="301526"/>
            <a:ext cx="10543399" cy="2847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d’autres exemples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sym typeface="Wingdings" panose="05000000000000000000" pitchFamily="2" charset="2"/>
              </a:rPr>
              <a:t>: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6327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1950901" y="1297241"/>
                <a:ext cx="3446268" cy="4001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0901" y="1297241"/>
                <a:ext cx="3446268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1883592" y="1969960"/>
                <a:ext cx="3446268" cy="4001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−5+8−</m:t>
                      </m:r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1)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3592" y="1969960"/>
                <a:ext cx="3446268" cy="400110"/>
              </a:xfrm>
              <a:prstGeom prst="rect">
                <a:avLst/>
              </a:prstGeom>
              <a:blipFill>
                <a:blip r:embed="rId5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1278560" y="2647357"/>
                <a:ext cx="3446268" cy="4001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8560" y="2647357"/>
                <a:ext cx="3446268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6E9000C4-B7B7-BA6C-5D8E-7F1DA9F9C476}"/>
              </a:ext>
            </a:extLst>
          </p:cNvPr>
          <p:cNvGrpSpPr/>
          <p:nvPr/>
        </p:nvGrpSpPr>
        <p:grpSpPr>
          <a:xfrm>
            <a:off x="0" y="3281515"/>
            <a:ext cx="3446268" cy="668516"/>
            <a:chOff x="0" y="3281515"/>
            <a:chExt cx="3446268" cy="66851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ZoneTexte 1"/>
                <p:cNvSpPr txBox="1"/>
                <p:nvPr/>
              </p:nvSpPr>
              <p:spPr>
                <a:xfrm>
                  <a:off x="0" y="3281515"/>
                  <a:ext cx="3446268" cy="66851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fr-FR" sz="20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00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fr-FR" sz="20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0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 sz="20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fr-FR" sz="20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00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fr-FR" sz="20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0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fr-FR" sz="20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fr-FR" sz="20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fr-FR" sz="2000" dirty="0"/>
                </a:p>
              </p:txBody>
            </p:sp>
          </mc:Choice>
          <mc:Fallback xmlns="">
            <p:sp>
              <p:nvSpPr>
                <p:cNvPr id="2" name="ZoneText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3281515"/>
                  <a:ext cx="3446268" cy="66851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Ellipse 16"/>
            <p:cNvSpPr/>
            <p:nvPr/>
          </p:nvSpPr>
          <p:spPr>
            <a:xfrm>
              <a:off x="369809" y="3443173"/>
              <a:ext cx="396000" cy="396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2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5B2AAD8-F54B-1B7F-BF99-E8AA1868ADF2}"/>
              </a:ext>
            </a:extLst>
          </p:cNvPr>
          <p:cNvGrpSpPr/>
          <p:nvPr/>
        </p:nvGrpSpPr>
        <p:grpSpPr>
          <a:xfrm>
            <a:off x="0" y="1282169"/>
            <a:ext cx="3446268" cy="413127"/>
            <a:chOff x="0" y="1282169"/>
            <a:chExt cx="3446268" cy="413127"/>
          </a:xfrm>
        </p:grpSpPr>
        <p:sp>
          <p:nvSpPr>
            <p:cNvPr id="13" name="Ellipse 12"/>
            <p:cNvSpPr/>
            <p:nvPr/>
          </p:nvSpPr>
          <p:spPr>
            <a:xfrm>
              <a:off x="389106" y="1299296"/>
              <a:ext cx="396000" cy="396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ZoneTexte 17"/>
                <p:cNvSpPr txBox="1"/>
                <p:nvPr/>
              </p:nvSpPr>
              <p:spPr>
                <a:xfrm>
                  <a:off x="0" y="1282169"/>
                  <a:ext cx="3446268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i="1" dirty="0" smtClean="0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a:rPr lang="fr-FR" sz="20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000" i="1" dirty="0" smtClean="0">
                            <a:latin typeface="Cambria Math" panose="02040503050406030204" pitchFamily="18" charset="0"/>
                          </a:rPr>
                          <m:t>+8</m:t>
                        </m:r>
                        <m:r>
                          <a:rPr lang="fr-FR" sz="20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00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0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fr-FR" sz="2000" dirty="0"/>
                </a:p>
              </p:txBody>
            </p:sp>
          </mc:Choice>
          <mc:Fallback xmlns="">
            <p:sp>
              <p:nvSpPr>
                <p:cNvPr id="18" name="ZoneTexte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282169"/>
                  <a:ext cx="3446268" cy="40011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1723134" y="3284971"/>
                <a:ext cx="3446268" cy="66851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4+</m:t>
                      </m:r>
                      <m:f>
                        <m:f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3134" y="3284971"/>
                <a:ext cx="3446268" cy="6685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1723134" y="4017271"/>
                <a:ext cx="3446268" cy="66851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= (</m:t>
                      </m:r>
                      <m:f>
                        <m:fPr>
                          <m:ctrlP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3134" y="4017271"/>
                <a:ext cx="3446268" cy="66851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1723134" y="4820408"/>
                <a:ext cx="3446268" cy="66851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= (</m:t>
                      </m:r>
                      <m:f>
                        <m:fPr>
                          <m:ctrlP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8+1−3</m:t>
                          </m:r>
                        </m:num>
                        <m:den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3134" y="4820408"/>
                <a:ext cx="3446268" cy="66851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1558073" y="5623545"/>
                <a:ext cx="3446268" cy="66851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073" y="5623545"/>
                <a:ext cx="3446268" cy="66851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444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choisir la bonne réponse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472470" y="585853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la main pour répondre en justifiant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4289089" y="2901569"/>
                <a:ext cx="2581611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/>
                  <a:t>  = …</a:t>
                </a:r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9089" y="2901569"/>
                <a:ext cx="2581611" cy="461665"/>
              </a:xfrm>
              <a:prstGeom prst="rect">
                <a:avLst/>
              </a:prstGeom>
              <a:blipFill>
                <a:blip r:embed="rId3"/>
                <a:stretch>
                  <a:fillRect l="-946" t="-10526" b="-289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Google Shape;266;p44">
                <a:extLst>
                  <a:ext uri="{FF2B5EF4-FFF2-40B4-BE49-F238E27FC236}">
                    <a16:creationId xmlns:a16="http://schemas.microsoft.com/office/drawing/2014/main" id="{9E80FFA1-C2AF-7999-52EA-F606EEDD5360}"/>
                  </a:ext>
                </a:extLst>
              </p:cNvPr>
              <p:cNvSpPr/>
              <p:nvPr/>
            </p:nvSpPr>
            <p:spPr>
              <a:xfrm>
                <a:off x="774700" y="5138162"/>
                <a:ext cx="1978411" cy="726583"/>
              </a:xfrm>
              <a:prstGeom prst="rect">
                <a:avLst/>
              </a:prstGeom>
              <a:solidFill>
                <a:srgbClr val="EEEEEE"/>
              </a:solid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10</m:t>
                      </m:r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</m:oMath>
                  </m:oMathPara>
                </a14:m>
                <a:endParaRPr kumimoji="0" sz="24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9" name="Google Shape;266;p44">
                <a:extLst>
                  <a:ext uri="{FF2B5EF4-FFF2-40B4-BE49-F238E27FC236}">
                    <a16:creationId xmlns:a16="http://schemas.microsoft.com/office/drawing/2014/main" id="{9E80FFA1-C2AF-7999-52EA-F606EEDD53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138162"/>
                <a:ext cx="1978411" cy="7265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266;p44">
                <a:extLst>
                  <a:ext uri="{FF2B5EF4-FFF2-40B4-BE49-F238E27FC236}">
                    <a16:creationId xmlns:a16="http://schemas.microsoft.com/office/drawing/2014/main" id="{9E80FFA1-C2AF-7999-52EA-F606EEDD5360}"/>
                  </a:ext>
                </a:extLst>
              </p:cNvPr>
              <p:cNvSpPr/>
              <p:nvPr/>
            </p:nvSpPr>
            <p:spPr>
              <a:xfrm>
                <a:off x="5242441" y="5138162"/>
                <a:ext cx="1978411" cy="726583"/>
              </a:xfrm>
              <a:prstGeom prst="rect">
                <a:avLst/>
              </a:prstGeom>
              <a:solidFill>
                <a:srgbClr val="EEEEEE"/>
              </a:solid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  <a:tabLst/>
                  <a:defRPr/>
                </a:pPr>
                <a:r>
                  <a:rPr kumimoji="0" lang="fr-FR" sz="240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Cambria Math" panose="02040503050406030204" pitchFamily="18" charset="0"/>
                    <a:cs typeface="Calibri"/>
                    <a:sym typeface="Calibri"/>
                  </a:rPr>
                  <a:t>7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𝑥</m:t>
                    </m:r>
                  </m:oMath>
                </a14:m>
                <a:endParaRPr kumimoji="0" sz="24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0" name="Google Shape;266;p44">
                <a:extLst>
                  <a:ext uri="{FF2B5EF4-FFF2-40B4-BE49-F238E27FC236}">
                    <a16:creationId xmlns:a16="http://schemas.microsoft.com/office/drawing/2014/main" id="{9E80FFA1-C2AF-7999-52EA-F606EEDD53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441" y="5138162"/>
                <a:ext cx="1978411" cy="7265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Google Shape;266;p44">
                <a:extLst>
                  <a:ext uri="{FF2B5EF4-FFF2-40B4-BE49-F238E27FC236}">
                    <a16:creationId xmlns:a16="http://schemas.microsoft.com/office/drawing/2014/main" id="{9E80FFA1-C2AF-7999-52EA-F606EEDD5360}"/>
                  </a:ext>
                </a:extLst>
              </p:cNvPr>
              <p:cNvSpPr/>
              <p:nvPr/>
            </p:nvSpPr>
            <p:spPr>
              <a:xfrm>
                <a:off x="9438889" y="5138161"/>
                <a:ext cx="1978411" cy="726583"/>
              </a:xfrm>
              <a:prstGeom prst="rect">
                <a:avLst/>
              </a:prstGeom>
              <a:solidFill>
                <a:srgbClr val="EEEEEE"/>
              </a:solid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3</m:t>
                      </m:r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𝑥</m:t>
                      </m:r>
                    </m:oMath>
                  </m:oMathPara>
                </a14:m>
                <a:endParaRPr kumimoji="0" sz="24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1" name="Google Shape;266;p44">
                <a:extLst>
                  <a:ext uri="{FF2B5EF4-FFF2-40B4-BE49-F238E27FC236}">
                    <a16:creationId xmlns:a16="http://schemas.microsoft.com/office/drawing/2014/main" id="{9E80FFA1-C2AF-7999-52EA-F606EEDD53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8889" y="5138161"/>
                <a:ext cx="1978411" cy="7265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5285C552-91BF-9A20-1CCD-068188D58F55}"/>
              </a:ext>
            </a:extLst>
          </p:cNvPr>
          <p:cNvSpPr txBox="1"/>
          <p:nvPr/>
        </p:nvSpPr>
        <p:spPr>
          <a:xfrm>
            <a:off x="774700" y="1356546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Choisir la bonne réponse: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2C105A-00B4-3B35-39BD-2325A457E0E0}"/>
              </a:ext>
            </a:extLst>
          </p:cNvPr>
          <p:cNvSpPr/>
          <p:nvPr/>
        </p:nvSpPr>
        <p:spPr>
          <a:xfrm>
            <a:off x="774700" y="1818211"/>
            <a:ext cx="10642600" cy="32215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368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A90F0-8366-C8CF-6439-A27C0B775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EB8BFB0-B20C-B0DC-18E2-626CE071AA6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réponse: 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4660BBF-B4CE-6906-087D-9B51F0DE941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Image 9">
            <a:extLst>
              <a:ext uri="{FF2B5EF4-FFF2-40B4-BE49-F238E27FC236}">
                <a16:creationId xmlns:a16="http://schemas.microsoft.com/office/drawing/2014/main" id="{6E41F5BD-1B6F-9356-CEE6-638500DED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70419" y="590965"/>
            <a:ext cx="66756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justifier la réponse et fait les feedbacks nécessaires sur les erreurs observées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66;p44">
                <a:extLst>
                  <a:ext uri="{FF2B5EF4-FFF2-40B4-BE49-F238E27FC236}">
                    <a16:creationId xmlns:a16="http://schemas.microsoft.com/office/drawing/2014/main" id="{AEEBDBCB-0E9A-BBF2-E42F-B2B79CE4653D}"/>
                  </a:ext>
                </a:extLst>
              </p:cNvPr>
              <p:cNvSpPr/>
              <p:nvPr/>
            </p:nvSpPr>
            <p:spPr>
              <a:xfrm>
                <a:off x="5242441" y="5138162"/>
                <a:ext cx="1978411" cy="726583"/>
              </a:xfrm>
              <a:prstGeom prst="rect">
                <a:avLst/>
              </a:prstGeom>
              <a:solidFill>
                <a:schemeClr val="accent4"/>
              </a:solid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  <a:tabLst/>
                  <a:defRPr/>
                </a:pPr>
                <a:r>
                  <a:rPr kumimoji="0" lang="fr-FR" sz="240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Cambria Math" panose="02040503050406030204" pitchFamily="18" charset="0"/>
                    <a:cs typeface="Calibri"/>
                    <a:sym typeface="Calibri"/>
                  </a:rPr>
                  <a:t>7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𝑥</m:t>
                    </m:r>
                  </m:oMath>
                </a14:m>
                <a:endParaRPr kumimoji="0" lang="fr-FR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266;p44">
                <a:extLst>
                  <a:ext uri="{FF2B5EF4-FFF2-40B4-BE49-F238E27FC236}">
                    <a16:creationId xmlns:a16="http://schemas.microsoft.com/office/drawing/2014/main" id="{AEEBDBCB-0E9A-BBF2-E42F-B2B79CE465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441" y="5138162"/>
                <a:ext cx="1978411" cy="7265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30AA57F7-4387-571B-FC65-495BEB5ACA89}"/>
              </a:ext>
            </a:extLst>
          </p:cNvPr>
          <p:cNvSpPr/>
          <p:nvPr/>
        </p:nvSpPr>
        <p:spPr>
          <a:xfrm>
            <a:off x="774700" y="1818211"/>
            <a:ext cx="10642600" cy="32215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40C43BB-4663-7599-0A86-470CF9ABA752}"/>
                  </a:ext>
                </a:extLst>
              </p:cNvPr>
              <p:cNvSpPr txBox="1"/>
              <p:nvPr/>
            </p:nvSpPr>
            <p:spPr>
              <a:xfrm>
                <a:off x="4289089" y="2901569"/>
                <a:ext cx="2581611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/>
                  <a:t>  = …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40C43BB-4663-7599-0A86-470CF9ABA7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9089" y="2901569"/>
                <a:ext cx="2581611" cy="461665"/>
              </a:xfrm>
              <a:prstGeom prst="rect">
                <a:avLst/>
              </a:prstGeom>
              <a:blipFill>
                <a:blip r:embed="rId4"/>
                <a:stretch>
                  <a:fillRect l="-946" t="-10526" b="-289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83B859B-566B-3964-F7D6-1C70589358EA}"/>
                  </a:ext>
                </a:extLst>
              </p:cNvPr>
              <p:cNvSpPr txBox="1"/>
              <p:nvPr/>
            </p:nvSpPr>
            <p:spPr>
              <a:xfrm>
                <a:off x="5698790" y="2901569"/>
                <a:ext cx="3763156" cy="46166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5+2</m:t>
                          </m:r>
                        </m:e>
                      </m:d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=7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83B859B-566B-3964-F7D6-1C70589358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8790" y="2901569"/>
                <a:ext cx="3763156" cy="461665"/>
              </a:xfrm>
              <a:prstGeom prst="rect">
                <a:avLst/>
              </a:prstGeom>
              <a:blipFill>
                <a:blip r:embed="rId5"/>
                <a:stretch>
                  <a:fillRect l="-6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917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843624" y="3321901"/>
            <a:ext cx="10265100" cy="828000"/>
            <a:chOff x="963450" y="2259806"/>
            <a:chExt cx="10265100" cy="828000"/>
          </a:xfrm>
          <a:solidFill>
            <a:schemeClr val="accent1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3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843624" y="4337120"/>
            <a:ext cx="10265100" cy="828000"/>
            <a:chOff x="963450" y="3925491"/>
            <a:chExt cx="10265100" cy="828000"/>
          </a:xfrm>
          <a:solidFill>
            <a:schemeClr val="accent1"/>
          </a:solidFill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indent="-171450" algn="ctr" defTabSz="914400">
                <a:buClr>
                  <a:schemeClr val="bg1"/>
                </a:buClr>
                <a:buSzPts val="1200"/>
                <a:buFont typeface="Arial" panose="020B0604020202020204" pitchFamily="34" charset="0"/>
                <a:buChar char="•"/>
              </a:pPr>
              <a:endParaRPr lang="fr-FR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48074" y="1306709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843624" y="5373908"/>
            <a:ext cx="10265100" cy="828000"/>
            <a:chOff x="963450" y="1311520"/>
            <a:chExt cx="10265100" cy="828000"/>
          </a:xfrm>
          <a:solidFill>
            <a:schemeClr val="bg1"/>
          </a:solidFill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4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5 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11234" y="1186325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843624" y="2306682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</a:t>
              </a:r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902084" y="2463371"/>
            <a:ext cx="7529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787273" y="1423172"/>
            <a:ext cx="7510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3416710" y="364345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2902083" y="4334345"/>
            <a:ext cx="7529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839072" y="1497351"/>
            <a:ext cx="4844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fr-FR" sz="2400" b="1" kern="0" dirty="0">
                <a:solidFill>
                  <a:schemeClr val="bg1"/>
                </a:solidFill>
                <a:ea typeface="Calibri"/>
                <a:cs typeface="Calibri"/>
              </a:rPr>
              <a:t>Correction devoir surveillé Période 1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940996" y="2581427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Exprimer une quantité par des lettres 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902083" y="3424686"/>
            <a:ext cx="68504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Écrire une expression littérale </a:t>
            </a:r>
            <a:r>
              <a:rPr lang="fr-FR" sz="2400" dirty="0">
                <a:solidFill>
                  <a:schemeClr val="bg1"/>
                </a:solidFill>
              </a:rPr>
              <a:t> </a:t>
            </a:r>
            <a:r>
              <a:rPr lang="fr-FR" sz="2400" b="1" dirty="0">
                <a:solidFill>
                  <a:schemeClr val="bg1"/>
                </a:solidFill>
              </a:rPr>
              <a:t>sans symbole (× et ÷) </a:t>
            </a:r>
            <a:endParaRPr lang="fr-FR" sz="2400" b="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715721" y="4482831"/>
            <a:ext cx="71939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Calculer la valeur numérique d’une expression littérale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787273" y="5557075"/>
            <a:ext cx="74286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</a:rPr>
              <a:t>Réduire des expressions littérales de la forme </a:t>
            </a:r>
            <a:r>
              <a:rPr lang="fr-FR" sz="2400" b="1" i="1" dirty="0" err="1">
                <a:latin typeface="Times New Roman" panose="02020603050405020304" pitchFamily="18" charset="0"/>
              </a:rPr>
              <a:t>ax</a:t>
            </a:r>
            <a:r>
              <a:rPr lang="fr-FR" sz="2400" b="1" i="1" dirty="0">
                <a:latin typeface="Times New Roman" panose="02020603050405020304" pitchFamily="18" charset="0"/>
              </a:rPr>
              <a:t> </a:t>
            </a:r>
            <a:r>
              <a:rPr lang="fr-FR" sz="2400" b="1" dirty="0">
                <a:latin typeface="Calibri" panose="020F0502020204030204" pitchFamily="34" charset="0"/>
              </a:rPr>
              <a:t>+ </a:t>
            </a:r>
            <a:r>
              <a:rPr lang="fr-FR" sz="2400" b="1" i="1" dirty="0" err="1">
                <a:latin typeface="Times New Roman" panose="02020603050405020304" pitchFamily="18" charset="0"/>
              </a:rPr>
              <a:t>bx</a:t>
            </a:r>
            <a:r>
              <a:rPr lang="fr-FR" sz="2400" b="1" i="1" dirty="0">
                <a:latin typeface="Times New Roman" panose="02020603050405020304" pitchFamily="18" charset="0"/>
              </a:rPr>
              <a:t>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1551099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1D8B9-0042-CC24-918C-7AD2E9D14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76DAF1B4-E669-5D9E-A42F-82BAA28DA5A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réduire l’expression littérale suivante </a:t>
            </a:r>
            <a:r>
              <a:rPr lang="fr-FR" sz="1600" b="1" strike="sngStrike" dirty="0">
                <a:solidFill>
                  <a:schemeClr val="bg1">
                    <a:lumMod val="65000"/>
                  </a:schemeClr>
                </a:solidFill>
              </a:rPr>
              <a:t>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CC3D2EF-DA3C-CC34-FBA8-556DA17C669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2B6BB80-1317-1BDB-C45C-5C9AFEABC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5186" y="212316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D_A_02">
            <a:extLst>
              <a:ext uri="{FF2B5EF4-FFF2-40B4-BE49-F238E27FC236}">
                <a16:creationId xmlns:a16="http://schemas.microsoft.com/office/drawing/2014/main" id="{88AA641B-75FC-C758-8F1B-F33230B448C7}"/>
              </a:ext>
            </a:extLst>
          </p:cNvPr>
          <p:cNvSpPr txBox="1"/>
          <p:nvPr/>
        </p:nvSpPr>
        <p:spPr>
          <a:xfrm>
            <a:off x="472470" y="571854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 de lever leurs ardoises et invite  un élève à justifier sa réponse 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1216588" y="2523487"/>
                <a:ext cx="2491812" cy="58477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3200" dirty="0"/>
                  <a:t> </a:t>
                </a:r>
                <a14:m>
                  <m:oMath xmlns:m="http://schemas.openxmlformats.org/officeDocument/2006/math">
                    <m:r>
                      <a:rPr lang="fr-FR" sz="3200" b="0" i="1" smtClean="0">
                        <a:latin typeface="Cambria Math" panose="02040503050406030204" pitchFamily="18" charset="0"/>
                      </a:rPr>
                      <m:t>9</m:t>
                    </m:r>
                    <m:r>
                      <a:rPr lang="fr-FR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3200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fr-FR" sz="3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fr-FR" sz="3200" b="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6588" y="2523487"/>
                <a:ext cx="249181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F557D47D-55FA-FEF9-E6A7-F38774317A02}"/>
              </a:ext>
            </a:extLst>
          </p:cNvPr>
          <p:cNvSpPr/>
          <p:nvPr/>
        </p:nvSpPr>
        <p:spPr>
          <a:xfrm>
            <a:off x="774700" y="1818211"/>
            <a:ext cx="10642600" cy="32215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0E20262-EC7E-E660-50CE-BE5D39A76100}"/>
              </a:ext>
            </a:extLst>
          </p:cNvPr>
          <p:cNvSpPr txBox="1"/>
          <p:nvPr/>
        </p:nvSpPr>
        <p:spPr>
          <a:xfrm>
            <a:off x="660400" y="131163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Réduire l’expression littérale suivante </a:t>
            </a:r>
            <a:r>
              <a:rPr lang="fr-FR" sz="2400" b="1" strike="sngStrike" dirty="0"/>
              <a:t>: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1540921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E0D2F-332B-CADC-697C-ACB29DFFB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8AAE187-FDD4-40F9-D74A-77BEDF553B9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F173919-2754-6534-BFB0-B0A4E1073A3C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justifier la réponse et fait les feedbacks nécessaires sur les erreurs observées 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9F6BDFB6-02E9-0F16-3CFF-8EB6923E18AB}"/>
              </a:ext>
            </a:extLst>
          </p:cNvPr>
          <p:cNvSpPr txBox="1"/>
          <p:nvPr/>
        </p:nvSpPr>
        <p:spPr>
          <a:xfrm>
            <a:off x="819150" y="177259"/>
            <a:ext cx="7497999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réponse:</a:t>
            </a:r>
          </a:p>
        </p:txBody>
      </p:sp>
      <p:pic>
        <p:nvPicPr>
          <p:cNvPr id="14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2905600" y="2544997"/>
                <a:ext cx="2319551" cy="58477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9+4</m:t>
                          </m:r>
                        </m:e>
                      </m:d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5600" y="2544997"/>
                <a:ext cx="2319551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8440DB93-D7D8-BF59-FEDE-D659ED4D6550}"/>
                  </a:ext>
                </a:extLst>
              </p:cNvPr>
              <p:cNvSpPr txBox="1"/>
              <p:nvPr/>
            </p:nvSpPr>
            <p:spPr>
              <a:xfrm>
                <a:off x="1216588" y="2523487"/>
                <a:ext cx="2491812" cy="58477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3200" dirty="0"/>
                  <a:t> </a:t>
                </a:r>
                <a14:m>
                  <m:oMath xmlns:m="http://schemas.openxmlformats.org/officeDocument/2006/math">
                    <m:r>
                      <a:rPr lang="fr-FR" sz="3200" b="0" i="1" smtClean="0">
                        <a:latin typeface="Cambria Math" panose="02040503050406030204" pitchFamily="18" charset="0"/>
                      </a:rPr>
                      <m:t>9</m:t>
                    </m:r>
                    <m:r>
                      <a:rPr lang="fr-FR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3200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fr-FR" sz="3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fr-FR" sz="3200" b="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8440DB93-D7D8-BF59-FEDE-D659ED4D65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6588" y="2523487"/>
                <a:ext cx="2491812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86EE818C-A420-A099-7B3B-2942E654252D}"/>
              </a:ext>
            </a:extLst>
          </p:cNvPr>
          <p:cNvSpPr/>
          <p:nvPr/>
        </p:nvSpPr>
        <p:spPr>
          <a:xfrm>
            <a:off x="774700" y="1818211"/>
            <a:ext cx="10642600" cy="32215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655046F7-CDFB-DA7E-1407-9C933BCF6396}"/>
                  </a:ext>
                </a:extLst>
              </p:cNvPr>
              <p:cNvSpPr txBox="1"/>
              <p:nvPr/>
            </p:nvSpPr>
            <p:spPr>
              <a:xfrm>
                <a:off x="2880200" y="3351873"/>
                <a:ext cx="1125977" cy="58477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=13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655046F7-CDFB-DA7E-1407-9C933BCF63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200" y="3351873"/>
                <a:ext cx="1125977" cy="584775"/>
              </a:xfrm>
              <a:prstGeom prst="rect">
                <a:avLst/>
              </a:prstGeom>
              <a:blipFill>
                <a:blip r:embed="rId5"/>
                <a:stretch>
                  <a:fillRect r="-43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331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97134-867E-D290-8623-BEEE76022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AA2BEE5D-A7B3-787F-2BD7-954CBFEFE968}"/>
              </a:ext>
            </a:extLst>
          </p:cNvPr>
          <p:cNvSpPr txBox="1"/>
          <p:nvPr/>
        </p:nvSpPr>
        <p:spPr>
          <a:xfrm>
            <a:off x="774700" y="177800"/>
            <a:ext cx="8408211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 réduire l’expression littérale suivante.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E299FE8-EDBE-D6F8-E9F8-3613A4F7FF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9" name="D_A_02">
            <a:extLst>
              <a:ext uri="{FF2B5EF4-FFF2-40B4-BE49-F238E27FC236}">
                <a16:creationId xmlns:a16="http://schemas.microsoft.com/office/drawing/2014/main" id="{258DA0E3-5600-19FF-9318-69C9EE0B3B43}"/>
              </a:ext>
            </a:extLst>
          </p:cNvPr>
          <p:cNvSpPr txBox="1"/>
          <p:nvPr/>
        </p:nvSpPr>
        <p:spPr>
          <a:xfrm>
            <a:off x="472470" y="585853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:</a:t>
            </a: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AF173919-2754-6534-BFB0-B0A4E1073A3C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justifier la réponse et fait les feedbacks nécessaires sur les erreurs observées 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2B6BB80-1317-1BDB-C45C-5C9AFEABC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468" y="29250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00E2B9F-B4C2-37AA-F937-425B9556EE5D}"/>
              </a:ext>
            </a:extLst>
          </p:cNvPr>
          <p:cNvSpPr txBox="1"/>
          <p:nvPr/>
        </p:nvSpPr>
        <p:spPr>
          <a:xfrm>
            <a:off x="1216588" y="2523487"/>
            <a:ext cx="2491812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3200" dirty="0"/>
              <a:t>−6𝑥−𝑥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6E161E7-40BC-3E74-A7D9-F3F8D2DBE04C}"/>
              </a:ext>
            </a:extLst>
          </p:cNvPr>
          <p:cNvSpPr/>
          <p:nvPr/>
        </p:nvSpPr>
        <p:spPr>
          <a:xfrm>
            <a:off x="774700" y="1818211"/>
            <a:ext cx="10642600" cy="32215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85252B-48EB-C8DF-18A4-E2104EA09D85}"/>
              </a:ext>
            </a:extLst>
          </p:cNvPr>
          <p:cNvSpPr txBox="1"/>
          <p:nvPr/>
        </p:nvSpPr>
        <p:spPr>
          <a:xfrm>
            <a:off x="660400" y="131163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Réduire l’expression littérale suivante </a:t>
            </a:r>
            <a:r>
              <a:rPr lang="fr-FR" sz="2400" b="1" strike="sngStrike" dirty="0"/>
              <a:t>: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703124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96CEE-4D99-CBF1-C4DF-81A900905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50DE93AC-21EA-B476-020A-6B9A85FC2156}"/>
              </a:ext>
            </a:extLst>
          </p:cNvPr>
          <p:cNvSpPr txBox="1"/>
          <p:nvPr/>
        </p:nvSpPr>
        <p:spPr>
          <a:xfrm>
            <a:off x="544749" y="177799"/>
            <a:ext cx="10783651" cy="77069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strike="sngStrike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920E582-FDBC-4E3F-5A31-DC830CB2B40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9" name="D_A_02">
            <a:extLst>
              <a:ext uri="{FF2B5EF4-FFF2-40B4-BE49-F238E27FC236}">
                <a16:creationId xmlns:a16="http://schemas.microsoft.com/office/drawing/2014/main" id="{88AA641B-75FC-C758-8F1B-F33230B448C7}"/>
              </a:ext>
            </a:extLst>
          </p:cNvPr>
          <p:cNvSpPr txBox="1"/>
          <p:nvPr/>
        </p:nvSpPr>
        <p:spPr>
          <a:xfrm>
            <a:off x="472470" y="571854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 de lever leurs ardoises et demande à un élève de justifier sa réponse  :</a:t>
            </a:r>
          </a:p>
        </p:txBody>
      </p:sp>
      <p:sp>
        <p:nvSpPr>
          <p:cNvPr id="10" name="D_A_01">
            <a:extLst>
              <a:ext uri="{FF2B5EF4-FFF2-40B4-BE49-F238E27FC236}">
                <a16:creationId xmlns:a16="http://schemas.microsoft.com/office/drawing/2014/main" id="{0F82C256-DBFA-7CA1-221B-E0A132B4EA37}"/>
              </a:ext>
            </a:extLst>
          </p:cNvPr>
          <p:cNvSpPr txBox="1"/>
          <p:nvPr/>
        </p:nvSpPr>
        <p:spPr>
          <a:xfrm>
            <a:off x="774700" y="223736"/>
            <a:ext cx="10553700" cy="34811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 voici la réponse</a:t>
            </a:r>
          </a:p>
        </p:txBody>
      </p:sp>
      <p:pic>
        <p:nvPicPr>
          <p:cNvPr id="11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94C29CF-705A-A955-81A4-D47D507BFC65}"/>
                  </a:ext>
                </a:extLst>
              </p:cNvPr>
              <p:cNvSpPr txBox="1"/>
              <p:nvPr/>
            </p:nvSpPr>
            <p:spPr>
              <a:xfrm>
                <a:off x="2905600" y="2544997"/>
                <a:ext cx="2606200" cy="58477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3200" i="1">
                          <a:latin typeface="Cambria Math" panose="02040503050406030204" pitchFamily="18" charset="0"/>
                        </a:rPr>
                        <m:t>(−6−1)</m:t>
                      </m:r>
                      <m:r>
                        <a:rPr lang="fr-FR" sz="32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94C29CF-705A-A955-81A4-D47D507BFC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5600" y="2544997"/>
                <a:ext cx="2606200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BE82BF04-037B-A8A9-1445-EE062E83CFE8}"/>
              </a:ext>
            </a:extLst>
          </p:cNvPr>
          <p:cNvSpPr txBox="1"/>
          <p:nvPr/>
        </p:nvSpPr>
        <p:spPr>
          <a:xfrm>
            <a:off x="1216588" y="2523487"/>
            <a:ext cx="2491812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3200" dirty="0"/>
              <a:t>−6𝑥−𝑥</a:t>
            </a:r>
            <a:endParaRPr lang="fr-FR" sz="3200" b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D1D200A-8502-8151-9F1C-673646849B79}"/>
              </a:ext>
            </a:extLst>
          </p:cNvPr>
          <p:cNvSpPr/>
          <p:nvPr/>
        </p:nvSpPr>
        <p:spPr>
          <a:xfrm>
            <a:off x="774700" y="1818211"/>
            <a:ext cx="10642600" cy="32215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50BDB9F7-CA68-FA33-E04E-8DDA0B75979C}"/>
                  </a:ext>
                </a:extLst>
              </p:cNvPr>
              <p:cNvSpPr txBox="1"/>
              <p:nvPr/>
            </p:nvSpPr>
            <p:spPr>
              <a:xfrm>
                <a:off x="2880200" y="3351873"/>
                <a:ext cx="1125977" cy="58477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=−7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50BDB9F7-CA68-FA33-E04E-8DDA0B7597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200" y="3351873"/>
                <a:ext cx="1125977" cy="584775"/>
              </a:xfrm>
              <a:prstGeom prst="rect">
                <a:avLst/>
              </a:prstGeom>
              <a:blipFill>
                <a:blip r:embed="rId4"/>
                <a:stretch>
                  <a:fillRect r="-113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68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EC7BC-2C5F-3831-E6A9-2D1CA37BA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834D9B0B-7FC8-DAD4-39A2-814440F07DC3}"/>
              </a:ext>
            </a:extLst>
          </p:cNvPr>
          <p:cNvSpPr txBox="1"/>
          <p:nvPr/>
        </p:nvSpPr>
        <p:spPr>
          <a:xfrm>
            <a:off x="774700" y="148617"/>
            <a:ext cx="9215607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réduire l’expression littérale suivante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8CD2E80-4136-D8E7-D12A-A388D18635C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6" name="D_A_02">
            <a:extLst>
              <a:ext uri="{FF2B5EF4-FFF2-40B4-BE49-F238E27FC236}">
                <a16:creationId xmlns:a16="http://schemas.microsoft.com/office/drawing/2014/main" id="{C43F8FB2-0188-1C2E-09B2-FF5481F7D9CD}"/>
              </a:ext>
            </a:extLst>
          </p:cNvPr>
          <p:cNvSpPr txBox="1"/>
          <p:nvPr/>
        </p:nvSpPr>
        <p:spPr>
          <a:xfrm>
            <a:off x="472470" y="59431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justifier la réponse et fait les feedbacks nécessaires sur les erreurs observées 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A8C10254-9E24-262E-09B7-8672995CB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490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80CA6E3-DBB6-B8DC-B2CD-35FC1F93CB88}"/>
                  </a:ext>
                </a:extLst>
              </p:cNvPr>
              <p:cNvSpPr txBox="1"/>
              <p:nvPr/>
            </p:nvSpPr>
            <p:spPr>
              <a:xfrm>
                <a:off x="1216588" y="2523487"/>
                <a:ext cx="2491812" cy="101752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 dirty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sz="3200" i="1" dirty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3200" i="1" dirty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32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2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3200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3200" i="1" dirty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80CA6E3-DBB6-B8DC-B2CD-35FC1F93CB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6588" y="2523487"/>
                <a:ext cx="2491812" cy="10175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392E6E0D-DFDC-E092-07AD-0E3133B22D7F}"/>
              </a:ext>
            </a:extLst>
          </p:cNvPr>
          <p:cNvSpPr/>
          <p:nvPr/>
        </p:nvSpPr>
        <p:spPr>
          <a:xfrm>
            <a:off x="774700" y="1818211"/>
            <a:ext cx="10642600" cy="32215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E80710A-D07A-3846-E4B9-677BA2238CDA}"/>
              </a:ext>
            </a:extLst>
          </p:cNvPr>
          <p:cNvSpPr txBox="1"/>
          <p:nvPr/>
        </p:nvSpPr>
        <p:spPr>
          <a:xfrm>
            <a:off x="660400" y="131163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Réduire l’expression littérale suivante </a:t>
            </a:r>
            <a:r>
              <a:rPr lang="fr-FR" sz="2400" b="1" strike="sngStrike" dirty="0"/>
              <a:t>: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3452371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9B6E8-736F-BF2D-0CE4-2B15623E6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F82C256-DBFA-7CA1-221B-E0A132B4EA3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 voici la réponse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48007BD-351B-87D1-FBF8-35C608CE07F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EE7A3E89-C871-133B-33F5-2514643434F0}"/>
              </a:ext>
            </a:extLst>
          </p:cNvPr>
          <p:cNvSpPr txBox="1"/>
          <p:nvPr/>
        </p:nvSpPr>
        <p:spPr>
          <a:xfrm>
            <a:off x="472470" y="585853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 les ardoises et demande à un élève de  justifier sa réponse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262456" y="-799576"/>
                <a:ext cx="4911601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i="1" dirty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−2+</m:t>
                          </m:r>
                          <m:f>
                            <m:fPr>
                              <m:ctrlP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</m:num>
                            <m:den>
                              <m: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num>
                        <m:den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2456" y="-799576"/>
                <a:ext cx="4911601" cy="7146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0349977D-1A27-34A4-8135-1AC06C025B8D}"/>
                  </a:ext>
                </a:extLst>
              </p:cNvPr>
              <p:cNvSpPr txBox="1"/>
              <p:nvPr/>
            </p:nvSpPr>
            <p:spPr>
              <a:xfrm>
                <a:off x="3708400" y="2445406"/>
                <a:ext cx="2606200" cy="11988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32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i="1" dirty="0">
                              <a:latin typeface="Cambria Math" panose="02040503050406030204" pitchFamily="18" charset="0"/>
                            </a:rPr>
                            <m:t>−2+</m:t>
                          </m:r>
                          <m:f>
                            <m:fPr>
                              <m:ctrlPr>
                                <a:rPr lang="fr-FR" sz="32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3200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3200" i="1" dirty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fr-FR" sz="3200" i="1" dirty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0349977D-1A27-34A4-8135-1AC06C025B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8400" y="2445406"/>
                <a:ext cx="2606200" cy="11988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5282C48-1EC0-C240-AAD6-7802CC21C14D}"/>
                  </a:ext>
                </a:extLst>
              </p:cNvPr>
              <p:cNvSpPr txBox="1"/>
              <p:nvPr/>
            </p:nvSpPr>
            <p:spPr>
              <a:xfrm>
                <a:off x="1216588" y="2523487"/>
                <a:ext cx="2491812" cy="101752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 dirty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sz="3200" i="1" dirty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3200" i="1" dirty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32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2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3200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3200" i="1" dirty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3200" b="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5282C48-1EC0-C240-AAD6-7802CC21C1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6588" y="2523487"/>
                <a:ext cx="2491812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C4AE9C5B-DCF6-C603-4F04-407CC13A11F5}"/>
              </a:ext>
            </a:extLst>
          </p:cNvPr>
          <p:cNvSpPr/>
          <p:nvPr/>
        </p:nvSpPr>
        <p:spPr>
          <a:xfrm>
            <a:off x="774700" y="1818211"/>
            <a:ext cx="10642600" cy="32215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21C1728-0F76-45EA-05CE-9241435B1082}"/>
                  </a:ext>
                </a:extLst>
              </p:cNvPr>
              <p:cNvSpPr txBox="1"/>
              <p:nvPr/>
            </p:nvSpPr>
            <p:spPr>
              <a:xfrm>
                <a:off x="5488828" y="2432821"/>
                <a:ext cx="4479589" cy="11988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32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32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3200" i="1" dirty="0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</m:num>
                            <m:den>
                              <m:r>
                                <a:rPr lang="fr-FR" sz="3200" i="1" dirty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fr-FR" sz="3200" i="1" dirty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fr-FR" sz="32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3200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3200" i="1" dirty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fr-FR" sz="3200" i="1" dirty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21C1728-0F76-45EA-05CE-9241435B10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828" y="2432821"/>
                <a:ext cx="4479589" cy="11988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DD960B4-1907-6520-5D48-AA0422CB82BF}"/>
                  </a:ext>
                </a:extLst>
              </p:cNvPr>
              <p:cNvSpPr txBox="1"/>
              <p:nvPr/>
            </p:nvSpPr>
            <p:spPr>
              <a:xfrm>
                <a:off x="7571628" y="2523487"/>
                <a:ext cx="4479589" cy="102752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32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200" i="1" dirty="0">
                              <a:latin typeface="Cambria Math" panose="02040503050406030204" pitchFamily="18" charset="0"/>
                            </a:rPr>
                            <m:t>−5</m:t>
                          </m:r>
                        </m:num>
                        <m:den>
                          <m:r>
                            <a:rPr lang="fr-FR" sz="3200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3200" i="1" dirty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DD960B4-1907-6520-5D48-AA0422CB82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1628" y="2523487"/>
                <a:ext cx="4479589" cy="102752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960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507434" y="563024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5 min au travail individuel puis 4 minutes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Page:64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586863" y="3537019"/>
            <a:ext cx="10751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766" y="1249491"/>
            <a:ext cx="9708204" cy="435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8276550-0F11-6668-754D-ABD732E38961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Page64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50" y="1240049"/>
            <a:ext cx="10252499" cy="4359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3229583" y="2344366"/>
            <a:ext cx="408562" cy="369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3839183" y="2344366"/>
            <a:ext cx="408562" cy="369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4568757" y="2344365"/>
            <a:ext cx="408562" cy="369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7347398" y="2344365"/>
            <a:ext cx="408562" cy="369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7879404" y="2344365"/>
            <a:ext cx="473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8534399" y="2344365"/>
            <a:ext cx="557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-10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3381756" y="2788082"/>
            <a:ext cx="408562" cy="369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-7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3923262" y="2788082"/>
            <a:ext cx="408562" cy="369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4535271" y="2760785"/>
            <a:ext cx="555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-15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7548437" y="2713697"/>
            <a:ext cx="554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5,8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8164295" y="2731470"/>
            <a:ext cx="554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8,5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8881125" y="2778480"/>
            <a:ext cx="554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-2,7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/>
              <p:cNvSpPr txBox="1"/>
              <p:nvPr/>
            </p:nvSpPr>
            <p:spPr>
              <a:xfrm>
                <a:off x="3268040" y="3013733"/>
                <a:ext cx="554704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ZoneTexte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8040" y="3013733"/>
                <a:ext cx="554704" cy="63478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/>
              <p:cNvSpPr txBox="1"/>
              <p:nvPr/>
            </p:nvSpPr>
            <p:spPr>
              <a:xfrm>
                <a:off x="3918398" y="3031347"/>
                <a:ext cx="554704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ZoneText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398" y="3031347"/>
                <a:ext cx="554704" cy="63478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ZoneTexte 34"/>
          <p:cNvSpPr txBox="1"/>
          <p:nvPr/>
        </p:nvSpPr>
        <p:spPr>
          <a:xfrm>
            <a:off x="4773038" y="3157733"/>
            <a:ext cx="408562" cy="369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7540103" y="3108529"/>
                <a:ext cx="447699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0103" y="3108529"/>
                <a:ext cx="447699" cy="61093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/>
              <p:cNvSpPr txBox="1"/>
              <p:nvPr/>
            </p:nvSpPr>
            <p:spPr>
              <a:xfrm>
                <a:off x="8103141" y="3055200"/>
                <a:ext cx="447699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ZoneTexte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3141" y="3055200"/>
                <a:ext cx="447699" cy="63478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/>
          <p:cNvSpPr txBox="1"/>
          <p:nvPr/>
        </p:nvSpPr>
        <p:spPr>
          <a:xfrm>
            <a:off x="8887724" y="3138299"/>
            <a:ext cx="408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-9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9374917" y="3137500"/>
            <a:ext cx="537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9994666" y="3108529"/>
            <a:ext cx="408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3200642" y="3897971"/>
            <a:ext cx="408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3806530" y="3932369"/>
            <a:ext cx="408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40"/>
              <p:cNvSpPr txBox="1"/>
              <p:nvPr/>
            </p:nvSpPr>
            <p:spPr>
              <a:xfrm>
                <a:off x="4499738" y="3948238"/>
                <a:ext cx="4087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1" name="ZoneTexte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738" y="3948238"/>
                <a:ext cx="408790" cy="369332"/>
              </a:xfrm>
              <a:prstGeom prst="rect">
                <a:avLst/>
              </a:prstGeom>
              <a:blipFill>
                <a:blip r:embed="rId10"/>
                <a:stretch>
                  <a:fillRect r="-44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ZoneTexte 41"/>
          <p:cNvSpPr txBox="1"/>
          <p:nvPr/>
        </p:nvSpPr>
        <p:spPr>
          <a:xfrm>
            <a:off x="8326990" y="3939438"/>
            <a:ext cx="408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8954082" y="3939438"/>
            <a:ext cx="408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9689103" y="3952292"/>
            <a:ext cx="408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-6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4215320" y="4351999"/>
            <a:ext cx="408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4715658" y="4364610"/>
            <a:ext cx="537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2,4</a:t>
            </a:r>
          </a:p>
        </p:txBody>
      </p:sp>
      <p:sp>
        <p:nvSpPr>
          <p:cNvPr id="47" name="ZoneTexte 46"/>
          <p:cNvSpPr txBox="1"/>
          <p:nvPr/>
        </p:nvSpPr>
        <p:spPr>
          <a:xfrm>
            <a:off x="5421433" y="4364610"/>
            <a:ext cx="551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-1,4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ZoneTexte 47"/>
              <p:cNvSpPr txBox="1"/>
              <p:nvPr/>
            </p:nvSpPr>
            <p:spPr>
              <a:xfrm>
                <a:off x="8122595" y="4373553"/>
                <a:ext cx="4087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8" name="ZoneTexte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2595" y="4373553"/>
                <a:ext cx="408790" cy="369332"/>
              </a:xfrm>
              <a:prstGeom prst="rect">
                <a:avLst/>
              </a:prstGeom>
              <a:blipFill>
                <a:blip r:embed="rId11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ZoneTexte 48"/>
          <p:cNvSpPr txBox="1"/>
          <p:nvPr/>
        </p:nvSpPr>
        <p:spPr>
          <a:xfrm>
            <a:off x="8611408" y="4269901"/>
            <a:ext cx="408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-3</a:t>
            </a:r>
          </a:p>
        </p:txBody>
      </p:sp>
      <p:sp>
        <p:nvSpPr>
          <p:cNvPr id="50" name="ZoneTexte 49"/>
          <p:cNvSpPr txBox="1"/>
          <p:nvPr/>
        </p:nvSpPr>
        <p:spPr>
          <a:xfrm>
            <a:off x="8638047" y="4565152"/>
            <a:ext cx="408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51" name="ZoneTexte 50"/>
          <p:cNvSpPr txBox="1"/>
          <p:nvPr/>
        </p:nvSpPr>
        <p:spPr>
          <a:xfrm>
            <a:off x="3448455" y="4770964"/>
            <a:ext cx="408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-3</a:t>
            </a:r>
          </a:p>
        </p:txBody>
      </p:sp>
      <p:sp>
        <p:nvSpPr>
          <p:cNvPr id="52" name="ZoneTexte 51"/>
          <p:cNvSpPr txBox="1"/>
          <p:nvPr/>
        </p:nvSpPr>
        <p:spPr>
          <a:xfrm>
            <a:off x="3488761" y="5000349"/>
            <a:ext cx="408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3" name="ZoneTexte 52"/>
          <p:cNvSpPr txBox="1"/>
          <p:nvPr/>
        </p:nvSpPr>
        <p:spPr>
          <a:xfrm>
            <a:off x="3892687" y="4733671"/>
            <a:ext cx="408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3900246" y="4975533"/>
            <a:ext cx="408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5" name="ZoneTexte 54"/>
          <p:cNvSpPr txBox="1"/>
          <p:nvPr/>
        </p:nvSpPr>
        <p:spPr>
          <a:xfrm>
            <a:off x="4657060" y="4780711"/>
            <a:ext cx="408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-9</a:t>
            </a:r>
          </a:p>
        </p:txBody>
      </p:sp>
      <p:sp>
        <p:nvSpPr>
          <p:cNvPr id="56" name="ZoneTexte 55"/>
          <p:cNvSpPr txBox="1"/>
          <p:nvPr/>
        </p:nvSpPr>
        <p:spPr>
          <a:xfrm>
            <a:off x="5113716" y="4751997"/>
            <a:ext cx="538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57" name="ZoneTexte 56"/>
          <p:cNvSpPr txBox="1"/>
          <p:nvPr/>
        </p:nvSpPr>
        <p:spPr>
          <a:xfrm>
            <a:off x="5744380" y="4751997"/>
            <a:ext cx="59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-19</a:t>
            </a:r>
          </a:p>
        </p:txBody>
      </p:sp>
      <p:sp>
        <p:nvSpPr>
          <p:cNvPr id="58" name="ZoneTexte 57"/>
          <p:cNvSpPr txBox="1"/>
          <p:nvPr/>
        </p:nvSpPr>
        <p:spPr>
          <a:xfrm>
            <a:off x="5781326" y="5000349"/>
            <a:ext cx="535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12" grpId="0"/>
      <p:bldP spid="36" grpId="0"/>
      <p:bldP spid="13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64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770" y="1798178"/>
            <a:ext cx="10294209" cy="326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Dans cette séance nous avons appris comment réduire des expressions littérales de la forme 𝒂𝒙 + 𝒃𝒙: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ZoneTexte 1"/>
              <p:cNvSpPr txBox="1"/>
              <p:nvPr/>
            </p:nvSpPr>
            <p:spPr>
              <a:xfrm>
                <a:off x="584201" y="1244870"/>
                <a:ext cx="10452100" cy="51077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dirty="0"/>
                  <a:t>Pour réduire l’expression littérale de la forme: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𝑏𝑥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i="0" dirty="0">
                    <a:latin typeface="+mj-lt"/>
                  </a:rPr>
                  <a:t>ou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𝑏𝑥</m:t>
                    </m:r>
                  </m:oMath>
                </a14:m>
                <a:endParaRPr lang="fr-FR" sz="2400" dirty="0"/>
              </a:p>
            </p:txBody>
          </p:sp>
        </mc:Choice>
        <mc:Fallback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01" y="1244870"/>
                <a:ext cx="10452100" cy="510778"/>
              </a:xfrm>
              <a:prstGeom prst="roundRect">
                <a:avLst/>
              </a:prstGeom>
              <a:blipFill>
                <a:blip r:embed="rId3"/>
                <a:stretch>
                  <a:fillRect t="-3488" b="-197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743988" y="2823740"/>
            <a:ext cx="3864818" cy="830997"/>
          </a:xfrm>
          <a:prstGeom prst="rect">
            <a:avLst/>
          </a:prstGeom>
          <a:solidFill>
            <a:srgbClr val="D6DCE5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J’additionne ou je soustrais les coefficients de la variable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584201" y="5475420"/>
                <a:ext cx="4455268" cy="83099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+9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3+9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b="0" i="1" dirty="0">
                  <a:latin typeface="Cambria Math" panose="02040503050406030204" pitchFamily="18" charset="0"/>
                </a:endParaRPr>
              </a:p>
              <a:p>
                <a:r>
                  <a:rPr lang="fr-FR" sz="2400" b="0" dirty="0"/>
                  <a:t>                       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=12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01" y="5475420"/>
                <a:ext cx="4455268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7447532" y="5475421"/>
                <a:ext cx="3929974" cy="83099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10−6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2400" b="0" i="1" dirty="0">
                  <a:latin typeface="Cambria Math" panose="02040503050406030204" pitchFamily="18" charset="0"/>
                </a:endParaRPr>
              </a:p>
              <a:p>
                <a:r>
                  <a:rPr lang="fr-FR" sz="2400" b="0" dirty="0"/>
                  <a:t>                    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7532" y="5475421"/>
                <a:ext cx="3929974" cy="830997"/>
              </a:xfrm>
              <a:prstGeom prst="rect">
                <a:avLst/>
              </a:prstGeom>
              <a:blipFill>
                <a:blip r:embed="rId5"/>
                <a:stretch>
                  <a:fillRect b="-791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à coins arrondis 17"/>
              <p:cNvSpPr/>
              <p:nvPr/>
            </p:nvSpPr>
            <p:spPr>
              <a:xfrm>
                <a:off x="5810250" y="2186899"/>
                <a:ext cx="4210049" cy="544749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𝑎𝑥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𝑏𝑥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8" name="Rectangle à coins arrondis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0250" y="2186899"/>
                <a:ext cx="4210049" cy="544749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à coins arrondis 19"/>
              <p:cNvSpPr/>
              <p:nvPr/>
            </p:nvSpPr>
            <p:spPr>
              <a:xfrm>
                <a:off x="5810250" y="3871555"/>
                <a:ext cx="4210049" cy="544749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𝑎𝑥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𝑏𝑥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0" name="Rectangle à coins arrondis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0250" y="3871555"/>
                <a:ext cx="4210049" cy="544749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Connecteur droit avec flèche 21"/>
          <p:cNvCxnSpPr>
            <a:cxnSpLocks/>
            <a:stCxn id="3" idx="3"/>
            <a:endCxn id="18" idx="1"/>
          </p:cNvCxnSpPr>
          <p:nvPr/>
        </p:nvCxnSpPr>
        <p:spPr>
          <a:xfrm flipV="1">
            <a:off x="4608806" y="2459274"/>
            <a:ext cx="1201444" cy="779965"/>
          </a:xfrm>
          <a:prstGeom prst="straightConnector1">
            <a:avLst/>
          </a:prstGeom>
          <a:ln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cxnSpLocks/>
            <a:stCxn id="3" idx="3"/>
            <a:endCxn id="20" idx="1"/>
          </p:cNvCxnSpPr>
          <p:nvPr/>
        </p:nvCxnSpPr>
        <p:spPr>
          <a:xfrm>
            <a:off x="4608806" y="3239239"/>
            <a:ext cx="1201444" cy="904691"/>
          </a:xfrm>
          <a:prstGeom prst="straightConnector1">
            <a:avLst/>
          </a:prstGeom>
          <a:ln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>
            <a:off x="629916" y="4637437"/>
            <a:ext cx="1719584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u="sng" dirty="0"/>
              <a:t>Exemple:</a:t>
            </a: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0" grpId="0" animBg="1"/>
      <p:bldP spid="17" grpId="0" animBg="1"/>
      <p:bldP spid="18" grpId="0" animBg="1"/>
      <p:bldP spid="20" grpId="0" animBg="1"/>
      <p:bldP spid="2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Page64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809609"/>
            <a:ext cx="10573966" cy="367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370DD5-4CD1-721A-E206-8B988DAD2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3637" y="2887937"/>
            <a:ext cx="1721310" cy="2348766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6168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03267" y="579069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62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82" y="2004108"/>
            <a:ext cx="11109163" cy="261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10783</TotalTime>
  <Words>1707</Words>
  <Application>Microsoft Office PowerPoint</Application>
  <PresentationFormat>Grand écran</PresentationFormat>
  <Paragraphs>330</Paragraphs>
  <Slides>45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45</vt:i4>
      </vt:variant>
    </vt:vector>
  </HeadingPairs>
  <TitlesOfParts>
    <vt:vector size="56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Times New Roman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1229</cp:revision>
  <cp:lastPrinted>2024-10-05T19:15:58Z</cp:lastPrinted>
  <dcterms:created xsi:type="dcterms:W3CDTF">2024-05-28T10:13:44Z</dcterms:created>
  <dcterms:modified xsi:type="dcterms:W3CDTF">2025-12-12T18:47:51Z</dcterms:modified>
</cp:coreProperties>
</file>