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7.gif" ContentType="image/gif"/>
  <Override PartName="/ppt/notesMasters/notesMaster1.xml" ContentType="application/vnd.openxmlformats-officedocument.presentationml.notesMaster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49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C81033B1-D29E-4163-9C16-0E98ED5EDCE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1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5D4E8F43-DE31-4D1F-9292-BC3B432D4CAA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4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102588DB-1EEB-4F3E-A720-34625F8AACEB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7" name="PlaceHolder 3"/>
          <p:cNvSpPr>
            <a:spLocks noGrp="1"/>
          </p:cNvSpPr>
          <p:nvPr>
            <p:ph type="sldNum" idx="3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AE2ECE50-C7E5-4C26-B25C-BBE2A5E0BA53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0" name="PlaceHolder 3"/>
          <p:cNvSpPr>
            <a:spLocks noGrp="1"/>
          </p:cNvSpPr>
          <p:nvPr>
            <p:ph type="sldNum" idx="3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95E213EC-DDD7-4E96-BE69-FA7D643AAF42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3" name="PlaceHolder 3"/>
          <p:cNvSpPr>
            <a:spLocks noGrp="1"/>
          </p:cNvSpPr>
          <p:nvPr>
            <p:ph type="sldNum" idx="3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4B96C80-ACCF-4329-AE30-A092AC86522D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6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48BD734-9D0F-4A96-8D1E-891E37AEBCD5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9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0D4E4BE-6928-4074-AC29-E526273FBF8C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2" name="PlaceHolder 3"/>
          <p:cNvSpPr>
            <a:spLocks noGrp="1"/>
          </p:cNvSpPr>
          <p:nvPr>
            <p:ph type="sldNum" idx="3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7221E8F-C611-4BE8-8299-94FB4D4AA317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5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7E0E30B3-041F-46DF-9A56-2A551B5DFFCC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8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4B63211-F0E7-42C4-A8DB-81D73DD0063F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35F7F4C-DD62-456A-8CCF-45B2BE85958C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6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188F2833-4BDA-4BFB-8534-B50757AA073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D857DB5-D041-4503-8F15-470A91EE025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4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9430968-64C9-4A28-9A56-7339885184DA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020BE20-8467-4C65-8469-0CDF86348F26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5CBBEB4-6DED-4E7A-8A57-86FCE99EFFDA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0E12396-E720-4923-A5AD-01A2563883E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11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2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76861129-C0BC-4AFC-AB00-BB427A8E6AB4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0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1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2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3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3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4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6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9.png"/><Relationship Id="rId3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1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7.png"/><Relationship Id="rId3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9.png"/><Relationship Id="rId3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slideLayout" Target="../slideLayouts/slideLayout1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4.png"/><Relationship Id="rId3" Type="http://schemas.openxmlformats.org/officeDocument/2006/relationships/image" Target="../media/image43.png"/><Relationship Id="rId4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<Relationship Id="rId3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0.xml"/><Relationship Id="rId3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8.png"/><Relationship Id="rId3" Type="http://schemas.openxmlformats.org/officeDocument/2006/relationships/image" Target="../media/image48.png"/><Relationship Id="rId4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9.png"/><Relationship Id="rId3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8.png"/><Relationship Id="rId3" Type="http://schemas.openxmlformats.org/officeDocument/2006/relationships/image" Target="../media/image49.png"/><Relationship Id="rId4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slideLayout" Target="../slideLayouts/slideLayout20.xml"/><Relationship Id="rId8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2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0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gif"/><Relationship Id="rId3" Type="http://schemas.openxmlformats.org/officeDocument/2006/relationships/image" Target="../media/image17.gif"/><Relationship Id="rId4" Type="http://schemas.openxmlformats.org/officeDocument/2006/relationships/image" Target="../media/image17.gif"/><Relationship Id="rId5" Type="http://schemas.openxmlformats.org/officeDocument/2006/relationships/image" Target="../media/image17.gif"/><Relationship Id="rId6" Type="http://schemas.openxmlformats.org/officeDocument/2006/relationships/image" Target="../media/image17.gif"/><Relationship Id="rId7" Type="http://schemas.openxmlformats.org/officeDocument/2006/relationships/image" Target="../media/image17.gif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slideLayout" Target="../slideLayouts/slideLayout6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4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67.png"/><Relationship Id="rId16" Type="http://schemas.openxmlformats.org/officeDocument/2006/relationships/image" Target="../media/image68.png"/><Relationship Id="rId17" Type="http://schemas.openxmlformats.org/officeDocument/2006/relationships/slideLayout" Target="../slideLayouts/slideLayout6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69.png"/><Relationship Id="rId3" Type="http://schemas.openxmlformats.org/officeDocument/2006/relationships/slideLayout" Target="../slideLayouts/slideLayout10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69.png"/><Relationship Id="rId3" Type="http://schemas.openxmlformats.org/officeDocument/2006/relationships/image" Target="../media/image70.png"/><Relationship Id="rId4" Type="http://schemas.openxmlformats.org/officeDocument/2006/relationships/image" Target="../media/image71.png"/><Relationship Id="rId5" Type="http://schemas.openxmlformats.org/officeDocument/2006/relationships/image" Target="../media/image72.png"/><Relationship Id="rId6" Type="http://schemas.openxmlformats.org/officeDocument/2006/relationships/image" Target="../media/image73.png"/><Relationship Id="rId7" Type="http://schemas.openxmlformats.org/officeDocument/2006/relationships/image" Target="../media/image74.png"/><Relationship Id="rId8" Type="http://schemas.openxmlformats.org/officeDocument/2006/relationships/image" Target="../media/image75.png"/><Relationship Id="rId9" Type="http://schemas.openxmlformats.org/officeDocument/2006/relationships/image" Target="../media/image76.png"/><Relationship Id="rId10" Type="http://schemas.openxmlformats.org/officeDocument/2006/relationships/image" Target="../media/image75.png"/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7" Type="http://schemas.openxmlformats.org/officeDocument/2006/relationships/image" Target="../media/image83.png"/><Relationship Id="rId18" Type="http://schemas.openxmlformats.org/officeDocument/2006/relationships/image" Target="../media/image84.png"/><Relationship Id="rId19" Type="http://schemas.openxmlformats.org/officeDocument/2006/relationships/slideLayout" Target="../slideLayouts/slideLayout10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85.png"/><Relationship Id="rId2" Type="http://schemas.openxmlformats.org/officeDocument/2006/relationships/slideLayout" Target="../slideLayouts/slideLayout10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86.png"/><Relationship Id="rId3" Type="http://schemas.openxmlformats.org/officeDocument/2006/relationships/slideLayout" Target="../slideLayouts/slideLayout1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7.png"/><Relationship Id="rId3" Type="http://schemas.openxmlformats.org/officeDocument/2006/relationships/slideLayout" Target="../slideLayouts/slideLayout1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88.png"/><Relationship Id="rId3" Type="http://schemas.openxmlformats.org/officeDocument/2006/relationships/slideLayout" Target="../slideLayouts/slideLayout1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89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6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7.gif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1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731;p98"/>
          <p:cNvSpPr/>
          <p:nvPr/>
        </p:nvSpPr>
        <p:spPr>
          <a:xfrm>
            <a:off x="-462960" y="1751760"/>
            <a:ext cx="774756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Google Shape;738;p98"/>
          <p:cNvSpPr/>
          <p:nvPr/>
        </p:nvSpPr>
        <p:spPr>
          <a:xfrm>
            <a:off x="8845920" y="15588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Google Shape;743;p98"/>
          <p:cNvPicPr/>
          <p:nvPr/>
        </p:nvPicPr>
        <p:blipFill>
          <a:blip r:embed="rId1"/>
          <a:stretch/>
        </p:blipFill>
        <p:spPr>
          <a:xfrm>
            <a:off x="8752680" y="143856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Google Shape;744;p98"/>
          <p:cNvSpPr/>
          <p:nvPr/>
        </p:nvSpPr>
        <p:spPr>
          <a:xfrm>
            <a:off x="8913960" y="16254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Google Shape;745;p98"/>
          <p:cNvSpPr/>
          <p:nvPr/>
        </p:nvSpPr>
        <p:spPr>
          <a:xfrm>
            <a:off x="9017280" y="22503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1AC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Google Shape;223;p26"/>
          <p:cNvSpPr/>
          <p:nvPr/>
        </p:nvSpPr>
        <p:spPr>
          <a:xfrm>
            <a:off x="313560" y="319932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38" name="Groupe 38"/>
          <p:cNvGrpSpPr/>
          <p:nvPr/>
        </p:nvGrpSpPr>
        <p:grpSpPr>
          <a:xfrm>
            <a:off x="304200" y="4507560"/>
            <a:ext cx="7458480" cy="696600"/>
            <a:chOff x="304200" y="4507560"/>
            <a:chExt cx="7458480" cy="696600"/>
          </a:xfrm>
        </p:grpSpPr>
        <p:sp>
          <p:nvSpPr>
            <p:cNvPr id="139" name="Google Shape;223;p26"/>
            <p:cNvSpPr/>
            <p:nvPr/>
          </p:nvSpPr>
          <p:spPr>
            <a:xfrm>
              <a:off x="304200" y="4507560"/>
              <a:ext cx="74584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1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0" name="Google Shape;735;p98"/>
            <p:cNvSpPr/>
            <p:nvPr/>
          </p:nvSpPr>
          <p:spPr>
            <a:xfrm>
              <a:off x="2233080" y="4582800"/>
              <a:ext cx="73800" cy="545760"/>
            </a:xfrm>
            <a:custGeom>
              <a:avLst/>
              <a:gdLst>
                <a:gd name="textAreaLeft" fmla="*/ 10800 w 73800"/>
                <a:gd name="textAreaRight" fmla="*/ 63000 w 73800"/>
                <a:gd name="textAreaTop" fmla="*/ 10800 h 545760"/>
                <a:gd name="textAreaBottom" fmla="*/ 53496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103" y="0"/>
                  </a:moveTo>
                  <a:arcTo wR="103" hR="103" stAng="16200000" swAng="-5400000"/>
                  <a:lnTo>
                    <a:pt x="0" y="1414"/>
                  </a:lnTo>
                  <a:arcTo wR="103" hR="103" stAng="10800000" swAng="-5400000"/>
                  <a:lnTo>
                    <a:pt x="103" y="1517"/>
                  </a:lnTo>
                  <a:arcTo wR="103" hR="103" stAng="5400000" swAng="-5400000"/>
                  <a:lnTo>
                    <a:pt x="206" y="103"/>
                  </a:lnTo>
                  <a:arcTo wR="103" hR="103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1" name="Google Shape;223;p26"/>
            <p:cNvSpPr/>
            <p:nvPr/>
          </p:nvSpPr>
          <p:spPr>
            <a:xfrm>
              <a:off x="2338200" y="4594320"/>
              <a:ext cx="533772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Introduction aux nombres négatifs</a:t>
              </a:r>
              <a:endParaRPr lang="en-US" sz="266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2" name="Groupe 39"/>
          <p:cNvGrpSpPr/>
          <p:nvPr/>
        </p:nvGrpSpPr>
        <p:grpSpPr>
          <a:xfrm>
            <a:off x="304200" y="5304600"/>
            <a:ext cx="7458480" cy="696600"/>
            <a:chOff x="304200" y="5304600"/>
            <a:chExt cx="7458480" cy="696600"/>
          </a:xfrm>
        </p:grpSpPr>
        <p:sp>
          <p:nvSpPr>
            <p:cNvPr id="143" name="Google Shape;224;p26"/>
            <p:cNvSpPr/>
            <p:nvPr/>
          </p:nvSpPr>
          <p:spPr>
            <a:xfrm>
              <a:off x="304200" y="5304600"/>
              <a:ext cx="74584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4</a:t>
              </a:r>
              <a:endParaRPr lang="en-US" sz="266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44" name="Google Shape;742;p98"/>
            <p:cNvSpPr/>
            <p:nvPr/>
          </p:nvSpPr>
          <p:spPr>
            <a:xfrm>
              <a:off x="2229480" y="5380200"/>
              <a:ext cx="81360" cy="545040"/>
            </a:xfrm>
            <a:custGeom>
              <a:avLst/>
              <a:gdLst>
                <a:gd name="textAreaLeft" fmla="*/ 11880 w 81360"/>
                <a:gd name="textAreaRight" fmla="*/ 69480 w 81360"/>
                <a:gd name="textAreaTop" fmla="*/ 11880 h 545040"/>
                <a:gd name="textAreaBottom" fmla="*/ 53316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14" y="0"/>
                  </a:moveTo>
                  <a:arcTo wR="114" hR="114" stAng="16200000" swAng="-5400000"/>
                  <a:lnTo>
                    <a:pt x="0" y="1402"/>
                  </a:lnTo>
                  <a:arcTo wR="114" hR="114" stAng="10800000" swAng="-5400000"/>
                  <a:lnTo>
                    <a:pt x="114" y="1515"/>
                  </a:lnTo>
                  <a:arcTo wR="114" hR="114" stAng="5400000" swAng="-5400000"/>
                  <a:lnTo>
                    <a:pt x="227" y="114"/>
                  </a:lnTo>
                  <a:arcTo wR="114" hR="114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45" name="Google Shape;223;p26"/>
            <p:cNvSpPr/>
            <p:nvPr/>
          </p:nvSpPr>
          <p:spPr>
            <a:xfrm>
              <a:off x="2338200" y="5365080"/>
              <a:ext cx="533772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Comparer des nombres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46" name="Google Shape;730;p98" descr="الصفحة الرئيسية"/>
          <p:cNvPicPr/>
          <p:nvPr/>
        </p:nvPicPr>
        <p:blipFill>
          <a:blip r:embed="rId2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Picture 2" descr="A cartoon of a child and child sitting at a table writing in a notebook&#10;&#10;AI-generated content may be incorrect."/>
          <p:cNvPicPr/>
          <p:nvPr/>
        </p:nvPicPr>
        <p:blipFill>
          <a:blip r:embed="rId3"/>
          <a:stretch/>
        </p:blipFill>
        <p:spPr>
          <a:xfrm>
            <a:off x="7763040" y="3429000"/>
            <a:ext cx="3995640" cy="2777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7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5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Lexique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75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76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7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3600" b="1" u="none" strike="noStrike">
                  <a:solidFill>
                    <a:srgbClr val="000000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8" name="Picture 4"/>
          <p:cNvSpPr/>
          <p:nvPr/>
        </p:nvSpPr>
        <p:spPr>
          <a:xfrm>
            <a:off x="5392080" y="1397160"/>
            <a:ext cx="1407600" cy="1227240"/>
          </a:xfrm>
          <a:custGeom>
            <a:avLst/>
            <a:gdLst>
              <a:gd name="textAreaLeft" fmla="*/ 0 w 1407600"/>
              <a:gd name="textAreaRight" fmla="*/ 1407960 w 1407600"/>
              <a:gd name="textAreaTop" fmla="*/ 0 h 1227240"/>
              <a:gd name="textAreaBottom" fmla="*/ 1227600 h 1227240"/>
              <a:gd name="GluePoint1X" fmla="*/ 0 w 1407925"/>
              <a:gd name="GluePoint1Y" fmla="*/ 0 h 1227600"/>
              <a:gd name="GluePoint2X" fmla="*/ 469308 w 1407925"/>
              <a:gd name="GluePoint2Y" fmla="*/ 0 h 1227600"/>
              <a:gd name="GluePoint3X" fmla="*/ 952696 w 1407925"/>
              <a:gd name="GluePoint3Y" fmla="*/ 0 h 1227600"/>
              <a:gd name="GluePoint4X" fmla="*/ 1407925 w 1407925"/>
              <a:gd name="GluePoint4Y" fmla="*/ 0 h 1227600"/>
              <a:gd name="GluePoint5X" fmla="*/ 1407925 w 1407925"/>
              <a:gd name="GluePoint5Y" fmla="*/ 421476 h 1227600"/>
              <a:gd name="GluePoint6X" fmla="*/ 1407925 w 1407925"/>
              <a:gd name="GluePoint6Y" fmla="*/ 818400 h 1227600"/>
              <a:gd name="GluePoint7X" fmla="*/ 1407925 w 1407925"/>
              <a:gd name="GluePoint7Y" fmla="*/ 1227600 h 1227600"/>
              <a:gd name="GluePoint8X" fmla="*/ 938617 w 1407925"/>
              <a:gd name="GluePoint8Y" fmla="*/ 1227600 h 1227600"/>
              <a:gd name="GluePoint9X" fmla="*/ 483388 w 1407925"/>
              <a:gd name="GluePoint9Y" fmla="*/ 1227600 h 1227600"/>
              <a:gd name="GluePoint10X" fmla="*/ 0 w 1407925"/>
              <a:gd name="GluePoint10Y" fmla="*/ 1227600 h 1227600"/>
              <a:gd name="GluePoint11X" fmla="*/ 0 w 1407925"/>
              <a:gd name="GluePoint11Y" fmla="*/ 793848 h 1227600"/>
              <a:gd name="GluePoint12X" fmla="*/ 0 w 1407925"/>
              <a:gd name="GluePoint12Y" fmla="*/ 372372 h 1227600"/>
              <a:gd name="GluePoint13X" fmla="*/ 0 w 1407925"/>
              <a:gd name="GluePoint13Y" fmla="*/ 0 h 1227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07925" h="122760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stroke="0" w="1407925" h="122760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Notez bien que ces mots en français seront utilisés au cours de cette séance et pendant toute la leçon.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Donnez la traduction de ces termes en arabe.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le lexique et invite quelques élèves à le lire à haute voix. (L’enseignant corrige la coquille « soustraction » dans le livret)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82" name="Table 4"/>
          <p:cNvGraphicFramePr/>
          <p:nvPr/>
        </p:nvGraphicFramePr>
        <p:xfrm>
          <a:off x="1479960" y="2388600"/>
          <a:ext cx="9230040" cy="2883600"/>
        </p:xfrm>
        <a:graphic>
          <a:graphicData uri="http://schemas.openxmlformats.org/drawingml/2006/table">
            <a:tbl>
              <a:tblPr/>
              <a:tblGrid>
                <a:gridCol w="4615200"/>
                <a:gridCol w="4615200"/>
              </a:tblGrid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Comparer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endParaRPr lang="fr-FR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Ordonner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endParaRPr lang="fr-FR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Ranger dans l’ordre croissant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endParaRPr lang="fr-FR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Ranger dans l’ordre décroissant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endParaRPr lang="fr-FR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83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Prenez la traduction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demande d’écrire le lexique sur le livret.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Oval 5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287" name="Groupe 8"/>
          <p:cNvGrpSpPr/>
          <p:nvPr/>
        </p:nvGrpSpPr>
        <p:grpSpPr>
          <a:xfrm>
            <a:off x="10582560" y="178560"/>
            <a:ext cx="630720" cy="597240"/>
            <a:chOff x="10582560" y="178560"/>
            <a:chExt cx="630720" cy="597240"/>
          </a:xfrm>
        </p:grpSpPr>
        <p:pic>
          <p:nvPicPr>
            <p:cNvPr id="288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58256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289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75860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sp>
        <p:nvSpPr>
          <p:cNvPr id="290" name="Rectangle 3"/>
          <p:cNvSpPr/>
          <p:nvPr/>
        </p:nvSpPr>
        <p:spPr>
          <a:xfrm>
            <a:off x="5123520" y="614628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12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91" name="Table 4"/>
          <p:cNvGraphicFramePr/>
          <p:nvPr/>
        </p:nvGraphicFramePr>
        <p:xfrm>
          <a:off x="1351800" y="1987200"/>
          <a:ext cx="9230040" cy="2883600"/>
        </p:xfrm>
        <a:graphic>
          <a:graphicData uri="http://schemas.openxmlformats.org/drawingml/2006/table">
            <a:tbl>
              <a:tblPr/>
              <a:tblGrid>
                <a:gridCol w="4615200"/>
                <a:gridCol w="4615200"/>
              </a:tblGrid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Comparer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 rtl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ar-MA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cs typeface="Calibri"/>
                        </a:rPr>
                        <a:t>قارن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Ordonner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 rtl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ar-MA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cs typeface="Calibri"/>
                        </a:rPr>
                        <a:t>رَتب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Ranger dans l’ordre croissant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 rtl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ar-MA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cs typeface="Calibri"/>
                        </a:rPr>
                        <a:t>رَتب تزايديا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  <a:tr h="720720">
                <a:tc>
                  <a:txBody>
                    <a:bodyPr anchor="ctr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  <a:ea typeface="Calibri"/>
                        </a:rPr>
                        <a:t>Ranger dans l’ordre décroissant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anchor="ctr">
                      <a:noAutofit/>
                    </a:bodyPr>
                    <a:p>
                      <a:pPr algn="ctr" defTabSz="914400" rtl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ar-MA" sz="2400" b="0" u="none" strike="noStrik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cs typeface="Calibri"/>
                        </a:rPr>
                        <a:t>رَتب تناقصيا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ctr" marL="91440" marR="91440" marT="45720" marB="45720">
                    <a:lnL w="28080">
                      <a:solidFill>
                        <a:srgbClr val="000000"/>
                      </a:solidFill>
                      <a:prstDash val="solid"/>
                    </a:lnL>
                    <a:lnR w="28080">
                      <a:solidFill>
                        <a:srgbClr val="000000"/>
                      </a:solidFill>
                      <a:prstDash val="solid"/>
                    </a:lnR>
                    <a:lnT w="28080">
                      <a:solidFill>
                        <a:srgbClr val="000000"/>
                      </a:solidFill>
                      <a:prstDash val="solid"/>
                    </a:lnT>
                    <a:lnB w="2808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Levez vos mains pour répondre. Vrai ou faux ?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5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6" name="Google Shape;516;p35"/>
          <p:cNvSpPr/>
          <p:nvPr/>
        </p:nvSpPr>
        <p:spPr>
          <a:xfrm>
            <a:off x="5994360" y="332748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7" name="Google Shape;517;p35"/>
          <p:cNvSpPr/>
          <p:nvPr/>
        </p:nvSpPr>
        <p:spPr>
          <a:xfrm>
            <a:off x="1855080" y="2283120"/>
            <a:ext cx="8127720" cy="101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5,02 &lt; 5,4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Google Shape;521;p35"/>
          <p:cNvSpPr/>
          <p:nvPr/>
        </p:nvSpPr>
        <p:spPr>
          <a:xfrm>
            <a:off x="8028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Google Shape;522;p35"/>
          <p:cNvSpPr/>
          <p:nvPr/>
        </p:nvSpPr>
        <p:spPr>
          <a:xfrm>
            <a:off x="80802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Google Shape;523;p35"/>
          <p:cNvSpPr/>
          <p:nvPr/>
        </p:nvSpPr>
        <p:spPr>
          <a:xfrm>
            <a:off x="802800" y="16117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4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Google Shape;529;p36"/>
          <p:cNvSpPr/>
          <p:nvPr/>
        </p:nvSpPr>
        <p:spPr>
          <a:xfrm>
            <a:off x="5994360" y="332748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06" name="Google Shape;531;p36"/>
          <p:cNvSpPr/>
          <p:nvPr/>
        </p:nvSpPr>
        <p:spPr>
          <a:xfrm rot="18084600">
            <a:off x="2905920" y="5009760"/>
            <a:ext cx="379440" cy="237960"/>
          </a:xfrm>
          <a:prstGeom prst="corner">
            <a:avLst>
              <a:gd name="adj1" fmla="val 11484"/>
              <a:gd name="adj2" fmla="val 13424"/>
            </a:avLst>
          </a:prstGeom>
          <a:solidFill>
            <a:schemeClr val="lt1"/>
          </a:solidFill>
          <a:ln w="1270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13680" bIns="1368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7" name="Google Shape;533;p36"/>
          <p:cNvSpPr/>
          <p:nvPr/>
        </p:nvSpPr>
        <p:spPr>
          <a:xfrm>
            <a:off x="802800" y="435600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8" name="Google Shape;535;p36"/>
          <p:cNvSpPr/>
          <p:nvPr/>
        </p:nvSpPr>
        <p:spPr>
          <a:xfrm>
            <a:off x="802800" y="172404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9" name="Google Shape;538;p36"/>
          <p:cNvSpPr/>
          <p:nvPr/>
        </p:nvSpPr>
        <p:spPr>
          <a:xfrm>
            <a:off x="1855080" y="2320920"/>
            <a:ext cx="8127720" cy="101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5,02 &lt; 5,4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Levez vos mains pour répondre. Vrai ou faux ?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1" name="D_A_02"/>
          <p:cNvSpPr/>
          <p:nvPr/>
        </p:nvSpPr>
        <p:spPr>
          <a:xfrm>
            <a:off x="507960" y="689760"/>
            <a:ext cx="1117404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lit la question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2" name="Oval 36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3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338200" y="961560"/>
            <a:ext cx="580320" cy="580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4" name="Google Shape;543;p37"/>
          <p:cNvSpPr/>
          <p:nvPr/>
        </p:nvSpPr>
        <p:spPr>
          <a:xfrm>
            <a:off x="5994360" y="332748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5" name="Google Shape;546;p37"/>
          <p:cNvSpPr/>
          <p:nvPr/>
        </p:nvSpPr>
        <p:spPr>
          <a:xfrm>
            <a:off x="1855080" y="2283120"/>
            <a:ext cx="8127720" cy="101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6,80 = 6,8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6" name="Google Shape;548;p37"/>
          <p:cNvSpPr/>
          <p:nvPr/>
        </p:nvSpPr>
        <p:spPr>
          <a:xfrm>
            <a:off x="8028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Google Shape;549;p37"/>
          <p:cNvSpPr/>
          <p:nvPr/>
        </p:nvSpPr>
        <p:spPr>
          <a:xfrm>
            <a:off x="8080200" y="42559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Google Shape;550;p37"/>
          <p:cNvSpPr/>
          <p:nvPr/>
        </p:nvSpPr>
        <p:spPr>
          <a:xfrm>
            <a:off x="802800" y="16333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affiche et explique la réponse.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1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2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Google Shape;556;p38"/>
          <p:cNvSpPr/>
          <p:nvPr/>
        </p:nvSpPr>
        <p:spPr>
          <a:xfrm>
            <a:off x="5994360" y="332748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4" name="Google Shape;557;p38"/>
          <p:cNvSpPr/>
          <p:nvPr/>
        </p:nvSpPr>
        <p:spPr>
          <a:xfrm>
            <a:off x="1727280" y="966240"/>
            <a:ext cx="8737200" cy="2544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endParaRPr lang="en-US" sz="15939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5" name="Google Shape;558;p38"/>
          <p:cNvSpPr/>
          <p:nvPr/>
        </p:nvSpPr>
        <p:spPr>
          <a:xfrm rot="18084600">
            <a:off x="2905920" y="5009760"/>
            <a:ext cx="379440" cy="237960"/>
          </a:xfrm>
          <a:prstGeom prst="corner">
            <a:avLst>
              <a:gd name="adj1" fmla="val 11484"/>
              <a:gd name="adj2" fmla="val 13424"/>
            </a:avLst>
          </a:prstGeom>
          <a:solidFill>
            <a:schemeClr val="lt1"/>
          </a:solidFill>
          <a:ln w="1270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13680" bIns="1368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26" name="Google Shape;560;p38"/>
          <p:cNvSpPr/>
          <p:nvPr/>
        </p:nvSpPr>
        <p:spPr>
          <a:xfrm>
            <a:off x="5994360" y="3327480"/>
            <a:ext cx="202680" cy="20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7" name="Google Shape;562;p38"/>
          <p:cNvSpPr/>
          <p:nvPr/>
        </p:nvSpPr>
        <p:spPr>
          <a:xfrm>
            <a:off x="802800" y="435600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8" name="Google Shape;565;p38"/>
          <p:cNvSpPr/>
          <p:nvPr/>
        </p:nvSpPr>
        <p:spPr>
          <a:xfrm>
            <a:off x="1855080" y="2283120"/>
            <a:ext cx="8127720" cy="101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6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6,80 = 6,8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9" name="Google Shape;566;p38"/>
          <p:cNvSpPr/>
          <p:nvPr/>
        </p:nvSpPr>
        <p:spPr>
          <a:xfrm>
            <a:off x="802800" y="16117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0" dur="indefinite" restart="never" nodeType="tmRoot">
          <p:childTnLst>
            <p:seq>
              <p:cTn id="41" dur="indefinite" nodeType="mainSeq"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6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2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3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4" name="Image 3"/>
          <p:cNvPicPr/>
          <p:nvPr/>
        </p:nvPicPr>
        <p:blipFill>
          <a:blip r:embed="rId2"/>
          <a:stretch/>
        </p:blipFill>
        <p:spPr>
          <a:xfrm>
            <a:off x="212400" y="1582920"/>
            <a:ext cx="11591640" cy="2872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6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8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9" name="Image 2"/>
          <p:cNvPicPr/>
          <p:nvPr/>
        </p:nvPicPr>
        <p:blipFill>
          <a:blip r:embed="rId2"/>
          <a:stretch/>
        </p:blipFill>
        <p:spPr>
          <a:xfrm>
            <a:off x="426960" y="1582920"/>
            <a:ext cx="10850040" cy="2688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0" name="ZoneTexte 3"/>
          <p:cNvSpPr/>
          <p:nvPr/>
        </p:nvSpPr>
        <p:spPr>
          <a:xfrm>
            <a:off x="2494800" y="2927160"/>
            <a:ext cx="428760" cy="3996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ZoneTexte 4"/>
          <p:cNvSpPr/>
          <p:nvPr/>
        </p:nvSpPr>
        <p:spPr>
          <a:xfrm>
            <a:off x="6894360" y="2927160"/>
            <a:ext cx="428760" cy="3996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ZoneTexte 5"/>
          <p:cNvSpPr/>
          <p:nvPr/>
        </p:nvSpPr>
        <p:spPr>
          <a:xfrm>
            <a:off x="2218320" y="3515760"/>
            <a:ext cx="428760" cy="3996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ZoneTexte 6"/>
          <p:cNvSpPr/>
          <p:nvPr/>
        </p:nvSpPr>
        <p:spPr>
          <a:xfrm>
            <a:off x="6894360" y="3515760"/>
            <a:ext cx="428760" cy="3996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1" dur="indefinite" restart="never" nodeType="tmRoot">
          <p:childTnLst>
            <p:seq>
              <p:cTn id="52" dur="indefinite" nodeType="mainSeq">
                <p:childTnLst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7" dur="10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8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4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5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1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1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2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8" dur="10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9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0" dur="1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4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4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4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4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4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à 2 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50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9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1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2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3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4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5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6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7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8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9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60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61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2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3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4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6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7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8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9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70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71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2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3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4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Exprimez votre avis?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3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ZoneTexte 7"/>
          <p:cNvSpPr/>
          <p:nvPr/>
        </p:nvSpPr>
        <p:spPr>
          <a:xfrm>
            <a:off x="881640" y="1571040"/>
            <a:ext cx="1003644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Rabat +6°C · Fès +2°C · </a:t>
            </a: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Ifrane −3°C</a:t>
            </a:r>
            <a:r>
              <a:rPr lang="fr-FR" sz="2400" b="0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 · </a:t>
            </a:r>
            <a:r>
              <a:rPr lang="fr-FR" sz="2400" b="1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Midelt −1°C</a:t>
            </a:r>
            <a:r>
              <a:rPr lang="fr-FR" sz="2400" b="0" u="none" strike="noStrike">
                <a:solidFill>
                  <a:schemeClr val="accent4"/>
                </a:solidFill>
                <a:effectLst/>
                <a:uFillTx/>
                <a:latin typeface="Calibri"/>
              </a:rPr>
              <a:t> · Taza 0°C · Ouarzazate +8°C ·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6" name="Image 1" descr="Une image contenant texte, ligne, Police, Tracé&#10;&#10;Le contenu généré par l’IA peut être incorrect."/>
          <p:cNvPicPr/>
          <p:nvPr/>
        </p:nvPicPr>
        <p:blipFill>
          <a:blip r:embed="rId2"/>
          <a:stretch/>
        </p:blipFill>
        <p:spPr>
          <a:xfrm>
            <a:off x="964800" y="2201760"/>
            <a:ext cx="10146240" cy="2151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7" name="ZoneTexte 3"/>
          <p:cNvSpPr/>
          <p:nvPr/>
        </p:nvSpPr>
        <p:spPr>
          <a:xfrm>
            <a:off x="212400" y="5286960"/>
            <a:ext cx="119793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Pourquoi la température enregistrée à </a:t>
            </a:r>
            <a:r>
              <a:rPr lang="fr-FR" sz="24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Ifrane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est-elle plus basse que celle observée à </a:t>
            </a:r>
            <a:r>
              <a:rPr lang="fr-FR" sz="2400" b="1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Midelt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9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1" name="ZoneTexte 3"/>
          <p:cNvSpPr/>
          <p:nvPr/>
        </p:nvSpPr>
        <p:spPr>
          <a:xfrm>
            <a:off x="1519920" y="3314160"/>
            <a:ext cx="973116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4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Comparer des nombres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62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3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4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A la fin de cette séance, vous serez capables d’ordonner des nombres comme: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6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7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8" name="ZoneTexte 2"/>
          <p:cNvSpPr/>
          <p:nvPr/>
        </p:nvSpPr>
        <p:spPr>
          <a:xfrm>
            <a:off x="1150200" y="2541960"/>
            <a:ext cx="9536760" cy="1136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70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71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72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73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74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75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76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77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78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79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comment on compare deux nombres positifs en utilisant la droite numérique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3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4" name="Google Shape;1319;p78"/>
          <p:cNvSpPr/>
          <p:nvPr/>
        </p:nvSpPr>
        <p:spPr>
          <a:xfrm rot="5400000">
            <a:off x="5924520" y="-745920"/>
            <a:ext cx="144000" cy="9858240"/>
          </a:xfrm>
          <a:custGeom>
            <a:avLst/>
            <a:gdLst>
              <a:gd name="textAreaLeft" fmla="*/ 0 w 144000"/>
              <a:gd name="textAreaRight" fmla="*/ 144360 w 144000"/>
              <a:gd name="textAreaTop" fmla="*/ 0 h 9858240"/>
              <a:gd name="textAreaBottom" fmla="*/ 9858600 h 9858240"/>
            </a:gdLst>
            <a:ahLst/>
            <a:cxnLst/>
            <a:rect l="textAreaLeft" t="textAreaTop" r="textAreaRight" b="textAreaBottom"/>
            <a:pathLst>
              <a:path w="457200" h="12894822">
                <a:moveTo>
                  <a:pt x="0" y="394262"/>
                </a:moveTo>
                <a:lnTo>
                  <a:pt x="228600" y="0"/>
                </a:lnTo>
                <a:lnTo>
                  <a:pt x="457200" y="394262"/>
                </a:lnTo>
                <a:lnTo>
                  <a:pt x="297592" y="394262"/>
                </a:lnTo>
                <a:lnTo>
                  <a:pt x="298812" y="396071"/>
                </a:lnTo>
                <a:cubicBezTo>
                  <a:pt x="302668" y="405188"/>
                  <a:pt x="304800" y="415211"/>
                  <a:pt x="304800" y="425732"/>
                </a:cubicBezTo>
                <a:lnTo>
                  <a:pt x="304800" y="12818622"/>
                </a:lnTo>
                <a:cubicBezTo>
                  <a:pt x="304800" y="12860706"/>
                  <a:pt x="270684" y="12894822"/>
                  <a:pt x="228600" y="12894822"/>
                </a:cubicBezTo>
                <a:cubicBezTo>
                  <a:pt x="186516" y="12894822"/>
                  <a:pt x="152400" y="12860706"/>
                  <a:pt x="152400" y="12818622"/>
                </a:cubicBezTo>
                <a:lnTo>
                  <a:pt x="152400" y="425732"/>
                </a:lnTo>
                <a:cubicBezTo>
                  <a:pt x="152400" y="415211"/>
                  <a:pt x="154533" y="405188"/>
                  <a:pt x="158388" y="396071"/>
                </a:cubicBezTo>
                <a:lnTo>
                  <a:pt x="159608" y="394262"/>
                </a:lnTo>
                <a:close/>
              </a:path>
            </a:pathLst>
          </a:custGeom>
          <a:solidFill>
            <a:schemeClr val="dk1"/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72000" rIns="7200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5" name="Google Shape;1320;p78"/>
          <p:cNvSpPr/>
          <p:nvPr/>
        </p:nvSpPr>
        <p:spPr>
          <a:xfrm rot="5400000">
            <a:off x="539424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6" name="Google Shape;1321;p78"/>
          <p:cNvSpPr/>
          <p:nvPr/>
        </p:nvSpPr>
        <p:spPr>
          <a:xfrm>
            <a:off x="5319000" y="425772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7" name="Google Shape;1322;p78"/>
          <p:cNvSpPr/>
          <p:nvPr/>
        </p:nvSpPr>
        <p:spPr>
          <a:xfrm>
            <a:off x="5341320" y="3736800"/>
            <a:ext cx="34128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7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O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8" name="Google Shape;1323;p78"/>
          <p:cNvSpPr/>
          <p:nvPr/>
        </p:nvSpPr>
        <p:spPr>
          <a:xfrm rot="5400000">
            <a:off x="617688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89" name="Google Shape;1324;p78"/>
          <p:cNvSpPr/>
          <p:nvPr/>
        </p:nvSpPr>
        <p:spPr>
          <a:xfrm>
            <a:off x="6101280" y="425772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0" name="Google Shape;1325;p78"/>
          <p:cNvSpPr/>
          <p:nvPr/>
        </p:nvSpPr>
        <p:spPr>
          <a:xfrm>
            <a:off x="6152040" y="3736800"/>
            <a:ext cx="26136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7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I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1" name="Google Shape;1326;p78"/>
          <p:cNvSpPr/>
          <p:nvPr/>
        </p:nvSpPr>
        <p:spPr>
          <a:xfrm>
            <a:off x="766440" y="1170000"/>
            <a:ext cx="730044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5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3 est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fr-FR" sz="24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plus à droite 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que 1: 3 est </a:t>
            </a:r>
            <a:r>
              <a:rPr lang="fr-FR" sz="2400" b="1" u="none" strike="noStrike">
                <a:solidFill>
                  <a:schemeClr val="accent1"/>
                </a:solidFill>
                <a:effectLst/>
                <a:uFillTx/>
                <a:latin typeface="Calibri"/>
                <a:ea typeface="Calibri"/>
              </a:rPr>
              <a:t>supérieur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à</a:t>
            </a: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 1           </a:t>
            </a:r>
            <a:r>
              <a:rPr lang="fr-FR" sz="3200" b="1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3 &gt; 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Google Shape;1327;p78"/>
          <p:cNvSpPr/>
          <p:nvPr/>
        </p:nvSpPr>
        <p:spPr>
          <a:xfrm>
            <a:off x="6234480" y="2571120"/>
            <a:ext cx="1695240" cy="71388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rgbClr val="1D9A7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3" name="Google Shape;1330;p78"/>
          <p:cNvSpPr/>
          <p:nvPr/>
        </p:nvSpPr>
        <p:spPr>
          <a:xfrm rot="5400000">
            <a:off x="776736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394" name="Google Shape;1331;p78"/>
          <p:cNvPicPr/>
          <p:nvPr/>
        </p:nvPicPr>
        <p:blipFill>
          <a:blip r:embed="rId2"/>
          <a:stretch/>
        </p:blipFill>
        <p:spPr>
          <a:xfrm flipH="1" rot="16200000">
            <a:off x="7477200" y="3215880"/>
            <a:ext cx="943560" cy="79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5" name="Google Shape;1332;p78"/>
          <p:cNvSpPr/>
          <p:nvPr/>
        </p:nvSpPr>
        <p:spPr>
          <a:xfrm>
            <a:off x="7692120" y="425772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6" name="Google Shape;1333;p78"/>
          <p:cNvSpPr/>
          <p:nvPr/>
        </p:nvSpPr>
        <p:spPr>
          <a:xfrm>
            <a:off x="7621200" y="4352760"/>
            <a:ext cx="483840" cy="329760"/>
          </a:xfrm>
          <a:prstGeom prst="ellipse">
            <a:avLst/>
          </a:prstGeom>
          <a:noFill/>
          <a:ln w="127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7" name="Google Shape;1334;p78"/>
          <p:cNvSpPr/>
          <p:nvPr/>
        </p:nvSpPr>
        <p:spPr>
          <a:xfrm rot="5400000">
            <a:off x="698652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98" name="Google Shape;1335;p78"/>
          <p:cNvSpPr/>
          <p:nvPr/>
        </p:nvSpPr>
        <p:spPr>
          <a:xfrm>
            <a:off x="6040080" y="4352760"/>
            <a:ext cx="483840" cy="329760"/>
          </a:xfrm>
          <a:prstGeom prst="ellipse">
            <a:avLst/>
          </a:prstGeom>
          <a:noFill/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" dur="indefinite" restart="never" nodeType="tmRoot">
          <p:childTnLst>
            <p:seq>
              <p:cTn id="82" dur="indefinite" nodeType="mainSeq">
                <p:childTnLst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87"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1" dur="10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4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98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10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101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0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4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8"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comment on compare deux nombres négatifs en utilisant la droite numérique  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0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1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3" name="Google Shape;1341;p79"/>
          <p:cNvSpPr/>
          <p:nvPr/>
        </p:nvSpPr>
        <p:spPr>
          <a:xfrm rot="5400000">
            <a:off x="5924520" y="-745920"/>
            <a:ext cx="144000" cy="9858240"/>
          </a:xfrm>
          <a:custGeom>
            <a:avLst/>
            <a:gdLst>
              <a:gd name="textAreaLeft" fmla="*/ 0 w 144000"/>
              <a:gd name="textAreaRight" fmla="*/ 144360 w 144000"/>
              <a:gd name="textAreaTop" fmla="*/ 0 h 9858240"/>
              <a:gd name="textAreaBottom" fmla="*/ 9858600 h 9858240"/>
            </a:gdLst>
            <a:ahLst/>
            <a:cxnLst/>
            <a:rect l="textAreaLeft" t="textAreaTop" r="textAreaRight" b="textAreaBottom"/>
            <a:pathLst>
              <a:path w="457200" h="12894822">
                <a:moveTo>
                  <a:pt x="0" y="394262"/>
                </a:moveTo>
                <a:lnTo>
                  <a:pt x="228600" y="0"/>
                </a:lnTo>
                <a:lnTo>
                  <a:pt x="457200" y="394262"/>
                </a:lnTo>
                <a:lnTo>
                  <a:pt x="297592" y="394262"/>
                </a:lnTo>
                <a:lnTo>
                  <a:pt x="298812" y="396071"/>
                </a:lnTo>
                <a:cubicBezTo>
                  <a:pt x="302668" y="405188"/>
                  <a:pt x="304800" y="415211"/>
                  <a:pt x="304800" y="425732"/>
                </a:cubicBezTo>
                <a:lnTo>
                  <a:pt x="304800" y="12818622"/>
                </a:lnTo>
                <a:cubicBezTo>
                  <a:pt x="304800" y="12860706"/>
                  <a:pt x="270684" y="12894822"/>
                  <a:pt x="228600" y="12894822"/>
                </a:cubicBezTo>
                <a:cubicBezTo>
                  <a:pt x="186516" y="12894822"/>
                  <a:pt x="152400" y="12860706"/>
                  <a:pt x="152400" y="12818622"/>
                </a:cubicBezTo>
                <a:lnTo>
                  <a:pt x="152400" y="425732"/>
                </a:lnTo>
                <a:cubicBezTo>
                  <a:pt x="152400" y="415211"/>
                  <a:pt x="154533" y="405188"/>
                  <a:pt x="158388" y="396071"/>
                </a:cubicBezTo>
                <a:lnTo>
                  <a:pt x="159608" y="394262"/>
                </a:lnTo>
                <a:close/>
              </a:path>
            </a:pathLst>
          </a:custGeom>
          <a:solidFill>
            <a:schemeClr val="dk1"/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72000" rIns="7200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4" name="Google Shape;1342;p79"/>
          <p:cNvSpPr/>
          <p:nvPr/>
        </p:nvSpPr>
        <p:spPr>
          <a:xfrm rot="5400000">
            <a:off x="539424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5" name="Google Shape;1343;p79"/>
          <p:cNvSpPr/>
          <p:nvPr/>
        </p:nvSpPr>
        <p:spPr>
          <a:xfrm>
            <a:off x="5319000" y="425772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6" name="Google Shape;1344;p79"/>
          <p:cNvSpPr/>
          <p:nvPr/>
        </p:nvSpPr>
        <p:spPr>
          <a:xfrm>
            <a:off x="5341320" y="3736800"/>
            <a:ext cx="34128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7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O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7" name="Google Shape;1345;p79"/>
          <p:cNvSpPr/>
          <p:nvPr/>
        </p:nvSpPr>
        <p:spPr>
          <a:xfrm rot="5400000">
            <a:off x="617688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08" name="Google Shape;1346;p79"/>
          <p:cNvSpPr/>
          <p:nvPr/>
        </p:nvSpPr>
        <p:spPr>
          <a:xfrm>
            <a:off x="6101280" y="4257720"/>
            <a:ext cx="308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9" name="Google Shape;1347;p79"/>
          <p:cNvSpPr/>
          <p:nvPr/>
        </p:nvSpPr>
        <p:spPr>
          <a:xfrm>
            <a:off x="6152040" y="3736800"/>
            <a:ext cx="26136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7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I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0" name="Google Shape;1348;p79"/>
          <p:cNvSpPr/>
          <p:nvPr/>
        </p:nvSpPr>
        <p:spPr>
          <a:xfrm>
            <a:off x="442440" y="1123920"/>
            <a:ext cx="9858240" cy="83052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Google Shape;1349;p79"/>
          <p:cNvSpPr/>
          <p:nvPr/>
        </p:nvSpPr>
        <p:spPr>
          <a:xfrm flipH="1">
            <a:off x="2919240" y="2352240"/>
            <a:ext cx="1695240" cy="71388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2" name="Google Shape;1351;p79"/>
          <p:cNvSpPr/>
          <p:nvPr/>
        </p:nvSpPr>
        <p:spPr>
          <a:xfrm rot="5400000">
            <a:off x="776736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3" name="Google Shape;1352;p79"/>
          <p:cNvSpPr/>
          <p:nvPr/>
        </p:nvSpPr>
        <p:spPr>
          <a:xfrm rot="5400000">
            <a:off x="698652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4" name="Google Shape;1353;p79"/>
          <p:cNvSpPr/>
          <p:nvPr/>
        </p:nvSpPr>
        <p:spPr>
          <a:xfrm rot="5400000">
            <a:off x="462420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15" name="Google Shape;1354;p79"/>
          <p:cNvSpPr/>
          <p:nvPr/>
        </p:nvSpPr>
        <p:spPr>
          <a:xfrm>
            <a:off x="4548960" y="4257720"/>
            <a:ext cx="472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-1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Google Shape;1355;p79"/>
          <p:cNvSpPr/>
          <p:nvPr/>
        </p:nvSpPr>
        <p:spPr>
          <a:xfrm>
            <a:off x="4599360" y="3736800"/>
            <a:ext cx="261360" cy="37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70" b="0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I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7" name="Google Shape;1356;p79"/>
          <p:cNvSpPr/>
          <p:nvPr/>
        </p:nvSpPr>
        <p:spPr>
          <a:xfrm>
            <a:off x="4487400" y="4352760"/>
            <a:ext cx="483840" cy="329760"/>
          </a:xfrm>
          <a:prstGeom prst="ellipse">
            <a:avLst/>
          </a:prstGeom>
          <a:noFill/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8" name="Google Shape;1357;p79"/>
          <p:cNvSpPr/>
          <p:nvPr/>
        </p:nvSpPr>
        <p:spPr>
          <a:xfrm rot="5400000">
            <a:off x="307152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419" name="Google Shape;1358;p79"/>
          <p:cNvPicPr/>
          <p:nvPr/>
        </p:nvPicPr>
        <p:blipFill>
          <a:blip r:embed="rId3"/>
          <a:stretch/>
        </p:blipFill>
        <p:spPr>
          <a:xfrm flipH="1" rot="16200000">
            <a:off x="2782440" y="3222000"/>
            <a:ext cx="943560" cy="79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0" name="Google Shape;1359;p79"/>
          <p:cNvSpPr/>
          <p:nvPr/>
        </p:nvSpPr>
        <p:spPr>
          <a:xfrm>
            <a:off x="2919960" y="4257720"/>
            <a:ext cx="4492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mbria Math"/>
                <a:ea typeface="Cambria Math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Google Shape;1360;p79"/>
          <p:cNvSpPr/>
          <p:nvPr/>
        </p:nvSpPr>
        <p:spPr>
          <a:xfrm>
            <a:off x="2925360" y="4352760"/>
            <a:ext cx="483840" cy="329760"/>
          </a:xfrm>
          <a:prstGeom prst="ellipse">
            <a:avLst/>
          </a:prstGeom>
          <a:noFill/>
          <a:ln w="127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2" name="Google Shape;1361;p79"/>
          <p:cNvSpPr/>
          <p:nvPr/>
        </p:nvSpPr>
        <p:spPr>
          <a:xfrm rot="5400000">
            <a:off x="3824280" y="419544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9" dur="indefinite" restart="never" nodeType="tmRoot">
          <p:childTnLst>
            <p:seq>
              <p:cTn id="120" dur="indefinite" nodeType="mainSeq">
                <p:childTnLst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5" dur="1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9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2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6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0"/>
                            </p:stCondLst>
                            <p:childTnLst>
                              <p:par>
                                <p:cTn id="138" presetID="10" presetClass="exit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 additive="repl">
                                        <p:cTn id="139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5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8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2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6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En résumé.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4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2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6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7" name="Google Shape;1370;p80"/>
          <p:cNvSpPr/>
          <p:nvPr/>
        </p:nvSpPr>
        <p:spPr>
          <a:xfrm>
            <a:off x="1457280" y="1333440"/>
            <a:ext cx="9219960" cy="1666440"/>
          </a:xfrm>
          <a:prstGeom prst="rect">
            <a:avLst/>
          </a:prstGeom>
          <a:solidFill>
            <a:srgbClr val="C5F5E8"/>
          </a:solidFill>
          <a:ln w="28575">
            <a:solidFill>
              <a:srgbClr val="1D9A7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28" name="Google Shape;1371;p80"/>
          <p:cNvSpPr/>
          <p:nvPr/>
        </p:nvSpPr>
        <p:spPr>
          <a:xfrm>
            <a:off x="2939760" y="1595520"/>
            <a:ext cx="710532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marL="343080" indent="-343080" defTabSz="4572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Plus un nombre est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à droite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, plus il est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grand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43080" indent="-343080" defTabSz="4572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Plus un nombre est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à gauche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, plus il est </a:t>
            </a: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petit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29" name="Google Shape;1372;p80"/>
          <p:cNvGrpSpPr/>
          <p:nvPr/>
        </p:nvGrpSpPr>
        <p:grpSpPr>
          <a:xfrm>
            <a:off x="1143720" y="5203440"/>
            <a:ext cx="9858240" cy="982080"/>
            <a:chOff x="1143720" y="5203440"/>
            <a:chExt cx="9858240" cy="982080"/>
          </a:xfrm>
        </p:grpSpPr>
        <p:sp>
          <p:nvSpPr>
            <p:cNvPr id="430" name="Google Shape;1373;p80"/>
            <p:cNvSpPr/>
            <p:nvPr/>
          </p:nvSpPr>
          <p:spPr>
            <a:xfrm rot="5400000">
              <a:off x="6000840" y="720360"/>
              <a:ext cx="144000" cy="9858240"/>
            </a:xfrm>
            <a:custGeom>
              <a:avLst/>
              <a:gdLst>
                <a:gd name="textAreaLeft" fmla="*/ 0 w 144000"/>
                <a:gd name="textAreaRight" fmla="*/ 144360 w 144000"/>
                <a:gd name="textAreaTop" fmla="*/ 0 h 9858240"/>
                <a:gd name="textAreaBottom" fmla="*/ 9858600 h 9858240"/>
              </a:gdLst>
              <a:ahLst/>
              <a:cxnLst/>
              <a:rect l="textAreaLeft" t="textAreaTop" r="textAreaRight" b="textAreaBottom"/>
              <a:pathLst>
                <a:path w="457200" h="12894822">
                  <a:moveTo>
                    <a:pt x="0" y="394262"/>
                  </a:moveTo>
                  <a:lnTo>
                    <a:pt x="228600" y="0"/>
                  </a:lnTo>
                  <a:lnTo>
                    <a:pt x="457200" y="394262"/>
                  </a:lnTo>
                  <a:lnTo>
                    <a:pt x="297592" y="394262"/>
                  </a:lnTo>
                  <a:lnTo>
                    <a:pt x="298812" y="396071"/>
                  </a:lnTo>
                  <a:cubicBezTo>
                    <a:pt x="302668" y="405188"/>
                    <a:pt x="304800" y="415211"/>
                    <a:pt x="304800" y="425732"/>
                  </a:cubicBezTo>
                  <a:lnTo>
                    <a:pt x="304800" y="12818622"/>
                  </a:lnTo>
                  <a:cubicBezTo>
                    <a:pt x="304800" y="12860706"/>
                    <a:pt x="270684" y="12894822"/>
                    <a:pt x="228600" y="12894822"/>
                  </a:cubicBezTo>
                  <a:cubicBezTo>
                    <a:pt x="186516" y="12894822"/>
                    <a:pt x="152400" y="12860706"/>
                    <a:pt x="152400" y="12818622"/>
                  </a:cubicBezTo>
                  <a:lnTo>
                    <a:pt x="152400" y="425732"/>
                  </a:lnTo>
                  <a:cubicBezTo>
                    <a:pt x="152400" y="415211"/>
                    <a:pt x="154533" y="405188"/>
                    <a:pt x="158388" y="396071"/>
                  </a:cubicBezTo>
                  <a:lnTo>
                    <a:pt x="159608" y="394262"/>
                  </a:lnTo>
                  <a:close/>
                </a:path>
              </a:pathLst>
            </a:custGeom>
            <a:solidFill>
              <a:schemeClr val="dk1"/>
            </a:solidFill>
            <a:ln w="1270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72000" rIns="7200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31" name="Google Shape;1374;p80"/>
            <p:cNvSpPr/>
            <p:nvPr/>
          </p:nvSpPr>
          <p:spPr>
            <a:xfrm rot="5400000">
              <a:off x="5470560" y="56620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32" name="Google Shape;1375;p80"/>
            <p:cNvSpPr/>
            <p:nvPr/>
          </p:nvSpPr>
          <p:spPr>
            <a:xfrm>
              <a:off x="5395320" y="572436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3" name="Google Shape;1376;p80"/>
            <p:cNvSpPr/>
            <p:nvPr/>
          </p:nvSpPr>
          <p:spPr>
            <a:xfrm>
              <a:off x="5417640" y="5203440"/>
              <a:ext cx="341280" cy="379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7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O</a:t>
              </a:r>
              <a:endParaRPr lang="en-US" sz="187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4" name="Google Shape;1377;p80"/>
            <p:cNvSpPr/>
            <p:nvPr/>
          </p:nvSpPr>
          <p:spPr>
            <a:xfrm rot="5400000">
              <a:off x="6252840" y="566208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35" name="Google Shape;1378;p80"/>
            <p:cNvSpPr/>
            <p:nvPr/>
          </p:nvSpPr>
          <p:spPr>
            <a:xfrm>
              <a:off x="6177600" y="572436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1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36" name="Google Shape;1379;p80"/>
            <p:cNvSpPr/>
            <p:nvPr/>
          </p:nvSpPr>
          <p:spPr>
            <a:xfrm>
              <a:off x="6228000" y="5203440"/>
              <a:ext cx="261360" cy="379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7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I</a:t>
              </a:r>
              <a:endParaRPr lang="en-US" sz="187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437" name="Google Shape;1380;p80"/>
          <p:cNvSpPr/>
          <p:nvPr/>
        </p:nvSpPr>
        <p:spPr>
          <a:xfrm>
            <a:off x="8951760" y="4246200"/>
            <a:ext cx="14814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Plus grand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8" name="Google Shape;1381;p80"/>
          <p:cNvSpPr/>
          <p:nvPr/>
        </p:nvSpPr>
        <p:spPr>
          <a:xfrm>
            <a:off x="9185760" y="4567320"/>
            <a:ext cx="1695240" cy="71388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>
            <a:solidFill>
              <a:srgbClr val="157057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9" name="Google Shape;1382;p80"/>
          <p:cNvSpPr/>
          <p:nvPr/>
        </p:nvSpPr>
        <p:spPr>
          <a:xfrm flipH="1">
            <a:off x="1326960" y="4567320"/>
            <a:ext cx="1695240" cy="713880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0" name="Google Shape;1383;p80"/>
          <p:cNvSpPr/>
          <p:nvPr/>
        </p:nvSpPr>
        <p:spPr>
          <a:xfrm>
            <a:off x="1760400" y="4246200"/>
            <a:ext cx="13543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Plus petit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7" dur="indefinite" restart="never" nodeType="tmRoot">
          <p:childTnLst>
            <p:seq>
              <p:cTn id="158" dur="indefinite" nodeType="mainSeq">
                <p:childTnLst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3" dur="5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4" dur="5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7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8" dur="5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3" dur="5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" dur="5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7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8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comment on compare deux nombres positifs en utilisant la valeur absolue.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2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3" name="Google Shape;2078;p87"/>
          <p:cNvSpPr/>
          <p:nvPr/>
        </p:nvSpPr>
        <p:spPr>
          <a:xfrm>
            <a:off x="1614960" y="4358520"/>
            <a:ext cx="9334080" cy="1200240"/>
          </a:xfrm>
          <a:prstGeom prst="rect">
            <a:avLst/>
          </a:prstGeom>
          <a:solidFill>
            <a:srgbClr val="C8F0E1"/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4" name="Google Shape;2080;p87"/>
          <p:cNvSpPr/>
          <p:nvPr/>
        </p:nvSpPr>
        <p:spPr>
          <a:xfrm>
            <a:off x="1761120" y="4492440"/>
            <a:ext cx="8625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Si deux nombres sont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positifs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le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plus grand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est celui qui a la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plus grande valeur absolue.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445" name="Google Shape;2153;p87"/>
          <p:cNvCxnSpPr/>
          <p:nvPr/>
        </p:nvCxnSpPr>
        <p:spPr>
          <a:xfrm flipH="1" flipV="1">
            <a:off x="2242080" y="3458160"/>
            <a:ext cx="7919280" cy="90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sp>
        <p:nvSpPr>
          <p:cNvPr id="446" name="Google Shape;1388;p81"/>
          <p:cNvSpPr/>
          <p:nvPr/>
        </p:nvSpPr>
        <p:spPr>
          <a:xfrm>
            <a:off x="1621080" y="2757240"/>
            <a:ext cx="9334080" cy="1057320"/>
          </a:xfrm>
          <a:prstGeom prst="rect">
            <a:avLst/>
          </a:prstGeom>
          <a:solidFill>
            <a:srgbClr val="DCE6F2"/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7" name="Google Shape;1391;p81"/>
          <p:cNvSpPr/>
          <p:nvPr/>
        </p:nvSpPr>
        <p:spPr>
          <a:xfrm>
            <a:off x="2008080" y="2892960"/>
            <a:ext cx="797724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Parmi les nombres positifs, le plus à droite a la plus grande valeur absolue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448" name="Groupe 5"/>
          <p:cNvGrpSpPr/>
          <p:nvPr/>
        </p:nvGrpSpPr>
        <p:grpSpPr>
          <a:xfrm>
            <a:off x="190440" y="673200"/>
            <a:ext cx="11701440" cy="1932840"/>
            <a:chOff x="190440" y="673200"/>
            <a:chExt cx="11701440" cy="1932840"/>
          </a:xfrm>
        </p:grpSpPr>
        <p:pic>
          <p:nvPicPr>
            <p:cNvPr id="449" name="Image 9"/>
            <p:cNvPicPr/>
            <p:nvPr/>
          </p:nvPicPr>
          <p:blipFill>
            <a:blip r:embed="rId1"/>
            <a:stretch/>
          </p:blipFill>
          <p:spPr>
            <a:xfrm>
              <a:off x="11309040" y="924840"/>
              <a:ext cx="582840" cy="5828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50" name="D_A_02"/>
            <p:cNvSpPr/>
            <p:nvPr/>
          </p:nvSpPr>
          <p:spPr>
            <a:xfrm>
              <a:off x="190440" y="673200"/>
              <a:ext cx="11175480" cy="304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5000" rIns="90000" bIns="45000" anchor="ctr">
              <a:noAutofit/>
            </a:bodyPr>
            <a:p>
              <a:pPr defTabSz="457200">
                <a:lnSpc>
                  <a:spcPct val="100000"/>
                </a:lnSpc>
                <a:spcAft>
                  <a:spcPts val="400"/>
                </a:spcAft>
              </a:pPr>
              <a:r>
                <a:rPr lang="fr-FR" sz="1400" b="0" i="1" u="none" strike="noStrike">
                  <a:solidFill>
                    <a:schemeClr val="lt1">
                      <a:lumMod val="65000"/>
                    </a:schemeClr>
                  </a:solidFill>
                  <a:effectLst/>
                  <a:uFillTx/>
                  <a:latin typeface="Calibri"/>
                </a:rPr>
                <a:t>L’enseignant explique.</a:t>
              </a:r>
              <a:endParaRPr lang="en-US" sz="1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451" name="Google Shape;2082;p87"/>
            <p:cNvCxnSpPr/>
            <p:nvPr/>
          </p:nvCxnSpPr>
          <p:spPr>
            <a:xfrm flipH="1" flipV="1">
              <a:off x="2059920" y="1488600"/>
              <a:ext cx="7922520" cy="3888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52" name="Google Shape;2083;p87"/>
            <p:cNvCxnSpPr/>
            <p:nvPr/>
          </p:nvCxnSpPr>
          <p:spPr>
            <a:xfrm flipH="1" flipV="1">
              <a:off x="2059920" y="1609560"/>
              <a:ext cx="7922520" cy="2520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53" name="Google Shape;2084;p87"/>
            <p:cNvCxnSpPr/>
            <p:nvPr/>
          </p:nvCxnSpPr>
          <p:spPr>
            <a:xfrm flipH="1" flipV="1">
              <a:off x="2059920" y="1730520"/>
              <a:ext cx="7910280" cy="288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54" name="Google Shape;2085;p87"/>
            <p:cNvCxnSpPr>
              <a:stCxn id="455" idx="1"/>
            </p:cNvCxnSpPr>
            <p:nvPr/>
          </p:nvCxnSpPr>
          <p:spPr>
            <a:xfrm flipH="1" flipV="1">
              <a:off x="2059920" y="1851120"/>
              <a:ext cx="7911000" cy="72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56" name="Google Shape;2087;p87"/>
            <p:cNvCxnSpPr/>
            <p:nvPr/>
          </p:nvCxnSpPr>
          <p:spPr>
            <a:xfrm flipH="1" flipV="1">
              <a:off x="2062800" y="2072520"/>
              <a:ext cx="7919640" cy="3204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57" name="Google Shape;2088;p87"/>
            <p:cNvCxnSpPr/>
            <p:nvPr/>
          </p:nvCxnSpPr>
          <p:spPr>
            <a:xfrm flipH="1" flipV="1">
              <a:off x="2062800" y="2216520"/>
              <a:ext cx="7919640" cy="1080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58" name="Google Shape;2089;p87"/>
            <p:cNvCxnSpPr/>
            <p:nvPr/>
          </p:nvCxnSpPr>
          <p:spPr>
            <a:xfrm flipH="1">
              <a:off x="2195640" y="1969560"/>
              <a:ext cx="7922520" cy="21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59" name="Google Shape;2090;p87"/>
            <p:cNvCxnSpPr/>
            <p:nvPr/>
          </p:nvCxnSpPr>
          <p:spPr>
            <a:xfrm flipH="1" flipV="1">
              <a:off x="2198520" y="2088720"/>
              <a:ext cx="7919640" cy="39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0" name="Google Shape;2091;p87"/>
            <p:cNvCxnSpPr/>
            <p:nvPr/>
          </p:nvCxnSpPr>
          <p:spPr>
            <a:xfrm>
              <a:off x="54950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1" name="Google Shape;2092;p87"/>
            <p:cNvCxnSpPr/>
            <p:nvPr/>
          </p:nvCxnSpPr>
          <p:spPr>
            <a:xfrm>
              <a:off x="56264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2" name="Google Shape;2093;p87"/>
            <p:cNvCxnSpPr/>
            <p:nvPr/>
          </p:nvCxnSpPr>
          <p:spPr>
            <a:xfrm>
              <a:off x="57578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3" name="Google Shape;2094;p87"/>
            <p:cNvCxnSpPr/>
            <p:nvPr/>
          </p:nvCxnSpPr>
          <p:spPr>
            <a:xfrm>
              <a:off x="58892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4" name="Google Shape;2095;p87"/>
            <p:cNvCxnSpPr/>
            <p:nvPr/>
          </p:nvCxnSpPr>
          <p:spPr>
            <a:xfrm>
              <a:off x="602100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65" name="Google Shape;2096;p87"/>
            <p:cNvCxnSpPr/>
            <p:nvPr/>
          </p:nvCxnSpPr>
          <p:spPr>
            <a:xfrm>
              <a:off x="667800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66" name="Google Shape;2097;p87"/>
            <p:cNvCxnSpPr/>
            <p:nvPr/>
          </p:nvCxnSpPr>
          <p:spPr>
            <a:xfrm>
              <a:off x="61524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7" name="Google Shape;2098;p87"/>
            <p:cNvCxnSpPr/>
            <p:nvPr/>
          </p:nvCxnSpPr>
          <p:spPr>
            <a:xfrm>
              <a:off x="62838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8" name="Google Shape;2099;p87"/>
            <p:cNvCxnSpPr/>
            <p:nvPr/>
          </p:nvCxnSpPr>
          <p:spPr>
            <a:xfrm>
              <a:off x="64152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69" name="Google Shape;2100;p87"/>
            <p:cNvCxnSpPr/>
            <p:nvPr/>
          </p:nvCxnSpPr>
          <p:spPr>
            <a:xfrm>
              <a:off x="65466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0" name="Google Shape;2101;p87"/>
            <p:cNvCxnSpPr/>
            <p:nvPr/>
          </p:nvCxnSpPr>
          <p:spPr>
            <a:xfrm>
              <a:off x="733536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71" name="Google Shape;2102;p87"/>
            <p:cNvCxnSpPr/>
            <p:nvPr/>
          </p:nvCxnSpPr>
          <p:spPr>
            <a:xfrm>
              <a:off x="68097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2" name="Google Shape;2103;p87"/>
            <p:cNvCxnSpPr/>
            <p:nvPr/>
          </p:nvCxnSpPr>
          <p:spPr>
            <a:xfrm>
              <a:off x="69411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3" name="Google Shape;2104;p87"/>
            <p:cNvCxnSpPr/>
            <p:nvPr/>
          </p:nvCxnSpPr>
          <p:spPr>
            <a:xfrm>
              <a:off x="70725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4" name="Google Shape;2105;p87"/>
            <p:cNvCxnSpPr/>
            <p:nvPr/>
          </p:nvCxnSpPr>
          <p:spPr>
            <a:xfrm>
              <a:off x="72039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5" name="Google Shape;2106;p87"/>
            <p:cNvCxnSpPr/>
            <p:nvPr/>
          </p:nvCxnSpPr>
          <p:spPr>
            <a:xfrm>
              <a:off x="799272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76" name="Google Shape;2107;p87"/>
            <p:cNvCxnSpPr/>
            <p:nvPr/>
          </p:nvCxnSpPr>
          <p:spPr>
            <a:xfrm>
              <a:off x="74667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7" name="Google Shape;2108;p87"/>
            <p:cNvCxnSpPr/>
            <p:nvPr/>
          </p:nvCxnSpPr>
          <p:spPr>
            <a:xfrm>
              <a:off x="75985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8" name="Google Shape;2109;p87"/>
            <p:cNvCxnSpPr/>
            <p:nvPr/>
          </p:nvCxnSpPr>
          <p:spPr>
            <a:xfrm>
              <a:off x="77299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79" name="Google Shape;2110;p87"/>
            <p:cNvCxnSpPr/>
            <p:nvPr/>
          </p:nvCxnSpPr>
          <p:spPr>
            <a:xfrm>
              <a:off x="78613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0" name="Google Shape;2111;p87"/>
            <p:cNvCxnSpPr/>
            <p:nvPr/>
          </p:nvCxnSpPr>
          <p:spPr>
            <a:xfrm>
              <a:off x="865008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81" name="Google Shape;2112;p87"/>
            <p:cNvCxnSpPr/>
            <p:nvPr/>
          </p:nvCxnSpPr>
          <p:spPr>
            <a:xfrm>
              <a:off x="81241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2" name="Google Shape;2113;p87"/>
            <p:cNvCxnSpPr/>
            <p:nvPr/>
          </p:nvCxnSpPr>
          <p:spPr>
            <a:xfrm>
              <a:off x="82555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3" name="Google Shape;2114;p87"/>
            <p:cNvCxnSpPr/>
            <p:nvPr/>
          </p:nvCxnSpPr>
          <p:spPr>
            <a:xfrm>
              <a:off x="83872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4" name="Google Shape;2115;p87"/>
            <p:cNvCxnSpPr/>
            <p:nvPr/>
          </p:nvCxnSpPr>
          <p:spPr>
            <a:xfrm>
              <a:off x="85186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5" name="Google Shape;2116;p87"/>
            <p:cNvCxnSpPr/>
            <p:nvPr/>
          </p:nvCxnSpPr>
          <p:spPr>
            <a:xfrm>
              <a:off x="930744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86" name="Google Shape;2117;p87"/>
            <p:cNvCxnSpPr/>
            <p:nvPr/>
          </p:nvCxnSpPr>
          <p:spPr>
            <a:xfrm>
              <a:off x="87814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7" name="Google Shape;2118;p87"/>
            <p:cNvCxnSpPr/>
            <p:nvPr/>
          </p:nvCxnSpPr>
          <p:spPr>
            <a:xfrm>
              <a:off x="89128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8" name="Google Shape;2119;p87"/>
            <p:cNvCxnSpPr/>
            <p:nvPr/>
          </p:nvCxnSpPr>
          <p:spPr>
            <a:xfrm>
              <a:off x="90442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89" name="Google Shape;2120;p87"/>
            <p:cNvCxnSpPr/>
            <p:nvPr/>
          </p:nvCxnSpPr>
          <p:spPr>
            <a:xfrm>
              <a:off x="91760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0" name="Google Shape;2121;p87"/>
            <p:cNvCxnSpPr/>
            <p:nvPr/>
          </p:nvCxnSpPr>
          <p:spPr>
            <a:xfrm>
              <a:off x="996480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91" name="Google Shape;2122;p87"/>
            <p:cNvCxnSpPr/>
            <p:nvPr/>
          </p:nvCxnSpPr>
          <p:spPr>
            <a:xfrm>
              <a:off x="95702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2" name="Google Shape;2123;p87"/>
            <p:cNvCxnSpPr/>
            <p:nvPr/>
          </p:nvCxnSpPr>
          <p:spPr>
            <a:xfrm>
              <a:off x="97016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3" name="Google Shape;2124;p87"/>
            <p:cNvCxnSpPr/>
            <p:nvPr/>
          </p:nvCxnSpPr>
          <p:spPr>
            <a:xfrm>
              <a:off x="983304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4" name="Google Shape;2125;p87"/>
            <p:cNvCxnSpPr/>
            <p:nvPr/>
          </p:nvCxnSpPr>
          <p:spPr>
            <a:xfrm>
              <a:off x="48376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5" name="Google Shape;2126;p87"/>
            <p:cNvCxnSpPr/>
            <p:nvPr/>
          </p:nvCxnSpPr>
          <p:spPr>
            <a:xfrm>
              <a:off x="49690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6" name="Google Shape;2127;p87"/>
            <p:cNvCxnSpPr/>
            <p:nvPr/>
          </p:nvCxnSpPr>
          <p:spPr>
            <a:xfrm>
              <a:off x="51004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7" name="Google Shape;2128;p87"/>
            <p:cNvCxnSpPr/>
            <p:nvPr/>
          </p:nvCxnSpPr>
          <p:spPr>
            <a:xfrm>
              <a:off x="52318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498" name="Google Shape;2129;p87"/>
            <p:cNvCxnSpPr/>
            <p:nvPr/>
          </p:nvCxnSpPr>
          <p:spPr>
            <a:xfrm>
              <a:off x="536364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499" name="Google Shape;2130;p87"/>
            <p:cNvCxnSpPr/>
            <p:nvPr/>
          </p:nvCxnSpPr>
          <p:spPr>
            <a:xfrm>
              <a:off x="41803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0" name="Google Shape;2131;p87"/>
            <p:cNvCxnSpPr/>
            <p:nvPr/>
          </p:nvCxnSpPr>
          <p:spPr>
            <a:xfrm>
              <a:off x="43117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1" name="Google Shape;2132;p87"/>
            <p:cNvCxnSpPr/>
            <p:nvPr/>
          </p:nvCxnSpPr>
          <p:spPr>
            <a:xfrm>
              <a:off x="44431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2" name="Google Shape;2133;p87"/>
            <p:cNvCxnSpPr/>
            <p:nvPr/>
          </p:nvCxnSpPr>
          <p:spPr>
            <a:xfrm>
              <a:off x="457488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3" name="Google Shape;2134;p87"/>
            <p:cNvCxnSpPr/>
            <p:nvPr/>
          </p:nvCxnSpPr>
          <p:spPr>
            <a:xfrm>
              <a:off x="470628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04" name="Google Shape;2135;p87"/>
            <p:cNvCxnSpPr/>
            <p:nvPr/>
          </p:nvCxnSpPr>
          <p:spPr>
            <a:xfrm>
              <a:off x="35229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5" name="Google Shape;2136;p87"/>
            <p:cNvCxnSpPr/>
            <p:nvPr/>
          </p:nvCxnSpPr>
          <p:spPr>
            <a:xfrm>
              <a:off x="36543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6" name="Google Shape;2137;p87"/>
            <p:cNvCxnSpPr/>
            <p:nvPr/>
          </p:nvCxnSpPr>
          <p:spPr>
            <a:xfrm>
              <a:off x="37861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7" name="Google Shape;2138;p87"/>
            <p:cNvCxnSpPr/>
            <p:nvPr/>
          </p:nvCxnSpPr>
          <p:spPr>
            <a:xfrm>
              <a:off x="391752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08" name="Google Shape;2139;p87"/>
            <p:cNvCxnSpPr/>
            <p:nvPr/>
          </p:nvCxnSpPr>
          <p:spPr>
            <a:xfrm>
              <a:off x="404892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09" name="Google Shape;2140;p87"/>
            <p:cNvCxnSpPr/>
            <p:nvPr/>
          </p:nvCxnSpPr>
          <p:spPr>
            <a:xfrm>
              <a:off x="28656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0" name="Google Shape;2141;p87"/>
            <p:cNvCxnSpPr/>
            <p:nvPr/>
          </p:nvCxnSpPr>
          <p:spPr>
            <a:xfrm>
              <a:off x="29973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1" name="Google Shape;2142;p87"/>
            <p:cNvCxnSpPr/>
            <p:nvPr/>
          </p:nvCxnSpPr>
          <p:spPr>
            <a:xfrm>
              <a:off x="31287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2" name="Google Shape;2143;p87"/>
            <p:cNvCxnSpPr/>
            <p:nvPr/>
          </p:nvCxnSpPr>
          <p:spPr>
            <a:xfrm>
              <a:off x="326016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3" name="Google Shape;2144;p87"/>
            <p:cNvCxnSpPr/>
            <p:nvPr/>
          </p:nvCxnSpPr>
          <p:spPr>
            <a:xfrm>
              <a:off x="3391560" y="1373760"/>
              <a:ext cx="360" cy="1224360"/>
            </a:xfrm>
            <a:prstGeom prst="straightConnector1">
              <a:avLst/>
            </a:prstGeom>
            <a:ln w="19050">
              <a:solidFill>
                <a:srgbClr val="F2F2F2"/>
              </a:solidFill>
              <a:miter/>
            </a:ln>
          </p:spPr>
        </p:cxnSp>
        <p:cxnSp>
          <p:nvCxnSpPr>
            <p:cNvPr id="514" name="Google Shape;2145;p87"/>
            <p:cNvCxnSpPr/>
            <p:nvPr/>
          </p:nvCxnSpPr>
          <p:spPr>
            <a:xfrm>
              <a:off x="207684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15" name="Google Shape;2146;p87"/>
            <p:cNvCxnSpPr/>
            <p:nvPr/>
          </p:nvCxnSpPr>
          <p:spPr>
            <a:xfrm>
              <a:off x="22086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6" name="Google Shape;2147;p87"/>
            <p:cNvCxnSpPr/>
            <p:nvPr/>
          </p:nvCxnSpPr>
          <p:spPr>
            <a:xfrm>
              <a:off x="23400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7" name="Google Shape;2148;p87"/>
            <p:cNvCxnSpPr/>
            <p:nvPr/>
          </p:nvCxnSpPr>
          <p:spPr>
            <a:xfrm>
              <a:off x="24714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8" name="Google Shape;2149;p87"/>
            <p:cNvCxnSpPr/>
            <p:nvPr/>
          </p:nvCxnSpPr>
          <p:spPr>
            <a:xfrm>
              <a:off x="2602800" y="1373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19" name="Google Shape;2150;p87"/>
            <p:cNvCxnSpPr/>
            <p:nvPr/>
          </p:nvCxnSpPr>
          <p:spPr>
            <a:xfrm>
              <a:off x="273420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20" name="Google Shape;2151;p87"/>
            <p:cNvCxnSpPr/>
            <p:nvPr/>
          </p:nvCxnSpPr>
          <p:spPr>
            <a:xfrm>
              <a:off x="3400200" y="1370160"/>
              <a:ext cx="360" cy="1236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21" name="Google Shape;2152;p87"/>
            <p:cNvCxnSpPr/>
            <p:nvPr/>
          </p:nvCxnSpPr>
          <p:spPr>
            <a:xfrm flipH="1">
              <a:off x="2073600" y="1370160"/>
              <a:ext cx="7896600" cy="3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sp>
          <p:nvSpPr>
            <p:cNvPr id="522" name="Google Shape;2154;p87"/>
            <p:cNvSpPr/>
            <p:nvPr/>
          </p:nvSpPr>
          <p:spPr>
            <a:xfrm>
              <a:off x="6078960" y="1886760"/>
              <a:ext cx="202680" cy="202680"/>
            </a:xfrm>
            <a:prstGeom prst="rect">
              <a:avLst/>
            </a:prstGeom>
            <a:noFill/>
            <a:ln w="9525">
              <a:solidFill>
                <a:srgbClr val="F2F2F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60840" tIns="30600" rIns="60840" bIns="30600" anchor="t">
              <a:noAutofit/>
            </a:bodyPr>
            <a:p>
              <a:endPara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3" name="Google Shape;2155;p87"/>
            <p:cNvSpPr/>
            <p:nvPr/>
          </p:nvSpPr>
          <p:spPr>
            <a:xfrm>
              <a:off x="6019560" y="2003760"/>
              <a:ext cx="202680" cy="202680"/>
            </a:xfrm>
            <a:prstGeom prst="rect">
              <a:avLst/>
            </a:prstGeom>
            <a:noFill/>
            <a:ln w="9525">
              <a:solidFill>
                <a:srgbClr val="F2F2F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60840" tIns="30600" rIns="60840" bIns="30600" anchor="t">
              <a:noAutofit/>
            </a:bodyPr>
            <a:p>
              <a:endPara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4" name="Google Shape;2156;p87"/>
            <p:cNvSpPr/>
            <p:nvPr/>
          </p:nvSpPr>
          <p:spPr>
            <a:xfrm rot="5400000">
              <a:off x="592416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5" name="Google Shape;2157;p87"/>
            <p:cNvSpPr/>
            <p:nvPr/>
          </p:nvSpPr>
          <p:spPr>
            <a:xfrm rot="5400000">
              <a:off x="198648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6" name="Google Shape;2158;p87"/>
            <p:cNvSpPr/>
            <p:nvPr/>
          </p:nvSpPr>
          <p:spPr>
            <a:xfrm rot="5400000">
              <a:off x="264276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7" name="Google Shape;2159;p87"/>
            <p:cNvSpPr/>
            <p:nvPr/>
          </p:nvSpPr>
          <p:spPr>
            <a:xfrm rot="5400000">
              <a:off x="329904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8" name="Google Shape;2160;p87"/>
            <p:cNvSpPr/>
            <p:nvPr/>
          </p:nvSpPr>
          <p:spPr>
            <a:xfrm rot="5400000">
              <a:off x="395532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29" name="Google Shape;2161;p87"/>
            <p:cNvSpPr/>
            <p:nvPr/>
          </p:nvSpPr>
          <p:spPr>
            <a:xfrm rot="5400000">
              <a:off x="461160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0" name="Google Shape;2162;p87"/>
            <p:cNvSpPr/>
            <p:nvPr/>
          </p:nvSpPr>
          <p:spPr>
            <a:xfrm rot="5400000">
              <a:off x="526788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1" name="Google Shape;2163;p87"/>
            <p:cNvSpPr/>
            <p:nvPr/>
          </p:nvSpPr>
          <p:spPr>
            <a:xfrm rot="5400000">
              <a:off x="658080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2" name="Google Shape;2164;p87"/>
            <p:cNvSpPr/>
            <p:nvPr/>
          </p:nvSpPr>
          <p:spPr>
            <a:xfrm rot="5400000">
              <a:off x="723708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3" name="Google Shape;2165;p87"/>
            <p:cNvSpPr/>
            <p:nvPr/>
          </p:nvSpPr>
          <p:spPr>
            <a:xfrm rot="5400000">
              <a:off x="789336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4" name="Google Shape;2166;p87"/>
            <p:cNvSpPr/>
            <p:nvPr/>
          </p:nvSpPr>
          <p:spPr>
            <a:xfrm rot="5400000">
              <a:off x="854964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5" name="Google Shape;2167;p87"/>
            <p:cNvSpPr/>
            <p:nvPr/>
          </p:nvSpPr>
          <p:spPr>
            <a:xfrm rot="5400000">
              <a:off x="920592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455" name="Google Shape;2086;p87"/>
            <p:cNvSpPr/>
            <p:nvPr/>
          </p:nvSpPr>
          <p:spPr>
            <a:xfrm rot="5400000">
              <a:off x="9862200" y="1947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6" name="Google Shape;2168;p87"/>
            <p:cNvSpPr/>
            <p:nvPr/>
          </p:nvSpPr>
          <p:spPr>
            <a:xfrm>
              <a:off x="6690600" y="1964520"/>
              <a:ext cx="202680" cy="202680"/>
            </a:xfrm>
            <a:prstGeom prst="rect">
              <a:avLst/>
            </a:prstGeom>
            <a:noFill/>
            <a:ln w="9525">
              <a:solidFill>
                <a:srgbClr val="F2F2F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60840" tIns="30600" rIns="60840" bIns="30600" anchor="t">
              <a:noAutofit/>
            </a:bodyPr>
            <a:p>
              <a:endPara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37" name="Google Shape;2169;p87"/>
            <p:cNvSpPr/>
            <p:nvPr/>
          </p:nvSpPr>
          <p:spPr>
            <a:xfrm>
              <a:off x="8442000" y="1265760"/>
              <a:ext cx="131436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Plus grand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8" name="Google Shape;2170;p87"/>
            <p:cNvSpPr/>
            <p:nvPr/>
          </p:nvSpPr>
          <p:spPr>
            <a:xfrm>
              <a:off x="2396160" y="1285560"/>
              <a:ext cx="131436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Plus petit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39" name="Google Shape;2171;p87"/>
            <p:cNvSpPr/>
            <p:nvPr/>
          </p:nvSpPr>
          <p:spPr>
            <a:xfrm>
              <a:off x="5888520" y="2043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0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0" name="Google Shape;2172;p87"/>
            <p:cNvSpPr/>
            <p:nvPr/>
          </p:nvSpPr>
          <p:spPr>
            <a:xfrm>
              <a:off x="5064120" y="2043720"/>
              <a:ext cx="51192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1" name="Google Shape;2173;p87"/>
            <p:cNvSpPr/>
            <p:nvPr/>
          </p:nvSpPr>
          <p:spPr>
            <a:xfrm>
              <a:off x="6524280" y="2043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2" name="Google Shape;2174;p87"/>
            <p:cNvSpPr/>
            <p:nvPr/>
          </p:nvSpPr>
          <p:spPr>
            <a:xfrm>
              <a:off x="3715560" y="2043720"/>
              <a:ext cx="5889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543" name="Google Shape;2175;p87"/>
            <p:cNvGrpSpPr/>
            <p:nvPr/>
          </p:nvGrpSpPr>
          <p:grpSpPr>
            <a:xfrm>
              <a:off x="5839560" y="1364400"/>
              <a:ext cx="1023480" cy="469080"/>
              <a:chOff x="5839560" y="1364400"/>
              <a:chExt cx="1023480" cy="469080"/>
            </a:xfrm>
          </p:grpSpPr>
          <p:sp>
            <p:nvSpPr>
              <p:cNvPr id="544" name="Google Shape;2176;p87"/>
              <p:cNvSpPr/>
              <p:nvPr/>
            </p:nvSpPr>
            <p:spPr>
              <a:xfrm>
                <a:off x="5839560" y="136440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anchor="t">
                <a:spAutoFit/>
              </a:bodyPr>
              <a:p>
                <a:pPr defTabSz="457200">
                  <a:lnSpc>
                    <a:spcPct val="100000"/>
                  </a:lnSpc>
                  <a:tabLst>
                    <a:tab pos="0" algn="l"/>
                  </a:tabLst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mbria Math"/>
                    <a:ea typeface="Cambria Math"/>
                  </a:rPr>
                  <a:t>O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545" name="Google Shape;2177;p87"/>
              <p:cNvSpPr/>
              <p:nvPr/>
            </p:nvSpPr>
            <p:spPr>
              <a:xfrm>
                <a:off x="6554880" y="137232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anchor="t">
                <a:spAutoFit/>
              </a:bodyPr>
              <a:p>
                <a:pPr defTabSz="457200">
                  <a:lnSpc>
                    <a:spcPct val="100000"/>
                  </a:lnSpc>
                  <a:tabLst>
                    <a:tab pos="0" algn="l"/>
                  </a:tabLst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mbria Math"/>
                    <a:ea typeface="Cambria Math"/>
                  </a:rPr>
                  <a:t>I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546" name="Google Shape;2178;p87"/>
            <p:cNvSpPr/>
            <p:nvPr/>
          </p:nvSpPr>
          <p:spPr>
            <a:xfrm>
              <a:off x="2491200" y="2094480"/>
              <a:ext cx="383760" cy="359640"/>
            </a:xfrm>
            <a:prstGeom prst="roundRect">
              <a:avLst>
                <a:gd name="adj" fmla="val 16667"/>
              </a:avLst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-5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7" name="Google Shape;2179;p87"/>
            <p:cNvSpPr/>
            <p:nvPr/>
          </p:nvSpPr>
          <p:spPr>
            <a:xfrm>
              <a:off x="9126720" y="2094480"/>
              <a:ext cx="383760" cy="359640"/>
            </a:xfrm>
            <a:prstGeom prst="roundRect">
              <a:avLst>
                <a:gd name="adj" fmla="val 16667"/>
              </a:avLst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8" name="Google Shape;2180;p87"/>
            <p:cNvSpPr/>
            <p:nvPr/>
          </p:nvSpPr>
          <p:spPr>
            <a:xfrm>
              <a:off x="7660080" y="2043720"/>
              <a:ext cx="5889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49" name="Google Shape;2181;p87"/>
            <p:cNvSpPr/>
            <p:nvPr/>
          </p:nvSpPr>
          <p:spPr>
            <a:xfrm>
              <a:off x="4466880" y="2043720"/>
              <a:ext cx="51192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0" name="Google Shape;2182;p87"/>
            <p:cNvSpPr/>
            <p:nvPr/>
          </p:nvSpPr>
          <p:spPr>
            <a:xfrm>
              <a:off x="3141720" y="2043720"/>
              <a:ext cx="51192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1" name="Google Shape;2183;p87"/>
            <p:cNvSpPr/>
            <p:nvPr/>
          </p:nvSpPr>
          <p:spPr>
            <a:xfrm>
              <a:off x="7186680" y="2043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52" name="Google Shape;2184;p87"/>
            <p:cNvSpPr/>
            <p:nvPr/>
          </p:nvSpPr>
          <p:spPr>
            <a:xfrm>
              <a:off x="8483760" y="2043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553" name="Google Shape;2185;p87"/>
            <p:cNvCxnSpPr/>
            <p:nvPr/>
          </p:nvCxnSpPr>
          <p:spPr>
            <a:xfrm>
              <a:off x="1802520" y="1964160"/>
              <a:ext cx="8778960" cy="360"/>
            </a:xfrm>
            <a:prstGeom prst="straightConnector1">
              <a:avLst/>
            </a:prstGeom>
            <a:ln w="28575">
              <a:solidFill>
                <a:srgbClr val="1D9A78"/>
              </a:solidFill>
              <a:miter/>
              <a:tailEnd len="med" type="triangle" w="med"/>
            </a:ln>
          </p:spPr>
        </p:cxnSp>
        <p:cxnSp>
          <p:nvCxnSpPr>
            <p:cNvPr id="554" name="Google Shape;2186;p87"/>
            <p:cNvCxnSpPr/>
            <p:nvPr/>
          </p:nvCxnSpPr>
          <p:spPr>
            <a:xfrm>
              <a:off x="8160840" y="1634400"/>
              <a:ext cx="176760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triangle" w="med"/>
            </a:ln>
          </p:spPr>
        </p:cxnSp>
        <p:cxnSp>
          <p:nvCxnSpPr>
            <p:cNvPr id="555" name="Google Shape;2187;p87"/>
            <p:cNvCxnSpPr/>
            <p:nvPr/>
          </p:nvCxnSpPr>
          <p:spPr>
            <a:xfrm flipH="1">
              <a:off x="2094120" y="1644480"/>
              <a:ext cx="176724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triangle" w="med"/>
            </a:ln>
          </p:spPr>
        </p:cxnSp>
        <p:cxnSp>
          <p:nvCxnSpPr>
            <p:cNvPr id="556" name="Google Shape;1400;p81"/>
            <p:cNvCxnSpPr/>
            <p:nvPr/>
          </p:nvCxnSpPr>
          <p:spPr>
            <a:xfrm flipH="1" flipV="1">
              <a:off x="1976400" y="2107440"/>
              <a:ext cx="7919640" cy="39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sp>
          <p:nvSpPr>
            <p:cNvPr id="557" name="Rectangle 2"/>
            <p:cNvSpPr/>
            <p:nvPr/>
          </p:nvSpPr>
          <p:spPr>
            <a:xfrm>
              <a:off x="2059920" y="1370160"/>
              <a:ext cx="1959120" cy="4219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9" dur="indefinite" restart="never" nodeType="tmRoot">
          <p:childTnLst>
            <p:seq>
              <p:cTn id="190" dur="indefinite" nodeType="mainSeq">
                <p:childTnLst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Voici comment je compare deux nombres négatifs en utilisant la valeur absolue.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9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60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1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2" name="Google Shape;2193;p88"/>
          <p:cNvSpPr/>
          <p:nvPr/>
        </p:nvSpPr>
        <p:spPr>
          <a:xfrm>
            <a:off x="1614960" y="4582080"/>
            <a:ext cx="9334080" cy="1200240"/>
          </a:xfrm>
          <a:prstGeom prst="rect">
            <a:avLst/>
          </a:prstGeom>
          <a:solidFill>
            <a:srgbClr val="C8F0E1"/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3" name="Google Shape;2195;p88"/>
          <p:cNvSpPr/>
          <p:nvPr/>
        </p:nvSpPr>
        <p:spPr>
          <a:xfrm>
            <a:off x="2145600" y="4761360"/>
            <a:ext cx="8625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Si deux nombres sont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négatifs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le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plus grand </a:t>
            </a: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est celui qui a la </a:t>
            </a:r>
            <a:r>
              <a:rPr lang="fr-FR" sz="2400" b="0" u="none" strike="noStrike">
                <a:solidFill>
                  <a:srgbClr val="FF0000"/>
                </a:solidFill>
                <a:effectLst/>
                <a:uFillTx/>
                <a:latin typeface="Calibri"/>
                <a:ea typeface="Calibri"/>
              </a:rPr>
              <a:t>plus petite valeur absolue.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4" name="Google Shape;1733;p84"/>
          <p:cNvSpPr/>
          <p:nvPr/>
        </p:nvSpPr>
        <p:spPr>
          <a:xfrm>
            <a:off x="1614960" y="2905560"/>
            <a:ext cx="9334080" cy="1057320"/>
          </a:xfrm>
          <a:prstGeom prst="rect">
            <a:avLst/>
          </a:prstGeom>
          <a:solidFill>
            <a:srgbClr val="DCE6F2"/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5" name="Google Shape;1391;p81"/>
          <p:cNvSpPr/>
          <p:nvPr/>
        </p:nvSpPr>
        <p:spPr>
          <a:xfrm>
            <a:off x="2008080" y="2892960"/>
            <a:ext cx="797724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b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Parmi les nombres négatifs, le plus à droite a la plus petite valeur absolue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566" name="Groupe 19"/>
          <p:cNvGrpSpPr/>
          <p:nvPr/>
        </p:nvGrpSpPr>
        <p:grpSpPr>
          <a:xfrm>
            <a:off x="1725120" y="1193760"/>
            <a:ext cx="8937000" cy="1340640"/>
            <a:chOff x="1725120" y="1193760"/>
            <a:chExt cx="8937000" cy="1340640"/>
          </a:xfrm>
        </p:grpSpPr>
        <p:cxnSp>
          <p:nvCxnSpPr>
            <p:cNvPr id="567" name="Google Shape;2196;p88"/>
            <p:cNvCxnSpPr/>
            <p:nvPr/>
          </p:nvCxnSpPr>
          <p:spPr>
            <a:xfrm flipH="1" flipV="1">
              <a:off x="2140560" y="1416600"/>
              <a:ext cx="7922880" cy="3888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68" name="Google Shape;2197;p88"/>
            <p:cNvCxnSpPr/>
            <p:nvPr/>
          </p:nvCxnSpPr>
          <p:spPr>
            <a:xfrm flipH="1" flipV="1">
              <a:off x="2140560" y="1537560"/>
              <a:ext cx="7922880" cy="2520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69" name="Google Shape;2198;p88"/>
            <p:cNvCxnSpPr/>
            <p:nvPr/>
          </p:nvCxnSpPr>
          <p:spPr>
            <a:xfrm flipH="1" flipV="1">
              <a:off x="2140560" y="1658520"/>
              <a:ext cx="7910640" cy="288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0" name="Google Shape;2199;p88"/>
            <p:cNvCxnSpPr>
              <a:stCxn id="571" idx="1"/>
            </p:cNvCxnSpPr>
            <p:nvPr/>
          </p:nvCxnSpPr>
          <p:spPr>
            <a:xfrm flipH="1">
              <a:off x="2140920" y="1779480"/>
              <a:ext cx="7911000" cy="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2" name="Google Shape;2201;p88"/>
            <p:cNvCxnSpPr/>
            <p:nvPr/>
          </p:nvCxnSpPr>
          <p:spPr>
            <a:xfrm flipH="1" flipV="1">
              <a:off x="2143800" y="2000520"/>
              <a:ext cx="7919640" cy="3240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3" name="Google Shape;2202;p88"/>
            <p:cNvCxnSpPr/>
            <p:nvPr/>
          </p:nvCxnSpPr>
          <p:spPr>
            <a:xfrm flipH="1" flipV="1">
              <a:off x="2143800" y="2144520"/>
              <a:ext cx="7919640" cy="1080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4" name="Google Shape;2203;p88"/>
            <p:cNvCxnSpPr/>
            <p:nvPr/>
          </p:nvCxnSpPr>
          <p:spPr>
            <a:xfrm flipH="1">
              <a:off x="2140560" y="2287080"/>
              <a:ext cx="7922880" cy="21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5" name="Google Shape;2204;p88"/>
            <p:cNvCxnSpPr/>
            <p:nvPr/>
          </p:nvCxnSpPr>
          <p:spPr>
            <a:xfrm flipH="1" flipV="1">
              <a:off x="2143800" y="2406240"/>
              <a:ext cx="7919640" cy="39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6" name="Google Shape;2205;p88"/>
            <p:cNvCxnSpPr/>
            <p:nvPr/>
          </p:nvCxnSpPr>
          <p:spPr>
            <a:xfrm>
              <a:off x="55760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7" name="Google Shape;2206;p88"/>
            <p:cNvCxnSpPr/>
            <p:nvPr/>
          </p:nvCxnSpPr>
          <p:spPr>
            <a:xfrm>
              <a:off x="57074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8" name="Google Shape;2207;p88"/>
            <p:cNvCxnSpPr/>
            <p:nvPr/>
          </p:nvCxnSpPr>
          <p:spPr>
            <a:xfrm>
              <a:off x="58388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79" name="Google Shape;2208;p88"/>
            <p:cNvCxnSpPr/>
            <p:nvPr/>
          </p:nvCxnSpPr>
          <p:spPr>
            <a:xfrm>
              <a:off x="59702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80" name="Google Shape;2209;p88"/>
            <p:cNvCxnSpPr/>
            <p:nvPr/>
          </p:nvCxnSpPr>
          <p:spPr>
            <a:xfrm>
              <a:off x="610164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81" name="Google Shape;2210;p88"/>
            <p:cNvCxnSpPr/>
            <p:nvPr/>
          </p:nvCxnSpPr>
          <p:spPr>
            <a:xfrm>
              <a:off x="675900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82" name="Google Shape;2211;p88"/>
            <p:cNvCxnSpPr/>
            <p:nvPr/>
          </p:nvCxnSpPr>
          <p:spPr>
            <a:xfrm>
              <a:off x="62334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83" name="Google Shape;2212;p88"/>
            <p:cNvCxnSpPr/>
            <p:nvPr/>
          </p:nvCxnSpPr>
          <p:spPr>
            <a:xfrm>
              <a:off x="63648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84" name="Google Shape;2213;p88"/>
            <p:cNvCxnSpPr/>
            <p:nvPr/>
          </p:nvCxnSpPr>
          <p:spPr>
            <a:xfrm>
              <a:off x="64962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85" name="Google Shape;2214;p88"/>
            <p:cNvCxnSpPr/>
            <p:nvPr/>
          </p:nvCxnSpPr>
          <p:spPr>
            <a:xfrm>
              <a:off x="66276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86" name="Google Shape;2215;p88"/>
            <p:cNvCxnSpPr/>
            <p:nvPr/>
          </p:nvCxnSpPr>
          <p:spPr>
            <a:xfrm>
              <a:off x="741636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87" name="Google Shape;2216;p88"/>
            <p:cNvCxnSpPr/>
            <p:nvPr/>
          </p:nvCxnSpPr>
          <p:spPr>
            <a:xfrm>
              <a:off x="68904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88" name="Google Shape;2217;p88"/>
            <p:cNvCxnSpPr/>
            <p:nvPr/>
          </p:nvCxnSpPr>
          <p:spPr>
            <a:xfrm>
              <a:off x="70221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89" name="Google Shape;2218;p88"/>
            <p:cNvCxnSpPr/>
            <p:nvPr/>
          </p:nvCxnSpPr>
          <p:spPr>
            <a:xfrm>
              <a:off x="71535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0" name="Google Shape;2219;p88"/>
            <p:cNvCxnSpPr/>
            <p:nvPr/>
          </p:nvCxnSpPr>
          <p:spPr>
            <a:xfrm>
              <a:off x="72849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1" name="Google Shape;2220;p88"/>
            <p:cNvCxnSpPr/>
            <p:nvPr/>
          </p:nvCxnSpPr>
          <p:spPr>
            <a:xfrm>
              <a:off x="807372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92" name="Google Shape;2221;p88"/>
            <p:cNvCxnSpPr/>
            <p:nvPr/>
          </p:nvCxnSpPr>
          <p:spPr>
            <a:xfrm>
              <a:off x="75477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3" name="Google Shape;2222;p88"/>
            <p:cNvCxnSpPr/>
            <p:nvPr/>
          </p:nvCxnSpPr>
          <p:spPr>
            <a:xfrm>
              <a:off x="76791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4" name="Google Shape;2223;p88"/>
            <p:cNvCxnSpPr/>
            <p:nvPr/>
          </p:nvCxnSpPr>
          <p:spPr>
            <a:xfrm>
              <a:off x="78109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5" name="Google Shape;2224;p88"/>
            <p:cNvCxnSpPr/>
            <p:nvPr/>
          </p:nvCxnSpPr>
          <p:spPr>
            <a:xfrm>
              <a:off x="79423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6" name="Google Shape;2225;p88"/>
            <p:cNvCxnSpPr/>
            <p:nvPr/>
          </p:nvCxnSpPr>
          <p:spPr>
            <a:xfrm>
              <a:off x="873108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597" name="Google Shape;2226;p88"/>
            <p:cNvCxnSpPr/>
            <p:nvPr/>
          </p:nvCxnSpPr>
          <p:spPr>
            <a:xfrm>
              <a:off x="82051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8" name="Google Shape;2227;p88"/>
            <p:cNvCxnSpPr/>
            <p:nvPr/>
          </p:nvCxnSpPr>
          <p:spPr>
            <a:xfrm>
              <a:off x="83365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599" name="Google Shape;2228;p88"/>
            <p:cNvCxnSpPr/>
            <p:nvPr/>
          </p:nvCxnSpPr>
          <p:spPr>
            <a:xfrm>
              <a:off x="84679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0" name="Google Shape;2229;p88"/>
            <p:cNvCxnSpPr/>
            <p:nvPr/>
          </p:nvCxnSpPr>
          <p:spPr>
            <a:xfrm>
              <a:off x="85996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1" name="Google Shape;2230;p88"/>
            <p:cNvCxnSpPr/>
            <p:nvPr/>
          </p:nvCxnSpPr>
          <p:spPr>
            <a:xfrm>
              <a:off x="938844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02" name="Google Shape;2231;p88"/>
            <p:cNvCxnSpPr/>
            <p:nvPr/>
          </p:nvCxnSpPr>
          <p:spPr>
            <a:xfrm>
              <a:off x="88624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3" name="Google Shape;2232;p88"/>
            <p:cNvCxnSpPr/>
            <p:nvPr/>
          </p:nvCxnSpPr>
          <p:spPr>
            <a:xfrm>
              <a:off x="89938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4" name="Google Shape;2233;p88"/>
            <p:cNvCxnSpPr/>
            <p:nvPr/>
          </p:nvCxnSpPr>
          <p:spPr>
            <a:xfrm>
              <a:off x="91252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5" name="Google Shape;2234;p88"/>
            <p:cNvCxnSpPr/>
            <p:nvPr/>
          </p:nvCxnSpPr>
          <p:spPr>
            <a:xfrm>
              <a:off x="92566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6" name="Google Shape;2235;p88"/>
            <p:cNvCxnSpPr/>
            <p:nvPr/>
          </p:nvCxnSpPr>
          <p:spPr>
            <a:xfrm>
              <a:off x="1004544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07" name="Google Shape;2236;p88"/>
            <p:cNvCxnSpPr/>
            <p:nvPr/>
          </p:nvCxnSpPr>
          <p:spPr>
            <a:xfrm>
              <a:off x="96512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8" name="Google Shape;2237;p88"/>
            <p:cNvCxnSpPr/>
            <p:nvPr/>
          </p:nvCxnSpPr>
          <p:spPr>
            <a:xfrm>
              <a:off x="97826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09" name="Google Shape;2238;p88"/>
            <p:cNvCxnSpPr/>
            <p:nvPr/>
          </p:nvCxnSpPr>
          <p:spPr>
            <a:xfrm>
              <a:off x="99140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0" name="Google Shape;2239;p88"/>
            <p:cNvCxnSpPr/>
            <p:nvPr/>
          </p:nvCxnSpPr>
          <p:spPr>
            <a:xfrm>
              <a:off x="49186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1" name="Google Shape;2240;p88"/>
            <p:cNvCxnSpPr/>
            <p:nvPr/>
          </p:nvCxnSpPr>
          <p:spPr>
            <a:xfrm>
              <a:off x="50500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2" name="Google Shape;2241;p88"/>
            <p:cNvCxnSpPr/>
            <p:nvPr/>
          </p:nvCxnSpPr>
          <p:spPr>
            <a:xfrm>
              <a:off x="51814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3" name="Google Shape;2242;p88"/>
            <p:cNvCxnSpPr/>
            <p:nvPr/>
          </p:nvCxnSpPr>
          <p:spPr>
            <a:xfrm>
              <a:off x="53128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4" name="Google Shape;2243;p88"/>
            <p:cNvCxnSpPr/>
            <p:nvPr/>
          </p:nvCxnSpPr>
          <p:spPr>
            <a:xfrm>
              <a:off x="544464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15" name="Google Shape;2244;p88"/>
            <p:cNvCxnSpPr/>
            <p:nvPr/>
          </p:nvCxnSpPr>
          <p:spPr>
            <a:xfrm>
              <a:off x="42613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6" name="Google Shape;2245;p88"/>
            <p:cNvCxnSpPr/>
            <p:nvPr/>
          </p:nvCxnSpPr>
          <p:spPr>
            <a:xfrm>
              <a:off x="43927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7" name="Google Shape;2246;p88"/>
            <p:cNvCxnSpPr/>
            <p:nvPr/>
          </p:nvCxnSpPr>
          <p:spPr>
            <a:xfrm>
              <a:off x="45241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8" name="Google Shape;2247;p88"/>
            <p:cNvCxnSpPr/>
            <p:nvPr/>
          </p:nvCxnSpPr>
          <p:spPr>
            <a:xfrm>
              <a:off x="465588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19" name="Google Shape;2248;p88"/>
            <p:cNvCxnSpPr/>
            <p:nvPr/>
          </p:nvCxnSpPr>
          <p:spPr>
            <a:xfrm>
              <a:off x="478728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20" name="Google Shape;2249;p88"/>
            <p:cNvCxnSpPr/>
            <p:nvPr/>
          </p:nvCxnSpPr>
          <p:spPr>
            <a:xfrm>
              <a:off x="36039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1" name="Google Shape;2250;p88"/>
            <p:cNvCxnSpPr/>
            <p:nvPr/>
          </p:nvCxnSpPr>
          <p:spPr>
            <a:xfrm>
              <a:off x="37353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2" name="Google Shape;2251;p88"/>
            <p:cNvCxnSpPr/>
            <p:nvPr/>
          </p:nvCxnSpPr>
          <p:spPr>
            <a:xfrm>
              <a:off x="38667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3" name="Google Shape;2252;p88"/>
            <p:cNvCxnSpPr/>
            <p:nvPr/>
          </p:nvCxnSpPr>
          <p:spPr>
            <a:xfrm>
              <a:off x="399852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4" name="Google Shape;2253;p88"/>
            <p:cNvCxnSpPr/>
            <p:nvPr/>
          </p:nvCxnSpPr>
          <p:spPr>
            <a:xfrm>
              <a:off x="412992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25" name="Google Shape;2254;p88"/>
            <p:cNvCxnSpPr/>
            <p:nvPr/>
          </p:nvCxnSpPr>
          <p:spPr>
            <a:xfrm>
              <a:off x="29466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6" name="Google Shape;2255;p88"/>
            <p:cNvCxnSpPr/>
            <p:nvPr/>
          </p:nvCxnSpPr>
          <p:spPr>
            <a:xfrm>
              <a:off x="30780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7" name="Google Shape;2256;p88"/>
            <p:cNvCxnSpPr/>
            <p:nvPr/>
          </p:nvCxnSpPr>
          <p:spPr>
            <a:xfrm>
              <a:off x="32097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8" name="Google Shape;2257;p88"/>
            <p:cNvCxnSpPr/>
            <p:nvPr/>
          </p:nvCxnSpPr>
          <p:spPr>
            <a:xfrm>
              <a:off x="334116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29" name="Google Shape;2258;p88"/>
            <p:cNvCxnSpPr/>
            <p:nvPr/>
          </p:nvCxnSpPr>
          <p:spPr>
            <a:xfrm>
              <a:off x="3472560" y="1301760"/>
              <a:ext cx="360" cy="1224360"/>
            </a:xfrm>
            <a:prstGeom prst="straightConnector1">
              <a:avLst/>
            </a:prstGeom>
            <a:ln w="19050">
              <a:solidFill>
                <a:srgbClr val="F2F2F2"/>
              </a:solidFill>
              <a:miter/>
            </a:ln>
          </p:spPr>
        </p:cxnSp>
        <p:cxnSp>
          <p:nvCxnSpPr>
            <p:cNvPr id="630" name="Google Shape;2259;p88"/>
            <p:cNvCxnSpPr/>
            <p:nvPr/>
          </p:nvCxnSpPr>
          <p:spPr>
            <a:xfrm>
              <a:off x="215784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31" name="Google Shape;2260;p88"/>
            <p:cNvCxnSpPr/>
            <p:nvPr/>
          </p:nvCxnSpPr>
          <p:spPr>
            <a:xfrm>
              <a:off x="228924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32" name="Google Shape;2261;p88"/>
            <p:cNvCxnSpPr/>
            <p:nvPr/>
          </p:nvCxnSpPr>
          <p:spPr>
            <a:xfrm>
              <a:off x="24210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33" name="Google Shape;2262;p88"/>
            <p:cNvCxnSpPr/>
            <p:nvPr/>
          </p:nvCxnSpPr>
          <p:spPr>
            <a:xfrm>
              <a:off x="25524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34" name="Google Shape;2263;p88"/>
            <p:cNvCxnSpPr/>
            <p:nvPr/>
          </p:nvCxnSpPr>
          <p:spPr>
            <a:xfrm>
              <a:off x="2683800" y="1301760"/>
              <a:ext cx="360" cy="122436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35" name="Google Shape;2264;p88"/>
            <p:cNvCxnSpPr/>
            <p:nvPr/>
          </p:nvCxnSpPr>
          <p:spPr>
            <a:xfrm>
              <a:off x="281520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36" name="Google Shape;2265;p88"/>
            <p:cNvCxnSpPr/>
            <p:nvPr/>
          </p:nvCxnSpPr>
          <p:spPr>
            <a:xfrm>
              <a:off x="3481200" y="1298160"/>
              <a:ext cx="360" cy="12366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37" name="Google Shape;2266;p88"/>
            <p:cNvCxnSpPr/>
            <p:nvPr/>
          </p:nvCxnSpPr>
          <p:spPr>
            <a:xfrm flipH="1">
              <a:off x="2154600" y="1298160"/>
              <a:ext cx="7896600" cy="324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cxnSp>
          <p:nvCxnSpPr>
            <p:cNvPr id="638" name="Google Shape;2267;p88"/>
            <p:cNvCxnSpPr/>
            <p:nvPr/>
          </p:nvCxnSpPr>
          <p:spPr>
            <a:xfrm flipH="1" flipV="1">
              <a:off x="2143800" y="2525760"/>
              <a:ext cx="7919280" cy="90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sp>
          <p:nvSpPr>
            <p:cNvPr id="639" name="Google Shape;2268;p88"/>
            <p:cNvSpPr/>
            <p:nvPr/>
          </p:nvSpPr>
          <p:spPr>
            <a:xfrm>
              <a:off x="6159960" y="1814760"/>
              <a:ext cx="202680" cy="202680"/>
            </a:xfrm>
            <a:prstGeom prst="rect">
              <a:avLst/>
            </a:prstGeom>
            <a:noFill/>
            <a:ln w="9525">
              <a:solidFill>
                <a:srgbClr val="F2F2F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60840" tIns="30600" rIns="60840" bIns="30600" anchor="t">
              <a:noAutofit/>
            </a:bodyPr>
            <a:p>
              <a:endPara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0" name="Google Shape;2269;p88"/>
            <p:cNvSpPr/>
            <p:nvPr/>
          </p:nvSpPr>
          <p:spPr>
            <a:xfrm>
              <a:off x="6100560" y="1931760"/>
              <a:ext cx="202680" cy="202680"/>
            </a:xfrm>
            <a:prstGeom prst="rect">
              <a:avLst/>
            </a:prstGeom>
            <a:noFill/>
            <a:ln w="9525">
              <a:solidFill>
                <a:srgbClr val="F2F2F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60840" tIns="30600" rIns="60840" bIns="30600" anchor="t">
              <a:noAutofit/>
            </a:bodyPr>
            <a:p>
              <a:endPara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1" name="Google Shape;2270;p88"/>
            <p:cNvSpPr/>
            <p:nvPr/>
          </p:nvSpPr>
          <p:spPr>
            <a:xfrm rot="5400000">
              <a:off x="600516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2" name="Google Shape;2271;p88"/>
            <p:cNvSpPr/>
            <p:nvPr/>
          </p:nvSpPr>
          <p:spPr>
            <a:xfrm rot="5400000">
              <a:off x="206748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3" name="Google Shape;2272;p88"/>
            <p:cNvSpPr/>
            <p:nvPr/>
          </p:nvSpPr>
          <p:spPr>
            <a:xfrm rot="5400000">
              <a:off x="272376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4" name="Google Shape;2273;p88"/>
            <p:cNvSpPr/>
            <p:nvPr/>
          </p:nvSpPr>
          <p:spPr>
            <a:xfrm rot="5400000">
              <a:off x="338004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5" name="Google Shape;2274;p88"/>
            <p:cNvSpPr/>
            <p:nvPr/>
          </p:nvSpPr>
          <p:spPr>
            <a:xfrm rot="5400000">
              <a:off x="403632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6" name="Google Shape;2275;p88"/>
            <p:cNvSpPr/>
            <p:nvPr/>
          </p:nvSpPr>
          <p:spPr>
            <a:xfrm rot="5400000">
              <a:off x="469260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7" name="Google Shape;2276;p88"/>
            <p:cNvSpPr/>
            <p:nvPr/>
          </p:nvSpPr>
          <p:spPr>
            <a:xfrm rot="5400000">
              <a:off x="534888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8" name="Google Shape;2277;p88"/>
            <p:cNvSpPr/>
            <p:nvPr/>
          </p:nvSpPr>
          <p:spPr>
            <a:xfrm rot="5400000">
              <a:off x="666144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9" name="Google Shape;2278;p88"/>
            <p:cNvSpPr/>
            <p:nvPr/>
          </p:nvSpPr>
          <p:spPr>
            <a:xfrm rot="5400000">
              <a:off x="731808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0" name="Google Shape;2279;p88"/>
            <p:cNvSpPr/>
            <p:nvPr/>
          </p:nvSpPr>
          <p:spPr>
            <a:xfrm rot="5400000">
              <a:off x="797436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1" name="Google Shape;2280;p88"/>
            <p:cNvSpPr/>
            <p:nvPr/>
          </p:nvSpPr>
          <p:spPr>
            <a:xfrm rot="5400000">
              <a:off x="863064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2" name="Google Shape;2281;p88"/>
            <p:cNvSpPr/>
            <p:nvPr/>
          </p:nvSpPr>
          <p:spPr>
            <a:xfrm rot="5400000">
              <a:off x="928692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71" name="Google Shape;2200;p88"/>
            <p:cNvSpPr/>
            <p:nvPr/>
          </p:nvSpPr>
          <p:spPr>
            <a:xfrm rot="5400000">
              <a:off x="9943200" y="1875240"/>
              <a:ext cx="215640" cy="23760"/>
            </a:xfrm>
            <a:prstGeom prst="roundRect">
              <a:avLst>
                <a:gd name="adj" fmla="val 50000"/>
              </a:avLst>
            </a:prstGeom>
            <a:solidFill>
              <a:srgbClr val="215968"/>
            </a:solidFill>
            <a:ln w="12700">
              <a:solidFill>
                <a:srgbClr val="F2F2F2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8640" bIns="8640"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3" name="Google Shape;2282;p88"/>
            <p:cNvSpPr/>
            <p:nvPr/>
          </p:nvSpPr>
          <p:spPr>
            <a:xfrm>
              <a:off x="6771600" y="1892520"/>
              <a:ext cx="202680" cy="202680"/>
            </a:xfrm>
            <a:prstGeom prst="rect">
              <a:avLst/>
            </a:prstGeom>
            <a:noFill/>
            <a:ln w="9525">
              <a:solidFill>
                <a:srgbClr val="F2F2F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60840" tIns="30600" rIns="60840" bIns="30600" anchor="t">
              <a:noAutofit/>
            </a:bodyPr>
            <a:p>
              <a:endPara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4" name="Google Shape;2283;p88"/>
            <p:cNvSpPr/>
            <p:nvPr/>
          </p:nvSpPr>
          <p:spPr>
            <a:xfrm>
              <a:off x="8523000" y="1193760"/>
              <a:ext cx="131436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Plus grand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5" name="Google Shape;2284;p88"/>
            <p:cNvSpPr/>
            <p:nvPr/>
          </p:nvSpPr>
          <p:spPr>
            <a:xfrm>
              <a:off x="2477160" y="1213560"/>
              <a:ext cx="1314360" cy="369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Plus petit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6" name="Google Shape;2285;p88"/>
            <p:cNvSpPr/>
            <p:nvPr/>
          </p:nvSpPr>
          <p:spPr>
            <a:xfrm>
              <a:off x="5969520" y="1971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0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7" name="Google Shape;2286;p88"/>
            <p:cNvSpPr/>
            <p:nvPr/>
          </p:nvSpPr>
          <p:spPr>
            <a:xfrm>
              <a:off x="5145120" y="1971720"/>
              <a:ext cx="51192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8" name="Google Shape;2287;p88"/>
            <p:cNvSpPr/>
            <p:nvPr/>
          </p:nvSpPr>
          <p:spPr>
            <a:xfrm>
              <a:off x="6605280" y="1971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9" name="Google Shape;2288;p88"/>
            <p:cNvSpPr/>
            <p:nvPr/>
          </p:nvSpPr>
          <p:spPr>
            <a:xfrm>
              <a:off x="3796560" y="1971720"/>
              <a:ext cx="5889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660" name="Google Shape;2289;p88"/>
            <p:cNvGrpSpPr/>
            <p:nvPr/>
          </p:nvGrpSpPr>
          <p:grpSpPr>
            <a:xfrm>
              <a:off x="5920560" y="1292400"/>
              <a:ext cx="1023480" cy="469080"/>
              <a:chOff x="5920560" y="1292400"/>
              <a:chExt cx="1023480" cy="469080"/>
            </a:xfrm>
          </p:grpSpPr>
          <p:sp>
            <p:nvSpPr>
              <p:cNvPr id="661" name="Google Shape;2290;p88"/>
              <p:cNvSpPr/>
              <p:nvPr/>
            </p:nvSpPr>
            <p:spPr>
              <a:xfrm>
                <a:off x="5920560" y="129240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anchor="t">
                <a:spAutoFit/>
              </a:bodyPr>
              <a:p>
                <a:pPr defTabSz="457200">
                  <a:lnSpc>
                    <a:spcPct val="100000"/>
                  </a:lnSpc>
                  <a:tabLst>
                    <a:tab pos="0" algn="l"/>
                  </a:tabLst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mbria Math"/>
                    <a:ea typeface="Cambria Math"/>
                  </a:rPr>
                  <a:t>O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sp>
            <p:nvSpPr>
              <p:cNvPr id="662" name="Google Shape;2291;p88"/>
              <p:cNvSpPr/>
              <p:nvPr/>
            </p:nvSpPr>
            <p:spPr>
              <a:xfrm>
                <a:off x="6635880" y="1300320"/>
                <a:ext cx="308160" cy="4611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anchor="t">
                <a:spAutoFit/>
              </a:bodyPr>
              <a:p>
                <a:pPr defTabSz="457200">
                  <a:lnSpc>
                    <a:spcPct val="100000"/>
                  </a:lnSpc>
                  <a:tabLst>
                    <a:tab pos="0" algn="l"/>
                  </a:tabLst>
                </a:pPr>
                <a:r>
                  <a:rPr lang="fr-FR" sz="2400" b="0" u="none" strike="noStrike">
                    <a:solidFill>
                      <a:schemeClr val="dk1"/>
                    </a:solidFill>
                    <a:effectLst/>
                    <a:uFillTx/>
                    <a:latin typeface="Cambria Math"/>
                    <a:ea typeface="Cambria Math"/>
                  </a:rPr>
                  <a:t>I</a:t>
                </a: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sp>
          <p:nvSpPr>
            <p:cNvPr id="663" name="Google Shape;2292;p88"/>
            <p:cNvSpPr/>
            <p:nvPr/>
          </p:nvSpPr>
          <p:spPr>
            <a:xfrm>
              <a:off x="2572200" y="2022480"/>
              <a:ext cx="383760" cy="359640"/>
            </a:xfrm>
            <a:prstGeom prst="roundRect">
              <a:avLst>
                <a:gd name="adj" fmla="val 16667"/>
              </a:avLst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-5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4" name="Google Shape;2293;p88"/>
            <p:cNvSpPr/>
            <p:nvPr/>
          </p:nvSpPr>
          <p:spPr>
            <a:xfrm>
              <a:off x="9207720" y="2022480"/>
              <a:ext cx="383760" cy="359640"/>
            </a:xfrm>
            <a:prstGeom prst="roundRect">
              <a:avLst>
                <a:gd name="adj" fmla="val 16667"/>
              </a:avLst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>
              <a:no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5" name="Google Shape;2294;p88"/>
            <p:cNvSpPr/>
            <p:nvPr/>
          </p:nvSpPr>
          <p:spPr>
            <a:xfrm>
              <a:off x="7741080" y="1971720"/>
              <a:ext cx="5889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6" name="Google Shape;2295;p88"/>
            <p:cNvSpPr/>
            <p:nvPr/>
          </p:nvSpPr>
          <p:spPr>
            <a:xfrm>
              <a:off x="4547520" y="1971720"/>
              <a:ext cx="51192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7" name="Google Shape;2296;p88"/>
            <p:cNvSpPr/>
            <p:nvPr/>
          </p:nvSpPr>
          <p:spPr>
            <a:xfrm>
              <a:off x="3222720" y="1971720"/>
              <a:ext cx="51192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-4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8" name="Google Shape;2297;p88"/>
            <p:cNvSpPr/>
            <p:nvPr/>
          </p:nvSpPr>
          <p:spPr>
            <a:xfrm>
              <a:off x="7267680" y="1971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69" name="Google Shape;2298;p88"/>
            <p:cNvSpPr/>
            <p:nvPr/>
          </p:nvSpPr>
          <p:spPr>
            <a:xfrm>
              <a:off x="8564400" y="1971720"/>
              <a:ext cx="30816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670" name="Google Shape;2299;p88"/>
            <p:cNvCxnSpPr/>
            <p:nvPr/>
          </p:nvCxnSpPr>
          <p:spPr>
            <a:xfrm>
              <a:off x="1883520" y="1892160"/>
              <a:ext cx="8778960" cy="360"/>
            </a:xfrm>
            <a:prstGeom prst="straightConnector1">
              <a:avLst/>
            </a:prstGeom>
            <a:ln w="28575">
              <a:solidFill>
                <a:srgbClr val="1D9A78"/>
              </a:solidFill>
              <a:miter/>
              <a:tailEnd len="med" type="triangle" w="med"/>
            </a:ln>
          </p:spPr>
        </p:cxnSp>
        <p:cxnSp>
          <p:nvCxnSpPr>
            <p:cNvPr id="671" name="Google Shape;2300;p88"/>
            <p:cNvCxnSpPr/>
            <p:nvPr/>
          </p:nvCxnSpPr>
          <p:spPr>
            <a:xfrm>
              <a:off x="8241840" y="1562400"/>
              <a:ext cx="176724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triangle" w="med"/>
            </a:ln>
          </p:spPr>
        </p:cxnSp>
        <p:cxnSp>
          <p:nvCxnSpPr>
            <p:cNvPr id="672" name="Google Shape;2301;p88"/>
            <p:cNvCxnSpPr/>
            <p:nvPr/>
          </p:nvCxnSpPr>
          <p:spPr>
            <a:xfrm flipH="1">
              <a:off x="2175480" y="1609200"/>
              <a:ext cx="1767240" cy="360"/>
            </a:xfrm>
            <a:prstGeom prst="straightConnector1">
              <a:avLst/>
            </a:prstGeom>
            <a:ln w="57150">
              <a:solidFill>
                <a:srgbClr val="FF0000"/>
              </a:solidFill>
              <a:miter/>
              <a:tailEnd len="med" type="triangle" w="med"/>
            </a:ln>
          </p:spPr>
        </p:cxnSp>
        <p:cxnSp>
          <p:nvCxnSpPr>
            <p:cNvPr id="673" name="Google Shape;1745;p84"/>
            <p:cNvCxnSpPr/>
            <p:nvPr/>
          </p:nvCxnSpPr>
          <p:spPr>
            <a:xfrm flipH="1" flipV="1">
              <a:off x="1725120" y="2228040"/>
              <a:ext cx="7919640" cy="3600"/>
            </a:xfrm>
            <a:prstGeom prst="straightConnector1">
              <a:avLst/>
            </a:prstGeom>
            <a:ln w="9525">
              <a:solidFill>
                <a:srgbClr val="F2F2F2"/>
              </a:solidFill>
              <a:miter/>
            </a:ln>
          </p:spPr>
        </p:cxnSp>
        <p:cxnSp>
          <p:nvCxnSpPr>
            <p:cNvPr id="674" name="Google Shape;1808;p84"/>
            <p:cNvCxnSpPr/>
            <p:nvPr/>
          </p:nvCxnSpPr>
          <p:spPr>
            <a:xfrm flipH="1" flipV="1">
              <a:off x="1725120" y="2347200"/>
              <a:ext cx="7919640" cy="9000"/>
            </a:xfrm>
            <a:prstGeom prst="straightConnector1">
              <a:avLst/>
            </a:prstGeom>
            <a:ln w="28575">
              <a:solidFill>
                <a:srgbClr val="F2F2F2"/>
              </a:solidFill>
              <a:miter/>
            </a:ln>
          </p:spPr>
        </p:cxnSp>
        <p:sp>
          <p:nvSpPr>
            <p:cNvPr id="675" name="Rectangle 18"/>
            <p:cNvSpPr/>
            <p:nvPr/>
          </p:nvSpPr>
          <p:spPr>
            <a:xfrm>
              <a:off x="8205480" y="1298160"/>
              <a:ext cx="1865880" cy="4035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3" dur="indefinite" restart="never" nodeType="tmRoot">
          <p:childTnLst>
            <p:seq>
              <p:cTn id="204" dur="indefinite" nodeType="mainSeq">
                <p:childTnLst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Un nombre positif est plus grand qu’un nombre négatif.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7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78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9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0" name="Google Shape;2308;p89"/>
          <p:cNvSpPr/>
          <p:nvPr/>
        </p:nvSpPr>
        <p:spPr>
          <a:xfrm>
            <a:off x="1571760" y="3533400"/>
            <a:ext cx="9334080" cy="1200240"/>
          </a:xfrm>
          <a:prstGeom prst="rect">
            <a:avLst/>
          </a:prstGeom>
          <a:solidFill>
            <a:srgbClr val="C8F0E1"/>
          </a:solidFill>
          <a:ln w="1270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81" name="Google Shape;2310;p89"/>
          <p:cNvSpPr/>
          <p:nvPr/>
        </p:nvSpPr>
        <p:spPr>
          <a:xfrm>
            <a:off x="2116080" y="3872520"/>
            <a:ext cx="86259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Un nombre positif est plus grand qu’un nombre négatif.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682" name="Google Shape;2311;p89"/>
          <p:cNvCxnSpPr/>
          <p:nvPr/>
        </p:nvCxnSpPr>
        <p:spPr>
          <a:xfrm flipH="1" flipV="1">
            <a:off x="2059920" y="1913040"/>
            <a:ext cx="7922520" cy="3888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83" name="Google Shape;2312;p89"/>
          <p:cNvCxnSpPr/>
          <p:nvPr/>
        </p:nvCxnSpPr>
        <p:spPr>
          <a:xfrm flipH="1" flipV="1">
            <a:off x="2059920" y="2034000"/>
            <a:ext cx="7922520" cy="255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84" name="Google Shape;2313;p89"/>
          <p:cNvCxnSpPr/>
          <p:nvPr/>
        </p:nvCxnSpPr>
        <p:spPr>
          <a:xfrm flipH="1" flipV="1">
            <a:off x="2059920" y="2154960"/>
            <a:ext cx="7910280" cy="288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85" name="Google Shape;2314;p89"/>
          <p:cNvCxnSpPr>
            <a:stCxn id="686" idx="1"/>
          </p:cNvCxnSpPr>
          <p:nvPr/>
        </p:nvCxnSpPr>
        <p:spPr>
          <a:xfrm flipH="1">
            <a:off x="2059920" y="2275920"/>
            <a:ext cx="7911000" cy="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87" name="Google Shape;2316;p89"/>
          <p:cNvCxnSpPr/>
          <p:nvPr/>
        </p:nvCxnSpPr>
        <p:spPr>
          <a:xfrm flipH="1" flipV="1">
            <a:off x="2062800" y="2496960"/>
            <a:ext cx="7919640" cy="3240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88" name="Google Shape;2317;p89"/>
          <p:cNvCxnSpPr/>
          <p:nvPr/>
        </p:nvCxnSpPr>
        <p:spPr>
          <a:xfrm flipH="1" flipV="1">
            <a:off x="2062800" y="2640960"/>
            <a:ext cx="7919640" cy="111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89" name="Google Shape;2318;p89"/>
          <p:cNvCxnSpPr/>
          <p:nvPr/>
        </p:nvCxnSpPr>
        <p:spPr>
          <a:xfrm flipH="1">
            <a:off x="2059920" y="2783520"/>
            <a:ext cx="7922520" cy="21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0" name="Google Shape;2319;p89"/>
          <p:cNvCxnSpPr/>
          <p:nvPr/>
        </p:nvCxnSpPr>
        <p:spPr>
          <a:xfrm flipH="1" flipV="1">
            <a:off x="2062800" y="2903040"/>
            <a:ext cx="7919640" cy="360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1" name="Google Shape;2320;p89"/>
          <p:cNvCxnSpPr/>
          <p:nvPr/>
        </p:nvCxnSpPr>
        <p:spPr>
          <a:xfrm>
            <a:off x="54950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2" name="Google Shape;2321;p89"/>
          <p:cNvCxnSpPr/>
          <p:nvPr/>
        </p:nvCxnSpPr>
        <p:spPr>
          <a:xfrm>
            <a:off x="56264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3" name="Google Shape;2322;p89"/>
          <p:cNvCxnSpPr/>
          <p:nvPr/>
        </p:nvCxnSpPr>
        <p:spPr>
          <a:xfrm>
            <a:off x="57578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4" name="Google Shape;2323;p89"/>
          <p:cNvCxnSpPr/>
          <p:nvPr/>
        </p:nvCxnSpPr>
        <p:spPr>
          <a:xfrm>
            <a:off x="58892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5" name="Google Shape;2324;p89"/>
          <p:cNvCxnSpPr/>
          <p:nvPr/>
        </p:nvCxnSpPr>
        <p:spPr>
          <a:xfrm>
            <a:off x="602100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696" name="Google Shape;2325;p89"/>
          <p:cNvCxnSpPr/>
          <p:nvPr/>
        </p:nvCxnSpPr>
        <p:spPr>
          <a:xfrm>
            <a:off x="667800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697" name="Google Shape;2326;p89"/>
          <p:cNvCxnSpPr/>
          <p:nvPr/>
        </p:nvCxnSpPr>
        <p:spPr>
          <a:xfrm>
            <a:off x="61524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8" name="Google Shape;2327;p89"/>
          <p:cNvCxnSpPr/>
          <p:nvPr/>
        </p:nvCxnSpPr>
        <p:spPr>
          <a:xfrm>
            <a:off x="62838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699" name="Google Shape;2328;p89"/>
          <p:cNvCxnSpPr/>
          <p:nvPr/>
        </p:nvCxnSpPr>
        <p:spPr>
          <a:xfrm>
            <a:off x="64152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0" name="Google Shape;2329;p89"/>
          <p:cNvCxnSpPr/>
          <p:nvPr/>
        </p:nvCxnSpPr>
        <p:spPr>
          <a:xfrm>
            <a:off x="65466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1" name="Google Shape;2330;p89"/>
          <p:cNvCxnSpPr/>
          <p:nvPr/>
        </p:nvCxnSpPr>
        <p:spPr>
          <a:xfrm>
            <a:off x="733536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02" name="Google Shape;2331;p89"/>
          <p:cNvCxnSpPr/>
          <p:nvPr/>
        </p:nvCxnSpPr>
        <p:spPr>
          <a:xfrm>
            <a:off x="68097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3" name="Google Shape;2332;p89"/>
          <p:cNvCxnSpPr/>
          <p:nvPr/>
        </p:nvCxnSpPr>
        <p:spPr>
          <a:xfrm>
            <a:off x="69411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4" name="Google Shape;2333;p89"/>
          <p:cNvCxnSpPr/>
          <p:nvPr/>
        </p:nvCxnSpPr>
        <p:spPr>
          <a:xfrm>
            <a:off x="70725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5" name="Google Shape;2334;p89"/>
          <p:cNvCxnSpPr/>
          <p:nvPr/>
        </p:nvCxnSpPr>
        <p:spPr>
          <a:xfrm>
            <a:off x="72039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6" name="Google Shape;2335;p89"/>
          <p:cNvCxnSpPr/>
          <p:nvPr/>
        </p:nvCxnSpPr>
        <p:spPr>
          <a:xfrm>
            <a:off x="799272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07" name="Google Shape;2336;p89"/>
          <p:cNvCxnSpPr/>
          <p:nvPr/>
        </p:nvCxnSpPr>
        <p:spPr>
          <a:xfrm>
            <a:off x="74667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8" name="Google Shape;2337;p89"/>
          <p:cNvCxnSpPr/>
          <p:nvPr/>
        </p:nvCxnSpPr>
        <p:spPr>
          <a:xfrm>
            <a:off x="75985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09" name="Google Shape;2338;p89"/>
          <p:cNvCxnSpPr/>
          <p:nvPr/>
        </p:nvCxnSpPr>
        <p:spPr>
          <a:xfrm>
            <a:off x="77299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0" name="Google Shape;2339;p89"/>
          <p:cNvCxnSpPr/>
          <p:nvPr/>
        </p:nvCxnSpPr>
        <p:spPr>
          <a:xfrm>
            <a:off x="78613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1" name="Google Shape;2340;p89"/>
          <p:cNvCxnSpPr/>
          <p:nvPr/>
        </p:nvCxnSpPr>
        <p:spPr>
          <a:xfrm>
            <a:off x="865008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12" name="Google Shape;2341;p89"/>
          <p:cNvCxnSpPr/>
          <p:nvPr/>
        </p:nvCxnSpPr>
        <p:spPr>
          <a:xfrm>
            <a:off x="81241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3" name="Google Shape;2342;p89"/>
          <p:cNvCxnSpPr/>
          <p:nvPr/>
        </p:nvCxnSpPr>
        <p:spPr>
          <a:xfrm>
            <a:off x="82555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4" name="Google Shape;2343;p89"/>
          <p:cNvCxnSpPr/>
          <p:nvPr/>
        </p:nvCxnSpPr>
        <p:spPr>
          <a:xfrm>
            <a:off x="83872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5" name="Google Shape;2344;p89"/>
          <p:cNvCxnSpPr/>
          <p:nvPr/>
        </p:nvCxnSpPr>
        <p:spPr>
          <a:xfrm>
            <a:off x="85186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6" name="Google Shape;2345;p89"/>
          <p:cNvCxnSpPr/>
          <p:nvPr/>
        </p:nvCxnSpPr>
        <p:spPr>
          <a:xfrm>
            <a:off x="930744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17" name="Google Shape;2346;p89"/>
          <p:cNvCxnSpPr/>
          <p:nvPr/>
        </p:nvCxnSpPr>
        <p:spPr>
          <a:xfrm>
            <a:off x="87814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8" name="Google Shape;2347;p89"/>
          <p:cNvCxnSpPr/>
          <p:nvPr/>
        </p:nvCxnSpPr>
        <p:spPr>
          <a:xfrm>
            <a:off x="89128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19" name="Google Shape;2348;p89"/>
          <p:cNvCxnSpPr/>
          <p:nvPr/>
        </p:nvCxnSpPr>
        <p:spPr>
          <a:xfrm>
            <a:off x="90442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0" name="Google Shape;2349;p89"/>
          <p:cNvCxnSpPr/>
          <p:nvPr/>
        </p:nvCxnSpPr>
        <p:spPr>
          <a:xfrm>
            <a:off x="91760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1" name="Google Shape;2350;p89"/>
          <p:cNvCxnSpPr/>
          <p:nvPr/>
        </p:nvCxnSpPr>
        <p:spPr>
          <a:xfrm>
            <a:off x="996480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22" name="Google Shape;2351;p89"/>
          <p:cNvCxnSpPr/>
          <p:nvPr/>
        </p:nvCxnSpPr>
        <p:spPr>
          <a:xfrm>
            <a:off x="95702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3" name="Google Shape;2352;p89"/>
          <p:cNvCxnSpPr/>
          <p:nvPr/>
        </p:nvCxnSpPr>
        <p:spPr>
          <a:xfrm>
            <a:off x="97016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4" name="Google Shape;2353;p89"/>
          <p:cNvCxnSpPr/>
          <p:nvPr/>
        </p:nvCxnSpPr>
        <p:spPr>
          <a:xfrm>
            <a:off x="983304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5" name="Google Shape;2354;p89"/>
          <p:cNvCxnSpPr/>
          <p:nvPr/>
        </p:nvCxnSpPr>
        <p:spPr>
          <a:xfrm>
            <a:off x="48376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6" name="Google Shape;2355;p89"/>
          <p:cNvCxnSpPr/>
          <p:nvPr/>
        </p:nvCxnSpPr>
        <p:spPr>
          <a:xfrm>
            <a:off x="49690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7" name="Google Shape;2356;p89"/>
          <p:cNvCxnSpPr/>
          <p:nvPr/>
        </p:nvCxnSpPr>
        <p:spPr>
          <a:xfrm>
            <a:off x="51004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8" name="Google Shape;2357;p89"/>
          <p:cNvCxnSpPr/>
          <p:nvPr/>
        </p:nvCxnSpPr>
        <p:spPr>
          <a:xfrm>
            <a:off x="52318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29" name="Google Shape;2358;p89"/>
          <p:cNvCxnSpPr/>
          <p:nvPr/>
        </p:nvCxnSpPr>
        <p:spPr>
          <a:xfrm>
            <a:off x="536364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30" name="Google Shape;2359;p89"/>
          <p:cNvCxnSpPr/>
          <p:nvPr/>
        </p:nvCxnSpPr>
        <p:spPr>
          <a:xfrm>
            <a:off x="41803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1" name="Google Shape;2360;p89"/>
          <p:cNvCxnSpPr/>
          <p:nvPr/>
        </p:nvCxnSpPr>
        <p:spPr>
          <a:xfrm>
            <a:off x="43117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2" name="Google Shape;2361;p89"/>
          <p:cNvCxnSpPr/>
          <p:nvPr/>
        </p:nvCxnSpPr>
        <p:spPr>
          <a:xfrm>
            <a:off x="44431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3" name="Google Shape;2362;p89"/>
          <p:cNvCxnSpPr/>
          <p:nvPr/>
        </p:nvCxnSpPr>
        <p:spPr>
          <a:xfrm>
            <a:off x="457488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4" name="Google Shape;2363;p89"/>
          <p:cNvCxnSpPr/>
          <p:nvPr/>
        </p:nvCxnSpPr>
        <p:spPr>
          <a:xfrm>
            <a:off x="470628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35" name="Google Shape;2364;p89"/>
          <p:cNvCxnSpPr/>
          <p:nvPr/>
        </p:nvCxnSpPr>
        <p:spPr>
          <a:xfrm>
            <a:off x="35229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6" name="Google Shape;2365;p89"/>
          <p:cNvCxnSpPr/>
          <p:nvPr/>
        </p:nvCxnSpPr>
        <p:spPr>
          <a:xfrm>
            <a:off x="36543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7" name="Google Shape;2366;p89"/>
          <p:cNvCxnSpPr/>
          <p:nvPr/>
        </p:nvCxnSpPr>
        <p:spPr>
          <a:xfrm>
            <a:off x="37861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8" name="Google Shape;2367;p89"/>
          <p:cNvCxnSpPr/>
          <p:nvPr/>
        </p:nvCxnSpPr>
        <p:spPr>
          <a:xfrm>
            <a:off x="391752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39" name="Google Shape;2368;p89"/>
          <p:cNvCxnSpPr/>
          <p:nvPr/>
        </p:nvCxnSpPr>
        <p:spPr>
          <a:xfrm>
            <a:off x="404892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40" name="Google Shape;2369;p89"/>
          <p:cNvCxnSpPr/>
          <p:nvPr/>
        </p:nvCxnSpPr>
        <p:spPr>
          <a:xfrm>
            <a:off x="28656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41" name="Google Shape;2370;p89"/>
          <p:cNvCxnSpPr/>
          <p:nvPr/>
        </p:nvCxnSpPr>
        <p:spPr>
          <a:xfrm>
            <a:off x="29973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42" name="Google Shape;2371;p89"/>
          <p:cNvCxnSpPr/>
          <p:nvPr/>
        </p:nvCxnSpPr>
        <p:spPr>
          <a:xfrm>
            <a:off x="31287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43" name="Google Shape;2372;p89"/>
          <p:cNvCxnSpPr/>
          <p:nvPr/>
        </p:nvCxnSpPr>
        <p:spPr>
          <a:xfrm>
            <a:off x="326016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44" name="Google Shape;2373;p89"/>
          <p:cNvCxnSpPr/>
          <p:nvPr/>
        </p:nvCxnSpPr>
        <p:spPr>
          <a:xfrm>
            <a:off x="3391560" y="1798200"/>
            <a:ext cx="360" cy="1224360"/>
          </a:xfrm>
          <a:prstGeom prst="straightConnector1">
            <a:avLst/>
          </a:prstGeom>
          <a:ln w="19050">
            <a:solidFill>
              <a:srgbClr val="F2F2F2"/>
            </a:solidFill>
            <a:miter/>
          </a:ln>
        </p:spPr>
      </p:cxnSp>
      <p:cxnSp>
        <p:nvCxnSpPr>
          <p:cNvPr id="745" name="Google Shape;2374;p89"/>
          <p:cNvCxnSpPr/>
          <p:nvPr/>
        </p:nvCxnSpPr>
        <p:spPr>
          <a:xfrm>
            <a:off x="207684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46" name="Google Shape;2375;p89"/>
          <p:cNvCxnSpPr/>
          <p:nvPr/>
        </p:nvCxnSpPr>
        <p:spPr>
          <a:xfrm>
            <a:off x="22086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47" name="Google Shape;2376;p89"/>
          <p:cNvCxnSpPr/>
          <p:nvPr/>
        </p:nvCxnSpPr>
        <p:spPr>
          <a:xfrm>
            <a:off x="23400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48" name="Google Shape;2377;p89"/>
          <p:cNvCxnSpPr/>
          <p:nvPr/>
        </p:nvCxnSpPr>
        <p:spPr>
          <a:xfrm>
            <a:off x="24714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49" name="Google Shape;2378;p89"/>
          <p:cNvCxnSpPr/>
          <p:nvPr/>
        </p:nvCxnSpPr>
        <p:spPr>
          <a:xfrm>
            <a:off x="2602800" y="1798200"/>
            <a:ext cx="360" cy="1224360"/>
          </a:xfrm>
          <a:prstGeom prst="straightConnector1">
            <a:avLst/>
          </a:prstGeom>
          <a:ln w="9525">
            <a:solidFill>
              <a:srgbClr val="F2F2F2"/>
            </a:solidFill>
            <a:miter/>
          </a:ln>
        </p:spPr>
      </p:cxnSp>
      <p:cxnSp>
        <p:nvCxnSpPr>
          <p:cNvPr id="750" name="Google Shape;2379;p89"/>
          <p:cNvCxnSpPr/>
          <p:nvPr/>
        </p:nvCxnSpPr>
        <p:spPr>
          <a:xfrm>
            <a:off x="273420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51" name="Google Shape;2380;p89"/>
          <p:cNvCxnSpPr/>
          <p:nvPr/>
        </p:nvCxnSpPr>
        <p:spPr>
          <a:xfrm>
            <a:off x="3400200" y="1794600"/>
            <a:ext cx="360" cy="12366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52" name="Google Shape;2381;p89"/>
          <p:cNvCxnSpPr/>
          <p:nvPr/>
        </p:nvCxnSpPr>
        <p:spPr>
          <a:xfrm flipH="1">
            <a:off x="2073600" y="1794600"/>
            <a:ext cx="7896600" cy="324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cxnSp>
        <p:nvCxnSpPr>
          <p:cNvPr id="753" name="Google Shape;2382;p89"/>
          <p:cNvCxnSpPr/>
          <p:nvPr/>
        </p:nvCxnSpPr>
        <p:spPr>
          <a:xfrm flipH="1" flipV="1">
            <a:off x="2062800" y="3022200"/>
            <a:ext cx="7919640" cy="9000"/>
          </a:xfrm>
          <a:prstGeom prst="straightConnector1">
            <a:avLst/>
          </a:prstGeom>
          <a:ln w="28575">
            <a:solidFill>
              <a:srgbClr val="F2F2F2"/>
            </a:solidFill>
            <a:miter/>
          </a:ln>
        </p:spPr>
      </p:cxnSp>
      <p:sp>
        <p:nvSpPr>
          <p:cNvPr id="754" name="Google Shape;2383;p89"/>
          <p:cNvSpPr/>
          <p:nvPr/>
        </p:nvSpPr>
        <p:spPr>
          <a:xfrm>
            <a:off x="6078960" y="2311200"/>
            <a:ext cx="202680" cy="202680"/>
          </a:xfrm>
          <a:prstGeom prst="rect">
            <a:avLst/>
          </a:prstGeom>
          <a:noFill/>
          <a:ln w="9525">
            <a:solidFill>
              <a:srgbClr val="F2F2F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5" name="Google Shape;2384;p89"/>
          <p:cNvSpPr/>
          <p:nvPr/>
        </p:nvSpPr>
        <p:spPr>
          <a:xfrm>
            <a:off x="6019560" y="2428560"/>
            <a:ext cx="202680" cy="202680"/>
          </a:xfrm>
          <a:prstGeom prst="rect">
            <a:avLst/>
          </a:prstGeom>
          <a:noFill/>
          <a:ln w="9525">
            <a:solidFill>
              <a:srgbClr val="F2F2F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6" name="Google Shape;2385;p89"/>
          <p:cNvSpPr/>
          <p:nvPr/>
        </p:nvSpPr>
        <p:spPr>
          <a:xfrm rot="5400000">
            <a:off x="592416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7" name="Google Shape;2386;p89"/>
          <p:cNvSpPr/>
          <p:nvPr/>
        </p:nvSpPr>
        <p:spPr>
          <a:xfrm rot="5400000">
            <a:off x="198648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8" name="Google Shape;2387;p89"/>
          <p:cNvSpPr/>
          <p:nvPr/>
        </p:nvSpPr>
        <p:spPr>
          <a:xfrm rot="5400000">
            <a:off x="264276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59" name="Google Shape;2388;p89"/>
          <p:cNvSpPr/>
          <p:nvPr/>
        </p:nvSpPr>
        <p:spPr>
          <a:xfrm rot="5400000">
            <a:off x="329904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0" name="Google Shape;2389;p89"/>
          <p:cNvSpPr/>
          <p:nvPr/>
        </p:nvSpPr>
        <p:spPr>
          <a:xfrm rot="5400000">
            <a:off x="395532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1" name="Google Shape;2390;p89"/>
          <p:cNvSpPr/>
          <p:nvPr/>
        </p:nvSpPr>
        <p:spPr>
          <a:xfrm rot="5400000">
            <a:off x="461160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2" name="Google Shape;2391;p89"/>
          <p:cNvSpPr/>
          <p:nvPr/>
        </p:nvSpPr>
        <p:spPr>
          <a:xfrm rot="5400000">
            <a:off x="526788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3" name="Google Shape;2392;p89"/>
          <p:cNvSpPr/>
          <p:nvPr/>
        </p:nvSpPr>
        <p:spPr>
          <a:xfrm rot="5400000">
            <a:off x="658080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4" name="Google Shape;2393;p89"/>
          <p:cNvSpPr/>
          <p:nvPr/>
        </p:nvSpPr>
        <p:spPr>
          <a:xfrm rot="5400000">
            <a:off x="723708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5" name="Google Shape;2394;p89"/>
          <p:cNvSpPr/>
          <p:nvPr/>
        </p:nvSpPr>
        <p:spPr>
          <a:xfrm rot="5400000">
            <a:off x="789336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6" name="Google Shape;2395;p89"/>
          <p:cNvSpPr/>
          <p:nvPr/>
        </p:nvSpPr>
        <p:spPr>
          <a:xfrm rot="5400000">
            <a:off x="854964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7" name="Google Shape;2396;p89"/>
          <p:cNvSpPr/>
          <p:nvPr/>
        </p:nvSpPr>
        <p:spPr>
          <a:xfrm rot="5400000">
            <a:off x="920592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686" name="Google Shape;2315;p89"/>
          <p:cNvSpPr/>
          <p:nvPr/>
        </p:nvSpPr>
        <p:spPr>
          <a:xfrm rot="5400000">
            <a:off x="9862200" y="2371680"/>
            <a:ext cx="215640" cy="23760"/>
          </a:xfrm>
          <a:prstGeom prst="roundRect">
            <a:avLst>
              <a:gd name="adj" fmla="val 50000"/>
            </a:avLst>
          </a:prstGeom>
          <a:solidFill>
            <a:srgbClr val="215968"/>
          </a:solidFill>
          <a:ln w="12700">
            <a:solidFill>
              <a:srgbClr val="F2F2F2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tIns="8640" bIns="864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68" name="Google Shape;2397;p89"/>
          <p:cNvSpPr/>
          <p:nvPr/>
        </p:nvSpPr>
        <p:spPr>
          <a:xfrm>
            <a:off x="6690600" y="2389320"/>
            <a:ext cx="202680" cy="202680"/>
          </a:xfrm>
          <a:prstGeom prst="rect">
            <a:avLst/>
          </a:prstGeom>
          <a:noFill/>
          <a:ln w="9525">
            <a:solidFill>
              <a:srgbClr val="F2F2F2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60840" tIns="30600" rIns="60840" bIns="30600"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769" name="Google Shape;2398;p89"/>
          <p:cNvSpPr/>
          <p:nvPr/>
        </p:nvSpPr>
        <p:spPr>
          <a:xfrm>
            <a:off x="8442000" y="1690200"/>
            <a:ext cx="13143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Plus grand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0" name="Google Shape;2399;p89"/>
          <p:cNvSpPr/>
          <p:nvPr/>
        </p:nvSpPr>
        <p:spPr>
          <a:xfrm>
            <a:off x="2396160" y="1710000"/>
            <a:ext cx="131436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Plus petit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1" name="Google Shape;2400;p89"/>
          <p:cNvSpPr/>
          <p:nvPr/>
        </p:nvSpPr>
        <p:spPr>
          <a:xfrm>
            <a:off x="5888520" y="2468160"/>
            <a:ext cx="3081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0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2" name="Google Shape;2401;p89"/>
          <p:cNvSpPr/>
          <p:nvPr/>
        </p:nvSpPr>
        <p:spPr>
          <a:xfrm>
            <a:off x="5064120" y="2468160"/>
            <a:ext cx="5119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3" name="Google Shape;2402;p89"/>
          <p:cNvSpPr/>
          <p:nvPr/>
        </p:nvSpPr>
        <p:spPr>
          <a:xfrm>
            <a:off x="6524280" y="2468160"/>
            <a:ext cx="3081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4" name="Google Shape;2403;p89"/>
          <p:cNvSpPr/>
          <p:nvPr/>
        </p:nvSpPr>
        <p:spPr>
          <a:xfrm>
            <a:off x="3715560" y="2468160"/>
            <a:ext cx="5889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775" name="Google Shape;2404;p89"/>
          <p:cNvGrpSpPr/>
          <p:nvPr/>
        </p:nvGrpSpPr>
        <p:grpSpPr>
          <a:xfrm>
            <a:off x="5839560" y="1788840"/>
            <a:ext cx="1023480" cy="469080"/>
            <a:chOff x="5839560" y="1788840"/>
            <a:chExt cx="1023480" cy="469080"/>
          </a:xfrm>
        </p:grpSpPr>
        <p:sp>
          <p:nvSpPr>
            <p:cNvPr id="776" name="Google Shape;2405;p89"/>
            <p:cNvSpPr/>
            <p:nvPr/>
          </p:nvSpPr>
          <p:spPr>
            <a:xfrm>
              <a:off x="5839560" y="178884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777" name="Google Shape;2406;p89"/>
            <p:cNvSpPr/>
            <p:nvPr/>
          </p:nvSpPr>
          <p:spPr>
            <a:xfrm>
              <a:off x="6554880" y="1796760"/>
              <a:ext cx="308160" cy="461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2400" b="0" u="none" strike="noStrike">
                  <a:solidFill>
                    <a:schemeClr val="dk1"/>
                  </a:solidFill>
                  <a:effectLst/>
                  <a:uFillTx/>
                  <a:latin typeface="Cambria Math"/>
                  <a:ea typeface="Cambria Math"/>
                </a:rPr>
                <a:t>I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78" name="Google Shape;2407;p89"/>
          <p:cNvSpPr/>
          <p:nvPr/>
        </p:nvSpPr>
        <p:spPr>
          <a:xfrm>
            <a:off x="2491200" y="2518920"/>
            <a:ext cx="383760" cy="35964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-5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9" name="Google Shape;2408;p89"/>
          <p:cNvSpPr/>
          <p:nvPr/>
        </p:nvSpPr>
        <p:spPr>
          <a:xfrm>
            <a:off x="9126720" y="2518920"/>
            <a:ext cx="383760" cy="35964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0" name="Google Shape;2409;p89"/>
          <p:cNvSpPr/>
          <p:nvPr/>
        </p:nvSpPr>
        <p:spPr>
          <a:xfrm>
            <a:off x="7660080" y="2468160"/>
            <a:ext cx="5889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1" name="Google Shape;2410;p89"/>
          <p:cNvSpPr/>
          <p:nvPr/>
        </p:nvSpPr>
        <p:spPr>
          <a:xfrm>
            <a:off x="4466880" y="2468160"/>
            <a:ext cx="5119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2" name="Google Shape;2411;p89"/>
          <p:cNvSpPr/>
          <p:nvPr/>
        </p:nvSpPr>
        <p:spPr>
          <a:xfrm>
            <a:off x="3141720" y="2468160"/>
            <a:ext cx="5119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-4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3" name="Google Shape;2412;p89"/>
          <p:cNvSpPr/>
          <p:nvPr/>
        </p:nvSpPr>
        <p:spPr>
          <a:xfrm>
            <a:off x="7186680" y="2468160"/>
            <a:ext cx="3081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4" name="Google Shape;2413;p89"/>
          <p:cNvSpPr/>
          <p:nvPr/>
        </p:nvSpPr>
        <p:spPr>
          <a:xfrm>
            <a:off x="8483760" y="2468160"/>
            <a:ext cx="30816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85" name="Google Shape;2414;p89"/>
          <p:cNvCxnSpPr/>
          <p:nvPr/>
        </p:nvCxnSpPr>
        <p:spPr>
          <a:xfrm>
            <a:off x="1802520" y="2388600"/>
            <a:ext cx="8778960" cy="360"/>
          </a:xfrm>
          <a:prstGeom prst="straightConnector1">
            <a:avLst/>
          </a:prstGeom>
          <a:ln w="28575">
            <a:solidFill>
              <a:srgbClr val="1D9A78"/>
            </a:solidFill>
            <a:miter/>
            <a:tailEnd len="med" type="triangle" w="med"/>
          </a:ln>
        </p:spPr>
      </p:cxnSp>
      <p:cxnSp>
        <p:nvCxnSpPr>
          <p:cNvPr id="786" name="Google Shape;2415;p89"/>
          <p:cNvCxnSpPr/>
          <p:nvPr/>
        </p:nvCxnSpPr>
        <p:spPr>
          <a:xfrm>
            <a:off x="8160840" y="2059200"/>
            <a:ext cx="1767600" cy="360"/>
          </a:xfrm>
          <a:prstGeom prst="straightConnector1">
            <a:avLst/>
          </a:prstGeom>
          <a:ln w="57150">
            <a:solidFill>
              <a:srgbClr val="FF0000"/>
            </a:solidFill>
            <a:miter/>
            <a:tailEnd len="med" type="triangle" w="med"/>
          </a:ln>
        </p:spPr>
      </p:cxnSp>
      <p:cxnSp>
        <p:nvCxnSpPr>
          <p:cNvPr id="787" name="Google Shape;2416;p89"/>
          <p:cNvCxnSpPr/>
          <p:nvPr/>
        </p:nvCxnSpPr>
        <p:spPr>
          <a:xfrm flipH="1">
            <a:off x="2094120" y="2068920"/>
            <a:ext cx="1767240" cy="360"/>
          </a:xfrm>
          <a:prstGeom prst="straightConnector1">
            <a:avLst/>
          </a:prstGeom>
          <a:ln w="57150">
            <a:solidFill>
              <a:srgbClr val="FF0000"/>
            </a:solidFill>
            <a:miter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7" dur="indefinite" restart="never" nodeType="tmRoot">
          <p:childTnLst>
            <p:seq>
              <p:cTn id="218" dur="indefinite" nodeType="mainSeq">
                <p:childTnLst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6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7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Représenter les nombres positifs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et les nombres négatifs sur une droite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numérique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9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0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1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bg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marL="324000" indent="-171360" algn="ctr" defTabSz="914400">
                <a:lnSpc>
                  <a:spcPct val="100000"/>
                </a:lnSpc>
                <a:buClr>
                  <a:srgbClr val="FFFFFF"/>
                </a:buClr>
                <a:buFont typeface="Arial"/>
                <a:buChar char="•"/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Comparer des nombres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2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rgbClr val="54AFE9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3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4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Reconnaître la valeur absolue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d’un nombre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5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6" name="Groupe 34"/>
          <p:cNvGrpSpPr/>
          <p:nvPr/>
        </p:nvGrpSpPr>
        <p:grpSpPr>
          <a:xfrm>
            <a:off x="963360" y="1239480"/>
            <a:ext cx="10265040" cy="827640"/>
            <a:chOff x="963360" y="1239480"/>
            <a:chExt cx="10265040" cy="827640"/>
          </a:xfrm>
        </p:grpSpPr>
        <p:sp>
          <p:nvSpPr>
            <p:cNvPr id="187" name="Google Shape;286;p29"/>
            <p:cNvSpPr/>
            <p:nvPr/>
          </p:nvSpPr>
          <p:spPr>
            <a:xfrm>
              <a:off x="2428200" y="1239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Identifier les nombres inférieurs à 0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8" name="Google Shape;287;p29"/>
            <p:cNvSpPr/>
            <p:nvPr/>
          </p:nvSpPr>
          <p:spPr>
            <a:xfrm>
              <a:off x="963360" y="1239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9" name="Rectangle: Rounded Corners 11"/>
          <p:cNvSpPr/>
          <p:nvPr/>
        </p:nvSpPr>
        <p:spPr>
          <a:xfrm>
            <a:off x="875880" y="421776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90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91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Additionner deux nombres entiers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  <a:p>
              <a:pPr algn="ctr" defTabSz="6858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en utilisant une droite numérique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2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Complétez.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91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92" name="Google Shape;2589;p103"/>
          <p:cNvGrpSpPr/>
          <p:nvPr/>
        </p:nvGrpSpPr>
        <p:grpSpPr>
          <a:xfrm>
            <a:off x="5163480" y="2946600"/>
            <a:ext cx="1622160" cy="540000"/>
            <a:chOff x="5163480" y="2946600"/>
            <a:chExt cx="1622160" cy="540000"/>
          </a:xfrm>
        </p:grpSpPr>
        <p:sp>
          <p:nvSpPr>
            <p:cNvPr id="793" name="Google Shape;2590;p103"/>
            <p:cNvSpPr/>
            <p:nvPr/>
          </p:nvSpPr>
          <p:spPr>
            <a:xfrm>
              <a:off x="5163480" y="2946600"/>
              <a:ext cx="1622160" cy="54000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rgbClr val="BFBFB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794" name="Google Shape;2591;p103"/>
            <p:cNvSpPr/>
            <p:nvPr/>
          </p:nvSpPr>
          <p:spPr>
            <a:xfrm>
              <a:off x="5820120" y="3078360"/>
              <a:ext cx="308520" cy="27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2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….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795" name="Google Shape;2592;p103"/>
          <p:cNvSpPr/>
          <p:nvPr/>
        </p:nvSpPr>
        <p:spPr>
          <a:xfrm>
            <a:off x="2680560" y="2842200"/>
            <a:ext cx="7171560" cy="5864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6" name="Google Shape;2596;p103"/>
          <p:cNvSpPr/>
          <p:nvPr/>
        </p:nvSpPr>
        <p:spPr>
          <a:xfrm>
            <a:off x="799920" y="215748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797" name="Google Shape;549;p40"/>
          <p:cNvSpPr/>
          <p:nvPr/>
        </p:nvSpPr>
        <p:spPr>
          <a:xfrm>
            <a:off x="737280" y="1180080"/>
            <a:ext cx="1534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Complétez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9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01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2" name="Google Shape;2602;p104"/>
          <p:cNvSpPr/>
          <p:nvPr/>
        </p:nvSpPr>
        <p:spPr>
          <a:xfrm>
            <a:off x="5243760" y="2459520"/>
            <a:ext cx="1357560" cy="42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r" defTabSz="457200" rtl="1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00B050"/>
                </a:solidFill>
                <a:effectLst/>
                <a:uFillTx/>
                <a:latin typeface="Calibri"/>
                <a:ea typeface="Calibri"/>
              </a:rPr>
              <a:t>Supérieur</a:t>
            </a:r>
            <a:r>
              <a:rPr lang="fr-FR" sz="2130" b="1" u="none" strike="noStrike">
                <a:solidFill>
                  <a:srgbClr val="00B050"/>
                </a:solidFill>
                <a:effectLst/>
                <a:uFillTx/>
                <a:latin typeface="Calibri"/>
                <a:ea typeface="Calibri"/>
              </a:rPr>
              <a:t> 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3" name="Google Shape;2606;p104"/>
          <p:cNvSpPr/>
          <p:nvPr/>
        </p:nvSpPr>
        <p:spPr>
          <a:xfrm>
            <a:off x="2552760" y="2337840"/>
            <a:ext cx="7171560" cy="64584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4" name="Google Shape;2607;p104"/>
          <p:cNvSpPr/>
          <p:nvPr/>
        </p:nvSpPr>
        <p:spPr>
          <a:xfrm>
            <a:off x="802800" y="16333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5" dur="indefinite" restart="never" nodeType="tmRoot">
          <p:childTnLst>
            <p:seq>
              <p:cTn id="436" dur="indefinite" nodeType="mainSeq">
                <p:childTnLst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41" dur="10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Complétez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08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09" name="Google Shape;2613;p105"/>
          <p:cNvGrpSpPr/>
          <p:nvPr/>
        </p:nvGrpSpPr>
        <p:grpSpPr>
          <a:xfrm>
            <a:off x="5035680" y="2442240"/>
            <a:ext cx="1622160" cy="540000"/>
            <a:chOff x="5035680" y="2442240"/>
            <a:chExt cx="1622160" cy="540000"/>
          </a:xfrm>
        </p:grpSpPr>
        <p:sp>
          <p:nvSpPr>
            <p:cNvPr id="810" name="Google Shape;2614;p105"/>
            <p:cNvSpPr/>
            <p:nvPr/>
          </p:nvSpPr>
          <p:spPr>
            <a:xfrm>
              <a:off x="5035680" y="2442240"/>
              <a:ext cx="1622160" cy="540000"/>
            </a:xfrm>
            <a:prstGeom prst="roundRect">
              <a:avLst>
                <a:gd name="adj" fmla="val 16667"/>
              </a:avLst>
            </a:prstGeom>
            <a:noFill/>
            <a:ln w="12700">
              <a:solidFill>
                <a:srgbClr val="BFBFB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en-US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11" name="Google Shape;2615;p105"/>
            <p:cNvSpPr/>
            <p:nvPr/>
          </p:nvSpPr>
          <p:spPr>
            <a:xfrm>
              <a:off x="5692320" y="2573640"/>
              <a:ext cx="308520" cy="276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4572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2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Calibri"/>
                </a:rPr>
                <a:t>….</a:t>
              </a:r>
              <a:endPara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12" name="Google Shape;2616;p105"/>
          <p:cNvSpPr/>
          <p:nvPr/>
        </p:nvSpPr>
        <p:spPr>
          <a:xfrm>
            <a:off x="2552760" y="2337840"/>
            <a:ext cx="7171560" cy="58644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3" name="Google Shape;2620;p105"/>
          <p:cNvSpPr/>
          <p:nvPr/>
        </p:nvSpPr>
        <p:spPr>
          <a:xfrm>
            <a:off x="802800" y="16333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814" name="Google Shape;549;p40"/>
          <p:cNvSpPr/>
          <p:nvPr/>
        </p:nvSpPr>
        <p:spPr>
          <a:xfrm>
            <a:off x="737280" y="1180080"/>
            <a:ext cx="153468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914400">
              <a:lnSpc>
                <a:spcPct val="100000"/>
              </a:lnSpc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Complétez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7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18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9" name="Google Shape;2626;p106"/>
          <p:cNvSpPr/>
          <p:nvPr/>
        </p:nvSpPr>
        <p:spPr>
          <a:xfrm>
            <a:off x="5282640" y="2769840"/>
            <a:ext cx="12848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B050"/>
                </a:solidFill>
                <a:effectLst/>
                <a:uFillTx/>
                <a:latin typeface="Calibri"/>
                <a:ea typeface="Calibri"/>
              </a:rPr>
              <a:t>inférieur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0" name="Google Shape;2633;p106"/>
          <p:cNvSpPr/>
          <p:nvPr/>
        </p:nvSpPr>
        <p:spPr>
          <a:xfrm>
            <a:off x="2628000" y="2611440"/>
            <a:ext cx="7171560" cy="58644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1" name="Google Shape;2634;p106"/>
          <p:cNvSpPr/>
          <p:nvPr/>
        </p:nvSpPr>
        <p:spPr>
          <a:xfrm>
            <a:off x="802800" y="16333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2" dur="indefinite" restart="never" nodeType="tmRoot">
          <p:childTnLst>
            <p:seq>
              <p:cTn id="443" dur="indefinite" nodeType="mainSeq">
                <p:childTnLst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48" dur="10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 Voici comment j’ordonne des nombres.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3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24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5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explique.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26" name="Image 20"/>
          <p:cNvPicPr/>
          <p:nvPr/>
        </p:nvPicPr>
        <p:blipFill>
          <a:blip r:embed="rId2"/>
          <a:stretch/>
        </p:blipFill>
        <p:spPr>
          <a:xfrm>
            <a:off x="3610440" y="1225800"/>
            <a:ext cx="4853880" cy="663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7" name="Image 24"/>
          <p:cNvPicPr/>
          <p:nvPr/>
        </p:nvPicPr>
        <p:blipFill>
          <a:blip r:embed="rId3"/>
          <a:stretch/>
        </p:blipFill>
        <p:spPr>
          <a:xfrm>
            <a:off x="925560" y="2645280"/>
            <a:ext cx="3932640" cy="1139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8" name="Image 26"/>
          <p:cNvPicPr/>
          <p:nvPr/>
        </p:nvPicPr>
        <p:blipFill>
          <a:blip r:embed="rId4"/>
          <a:stretch/>
        </p:blipFill>
        <p:spPr>
          <a:xfrm>
            <a:off x="925560" y="4587120"/>
            <a:ext cx="3031200" cy="96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9" name="Image 28"/>
          <p:cNvPicPr/>
          <p:nvPr/>
        </p:nvPicPr>
        <p:blipFill>
          <a:blip r:embed="rId5"/>
          <a:stretch/>
        </p:blipFill>
        <p:spPr>
          <a:xfrm>
            <a:off x="6874200" y="2666880"/>
            <a:ext cx="3021120" cy="99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30" name="Image 30"/>
          <p:cNvPicPr/>
          <p:nvPr/>
        </p:nvPicPr>
        <p:blipFill>
          <a:blip r:embed="rId6"/>
          <a:stretch/>
        </p:blipFill>
        <p:spPr>
          <a:xfrm>
            <a:off x="6714720" y="4611600"/>
            <a:ext cx="4913280" cy="911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9" dur="indefinite" restart="never" nodeType="tmRoot">
          <p:childTnLst>
            <p:seq>
              <p:cTn id="450" dur="indefinite" nodeType="mainSeq">
                <p:childTnLst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5" fill="hold">
                      <p:stCondLst>
                        <p:cond delay="indefinite"/>
                      </p:stCondLst>
                      <p:childTnLst>
                        <p:par>
                          <p:cTn id="456" fill="hold">
                            <p:stCondLst>
                              <p:cond delay="0"/>
                            </p:stCondLst>
                            <p:childTnLst>
                              <p:par>
                                <p:cTn id="457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9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0" dur="50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5" dur="500" fill="hold"/>
                                        <p:tgtEl>
                                          <p:spTgt spid="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6" dur="500" fill="hold"/>
                                        <p:tgtEl>
                                          <p:spTgt spid="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1" dur="50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2" dur="50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7" dur="50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8" dur="50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Répondez par vrai ou faux.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2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34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5" name="Google Shape;2772;p118"/>
          <p:cNvSpPr/>
          <p:nvPr/>
        </p:nvSpPr>
        <p:spPr>
          <a:xfrm>
            <a:off x="1542960" y="2198880"/>
            <a:ext cx="9750600" cy="88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7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Pour ordonner des nombres de signes différents on sépare les nombres positifs et les nombres négatifs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6" name="Google Shape;2776;p118"/>
          <p:cNvSpPr/>
          <p:nvPr/>
        </p:nvSpPr>
        <p:spPr>
          <a:xfrm>
            <a:off x="802800" y="40813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7" name="Google Shape;2777;p118"/>
          <p:cNvSpPr/>
          <p:nvPr/>
        </p:nvSpPr>
        <p:spPr>
          <a:xfrm>
            <a:off x="8080200" y="40813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8" name="Google Shape;2778;p118"/>
          <p:cNvSpPr/>
          <p:nvPr/>
        </p:nvSpPr>
        <p:spPr>
          <a:xfrm>
            <a:off x="802800" y="14587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9" dur="indefinite" restart="never" nodeType="tmRoot">
          <p:childTnLst>
            <p:seq>
              <p:cTn id="480" dur="indefinite" nodeType="mainSeq">
                <p:childTnLst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1"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2" fill="hold">
                            <p:stCondLst>
                              <p:cond delay="1000"/>
                            </p:stCondLst>
                            <p:childTnLst>
                              <p:par>
                                <p:cTn id="49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5"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42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3" name="Google Shape;2788;p119"/>
          <p:cNvSpPr/>
          <p:nvPr/>
        </p:nvSpPr>
        <p:spPr>
          <a:xfrm>
            <a:off x="1542960" y="2198880"/>
            <a:ext cx="9750600" cy="88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7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Pour ordonner des nombres de signes différents on sépare les nombres positifs et les nombres négatifs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4" name="Google Shape;2789;p119"/>
          <p:cNvSpPr/>
          <p:nvPr/>
        </p:nvSpPr>
        <p:spPr>
          <a:xfrm>
            <a:off x="802800" y="408132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5" name="Google Shape;2790;p119"/>
          <p:cNvSpPr/>
          <p:nvPr/>
        </p:nvSpPr>
        <p:spPr>
          <a:xfrm>
            <a:off x="802800" y="14587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6" dur="indefinite" restart="never" nodeType="tmRoot">
          <p:childTnLst>
            <p:seq>
              <p:cTn id="497" dur="indefinite" nodeType="mainSeq">
                <p:childTnLst>
                  <p:par>
                    <p:cTn id="498" fill="hold">
                      <p:stCondLst>
                        <p:cond delay="indefinite"/>
                      </p:stCondLst>
                      <p:childTnLst>
                        <p:par>
                          <p:cTn id="499" fill="hold">
                            <p:stCondLst>
                              <p:cond delay="0"/>
                            </p:stCondLst>
                            <p:childTnLst>
                              <p:par>
                                <p:cTn id="5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2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08" dur="10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Répondez par vrai ou faux.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7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8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choisit au hasard deux élèves pour justifier oralement leurs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49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0" name="Google Shape;2795;p120"/>
          <p:cNvSpPr/>
          <p:nvPr/>
        </p:nvSpPr>
        <p:spPr>
          <a:xfrm>
            <a:off x="1542960" y="2198880"/>
            <a:ext cx="9750600" cy="88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7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Pour ordonner des nombres négatifs on utilise la règle: le plus petit est celui qui a la plus grande valeur absolue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1" name="Google Shape;2799;p120"/>
          <p:cNvSpPr/>
          <p:nvPr/>
        </p:nvSpPr>
        <p:spPr>
          <a:xfrm>
            <a:off x="802800" y="40813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2" name="Google Shape;2800;p120"/>
          <p:cNvSpPr/>
          <p:nvPr/>
        </p:nvSpPr>
        <p:spPr>
          <a:xfrm>
            <a:off x="8080200" y="4081320"/>
            <a:ext cx="3250800" cy="864360"/>
          </a:xfrm>
          <a:prstGeom prst="roundRect">
            <a:avLst>
              <a:gd name="adj" fmla="val 0"/>
            </a:avLst>
          </a:prstGeom>
          <a:solidFill>
            <a:srgbClr val="D8D8D8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Faux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3" name="Google Shape;2801;p120"/>
          <p:cNvSpPr/>
          <p:nvPr/>
        </p:nvSpPr>
        <p:spPr>
          <a:xfrm>
            <a:off x="802800" y="14587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9" dur="indefinite" restart="never" nodeType="tmRoot">
          <p:childTnLst>
            <p:seq>
              <p:cTn id="510" dur="indefinite" nodeType="mainSeq">
                <p:childTnLst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5" dur="1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6" fill="hold">
                            <p:stCondLst>
                              <p:cond delay="1000"/>
                            </p:stCondLst>
                            <p:childTnLst>
                              <p:par>
                                <p:cTn id="5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19" dur="10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5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6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L'enseignant justifie chaque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7" name="Google Shape;2811;p121"/>
          <p:cNvSpPr/>
          <p:nvPr/>
        </p:nvSpPr>
        <p:spPr>
          <a:xfrm>
            <a:off x="1542960" y="2198880"/>
            <a:ext cx="9750600" cy="88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7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Pour ordonner des nombres négatifs on utilise la règle: le plus petit est celui qui a la plus grande valeur absolue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8" name="Google Shape;2812;p121"/>
          <p:cNvSpPr/>
          <p:nvPr/>
        </p:nvSpPr>
        <p:spPr>
          <a:xfrm>
            <a:off x="802800" y="4081320"/>
            <a:ext cx="3250800" cy="86436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0">
            <a:noFill/>
          </a:ln>
          <a:effectLst>
            <a:outerShdw algn="ctr" blurRad="57240" dir="5400000" dist="19080" rotWithShape="0">
              <a:srgbClr val="000000">
                <a:alpha val="63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chemeClr val="lt1"/>
                </a:solidFill>
                <a:effectLst/>
                <a:uFillTx/>
                <a:latin typeface="Calibri"/>
                <a:ea typeface="Calibri"/>
              </a:rPr>
              <a:t>Vrai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9" name="Google Shape;2813;p121"/>
          <p:cNvSpPr/>
          <p:nvPr/>
        </p:nvSpPr>
        <p:spPr>
          <a:xfrm>
            <a:off x="802800" y="1458720"/>
            <a:ext cx="10528200" cy="2542680"/>
          </a:xfrm>
          <a:prstGeom prst="rect">
            <a:avLst/>
          </a:prstGeom>
          <a:noFill/>
          <a:ln w="1905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860" name="Image 9"/>
          <p:cNvPicPr/>
          <p:nvPr/>
        </p:nvPicPr>
        <p:blipFill>
          <a:blip r:embed="rId2"/>
          <a:stretch/>
        </p:blipFill>
        <p:spPr>
          <a:xfrm>
            <a:off x="11327040" y="1146240"/>
            <a:ext cx="582840" cy="5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0" dur="indefinite" restart="never" nodeType="tmRoot">
          <p:childTnLst>
            <p:seq>
              <p:cTn id="521" dur="indefinite" nodeType="mainSeq">
                <p:childTnLst>
                  <p:par>
                    <p:cTn id="522" fill="hold">
                      <p:stCondLst>
                        <p:cond delay="indefinite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26" dur="10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1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862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63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guidée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64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865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66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867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4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5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196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7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8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199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0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1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2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3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4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05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6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7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8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9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0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1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3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4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5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collective (VdC)</a:t>
              </a: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 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6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17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9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0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1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guidée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2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3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5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6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7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8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29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1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2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3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8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869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2 min au travail individuel puis une minute à la discussion. Il circule pour contrôler et donner des indications en cas de besoin.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71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2" name="Rectangle 3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73" name="Image 2"/>
          <p:cNvPicPr/>
          <p:nvPr/>
        </p:nvPicPr>
        <p:blipFill>
          <a:blip r:embed="rId3"/>
          <a:stretch/>
        </p:blipFill>
        <p:spPr>
          <a:xfrm>
            <a:off x="926640" y="1399320"/>
            <a:ext cx="10657800" cy="4227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876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877" name="Picture 7"/>
            <p:cNvPicPr/>
            <p:nvPr/>
          </p:nvPicPr>
          <p:blipFill>
            <a:blip r:embed="rId1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878" name="Picture 7"/>
            <p:cNvPicPr/>
            <p:nvPr/>
          </p:nvPicPr>
          <p:blipFill>
            <a:blip r:embed="rId2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879" name="Picture 9"/>
          <p:cNvPicPr/>
          <p:nvPr/>
        </p:nvPicPr>
        <p:blipFill>
          <a:blip r:embed="rId3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pic>
        <p:nvPicPr>
          <p:cNvPr id="880" name="Image 5"/>
          <p:cNvPicPr/>
          <p:nvPr/>
        </p:nvPicPr>
        <p:blipFill>
          <a:blip r:embed="rId4"/>
          <a:stretch/>
        </p:blipFill>
        <p:spPr>
          <a:xfrm>
            <a:off x="926640" y="1399320"/>
            <a:ext cx="10657800" cy="4227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1" name="Rectangle 8"/>
          <p:cNvSpPr/>
          <p:nvPr/>
        </p:nvSpPr>
        <p:spPr>
          <a:xfrm>
            <a:off x="5124600" y="59493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2" name="ZoneTexte 9"/>
          <p:cNvSpPr/>
          <p:nvPr/>
        </p:nvSpPr>
        <p:spPr>
          <a:xfrm>
            <a:off x="7626960" y="2750760"/>
            <a:ext cx="47844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3" name="ZoneTexte 10"/>
          <p:cNvSpPr/>
          <p:nvPr/>
        </p:nvSpPr>
        <p:spPr>
          <a:xfrm>
            <a:off x="5209560" y="2763360"/>
            <a:ext cx="47844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4" name="ZoneTexte 11"/>
          <p:cNvSpPr/>
          <p:nvPr/>
        </p:nvSpPr>
        <p:spPr>
          <a:xfrm>
            <a:off x="2600640" y="2762280"/>
            <a:ext cx="4784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5" name="ZoneTexte 13"/>
          <p:cNvSpPr/>
          <p:nvPr/>
        </p:nvSpPr>
        <p:spPr>
          <a:xfrm>
            <a:off x="10031760" y="2774160"/>
            <a:ext cx="4784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6" name="ZoneTexte 14"/>
          <p:cNvSpPr/>
          <p:nvPr/>
        </p:nvSpPr>
        <p:spPr>
          <a:xfrm>
            <a:off x="3580560" y="3806640"/>
            <a:ext cx="47844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7" name="ZoneTexte 15"/>
          <p:cNvSpPr/>
          <p:nvPr/>
        </p:nvSpPr>
        <p:spPr>
          <a:xfrm>
            <a:off x="4701600" y="3795840"/>
            <a:ext cx="47844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8" name="ZoneTexte 16"/>
          <p:cNvSpPr/>
          <p:nvPr/>
        </p:nvSpPr>
        <p:spPr>
          <a:xfrm>
            <a:off x="5855400" y="3741840"/>
            <a:ext cx="47844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9" name="ZoneTexte 17"/>
          <p:cNvSpPr/>
          <p:nvPr/>
        </p:nvSpPr>
        <p:spPr>
          <a:xfrm>
            <a:off x="6933240" y="3796200"/>
            <a:ext cx="4784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0" name="ZoneTexte 18"/>
          <p:cNvSpPr/>
          <p:nvPr/>
        </p:nvSpPr>
        <p:spPr>
          <a:xfrm>
            <a:off x="6824160" y="4895280"/>
            <a:ext cx="58752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1" name="ZoneTexte 19"/>
          <p:cNvSpPr/>
          <p:nvPr/>
        </p:nvSpPr>
        <p:spPr>
          <a:xfrm>
            <a:off x="5703120" y="4895280"/>
            <a:ext cx="58752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2" name="ZoneTexte 20"/>
          <p:cNvSpPr/>
          <p:nvPr/>
        </p:nvSpPr>
        <p:spPr>
          <a:xfrm>
            <a:off x="4712400" y="4895640"/>
            <a:ext cx="47844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3" name="ZoneTexte 21"/>
          <p:cNvSpPr/>
          <p:nvPr/>
        </p:nvSpPr>
        <p:spPr>
          <a:xfrm>
            <a:off x="3667320" y="4906440"/>
            <a:ext cx="47844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7" dur="indefinite" restart="never" nodeType="tmRoot">
          <p:childTnLst>
            <p:seq>
              <p:cTn id="528" dur="indefinite" nodeType="mainSeq">
                <p:childTnLst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33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34" dur="1000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35" dur="1000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0" dur="10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41" dur="1000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2" dur="1000" fill="hold"/>
                                        <p:tgtEl>
                                          <p:spTgt spid="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47" dur="10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48" dur="1000" fill="hold"/>
                                        <p:tgtEl>
                                          <p:spTgt spid="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9" dur="1000" fill="hold"/>
                                        <p:tgtEl>
                                          <p:spTgt spid="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54" dur="10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55" dur="10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6" dur="1000" fill="hold"/>
                                        <p:tgtEl>
                                          <p:spTgt spid="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61" dur="10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62" dur="1000" fill="hold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3" dur="1000" fill="hold"/>
                                        <p:tgtEl>
                                          <p:spTgt spid="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4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66" dur="10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67" dur="1000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8" dur="1000" fill="hold"/>
                                        <p:tgtEl>
                                          <p:spTgt spid="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9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71" dur="10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72" dur="1000" fill="hold"/>
                                        <p:tgtEl>
                                          <p:spTgt spid="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3" dur="1000" fill="hold"/>
                                        <p:tgtEl>
                                          <p:spTgt spid="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4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76" dur="10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77" dur="1000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8" dur="1000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83" dur="10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84" dur="10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5" dur="10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6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88" dur="10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89" dur="1000" fill="hold"/>
                                        <p:tgtEl>
                                          <p:spTgt spid="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0" dur="1000" fill="hold"/>
                                        <p:tgtEl>
                                          <p:spTgt spid="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1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3" dur="10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94" dur="1000" fill="hold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5" dur="1000" fill="hold"/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6" presetID="42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8" dur="10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99" dur="1000" fill="hold"/>
                                        <p:tgtEl>
                                          <p:spTgt spid="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0" dur="1000" fill="hold"/>
                                        <p:tgtEl>
                                          <p:spTgt spid="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89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9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9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89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89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12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900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2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vos livrets et vos crayons,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3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04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05" name="Rectangle 5"/>
          <p:cNvSpPr/>
          <p:nvPr/>
        </p:nvSpPr>
        <p:spPr>
          <a:xfrm>
            <a:off x="5124600" y="62535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06" name="Image 3"/>
          <p:cNvPicPr/>
          <p:nvPr/>
        </p:nvPicPr>
        <p:blipFill>
          <a:blip r:embed="rId2"/>
          <a:stretch/>
        </p:blipFill>
        <p:spPr>
          <a:xfrm>
            <a:off x="1005840" y="1250280"/>
            <a:ext cx="10283040" cy="4665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8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Voici les bonnes  réponses.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9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10" name="Picture 14"/>
          <p:cNvPicPr/>
          <p:nvPr/>
        </p:nvPicPr>
        <p:blipFill>
          <a:blip r:embed="rId1"/>
          <a:stretch/>
        </p:blipFill>
        <p:spPr>
          <a:xfrm>
            <a:off x="10814400" y="2494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1" name="Rectangle 5"/>
          <p:cNvSpPr/>
          <p:nvPr/>
        </p:nvSpPr>
        <p:spPr>
          <a:xfrm>
            <a:off x="5124600" y="62535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12" name="Image 3"/>
          <p:cNvPicPr/>
          <p:nvPr/>
        </p:nvPicPr>
        <p:blipFill>
          <a:blip r:embed="rId2"/>
          <a:stretch/>
        </p:blipFill>
        <p:spPr>
          <a:xfrm>
            <a:off x="1005840" y="1250280"/>
            <a:ext cx="10283040" cy="466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3" name="ZoneTexte 7"/>
          <p:cNvSpPr/>
          <p:nvPr/>
        </p:nvSpPr>
        <p:spPr>
          <a:xfrm>
            <a:off x="3152880" y="2494800"/>
            <a:ext cx="478440" cy="369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4" name="ZoneTexte 8"/>
          <p:cNvSpPr/>
          <p:nvPr/>
        </p:nvSpPr>
        <p:spPr>
          <a:xfrm>
            <a:off x="7506360" y="2509920"/>
            <a:ext cx="47844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5" name="ZoneTexte 9"/>
          <p:cNvSpPr/>
          <p:nvPr/>
        </p:nvSpPr>
        <p:spPr>
          <a:xfrm>
            <a:off x="5267520" y="2494800"/>
            <a:ext cx="478440" cy="369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6" name="ZoneTexte 10"/>
          <p:cNvSpPr/>
          <p:nvPr/>
        </p:nvSpPr>
        <p:spPr>
          <a:xfrm>
            <a:off x="9860760" y="2509920"/>
            <a:ext cx="478440" cy="3690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7" name="ZoneTexte 12"/>
          <p:cNvSpPr/>
          <p:nvPr/>
        </p:nvSpPr>
        <p:spPr>
          <a:xfrm>
            <a:off x="3490920" y="4108320"/>
            <a:ext cx="478440" cy="3690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8" name="ZoneTexte 13"/>
          <p:cNvSpPr/>
          <p:nvPr/>
        </p:nvSpPr>
        <p:spPr>
          <a:xfrm>
            <a:off x="2822760" y="3031560"/>
            <a:ext cx="478440" cy="36900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9" name="ZoneTexte 14"/>
          <p:cNvSpPr/>
          <p:nvPr/>
        </p:nvSpPr>
        <p:spPr>
          <a:xfrm>
            <a:off x="5267520" y="3016800"/>
            <a:ext cx="478440" cy="36900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0" name="ZoneTexte 16"/>
          <p:cNvSpPr/>
          <p:nvPr/>
        </p:nvSpPr>
        <p:spPr>
          <a:xfrm>
            <a:off x="7419240" y="3031560"/>
            <a:ext cx="478440" cy="36900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1" name="ZoneTexte 17"/>
          <p:cNvSpPr/>
          <p:nvPr/>
        </p:nvSpPr>
        <p:spPr>
          <a:xfrm>
            <a:off x="9714600" y="3003480"/>
            <a:ext cx="47844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2" name="ZoneTexte 18"/>
          <p:cNvSpPr/>
          <p:nvPr/>
        </p:nvSpPr>
        <p:spPr>
          <a:xfrm>
            <a:off x="4588920" y="4108320"/>
            <a:ext cx="47844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3" name="ZoneTexte 20"/>
          <p:cNvSpPr/>
          <p:nvPr/>
        </p:nvSpPr>
        <p:spPr>
          <a:xfrm>
            <a:off x="5655960" y="4114080"/>
            <a:ext cx="47844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4" name="ZoneTexte 21"/>
          <p:cNvSpPr/>
          <p:nvPr/>
        </p:nvSpPr>
        <p:spPr>
          <a:xfrm>
            <a:off x="6801480" y="4063320"/>
            <a:ext cx="47844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5" name="ZoneTexte 22"/>
          <p:cNvSpPr/>
          <p:nvPr/>
        </p:nvSpPr>
        <p:spPr>
          <a:xfrm>
            <a:off x="3573000" y="5141520"/>
            <a:ext cx="47844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6" name="ZoneTexte 23"/>
          <p:cNvSpPr/>
          <p:nvPr/>
        </p:nvSpPr>
        <p:spPr>
          <a:xfrm>
            <a:off x="4685040" y="5192280"/>
            <a:ext cx="47844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7" name="ZoneTexte 24"/>
          <p:cNvSpPr/>
          <p:nvPr/>
        </p:nvSpPr>
        <p:spPr>
          <a:xfrm>
            <a:off x="5617080" y="5180760"/>
            <a:ext cx="478440" cy="36900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8" name="ZoneTexte 25"/>
          <p:cNvSpPr/>
          <p:nvPr/>
        </p:nvSpPr>
        <p:spPr>
          <a:xfrm>
            <a:off x="6740280" y="5180400"/>
            <a:ext cx="478440" cy="36900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0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Le temps est terminé. Voyons ensemble la solution des exercices.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1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accorde 5 min pour donner l’occasion aux élèves de présenter leurs productions et corrige au tableau.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2" name="Rectangle 2"/>
          <p:cNvSpPr/>
          <p:nvPr/>
        </p:nvSpPr>
        <p:spPr>
          <a:xfrm>
            <a:off x="4663800" y="1864800"/>
            <a:ext cx="305424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40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Temps Écoulé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33" name="Picture 3"/>
          <p:cNvPicPr/>
          <p:nvPr/>
        </p:nvPicPr>
        <p:blipFill>
          <a:blip r:embed="rId1"/>
          <a:srcRect l="10491" t="15400" r="10043" b="20982"/>
          <a:stretch/>
        </p:blipFill>
        <p:spPr>
          <a:xfrm>
            <a:off x="4495680" y="2989440"/>
            <a:ext cx="3390480" cy="2714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4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935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36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937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938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39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40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D_A_02"/>
          <p:cNvSpPr/>
          <p:nvPr/>
        </p:nvSpPr>
        <p:spPr>
          <a:xfrm>
            <a:off x="744120" y="698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2" name="D_A_01"/>
          <p:cNvSpPr/>
          <p:nvPr/>
        </p:nvSpPr>
        <p:spPr>
          <a:xfrm>
            <a:off x="923760" y="188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43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4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45" name="Image 2"/>
          <p:cNvPicPr/>
          <p:nvPr/>
        </p:nvPicPr>
        <p:blipFill>
          <a:blip r:embed="rId2"/>
          <a:stretch/>
        </p:blipFill>
        <p:spPr>
          <a:xfrm>
            <a:off x="2293200" y="1554480"/>
            <a:ext cx="7605000" cy="3749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maison, puis clôt la séance..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7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Exercice à préparer à la maison pour la prochaine séance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4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9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0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13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51" name="Image 5"/>
          <p:cNvPicPr/>
          <p:nvPr/>
        </p:nvPicPr>
        <p:blipFill>
          <a:blip r:embed="rId2"/>
          <a:stretch/>
        </p:blipFill>
        <p:spPr>
          <a:xfrm>
            <a:off x="2144520" y="1931400"/>
            <a:ext cx="7902360" cy="2994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2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953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954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955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35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6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37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0" name="Google Shape;1000;p109"/>
          <p:cNvPicPr/>
          <p:nvPr/>
        </p:nvPicPr>
        <p:blipFill>
          <a:blip r:embed="rId1"/>
          <a:srcRect l="1531" t="0" r="1531" b="0"/>
          <a:stretch/>
        </p:blipFill>
        <p:spPr>
          <a:xfrm>
            <a:off x="2288880" y="2268360"/>
            <a:ext cx="2782800" cy="3835440"/>
          </a:xfrm>
          <a:prstGeom prst="rect">
            <a:avLst/>
          </a:prstGeom>
          <a:noFill/>
          <a:ln w="0">
            <a:solidFill>
              <a:srgbClr val="336FB6"/>
            </a:solidFill>
          </a:ln>
        </p:spPr>
      </p:pic>
      <p:pic>
        <p:nvPicPr>
          <p:cNvPr id="241" name="Picture 2" descr="Image générée"/>
          <p:cNvPicPr/>
          <p:nvPr/>
        </p:nvPicPr>
        <p:blipFill>
          <a:blip r:embed="rId2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Picture 11"/>
          <p:cNvPicPr/>
          <p:nvPr/>
        </p:nvPicPr>
        <p:blipFill>
          <a:blip r:embed="rId3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3" name="Picture 19"/>
          <p:cNvPicPr/>
          <p:nvPr/>
        </p:nvPicPr>
        <p:blipFill>
          <a:blip r:embed="rId4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Picture 21"/>
          <p:cNvPicPr/>
          <p:nvPr/>
        </p:nvPicPr>
        <p:blipFill>
          <a:blip r:embed="rId5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Picture 1"/>
          <p:cNvPicPr/>
          <p:nvPr/>
        </p:nvPicPr>
        <p:blipFill>
          <a:blip r:embed="rId6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46" name="Picture 8"/>
          <p:cNvPicPr/>
          <p:nvPr/>
        </p:nvPicPr>
        <p:blipFill>
          <a:blip r:embed="rId7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  <a:tabLst>
                <a:tab pos="0" algn="l"/>
              </a:tabLst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  <a:tabLst>
                <a:tab pos="0" algn="l"/>
              </a:tabLst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0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r>
              <a:rPr lang="fr-FR" sz="24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3E8EE">
                <a:alpha val="88000"/>
              </a:srgbClr>
            </a:gs>
            <a:gs pos="74000">
              <a:srgbClr val="3C2031">
                <a:alpha val="44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Contrôler les cahiers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et corriger l'exercice maison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5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5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6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59" name="Picture 52"/>
          <p:cNvSpPr/>
          <p:nvPr/>
        </p:nvSpPr>
        <p:spPr>
          <a:xfrm>
            <a:off x="5391360" y="1019880"/>
            <a:ext cx="1409040" cy="143964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D_A_01"/>
          <p:cNvSpPr/>
          <p:nvPr/>
        </p:nvSpPr>
        <p:spPr>
          <a:xfrm>
            <a:off x="788760" y="177840"/>
            <a:ext cx="10539360" cy="48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On commence par la correction de l’exercice maison de la séance précédente.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ZoneTexte 11"/>
          <p:cNvSpPr/>
          <p:nvPr/>
        </p:nvSpPr>
        <p:spPr>
          <a:xfrm>
            <a:off x="720000" y="621720"/>
            <a:ext cx="1070892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contrôle  les réalisations d’un échantillon d’élèves avant de passer à la correction au tableau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Picture 52"/>
          <p:cNvSpPr/>
          <p:nvPr/>
        </p:nvSpPr>
        <p:spPr>
          <a:xfrm>
            <a:off x="11328480" y="212040"/>
            <a:ext cx="617400" cy="63108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Rectangle 1"/>
          <p:cNvSpPr/>
          <p:nvPr/>
        </p:nvSpPr>
        <p:spPr>
          <a:xfrm>
            <a:off x="5124600" y="62233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11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4" name="Image 5"/>
          <p:cNvPicPr/>
          <p:nvPr/>
        </p:nvPicPr>
        <p:blipFill>
          <a:blip r:embed="rId2"/>
          <a:stretch/>
        </p:blipFill>
        <p:spPr>
          <a:xfrm>
            <a:off x="322560" y="1539000"/>
            <a:ext cx="11360520" cy="362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6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7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71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8646</TotalTime>
  <Application>LibreOffice/26.2.4.2$Linux_X86_64 LibreOffice_project/620$Build-2</Application>
  <AppVersion>15.0000</AppVersion>
  <Words>1451</Words>
  <Paragraphs>345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2025-10-21T17:36:27Z</dcterms:modified>
  <cp:revision>1151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10</vt:r8>
  </property>
  <property fmtid="{D5CDD505-2E9C-101B-9397-08002B2CF9AE}" pid="3" name="PresentationFormat">
    <vt:lpwstr>Grand écran</vt:lpwstr>
  </property>
  <property fmtid="{D5CDD505-2E9C-101B-9397-08002B2CF9AE}" pid="4" name="Slides">
    <vt:r8>49</vt:r8>
  </property>
</Properties>
</file>