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0"/>
  </p:notesMasterIdLst>
  <p:handoutMasterIdLst>
    <p:handoutMasterId r:id="rId81"/>
  </p:handoutMasterIdLst>
  <p:sldIdLst>
    <p:sldId id="308" r:id="rId2"/>
    <p:sldId id="288" r:id="rId3"/>
    <p:sldId id="289" r:id="rId4"/>
    <p:sldId id="286" r:id="rId5"/>
    <p:sldId id="287" r:id="rId6"/>
    <p:sldId id="264" r:id="rId7"/>
    <p:sldId id="290" r:id="rId8"/>
    <p:sldId id="292" r:id="rId9"/>
    <p:sldId id="293" r:id="rId10"/>
    <p:sldId id="258" r:id="rId11"/>
    <p:sldId id="294" r:id="rId12"/>
    <p:sldId id="411" r:id="rId13"/>
    <p:sldId id="412" r:id="rId14"/>
    <p:sldId id="413" r:id="rId15"/>
    <p:sldId id="414" r:id="rId16"/>
    <p:sldId id="415" r:id="rId17"/>
    <p:sldId id="377" r:id="rId18"/>
    <p:sldId id="436" r:id="rId19"/>
    <p:sldId id="296" r:id="rId20"/>
    <p:sldId id="472" r:id="rId21"/>
    <p:sldId id="422" r:id="rId22"/>
    <p:sldId id="270" r:id="rId23"/>
    <p:sldId id="272" r:id="rId24"/>
    <p:sldId id="453" r:id="rId25"/>
    <p:sldId id="460" r:id="rId26"/>
    <p:sldId id="423" r:id="rId27"/>
    <p:sldId id="361" r:id="rId28"/>
    <p:sldId id="274" r:id="rId29"/>
    <p:sldId id="437" r:id="rId30"/>
    <p:sldId id="473" r:id="rId31"/>
    <p:sldId id="474" r:id="rId32"/>
    <p:sldId id="475" r:id="rId33"/>
    <p:sldId id="429" r:id="rId34"/>
    <p:sldId id="430" r:id="rId35"/>
    <p:sldId id="476" r:id="rId36"/>
    <p:sldId id="498" r:id="rId37"/>
    <p:sldId id="477" r:id="rId38"/>
    <p:sldId id="499" r:id="rId39"/>
    <p:sldId id="478" r:id="rId40"/>
    <p:sldId id="500" r:id="rId41"/>
    <p:sldId id="479" r:id="rId42"/>
    <p:sldId id="480" r:id="rId43"/>
    <p:sldId id="501" r:id="rId44"/>
    <p:sldId id="502" r:id="rId45"/>
    <p:sldId id="481" r:id="rId46"/>
    <p:sldId id="482" r:id="rId47"/>
    <p:sldId id="483" r:id="rId48"/>
    <p:sldId id="484" r:id="rId49"/>
    <p:sldId id="485" r:id="rId50"/>
    <p:sldId id="486" r:id="rId51"/>
    <p:sldId id="487" r:id="rId52"/>
    <p:sldId id="488" r:id="rId53"/>
    <p:sldId id="489" r:id="rId54"/>
    <p:sldId id="490" r:id="rId55"/>
    <p:sldId id="491" r:id="rId56"/>
    <p:sldId id="492" r:id="rId57"/>
    <p:sldId id="503" r:id="rId58"/>
    <p:sldId id="493" r:id="rId59"/>
    <p:sldId id="504" r:id="rId60"/>
    <p:sldId id="494" r:id="rId61"/>
    <p:sldId id="505" r:id="rId62"/>
    <p:sldId id="495" r:id="rId63"/>
    <p:sldId id="506" r:id="rId64"/>
    <p:sldId id="496" r:id="rId65"/>
    <p:sldId id="507" r:id="rId66"/>
    <p:sldId id="497" r:id="rId67"/>
    <p:sldId id="300" r:id="rId68"/>
    <p:sldId id="301" r:id="rId69"/>
    <p:sldId id="281" r:id="rId70"/>
    <p:sldId id="303" r:id="rId71"/>
    <p:sldId id="304" r:id="rId72"/>
    <p:sldId id="282" r:id="rId73"/>
    <p:sldId id="305" r:id="rId74"/>
    <p:sldId id="262" r:id="rId75"/>
    <p:sldId id="471" r:id="rId76"/>
    <p:sldId id="408" r:id="rId77"/>
    <p:sldId id="350" r:id="rId78"/>
    <p:sldId id="351" r:id="rId79"/>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017008B6-3FFD-4BDC-8186-F55938689B22}">
          <p14:sldIdLst>
            <p14:sldId id="308"/>
            <p14:sldId id="288"/>
            <p14:sldId id="289"/>
            <p14:sldId id="286"/>
            <p14:sldId id="287"/>
            <p14:sldId id="264"/>
            <p14:sldId id="290"/>
            <p14:sldId id="292"/>
          </p14:sldIdLst>
        </p14:section>
        <p14:section name="Ouverture de la séance" id="{2EB02A95-5B55-41FB-8E86-2A90C4C55040}">
          <p14:sldIdLst>
            <p14:sldId id="293"/>
            <p14:sldId id="258"/>
          </p14:sldIdLst>
        </p14:section>
        <p14:section name="Discussion informelle" id="{424B5FE0-E67A-49E0-BAF3-0DF201233B69}">
          <p14:sldIdLst>
            <p14:sldId id="294"/>
            <p14:sldId id="411"/>
            <p14:sldId id="412"/>
            <p14:sldId id="413"/>
            <p14:sldId id="414"/>
            <p14:sldId id="415"/>
          </p14:sldIdLst>
        </p14:section>
        <p14:section name="Contrôle des cahiers" id="{D246771F-C8AA-4F75-BAD7-8024CAB55D79}">
          <p14:sldIdLst>
            <p14:sldId id="377"/>
            <p14:sldId id="436"/>
          </p14:sldIdLst>
        </p14:section>
        <p14:section name="Déclaration de l’objectif" id="{096B6BF6-20D6-43DE-B358-982838B98259}">
          <p14:sldIdLst/>
        </p14:section>
        <p14:section name="Activation des prérequis" id="{AABAC4B8-876D-405C-A4F3-62D5E02336D1}">
          <p14:sldIdLst>
            <p14:sldId id="296"/>
            <p14:sldId id="472"/>
            <p14:sldId id="422"/>
            <p14:sldId id="270"/>
            <p14:sldId id="272"/>
            <p14:sldId id="453"/>
          </p14:sldIdLst>
        </p14:section>
        <p14:section name="Modelage" id="{6D007598-4F88-4283-9E36-970C44D688AD}">
          <p14:sldIdLst>
            <p14:sldId id="460"/>
            <p14:sldId id="423"/>
            <p14:sldId id="361"/>
            <p14:sldId id="274"/>
            <p14:sldId id="437"/>
            <p14:sldId id="473"/>
            <p14:sldId id="474"/>
            <p14:sldId id="475"/>
            <p14:sldId id="429"/>
            <p14:sldId id="430"/>
            <p14:sldId id="476"/>
            <p14:sldId id="498"/>
            <p14:sldId id="477"/>
            <p14:sldId id="499"/>
            <p14:sldId id="478"/>
            <p14:sldId id="500"/>
            <p14:sldId id="479"/>
            <p14:sldId id="480"/>
            <p14:sldId id="501"/>
            <p14:sldId id="502"/>
            <p14:sldId id="481"/>
            <p14:sldId id="482"/>
            <p14:sldId id="483"/>
            <p14:sldId id="484"/>
            <p14:sldId id="485"/>
            <p14:sldId id="486"/>
            <p14:sldId id="487"/>
            <p14:sldId id="488"/>
            <p14:sldId id="489"/>
            <p14:sldId id="490"/>
            <p14:sldId id="491"/>
            <p14:sldId id="492"/>
            <p14:sldId id="503"/>
            <p14:sldId id="493"/>
            <p14:sldId id="504"/>
            <p14:sldId id="494"/>
            <p14:sldId id="505"/>
            <p14:sldId id="495"/>
            <p14:sldId id="506"/>
            <p14:sldId id="496"/>
            <p14:sldId id="507"/>
            <p14:sldId id="497"/>
          </p14:sldIdLst>
        </p14:section>
        <p14:section name="Pratique collective" id="{CF34AB29-930A-422C-8BB3-41EE66488593}">
          <p14:sldIdLst/>
        </p14:section>
        <p14:section name="Pratique en binôme" id="{B5D45BF5-6276-4DCA-B0C6-B46ADF983B36}">
          <p14:sldIdLst>
            <p14:sldId id="300"/>
            <p14:sldId id="301"/>
            <p14:sldId id="281"/>
          </p14:sldIdLst>
        </p14:section>
        <p14:section name="Pratique autonome" id="{89211873-F649-4A72-AB32-DC4F4703E8C4}">
          <p14:sldIdLst>
            <p14:sldId id="303"/>
            <p14:sldId id="304"/>
            <p14:sldId id="282"/>
          </p14:sldIdLst>
        </p14:section>
        <p14:section name="Clôture de la séance" id="{EBCF91DF-0CDC-4636-96C9-6E6A8A771057}">
          <p14:sldIdLst>
            <p14:sldId id="305"/>
            <p14:sldId id="262"/>
            <p14:sldId id="471"/>
            <p14:sldId id="408"/>
            <p14:sldId id="350"/>
            <p14:sldId id="351"/>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E3D6"/>
    <a:srgbClr val="1D6FA9"/>
    <a:srgbClr val="33CC33"/>
    <a:srgbClr val="FF3399"/>
    <a:srgbClr val="BFE0D2"/>
    <a:srgbClr val="94CFB7"/>
    <a:srgbClr val="156082"/>
    <a:srgbClr val="F19D19"/>
    <a:srgbClr val="DCEAF7"/>
    <a:srgbClr val="7F7F7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271" autoAdjust="0"/>
    <p:restoredTop sz="94660"/>
  </p:normalViewPr>
  <p:slideViewPr>
    <p:cSldViewPr snapToGrid="0">
      <p:cViewPr varScale="1">
        <p:scale>
          <a:sx n="86" d="100"/>
          <a:sy n="86" d="100"/>
        </p:scale>
        <p:origin x="240" y="728"/>
      </p:cViewPr>
      <p:guideLst/>
    </p:cSldViewPr>
  </p:slideViewPr>
  <p:notesTextViewPr>
    <p:cViewPr>
      <p:scale>
        <a:sx n="1" d="1"/>
        <a:sy n="1" d="1"/>
      </p:scale>
      <p:origin x="0" y="0"/>
    </p:cViewPr>
  </p:notesTextViewPr>
  <p:notesViewPr>
    <p:cSldViewPr snapToGrid="0">
      <p:cViewPr>
        <p:scale>
          <a:sx n="53" d="100"/>
          <a:sy n="53" d="100"/>
        </p:scale>
        <p:origin x="2648" y="32"/>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theme" Target="theme/theme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notesMaster" Target="notesMasters/notesMaster1.xml"/><Relationship Id="rId85"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BCA5832-8482-8A13-D616-D4DC4E00088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a:extLst>
              <a:ext uri="{FF2B5EF4-FFF2-40B4-BE49-F238E27FC236}">
                <a16:creationId xmlns:a16="http://schemas.microsoft.com/office/drawing/2014/main" id="{BE1AF20E-8CB3-9A78-DAA5-452D3E71FC8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2F2FC19-8473-42DA-A224-417563F70EEA}" type="datetimeFigureOut">
              <a:rPr lang="fr-FR" smtClean="0"/>
              <a:t>04/05/2026</a:t>
            </a:fld>
            <a:endParaRPr lang="fr-FR"/>
          </a:p>
        </p:txBody>
      </p:sp>
      <p:sp>
        <p:nvSpPr>
          <p:cNvPr id="4" name="Footer Placeholder 3">
            <a:extLst>
              <a:ext uri="{FF2B5EF4-FFF2-40B4-BE49-F238E27FC236}">
                <a16:creationId xmlns:a16="http://schemas.microsoft.com/office/drawing/2014/main" id="{2B9D4D5A-5873-3B93-7107-421D27E9FC9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Slide Number Placeholder 4">
            <a:extLst>
              <a:ext uri="{FF2B5EF4-FFF2-40B4-BE49-F238E27FC236}">
                <a16:creationId xmlns:a16="http://schemas.microsoft.com/office/drawing/2014/main" id="{149A08A6-BCEB-76AD-D845-2FB6B36FF1D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700F93E-B376-4B8D-8801-C9B277E79C77}" type="slidenum">
              <a:rPr lang="fr-FR" smtClean="0"/>
              <a:t>‹N°›</a:t>
            </a:fld>
            <a:endParaRPr lang="fr-FR"/>
          </a:p>
        </p:txBody>
      </p:sp>
    </p:spTree>
    <p:extLst>
      <p:ext uri="{BB962C8B-B14F-4D97-AF65-F5344CB8AC3E}">
        <p14:creationId xmlns:p14="http://schemas.microsoft.com/office/powerpoint/2010/main" val="17027077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45F59-58A7-4602-A285-8B7522B6192F}" type="datetimeFigureOut">
              <a:rPr lang="fr-FR" smtClean="0"/>
              <a:t>04/05/2026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A4B3F7-B838-4AD4-9179-ECE6A67C82A7}" type="slidenum">
              <a:rPr lang="fr-FR" smtClean="0"/>
              <a:t>‹N°›</a:t>
            </a:fld>
            <a:endParaRPr lang="fr-FR"/>
          </a:p>
        </p:txBody>
      </p:sp>
    </p:spTree>
    <p:extLst>
      <p:ext uri="{BB962C8B-B14F-4D97-AF65-F5344CB8AC3E}">
        <p14:creationId xmlns:p14="http://schemas.microsoft.com/office/powerpoint/2010/main" val="31114391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fr-FR"/>
          </a:p>
        </p:txBody>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BFA4B3F7-B838-4AD4-9179-ECE6A67C82A7}" type="slidenum">
              <a:rPr lang="fr-FR" smtClean="0"/>
              <a:t>11</a:t>
            </a:fld>
            <a:endParaRPr lang="fr-FR"/>
          </a:p>
        </p:txBody>
      </p:sp>
    </p:spTree>
    <p:extLst>
      <p:ext uri="{BB962C8B-B14F-4D97-AF65-F5344CB8AC3E}">
        <p14:creationId xmlns:p14="http://schemas.microsoft.com/office/powerpoint/2010/main" val="31711907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15: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35" name="Google Shape;335;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fr-FR"/>
          </a:p>
        </p:txBody>
      </p:sp>
    </p:spTree>
    <p:extLst>
      <p:ext uri="{BB962C8B-B14F-4D97-AF65-F5344CB8AC3E}">
        <p14:creationId xmlns:p14="http://schemas.microsoft.com/office/powerpoint/2010/main" val="20213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2" name="Google Shape;342;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a:p>
        </p:txBody>
      </p:sp>
    </p:spTree>
    <p:extLst>
      <p:ext uri="{BB962C8B-B14F-4D97-AF65-F5344CB8AC3E}">
        <p14:creationId xmlns:p14="http://schemas.microsoft.com/office/powerpoint/2010/main" val="33948943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9" name="Google Shape;349;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a:p>
        </p:txBody>
      </p:sp>
    </p:spTree>
    <p:extLst>
      <p:ext uri="{BB962C8B-B14F-4D97-AF65-F5344CB8AC3E}">
        <p14:creationId xmlns:p14="http://schemas.microsoft.com/office/powerpoint/2010/main" val="408126469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5.png"/><Relationship Id="rId7" Type="http://schemas.openxmlformats.org/officeDocument/2006/relationships/image" Target="../media/image19.jpe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18.png"/><Relationship Id="rId5" Type="http://schemas.openxmlformats.org/officeDocument/2006/relationships/image" Target="../media/image17.png"/><Relationship Id="rId10" Type="http://schemas.microsoft.com/office/2007/relationships/hdphoto" Target="../media/hdphoto3.wdp"/><Relationship Id="rId4" Type="http://schemas.openxmlformats.org/officeDocument/2006/relationships/image" Target="../media/image16.png"/><Relationship Id="rId9" Type="http://schemas.openxmlformats.org/officeDocument/2006/relationships/image" Target="../media/image21.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13.png"/><Relationship Id="rId2" Type="http://schemas.openxmlformats.org/officeDocument/2006/relationships/image" Target="../media/image22.png"/><Relationship Id="rId1" Type="http://schemas.openxmlformats.org/officeDocument/2006/relationships/slideMaster" Target="../slideMasters/slideMaster1.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8" Type="http://schemas.openxmlformats.org/officeDocument/2006/relationships/hyperlink" Target="https://drive.google.com/drive/folders/15A4aThGXboZ7RlTminYue4etFTXwyFRM?usp=drive_link" TargetMode="External"/><Relationship Id="rId3" Type="http://schemas.openxmlformats.org/officeDocument/2006/relationships/image" Target="../media/image27.png"/><Relationship Id="rId7" Type="http://schemas.openxmlformats.org/officeDocument/2006/relationships/image" Target="../media/image31.sv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30.png"/><Relationship Id="rId5" Type="http://schemas.openxmlformats.org/officeDocument/2006/relationships/image" Target="../media/image29.svg"/><Relationship Id="rId10" Type="http://schemas.openxmlformats.org/officeDocument/2006/relationships/image" Target="../media/image33.svg"/><Relationship Id="rId4" Type="http://schemas.openxmlformats.org/officeDocument/2006/relationships/image" Target="../media/image28.png"/><Relationship Id="rId9" Type="http://schemas.openxmlformats.org/officeDocument/2006/relationships/image" Target="../media/image32.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5.gif"/><Relationship Id="rId2" Type="http://schemas.openxmlformats.org/officeDocument/2006/relationships/image" Target="../media/image3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gif"/><Relationship Id="rId1" Type="http://schemas.openxmlformats.org/officeDocument/2006/relationships/slideMaster" Target="../slideMasters/slideMaster1.xml"/><Relationship Id="rId5" Type="http://schemas.openxmlformats.org/officeDocument/2006/relationships/image" Target="../media/image12.png"/><Relationship Id="rId4" Type="http://schemas.microsoft.com/office/2007/relationships/hdphoto" Target="../media/hdphoto4.wdp"/></Relationships>
</file>

<file path=ppt/slideLayouts/_rels/slideLayout17.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3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0.png"/><Relationship Id="rId1" Type="http://schemas.openxmlformats.org/officeDocument/2006/relationships/slideMaster" Target="../slideMasters/slideMaster1.xml"/><Relationship Id="rId4" Type="http://schemas.openxmlformats.org/officeDocument/2006/relationships/image" Target="../media/image41.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image" Target="../media/image8.svg"/><Relationship Id="rId2" Type="http://schemas.openxmlformats.org/officeDocument/2006/relationships/image" Target="../media/image35.gif"/><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35.gif"/><Relationship Id="rId1" Type="http://schemas.openxmlformats.org/officeDocument/2006/relationships/slideMaster" Target="../slideMasters/slideMaster1.xml"/><Relationship Id="rId4" Type="http://schemas.microsoft.com/office/2007/relationships/hdphoto" Target="../media/hdphoto7.wdp"/></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35.gif"/><Relationship Id="rId1" Type="http://schemas.openxmlformats.org/officeDocument/2006/relationships/slideMaster" Target="../slideMasters/slideMaster1.xml"/><Relationship Id="rId4" Type="http://schemas.microsoft.com/office/2007/relationships/hdphoto" Target="../media/hdphoto8.wdp"/></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35.gif"/><Relationship Id="rId1" Type="http://schemas.openxmlformats.org/officeDocument/2006/relationships/slideMaster" Target="../slideMasters/slideMaster1.xml"/><Relationship Id="rId4" Type="http://schemas.microsoft.com/office/2007/relationships/hdphoto" Target="../media/hdphoto9.wdp"/></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gif"/><Relationship Id="rId1" Type="http://schemas.openxmlformats.org/officeDocument/2006/relationships/slideMaster" Target="../slideMasters/slideMaster1.xml"/><Relationship Id="rId4" Type="http://schemas.microsoft.com/office/2007/relationships/hdphoto" Target="../media/hdphoto4.wdp"/></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2.png"/><Relationship Id="rId7" Type="http://schemas.openxmlformats.org/officeDocument/2006/relationships/image" Target="../media/image8.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 Id="rId9" Type="http://schemas.openxmlformats.org/officeDocument/2006/relationships/image" Target="../media/image14.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age de garde">
    <p:spTree>
      <p:nvGrpSpPr>
        <p:cNvPr id="1" name=""/>
        <p:cNvGrpSpPr/>
        <p:nvPr/>
      </p:nvGrpSpPr>
      <p:grpSpPr>
        <a:xfrm>
          <a:off x="0" y="0"/>
          <a:ext cx="0" cy="0"/>
          <a:chOff x="0" y="0"/>
          <a:chExt cx="0" cy="0"/>
        </a:xfrm>
      </p:grpSpPr>
      <p:sp>
        <p:nvSpPr>
          <p:cNvPr id="23" name="Google Shape;738;p98">
            <a:extLst>
              <a:ext uri="{FF2B5EF4-FFF2-40B4-BE49-F238E27FC236}">
                <a16:creationId xmlns:a16="http://schemas.microsoft.com/office/drawing/2014/main" id="{1530F5E6-2DBF-5246-2FFD-73AE39131B49}"/>
              </a:ext>
            </a:extLst>
          </p:cNvPr>
          <p:cNvSpPr txBox="1"/>
          <p:nvPr userDrawn="1"/>
        </p:nvSpPr>
        <p:spPr>
          <a:xfrm>
            <a:off x="10470737" y="1351027"/>
            <a:ext cx="1278303" cy="443198"/>
          </a:xfrm>
          <a:prstGeom prst="rect">
            <a:avLst/>
          </a:prstGeom>
          <a:noFill/>
          <a:ln cap="flat">
            <a:noFill/>
          </a:ln>
        </p:spPr>
        <p:txBody>
          <a:bodyPr vert="horz" wrap="square" lIns="0" tIns="0" rIns="0" bIns="0" anchor="t" anchorCtr="1" compatLnSpc="1">
            <a:spAutoFit/>
          </a:bodyPr>
          <a:lstStyle/>
          <a:p>
            <a:pPr algn="ctr" defTabSz="914378">
              <a:lnSpc>
                <a:spcPct val="183502"/>
              </a:lnSpc>
              <a:buClrTx/>
              <a:defRPr sz="1800" b="0" i="0" u="none" strike="noStrike" kern="0" cap="none" spc="0" baseline="0">
                <a:solidFill>
                  <a:srgbClr val="000000"/>
                </a:solidFill>
                <a:uFillTx/>
              </a:defRPr>
            </a:pPr>
            <a:r>
              <a:rPr lang="fr-FR" b="1" dirty="0">
                <a:solidFill>
                  <a:srgbClr val="FFFFFF"/>
                </a:solidFill>
                <a:latin typeface="Calibri"/>
                <a:ea typeface="Calibri"/>
                <a:cs typeface="Calibri"/>
              </a:rPr>
              <a:t>Niveau</a:t>
            </a:r>
            <a:r>
              <a:rPr lang="fr-FR" sz="1200" b="1" dirty="0">
                <a:solidFill>
                  <a:srgbClr val="FFFFFF"/>
                </a:solidFill>
                <a:latin typeface="Dosis"/>
                <a:ea typeface="Dosis"/>
                <a:cs typeface="Dosis"/>
              </a:rPr>
              <a:t>    </a:t>
            </a:r>
            <a:r>
              <a:rPr lang="fr-FR" sz="1000" b="1" dirty="0">
                <a:solidFill>
                  <a:srgbClr val="FFFFFF"/>
                </a:solidFill>
                <a:latin typeface="Dosis"/>
                <a:ea typeface="Dosis"/>
                <a:cs typeface="Dosis"/>
              </a:rPr>
              <a:t>            </a:t>
            </a:r>
            <a:r>
              <a:rPr lang="fr-FR" sz="1200" b="1" dirty="0">
                <a:solidFill>
                  <a:srgbClr val="FFFFFF"/>
                </a:solidFill>
                <a:latin typeface="Dosis"/>
                <a:ea typeface="Dosis"/>
                <a:cs typeface="Dosis"/>
              </a:rPr>
              <a:t>             </a:t>
            </a:r>
            <a:endParaRPr lang="fr-FR" sz="1100" dirty="0"/>
          </a:p>
        </p:txBody>
      </p:sp>
      <p:pic>
        <p:nvPicPr>
          <p:cNvPr id="24" name="Google Shape;743;p98">
            <a:extLst>
              <a:ext uri="{FF2B5EF4-FFF2-40B4-BE49-F238E27FC236}">
                <a16:creationId xmlns:a16="http://schemas.microsoft.com/office/drawing/2014/main" id="{3C8FAB56-B905-B4D3-C85A-B1EC17789934}"/>
              </a:ext>
            </a:extLst>
          </p:cNvPr>
          <p:cNvPicPr>
            <a:picLocks noChangeAspect="1"/>
          </p:cNvPicPr>
          <p:nvPr userDrawn="1"/>
        </p:nvPicPr>
        <p:blipFill>
          <a:blip r:embed="rId2">
            <a:alphaModFix/>
          </a:blip>
          <a:srcRect/>
          <a:stretch>
            <a:fillRect/>
          </a:stretch>
        </p:blipFill>
        <p:spPr>
          <a:xfrm>
            <a:off x="10400923" y="1260711"/>
            <a:ext cx="1519859" cy="1217796"/>
          </a:xfrm>
          <a:prstGeom prst="rect">
            <a:avLst/>
          </a:prstGeom>
          <a:noFill/>
          <a:ln cap="flat">
            <a:noFill/>
          </a:ln>
        </p:spPr>
      </p:pic>
      <p:sp>
        <p:nvSpPr>
          <p:cNvPr id="25" name="Google Shape;744;p98">
            <a:extLst>
              <a:ext uri="{FF2B5EF4-FFF2-40B4-BE49-F238E27FC236}">
                <a16:creationId xmlns:a16="http://schemas.microsoft.com/office/drawing/2014/main" id="{E352CC90-04F9-4FEC-7808-329A389DB36D}"/>
              </a:ext>
            </a:extLst>
          </p:cNvPr>
          <p:cNvSpPr txBox="1"/>
          <p:nvPr userDrawn="1"/>
        </p:nvSpPr>
        <p:spPr>
          <a:xfrm>
            <a:off x="10521700" y="1400907"/>
            <a:ext cx="1278303" cy="443198"/>
          </a:xfrm>
          <a:prstGeom prst="rect">
            <a:avLst/>
          </a:prstGeom>
          <a:noFill/>
          <a:ln cap="flat">
            <a:noFill/>
          </a:ln>
        </p:spPr>
        <p:txBody>
          <a:bodyPr vert="horz" wrap="square" lIns="0" tIns="0" rIns="0" bIns="0" anchor="t" anchorCtr="1" compatLnSpc="1">
            <a:spAutoFit/>
          </a:bodyPr>
          <a:lstStyle/>
          <a:p>
            <a:pPr algn="ctr" defTabSz="914378">
              <a:lnSpc>
                <a:spcPct val="183502"/>
              </a:lnSpc>
              <a:buClrTx/>
              <a:defRPr sz="1800" b="0" i="0" u="none" strike="noStrike" kern="0" cap="none" spc="0" baseline="0">
                <a:solidFill>
                  <a:srgbClr val="000000"/>
                </a:solidFill>
                <a:uFillTx/>
              </a:defRPr>
            </a:pPr>
            <a:r>
              <a:rPr lang="fr-FR" sz="1800" b="1" dirty="0">
                <a:solidFill>
                  <a:srgbClr val="FFFFFF"/>
                </a:solidFill>
                <a:latin typeface="Calibri" panose="020F0502020204030204" pitchFamily="34" charset="0"/>
                <a:ea typeface="Calibri" panose="020F0502020204030204" pitchFamily="34" charset="0"/>
                <a:cs typeface="Calibri" panose="020F0502020204030204" pitchFamily="34" charset="0"/>
              </a:rPr>
              <a:t>Niveau</a:t>
            </a:r>
            <a:r>
              <a:rPr lang="fr-FR" sz="1600" b="1" dirty="0">
                <a:solidFill>
                  <a:srgbClr val="FFFFFF"/>
                </a:solidFill>
                <a:latin typeface="Calibri" panose="020F0502020204030204" pitchFamily="34" charset="0"/>
                <a:ea typeface="Calibri" panose="020F0502020204030204" pitchFamily="34" charset="0"/>
                <a:cs typeface="Calibri" panose="020F0502020204030204" pitchFamily="34" charset="0"/>
              </a:rPr>
              <a:t>         </a:t>
            </a:r>
            <a:endParaRPr lang="fr-FR" dirty="0">
              <a:latin typeface="Calibri" panose="020F0502020204030204" pitchFamily="34" charset="0"/>
              <a:ea typeface="Calibri" panose="020F0502020204030204" pitchFamily="34" charset="0"/>
              <a:cs typeface="Calibri" panose="020F0502020204030204" pitchFamily="34" charset="0"/>
            </a:endParaRPr>
          </a:p>
        </p:txBody>
      </p:sp>
      <p:sp>
        <p:nvSpPr>
          <p:cNvPr id="26" name="Google Shape;745;p98">
            <a:extLst>
              <a:ext uri="{FF2B5EF4-FFF2-40B4-BE49-F238E27FC236}">
                <a16:creationId xmlns:a16="http://schemas.microsoft.com/office/drawing/2014/main" id="{3902D7DD-335C-B83B-FBF0-3461CEB92A0F}"/>
              </a:ext>
            </a:extLst>
          </p:cNvPr>
          <p:cNvSpPr txBox="1"/>
          <p:nvPr userDrawn="1"/>
        </p:nvSpPr>
        <p:spPr>
          <a:xfrm>
            <a:off x="10599248" y="1869610"/>
            <a:ext cx="1123203" cy="346210"/>
          </a:xfrm>
          <a:prstGeom prst="rect">
            <a:avLst/>
          </a:prstGeom>
          <a:noFill/>
          <a:ln cap="flat">
            <a:noFill/>
          </a:ln>
        </p:spPr>
        <p:txBody>
          <a:bodyPr vert="horz" wrap="square" lIns="68570" tIns="34271" rIns="68570" bIns="34271" anchor="t" anchorCtr="1" compatLnSpc="1">
            <a:spAutoFit/>
          </a:bodyPr>
          <a:lstStyle/>
          <a:p>
            <a:pPr algn="ctr" defTabSz="914378">
              <a:buClrTx/>
              <a:defRPr sz="1800" b="0" i="0" u="none" strike="noStrike" kern="0" cap="none" spc="0" baseline="0">
                <a:solidFill>
                  <a:srgbClr val="000000"/>
                </a:solidFill>
                <a:uFillTx/>
              </a:defRPr>
            </a:pPr>
            <a:r>
              <a:rPr lang="fr-FR" sz="1800" b="1" dirty="0">
                <a:solidFill>
                  <a:srgbClr val="FCBF18"/>
                </a:solidFill>
                <a:latin typeface="Calibri" panose="020F0502020204030204" pitchFamily="34" charset="0"/>
                <a:ea typeface="Calibri" panose="020F0502020204030204" pitchFamily="34" charset="0"/>
                <a:cs typeface="Calibri" panose="020F0502020204030204" pitchFamily="34" charset="0"/>
              </a:rPr>
              <a:t> AC</a:t>
            </a:r>
          </a:p>
        </p:txBody>
      </p:sp>
      <p:pic>
        <p:nvPicPr>
          <p:cNvPr id="35" name="Google Shape;730;p98" descr="الصفحة الرئيسية">
            <a:extLst>
              <a:ext uri="{FF2B5EF4-FFF2-40B4-BE49-F238E27FC236}">
                <a16:creationId xmlns:a16="http://schemas.microsoft.com/office/drawing/2014/main" id="{022D203A-7644-5D55-624B-311DEAA3376B}"/>
              </a:ext>
            </a:extLst>
          </p:cNvPr>
          <p:cNvPicPr>
            <a:picLocks noChangeAspect="1"/>
          </p:cNvPicPr>
          <p:nvPr userDrawn="1"/>
        </p:nvPicPr>
        <p:blipFill>
          <a:blip r:embed="rId3">
            <a:alphaModFix/>
          </a:blip>
          <a:srcRect/>
          <a:stretch>
            <a:fillRect/>
          </a:stretch>
        </p:blipFill>
        <p:spPr>
          <a:xfrm>
            <a:off x="3668233" y="0"/>
            <a:ext cx="4855535" cy="736270"/>
          </a:xfrm>
          <a:prstGeom prst="rect">
            <a:avLst/>
          </a:prstGeom>
          <a:noFill/>
          <a:ln cap="flat">
            <a:noFill/>
          </a:ln>
        </p:spPr>
      </p:pic>
      <p:pic>
        <p:nvPicPr>
          <p:cNvPr id="37" name="Image 36">
            <a:extLst>
              <a:ext uri="{FF2B5EF4-FFF2-40B4-BE49-F238E27FC236}">
                <a16:creationId xmlns:a16="http://schemas.microsoft.com/office/drawing/2014/main" id="{837B2A9C-AEBD-FDF9-BC64-EAACB3B217F0}"/>
              </a:ext>
            </a:extLst>
          </p:cNvPr>
          <p:cNvPicPr>
            <a:picLocks noChangeAspect="1"/>
          </p:cNvPicPr>
          <p:nvPr userDrawn="1"/>
        </p:nvPicPr>
        <p:blipFill>
          <a:blip r:embed="rId4" cstate="print">
            <a:extLst>
              <a:ext uri="{BEBA8EAE-BF5A-486C-A8C5-ECC9F3942E4B}">
                <a14:imgProps xmlns:a14="http://schemas.microsoft.com/office/drawing/2010/main">
                  <a14:imgLayer r:embed="rId5">
                    <a14:imgEffect>
                      <a14:backgroundRemoval t="4785" b="94922" l="3125" r="93229">
                        <a14:foregroundMark x1="9049" y1="58594" x2="8594" y2="74023"/>
                        <a14:foregroundMark x1="4427" y1="77734" x2="15234" y2="91602"/>
                        <a14:foregroundMark x1="15234" y1="91602" x2="15625" y2="91895"/>
                        <a14:foregroundMark x1="3320" y1="77441" x2="4167" y2="82031"/>
                        <a14:foregroundMark x1="29492" y1="94922" x2="43359" y2="91016"/>
                        <a14:foregroundMark x1="43359" y1="91016" x2="43424" y2="91016"/>
                        <a14:foregroundMark x1="51563" y1="92773" x2="55143" y2="88379"/>
                        <a14:foregroundMark x1="85612" y1="86426" x2="93424" y2="78613"/>
                        <a14:foregroundMark x1="93424" y1="78613" x2="90039" y2="90918"/>
                        <a14:foregroundMark x1="57878" y1="8105" x2="75065" y2="8105"/>
                        <a14:foregroundMark x1="25521" y1="6836" x2="32747" y2="6836"/>
                        <a14:foregroundMark x1="58073" y1="5273" x2="66862" y2="4297"/>
                        <a14:foregroundMark x1="66862" y1="4297" x2="72331" y2="5469"/>
                        <a14:foregroundMark x1="72331" y1="5469" x2="73763" y2="4785"/>
                      </a14:backgroundRemoval>
                    </a14:imgEffect>
                  </a14:imgLayer>
                </a14:imgProps>
              </a:ext>
              <a:ext uri="{28A0092B-C50C-407E-A947-70E740481C1C}">
                <a14:useLocalDpi xmlns:a14="http://schemas.microsoft.com/office/drawing/2010/main" val="0"/>
              </a:ext>
            </a:extLst>
          </a:blip>
          <a:stretch>
            <a:fillRect/>
          </a:stretch>
        </p:blipFill>
        <p:spPr>
          <a:xfrm>
            <a:off x="7696201" y="3429000"/>
            <a:ext cx="4495799" cy="2997200"/>
          </a:xfrm>
          <a:prstGeom prst="rect">
            <a:avLst/>
          </a:prstGeom>
        </p:spPr>
      </p:pic>
      <p:sp>
        <p:nvSpPr>
          <p:cNvPr id="45" name="Espace réservé du texte 43">
            <a:extLst>
              <a:ext uri="{FF2B5EF4-FFF2-40B4-BE49-F238E27FC236}">
                <a16:creationId xmlns:a16="http://schemas.microsoft.com/office/drawing/2014/main" id="{7F5E0C99-8D40-CBB2-766A-713159421275}"/>
              </a:ext>
            </a:extLst>
          </p:cNvPr>
          <p:cNvSpPr>
            <a:spLocks noGrp="1"/>
          </p:cNvSpPr>
          <p:nvPr>
            <p:ph type="body" sz="quarter" idx="14" hasCustomPrompt="1"/>
          </p:nvPr>
        </p:nvSpPr>
        <p:spPr>
          <a:xfrm>
            <a:off x="10803924" y="1882678"/>
            <a:ext cx="356925" cy="346211"/>
          </a:xfrm>
        </p:spPr>
        <p:txBody>
          <a:bodyPr>
            <a:noAutofit/>
          </a:bodyPr>
          <a:lstStyle>
            <a:lvl1pPr marL="0" indent="0" algn="ctr" defTabSz="914378" rtl="0" eaLnBrk="1" latinLnBrk="0" hangingPunct="1">
              <a:buClrTx/>
              <a:buNone/>
              <a:defRPr lang="fr-FR" sz="1800" b="1" i="0" u="none" strike="noStrike" kern="0" cap="none" spc="0" baseline="0" dirty="0">
                <a:solidFill>
                  <a:srgbClr val="FCBF18"/>
                </a:solidFill>
                <a:uFillTx/>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a:t>
            </a:r>
            <a:endParaRPr lang="fr-FR" dirty="0"/>
          </a:p>
        </p:txBody>
      </p:sp>
      <p:sp>
        <p:nvSpPr>
          <p:cNvPr id="7" name="Text Placeholder 6">
            <a:extLst>
              <a:ext uri="{FF2B5EF4-FFF2-40B4-BE49-F238E27FC236}">
                <a16:creationId xmlns:a16="http://schemas.microsoft.com/office/drawing/2014/main" id="{1F167873-4F2A-2E68-9DEA-31794E958BD3}"/>
              </a:ext>
            </a:extLst>
          </p:cNvPr>
          <p:cNvSpPr>
            <a:spLocks noGrp="1"/>
          </p:cNvSpPr>
          <p:nvPr>
            <p:ph type="body" sz="quarter" idx="19" hasCustomPrompt="1"/>
          </p:nvPr>
        </p:nvSpPr>
        <p:spPr>
          <a:xfrm>
            <a:off x="1686856" y="2366503"/>
            <a:ext cx="409473" cy="522000"/>
          </a:xfrm>
        </p:spPr>
        <p:txBody>
          <a:bodyPr/>
          <a:lstStyle>
            <a:lvl1pPr>
              <a:buNone/>
              <a:defRPr lang="fr-FR" sz="3000" b="1" i="0" u="none" strike="noStrike" kern="0" cap="none" spc="0" baseline="0" dirty="0">
                <a:solidFill>
                  <a:srgbClr val="0070C0"/>
                </a:solidFill>
                <a:uFillTx/>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a:t>
            </a:r>
            <a:endParaRPr lang="fr-FR" dirty="0"/>
          </a:p>
        </p:txBody>
      </p:sp>
      <p:sp>
        <p:nvSpPr>
          <p:cNvPr id="8" name="TextBox 7">
            <a:extLst>
              <a:ext uri="{FF2B5EF4-FFF2-40B4-BE49-F238E27FC236}">
                <a16:creationId xmlns:a16="http://schemas.microsoft.com/office/drawing/2014/main" id="{99E42638-5610-A241-4463-6A085A6F726B}"/>
              </a:ext>
            </a:extLst>
          </p:cNvPr>
          <p:cNvSpPr txBox="1"/>
          <p:nvPr userDrawn="1"/>
        </p:nvSpPr>
        <p:spPr>
          <a:xfrm>
            <a:off x="391997" y="1378425"/>
            <a:ext cx="4993200" cy="831600"/>
          </a:xfrm>
          <a:prstGeom prst="rect">
            <a:avLst/>
          </a:prstGeom>
          <a:noFill/>
        </p:spPr>
        <p:txBody>
          <a:bodyPr wrap="square" rtlCol="0">
            <a:spAutoFit/>
          </a:bodyPr>
          <a:lstStyle/>
          <a:p>
            <a:pPr lvl="0"/>
            <a:r>
              <a:rPr lang="en-US" sz="5400" b="1" i="0" u="none" strike="noStrike" kern="0" cap="none" spc="0" baseline="0" dirty="0">
                <a:solidFill>
                  <a:srgbClr val="002060"/>
                </a:solidFill>
                <a:uFillTx/>
                <a:latin typeface="Calibri"/>
                <a:cs typeface="Calibri"/>
              </a:rPr>
              <a:t>Mathématiques</a:t>
            </a:r>
            <a:endParaRPr lang="fr-FR" sz="5400" b="1" i="0" u="none" strike="noStrike" kern="0" cap="none" spc="0" baseline="0" dirty="0">
              <a:solidFill>
                <a:srgbClr val="002060"/>
              </a:solidFill>
              <a:uFillTx/>
              <a:latin typeface="Calibri"/>
              <a:cs typeface="Calibri"/>
            </a:endParaRPr>
          </a:p>
        </p:txBody>
      </p:sp>
      <p:sp>
        <p:nvSpPr>
          <p:cNvPr id="9" name="TextBox 8">
            <a:extLst>
              <a:ext uri="{FF2B5EF4-FFF2-40B4-BE49-F238E27FC236}">
                <a16:creationId xmlns:a16="http://schemas.microsoft.com/office/drawing/2014/main" id="{D017F484-2477-B3F9-BE05-6957BC8C2899}"/>
              </a:ext>
            </a:extLst>
          </p:cNvPr>
          <p:cNvSpPr txBox="1"/>
          <p:nvPr userDrawn="1"/>
        </p:nvSpPr>
        <p:spPr>
          <a:xfrm>
            <a:off x="391997" y="2305050"/>
            <a:ext cx="1519200" cy="522000"/>
          </a:xfrm>
          <a:prstGeom prst="rect">
            <a:avLst/>
          </a:prstGeom>
          <a:noFill/>
        </p:spPr>
        <p:txBody>
          <a:bodyPr wrap="square" rtlCol="0">
            <a:spAutoFit/>
          </a:bodyPr>
          <a:lstStyle/>
          <a:p>
            <a:pPr lvl="0"/>
            <a:r>
              <a:rPr lang="en-US" sz="3000" b="1" i="0" u="none" strike="noStrike" kern="0" cap="none" spc="0" baseline="0" dirty="0">
                <a:solidFill>
                  <a:srgbClr val="0070C0"/>
                </a:solidFill>
                <a:uFillTx/>
                <a:latin typeface="Calibri" panose="020F0502020204030204" pitchFamily="34" charset="0"/>
                <a:cs typeface="Calibri" panose="020F0502020204030204" pitchFamily="34" charset="0"/>
              </a:rPr>
              <a:t>Période</a:t>
            </a:r>
            <a:endParaRPr lang="fr-FR" sz="3000" b="1" i="0" u="none" strike="noStrike" kern="0" cap="none" spc="0" baseline="0" dirty="0">
              <a:solidFill>
                <a:srgbClr val="0070C0"/>
              </a:solidFill>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881250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cônes pour l’élève">
    <p:bg>
      <p:bgPr>
        <a:solidFill>
          <a:srgbClr val="DCE6F2"/>
        </a:solidFill>
        <a:effectLst/>
      </p:bgPr>
    </p:bg>
    <p:spTree>
      <p:nvGrpSpPr>
        <p:cNvPr id="1" name=""/>
        <p:cNvGrpSpPr/>
        <p:nvPr/>
      </p:nvGrpSpPr>
      <p:grpSpPr>
        <a:xfrm>
          <a:off x="0" y="0"/>
          <a:ext cx="0" cy="0"/>
          <a:chOff x="0" y="0"/>
          <a:chExt cx="0" cy="0"/>
        </a:xfrm>
      </p:grpSpPr>
      <p:grpSp>
        <p:nvGrpSpPr>
          <p:cNvPr id="2" name="Groupe 20">
            <a:extLst>
              <a:ext uri="{FF2B5EF4-FFF2-40B4-BE49-F238E27FC236}">
                <a16:creationId xmlns:a16="http://schemas.microsoft.com/office/drawing/2014/main" id="{455484CA-69F8-E897-4194-227636DCF03E}"/>
              </a:ext>
            </a:extLst>
          </p:cNvPr>
          <p:cNvGrpSpPr/>
          <p:nvPr userDrawn="1"/>
        </p:nvGrpSpPr>
        <p:grpSpPr>
          <a:xfrm>
            <a:off x="863927" y="4507781"/>
            <a:ext cx="5760430" cy="603600"/>
            <a:chOff x="647945" y="3380837"/>
            <a:chExt cx="4320322" cy="452700"/>
          </a:xfrm>
        </p:grpSpPr>
        <p:sp>
          <p:nvSpPr>
            <p:cNvPr id="3" name="Google Shape;334;p53">
              <a:extLst>
                <a:ext uri="{FF2B5EF4-FFF2-40B4-BE49-F238E27FC236}">
                  <a16:creationId xmlns:a16="http://schemas.microsoft.com/office/drawing/2014/main" id="{F98C3186-68F4-DA75-23D3-C638DE9F3D4C}"/>
                </a:ext>
              </a:extLst>
            </p:cNvPr>
            <p:cNvSpPr txBox="1"/>
            <p:nvPr/>
          </p:nvSpPr>
          <p:spPr>
            <a:xfrm>
              <a:off x="1372968" y="3457186"/>
              <a:ext cx="3595299" cy="300002"/>
            </a:xfrm>
            <a:prstGeom prst="rect">
              <a:avLst/>
            </a:prstGeom>
            <a:noFill/>
            <a:ln>
              <a:noFill/>
            </a:ln>
          </p:spPr>
          <p:txBody>
            <a:bodyPr spcFirstLastPara="1" wrap="square" lIns="91400" tIns="45667" rIns="91400" bIns="45667" anchor="t" anchorCtr="0">
              <a:spAutoFit/>
            </a:bodyPr>
            <a:lstStyle/>
            <a:p>
              <a:pPr defTabSz="1219170" eaLnBrk="0" fontAlgn="base" hangingPunct="0">
                <a:spcBef>
                  <a:spcPct val="0"/>
                </a:spcBef>
                <a:spcAft>
                  <a:spcPct val="0"/>
                </a:spcAft>
              </a:pPr>
              <a:r>
                <a:rPr lang="fr-FR" altLang="fr-FR" sz="2000" b="1" kern="0" dirty="0">
                  <a:solidFill>
                    <a:srgbClr val="44546A"/>
                  </a:solidFill>
                  <a:latin typeface="Calibri" panose="020F0502020204030204" pitchFamily="34" charset="0"/>
                  <a:cs typeface="Calibri" panose="020F0502020204030204" pitchFamily="34" charset="0"/>
                  <a:sym typeface="Arial"/>
                </a:rPr>
                <a:t>Les élèves travaillent en autonomie</a:t>
              </a:r>
              <a:endParaRPr lang="fr-FR" altLang="fr-FR" sz="2000" kern="0" dirty="0">
                <a:solidFill>
                  <a:srgbClr val="000000"/>
                </a:solidFill>
                <a:latin typeface="Calibri" panose="020F0502020204030204" pitchFamily="34" charset="0"/>
                <a:cs typeface="Calibri" panose="020F0502020204030204" pitchFamily="34" charset="0"/>
                <a:sym typeface="Arial"/>
              </a:endParaRPr>
            </a:p>
          </p:txBody>
        </p:sp>
        <p:pic>
          <p:nvPicPr>
            <p:cNvPr id="4" name="Google Shape;338;p53">
              <a:extLst>
                <a:ext uri="{FF2B5EF4-FFF2-40B4-BE49-F238E27FC236}">
                  <a16:creationId xmlns:a16="http://schemas.microsoft.com/office/drawing/2014/main" id="{EE8B5758-FC32-6DBC-FA34-8AD293E331F4}"/>
                </a:ext>
              </a:extLst>
            </p:cNvPr>
            <p:cNvPicPr preferRelativeResize="0"/>
            <p:nvPr/>
          </p:nvPicPr>
          <p:blipFill rotWithShape="1">
            <a:blip r:embed="rId2">
              <a:alphaModFix/>
            </a:blip>
            <a:srcRect/>
            <a:stretch/>
          </p:blipFill>
          <p:spPr>
            <a:xfrm>
              <a:off x="647945" y="3380837"/>
              <a:ext cx="460215" cy="452700"/>
            </a:xfrm>
            <a:prstGeom prst="rect">
              <a:avLst/>
            </a:prstGeom>
            <a:noFill/>
            <a:ln>
              <a:noFill/>
            </a:ln>
          </p:spPr>
        </p:pic>
      </p:grpSp>
      <p:grpSp>
        <p:nvGrpSpPr>
          <p:cNvPr id="5" name="Groupe 19">
            <a:extLst>
              <a:ext uri="{FF2B5EF4-FFF2-40B4-BE49-F238E27FC236}">
                <a16:creationId xmlns:a16="http://schemas.microsoft.com/office/drawing/2014/main" id="{6A2A93EC-87F6-95D1-5797-17C55B688302}"/>
              </a:ext>
            </a:extLst>
          </p:cNvPr>
          <p:cNvGrpSpPr/>
          <p:nvPr userDrawn="1"/>
        </p:nvGrpSpPr>
        <p:grpSpPr>
          <a:xfrm>
            <a:off x="884384" y="3752370"/>
            <a:ext cx="10372677" cy="498415"/>
            <a:chOff x="663288" y="2814277"/>
            <a:chExt cx="7779508" cy="373811"/>
          </a:xfrm>
        </p:grpSpPr>
        <p:sp>
          <p:nvSpPr>
            <p:cNvPr id="19" name="Google Shape;335;p53">
              <a:extLst>
                <a:ext uri="{FF2B5EF4-FFF2-40B4-BE49-F238E27FC236}">
                  <a16:creationId xmlns:a16="http://schemas.microsoft.com/office/drawing/2014/main" id="{16265EDD-5F5E-B918-CCF9-5A4977E0A2E1}"/>
                </a:ext>
              </a:extLst>
            </p:cNvPr>
            <p:cNvSpPr txBox="1"/>
            <p:nvPr/>
          </p:nvSpPr>
          <p:spPr>
            <a:xfrm>
              <a:off x="1372969" y="2851181"/>
              <a:ext cx="7069827" cy="300001"/>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FR" altLang="fr-FR" sz="2000" b="1" kern="0" dirty="0">
                  <a:solidFill>
                    <a:srgbClr val="44546A"/>
                  </a:solidFill>
                  <a:latin typeface="Calibri" panose="020F0502020204030204" pitchFamily="34" charset="0"/>
                  <a:cs typeface="Calibri" panose="020F0502020204030204" pitchFamily="34" charset="0"/>
                  <a:sym typeface="Arial"/>
                </a:rPr>
                <a:t>Les élèves travaillent en binômes</a:t>
              </a:r>
            </a:p>
          </p:txBody>
        </p:sp>
        <p:pic>
          <p:nvPicPr>
            <p:cNvPr id="20" name="Google Shape;339;p53">
              <a:extLst>
                <a:ext uri="{FF2B5EF4-FFF2-40B4-BE49-F238E27FC236}">
                  <a16:creationId xmlns:a16="http://schemas.microsoft.com/office/drawing/2014/main" id="{43A7DB30-C267-63FA-52A5-387FE7EB2813}"/>
                </a:ext>
              </a:extLst>
            </p:cNvPr>
            <p:cNvPicPr preferRelativeResize="0"/>
            <p:nvPr/>
          </p:nvPicPr>
          <p:blipFill rotWithShape="1">
            <a:blip r:embed="rId3">
              <a:alphaModFix/>
            </a:blip>
            <a:srcRect/>
            <a:stretch/>
          </p:blipFill>
          <p:spPr>
            <a:xfrm>
              <a:off x="663288" y="2814277"/>
              <a:ext cx="413750" cy="373811"/>
            </a:xfrm>
            <a:prstGeom prst="rect">
              <a:avLst/>
            </a:prstGeom>
            <a:noFill/>
            <a:ln>
              <a:noFill/>
            </a:ln>
          </p:spPr>
        </p:pic>
      </p:grpSp>
      <p:grpSp>
        <p:nvGrpSpPr>
          <p:cNvPr id="21" name="Groupe 17">
            <a:extLst>
              <a:ext uri="{FF2B5EF4-FFF2-40B4-BE49-F238E27FC236}">
                <a16:creationId xmlns:a16="http://schemas.microsoft.com/office/drawing/2014/main" id="{AB8F74CF-5AE3-7B7C-8F1A-7138C5479B0F}"/>
              </a:ext>
            </a:extLst>
          </p:cNvPr>
          <p:cNvGrpSpPr/>
          <p:nvPr userDrawn="1"/>
        </p:nvGrpSpPr>
        <p:grpSpPr>
          <a:xfrm>
            <a:off x="887673" y="2319672"/>
            <a:ext cx="6840126" cy="498414"/>
            <a:chOff x="657162" y="1688359"/>
            <a:chExt cx="5130094" cy="373810"/>
          </a:xfrm>
        </p:grpSpPr>
        <p:pic>
          <p:nvPicPr>
            <p:cNvPr id="22" name="Google Shape;289;p51">
              <a:extLst>
                <a:ext uri="{FF2B5EF4-FFF2-40B4-BE49-F238E27FC236}">
                  <a16:creationId xmlns:a16="http://schemas.microsoft.com/office/drawing/2014/main" id="{AF9116B7-A8C5-1AC9-6D6A-06E46B310BA3}"/>
                </a:ext>
              </a:extLst>
            </p:cNvPr>
            <p:cNvPicPr preferRelativeResize="0"/>
            <p:nvPr/>
          </p:nvPicPr>
          <p:blipFill rotWithShape="1">
            <a:blip r:embed="rId4">
              <a:alphaModFix/>
            </a:blip>
            <a:srcRect/>
            <a:stretch/>
          </p:blipFill>
          <p:spPr>
            <a:xfrm>
              <a:off x="657162" y="1688359"/>
              <a:ext cx="417704" cy="373810"/>
            </a:xfrm>
            <a:prstGeom prst="rect">
              <a:avLst/>
            </a:prstGeom>
            <a:noFill/>
            <a:ln>
              <a:noFill/>
            </a:ln>
          </p:spPr>
        </p:pic>
        <p:sp>
          <p:nvSpPr>
            <p:cNvPr id="23" name="Google Shape;290;p51">
              <a:extLst>
                <a:ext uri="{FF2B5EF4-FFF2-40B4-BE49-F238E27FC236}">
                  <a16:creationId xmlns:a16="http://schemas.microsoft.com/office/drawing/2014/main" id="{7C2661D8-C739-826A-F71A-B0D3928B2B2F}"/>
                </a:ext>
              </a:extLst>
            </p:cNvPr>
            <p:cNvSpPr txBox="1"/>
            <p:nvPr/>
          </p:nvSpPr>
          <p:spPr>
            <a:xfrm>
              <a:off x="1364376" y="1725263"/>
              <a:ext cx="4422880" cy="300001"/>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écoutent l’enseignant avec attention</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grpSp>
      <p:grpSp>
        <p:nvGrpSpPr>
          <p:cNvPr id="24" name="Groupe 16">
            <a:extLst>
              <a:ext uri="{FF2B5EF4-FFF2-40B4-BE49-F238E27FC236}">
                <a16:creationId xmlns:a16="http://schemas.microsoft.com/office/drawing/2014/main" id="{55116010-721E-395D-81F9-3AB0089260C9}"/>
              </a:ext>
            </a:extLst>
          </p:cNvPr>
          <p:cNvGrpSpPr/>
          <p:nvPr userDrawn="1"/>
        </p:nvGrpSpPr>
        <p:grpSpPr>
          <a:xfrm>
            <a:off x="954798" y="1692132"/>
            <a:ext cx="5669559" cy="426303"/>
            <a:chOff x="716099" y="1269098"/>
            <a:chExt cx="4252169" cy="319727"/>
          </a:xfrm>
        </p:grpSpPr>
        <p:sp>
          <p:nvSpPr>
            <p:cNvPr id="25" name="Google Shape;293;p51">
              <a:extLst>
                <a:ext uri="{FF2B5EF4-FFF2-40B4-BE49-F238E27FC236}">
                  <a16:creationId xmlns:a16="http://schemas.microsoft.com/office/drawing/2014/main" id="{7032D0E0-EBEC-53E8-0B49-48526A3D36F9}"/>
                </a:ext>
              </a:extLst>
            </p:cNvPr>
            <p:cNvSpPr txBox="1"/>
            <p:nvPr/>
          </p:nvSpPr>
          <p:spPr>
            <a:xfrm>
              <a:off x="1372969" y="1278960"/>
              <a:ext cx="3595299" cy="300002"/>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lèvent la main pour participer</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pic>
          <p:nvPicPr>
            <p:cNvPr id="26" name="Google Shape;294;p51" descr="Lever la main - Icônes mains et gestes gratuites">
              <a:extLst>
                <a:ext uri="{FF2B5EF4-FFF2-40B4-BE49-F238E27FC236}">
                  <a16:creationId xmlns:a16="http://schemas.microsoft.com/office/drawing/2014/main" id="{2ACEC901-186A-BF79-835B-E57B82F459EF}"/>
                </a:ext>
              </a:extLst>
            </p:cNvPr>
            <p:cNvPicPr preferRelativeResize="0"/>
            <p:nvPr/>
          </p:nvPicPr>
          <p:blipFill rotWithShape="1">
            <a:blip r:embed="rId5">
              <a:alphaModFix/>
            </a:blip>
            <a:srcRect/>
            <a:stretch/>
          </p:blipFill>
          <p:spPr>
            <a:xfrm>
              <a:off x="716099" y="1269098"/>
              <a:ext cx="405665" cy="319727"/>
            </a:xfrm>
            <a:prstGeom prst="rect">
              <a:avLst/>
            </a:prstGeom>
            <a:noFill/>
            <a:ln>
              <a:noFill/>
            </a:ln>
          </p:spPr>
        </p:pic>
      </p:grpSp>
      <p:grpSp>
        <p:nvGrpSpPr>
          <p:cNvPr id="27" name="Groupe 4">
            <a:extLst>
              <a:ext uri="{FF2B5EF4-FFF2-40B4-BE49-F238E27FC236}">
                <a16:creationId xmlns:a16="http://schemas.microsoft.com/office/drawing/2014/main" id="{A476E449-2EDB-16AA-E1CA-9C17502AAE06}"/>
              </a:ext>
            </a:extLst>
          </p:cNvPr>
          <p:cNvGrpSpPr/>
          <p:nvPr userDrawn="1"/>
        </p:nvGrpSpPr>
        <p:grpSpPr>
          <a:xfrm>
            <a:off x="863575" y="916351"/>
            <a:ext cx="6681334" cy="603600"/>
            <a:chOff x="915782" y="892042"/>
            <a:chExt cx="6681334" cy="603600"/>
          </a:xfrm>
        </p:grpSpPr>
        <p:sp>
          <p:nvSpPr>
            <p:cNvPr id="28" name="Google Shape;333;p53">
              <a:extLst>
                <a:ext uri="{FF2B5EF4-FFF2-40B4-BE49-F238E27FC236}">
                  <a16:creationId xmlns:a16="http://schemas.microsoft.com/office/drawing/2014/main" id="{DFD7CD4B-7B90-E1D3-21AD-ACB5739F4ED9}"/>
                </a:ext>
              </a:extLst>
            </p:cNvPr>
            <p:cNvSpPr txBox="1"/>
            <p:nvPr/>
          </p:nvSpPr>
          <p:spPr>
            <a:xfrm>
              <a:off x="1882832" y="949173"/>
              <a:ext cx="5714284"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utilisent l’ardoise pour répondre</a:t>
              </a:r>
              <a:endParaRPr sz="2000" kern="0" dirty="0">
                <a:solidFill>
                  <a:srgbClr val="000000"/>
                </a:solidFill>
                <a:latin typeface="Calibri" panose="020F0502020204030204" pitchFamily="34" charset="0"/>
                <a:cs typeface="Calibri" panose="020F0502020204030204" pitchFamily="34" charset="0"/>
                <a:sym typeface="Arial"/>
              </a:endParaRPr>
            </a:p>
          </p:txBody>
        </p:sp>
        <p:grpSp>
          <p:nvGrpSpPr>
            <p:cNvPr id="29" name="Groupe 26">
              <a:extLst>
                <a:ext uri="{FF2B5EF4-FFF2-40B4-BE49-F238E27FC236}">
                  <a16:creationId xmlns:a16="http://schemas.microsoft.com/office/drawing/2014/main" id="{A0ECEF0B-4454-0780-970F-F29223465F33}"/>
                </a:ext>
              </a:extLst>
            </p:cNvPr>
            <p:cNvGrpSpPr/>
            <p:nvPr/>
          </p:nvGrpSpPr>
          <p:grpSpPr>
            <a:xfrm>
              <a:off x="915782" y="892042"/>
              <a:ext cx="632111" cy="603600"/>
              <a:chOff x="779845" y="4335989"/>
              <a:chExt cx="442253" cy="575842"/>
            </a:xfrm>
          </p:grpSpPr>
          <p:pic>
            <p:nvPicPr>
              <p:cNvPr id="30" name="Google Shape;307;p51" descr="Une image contenant Dessin animé, clipart, Animation, illustration&#10;&#10;Description générée automatiquement">
                <a:extLst>
                  <a:ext uri="{FF2B5EF4-FFF2-40B4-BE49-F238E27FC236}">
                    <a16:creationId xmlns:a16="http://schemas.microsoft.com/office/drawing/2014/main" id="{631B41C6-5093-1874-B93F-DF1E71265567}"/>
                  </a:ext>
                </a:extLst>
              </p:cNvPr>
              <p:cNvPicPr preferRelativeResize="0"/>
              <p:nvPr/>
            </p:nvPicPr>
            <p:blipFill rotWithShape="1">
              <a:blip r:embed="rId6">
                <a:alphaModFix/>
              </a:blip>
              <a:srcRect l="18242" t="9344" r="18458" b="23864"/>
              <a:stretch/>
            </p:blipFill>
            <p:spPr>
              <a:xfrm>
                <a:off x="779845" y="4335989"/>
                <a:ext cx="442253" cy="575842"/>
              </a:xfrm>
              <a:prstGeom prst="rect">
                <a:avLst/>
              </a:prstGeom>
              <a:noFill/>
              <a:ln>
                <a:noFill/>
              </a:ln>
            </p:spPr>
          </p:pic>
          <p:sp>
            <p:nvSpPr>
              <p:cNvPr id="31" name="Rectangle 30">
                <a:extLst>
                  <a:ext uri="{FF2B5EF4-FFF2-40B4-BE49-F238E27FC236}">
                    <a16:creationId xmlns:a16="http://schemas.microsoft.com/office/drawing/2014/main" id="{B7B9C88E-B244-D0E5-DBC7-CAAEF4B2E030}"/>
                  </a:ext>
                </a:extLst>
              </p:cNvPr>
              <p:cNvSpPr/>
              <p:nvPr/>
            </p:nvSpPr>
            <p:spPr>
              <a:xfrm>
                <a:off x="1078544" y="4438901"/>
                <a:ext cx="126559" cy="89253"/>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1867" kern="0" dirty="0">
                  <a:solidFill>
                    <a:srgbClr val="FFFFFF"/>
                  </a:solidFill>
                  <a:latin typeface="Calibri" panose="020F0502020204030204" pitchFamily="34" charset="0"/>
                  <a:cs typeface="Calibri" panose="020F0502020204030204" pitchFamily="34" charset="0"/>
                  <a:sym typeface="Arial"/>
                </a:endParaRPr>
              </a:p>
            </p:txBody>
          </p:sp>
        </p:grpSp>
      </p:grpSp>
      <p:grpSp>
        <p:nvGrpSpPr>
          <p:cNvPr id="32" name="Groupe 18">
            <a:extLst>
              <a:ext uri="{FF2B5EF4-FFF2-40B4-BE49-F238E27FC236}">
                <a16:creationId xmlns:a16="http://schemas.microsoft.com/office/drawing/2014/main" id="{F3573989-899D-DD36-F65B-31E027EEE3BF}"/>
              </a:ext>
            </a:extLst>
          </p:cNvPr>
          <p:cNvGrpSpPr/>
          <p:nvPr userDrawn="1"/>
        </p:nvGrpSpPr>
        <p:grpSpPr>
          <a:xfrm>
            <a:off x="915782" y="3014983"/>
            <a:ext cx="8342891" cy="482880"/>
            <a:chOff x="686836" y="2261237"/>
            <a:chExt cx="6257168" cy="362160"/>
          </a:xfrm>
        </p:grpSpPr>
        <p:sp>
          <p:nvSpPr>
            <p:cNvPr id="33" name="Google Shape;295;p51">
              <a:extLst>
                <a:ext uri="{FF2B5EF4-FFF2-40B4-BE49-F238E27FC236}">
                  <a16:creationId xmlns:a16="http://schemas.microsoft.com/office/drawing/2014/main" id="{6D8A138A-8404-BF79-B7CE-ED709CE3DE1C}"/>
                </a:ext>
              </a:extLst>
            </p:cNvPr>
            <p:cNvSpPr txBox="1"/>
            <p:nvPr/>
          </p:nvSpPr>
          <p:spPr>
            <a:xfrm>
              <a:off x="1372968" y="2323395"/>
              <a:ext cx="5571036" cy="300002"/>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élèvent gardent des traces écrites sur les livrets ou leurs cahiers</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grpSp>
          <p:nvGrpSpPr>
            <p:cNvPr id="34" name="Groupe 37">
              <a:extLst>
                <a:ext uri="{FF2B5EF4-FFF2-40B4-BE49-F238E27FC236}">
                  <a16:creationId xmlns:a16="http://schemas.microsoft.com/office/drawing/2014/main" id="{D258F6F1-54E9-CC65-6804-B72492331640}"/>
                </a:ext>
              </a:extLst>
            </p:cNvPr>
            <p:cNvGrpSpPr/>
            <p:nvPr/>
          </p:nvGrpSpPr>
          <p:grpSpPr>
            <a:xfrm>
              <a:off x="686836" y="2261237"/>
              <a:ext cx="413750" cy="353971"/>
              <a:chOff x="10280460" y="4850932"/>
              <a:chExt cx="630930" cy="588164"/>
            </a:xfrm>
          </p:grpSpPr>
          <p:pic>
            <p:nvPicPr>
              <p:cNvPr id="35" name="Picture 7">
                <a:extLst>
                  <a:ext uri="{FF2B5EF4-FFF2-40B4-BE49-F238E27FC236}">
                    <a16:creationId xmlns:a16="http://schemas.microsoft.com/office/drawing/2014/main" id="{D769BB9A-B098-79E1-8239-99CA09660C46}"/>
                  </a:ext>
                </a:extLst>
              </p:cNvPr>
              <p:cNvPicPr>
                <a:picLocks noChangeAspect="1"/>
              </p:cNvPicPr>
              <p:nvPr/>
            </p:nvPicPr>
            <p:blipFill>
              <a:blip r:embed="rId7"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10280460" y="4967823"/>
                <a:ext cx="630930" cy="471273"/>
              </a:xfrm>
              <a:prstGeom prst="rect">
                <a:avLst/>
              </a:prstGeom>
              <a:ln w="19050">
                <a:noFill/>
              </a:ln>
            </p:spPr>
          </p:pic>
          <p:pic>
            <p:nvPicPr>
              <p:cNvPr id="36" name="Picture 7">
                <a:extLst>
                  <a:ext uri="{FF2B5EF4-FFF2-40B4-BE49-F238E27FC236}">
                    <a16:creationId xmlns:a16="http://schemas.microsoft.com/office/drawing/2014/main" id="{C784C1E5-128D-2566-862A-59901DE4B6A7}"/>
                  </a:ext>
                </a:extLst>
              </p:cNvPr>
              <p:cNvPicPr>
                <a:picLocks noChangeAspect="1"/>
              </p:cNvPicPr>
              <p:nvPr/>
            </p:nvPicPr>
            <p:blipFill>
              <a:blip r:embed="rId8"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10456526" y="4850932"/>
                <a:ext cx="147273" cy="471273"/>
              </a:xfrm>
              <a:prstGeom prst="rect">
                <a:avLst/>
              </a:prstGeom>
              <a:ln w="19050">
                <a:noFill/>
              </a:ln>
            </p:spPr>
          </p:pic>
        </p:grpSp>
      </p:grpSp>
      <p:sp>
        <p:nvSpPr>
          <p:cNvPr id="37" name="Google Shape;291;p51">
            <a:extLst>
              <a:ext uri="{FF2B5EF4-FFF2-40B4-BE49-F238E27FC236}">
                <a16:creationId xmlns:a16="http://schemas.microsoft.com/office/drawing/2014/main" id="{A40F8BC1-7C32-736A-15E5-657A517D14A8}"/>
              </a:ext>
            </a:extLst>
          </p:cNvPr>
          <p:cNvSpPr/>
          <p:nvPr userDrawn="1"/>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170">
              <a:buClr>
                <a:srgbClr val="44546A"/>
              </a:buClr>
              <a:buSzPts val="2400"/>
            </a:pPr>
            <a:r>
              <a:rPr lang="fr-FR" sz="3200" b="1" kern="0" dirty="0">
                <a:solidFill>
                  <a:srgbClr val="44546A"/>
                </a:solidFill>
                <a:latin typeface="Calibri" panose="020F0502020204030204" pitchFamily="34" charset="0"/>
                <a:ea typeface="Calibri"/>
                <a:cs typeface="Calibri" panose="020F0502020204030204" pitchFamily="34" charset="0"/>
                <a:sym typeface="Calibri"/>
              </a:rPr>
              <a:t>Icônes pour l’élève</a:t>
            </a:r>
            <a:endParaRPr lang="fr-FR" sz="1867" kern="0" dirty="0">
              <a:solidFill>
                <a:srgbClr val="000000"/>
              </a:solidFill>
              <a:latin typeface="Calibri" panose="020F0502020204030204" pitchFamily="34" charset="0"/>
              <a:cs typeface="Calibri" panose="020F0502020204030204" pitchFamily="34" charset="0"/>
              <a:sym typeface="Arial"/>
            </a:endParaRPr>
          </a:p>
        </p:txBody>
      </p:sp>
      <p:sp>
        <p:nvSpPr>
          <p:cNvPr id="38" name="Google Shape;335;p53">
            <a:extLst>
              <a:ext uri="{FF2B5EF4-FFF2-40B4-BE49-F238E27FC236}">
                <a16:creationId xmlns:a16="http://schemas.microsoft.com/office/drawing/2014/main" id="{2369AF76-2833-62D1-EB9E-5C27BDD16343}"/>
              </a:ext>
            </a:extLst>
          </p:cNvPr>
          <p:cNvSpPr txBox="1"/>
          <p:nvPr userDrawn="1"/>
        </p:nvSpPr>
        <p:spPr>
          <a:xfrm>
            <a:off x="1830624" y="5422784"/>
            <a:ext cx="4867240"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MA" sz="2000" b="1" kern="0" dirty="0">
                <a:solidFill>
                  <a:srgbClr val="44546A"/>
                </a:solidFill>
                <a:latin typeface="Calibri" panose="020F0502020204030204" pitchFamily="34" charset="0"/>
                <a:ea typeface="Calibri"/>
                <a:cs typeface="Calibri" panose="020F0502020204030204" pitchFamily="34" charset="0"/>
                <a:sym typeface="Calibri"/>
              </a:rPr>
              <a:t>L</a:t>
            </a:r>
            <a:r>
              <a:rPr lang="fr" sz="2000" b="1" kern="0" dirty="0">
                <a:solidFill>
                  <a:srgbClr val="44546A"/>
                </a:solidFill>
                <a:latin typeface="Calibri" panose="020F0502020204030204" pitchFamily="34" charset="0"/>
                <a:ea typeface="Calibri"/>
                <a:cs typeface="Calibri" panose="020F0502020204030204" pitchFamily="34" charset="0"/>
                <a:sym typeface="Calibri"/>
              </a:rPr>
              <a:t>es élèves passent au tableau</a:t>
            </a:r>
            <a:endParaRPr sz="2000" kern="0" dirty="0">
              <a:solidFill>
                <a:srgbClr val="000000"/>
              </a:solidFill>
              <a:latin typeface="Calibri" panose="020F0502020204030204" pitchFamily="34" charset="0"/>
              <a:cs typeface="Calibri" panose="020F0502020204030204" pitchFamily="34" charset="0"/>
              <a:sym typeface="Arial"/>
            </a:endParaRPr>
          </a:p>
        </p:txBody>
      </p:sp>
      <p:pic>
        <p:nvPicPr>
          <p:cNvPr id="39" name="Picture 1">
            <a:extLst>
              <a:ext uri="{FF2B5EF4-FFF2-40B4-BE49-F238E27FC236}">
                <a16:creationId xmlns:a16="http://schemas.microsoft.com/office/drawing/2014/main" id="{6AE998C4-B93B-EDF2-241A-2D56A1D7A190}"/>
              </a:ext>
            </a:extLst>
          </p:cNvPr>
          <p:cNvPicPr>
            <a:picLocks noChangeAspect="1"/>
          </p:cNvPicPr>
          <p:nvPr userDrawn="1"/>
        </p:nvPicPr>
        <p:blipFill>
          <a:blip r:embed="rId9" cstate="hqprint">
            <a:extLst>
              <a:ext uri="{BEBA8EAE-BF5A-486C-A8C5-ECC9F3942E4B}">
                <a14:imgProps xmlns:a14="http://schemas.microsoft.com/office/drawing/2010/main">
                  <a14:imgLayer r:embed="rId10">
                    <a14:imgEffect>
                      <a14:backgroundRemoval t="3418" b="97852" l="9961" r="89844"/>
                    </a14:imgEffect>
                  </a14:imgLayer>
                </a14:imgProps>
              </a:ext>
              <a:ext uri="{28A0092B-C50C-407E-A947-70E740481C1C}">
                <a14:useLocalDpi xmlns:a14="http://schemas.microsoft.com/office/drawing/2010/main" val="0"/>
              </a:ext>
            </a:extLst>
          </a:blip>
          <a:stretch>
            <a:fillRect/>
          </a:stretch>
        </p:blipFill>
        <p:spPr>
          <a:xfrm>
            <a:off x="863575" y="5298758"/>
            <a:ext cx="648055" cy="648055"/>
          </a:xfrm>
          <a:prstGeom prst="rect">
            <a:avLst/>
          </a:prstGeom>
        </p:spPr>
      </p:pic>
    </p:spTree>
    <p:extLst>
      <p:ext uri="{BB962C8B-B14F-4D97-AF65-F5344CB8AC3E}">
        <p14:creationId xmlns:p14="http://schemas.microsoft.com/office/powerpoint/2010/main" val="7812407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Matériel nécessaire">
    <p:bg>
      <p:bgPr>
        <a:solidFill>
          <a:srgbClr val="DCE6F2"/>
        </a:solidFill>
        <a:effectLst/>
      </p:bgPr>
    </p:bg>
    <p:spTree>
      <p:nvGrpSpPr>
        <p:cNvPr id="1" name=""/>
        <p:cNvGrpSpPr/>
        <p:nvPr/>
      </p:nvGrpSpPr>
      <p:grpSpPr>
        <a:xfrm>
          <a:off x="0" y="0"/>
          <a:ext cx="0" cy="0"/>
          <a:chOff x="0" y="0"/>
          <a:chExt cx="0" cy="0"/>
        </a:xfrm>
      </p:grpSpPr>
      <p:grpSp>
        <p:nvGrpSpPr>
          <p:cNvPr id="6" name="Google Shape;250;p28">
            <a:extLst>
              <a:ext uri="{FF2B5EF4-FFF2-40B4-BE49-F238E27FC236}">
                <a16:creationId xmlns:a16="http://schemas.microsoft.com/office/drawing/2014/main" id="{A8360E5E-9716-211B-4AB4-F30E96005C08}"/>
              </a:ext>
            </a:extLst>
          </p:cNvPr>
          <p:cNvGrpSpPr/>
          <p:nvPr userDrawn="1"/>
        </p:nvGrpSpPr>
        <p:grpSpPr>
          <a:xfrm>
            <a:off x="1306286" y="1032992"/>
            <a:ext cx="9579427" cy="5403036"/>
            <a:chOff x="1619475" y="1029778"/>
            <a:chExt cx="6095701" cy="3804525"/>
          </a:xfrm>
        </p:grpSpPr>
        <p:sp>
          <p:nvSpPr>
            <p:cNvPr id="7" name="Google Shape;251;p28">
              <a:extLst>
                <a:ext uri="{FF2B5EF4-FFF2-40B4-BE49-F238E27FC236}">
                  <a16:creationId xmlns:a16="http://schemas.microsoft.com/office/drawing/2014/main" id="{FA17CCFF-EE09-3EC4-5D73-7FB52CE59901}"/>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sp>
          <p:nvSpPr>
            <p:cNvPr id="8" name="Google Shape;252;p28">
              <a:extLst>
                <a:ext uri="{FF2B5EF4-FFF2-40B4-BE49-F238E27FC236}">
                  <a16:creationId xmlns:a16="http://schemas.microsoft.com/office/drawing/2014/main" id="{ECBB120E-536C-8FEB-869A-62ABAFAC3241}"/>
                </a:ext>
              </a:extLst>
            </p:cNvPr>
            <p:cNvSpPr/>
            <p:nvPr/>
          </p:nvSpPr>
          <p:spPr>
            <a:xfrm>
              <a:off x="1692956" y="1084268"/>
              <a:ext cx="5924251" cy="368460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grpSp>
      <p:sp>
        <p:nvSpPr>
          <p:cNvPr id="9" name="Google Shape;255;p28">
            <a:extLst>
              <a:ext uri="{FF2B5EF4-FFF2-40B4-BE49-F238E27FC236}">
                <a16:creationId xmlns:a16="http://schemas.microsoft.com/office/drawing/2014/main" id="{A70412DC-1D3C-A7CC-7D08-6DA571BCD97C}"/>
              </a:ext>
            </a:extLst>
          </p:cNvPr>
          <p:cNvSpPr/>
          <p:nvPr userDrawn="1"/>
        </p:nvSpPr>
        <p:spPr>
          <a:xfrm>
            <a:off x="948075" y="181482"/>
            <a:ext cx="3947196" cy="584801"/>
          </a:xfrm>
          <a:prstGeom prst="rect">
            <a:avLst/>
          </a:prstGeom>
          <a:noFill/>
          <a:ln cap="flat">
            <a:noFill/>
            <a:prstDash val="solid"/>
          </a:ln>
        </p:spPr>
        <p:txBody>
          <a:bodyPr vert="horz" wrap="square" lIns="91427" tIns="45695" rIns="91427" bIns="45695" anchor="t" anchorCtr="0" compatLnSpc="1">
            <a:noAutofit/>
          </a:bodyPr>
          <a:lstStyle/>
          <a:p>
            <a:pPr defTabSz="457189">
              <a:lnSpc>
                <a:spcPct val="90000"/>
              </a:lnSpc>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panose="020F0502020204030204" pitchFamily="34" charset="0"/>
                <a:cs typeface="Calibri" panose="020F0502020204030204" pitchFamily="34" charset="0"/>
                <a:sym typeface="Arial"/>
              </a:rPr>
              <a:t>Matériel nécessaire</a:t>
            </a:r>
          </a:p>
        </p:txBody>
      </p:sp>
      <p:sp>
        <p:nvSpPr>
          <p:cNvPr id="10" name="Google Shape;995;p109">
            <a:extLst>
              <a:ext uri="{FF2B5EF4-FFF2-40B4-BE49-F238E27FC236}">
                <a16:creationId xmlns:a16="http://schemas.microsoft.com/office/drawing/2014/main" id="{22D538A4-3182-65C8-6ABA-050037FC3F41}"/>
              </a:ext>
            </a:extLst>
          </p:cNvPr>
          <p:cNvSpPr txBox="1"/>
          <p:nvPr userDrawn="1"/>
        </p:nvSpPr>
        <p:spPr>
          <a:xfrm>
            <a:off x="1508625" y="1416789"/>
            <a:ext cx="4266849" cy="650167"/>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40">
              <a:lnSpc>
                <a:spcPct val="130000"/>
              </a:lnSpc>
              <a:defRPr sz="1800" b="0" i="0" u="none" strike="noStrike" kern="0" cap="none" spc="0" baseline="0">
                <a:solidFill>
                  <a:srgbClr val="000000"/>
                </a:solidFill>
                <a:uFillTx/>
              </a:defRPr>
            </a:pPr>
            <a:r>
              <a:rPr lang="fr-FR" sz="2400" b="1" kern="0"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a:rPr>
              <a:t>Matériel de l’enseignant</a:t>
            </a:r>
          </a:p>
        </p:txBody>
      </p:sp>
      <p:sp>
        <p:nvSpPr>
          <p:cNvPr id="11" name="Google Shape;996;p109">
            <a:extLst>
              <a:ext uri="{FF2B5EF4-FFF2-40B4-BE49-F238E27FC236}">
                <a16:creationId xmlns:a16="http://schemas.microsoft.com/office/drawing/2014/main" id="{66364002-3C43-EA1F-98DB-2415C1736FA0}"/>
              </a:ext>
            </a:extLst>
          </p:cNvPr>
          <p:cNvSpPr txBox="1"/>
          <p:nvPr userDrawn="1"/>
        </p:nvSpPr>
        <p:spPr>
          <a:xfrm>
            <a:off x="5991497" y="1416788"/>
            <a:ext cx="4360944" cy="650168"/>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40">
              <a:defRPr sz="1800" b="0" i="0" u="none" strike="noStrike" kern="0" cap="none" spc="0" baseline="0">
                <a:solidFill>
                  <a:srgbClr val="000000"/>
                </a:solidFill>
                <a:uFillTx/>
              </a:defRPr>
            </a:pPr>
            <a:r>
              <a:rPr lang="fr-FR" sz="2400" b="1" kern="0"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a:rPr>
              <a:t>Matériel de l’élève</a:t>
            </a:r>
          </a:p>
        </p:txBody>
      </p:sp>
      <p:pic>
        <p:nvPicPr>
          <p:cNvPr id="13" name="Picture 12">
            <a:extLst>
              <a:ext uri="{FF2B5EF4-FFF2-40B4-BE49-F238E27FC236}">
                <a16:creationId xmlns:a16="http://schemas.microsoft.com/office/drawing/2014/main" id="{90826B0B-A604-22AA-6B36-0CE111A5321B}"/>
              </a:ext>
            </a:extLst>
          </p:cNvPr>
          <p:cNvPicPr>
            <a:picLocks noChangeAspect="1"/>
          </p:cNvPicPr>
          <p:nvPr userDrawn="1"/>
        </p:nvPicPr>
        <p:blipFill>
          <a:blip r:embed="rId2">
            <a:clrChange>
              <a:clrFrom>
                <a:srgbClr val="FFFFFF"/>
              </a:clrFrom>
              <a:clrTo>
                <a:srgbClr val="FFFFFF">
                  <a:alpha val="0"/>
                </a:srgbClr>
              </a:clrTo>
            </a:clrChange>
          </a:blip>
          <a:stretch>
            <a:fillRect/>
          </a:stretch>
        </p:blipFill>
        <p:spPr>
          <a:xfrm rot="19675284">
            <a:off x="8544238" y="4865352"/>
            <a:ext cx="1564020" cy="174252"/>
          </a:xfrm>
          <a:prstGeom prst="rect">
            <a:avLst/>
          </a:prstGeom>
        </p:spPr>
      </p:pic>
      <p:pic>
        <p:nvPicPr>
          <p:cNvPr id="14" name="Picture 13">
            <a:extLst>
              <a:ext uri="{FF2B5EF4-FFF2-40B4-BE49-F238E27FC236}">
                <a16:creationId xmlns:a16="http://schemas.microsoft.com/office/drawing/2014/main" id="{F8EC4882-7C52-C087-E415-A9FE7DECFDEF}"/>
              </a:ext>
            </a:extLst>
          </p:cNvPr>
          <p:cNvPicPr>
            <a:picLocks noChangeAspect="1"/>
          </p:cNvPicPr>
          <p:nvPr userDrawn="1"/>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5" t="23325" r="26247" b="30055"/>
          <a:stretch>
            <a:fillRect/>
          </a:stretch>
        </p:blipFill>
        <p:spPr>
          <a:xfrm>
            <a:off x="8786281" y="2316888"/>
            <a:ext cx="1478097" cy="1109845"/>
          </a:xfrm>
          <a:prstGeom prst="rect">
            <a:avLst/>
          </a:prstGeom>
          <a:ln w="19050">
            <a:noFill/>
          </a:ln>
          <a:effectLst>
            <a:outerShdw blurRad="50800" dist="38100" dir="2700000" algn="tl" rotWithShape="0">
              <a:prstClr val="black">
                <a:alpha val="40000"/>
              </a:prstClr>
            </a:outerShdw>
          </a:effectLst>
        </p:spPr>
      </p:pic>
      <p:pic>
        <p:nvPicPr>
          <p:cNvPr id="15" name="Picture 14">
            <a:extLst>
              <a:ext uri="{FF2B5EF4-FFF2-40B4-BE49-F238E27FC236}">
                <a16:creationId xmlns:a16="http://schemas.microsoft.com/office/drawing/2014/main" id="{A0BC54C1-3967-5578-4E72-B4CAFC18A087}"/>
              </a:ext>
            </a:extLst>
          </p:cNvPr>
          <p:cNvPicPr>
            <a:picLocks noChangeAspect="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9492110" y="5381605"/>
            <a:ext cx="413335" cy="397411"/>
          </a:xfrm>
          <a:prstGeom prst="rect">
            <a:avLst/>
          </a:prstGeom>
        </p:spPr>
      </p:pic>
      <p:pic>
        <p:nvPicPr>
          <p:cNvPr id="40" name="Picture 4">
            <a:extLst>
              <a:ext uri="{FF2B5EF4-FFF2-40B4-BE49-F238E27FC236}">
                <a16:creationId xmlns:a16="http://schemas.microsoft.com/office/drawing/2014/main" id="{CC630518-916E-ACA4-D8BB-8D1B317C61B0}"/>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6769475" y="4700745"/>
            <a:ext cx="1491516" cy="1080393"/>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41" name="ZoneTexte 10">
            <a:extLst>
              <a:ext uri="{FF2B5EF4-FFF2-40B4-BE49-F238E27FC236}">
                <a16:creationId xmlns:a16="http://schemas.microsoft.com/office/drawing/2014/main" id="{136304CA-9344-CA01-AF56-88EE7AC7B643}"/>
              </a:ext>
            </a:extLst>
          </p:cNvPr>
          <p:cNvSpPr txBox="1"/>
          <p:nvPr userDrawn="1"/>
        </p:nvSpPr>
        <p:spPr>
          <a:xfrm>
            <a:off x="8617364" y="3426733"/>
            <a:ext cx="1907400" cy="261610"/>
          </a:xfrm>
          <a:prstGeom prst="rect">
            <a:avLst/>
          </a:prstGeom>
          <a:noFill/>
        </p:spPr>
        <p:txBody>
          <a:bodyPr wrap="square" rtlCol="0">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Cahier de l’élève</a:t>
            </a:r>
          </a:p>
        </p:txBody>
      </p:sp>
      <p:sp>
        <p:nvSpPr>
          <p:cNvPr id="42" name="Rectangle 41">
            <a:extLst>
              <a:ext uri="{FF2B5EF4-FFF2-40B4-BE49-F238E27FC236}">
                <a16:creationId xmlns:a16="http://schemas.microsoft.com/office/drawing/2014/main" id="{33213196-BB7D-7049-E6FD-D6A3E6F126B3}"/>
              </a:ext>
            </a:extLst>
          </p:cNvPr>
          <p:cNvSpPr/>
          <p:nvPr userDrawn="1"/>
        </p:nvSpPr>
        <p:spPr>
          <a:xfrm>
            <a:off x="4218715" y="3878375"/>
            <a:ext cx="1349291" cy="600164"/>
          </a:xfrm>
          <a:prstGeom prst="rect">
            <a:avLst/>
          </a:prstGeom>
        </p:spPr>
        <p:txBody>
          <a:bodyPr wrap="square">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Fiche technique de préparation de la séance</a:t>
            </a:r>
          </a:p>
        </p:txBody>
      </p:sp>
      <p:pic>
        <p:nvPicPr>
          <p:cNvPr id="43" name="Image 20">
            <a:extLst>
              <a:ext uri="{FF2B5EF4-FFF2-40B4-BE49-F238E27FC236}">
                <a16:creationId xmlns:a16="http://schemas.microsoft.com/office/drawing/2014/main" id="{F7D6FA7E-4E73-2155-87D8-FD7655791AF4}"/>
              </a:ext>
            </a:extLst>
          </p:cNvPr>
          <p:cNvPicPr>
            <a:picLocks noChangeAspect="1"/>
          </p:cNvPicPr>
          <p:nvPr userDrawn="1"/>
        </p:nvPicPr>
        <p:blipFill>
          <a:blip r:embed="rId6"/>
          <a:stretch>
            <a:fillRect/>
          </a:stretch>
        </p:blipFill>
        <p:spPr>
          <a:xfrm>
            <a:off x="4010586" y="2316888"/>
            <a:ext cx="1765551" cy="1457749"/>
          </a:xfrm>
          <a:prstGeom prst="rect">
            <a:avLst/>
          </a:prstGeom>
          <a:ln>
            <a:solidFill>
              <a:schemeClr val="accent1"/>
            </a:solidFill>
          </a:ln>
          <a:effectLst>
            <a:outerShdw blurRad="50800" dist="38100" dir="2700000" algn="tl" rotWithShape="0">
              <a:prstClr val="black">
                <a:alpha val="40000"/>
              </a:prstClr>
            </a:outerShdw>
          </a:effectLst>
        </p:spPr>
      </p:pic>
      <p:sp>
        <p:nvSpPr>
          <p:cNvPr id="44" name="Rectangle 43">
            <a:extLst>
              <a:ext uri="{FF2B5EF4-FFF2-40B4-BE49-F238E27FC236}">
                <a16:creationId xmlns:a16="http://schemas.microsoft.com/office/drawing/2014/main" id="{035B0005-5CB7-5851-ED75-A8F4E9987C07}"/>
              </a:ext>
            </a:extLst>
          </p:cNvPr>
          <p:cNvSpPr/>
          <p:nvPr userDrawn="1"/>
        </p:nvSpPr>
        <p:spPr>
          <a:xfrm>
            <a:off x="2118499" y="3514273"/>
            <a:ext cx="1349291" cy="261610"/>
          </a:xfrm>
          <a:prstGeom prst="rect">
            <a:avLst/>
          </a:prstGeom>
        </p:spPr>
        <p:txBody>
          <a:bodyPr wrap="square">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Support PPT</a:t>
            </a:r>
          </a:p>
        </p:txBody>
      </p:sp>
      <p:sp>
        <p:nvSpPr>
          <p:cNvPr id="45" name="ZoneTexte 24">
            <a:extLst>
              <a:ext uri="{FF2B5EF4-FFF2-40B4-BE49-F238E27FC236}">
                <a16:creationId xmlns:a16="http://schemas.microsoft.com/office/drawing/2014/main" id="{212D7E7D-188B-E302-A4A1-B9D9218ED360}"/>
              </a:ext>
            </a:extLst>
          </p:cNvPr>
          <p:cNvSpPr txBox="1"/>
          <p:nvPr userDrawn="1"/>
        </p:nvSpPr>
        <p:spPr>
          <a:xfrm>
            <a:off x="6383334" y="3948484"/>
            <a:ext cx="1907400" cy="261610"/>
          </a:xfrm>
          <a:prstGeom prst="rect">
            <a:avLst/>
          </a:prstGeom>
          <a:noFill/>
        </p:spPr>
        <p:txBody>
          <a:bodyPr wrap="square" rtlCol="0">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Livret</a:t>
            </a:r>
          </a:p>
        </p:txBody>
      </p:sp>
      <p:sp>
        <p:nvSpPr>
          <p:cNvPr id="47" name="Picture Placeholder 46">
            <a:extLst>
              <a:ext uri="{FF2B5EF4-FFF2-40B4-BE49-F238E27FC236}">
                <a16:creationId xmlns:a16="http://schemas.microsoft.com/office/drawing/2014/main" id="{E158C153-CEB9-6B25-4344-46AB868B4159}"/>
              </a:ext>
            </a:extLst>
          </p:cNvPr>
          <p:cNvSpPr>
            <a:spLocks noGrp="1"/>
          </p:cNvSpPr>
          <p:nvPr>
            <p:ph type="pic" sz="quarter" idx="10"/>
          </p:nvPr>
        </p:nvSpPr>
        <p:spPr>
          <a:xfrm>
            <a:off x="1773800" y="2320200"/>
            <a:ext cx="1976400" cy="1108800"/>
          </a:xfrm>
        </p:spPr>
        <p:txBody>
          <a:bodyPr/>
          <a:lstStyle/>
          <a:p>
            <a:endParaRPr lang="fr-FR" dirty="0"/>
          </a:p>
        </p:txBody>
      </p:sp>
      <p:sp>
        <p:nvSpPr>
          <p:cNvPr id="48" name="Picture Placeholder 46">
            <a:extLst>
              <a:ext uri="{FF2B5EF4-FFF2-40B4-BE49-F238E27FC236}">
                <a16:creationId xmlns:a16="http://schemas.microsoft.com/office/drawing/2014/main" id="{F5AA724E-4917-3B05-FA7A-466E7FD5919B}"/>
              </a:ext>
            </a:extLst>
          </p:cNvPr>
          <p:cNvSpPr>
            <a:spLocks noGrp="1"/>
          </p:cNvSpPr>
          <p:nvPr>
            <p:ph type="pic" sz="quarter" idx="11"/>
          </p:nvPr>
        </p:nvSpPr>
        <p:spPr>
          <a:xfrm>
            <a:off x="1847600" y="4260622"/>
            <a:ext cx="1828800" cy="1728000"/>
          </a:xfrm>
        </p:spPr>
        <p:txBody>
          <a:bodyPr/>
          <a:lstStyle/>
          <a:p>
            <a:endParaRPr lang="fr-FR" dirty="0"/>
          </a:p>
        </p:txBody>
      </p:sp>
      <p:sp>
        <p:nvSpPr>
          <p:cNvPr id="49" name="Picture Placeholder 46">
            <a:extLst>
              <a:ext uri="{FF2B5EF4-FFF2-40B4-BE49-F238E27FC236}">
                <a16:creationId xmlns:a16="http://schemas.microsoft.com/office/drawing/2014/main" id="{824CE353-F760-8F0B-B724-42EC32B6F969}"/>
              </a:ext>
            </a:extLst>
          </p:cNvPr>
          <p:cNvSpPr>
            <a:spLocks noGrp="1"/>
          </p:cNvSpPr>
          <p:nvPr>
            <p:ph type="pic" sz="quarter" idx="12"/>
          </p:nvPr>
        </p:nvSpPr>
        <p:spPr>
          <a:xfrm>
            <a:off x="6770034" y="2373367"/>
            <a:ext cx="1134000" cy="1587600"/>
          </a:xfrm>
        </p:spPr>
        <p:txBody>
          <a:bodyPr/>
          <a:lstStyle/>
          <a:p>
            <a:endParaRPr lang="fr-FR" dirty="0"/>
          </a:p>
        </p:txBody>
      </p:sp>
      <p:pic>
        <p:nvPicPr>
          <p:cNvPr id="50" name="Picture 49" descr="Image générée">
            <a:extLst>
              <a:ext uri="{FF2B5EF4-FFF2-40B4-BE49-F238E27FC236}">
                <a16:creationId xmlns:a16="http://schemas.microsoft.com/office/drawing/2014/main" id="{5F3834D9-D25B-1AA0-4467-FDDA80A5FD8A}"/>
              </a:ext>
            </a:extLst>
          </p:cNvPr>
          <p:cNvPicPr>
            <a:picLocks noChangeAspect="1" noChangeArrowheads="1"/>
          </p:cNvPicPr>
          <p:nvPr userDrawn="1"/>
        </p:nvPicPr>
        <p:blipFill rotWithShape="1">
          <a:blip r:embed="rId7"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96151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epérage dans la semaine">
    <p:bg>
      <p:bgPr>
        <a:solidFill>
          <a:srgbClr val="DCE6F2"/>
        </a:solidFill>
        <a:effectLst/>
      </p:bgPr>
    </p:bg>
    <p:spTree>
      <p:nvGrpSpPr>
        <p:cNvPr id="1" name=""/>
        <p:cNvGrpSpPr/>
        <p:nvPr/>
      </p:nvGrpSpPr>
      <p:grpSpPr>
        <a:xfrm>
          <a:off x="0" y="0"/>
          <a:ext cx="0" cy="0"/>
          <a:chOff x="0" y="0"/>
          <a:chExt cx="0" cy="0"/>
        </a:xfrm>
      </p:grpSpPr>
      <p:sp>
        <p:nvSpPr>
          <p:cNvPr id="2" name="Google Shape;285;p29">
            <a:extLst>
              <a:ext uri="{FF2B5EF4-FFF2-40B4-BE49-F238E27FC236}">
                <a16:creationId xmlns:a16="http://schemas.microsoft.com/office/drawing/2014/main" id="{3D3C752E-7364-0AD3-55D8-FB1A781365A4}"/>
              </a:ext>
            </a:extLst>
          </p:cNvPr>
          <p:cNvSpPr/>
          <p:nvPr userDrawn="1"/>
        </p:nvSpPr>
        <p:spPr>
          <a:xfrm>
            <a:off x="948074" y="165260"/>
            <a:ext cx="7935199" cy="584801"/>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Repérage dans la semaine</a:t>
            </a:r>
            <a:endParaRPr lang="fr-FR" sz="3200" i="1" kern="0" dirty="0">
              <a:solidFill>
                <a:srgbClr val="44546A"/>
              </a:solidFill>
              <a:latin typeface="Calibri" panose="020F0502020204030204" pitchFamily="34" charset="0"/>
              <a:ea typeface="Calibri"/>
              <a:cs typeface="Calibri" panose="020F0502020204030204" pitchFamily="34" charset="0"/>
              <a:sym typeface="Arial"/>
            </a:endParaRPr>
          </a:p>
        </p:txBody>
      </p:sp>
      <p:pic>
        <p:nvPicPr>
          <p:cNvPr id="3" name="Picture 2" descr="Image générée">
            <a:extLst>
              <a:ext uri="{FF2B5EF4-FFF2-40B4-BE49-F238E27FC236}">
                <a16:creationId xmlns:a16="http://schemas.microsoft.com/office/drawing/2014/main" id="{CF5C0282-B23A-202E-2F8D-447ACDC5778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76009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rientations didactiques">
    <p:bg>
      <p:bgPr>
        <a:solidFill>
          <a:srgbClr val="DCEAF7"/>
        </a:solidFill>
        <a:effectLst/>
      </p:bgPr>
    </p:bg>
    <p:spTree>
      <p:nvGrpSpPr>
        <p:cNvPr id="1" name=""/>
        <p:cNvGrpSpPr/>
        <p:nvPr/>
      </p:nvGrpSpPr>
      <p:grpSpPr>
        <a:xfrm>
          <a:off x="0" y="0"/>
          <a:ext cx="0" cy="0"/>
          <a:chOff x="0" y="0"/>
          <a:chExt cx="0" cy="0"/>
        </a:xfrm>
      </p:grpSpPr>
      <p:sp>
        <p:nvSpPr>
          <p:cNvPr id="6" name="Google Shape;288;p29">
            <a:extLst>
              <a:ext uri="{FF2B5EF4-FFF2-40B4-BE49-F238E27FC236}">
                <a16:creationId xmlns:a16="http://schemas.microsoft.com/office/drawing/2014/main" id="{DB0419AF-12E8-4B75-B2A3-79C60BD7B153}"/>
              </a:ext>
            </a:extLst>
          </p:cNvPr>
          <p:cNvSpPr/>
          <p:nvPr userDrawn="1"/>
        </p:nvSpPr>
        <p:spPr>
          <a:xfrm>
            <a:off x="2217704" y="1122970"/>
            <a:ext cx="9506272" cy="1072799"/>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cs typeface="Calibri" panose="020F0502020204030204" pitchFamily="34" charset="0"/>
              <a:sym typeface="Arial"/>
            </a:endParaRPr>
          </a:p>
        </p:txBody>
      </p:sp>
      <p:sp>
        <p:nvSpPr>
          <p:cNvPr id="7" name="Google Shape;289;p29">
            <a:extLst>
              <a:ext uri="{FF2B5EF4-FFF2-40B4-BE49-F238E27FC236}">
                <a16:creationId xmlns:a16="http://schemas.microsoft.com/office/drawing/2014/main" id="{6032A094-4B75-9B75-81F8-5C0A96A7FEC5}"/>
              </a:ext>
            </a:extLst>
          </p:cNvPr>
          <p:cNvSpPr/>
          <p:nvPr userDrawn="1"/>
        </p:nvSpPr>
        <p:spPr>
          <a:xfrm>
            <a:off x="412308" y="1122972"/>
            <a:ext cx="1606147" cy="1072797"/>
          </a:xfrm>
          <a:custGeom>
            <a:avLst>
              <a:gd name="f0" fmla="val 1963"/>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marL="0" marR="0" lvl="0" indent="0" algn="l"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lang="fr-FR" sz="2000" b="1" dirty="0">
              <a:latin typeface="Calibri" panose="020F0502020204030204" pitchFamily="34" charset="0"/>
              <a:cs typeface="Calibri" panose="020F0502020204030204" pitchFamily="34" charset="0"/>
            </a:endParaRPr>
          </a:p>
        </p:txBody>
      </p:sp>
      <p:sp>
        <p:nvSpPr>
          <p:cNvPr id="8" name="Google Shape;292;p29">
            <a:extLst>
              <a:ext uri="{FF2B5EF4-FFF2-40B4-BE49-F238E27FC236}">
                <a16:creationId xmlns:a16="http://schemas.microsoft.com/office/drawing/2014/main" id="{A96B0953-8A9F-2B58-6DE2-1051EC9FAB64}"/>
              </a:ext>
            </a:extLst>
          </p:cNvPr>
          <p:cNvSpPr/>
          <p:nvPr userDrawn="1"/>
        </p:nvSpPr>
        <p:spPr>
          <a:xfrm>
            <a:off x="2235200" y="3629540"/>
            <a:ext cx="9515672" cy="1758781"/>
          </a:xfrm>
          <a:custGeom>
            <a:avLst>
              <a:gd name="f0" fmla="val 2935"/>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9" name="Google Shape;293;p29">
            <a:extLst>
              <a:ext uri="{FF2B5EF4-FFF2-40B4-BE49-F238E27FC236}">
                <a16:creationId xmlns:a16="http://schemas.microsoft.com/office/drawing/2014/main" id="{544EDA35-E020-83A7-38E8-D3AF7F799FEF}"/>
              </a:ext>
            </a:extLst>
          </p:cNvPr>
          <p:cNvSpPr/>
          <p:nvPr userDrawn="1"/>
        </p:nvSpPr>
        <p:spPr>
          <a:xfrm>
            <a:off x="412307" y="3629540"/>
            <a:ext cx="1606147" cy="1758781"/>
          </a:xfrm>
          <a:custGeom>
            <a:avLst>
              <a:gd name="f0" fmla="val 177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defTabSz="1219140">
              <a:defRPr sz="1800" b="0" i="0" u="none" strike="noStrike" kern="0" cap="none" spc="0" baseline="0">
                <a:solidFill>
                  <a:srgbClr val="000000"/>
                </a:solidFill>
                <a:uFillTx/>
              </a:defRPr>
            </a:pPr>
            <a:endPar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0" name="Google Shape;288;p29">
            <a:extLst>
              <a:ext uri="{FF2B5EF4-FFF2-40B4-BE49-F238E27FC236}">
                <a16:creationId xmlns:a16="http://schemas.microsoft.com/office/drawing/2014/main" id="{0B97DB80-C7BB-9267-7FC7-A40947A692A0}"/>
              </a:ext>
            </a:extLst>
          </p:cNvPr>
          <p:cNvSpPr/>
          <p:nvPr userDrawn="1"/>
        </p:nvSpPr>
        <p:spPr>
          <a:xfrm>
            <a:off x="2244600" y="5631768"/>
            <a:ext cx="9506272" cy="981787"/>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alt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1" name="Google Shape;289;p29">
            <a:extLst>
              <a:ext uri="{FF2B5EF4-FFF2-40B4-BE49-F238E27FC236}">
                <a16:creationId xmlns:a16="http://schemas.microsoft.com/office/drawing/2014/main" id="{E0B8569E-54AF-1B54-B073-0433F038D5A6}"/>
              </a:ext>
            </a:extLst>
          </p:cNvPr>
          <p:cNvSpPr/>
          <p:nvPr userDrawn="1"/>
        </p:nvSpPr>
        <p:spPr>
          <a:xfrm>
            <a:off x="412308" y="5631768"/>
            <a:ext cx="1606147" cy="981787"/>
          </a:xfrm>
          <a:custGeom>
            <a:avLst>
              <a:gd name="f0" fmla="val 2135"/>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defTabSz="121914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2" name="Google Shape;853;p104">
            <a:extLst>
              <a:ext uri="{FF2B5EF4-FFF2-40B4-BE49-F238E27FC236}">
                <a16:creationId xmlns:a16="http://schemas.microsoft.com/office/drawing/2014/main" id="{C295CB38-5765-1953-FCB3-90200B7911C4}"/>
              </a:ext>
            </a:extLst>
          </p:cNvPr>
          <p:cNvSpPr/>
          <p:nvPr userDrawn="1"/>
        </p:nvSpPr>
        <p:spPr>
          <a:xfrm>
            <a:off x="825760" y="226972"/>
            <a:ext cx="9932872" cy="494105"/>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Orientations didactiques pour cette séance</a:t>
            </a:r>
            <a:endParaRPr lang="en-US" sz="2400" kern="0" dirty="0">
              <a:solidFill>
                <a:srgbClr val="44546A"/>
              </a:solidFill>
              <a:latin typeface="Calibri" panose="020F0502020204030204" pitchFamily="34" charset="0"/>
              <a:cs typeface="Calibri" panose="020F0502020204030204" pitchFamily="34" charset="0"/>
              <a:sym typeface="Arial"/>
            </a:endParaRPr>
          </a:p>
        </p:txBody>
      </p:sp>
      <p:sp>
        <p:nvSpPr>
          <p:cNvPr id="13" name="Google Shape;288;p29">
            <a:extLst>
              <a:ext uri="{FF2B5EF4-FFF2-40B4-BE49-F238E27FC236}">
                <a16:creationId xmlns:a16="http://schemas.microsoft.com/office/drawing/2014/main" id="{48DD3D7D-51E7-9A1D-BDA1-1A57D1ED1119}"/>
              </a:ext>
            </a:extLst>
          </p:cNvPr>
          <p:cNvSpPr/>
          <p:nvPr userDrawn="1"/>
        </p:nvSpPr>
        <p:spPr>
          <a:xfrm>
            <a:off x="2208304" y="2439216"/>
            <a:ext cx="9506272" cy="946877"/>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numCol="2" anchor="ctr" anchorCtr="0" compatLnSpc="1">
            <a:noAutofit/>
          </a:bodyPr>
          <a:lstStyle/>
          <a:p>
            <a:pPr marL="287850" indent="-287850" defTabSz="1219140">
              <a:buClr>
                <a:srgbClr val="000000"/>
              </a:buClr>
              <a:buSzPts val="1200"/>
              <a:buFont typeface="Arial"/>
              <a:buChar char="•"/>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cs typeface="Calibri" panose="020F0502020204030204" pitchFamily="34" charset="0"/>
              <a:sym typeface="Arial"/>
            </a:endParaRPr>
          </a:p>
        </p:txBody>
      </p:sp>
      <p:sp>
        <p:nvSpPr>
          <p:cNvPr id="14" name="Google Shape;289;p29">
            <a:extLst>
              <a:ext uri="{FF2B5EF4-FFF2-40B4-BE49-F238E27FC236}">
                <a16:creationId xmlns:a16="http://schemas.microsoft.com/office/drawing/2014/main" id="{8F2A31FA-AF00-D81F-2074-6BDAD3556153}"/>
              </a:ext>
            </a:extLst>
          </p:cNvPr>
          <p:cNvSpPr/>
          <p:nvPr userDrawn="1"/>
        </p:nvSpPr>
        <p:spPr>
          <a:xfrm>
            <a:off x="402908" y="2439216"/>
            <a:ext cx="1606147" cy="946877"/>
          </a:xfrm>
          <a:custGeom>
            <a:avLst>
              <a:gd name="f0" fmla="val 1963"/>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lang="fr-FR" sz="2000" b="1" dirty="0">
              <a:latin typeface="Calibri" panose="020F0502020204030204" pitchFamily="34" charset="0"/>
              <a:cs typeface="Calibri" panose="020F0502020204030204" pitchFamily="34" charset="0"/>
            </a:endParaRPr>
          </a:p>
        </p:txBody>
      </p:sp>
      <p:pic>
        <p:nvPicPr>
          <p:cNvPr id="15" name="Picture 14" descr="Image générée">
            <a:extLst>
              <a:ext uri="{FF2B5EF4-FFF2-40B4-BE49-F238E27FC236}">
                <a16:creationId xmlns:a16="http://schemas.microsoft.com/office/drawing/2014/main" id="{381B1BC2-8735-DB66-B5F6-3C1A854D65AE}"/>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
        <p:nvSpPr>
          <p:cNvPr id="16" name="Text Placeholder 3">
            <a:extLst>
              <a:ext uri="{FF2B5EF4-FFF2-40B4-BE49-F238E27FC236}">
                <a16:creationId xmlns:a16="http://schemas.microsoft.com/office/drawing/2014/main" id="{178AE3B1-E6F8-42FE-A6B9-960A499B711F}"/>
              </a:ext>
            </a:extLst>
          </p:cNvPr>
          <p:cNvSpPr>
            <a:spLocks noGrp="1"/>
          </p:cNvSpPr>
          <p:nvPr>
            <p:ph type="body" sz="quarter" idx="19" hasCustomPrompt="1"/>
          </p:nvPr>
        </p:nvSpPr>
        <p:spPr>
          <a:xfrm>
            <a:off x="2233324" y="1132548"/>
            <a:ext cx="9463104" cy="1071438"/>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Les stratégies enseignées pendant le modelage et pratiques pendant la séance sont :</a:t>
            </a:r>
          </a:p>
          <a:p>
            <a:pPr lvl="0"/>
            <a:r>
              <a:rPr lang="fr-FR" dirty="0"/>
              <a:t>xxx</a:t>
            </a:r>
          </a:p>
        </p:txBody>
      </p:sp>
      <p:sp>
        <p:nvSpPr>
          <p:cNvPr id="17" name="Text Placeholder 3">
            <a:extLst>
              <a:ext uri="{FF2B5EF4-FFF2-40B4-BE49-F238E27FC236}">
                <a16:creationId xmlns:a16="http://schemas.microsoft.com/office/drawing/2014/main" id="{A16C0127-9DD3-53F9-FE9C-ABA1D6CA430D}"/>
              </a:ext>
            </a:extLst>
          </p:cNvPr>
          <p:cNvSpPr>
            <a:spLocks noGrp="1"/>
          </p:cNvSpPr>
          <p:nvPr>
            <p:ph type="body" sz="quarter" idx="20" hasCustomPrompt="1"/>
          </p:nvPr>
        </p:nvSpPr>
        <p:spPr>
          <a:xfrm>
            <a:off x="2217704" y="2440832"/>
            <a:ext cx="9478724" cy="945261"/>
          </a:xfrm>
        </p:spPr>
        <p:txBody>
          <a:bodyPr numCol="2" anchor="ctr"/>
          <a:lstStyle>
            <a:lvl1pPr>
              <a:buFont typeface="Arial" panose="020B0604020202020204" pitchFamily="34" charset="0"/>
              <a:buChar char="•"/>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Xxx</a:t>
            </a:r>
            <a:endParaRPr lang="en-US" dirty="0"/>
          </a:p>
          <a:p>
            <a:pPr lvl="0"/>
            <a:r>
              <a:rPr lang="en-US" dirty="0" err="1"/>
              <a:t>Xxx</a:t>
            </a:r>
            <a:endParaRPr lang="fr-FR" dirty="0"/>
          </a:p>
        </p:txBody>
      </p:sp>
      <p:sp>
        <p:nvSpPr>
          <p:cNvPr id="18" name="Text Placeholder 3">
            <a:extLst>
              <a:ext uri="{FF2B5EF4-FFF2-40B4-BE49-F238E27FC236}">
                <a16:creationId xmlns:a16="http://schemas.microsoft.com/office/drawing/2014/main" id="{5D6A8BE8-89D1-5F22-6D3C-99F0799F8DEB}"/>
              </a:ext>
            </a:extLst>
          </p:cNvPr>
          <p:cNvSpPr>
            <a:spLocks noGrp="1"/>
          </p:cNvSpPr>
          <p:nvPr>
            <p:ph type="body" sz="quarter" idx="21" hasCustomPrompt="1"/>
          </p:nvPr>
        </p:nvSpPr>
        <p:spPr>
          <a:xfrm>
            <a:off x="2235852" y="3654221"/>
            <a:ext cx="9478724" cy="1734100"/>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Les stratégies enseignées pendant le modelage et pratiques pendant la séance sont :</a:t>
            </a:r>
          </a:p>
          <a:p>
            <a:pPr lvl="0"/>
            <a:r>
              <a:rPr lang="fr-FR" dirty="0"/>
              <a:t>Xxx</a:t>
            </a:r>
          </a:p>
          <a:p>
            <a:pPr lvl="0"/>
            <a:r>
              <a:rPr lang="fr-FR" dirty="0"/>
              <a:t>Les outils (par exemple: carte lexicale…) </a:t>
            </a:r>
          </a:p>
          <a:p>
            <a:pPr lvl="0"/>
            <a:r>
              <a:rPr lang="fr-FR" dirty="0"/>
              <a:t>Xxx</a:t>
            </a:r>
          </a:p>
        </p:txBody>
      </p:sp>
      <p:sp>
        <p:nvSpPr>
          <p:cNvPr id="19" name="Text Placeholder 3">
            <a:extLst>
              <a:ext uri="{FF2B5EF4-FFF2-40B4-BE49-F238E27FC236}">
                <a16:creationId xmlns:a16="http://schemas.microsoft.com/office/drawing/2014/main" id="{3B12E37B-916D-345C-AD9E-B136ED1D8842}"/>
              </a:ext>
            </a:extLst>
          </p:cNvPr>
          <p:cNvSpPr>
            <a:spLocks noGrp="1"/>
          </p:cNvSpPr>
          <p:nvPr>
            <p:ph type="body" sz="quarter" idx="22" hasCustomPrompt="1"/>
          </p:nvPr>
        </p:nvSpPr>
        <p:spPr>
          <a:xfrm>
            <a:off x="2253062" y="5636360"/>
            <a:ext cx="9478724" cy="977195"/>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Pendant le feedback, attirer l’attention des élèves sur les erreurs fréquentes :</a:t>
            </a:r>
          </a:p>
          <a:p>
            <a:pPr lvl="0"/>
            <a:r>
              <a:rPr lang="fr-FR" dirty="0"/>
              <a:t>Xxx</a:t>
            </a:r>
          </a:p>
        </p:txBody>
      </p:sp>
      <p:sp>
        <p:nvSpPr>
          <p:cNvPr id="20" name="Google Shape;853;p104">
            <a:extLst>
              <a:ext uri="{FF2B5EF4-FFF2-40B4-BE49-F238E27FC236}">
                <a16:creationId xmlns:a16="http://schemas.microsoft.com/office/drawing/2014/main" id="{6564A30E-7F1C-F926-A721-DAD6689EFEF4}"/>
              </a:ext>
            </a:extLst>
          </p:cNvPr>
          <p:cNvSpPr/>
          <p:nvPr userDrawn="1"/>
        </p:nvSpPr>
        <p:spPr>
          <a:xfrm>
            <a:off x="412307" y="2439293"/>
            <a:ext cx="1605600" cy="946800"/>
          </a:xfrm>
          <a:prstGeom prst="rect">
            <a:avLst/>
          </a:prstGeom>
          <a:noFill/>
          <a:ln cap="flat">
            <a:noFill/>
            <a:prstDash val="solid"/>
          </a:ln>
        </p:spPr>
        <p:txBody>
          <a:bodyPr vert="horz" wrap="square" lIns="91427" tIns="45695" rIns="91427" bIns="45695" anchor="ctr" anchorCtr="0"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lang="fr-FR" sz="2000" b="1" dirty="0">
                <a:latin typeface="Calibri" panose="020F0502020204030204" pitchFamily="34" charset="0"/>
                <a:cs typeface="Calibri" panose="020F0502020204030204" pitchFamily="34" charset="0"/>
              </a:rPr>
              <a:t>Notions clés</a:t>
            </a:r>
          </a:p>
        </p:txBody>
      </p:sp>
      <p:sp>
        <p:nvSpPr>
          <p:cNvPr id="21" name="Google Shape;853;p104">
            <a:extLst>
              <a:ext uri="{FF2B5EF4-FFF2-40B4-BE49-F238E27FC236}">
                <a16:creationId xmlns:a16="http://schemas.microsoft.com/office/drawing/2014/main" id="{7A967060-6080-8657-C168-AAAA345A0B5E}"/>
              </a:ext>
            </a:extLst>
          </p:cNvPr>
          <p:cNvSpPr/>
          <p:nvPr userDrawn="1"/>
        </p:nvSpPr>
        <p:spPr>
          <a:xfrm>
            <a:off x="403455" y="1132547"/>
            <a:ext cx="1605600" cy="1063221"/>
          </a:xfrm>
          <a:prstGeom prst="rect">
            <a:avLst/>
          </a:prstGeom>
          <a:noFill/>
          <a:ln cap="flat">
            <a:noFill/>
            <a:prstDash val="solid"/>
          </a:ln>
        </p:spPr>
        <p:txBody>
          <a:bodyPr vert="horz" wrap="square" lIns="91427" tIns="45695" rIns="91427" bIns="45695" anchor="ctr" anchorCtr="0"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lang="en-US" sz="2000" b="1" dirty="0" err="1">
                <a:latin typeface="Calibri" panose="020F0502020204030204" pitchFamily="34" charset="0"/>
                <a:cs typeface="Calibri" panose="020F0502020204030204" pitchFamily="34" charset="0"/>
              </a:rPr>
              <a:t>Tâches</a:t>
            </a:r>
            <a:r>
              <a:rPr lang="en-US" sz="2000" b="1" dirty="0">
                <a:latin typeface="Calibri" panose="020F0502020204030204" pitchFamily="34" charset="0"/>
                <a:cs typeface="Calibri" panose="020F0502020204030204" pitchFamily="34" charset="0"/>
              </a:rPr>
              <a:t> à </a:t>
            </a:r>
            <a:r>
              <a:rPr lang="en-US" sz="2000" b="1" dirty="0" err="1">
                <a:latin typeface="Calibri" panose="020F0502020204030204" pitchFamily="34" charset="0"/>
                <a:cs typeface="Calibri" panose="020F0502020204030204" pitchFamily="34" charset="0"/>
              </a:rPr>
              <a:t>réussir</a:t>
            </a:r>
            <a:endParaRPr lang="fr-FR" sz="2000" b="1" dirty="0">
              <a:latin typeface="Calibri" panose="020F0502020204030204" pitchFamily="34" charset="0"/>
              <a:cs typeface="Calibri" panose="020F0502020204030204" pitchFamily="34" charset="0"/>
            </a:endParaRPr>
          </a:p>
        </p:txBody>
      </p:sp>
      <p:sp>
        <p:nvSpPr>
          <p:cNvPr id="22" name="Google Shape;853;p104">
            <a:extLst>
              <a:ext uri="{FF2B5EF4-FFF2-40B4-BE49-F238E27FC236}">
                <a16:creationId xmlns:a16="http://schemas.microsoft.com/office/drawing/2014/main" id="{302794D7-B75D-443C-FA67-7588362F1440}"/>
              </a:ext>
            </a:extLst>
          </p:cNvPr>
          <p:cNvSpPr/>
          <p:nvPr userDrawn="1"/>
        </p:nvSpPr>
        <p:spPr>
          <a:xfrm>
            <a:off x="412307" y="3654221"/>
            <a:ext cx="1605600" cy="1734100"/>
          </a:xfrm>
          <a:prstGeom prst="rect">
            <a:avLst/>
          </a:prstGeom>
          <a:noFill/>
          <a:ln cap="flat">
            <a:noFill/>
            <a:prstDash val="solid"/>
          </a:ln>
        </p:spPr>
        <p:txBody>
          <a:bodyPr vert="horz" wrap="square" lIns="91427" tIns="45695" rIns="91427" bIns="45695" anchor="ctr" anchorCtr="0" compatLnSpc="1">
            <a:noAutofit/>
          </a:bodyPr>
          <a:lstStyle/>
          <a:p>
            <a:pPr algn="ctr" defTabSz="1219140">
              <a:defRPr sz="1800" b="0" i="0" u="none" strike="noStrike" kern="0" cap="none" spc="0" baseline="0">
                <a:solidFill>
                  <a:srgbClr val="000000"/>
                </a:solidFill>
                <a:uFillTx/>
              </a:defRPr>
            </a:pPr>
            <a:r>
              <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Stratégies et outils didactiques</a:t>
            </a:r>
          </a:p>
        </p:txBody>
      </p:sp>
      <p:sp>
        <p:nvSpPr>
          <p:cNvPr id="23" name="Google Shape;853;p104">
            <a:extLst>
              <a:ext uri="{FF2B5EF4-FFF2-40B4-BE49-F238E27FC236}">
                <a16:creationId xmlns:a16="http://schemas.microsoft.com/office/drawing/2014/main" id="{B8608167-4931-94B1-F0EE-D3DA4408EBF1}"/>
              </a:ext>
            </a:extLst>
          </p:cNvPr>
          <p:cNvSpPr/>
          <p:nvPr userDrawn="1"/>
        </p:nvSpPr>
        <p:spPr>
          <a:xfrm>
            <a:off x="412307" y="5636360"/>
            <a:ext cx="1605600" cy="977195"/>
          </a:xfrm>
          <a:prstGeom prst="rect">
            <a:avLst/>
          </a:prstGeom>
          <a:noFill/>
          <a:ln cap="flat">
            <a:noFill/>
            <a:prstDash val="solid"/>
          </a:ln>
        </p:spPr>
        <p:txBody>
          <a:bodyPr vert="horz" wrap="square" lIns="91427" tIns="45695" rIns="91427" bIns="45695" anchor="ctr" anchorCtr="0" compatLnSpc="1">
            <a:noAutofit/>
          </a:bodyPr>
          <a:lstStyle/>
          <a:p>
            <a:pPr algn="ctr" defTabSz="1219140">
              <a:defRPr sz="1800" b="0" i="0" u="none" strike="noStrike" kern="0" cap="none" spc="0" baseline="0">
                <a:solidFill>
                  <a:srgbClr val="000000"/>
                </a:solidFill>
                <a:uFillTx/>
              </a:defRPr>
            </a:pPr>
            <a:r>
              <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Eléments de feedback</a:t>
            </a: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21535006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ratique Pédagogique Efficace">
    <p:bg>
      <p:bgPr>
        <a:solidFill>
          <a:srgbClr val="DCE6F2"/>
        </a:solidFill>
        <a:effectLst/>
      </p:bgPr>
    </p:bg>
    <p:spTree>
      <p:nvGrpSpPr>
        <p:cNvPr id="1" name=""/>
        <p:cNvGrpSpPr/>
        <p:nvPr/>
      </p:nvGrpSpPr>
      <p:grpSpPr>
        <a:xfrm>
          <a:off x="0" y="0"/>
          <a:ext cx="0" cy="0"/>
          <a:chOff x="0" y="0"/>
          <a:chExt cx="0" cy="0"/>
        </a:xfrm>
      </p:grpSpPr>
      <p:sp>
        <p:nvSpPr>
          <p:cNvPr id="2" name="Google Shape;285;p29">
            <a:extLst>
              <a:ext uri="{FF2B5EF4-FFF2-40B4-BE49-F238E27FC236}">
                <a16:creationId xmlns:a16="http://schemas.microsoft.com/office/drawing/2014/main" id="{3D3C752E-7364-0AD3-55D8-FB1A781365A4}"/>
              </a:ext>
            </a:extLst>
          </p:cNvPr>
          <p:cNvSpPr/>
          <p:nvPr userDrawn="1"/>
        </p:nvSpPr>
        <p:spPr>
          <a:xfrm>
            <a:off x="948074" y="165260"/>
            <a:ext cx="7935199" cy="584801"/>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Pratique Pédagogique Efficace de la Semaine</a:t>
            </a:r>
          </a:p>
        </p:txBody>
      </p:sp>
      <p:pic>
        <p:nvPicPr>
          <p:cNvPr id="3" name="Picture 2" descr="Image générée">
            <a:extLst>
              <a:ext uri="{FF2B5EF4-FFF2-40B4-BE49-F238E27FC236}">
                <a16:creationId xmlns:a16="http://schemas.microsoft.com/office/drawing/2014/main" id="{CF5C0282-B23A-202E-2F8D-447ACDC5778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à coins arrondis 2">
            <a:extLst>
              <a:ext uri="{FF2B5EF4-FFF2-40B4-BE49-F238E27FC236}">
                <a16:creationId xmlns:a16="http://schemas.microsoft.com/office/drawing/2014/main" id="{07817361-C8BF-DC04-5CC1-00D7EE33E80A}"/>
              </a:ext>
            </a:extLst>
          </p:cNvPr>
          <p:cNvSpPr/>
          <p:nvPr userDrawn="1"/>
        </p:nvSpPr>
        <p:spPr>
          <a:xfrm>
            <a:off x="304800" y="1262245"/>
            <a:ext cx="11291147" cy="5597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2133" b="1" kern="0" dirty="0">
                <a:solidFill>
                  <a:srgbClr val="FFFFFF"/>
                </a:solidFill>
                <a:latin typeface="Calibri" panose="020F0502020204030204" pitchFamily="34" charset="0"/>
                <a:cs typeface="Calibri" panose="020F0502020204030204" pitchFamily="34" charset="0"/>
                <a:sym typeface="Arial"/>
              </a:rPr>
              <a:t>Donner un feedback de manière efficace aux élèves</a:t>
            </a:r>
          </a:p>
        </p:txBody>
      </p:sp>
      <p:sp>
        <p:nvSpPr>
          <p:cNvPr id="7" name="Rectangle à coins arrondis 13">
            <a:extLst>
              <a:ext uri="{FF2B5EF4-FFF2-40B4-BE49-F238E27FC236}">
                <a16:creationId xmlns:a16="http://schemas.microsoft.com/office/drawing/2014/main" id="{710314CC-0AB6-DA63-763A-7BA531C34D31}"/>
              </a:ext>
            </a:extLst>
          </p:cNvPr>
          <p:cNvSpPr/>
          <p:nvPr userDrawn="1"/>
        </p:nvSpPr>
        <p:spPr>
          <a:xfrm>
            <a:off x="304800" y="2628796"/>
            <a:ext cx="2873248"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Pourquoi c’est important ?</a:t>
            </a:r>
          </a:p>
        </p:txBody>
      </p:sp>
      <p:pic>
        <p:nvPicPr>
          <p:cNvPr id="8" name="Image 18">
            <a:extLst>
              <a:ext uri="{FF2B5EF4-FFF2-40B4-BE49-F238E27FC236}">
                <a16:creationId xmlns:a16="http://schemas.microsoft.com/office/drawing/2014/main" id="{BE35A20A-79A6-BC4C-B761-793B343AFC49}"/>
              </a:ext>
            </a:extLst>
          </p:cNvPr>
          <p:cNvPicPr>
            <a:picLocks noChangeAspect="1"/>
          </p:cNvPicPr>
          <p:nvPr userDrawn="1"/>
        </p:nvPicPr>
        <p:blipFill>
          <a:blip r:embed="rId3"/>
          <a:stretch>
            <a:fillRect/>
          </a:stretch>
        </p:blipFill>
        <p:spPr>
          <a:xfrm>
            <a:off x="10141874" y="1158017"/>
            <a:ext cx="1137399" cy="751840"/>
          </a:xfrm>
          <a:prstGeom prst="rect">
            <a:avLst/>
          </a:prstGeom>
          <a:ln w="38100">
            <a:solidFill>
              <a:srgbClr val="156082"/>
            </a:solidFill>
          </a:ln>
        </p:spPr>
      </p:pic>
      <p:sp>
        <p:nvSpPr>
          <p:cNvPr id="9" name="Rectangle à coins arrondis 22">
            <a:extLst>
              <a:ext uri="{FF2B5EF4-FFF2-40B4-BE49-F238E27FC236}">
                <a16:creationId xmlns:a16="http://schemas.microsoft.com/office/drawing/2014/main" id="{231233C5-A6EF-A81F-8794-ECA65494280A}"/>
              </a:ext>
            </a:extLst>
          </p:cNvPr>
          <p:cNvSpPr/>
          <p:nvPr userDrawn="1"/>
        </p:nvSpPr>
        <p:spPr>
          <a:xfrm>
            <a:off x="3627797" y="2628796"/>
            <a:ext cx="3759200"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Bonnes pratiques</a:t>
            </a:r>
          </a:p>
        </p:txBody>
      </p:sp>
      <p:sp>
        <p:nvSpPr>
          <p:cNvPr id="10" name="Rectangle à coins arrondis 23">
            <a:extLst>
              <a:ext uri="{FF2B5EF4-FFF2-40B4-BE49-F238E27FC236}">
                <a16:creationId xmlns:a16="http://schemas.microsoft.com/office/drawing/2014/main" id="{224B6940-5456-5257-0478-EEF645943074}"/>
              </a:ext>
            </a:extLst>
          </p:cNvPr>
          <p:cNvSpPr/>
          <p:nvPr userDrawn="1"/>
        </p:nvSpPr>
        <p:spPr>
          <a:xfrm>
            <a:off x="7836747" y="2628796"/>
            <a:ext cx="3759200"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Pratiques à éviter</a:t>
            </a:r>
          </a:p>
        </p:txBody>
      </p:sp>
      <p:sp>
        <p:nvSpPr>
          <p:cNvPr id="27" name="Rectangle 26">
            <a:extLst>
              <a:ext uri="{FF2B5EF4-FFF2-40B4-BE49-F238E27FC236}">
                <a16:creationId xmlns:a16="http://schemas.microsoft.com/office/drawing/2014/main" id="{35BE10E1-FAE9-07F0-EE56-E170BA07A2EC}"/>
              </a:ext>
            </a:extLst>
          </p:cNvPr>
          <p:cNvSpPr/>
          <p:nvPr userDrawn="1"/>
        </p:nvSpPr>
        <p:spPr>
          <a:xfrm>
            <a:off x="304800" y="6150185"/>
            <a:ext cx="11291147" cy="677333"/>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80990" indent="-380990" defTabSz="1219170">
              <a:buClr>
                <a:srgbClr val="000000"/>
              </a:buClr>
              <a:buFont typeface="Arial" panose="020B0604020202020204" pitchFamily="34" charset="0"/>
              <a:buChar char="•"/>
            </a:pPr>
            <a:r>
              <a:rPr lang="fr-FR" sz="1600" kern="0" dirty="0">
                <a:solidFill>
                  <a:srgbClr val="000000"/>
                </a:solidFill>
                <a:latin typeface="Calibri" panose="020F0502020204030204" pitchFamily="34" charset="0"/>
                <a:cs typeface="Calibri" panose="020F0502020204030204" pitchFamily="34" charset="0"/>
                <a:sym typeface="Arial"/>
              </a:rPr>
              <a:t>Pour plus d’informations Veuillez consulter le lien Suivant : </a:t>
            </a:r>
          </a:p>
          <a:p>
            <a:pPr marL="380990" indent="-380990" defTabSz="1219170">
              <a:buClr>
                <a:srgbClr val="000000"/>
              </a:buClr>
              <a:buFont typeface="Arial" panose="020B0604020202020204" pitchFamily="34" charset="0"/>
              <a:buChar char="•"/>
            </a:pPr>
            <a:r>
              <a:rPr lang="fr-FR" sz="1600" kern="0" dirty="0">
                <a:solidFill>
                  <a:srgbClr val="000000"/>
                </a:solidFill>
                <a:latin typeface="Calibri" panose="020F0502020204030204" pitchFamily="34" charset="0"/>
                <a:cs typeface="Calibri" panose="020F0502020204030204" pitchFamily="34" charset="0"/>
                <a:sym typeface="Arial"/>
              </a:rPr>
              <a:t>Autres questions ? Veuillez Contacter l’inspecteur encadrant</a:t>
            </a:r>
          </a:p>
        </p:txBody>
      </p:sp>
      <p:pic>
        <p:nvPicPr>
          <p:cNvPr id="42" name="Graphic 41" descr="Handshake with solid fill">
            <a:extLst>
              <a:ext uri="{FF2B5EF4-FFF2-40B4-BE49-F238E27FC236}">
                <a16:creationId xmlns:a16="http://schemas.microsoft.com/office/drawing/2014/main" id="{43B73333-66C9-B016-85F3-57ED66A47BC8}"/>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5221083" y="1993815"/>
            <a:ext cx="549076" cy="549076"/>
          </a:xfrm>
          <a:prstGeom prst="rect">
            <a:avLst/>
          </a:prstGeom>
        </p:spPr>
      </p:pic>
      <p:pic>
        <p:nvPicPr>
          <p:cNvPr id="44" name="Graphic 43" descr="No sign with solid fill">
            <a:extLst>
              <a:ext uri="{FF2B5EF4-FFF2-40B4-BE49-F238E27FC236}">
                <a16:creationId xmlns:a16="http://schemas.microsoft.com/office/drawing/2014/main" id="{010C90E2-D2BB-4844-7DD3-B8E18C29F8E6}"/>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9640956" y="2013585"/>
            <a:ext cx="500918" cy="500918"/>
          </a:xfrm>
          <a:prstGeom prst="rect">
            <a:avLst/>
          </a:prstGeom>
        </p:spPr>
      </p:pic>
      <p:sp>
        <p:nvSpPr>
          <p:cNvPr id="50" name="Text Placeholder 49">
            <a:extLst>
              <a:ext uri="{FF2B5EF4-FFF2-40B4-BE49-F238E27FC236}">
                <a16:creationId xmlns:a16="http://schemas.microsoft.com/office/drawing/2014/main" id="{99ABF8C0-44A0-D350-70D7-F757FE2866EA}"/>
              </a:ext>
            </a:extLst>
          </p:cNvPr>
          <p:cNvSpPr>
            <a:spLocks noGrp="1"/>
          </p:cNvSpPr>
          <p:nvPr>
            <p:ph type="body" sz="quarter" idx="10" hasCustomPrompt="1"/>
          </p:nvPr>
        </p:nvSpPr>
        <p:spPr>
          <a:xfrm>
            <a:off x="253322" y="3190552"/>
            <a:ext cx="2873248"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1" name="Text Placeholder 49">
            <a:extLst>
              <a:ext uri="{FF2B5EF4-FFF2-40B4-BE49-F238E27FC236}">
                <a16:creationId xmlns:a16="http://schemas.microsoft.com/office/drawing/2014/main" id="{93ED2D80-264B-2858-5374-3ACA0D7E4307}"/>
              </a:ext>
            </a:extLst>
          </p:cNvPr>
          <p:cNvSpPr>
            <a:spLocks noGrp="1"/>
          </p:cNvSpPr>
          <p:nvPr>
            <p:ph type="body" sz="quarter" idx="11" hasCustomPrompt="1"/>
          </p:nvPr>
        </p:nvSpPr>
        <p:spPr>
          <a:xfrm>
            <a:off x="3627796" y="3190551"/>
            <a:ext cx="3759199"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2" name="Text Placeholder 49">
            <a:extLst>
              <a:ext uri="{FF2B5EF4-FFF2-40B4-BE49-F238E27FC236}">
                <a16:creationId xmlns:a16="http://schemas.microsoft.com/office/drawing/2014/main" id="{F3B207E1-EF2D-9BAB-F462-3268E1DEBFE2}"/>
              </a:ext>
            </a:extLst>
          </p:cNvPr>
          <p:cNvSpPr>
            <a:spLocks noGrp="1"/>
          </p:cNvSpPr>
          <p:nvPr>
            <p:ph type="body" sz="quarter" idx="12" hasCustomPrompt="1"/>
          </p:nvPr>
        </p:nvSpPr>
        <p:spPr>
          <a:xfrm>
            <a:off x="7816647" y="3190551"/>
            <a:ext cx="3779300"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 name="Text Placeholder 4">
            <a:extLst>
              <a:ext uri="{FF2B5EF4-FFF2-40B4-BE49-F238E27FC236}">
                <a16:creationId xmlns:a16="http://schemas.microsoft.com/office/drawing/2014/main" id="{E30863B3-86D2-D6DA-8984-19E4C3B97364}"/>
              </a:ext>
            </a:extLst>
          </p:cNvPr>
          <p:cNvSpPr>
            <a:spLocks noGrp="1"/>
          </p:cNvSpPr>
          <p:nvPr>
            <p:ph type="body" sz="quarter" idx="13" hasCustomPrompt="1"/>
          </p:nvPr>
        </p:nvSpPr>
        <p:spPr>
          <a:xfrm>
            <a:off x="5648039" y="6238017"/>
            <a:ext cx="4493835" cy="389965"/>
          </a:xfr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atin typeface="Calibri" panose="020F0502020204030204" pitchFamily="34" charset="0"/>
                <a:cs typeface="Calibri" panose="020F0502020204030204" pitchFamily="34" charset="0"/>
              </a:defRPr>
            </a:lvl1pPr>
            <a:lvl2pPr>
              <a:buNone/>
              <a:defRPr sz="1200">
                <a:latin typeface="Calibri" panose="020F0502020204030204" pitchFamily="34" charset="0"/>
                <a:cs typeface="Calibri" panose="020F0502020204030204" pitchFamily="34" charset="0"/>
              </a:defRPr>
            </a:lvl2pPr>
            <a:lvl3pPr>
              <a:buNone/>
              <a:defRPr sz="1200">
                <a:latin typeface="Calibri" panose="020F0502020204030204" pitchFamily="34" charset="0"/>
                <a:cs typeface="Calibri" panose="020F0502020204030204" pitchFamily="34" charset="0"/>
              </a:defRPr>
            </a:lvl3pPr>
            <a:lvl4pPr>
              <a:buNone/>
              <a:defRPr sz="1200">
                <a:latin typeface="Calibri" panose="020F0502020204030204" pitchFamily="34" charset="0"/>
                <a:cs typeface="Calibri" panose="020F0502020204030204" pitchFamily="34" charset="0"/>
              </a:defRPr>
            </a:lvl4pPr>
            <a:lvl5pPr>
              <a:buNone/>
              <a:defRPr sz="1200">
                <a:latin typeface="Calibri" panose="020F0502020204030204" pitchFamily="34" charset="0"/>
                <a:cs typeface="Calibri" panose="020F0502020204030204" pitchFamily="34"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1600" kern="0" dirty="0">
                <a:solidFill>
                  <a:srgbClr val="000000"/>
                </a:solidFill>
                <a:latin typeface="Calibri" panose="020F0502020204030204" pitchFamily="34" charset="0"/>
                <a:cs typeface="Calibri" panose="020F0502020204030204" pitchFamily="34" charset="0"/>
                <a:sym typeface="Arial"/>
              </a:rPr>
              <a:t>« </a:t>
            </a:r>
            <a:r>
              <a:rPr lang="fr-FR" sz="1600" kern="0" dirty="0">
                <a:solidFill>
                  <a:srgbClr val="000000"/>
                </a:solidFill>
                <a:latin typeface="Calibri" panose="020F0502020204030204" pitchFamily="34" charset="0"/>
                <a:cs typeface="Calibri" panose="020F0502020204030204" pitchFamily="34" charset="0"/>
                <a:sym typeface="Arial"/>
                <a:hlinkClick r:id="rId8"/>
              </a:rPr>
              <a:t>Banque des pratiques pédagogiques efficaces </a:t>
            </a:r>
            <a:r>
              <a:rPr lang="fr-FR" sz="1600" kern="0" dirty="0">
                <a:solidFill>
                  <a:srgbClr val="000000"/>
                </a:solidFill>
                <a:latin typeface="Calibri" panose="020F0502020204030204" pitchFamily="34" charset="0"/>
                <a:cs typeface="Calibri" panose="020F0502020204030204" pitchFamily="34" charset="0"/>
                <a:sym typeface="Arial"/>
              </a:rPr>
              <a:t>»</a:t>
            </a:r>
          </a:p>
        </p:txBody>
      </p:sp>
      <p:pic>
        <p:nvPicPr>
          <p:cNvPr id="11" name="Graphic 10" descr="Bullseye with solid fill">
            <a:extLst>
              <a:ext uri="{FF2B5EF4-FFF2-40B4-BE49-F238E27FC236}">
                <a16:creationId xmlns:a16="http://schemas.microsoft.com/office/drawing/2014/main" id="{DA838800-BA03-865C-FAC5-9BCCC281F097}"/>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a:off x="1439746" y="2014103"/>
            <a:ext cx="500400" cy="500400"/>
          </a:xfrm>
          <a:prstGeom prst="rect">
            <a:avLst/>
          </a:prstGeom>
        </p:spPr>
      </p:pic>
    </p:spTree>
    <p:extLst>
      <p:ext uri="{BB962C8B-B14F-4D97-AF65-F5344CB8AC3E}">
        <p14:creationId xmlns:p14="http://schemas.microsoft.com/office/powerpoint/2010/main" val="20035682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tructure de la séance">
    <p:bg>
      <p:bgPr>
        <a:solidFill>
          <a:srgbClr val="DCE6F2"/>
        </a:solidFill>
        <a:effectLst/>
      </p:bgPr>
    </p:bg>
    <p:spTree>
      <p:nvGrpSpPr>
        <p:cNvPr id="1" name=""/>
        <p:cNvGrpSpPr/>
        <p:nvPr/>
      </p:nvGrpSpPr>
      <p:grpSpPr>
        <a:xfrm>
          <a:off x="0" y="0"/>
          <a:ext cx="0" cy="0"/>
          <a:chOff x="0" y="0"/>
          <a:chExt cx="0" cy="0"/>
        </a:xfrm>
      </p:grpSpPr>
      <p:grpSp>
        <p:nvGrpSpPr>
          <p:cNvPr id="4" name="Google Shape;250;p28">
            <a:extLst>
              <a:ext uri="{FF2B5EF4-FFF2-40B4-BE49-F238E27FC236}">
                <a16:creationId xmlns:a16="http://schemas.microsoft.com/office/drawing/2014/main" id="{AB71405C-E132-F074-752A-522052544B0D}"/>
              </a:ext>
            </a:extLst>
          </p:cNvPr>
          <p:cNvGrpSpPr/>
          <p:nvPr userDrawn="1"/>
        </p:nvGrpSpPr>
        <p:grpSpPr>
          <a:xfrm>
            <a:off x="1945490" y="1011968"/>
            <a:ext cx="8301023" cy="5193545"/>
            <a:chOff x="1619475" y="1029778"/>
            <a:chExt cx="6095701" cy="3804525"/>
          </a:xfrm>
        </p:grpSpPr>
        <p:sp>
          <p:nvSpPr>
            <p:cNvPr id="5" name="Google Shape;251;p28">
              <a:extLst>
                <a:ext uri="{FF2B5EF4-FFF2-40B4-BE49-F238E27FC236}">
                  <a16:creationId xmlns:a16="http://schemas.microsoft.com/office/drawing/2014/main" id="{424CAD94-9BC3-9334-E90D-3BB5EE56D37F}"/>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1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sp>
          <p:nvSpPr>
            <p:cNvPr id="11" name="Google Shape;252;p28">
              <a:extLst>
                <a:ext uri="{FF2B5EF4-FFF2-40B4-BE49-F238E27FC236}">
                  <a16:creationId xmlns:a16="http://schemas.microsoft.com/office/drawing/2014/main" id="{7D76BE51-F758-84BB-A089-AD0F5E8B552A}"/>
                </a:ext>
              </a:extLst>
            </p:cNvPr>
            <p:cNvSpPr/>
            <p:nvPr/>
          </p:nvSpPr>
          <p:spPr>
            <a:xfrm>
              <a:off x="1740952" y="1097174"/>
              <a:ext cx="5852746" cy="366973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1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grpSp>
      <p:sp>
        <p:nvSpPr>
          <p:cNvPr id="12" name="Google Shape;255;p28">
            <a:extLst>
              <a:ext uri="{FF2B5EF4-FFF2-40B4-BE49-F238E27FC236}">
                <a16:creationId xmlns:a16="http://schemas.microsoft.com/office/drawing/2014/main" id="{7DA7A975-0BFA-0171-FB29-113FAAFBB3EE}"/>
              </a:ext>
            </a:extLst>
          </p:cNvPr>
          <p:cNvSpPr/>
          <p:nvPr userDrawn="1"/>
        </p:nvSpPr>
        <p:spPr>
          <a:xfrm>
            <a:off x="963315" y="165262"/>
            <a:ext cx="3947196" cy="584801"/>
          </a:xfrm>
          <a:prstGeom prst="rect">
            <a:avLst/>
          </a:prstGeom>
          <a:noFill/>
          <a:ln cap="flat">
            <a:noFill/>
            <a:prstDash val="solid"/>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Structure de la séance</a:t>
            </a:r>
            <a:endParaRPr lang="fr-FR" sz="1467" kern="0" dirty="0">
              <a:solidFill>
                <a:srgbClr val="000000"/>
              </a:solidFill>
              <a:latin typeface="Calibri" panose="020F0502020204030204" pitchFamily="34" charset="0"/>
              <a:cs typeface="Calibri" panose="020F0502020204030204" pitchFamily="34" charset="0"/>
              <a:sym typeface="Arial"/>
            </a:endParaRPr>
          </a:p>
        </p:txBody>
      </p:sp>
      <p:pic>
        <p:nvPicPr>
          <p:cNvPr id="13" name="Picture 2" descr="Image générée">
            <a:extLst>
              <a:ext uri="{FF2B5EF4-FFF2-40B4-BE49-F238E27FC236}">
                <a16:creationId xmlns:a16="http://schemas.microsoft.com/office/drawing/2014/main" id="{A1C7E789-651D-CC90-8513-248F5C858B81}"/>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2" y="30483"/>
            <a:ext cx="727815" cy="854359"/>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 15">
            <a:extLst>
              <a:ext uri="{FF2B5EF4-FFF2-40B4-BE49-F238E27FC236}">
                <a16:creationId xmlns:a16="http://schemas.microsoft.com/office/drawing/2014/main" id="{A3FE43CA-6C2F-0686-9241-631290B69727}"/>
              </a:ext>
            </a:extLst>
          </p:cNvPr>
          <p:cNvGrpSpPr/>
          <p:nvPr userDrawn="1"/>
        </p:nvGrpSpPr>
        <p:grpSpPr>
          <a:xfrm>
            <a:off x="2336946" y="1407978"/>
            <a:ext cx="7518111" cy="548005"/>
            <a:chOff x="1764463" y="1060636"/>
            <a:chExt cx="5638583" cy="411004"/>
          </a:xfrm>
        </p:grpSpPr>
        <p:sp>
          <p:nvSpPr>
            <p:cNvPr id="17" name="Google Shape;275;p28">
              <a:extLst>
                <a:ext uri="{FF2B5EF4-FFF2-40B4-BE49-F238E27FC236}">
                  <a16:creationId xmlns:a16="http://schemas.microsoft.com/office/drawing/2014/main" id="{08E6331C-0B84-F58D-2A65-7DFAB9994FF1}"/>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19D19"/>
            </a:solidFill>
            <a:ln cap="flat">
              <a:solidFill>
                <a:srgbClr val="F19D19"/>
              </a:solidFill>
              <a:prstDash val="solid"/>
            </a:ln>
          </p:spPr>
          <p:txBody>
            <a:bodyPr vert="horz" wrap="square" lIns="68567" tIns="34271" rIns="68567" bIns="34271" anchor="ctr" anchorCtr="1" compatLnSpc="1">
              <a:noAutofit/>
            </a:bodyPr>
            <a:lstStyle/>
            <a:p>
              <a:pPr algn="ctr" defTabSz="1219110"/>
              <a:r>
                <a:rPr lang="fr-FR" sz="2133" b="1" kern="0" dirty="0">
                  <a:solidFill>
                    <a:srgbClr val="FFFFFF"/>
                  </a:solidFill>
                  <a:latin typeface="Calibri" panose="020F0502020204030204" pitchFamily="34" charset="0"/>
                  <a:ea typeface="Calibri"/>
                  <a:cs typeface="Calibri" panose="020F0502020204030204" pitchFamily="34" charset="0"/>
                  <a:sym typeface="Arial"/>
                </a:rPr>
                <a:t>1</a:t>
              </a:r>
            </a:p>
          </p:txBody>
        </p:sp>
        <p:sp>
          <p:nvSpPr>
            <p:cNvPr id="18" name="Google Shape;276;p28">
              <a:extLst>
                <a:ext uri="{FF2B5EF4-FFF2-40B4-BE49-F238E27FC236}">
                  <a16:creationId xmlns:a16="http://schemas.microsoft.com/office/drawing/2014/main" id="{521BD7C7-59D6-F138-978F-4AB155889227}"/>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F19D19"/>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20" name="Google Shape;278;p28">
              <a:extLst>
                <a:ext uri="{FF2B5EF4-FFF2-40B4-BE49-F238E27FC236}">
                  <a16:creationId xmlns:a16="http://schemas.microsoft.com/office/drawing/2014/main" id="{256F3608-8BCC-D992-72CC-8A7F795FDC18}"/>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chemeClr val="accent6">
                  <a:lumMod val="40000"/>
                  <a:lumOff val="60000"/>
                </a:schemeClr>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21" name="Google Shape;277;p28">
              <a:extLst>
                <a:ext uri="{FF2B5EF4-FFF2-40B4-BE49-F238E27FC236}">
                  <a16:creationId xmlns:a16="http://schemas.microsoft.com/office/drawing/2014/main" id="{3CB598B3-3A75-3B5B-656D-CB59D4B85F3C}"/>
                </a:ext>
              </a:extLst>
            </p:cNvPr>
            <p:cNvSpPr txBox="1"/>
            <p:nvPr/>
          </p:nvSpPr>
          <p:spPr>
            <a:xfrm>
              <a:off x="2214439" y="1112834"/>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Ouverture de la séance</a:t>
              </a:r>
            </a:p>
          </p:txBody>
        </p:sp>
      </p:grpSp>
      <p:sp>
        <p:nvSpPr>
          <p:cNvPr id="22" name="Google Shape;275;p28">
            <a:extLst>
              <a:ext uri="{FF2B5EF4-FFF2-40B4-BE49-F238E27FC236}">
                <a16:creationId xmlns:a16="http://schemas.microsoft.com/office/drawing/2014/main" id="{13B66026-2F1C-8EEC-C55A-3E2267A81F31}"/>
              </a:ext>
            </a:extLst>
          </p:cNvPr>
          <p:cNvSpPr/>
          <p:nvPr userDrawn="1"/>
        </p:nvSpPr>
        <p:spPr>
          <a:xfrm>
            <a:off x="2336945" y="2310757"/>
            <a:ext cx="395203" cy="3952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C00000"/>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2</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23" name="Google Shape;276;p28">
            <a:extLst>
              <a:ext uri="{FF2B5EF4-FFF2-40B4-BE49-F238E27FC236}">
                <a16:creationId xmlns:a16="http://schemas.microsoft.com/office/drawing/2014/main" id="{35EE909F-5B77-43E5-71AF-AA17BE0B6885}"/>
              </a:ext>
            </a:extLst>
          </p:cNvPr>
          <p:cNvSpPr/>
          <p:nvPr userDrawn="1"/>
        </p:nvSpPr>
        <p:spPr>
          <a:xfrm>
            <a:off x="2860122" y="2234356"/>
            <a:ext cx="6994935" cy="548005"/>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C0000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26" name="Google Shape;278;p28">
            <a:extLst>
              <a:ext uri="{FF2B5EF4-FFF2-40B4-BE49-F238E27FC236}">
                <a16:creationId xmlns:a16="http://schemas.microsoft.com/office/drawing/2014/main" id="{131447B8-88F5-B917-3031-E64441CCE5E4}"/>
              </a:ext>
            </a:extLst>
          </p:cNvPr>
          <p:cNvSpPr/>
          <p:nvPr userDrawn="1"/>
        </p:nvSpPr>
        <p:spPr>
          <a:xfrm>
            <a:off x="9301364" y="2248560"/>
            <a:ext cx="519597" cy="51959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28" name="Google Shape;277;p28">
            <a:extLst>
              <a:ext uri="{FF2B5EF4-FFF2-40B4-BE49-F238E27FC236}">
                <a16:creationId xmlns:a16="http://schemas.microsoft.com/office/drawing/2014/main" id="{94B8B070-367E-06E9-E0A9-6E278B2B32BC}"/>
              </a:ext>
            </a:extLst>
          </p:cNvPr>
          <p:cNvSpPr txBox="1"/>
          <p:nvPr userDrawn="1"/>
        </p:nvSpPr>
        <p:spPr>
          <a:xfrm>
            <a:off x="2930042" y="2318590"/>
            <a:ext cx="5296572" cy="461614"/>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Modelage</a:t>
            </a:r>
          </a:p>
        </p:txBody>
      </p:sp>
      <p:grpSp>
        <p:nvGrpSpPr>
          <p:cNvPr id="29" name="Group 28">
            <a:extLst>
              <a:ext uri="{FF2B5EF4-FFF2-40B4-BE49-F238E27FC236}">
                <a16:creationId xmlns:a16="http://schemas.microsoft.com/office/drawing/2014/main" id="{484A0DD3-A018-7BDC-5E24-9925ADE4860D}"/>
              </a:ext>
            </a:extLst>
          </p:cNvPr>
          <p:cNvGrpSpPr/>
          <p:nvPr userDrawn="1"/>
        </p:nvGrpSpPr>
        <p:grpSpPr>
          <a:xfrm>
            <a:off x="2336946" y="3060735"/>
            <a:ext cx="7518111" cy="548005"/>
            <a:chOff x="1764463" y="1060636"/>
            <a:chExt cx="5638583" cy="411004"/>
          </a:xfrm>
        </p:grpSpPr>
        <p:sp>
          <p:nvSpPr>
            <p:cNvPr id="30" name="Google Shape;275;p28">
              <a:extLst>
                <a:ext uri="{FF2B5EF4-FFF2-40B4-BE49-F238E27FC236}">
                  <a16:creationId xmlns:a16="http://schemas.microsoft.com/office/drawing/2014/main" id="{EE0B76E1-6822-AE01-6764-F5FB75D528EA}"/>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0F9ED5"/>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3</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31" name="Google Shape;276;p28">
              <a:extLst>
                <a:ext uri="{FF2B5EF4-FFF2-40B4-BE49-F238E27FC236}">
                  <a16:creationId xmlns:a16="http://schemas.microsoft.com/office/drawing/2014/main" id="{FA1826B2-60AC-A0B9-0CF8-1D592120006E}"/>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0F9ED5"/>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33" name="Google Shape;278;p28">
              <a:extLst>
                <a:ext uri="{FF2B5EF4-FFF2-40B4-BE49-F238E27FC236}">
                  <a16:creationId xmlns:a16="http://schemas.microsoft.com/office/drawing/2014/main" id="{070F7352-D540-A174-1DC1-79CEFBB4D70D}"/>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34" name="Google Shape;277;p28">
              <a:extLst>
                <a:ext uri="{FF2B5EF4-FFF2-40B4-BE49-F238E27FC236}">
                  <a16:creationId xmlns:a16="http://schemas.microsoft.com/office/drawing/2014/main" id="{36DE7B8F-39E3-8D2B-2B8B-410700C8C370}"/>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collective</a:t>
              </a:r>
            </a:p>
          </p:txBody>
        </p:sp>
      </p:grpSp>
      <p:grpSp>
        <p:nvGrpSpPr>
          <p:cNvPr id="35" name="Group 34">
            <a:extLst>
              <a:ext uri="{FF2B5EF4-FFF2-40B4-BE49-F238E27FC236}">
                <a16:creationId xmlns:a16="http://schemas.microsoft.com/office/drawing/2014/main" id="{97BB5DC2-04A1-3B98-9B4A-6A1DFDCBE183}"/>
              </a:ext>
            </a:extLst>
          </p:cNvPr>
          <p:cNvGrpSpPr/>
          <p:nvPr userDrawn="1"/>
        </p:nvGrpSpPr>
        <p:grpSpPr>
          <a:xfrm>
            <a:off x="2336946" y="3887114"/>
            <a:ext cx="7518111" cy="548005"/>
            <a:chOff x="1764463" y="1060636"/>
            <a:chExt cx="5638583" cy="411004"/>
          </a:xfrm>
        </p:grpSpPr>
        <p:sp>
          <p:nvSpPr>
            <p:cNvPr id="36" name="Google Shape;275;p28">
              <a:extLst>
                <a:ext uri="{FF2B5EF4-FFF2-40B4-BE49-F238E27FC236}">
                  <a16:creationId xmlns:a16="http://schemas.microsoft.com/office/drawing/2014/main" id="{DE53882E-663B-ACF6-4055-29CE20FCBAD6}"/>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0070C0"/>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4</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37" name="Google Shape;276;p28">
              <a:extLst>
                <a:ext uri="{FF2B5EF4-FFF2-40B4-BE49-F238E27FC236}">
                  <a16:creationId xmlns:a16="http://schemas.microsoft.com/office/drawing/2014/main" id="{FD13BDDE-0F3A-173D-BB5D-4BDF593AB9A4}"/>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0070C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39" name="Google Shape;278;p28">
              <a:extLst>
                <a:ext uri="{FF2B5EF4-FFF2-40B4-BE49-F238E27FC236}">
                  <a16:creationId xmlns:a16="http://schemas.microsoft.com/office/drawing/2014/main" id="{9AE8B48F-9157-ADAC-2056-9DCC817229F8}"/>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40" name="Google Shape;277;p28">
              <a:extLst>
                <a:ext uri="{FF2B5EF4-FFF2-40B4-BE49-F238E27FC236}">
                  <a16:creationId xmlns:a16="http://schemas.microsoft.com/office/drawing/2014/main" id="{97A7A3E6-D824-B5AB-142A-0A76180C6E21}"/>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en binôme</a:t>
              </a:r>
            </a:p>
          </p:txBody>
        </p:sp>
      </p:grpSp>
      <p:grpSp>
        <p:nvGrpSpPr>
          <p:cNvPr id="41" name="Group 40">
            <a:extLst>
              <a:ext uri="{FF2B5EF4-FFF2-40B4-BE49-F238E27FC236}">
                <a16:creationId xmlns:a16="http://schemas.microsoft.com/office/drawing/2014/main" id="{BD1C3A7F-72C7-633D-F6E7-0C21959DAABF}"/>
              </a:ext>
            </a:extLst>
          </p:cNvPr>
          <p:cNvGrpSpPr/>
          <p:nvPr userDrawn="1"/>
        </p:nvGrpSpPr>
        <p:grpSpPr>
          <a:xfrm>
            <a:off x="2336946" y="4713491"/>
            <a:ext cx="7518111" cy="548005"/>
            <a:chOff x="1764463" y="1060636"/>
            <a:chExt cx="5638583" cy="411004"/>
          </a:xfrm>
        </p:grpSpPr>
        <p:sp>
          <p:nvSpPr>
            <p:cNvPr id="43" name="Google Shape;275;p28">
              <a:extLst>
                <a:ext uri="{FF2B5EF4-FFF2-40B4-BE49-F238E27FC236}">
                  <a16:creationId xmlns:a16="http://schemas.microsoft.com/office/drawing/2014/main" id="{D7E88F6C-134A-2D52-8809-D16E173DEB8B}"/>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8BC145"/>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5</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45" name="Google Shape;276;p28">
              <a:extLst>
                <a:ext uri="{FF2B5EF4-FFF2-40B4-BE49-F238E27FC236}">
                  <a16:creationId xmlns:a16="http://schemas.microsoft.com/office/drawing/2014/main" id="{14CB13DE-5B8A-7209-0929-3CD0EEAF6D9B}"/>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92D05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48" name="Google Shape;278;p28">
              <a:extLst>
                <a:ext uri="{FF2B5EF4-FFF2-40B4-BE49-F238E27FC236}">
                  <a16:creationId xmlns:a16="http://schemas.microsoft.com/office/drawing/2014/main" id="{DFEE628A-E51B-AAB4-D7B0-ED8582314510}"/>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49" name="Google Shape;277;p28">
              <a:extLst>
                <a:ext uri="{FF2B5EF4-FFF2-40B4-BE49-F238E27FC236}">
                  <a16:creationId xmlns:a16="http://schemas.microsoft.com/office/drawing/2014/main" id="{5A277F9A-C52D-C449-7586-9EA90403EDFC}"/>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autonome</a:t>
              </a:r>
            </a:p>
          </p:txBody>
        </p:sp>
      </p:grpSp>
      <p:grpSp>
        <p:nvGrpSpPr>
          <p:cNvPr id="53" name="Group 52">
            <a:extLst>
              <a:ext uri="{FF2B5EF4-FFF2-40B4-BE49-F238E27FC236}">
                <a16:creationId xmlns:a16="http://schemas.microsoft.com/office/drawing/2014/main" id="{38609008-8598-8DA3-5CF0-36C7F92580DF}"/>
              </a:ext>
            </a:extLst>
          </p:cNvPr>
          <p:cNvGrpSpPr/>
          <p:nvPr userDrawn="1"/>
        </p:nvGrpSpPr>
        <p:grpSpPr>
          <a:xfrm>
            <a:off x="2336946" y="5539871"/>
            <a:ext cx="7518111" cy="548005"/>
            <a:chOff x="1764463" y="1060636"/>
            <a:chExt cx="5638583" cy="411004"/>
          </a:xfrm>
        </p:grpSpPr>
        <p:sp>
          <p:nvSpPr>
            <p:cNvPr id="54" name="Google Shape;275;p28">
              <a:extLst>
                <a:ext uri="{FF2B5EF4-FFF2-40B4-BE49-F238E27FC236}">
                  <a16:creationId xmlns:a16="http://schemas.microsoft.com/office/drawing/2014/main" id="{7A5BFF89-3876-69CC-9A25-265205B19B7A}"/>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19D19"/>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6</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55" name="Google Shape;276;p28">
              <a:extLst>
                <a:ext uri="{FF2B5EF4-FFF2-40B4-BE49-F238E27FC236}">
                  <a16:creationId xmlns:a16="http://schemas.microsoft.com/office/drawing/2014/main" id="{516AE221-2B10-10F0-74F7-99F581D8E5AE}"/>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F19D19"/>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57" name="Google Shape;278;p28">
              <a:extLst>
                <a:ext uri="{FF2B5EF4-FFF2-40B4-BE49-F238E27FC236}">
                  <a16:creationId xmlns:a16="http://schemas.microsoft.com/office/drawing/2014/main" id="{C06BF0CF-9607-5CE3-2B1B-82BB78BA62F2}"/>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58" name="Google Shape;277;p28">
              <a:extLst>
                <a:ext uri="{FF2B5EF4-FFF2-40B4-BE49-F238E27FC236}">
                  <a16:creationId xmlns:a16="http://schemas.microsoft.com/office/drawing/2014/main" id="{392280B0-7590-3FE1-5000-E5BA3C9C5BCF}"/>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Clôture</a:t>
              </a:r>
            </a:p>
          </p:txBody>
        </p:sp>
      </p:grpSp>
      <p:sp>
        <p:nvSpPr>
          <p:cNvPr id="60" name="Text Placeholder 59">
            <a:extLst>
              <a:ext uri="{FF2B5EF4-FFF2-40B4-BE49-F238E27FC236}">
                <a16:creationId xmlns:a16="http://schemas.microsoft.com/office/drawing/2014/main" id="{2997086D-6002-18E9-088F-7D2FC79B25E4}"/>
              </a:ext>
            </a:extLst>
          </p:cNvPr>
          <p:cNvSpPr>
            <a:spLocks noGrp="1"/>
          </p:cNvSpPr>
          <p:nvPr>
            <p:ph type="body" sz="quarter" idx="10" hasCustomPrompt="1"/>
          </p:nvPr>
        </p:nvSpPr>
        <p:spPr>
          <a:xfrm>
            <a:off x="7879221" y="1447571"/>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1" name="Text Placeholder 59">
            <a:extLst>
              <a:ext uri="{FF2B5EF4-FFF2-40B4-BE49-F238E27FC236}">
                <a16:creationId xmlns:a16="http://schemas.microsoft.com/office/drawing/2014/main" id="{13288093-8A60-FA70-C6FB-7D69FB80D893}"/>
              </a:ext>
            </a:extLst>
          </p:cNvPr>
          <p:cNvSpPr>
            <a:spLocks noGrp="1"/>
          </p:cNvSpPr>
          <p:nvPr>
            <p:ph type="body" sz="quarter" idx="11" hasCustomPrompt="1"/>
          </p:nvPr>
        </p:nvSpPr>
        <p:spPr>
          <a:xfrm>
            <a:off x="7879221" y="2277958"/>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2" name="Text Placeholder 59">
            <a:extLst>
              <a:ext uri="{FF2B5EF4-FFF2-40B4-BE49-F238E27FC236}">
                <a16:creationId xmlns:a16="http://schemas.microsoft.com/office/drawing/2014/main" id="{A3A18267-30BE-A144-8A47-7EDFF6042B2F}"/>
              </a:ext>
            </a:extLst>
          </p:cNvPr>
          <p:cNvSpPr>
            <a:spLocks noGrp="1"/>
          </p:cNvSpPr>
          <p:nvPr>
            <p:ph type="body" sz="quarter" idx="12" hasCustomPrompt="1"/>
          </p:nvPr>
        </p:nvSpPr>
        <p:spPr>
          <a:xfrm>
            <a:off x="7879220" y="3104337"/>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15 min</a:t>
            </a:r>
            <a:endParaRPr lang="fr-FR" dirty="0"/>
          </a:p>
        </p:txBody>
      </p:sp>
      <p:sp>
        <p:nvSpPr>
          <p:cNvPr id="63" name="Text Placeholder 59">
            <a:extLst>
              <a:ext uri="{FF2B5EF4-FFF2-40B4-BE49-F238E27FC236}">
                <a16:creationId xmlns:a16="http://schemas.microsoft.com/office/drawing/2014/main" id="{69911D84-D37E-215F-8EF0-B39B19B6F1A1}"/>
              </a:ext>
            </a:extLst>
          </p:cNvPr>
          <p:cNvSpPr>
            <a:spLocks noGrp="1"/>
          </p:cNvSpPr>
          <p:nvPr>
            <p:ph type="body" sz="quarter" idx="13" hasCustomPrompt="1"/>
          </p:nvPr>
        </p:nvSpPr>
        <p:spPr>
          <a:xfrm>
            <a:off x="7879219" y="3928027"/>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4" name="Text Placeholder 59">
            <a:extLst>
              <a:ext uri="{FF2B5EF4-FFF2-40B4-BE49-F238E27FC236}">
                <a16:creationId xmlns:a16="http://schemas.microsoft.com/office/drawing/2014/main" id="{DBCF547F-8119-1ABE-E176-4FEDF97A3CC1}"/>
              </a:ext>
            </a:extLst>
          </p:cNvPr>
          <p:cNvSpPr>
            <a:spLocks noGrp="1"/>
          </p:cNvSpPr>
          <p:nvPr>
            <p:ph type="body" sz="quarter" idx="14" hasCustomPrompt="1"/>
          </p:nvPr>
        </p:nvSpPr>
        <p:spPr>
          <a:xfrm>
            <a:off x="7879218" y="4757093"/>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7 min</a:t>
            </a:r>
            <a:endParaRPr lang="fr-FR" dirty="0"/>
          </a:p>
        </p:txBody>
      </p:sp>
      <p:sp>
        <p:nvSpPr>
          <p:cNvPr id="65" name="Text Placeholder 59">
            <a:extLst>
              <a:ext uri="{FF2B5EF4-FFF2-40B4-BE49-F238E27FC236}">
                <a16:creationId xmlns:a16="http://schemas.microsoft.com/office/drawing/2014/main" id="{4E6C3199-30EC-380B-E406-0655DBA57A7E}"/>
              </a:ext>
            </a:extLst>
          </p:cNvPr>
          <p:cNvSpPr>
            <a:spLocks noGrp="1"/>
          </p:cNvSpPr>
          <p:nvPr>
            <p:ph type="body" sz="quarter" idx="15" hasCustomPrompt="1"/>
          </p:nvPr>
        </p:nvSpPr>
        <p:spPr>
          <a:xfrm>
            <a:off x="7879217" y="5583473"/>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3 min</a:t>
            </a:r>
            <a:endParaRPr lang="fr-FR" dirty="0"/>
          </a:p>
        </p:txBody>
      </p:sp>
    </p:spTree>
    <p:extLst>
      <p:ext uri="{BB962C8B-B14F-4D97-AF65-F5344CB8AC3E}">
        <p14:creationId xmlns:p14="http://schemas.microsoft.com/office/powerpoint/2010/main" val="25611909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Ouverture de la séance">
    <p:bg>
      <p:bgPr>
        <a:gradFill flip="none" rotWithShape="1">
          <a:gsLst>
            <a:gs pos="0">
              <a:srgbClr val="F19D19"/>
            </a:gs>
            <a:gs pos="3000">
              <a:schemeClr val="bg1"/>
            </a:gs>
            <a:gs pos="94000">
              <a:srgbClr val="F19D19"/>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B36071C-69BD-8B52-E223-853887477D5C}"/>
              </a:ext>
            </a:extLst>
          </p:cNvPr>
          <p:cNvGrpSpPr/>
          <p:nvPr userDrawn="1"/>
        </p:nvGrpSpPr>
        <p:grpSpPr>
          <a:xfrm>
            <a:off x="812158" y="844906"/>
            <a:ext cx="10567685" cy="5198169"/>
            <a:chOff x="2184399" y="1402024"/>
            <a:chExt cx="7823200" cy="4942038"/>
          </a:xfrm>
        </p:grpSpPr>
        <p:sp>
          <p:nvSpPr>
            <p:cNvPr id="3" name="Rectangle : coins arrondis 10">
              <a:extLst>
                <a:ext uri="{FF2B5EF4-FFF2-40B4-BE49-F238E27FC236}">
                  <a16:creationId xmlns:a16="http://schemas.microsoft.com/office/drawing/2014/main" id="{30E84589-2A8B-6DA5-BD19-35EAD8086FB3}"/>
                </a:ext>
              </a:extLst>
            </p:cNvPr>
            <p:cNvSpPr/>
            <p:nvPr/>
          </p:nvSpPr>
          <p:spPr>
            <a:xfrm>
              <a:off x="2184399" y="1402024"/>
              <a:ext cx="7823200" cy="4942038"/>
            </a:xfrm>
            <a:prstGeom prst="roundRect">
              <a:avLst>
                <a:gd name="adj" fmla="val 2665"/>
              </a:avLst>
            </a:prstGeom>
            <a:solidFill>
              <a:srgbClr val="F19D19"/>
            </a:solidFill>
            <a:ln>
              <a:solidFill>
                <a:srgbClr val="F19D19"/>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sym typeface="Arial"/>
              </a:endParaRPr>
            </a:p>
          </p:txBody>
        </p:sp>
        <p:sp>
          <p:nvSpPr>
            <p:cNvPr id="6" name="Rectangle 5">
              <a:extLst>
                <a:ext uri="{FF2B5EF4-FFF2-40B4-BE49-F238E27FC236}">
                  <a16:creationId xmlns:a16="http://schemas.microsoft.com/office/drawing/2014/main" id="{355DB502-9EC4-94FE-09A9-2932EC699550}"/>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sym typeface="Arial"/>
              </a:endParaRPr>
            </a:p>
          </p:txBody>
        </p:sp>
      </p:grpSp>
      <p:sp>
        <p:nvSpPr>
          <p:cNvPr id="8" name="Oval 7">
            <a:extLst>
              <a:ext uri="{FF2B5EF4-FFF2-40B4-BE49-F238E27FC236}">
                <a16:creationId xmlns:a16="http://schemas.microsoft.com/office/drawing/2014/main" id="{70E61D70-E72A-6F05-21DF-0092CA22ECB1}"/>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sym typeface="Arial"/>
            </a:endParaRPr>
          </a:p>
        </p:txBody>
      </p:sp>
      <p:sp>
        <p:nvSpPr>
          <p:cNvPr id="10" name="ZoneTexte 4">
            <a:extLst>
              <a:ext uri="{FF2B5EF4-FFF2-40B4-BE49-F238E27FC236}">
                <a16:creationId xmlns:a16="http://schemas.microsoft.com/office/drawing/2014/main" id="{12A4C6F5-3FFF-2B1F-31AC-921674941D10}"/>
              </a:ext>
            </a:extLst>
          </p:cNvPr>
          <p:cNvSpPr txBox="1"/>
          <p:nvPr userDrawn="1"/>
        </p:nvSpPr>
        <p:spPr>
          <a:xfrm>
            <a:off x="946951" y="3651380"/>
            <a:ext cx="10298101" cy="769441"/>
          </a:xfrm>
          <a:prstGeom prst="rect">
            <a:avLst/>
          </a:prstGeom>
          <a:noFill/>
        </p:spPr>
        <p:txBody>
          <a:bodyPr wrap="square">
            <a:spAutoFit/>
          </a:bodyPr>
          <a:lstStyle/>
          <a:p>
            <a:pPr algn="ctr" defTabSz="457189">
              <a:defRPr/>
            </a:pPr>
            <a:r>
              <a:rPr lang="fr-FR" sz="4400" b="1" dirty="0">
                <a:solidFill>
                  <a:srgbClr val="F19D19"/>
                </a:solidFill>
                <a:latin typeface="Calibri" panose="020F0502020204030204"/>
                <a:cs typeface="Arial"/>
                <a:sym typeface="Arial"/>
              </a:rPr>
              <a:t>Ouverture de la séance</a:t>
            </a:r>
          </a:p>
        </p:txBody>
      </p:sp>
      <p:pic>
        <p:nvPicPr>
          <p:cNvPr id="14" name="Picture 18">
            <a:extLst>
              <a:ext uri="{FF2B5EF4-FFF2-40B4-BE49-F238E27FC236}">
                <a16:creationId xmlns:a16="http://schemas.microsoft.com/office/drawing/2014/main" id="{D5A0386F-993C-99A4-372C-F8760E58AB30}"/>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4973623" y="1310778"/>
            <a:ext cx="2096135" cy="2158333"/>
          </a:xfrm>
          <a:prstGeom prst="rect">
            <a:avLst/>
          </a:prstGeom>
        </p:spPr>
      </p:pic>
      <p:pic>
        <p:nvPicPr>
          <p:cNvPr id="15" name="Google Shape;1333;p128">
            <a:extLst>
              <a:ext uri="{FF2B5EF4-FFF2-40B4-BE49-F238E27FC236}">
                <a16:creationId xmlns:a16="http://schemas.microsoft.com/office/drawing/2014/main" id="{E4A7273E-67E2-0C23-0C4F-F01019D0FF62}"/>
              </a:ext>
            </a:extLst>
          </p:cNvPr>
          <p:cNvPicPr>
            <a:picLocks noChangeAspect="1"/>
          </p:cNvPicPr>
          <p:nvPr userDrawn="1"/>
        </p:nvPicPr>
        <p:blipFill>
          <a:blip r:embed="rId5">
            <a:alphaModFix/>
          </a:blip>
          <a:srcRect/>
          <a:stretch>
            <a:fillRect/>
          </a:stretch>
        </p:blipFill>
        <p:spPr>
          <a:xfrm>
            <a:off x="6261214" y="1609414"/>
            <a:ext cx="649253" cy="649253"/>
          </a:xfrm>
          <a:prstGeom prst="rect">
            <a:avLst/>
          </a:prstGeom>
          <a:noFill/>
          <a:ln cap="flat">
            <a:noFill/>
          </a:ln>
        </p:spPr>
      </p:pic>
      <p:sp>
        <p:nvSpPr>
          <p:cNvPr id="24" name="Text Placeholder 23">
            <a:extLst>
              <a:ext uri="{FF2B5EF4-FFF2-40B4-BE49-F238E27FC236}">
                <a16:creationId xmlns:a16="http://schemas.microsoft.com/office/drawing/2014/main" id="{22A6E60A-C6B2-D1FE-AB7C-E35AE8892EF5}"/>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24993343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scussion informelle">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25419" y="1993162"/>
            <a:ext cx="5985399" cy="2087944"/>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5400" b="1" kern="0" dirty="0">
                <a:solidFill>
                  <a:srgbClr val="F19D19"/>
                </a:solidFill>
                <a:latin typeface="Calibri" panose="020F0502020204030204" pitchFamily="34" charset="0"/>
                <a:cs typeface="Calibri" panose="020F0502020204030204" pitchFamily="34" charset="0"/>
              </a:rPr>
              <a:t>Discussion informelle</a:t>
            </a:r>
          </a:p>
        </p:txBody>
      </p:sp>
      <p:pic>
        <p:nvPicPr>
          <p:cNvPr id="13" name="Picture 1">
            <a:extLst>
              <a:ext uri="{FF2B5EF4-FFF2-40B4-BE49-F238E27FC236}">
                <a16:creationId xmlns:a16="http://schemas.microsoft.com/office/drawing/2014/main" id="{81DC4E81-0C61-B93A-A49E-EEE6F672BAA1}"/>
              </a:ext>
            </a:extLst>
          </p:cNvPr>
          <p:cNvPicPr>
            <a:picLocks noChangeAspect="1"/>
          </p:cNvPicPr>
          <p:nvPr userDrawn="1"/>
        </p:nvPicPr>
        <p:blipFill>
          <a:blip r:embed="rId2">
            <a:extLst>
              <a:ext uri="{BEBA8EAE-BF5A-486C-A8C5-ECC9F3942E4B}">
                <a14:imgProps xmlns:a14="http://schemas.microsoft.com/office/drawing/2010/main">
                  <a14:imgLayer r:embed="rId3">
                    <a14:imgEffect>
                      <a14:backgroundRemoval t="1855" b="100000" l="391" r="99512"/>
                    </a14:imgEffect>
                  </a14:imgLayer>
                </a14:imgProps>
              </a:ext>
              <a:ext uri="{28A0092B-C50C-407E-A947-70E740481C1C}">
                <a14:useLocalDpi xmlns:a14="http://schemas.microsoft.com/office/drawing/2010/main" val="0"/>
              </a:ext>
            </a:extLst>
          </a:blip>
          <a:stretch>
            <a:fillRect/>
          </a:stretch>
        </p:blipFill>
        <p:spPr>
          <a:xfrm>
            <a:off x="1124103" y="1875577"/>
            <a:ext cx="2856443" cy="285644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14" name="Freeform 17">
            <a:extLst>
              <a:ext uri="{FF2B5EF4-FFF2-40B4-BE49-F238E27FC236}">
                <a16:creationId xmlns:a16="http://schemas.microsoft.com/office/drawing/2014/main" id="{C744DE00-AF1E-C1C2-374B-720BC4F53728}"/>
              </a:ext>
            </a:extLst>
          </p:cNvPr>
          <p:cNvSpPr>
            <a:spLocks noEditPoints="1"/>
          </p:cNvSpPr>
          <p:nvPr userDrawn="1"/>
        </p:nvSpPr>
        <p:spPr bwMode="auto">
          <a:xfrm>
            <a:off x="1890297" y="1779907"/>
            <a:ext cx="691824" cy="704171"/>
          </a:xfrm>
          <a:custGeom>
            <a:avLst/>
            <a:gdLst>
              <a:gd name="T0" fmla="*/ 1830 w 2759"/>
              <a:gd name="T1" fmla="*/ 1151 h 2558"/>
              <a:gd name="T2" fmla="*/ 2122 w 2759"/>
              <a:gd name="T3" fmla="*/ 851 h 2558"/>
              <a:gd name="T4" fmla="*/ 1243 w 2759"/>
              <a:gd name="T5" fmla="*/ 851 h 2558"/>
              <a:gd name="T6" fmla="*/ 1533 w 2759"/>
              <a:gd name="T7" fmla="*/ 1151 h 2558"/>
              <a:gd name="T8" fmla="*/ 1243 w 2759"/>
              <a:gd name="T9" fmla="*/ 851 h 2558"/>
              <a:gd name="T10" fmla="*/ 655 w 2759"/>
              <a:gd name="T11" fmla="*/ 1151 h 2558"/>
              <a:gd name="T12" fmla="*/ 946 w 2759"/>
              <a:gd name="T13" fmla="*/ 851 h 2558"/>
              <a:gd name="T14" fmla="*/ 1379 w 2759"/>
              <a:gd name="T15" fmla="*/ 0 h 2558"/>
              <a:gd name="T16" fmla="*/ 1584 w 2759"/>
              <a:gd name="T17" fmla="*/ 11 h 2558"/>
              <a:gd name="T18" fmla="*/ 1778 w 2759"/>
              <a:gd name="T19" fmla="*/ 43 h 2558"/>
              <a:gd name="T20" fmla="*/ 1962 w 2759"/>
              <a:gd name="T21" fmla="*/ 97 h 2558"/>
              <a:gd name="T22" fmla="*/ 2131 w 2759"/>
              <a:gd name="T23" fmla="*/ 168 h 2558"/>
              <a:gd name="T24" fmla="*/ 2285 w 2759"/>
              <a:gd name="T25" fmla="*/ 255 h 2558"/>
              <a:gd name="T26" fmla="*/ 2421 w 2759"/>
              <a:gd name="T27" fmla="*/ 357 h 2558"/>
              <a:gd name="T28" fmla="*/ 2536 w 2759"/>
              <a:gd name="T29" fmla="*/ 473 h 2558"/>
              <a:gd name="T30" fmla="*/ 2630 w 2759"/>
              <a:gd name="T31" fmla="*/ 600 h 2558"/>
              <a:gd name="T32" fmla="*/ 2700 w 2759"/>
              <a:gd name="T33" fmla="*/ 738 h 2558"/>
              <a:gd name="T34" fmla="*/ 2744 w 2759"/>
              <a:gd name="T35" fmla="*/ 884 h 2558"/>
              <a:gd name="T36" fmla="*/ 2759 w 2759"/>
              <a:gd name="T37" fmla="*/ 1038 h 2558"/>
              <a:gd name="T38" fmla="*/ 2744 w 2759"/>
              <a:gd name="T39" fmla="*/ 1191 h 2558"/>
              <a:gd name="T40" fmla="*/ 2700 w 2759"/>
              <a:gd name="T41" fmla="*/ 1338 h 2558"/>
              <a:gd name="T42" fmla="*/ 2630 w 2759"/>
              <a:gd name="T43" fmla="*/ 1476 h 2558"/>
              <a:gd name="T44" fmla="*/ 2536 w 2759"/>
              <a:gd name="T45" fmla="*/ 1604 h 2558"/>
              <a:gd name="T46" fmla="*/ 2421 w 2759"/>
              <a:gd name="T47" fmla="*/ 1720 h 2558"/>
              <a:gd name="T48" fmla="*/ 2285 w 2759"/>
              <a:gd name="T49" fmla="*/ 1822 h 2558"/>
              <a:gd name="T50" fmla="*/ 2131 w 2759"/>
              <a:gd name="T51" fmla="*/ 1909 h 2558"/>
              <a:gd name="T52" fmla="*/ 1962 w 2759"/>
              <a:gd name="T53" fmla="*/ 1980 h 2558"/>
              <a:gd name="T54" fmla="*/ 1778 w 2759"/>
              <a:gd name="T55" fmla="*/ 2032 h 2558"/>
              <a:gd name="T56" fmla="*/ 1584 w 2759"/>
              <a:gd name="T57" fmla="*/ 2066 h 2558"/>
              <a:gd name="T58" fmla="*/ 1379 w 2759"/>
              <a:gd name="T59" fmla="*/ 2077 h 2558"/>
              <a:gd name="T60" fmla="*/ 1221 w 2759"/>
              <a:gd name="T61" fmla="*/ 2068 h 2558"/>
              <a:gd name="T62" fmla="*/ 1067 w 2759"/>
              <a:gd name="T63" fmla="*/ 2045 h 2558"/>
              <a:gd name="T64" fmla="*/ 250 w 2759"/>
              <a:gd name="T65" fmla="*/ 2558 h 2558"/>
              <a:gd name="T66" fmla="*/ 518 w 2759"/>
              <a:gd name="T67" fmla="*/ 1847 h 2558"/>
              <a:gd name="T68" fmla="*/ 381 w 2759"/>
              <a:gd name="T69" fmla="*/ 1752 h 2558"/>
              <a:gd name="T70" fmla="*/ 261 w 2759"/>
              <a:gd name="T71" fmla="*/ 1644 h 2558"/>
              <a:gd name="T72" fmla="*/ 163 w 2759"/>
              <a:gd name="T73" fmla="*/ 1526 h 2558"/>
              <a:gd name="T74" fmla="*/ 85 w 2759"/>
              <a:gd name="T75" fmla="*/ 1396 h 2558"/>
              <a:gd name="T76" fmla="*/ 32 w 2759"/>
              <a:gd name="T77" fmla="*/ 1259 h 2558"/>
              <a:gd name="T78" fmla="*/ 3 w 2759"/>
              <a:gd name="T79" fmla="*/ 1113 h 2558"/>
              <a:gd name="T80" fmla="*/ 3 w 2759"/>
              <a:gd name="T81" fmla="*/ 960 h 2558"/>
              <a:gd name="T82" fmla="*/ 33 w 2759"/>
              <a:gd name="T83" fmla="*/ 810 h 2558"/>
              <a:gd name="T84" fmla="*/ 90 w 2759"/>
              <a:gd name="T85" fmla="*/ 668 h 2558"/>
              <a:gd name="T86" fmla="*/ 172 w 2759"/>
              <a:gd name="T87" fmla="*/ 535 h 2558"/>
              <a:gd name="T88" fmla="*/ 277 w 2759"/>
              <a:gd name="T89" fmla="*/ 413 h 2558"/>
              <a:gd name="T90" fmla="*/ 404 w 2759"/>
              <a:gd name="T91" fmla="*/ 304 h 2558"/>
              <a:gd name="T92" fmla="*/ 549 w 2759"/>
              <a:gd name="T93" fmla="*/ 208 h 2558"/>
              <a:gd name="T94" fmla="*/ 711 w 2759"/>
              <a:gd name="T95" fmla="*/ 129 h 2558"/>
              <a:gd name="T96" fmla="*/ 888 w 2759"/>
              <a:gd name="T97" fmla="*/ 68 h 2558"/>
              <a:gd name="T98" fmla="*/ 1077 w 2759"/>
              <a:gd name="T99" fmla="*/ 25 h 2558"/>
              <a:gd name="T100" fmla="*/ 1276 w 2759"/>
              <a:gd name="T101" fmla="*/ 3 h 25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759" h="2558">
                <a:moveTo>
                  <a:pt x="1830" y="851"/>
                </a:moveTo>
                <a:lnTo>
                  <a:pt x="1830" y="1151"/>
                </a:lnTo>
                <a:lnTo>
                  <a:pt x="2122" y="1151"/>
                </a:lnTo>
                <a:lnTo>
                  <a:pt x="2122" y="851"/>
                </a:lnTo>
                <a:lnTo>
                  <a:pt x="1830" y="851"/>
                </a:lnTo>
                <a:close/>
                <a:moveTo>
                  <a:pt x="1243" y="851"/>
                </a:moveTo>
                <a:lnTo>
                  <a:pt x="1243" y="1151"/>
                </a:lnTo>
                <a:lnTo>
                  <a:pt x="1533" y="1151"/>
                </a:lnTo>
                <a:lnTo>
                  <a:pt x="1533" y="851"/>
                </a:lnTo>
                <a:lnTo>
                  <a:pt x="1243" y="851"/>
                </a:lnTo>
                <a:close/>
                <a:moveTo>
                  <a:pt x="655" y="851"/>
                </a:moveTo>
                <a:lnTo>
                  <a:pt x="655" y="1151"/>
                </a:lnTo>
                <a:lnTo>
                  <a:pt x="946" y="1151"/>
                </a:lnTo>
                <a:lnTo>
                  <a:pt x="946" y="851"/>
                </a:lnTo>
                <a:lnTo>
                  <a:pt x="655" y="851"/>
                </a:lnTo>
                <a:close/>
                <a:moveTo>
                  <a:pt x="1379" y="0"/>
                </a:moveTo>
                <a:lnTo>
                  <a:pt x="1483" y="3"/>
                </a:lnTo>
                <a:lnTo>
                  <a:pt x="1584" y="11"/>
                </a:lnTo>
                <a:lnTo>
                  <a:pt x="1682" y="25"/>
                </a:lnTo>
                <a:lnTo>
                  <a:pt x="1778" y="43"/>
                </a:lnTo>
                <a:lnTo>
                  <a:pt x="1871" y="68"/>
                </a:lnTo>
                <a:lnTo>
                  <a:pt x="1962" y="97"/>
                </a:lnTo>
                <a:lnTo>
                  <a:pt x="2048" y="129"/>
                </a:lnTo>
                <a:lnTo>
                  <a:pt x="2131" y="168"/>
                </a:lnTo>
                <a:lnTo>
                  <a:pt x="2209" y="208"/>
                </a:lnTo>
                <a:lnTo>
                  <a:pt x="2285" y="255"/>
                </a:lnTo>
                <a:lnTo>
                  <a:pt x="2355" y="304"/>
                </a:lnTo>
                <a:lnTo>
                  <a:pt x="2421" y="357"/>
                </a:lnTo>
                <a:lnTo>
                  <a:pt x="2481" y="413"/>
                </a:lnTo>
                <a:lnTo>
                  <a:pt x="2536" y="473"/>
                </a:lnTo>
                <a:lnTo>
                  <a:pt x="2586" y="535"/>
                </a:lnTo>
                <a:lnTo>
                  <a:pt x="2630" y="600"/>
                </a:lnTo>
                <a:lnTo>
                  <a:pt x="2668" y="668"/>
                </a:lnTo>
                <a:lnTo>
                  <a:pt x="2700" y="738"/>
                </a:lnTo>
                <a:lnTo>
                  <a:pt x="2725" y="810"/>
                </a:lnTo>
                <a:lnTo>
                  <a:pt x="2744" y="884"/>
                </a:lnTo>
                <a:lnTo>
                  <a:pt x="2754" y="960"/>
                </a:lnTo>
                <a:lnTo>
                  <a:pt x="2759" y="1038"/>
                </a:lnTo>
                <a:lnTo>
                  <a:pt x="2754" y="1116"/>
                </a:lnTo>
                <a:lnTo>
                  <a:pt x="2744" y="1191"/>
                </a:lnTo>
                <a:lnTo>
                  <a:pt x="2725" y="1266"/>
                </a:lnTo>
                <a:lnTo>
                  <a:pt x="2700" y="1338"/>
                </a:lnTo>
                <a:lnTo>
                  <a:pt x="2668" y="1409"/>
                </a:lnTo>
                <a:lnTo>
                  <a:pt x="2630" y="1476"/>
                </a:lnTo>
                <a:lnTo>
                  <a:pt x="2586" y="1541"/>
                </a:lnTo>
                <a:lnTo>
                  <a:pt x="2536" y="1604"/>
                </a:lnTo>
                <a:lnTo>
                  <a:pt x="2481" y="1663"/>
                </a:lnTo>
                <a:lnTo>
                  <a:pt x="2421" y="1720"/>
                </a:lnTo>
                <a:lnTo>
                  <a:pt x="2355" y="1772"/>
                </a:lnTo>
                <a:lnTo>
                  <a:pt x="2285" y="1822"/>
                </a:lnTo>
                <a:lnTo>
                  <a:pt x="2209" y="1867"/>
                </a:lnTo>
                <a:lnTo>
                  <a:pt x="2131" y="1909"/>
                </a:lnTo>
                <a:lnTo>
                  <a:pt x="2048" y="1948"/>
                </a:lnTo>
                <a:lnTo>
                  <a:pt x="1962" y="1980"/>
                </a:lnTo>
                <a:lnTo>
                  <a:pt x="1871" y="2009"/>
                </a:lnTo>
                <a:lnTo>
                  <a:pt x="1778" y="2032"/>
                </a:lnTo>
                <a:lnTo>
                  <a:pt x="1682" y="2052"/>
                </a:lnTo>
                <a:lnTo>
                  <a:pt x="1584" y="2066"/>
                </a:lnTo>
                <a:lnTo>
                  <a:pt x="1483" y="2074"/>
                </a:lnTo>
                <a:lnTo>
                  <a:pt x="1379" y="2077"/>
                </a:lnTo>
                <a:lnTo>
                  <a:pt x="1300" y="2074"/>
                </a:lnTo>
                <a:lnTo>
                  <a:pt x="1221" y="2068"/>
                </a:lnTo>
                <a:lnTo>
                  <a:pt x="1143" y="2059"/>
                </a:lnTo>
                <a:lnTo>
                  <a:pt x="1067" y="2045"/>
                </a:lnTo>
                <a:lnTo>
                  <a:pt x="993" y="2030"/>
                </a:lnTo>
                <a:lnTo>
                  <a:pt x="250" y="2558"/>
                </a:lnTo>
                <a:lnTo>
                  <a:pt x="592" y="1890"/>
                </a:lnTo>
                <a:lnTo>
                  <a:pt x="518" y="1847"/>
                </a:lnTo>
                <a:lnTo>
                  <a:pt x="447" y="1801"/>
                </a:lnTo>
                <a:lnTo>
                  <a:pt x="381" y="1752"/>
                </a:lnTo>
                <a:lnTo>
                  <a:pt x="319" y="1700"/>
                </a:lnTo>
                <a:lnTo>
                  <a:pt x="261" y="1644"/>
                </a:lnTo>
                <a:lnTo>
                  <a:pt x="209" y="1586"/>
                </a:lnTo>
                <a:lnTo>
                  <a:pt x="163" y="1526"/>
                </a:lnTo>
                <a:lnTo>
                  <a:pt x="121" y="1462"/>
                </a:lnTo>
                <a:lnTo>
                  <a:pt x="85" y="1396"/>
                </a:lnTo>
                <a:lnTo>
                  <a:pt x="55" y="1328"/>
                </a:lnTo>
                <a:lnTo>
                  <a:pt x="32" y="1259"/>
                </a:lnTo>
                <a:lnTo>
                  <a:pt x="14" y="1187"/>
                </a:lnTo>
                <a:lnTo>
                  <a:pt x="3" y="1113"/>
                </a:lnTo>
                <a:lnTo>
                  <a:pt x="0" y="1038"/>
                </a:lnTo>
                <a:lnTo>
                  <a:pt x="3" y="960"/>
                </a:lnTo>
                <a:lnTo>
                  <a:pt x="15" y="884"/>
                </a:lnTo>
                <a:lnTo>
                  <a:pt x="33" y="810"/>
                </a:lnTo>
                <a:lnTo>
                  <a:pt x="59" y="738"/>
                </a:lnTo>
                <a:lnTo>
                  <a:pt x="90" y="668"/>
                </a:lnTo>
                <a:lnTo>
                  <a:pt x="128" y="600"/>
                </a:lnTo>
                <a:lnTo>
                  <a:pt x="172" y="535"/>
                </a:lnTo>
                <a:lnTo>
                  <a:pt x="222" y="473"/>
                </a:lnTo>
                <a:lnTo>
                  <a:pt x="277" y="413"/>
                </a:lnTo>
                <a:lnTo>
                  <a:pt x="338" y="357"/>
                </a:lnTo>
                <a:lnTo>
                  <a:pt x="404" y="304"/>
                </a:lnTo>
                <a:lnTo>
                  <a:pt x="474" y="255"/>
                </a:lnTo>
                <a:lnTo>
                  <a:pt x="549" y="208"/>
                </a:lnTo>
                <a:lnTo>
                  <a:pt x="629" y="168"/>
                </a:lnTo>
                <a:lnTo>
                  <a:pt x="711" y="129"/>
                </a:lnTo>
                <a:lnTo>
                  <a:pt x="798" y="97"/>
                </a:lnTo>
                <a:lnTo>
                  <a:pt x="888" y="68"/>
                </a:lnTo>
                <a:lnTo>
                  <a:pt x="981" y="43"/>
                </a:lnTo>
                <a:lnTo>
                  <a:pt x="1077" y="25"/>
                </a:lnTo>
                <a:lnTo>
                  <a:pt x="1176" y="11"/>
                </a:lnTo>
                <a:lnTo>
                  <a:pt x="1276" y="3"/>
                </a:lnTo>
                <a:lnTo>
                  <a:pt x="1379" y="0"/>
                </a:lnTo>
                <a:close/>
              </a:path>
            </a:pathLst>
          </a:custGeom>
          <a:solidFill>
            <a:srgbClr val="F7C475"/>
          </a:solidFill>
          <a:ln w="0">
            <a:noFill/>
            <a:prstDash val="solid"/>
            <a:round/>
            <a:headEnd/>
            <a:tailEnd/>
          </a:ln>
        </p:spPr>
        <p:txBody>
          <a:bodyPr vert="horz" wrap="square" lIns="121920" tIns="60960" rIns="121920" bIns="60960" numCol="1" anchor="t" anchorCtr="0" compatLnSpc="1">
            <a:prstTxWarp prst="textNoShape">
              <a:avLst/>
            </a:prstTxWarp>
          </a:bodyPr>
          <a:lstStyle/>
          <a:p>
            <a:pPr defTabSz="1219170">
              <a:defRPr/>
            </a:pPr>
            <a:endParaRPr lang="en-US" sz="2400">
              <a:solidFill>
                <a:prstClr val="black"/>
              </a:solidFill>
              <a:latin typeface="Georgia"/>
              <a:cs typeface="Arial" panose="020B0604020202020204" pitchFamily="34" charset="0"/>
            </a:endParaRPr>
          </a:p>
        </p:txBody>
      </p:sp>
      <p:sp>
        <p:nvSpPr>
          <p:cNvPr id="15" name="Freeform 18">
            <a:extLst>
              <a:ext uri="{FF2B5EF4-FFF2-40B4-BE49-F238E27FC236}">
                <a16:creationId xmlns:a16="http://schemas.microsoft.com/office/drawing/2014/main" id="{87772EAF-D513-9472-B872-5A7B64B000FE}"/>
              </a:ext>
            </a:extLst>
          </p:cNvPr>
          <p:cNvSpPr>
            <a:spLocks/>
          </p:cNvSpPr>
          <p:nvPr userDrawn="1"/>
        </p:nvSpPr>
        <p:spPr bwMode="auto">
          <a:xfrm rot="21039827">
            <a:off x="2207633" y="1946096"/>
            <a:ext cx="584715" cy="634720"/>
          </a:xfrm>
          <a:custGeom>
            <a:avLst/>
            <a:gdLst>
              <a:gd name="T0" fmla="*/ 1716 w 2331"/>
              <a:gd name="T1" fmla="*/ 35 h 2303"/>
              <a:gd name="T2" fmla="*/ 1866 w 2331"/>
              <a:gd name="T3" fmla="*/ 117 h 2303"/>
              <a:gd name="T4" fmla="*/ 1999 w 2331"/>
              <a:gd name="T5" fmla="*/ 214 h 2303"/>
              <a:gd name="T6" fmla="*/ 2113 w 2331"/>
              <a:gd name="T7" fmla="*/ 324 h 2303"/>
              <a:gd name="T8" fmla="*/ 2204 w 2331"/>
              <a:gd name="T9" fmla="*/ 446 h 2303"/>
              <a:gd name="T10" fmla="*/ 2273 w 2331"/>
              <a:gd name="T11" fmla="*/ 579 h 2303"/>
              <a:gd name="T12" fmla="*/ 2316 w 2331"/>
              <a:gd name="T13" fmla="*/ 719 h 2303"/>
              <a:gd name="T14" fmla="*/ 2331 w 2331"/>
              <a:gd name="T15" fmla="*/ 867 h 2303"/>
              <a:gd name="T16" fmla="*/ 2317 w 2331"/>
              <a:gd name="T17" fmla="*/ 1007 h 2303"/>
              <a:gd name="T18" fmla="*/ 2279 w 2331"/>
              <a:gd name="T19" fmla="*/ 1141 h 2303"/>
              <a:gd name="T20" fmla="*/ 2217 w 2331"/>
              <a:gd name="T21" fmla="*/ 1268 h 2303"/>
              <a:gd name="T22" fmla="*/ 2133 w 2331"/>
              <a:gd name="T23" fmla="*/ 1385 h 2303"/>
              <a:gd name="T24" fmla="*/ 2030 w 2331"/>
              <a:gd name="T25" fmla="*/ 1492 h 2303"/>
              <a:gd name="T26" fmla="*/ 1908 w 2331"/>
              <a:gd name="T27" fmla="*/ 1588 h 2303"/>
              <a:gd name="T28" fmla="*/ 1771 w 2331"/>
              <a:gd name="T29" fmla="*/ 1672 h 2303"/>
              <a:gd name="T30" fmla="*/ 1392 w 2331"/>
              <a:gd name="T31" fmla="*/ 1805 h 2303"/>
              <a:gd name="T32" fmla="*/ 1251 w 2331"/>
              <a:gd name="T33" fmla="*/ 1831 h 2303"/>
              <a:gd name="T34" fmla="*/ 1104 w 2331"/>
              <a:gd name="T35" fmla="*/ 1846 h 2303"/>
              <a:gd name="T36" fmla="*/ 924 w 2331"/>
              <a:gd name="T37" fmla="*/ 1845 h 2303"/>
              <a:gd name="T38" fmla="*/ 724 w 2331"/>
              <a:gd name="T39" fmla="*/ 1821 h 2303"/>
              <a:gd name="T40" fmla="*/ 536 w 2331"/>
              <a:gd name="T41" fmla="*/ 1775 h 2303"/>
              <a:gd name="T42" fmla="*/ 361 w 2331"/>
              <a:gd name="T43" fmla="*/ 1709 h 2303"/>
              <a:gd name="T44" fmla="*/ 202 w 2331"/>
              <a:gd name="T45" fmla="*/ 1624 h 2303"/>
              <a:gd name="T46" fmla="*/ 63 w 2331"/>
              <a:gd name="T47" fmla="*/ 1524 h 2303"/>
              <a:gd name="T48" fmla="*/ 17 w 2331"/>
              <a:gd name="T49" fmla="*/ 1469 h 2303"/>
              <a:gd name="T50" fmla="*/ 144 w 2331"/>
              <a:gd name="T51" fmla="*/ 1468 h 2303"/>
              <a:gd name="T52" fmla="*/ 363 w 2331"/>
              <a:gd name="T53" fmla="*/ 1445 h 2303"/>
              <a:gd name="T54" fmla="*/ 569 w 2331"/>
              <a:gd name="T55" fmla="*/ 1402 h 2303"/>
              <a:gd name="T56" fmla="*/ 765 w 2331"/>
              <a:gd name="T57" fmla="*/ 1341 h 2303"/>
              <a:gd name="T58" fmla="*/ 946 w 2331"/>
              <a:gd name="T59" fmla="*/ 1261 h 2303"/>
              <a:gd name="T60" fmla="*/ 1112 w 2331"/>
              <a:gd name="T61" fmla="*/ 1164 h 2303"/>
              <a:gd name="T62" fmla="*/ 1259 w 2331"/>
              <a:gd name="T63" fmla="*/ 1053 h 2303"/>
              <a:gd name="T64" fmla="*/ 1387 w 2331"/>
              <a:gd name="T65" fmla="*/ 928 h 2303"/>
              <a:gd name="T66" fmla="*/ 1493 w 2331"/>
              <a:gd name="T67" fmla="*/ 791 h 2303"/>
              <a:gd name="T68" fmla="*/ 1576 w 2331"/>
              <a:gd name="T69" fmla="*/ 644 h 2303"/>
              <a:gd name="T70" fmla="*/ 1633 w 2331"/>
              <a:gd name="T71" fmla="*/ 488 h 2303"/>
              <a:gd name="T72" fmla="*/ 1663 w 2331"/>
              <a:gd name="T73" fmla="*/ 324 h 2303"/>
              <a:gd name="T74" fmla="*/ 1664 w 2331"/>
              <a:gd name="T75" fmla="*/ 178 h 2303"/>
              <a:gd name="T76" fmla="*/ 1648 w 2331"/>
              <a:gd name="T77" fmla="*/ 58 h 2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331" h="2303">
                <a:moveTo>
                  <a:pt x="1634" y="0"/>
                </a:moveTo>
                <a:lnTo>
                  <a:pt x="1716" y="35"/>
                </a:lnTo>
                <a:lnTo>
                  <a:pt x="1793" y="73"/>
                </a:lnTo>
                <a:lnTo>
                  <a:pt x="1866" y="117"/>
                </a:lnTo>
                <a:lnTo>
                  <a:pt x="1935" y="164"/>
                </a:lnTo>
                <a:lnTo>
                  <a:pt x="1999" y="214"/>
                </a:lnTo>
                <a:lnTo>
                  <a:pt x="2058" y="267"/>
                </a:lnTo>
                <a:lnTo>
                  <a:pt x="2113" y="324"/>
                </a:lnTo>
                <a:lnTo>
                  <a:pt x="2161" y="385"/>
                </a:lnTo>
                <a:lnTo>
                  <a:pt x="2204" y="446"/>
                </a:lnTo>
                <a:lnTo>
                  <a:pt x="2242" y="511"/>
                </a:lnTo>
                <a:lnTo>
                  <a:pt x="2273" y="579"/>
                </a:lnTo>
                <a:lnTo>
                  <a:pt x="2298" y="648"/>
                </a:lnTo>
                <a:lnTo>
                  <a:pt x="2316" y="719"/>
                </a:lnTo>
                <a:lnTo>
                  <a:pt x="2326" y="792"/>
                </a:lnTo>
                <a:lnTo>
                  <a:pt x="2331" y="867"/>
                </a:lnTo>
                <a:lnTo>
                  <a:pt x="2328" y="938"/>
                </a:lnTo>
                <a:lnTo>
                  <a:pt x="2317" y="1007"/>
                </a:lnTo>
                <a:lnTo>
                  <a:pt x="2302" y="1075"/>
                </a:lnTo>
                <a:lnTo>
                  <a:pt x="2279" y="1141"/>
                </a:lnTo>
                <a:lnTo>
                  <a:pt x="2251" y="1206"/>
                </a:lnTo>
                <a:lnTo>
                  <a:pt x="2217" y="1268"/>
                </a:lnTo>
                <a:lnTo>
                  <a:pt x="2177" y="1328"/>
                </a:lnTo>
                <a:lnTo>
                  <a:pt x="2133" y="1385"/>
                </a:lnTo>
                <a:lnTo>
                  <a:pt x="2083" y="1440"/>
                </a:lnTo>
                <a:lnTo>
                  <a:pt x="2030" y="1492"/>
                </a:lnTo>
                <a:lnTo>
                  <a:pt x="1971" y="1542"/>
                </a:lnTo>
                <a:lnTo>
                  <a:pt x="1908" y="1588"/>
                </a:lnTo>
                <a:lnTo>
                  <a:pt x="1841" y="1631"/>
                </a:lnTo>
                <a:lnTo>
                  <a:pt x="1771" y="1672"/>
                </a:lnTo>
                <a:lnTo>
                  <a:pt x="2095" y="2303"/>
                </a:lnTo>
                <a:lnTo>
                  <a:pt x="1392" y="1805"/>
                </a:lnTo>
                <a:lnTo>
                  <a:pt x="1322" y="1818"/>
                </a:lnTo>
                <a:lnTo>
                  <a:pt x="1251" y="1831"/>
                </a:lnTo>
                <a:lnTo>
                  <a:pt x="1178" y="1841"/>
                </a:lnTo>
                <a:lnTo>
                  <a:pt x="1104" y="1846"/>
                </a:lnTo>
                <a:lnTo>
                  <a:pt x="1028" y="1848"/>
                </a:lnTo>
                <a:lnTo>
                  <a:pt x="924" y="1845"/>
                </a:lnTo>
                <a:lnTo>
                  <a:pt x="824" y="1836"/>
                </a:lnTo>
                <a:lnTo>
                  <a:pt x="724" y="1821"/>
                </a:lnTo>
                <a:lnTo>
                  <a:pt x="628" y="1801"/>
                </a:lnTo>
                <a:lnTo>
                  <a:pt x="536" y="1775"/>
                </a:lnTo>
                <a:lnTo>
                  <a:pt x="446" y="1745"/>
                </a:lnTo>
                <a:lnTo>
                  <a:pt x="361" y="1709"/>
                </a:lnTo>
                <a:lnTo>
                  <a:pt x="280" y="1670"/>
                </a:lnTo>
                <a:lnTo>
                  <a:pt x="202" y="1624"/>
                </a:lnTo>
                <a:lnTo>
                  <a:pt x="130" y="1577"/>
                </a:lnTo>
                <a:lnTo>
                  <a:pt x="63" y="1524"/>
                </a:lnTo>
                <a:lnTo>
                  <a:pt x="0" y="1468"/>
                </a:lnTo>
                <a:lnTo>
                  <a:pt x="17" y="1469"/>
                </a:lnTo>
                <a:lnTo>
                  <a:pt x="34" y="1471"/>
                </a:lnTo>
                <a:lnTo>
                  <a:pt x="144" y="1468"/>
                </a:lnTo>
                <a:lnTo>
                  <a:pt x="255" y="1459"/>
                </a:lnTo>
                <a:lnTo>
                  <a:pt x="363" y="1445"/>
                </a:lnTo>
                <a:lnTo>
                  <a:pt x="468" y="1427"/>
                </a:lnTo>
                <a:lnTo>
                  <a:pt x="569" y="1402"/>
                </a:lnTo>
                <a:lnTo>
                  <a:pt x="669" y="1373"/>
                </a:lnTo>
                <a:lnTo>
                  <a:pt x="765" y="1341"/>
                </a:lnTo>
                <a:lnTo>
                  <a:pt x="858" y="1303"/>
                </a:lnTo>
                <a:lnTo>
                  <a:pt x="946" y="1261"/>
                </a:lnTo>
                <a:lnTo>
                  <a:pt x="1031" y="1214"/>
                </a:lnTo>
                <a:lnTo>
                  <a:pt x="1112" y="1164"/>
                </a:lnTo>
                <a:lnTo>
                  <a:pt x="1188" y="1110"/>
                </a:lnTo>
                <a:lnTo>
                  <a:pt x="1259" y="1053"/>
                </a:lnTo>
                <a:lnTo>
                  <a:pt x="1326" y="992"/>
                </a:lnTo>
                <a:lnTo>
                  <a:pt x="1387" y="928"/>
                </a:lnTo>
                <a:lnTo>
                  <a:pt x="1443" y="861"/>
                </a:lnTo>
                <a:lnTo>
                  <a:pt x="1493" y="791"/>
                </a:lnTo>
                <a:lnTo>
                  <a:pt x="1538" y="719"/>
                </a:lnTo>
                <a:lnTo>
                  <a:pt x="1576" y="644"/>
                </a:lnTo>
                <a:lnTo>
                  <a:pt x="1607" y="567"/>
                </a:lnTo>
                <a:lnTo>
                  <a:pt x="1633" y="488"/>
                </a:lnTo>
                <a:lnTo>
                  <a:pt x="1651" y="407"/>
                </a:lnTo>
                <a:lnTo>
                  <a:pt x="1663" y="324"/>
                </a:lnTo>
                <a:lnTo>
                  <a:pt x="1666" y="239"/>
                </a:lnTo>
                <a:lnTo>
                  <a:pt x="1664" y="178"/>
                </a:lnTo>
                <a:lnTo>
                  <a:pt x="1658" y="117"/>
                </a:lnTo>
                <a:lnTo>
                  <a:pt x="1648" y="58"/>
                </a:lnTo>
                <a:lnTo>
                  <a:pt x="1634" y="0"/>
                </a:lnTo>
                <a:close/>
              </a:path>
            </a:pathLst>
          </a:custGeom>
          <a:solidFill>
            <a:srgbClr val="F19D19"/>
          </a:solidFill>
          <a:ln w="0">
            <a:noFill/>
            <a:prstDash val="solid"/>
            <a:round/>
            <a:headEnd/>
            <a:tailEnd/>
          </a:ln>
        </p:spPr>
        <p:txBody>
          <a:bodyPr vert="horz" wrap="square" lIns="121920" tIns="60960" rIns="121920" bIns="60960" numCol="1" anchor="t" anchorCtr="0" compatLnSpc="1">
            <a:prstTxWarp prst="textNoShape">
              <a:avLst/>
            </a:prstTxWarp>
          </a:bodyPr>
          <a:lstStyle/>
          <a:p>
            <a:pPr defTabSz="1219170">
              <a:defRPr/>
            </a:pPr>
            <a:endParaRPr lang="en-US" sz="2400" dirty="0">
              <a:solidFill>
                <a:prstClr val="black"/>
              </a:solidFill>
              <a:latin typeface="Georgia"/>
              <a:cs typeface="Arial" panose="020B0604020202020204" pitchFamily="34" charset="0"/>
            </a:endParaRP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2 min</a:t>
            </a:r>
            <a:endParaRPr lang="fr-FR" dirty="0"/>
          </a:p>
        </p:txBody>
      </p:sp>
    </p:spTree>
    <p:extLst>
      <p:ext uri="{BB962C8B-B14F-4D97-AF65-F5344CB8AC3E}">
        <p14:creationId xmlns:p14="http://schemas.microsoft.com/office/powerpoint/2010/main" val="34360870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lide Contrôle des cahiers">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16464" y="2131992"/>
            <a:ext cx="5985399" cy="1701300"/>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4400" b="1" kern="0" dirty="0">
                <a:solidFill>
                  <a:srgbClr val="F19D19"/>
                </a:solidFill>
                <a:latin typeface="Calibri" panose="020F0502020204030204" pitchFamily="34" charset="0"/>
                <a:cs typeface="Calibri" panose="020F0502020204030204" pitchFamily="34" charset="0"/>
              </a:rPr>
              <a:t>Contrôle des cahiers et correction des devoirs</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pic>
        <p:nvPicPr>
          <p:cNvPr id="3" name="Image 11" descr="Une image contenant Visage humain, personne, habits, dessin&#10;&#10;Le contenu généré par l’IA peut être incorrect.">
            <a:extLst>
              <a:ext uri="{FF2B5EF4-FFF2-40B4-BE49-F238E27FC236}">
                <a16:creationId xmlns:a16="http://schemas.microsoft.com/office/drawing/2014/main" id="{566E1B4D-074A-EFA3-17EB-A3834A0427C3}"/>
              </a:ext>
            </a:extLst>
          </p:cNvPr>
          <p:cNvPicPr>
            <a:picLocks noChangeAspect="1"/>
          </p:cNvPicPr>
          <p:nvPr userDrawn="1"/>
        </p:nvPicPr>
        <p:blipFill>
          <a:blip r:embed="rId2"/>
          <a:stretch>
            <a:fillRect/>
          </a:stretch>
        </p:blipFill>
        <p:spPr>
          <a:xfrm>
            <a:off x="289743" y="1746941"/>
            <a:ext cx="3766659" cy="3766659"/>
          </a:xfrm>
          <a:prstGeom prst="rect">
            <a:avLst/>
          </a:prstGeom>
        </p:spPr>
      </p:pic>
    </p:spTree>
    <p:extLst>
      <p:ext uri="{BB962C8B-B14F-4D97-AF65-F5344CB8AC3E}">
        <p14:creationId xmlns:p14="http://schemas.microsoft.com/office/powerpoint/2010/main" val="33557549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ctivation des prérequis">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25419" y="1840616"/>
            <a:ext cx="5985399" cy="2087944"/>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5400" b="1" kern="0" dirty="0">
                <a:solidFill>
                  <a:srgbClr val="F19D19"/>
                </a:solidFill>
                <a:latin typeface="Calibri" panose="020F0502020204030204" pitchFamily="34" charset="0"/>
                <a:cs typeface="Calibri" panose="020F0502020204030204" pitchFamily="34" charset="0"/>
              </a:rPr>
              <a:t>Activation des prérequis</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pic>
        <p:nvPicPr>
          <p:cNvPr id="2" name="Image 2">
            <a:extLst>
              <a:ext uri="{FF2B5EF4-FFF2-40B4-BE49-F238E27FC236}">
                <a16:creationId xmlns:a16="http://schemas.microsoft.com/office/drawing/2014/main" id="{1801F4AF-8932-E23F-A90D-D75E958CBA2A}"/>
              </a:ext>
            </a:extLst>
          </p:cNvPr>
          <p:cNvPicPr>
            <a:picLocks noChangeAspect="1"/>
          </p:cNvPicPr>
          <p:nvPr userDrawn="1"/>
        </p:nvPicPr>
        <p:blipFill>
          <a:blip r:embed="rId2"/>
          <a:stretch>
            <a:fillRect/>
          </a:stretch>
        </p:blipFill>
        <p:spPr>
          <a:xfrm>
            <a:off x="399616" y="1583362"/>
            <a:ext cx="3843765" cy="3843765"/>
          </a:xfrm>
          <a:prstGeom prst="rect">
            <a:avLst/>
          </a:prstGeom>
        </p:spPr>
      </p:pic>
    </p:spTree>
    <p:extLst>
      <p:ext uri="{BB962C8B-B14F-4D97-AF65-F5344CB8AC3E}">
        <p14:creationId xmlns:p14="http://schemas.microsoft.com/office/powerpoint/2010/main" val="30191996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Ouvertur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28065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ynthèse des prérequis">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Synthèse des prérequis</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hasCustomPrompt="1"/>
          </p:nvPr>
        </p:nvSpPr>
        <p:spPr>
          <a:xfrm>
            <a:off x="530225" y="1136650"/>
            <a:ext cx="11174095" cy="5264150"/>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une synthèse des prérequis</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82077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éclaration de l’objectif">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01813" y="2239385"/>
            <a:ext cx="5985399" cy="1701300"/>
          </a:xfrm>
          <a:prstGeom prst="rect">
            <a:avLst/>
          </a:prstGeom>
          <a:noFill/>
          <a:ln cap="flat">
            <a:noFill/>
          </a:ln>
        </p:spPr>
        <p:txBody>
          <a:bodyPr vert="horz" wrap="square" lIns="0" tIns="0" rIns="0" bIns="0" anchor="t" anchorCtr="1" compatLnSpc="1">
            <a:spAutoFit/>
          </a:bodyPr>
          <a:lstStyle/>
          <a:p>
            <a:pPr marL="0" marR="0" lvl="0" indent="0" algn="ctr" defTabSz="1219170" rtl="0" eaLnBrk="1" fontAlgn="auto" latinLnBrk="0" hangingPunct="1">
              <a:lnSpc>
                <a:spcPct val="131218"/>
              </a:lnSpc>
              <a:spcBef>
                <a:spcPts val="0"/>
              </a:spcBef>
              <a:spcAft>
                <a:spcPts val="0"/>
              </a:spcAft>
              <a:buClrTx/>
              <a:buSzTx/>
              <a:buFontTx/>
              <a:buNone/>
              <a:tabLst/>
              <a:defRPr sz="1800" b="0" i="0" u="none" strike="noStrike" kern="0" cap="none" spc="0" baseline="0">
                <a:solidFill>
                  <a:srgbClr val="000000"/>
                </a:solidFill>
                <a:uFillTx/>
              </a:defRPr>
            </a:pPr>
            <a: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t>Déclaration de l’objectif </a:t>
            </a:r>
            <a:b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br>
            <a: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t>de la séance</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grpSp>
        <p:nvGrpSpPr>
          <p:cNvPr id="3" name="Groupe 1">
            <a:extLst>
              <a:ext uri="{FF2B5EF4-FFF2-40B4-BE49-F238E27FC236}">
                <a16:creationId xmlns:a16="http://schemas.microsoft.com/office/drawing/2014/main" id="{2DE31D31-74FF-5927-3B7C-DF53EAFFDF93}"/>
              </a:ext>
            </a:extLst>
          </p:cNvPr>
          <p:cNvGrpSpPr/>
          <p:nvPr userDrawn="1"/>
        </p:nvGrpSpPr>
        <p:grpSpPr>
          <a:xfrm>
            <a:off x="1204787" y="2139690"/>
            <a:ext cx="2432604" cy="2689799"/>
            <a:chOff x="1169970" y="1521517"/>
            <a:chExt cx="2675209" cy="2958054"/>
          </a:xfrm>
        </p:grpSpPr>
        <p:pic>
          <p:nvPicPr>
            <p:cNvPr id="4" name="Picture 1">
              <a:extLst>
                <a:ext uri="{FF2B5EF4-FFF2-40B4-BE49-F238E27FC236}">
                  <a16:creationId xmlns:a16="http://schemas.microsoft.com/office/drawing/2014/main" id="{A64A780A-A595-A463-4E76-42D8AE0D8680}"/>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1169970" y="1804362"/>
              <a:ext cx="2675209" cy="2675209"/>
            </a:xfrm>
            <a:prstGeom prst="rect">
              <a:avLst/>
            </a:prstGeom>
          </p:spPr>
        </p:pic>
        <p:pic>
          <p:nvPicPr>
            <p:cNvPr id="5" name="Google Shape;1205;p11">
              <a:extLst>
                <a:ext uri="{FF2B5EF4-FFF2-40B4-BE49-F238E27FC236}">
                  <a16:creationId xmlns:a16="http://schemas.microsoft.com/office/drawing/2014/main" id="{CEECF5B1-A983-36B2-1E0A-1DE0AB11762A}"/>
                </a:ext>
              </a:extLst>
            </p:cNvPr>
            <p:cNvPicPr preferRelativeResize="0"/>
            <p:nvPr/>
          </p:nvPicPr>
          <p:blipFill rotWithShape="1">
            <a:blip r:embed="rId4">
              <a:alphaModFix/>
            </a:blip>
            <a:srcRect/>
            <a:stretch/>
          </p:blipFill>
          <p:spPr>
            <a:xfrm>
              <a:off x="2671488" y="1521517"/>
              <a:ext cx="1173691" cy="1173691"/>
            </a:xfrm>
            <a:prstGeom prst="rect">
              <a:avLst/>
            </a:prstGeom>
            <a:noFill/>
            <a:ln>
              <a:noFill/>
            </a:ln>
          </p:spPr>
        </p:pic>
      </p:grpSp>
    </p:spTree>
    <p:extLst>
      <p:ext uri="{BB962C8B-B14F-4D97-AF65-F5344CB8AC3E}">
        <p14:creationId xmlns:p14="http://schemas.microsoft.com/office/powerpoint/2010/main" val="1774736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Modelage">
    <p:bg>
      <p:bgPr>
        <a:gradFill flip="none" rotWithShape="1">
          <a:gsLst>
            <a:gs pos="0">
              <a:schemeClr val="bg1"/>
            </a:gs>
            <a:gs pos="71000">
              <a:schemeClr val="bg1"/>
            </a:gs>
            <a:gs pos="85000">
              <a:srgbClr val="FF0000"/>
            </a:gs>
            <a:gs pos="100000">
              <a:srgbClr val="C00000"/>
            </a:gs>
          </a:gsLst>
          <a:path path="shape">
            <a:fillToRect l="50000" t="50000" r="50000" b="50000"/>
          </a:path>
          <a:tileRect/>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D9C82A8D-28C0-EB5E-3709-AF311F8D01CD}"/>
              </a:ext>
            </a:extLst>
          </p:cNvPr>
          <p:cNvGrpSpPr/>
          <p:nvPr userDrawn="1"/>
        </p:nvGrpSpPr>
        <p:grpSpPr>
          <a:xfrm>
            <a:off x="812158" y="829917"/>
            <a:ext cx="10567685" cy="5198169"/>
            <a:chOff x="2184400" y="1402025"/>
            <a:chExt cx="7823200" cy="4942038"/>
          </a:xfrm>
        </p:grpSpPr>
        <p:sp>
          <p:nvSpPr>
            <p:cNvPr id="7" name="Rectangle : coins arrondis 10">
              <a:extLst>
                <a:ext uri="{FF2B5EF4-FFF2-40B4-BE49-F238E27FC236}">
                  <a16:creationId xmlns:a16="http://schemas.microsoft.com/office/drawing/2014/main" id="{3F189926-0EF4-AA79-2B18-4601E9F8A8FE}"/>
                </a:ext>
              </a:extLst>
            </p:cNvPr>
            <p:cNvSpPr/>
            <p:nvPr/>
          </p:nvSpPr>
          <p:spPr>
            <a:xfrm>
              <a:off x="2184400" y="1402025"/>
              <a:ext cx="7823200" cy="4942038"/>
            </a:xfrm>
            <a:prstGeom prst="roundRect">
              <a:avLst>
                <a:gd name="adj" fmla="val 2665"/>
              </a:avLst>
            </a:prstGeom>
            <a:solidFill>
              <a:srgbClr val="C00000"/>
            </a:solidFill>
            <a:ln>
              <a:solidFill>
                <a:srgbClr val="C0000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75D9E3C6-7F1C-98B2-DE3E-BEA5903BEC4E}"/>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5600" b="1" dirty="0">
                <a:solidFill>
                  <a:prstClr val="black"/>
                </a:solidFill>
                <a:latin typeface="Calibri" panose="020F0502020204030204"/>
              </a:endParaRPr>
            </a:p>
          </p:txBody>
        </p:sp>
      </p:grpSp>
      <p:sp>
        <p:nvSpPr>
          <p:cNvPr id="10" name="Oval 9">
            <a:extLst>
              <a:ext uri="{FF2B5EF4-FFF2-40B4-BE49-F238E27FC236}">
                <a16:creationId xmlns:a16="http://schemas.microsoft.com/office/drawing/2014/main" id="{275B312E-EE1D-91E7-D2A4-94C6C58C9ECD}"/>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sp>
        <p:nvSpPr>
          <p:cNvPr id="12" name="ZoneTexte 12">
            <a:extLst>
              <a:ext uri="{FF2B5EF4-FFF2-40B4-BE49-F238E27FC236}">
                <a16:creationId xmlns:a16="http://schemas.microsoft.com/office/drawing/2014/main" id="{928CA9CB-1960-5BE9-8BA5-06D197E76037}"/>
              </a:ext>
            </a:extLst>
          </p:cNvPr>
          <p:cNvSpPr txBox="1"/>
          <p:nvPr userDrawn="1"/>
        </p:nvSpPr>
        <p:spPr>
          <a:xfrm>
            <a:off x="2858328" y="3954018"/>
            <a:ext cx="6097656" cy="769441"/>
          </a:xfrm>
          <a:prstGeom prst="rect">
            <a:avLst/>
          </a:prstGeom>
          <a:noFill/>
        </p:spPr>
        <p:txBody>
          <a:bodyPr wrap="square">
            <a:spAutoFit/>
          </a:bodyPr>
          <a:lstStyle/>
          <a:p>
            <a:pPr algn="ctr" defTabSz="457189">
              <a:defRPr/>
            </a:pPr>
            <a:r>
              <a:rPr lang="fr-FR" sz="4400" b="1" dirty="0">
                <a:solidFill>
                  <a:srgbClr val="C00000"/>
                </a:solidFill>
                <a:latin typeface="Calibri" panose="020F0502020204030204"/>
              </a:rPr>
              <a:t>Modelage</a:t>
            </a:r>
          </a:p>
        </p:txBody>
      </p:sp>
      <p:pic>
        <p:nvPicPr>
          <p:cNvPr id="13" name="Image 5">
            <a:extLst>
              <a:ext uri="{FF2B5EF4-FFF2-40B4-BE49-F238E27FC236}">
                <a16:creationId xmlns:a16="http://schemas.microsoft.com/office/drawing/2014/main" id="{8F67DF80-3377-88C2-8858-2773AE1645FA}"/>
              </a:ext>
            </a:extLst>
          </p:cNvPr>
          <p:cNvPicPr>
            <a:picLocks noChangeAspect="1"/>
          </p:cNvPicPr>
          <p:nvPr userDrawn="1"/>
        </p:nvPicPr>
        <p:blipFill>
          <a:blip r:embed="rId3"/>
          <a:stretch>
            <a:fillRect/>
          </a:stretch>
        </p:blipFill>
        <p:spPr>
          <a:xfrm>
            <a:off x="4344253" y="1192462"/>
            <a:ext cx="3503492" cy="2545921"/>
          </a:xfrm>
          <a:prstGeom prst="rect">
            <a:avLst/>
          </a:prstGeom>
        </p:spPr>
      </p:pic>
      <p:grpSp>
        <p:nvGrpSpPr>
          <p:cNvPr id="14" name="Groupe 9">
            <a:extLst>
              <a:ext uri="{FF2B5EF4-FFF2-40B4-BE49-F238E27FC236}">
                <a16:creationId xmlns:a16="http://schemas.microsoft.com/office/drawing/2014/main" id="{7D66805A-4845-FD80-804A-C183910E655C}"/>
              </a:ext>
            </a:extLst>
          </p:cNvPr>
          <p:cNvGrpSpPr/>
          <p:nvPr userDrawn="1"/>
        </p:nvGrpSpPr>
        <p:grpSpPr>
          <a:xfrm>
            <a:off x="5759801" y="1145404"/>
            <a:ext cx="591112" cy="561273"/>
            <a:chOff x="277892" y="2322046"/>
            <a:chExt cx="828656" cy="786827"/>
          </a:xfrm>
        </p:grpSpPr>
        <p:sp>
          <p:nvSpPr>
            <p:cNvPr id="15" name="Freeform 2">
              <a:extLst>
                <a:ext uri="{FF2B5EF4-FFF2-40B4-BE49-F238E27FC236}">
                  <a16:creationId xmlns:a16="http://schemas.microsoft.com/office/drawing/2014/main" id="{E2D83DE9-3B8E-3EA6-79DA-4EDDD8844ECC}"/>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a:p>
          </p:txBody>
        </p:sp>
        <p:sp>
          <p:nvSpPr>
            <p:cNvPr id="16" name="Freeform 4">
              <a:extLst>
                <a:ext uri="{FF2B5EF4-FFF2-40B4-BE49-F238E27FC236}">
                  <a16:creationId xmlns:a16="http://schemas.microsoft.com/office/drawing/2014/main" id="{02566BFB-6FF0-C108-1D4D-9FEF91C910F7}"/>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r:embed="rId6">
                <a:alphaModFix amt="72000"/>
                <a:extLst>
                  <a:ext uri="{96DAC541-7B7A-43D3-8B79-37D633B846F1}">
                    <asvg:svgBlip xmlns:asvg="http://schemas.microsoft.com/office/drawing/2016/SVG/main" r:embed="rId7"/>
                  </a:ext>
                </a:extLst>
              </a:blip>
              <a:stretch>
                <a:fillRect l="-101449" t="-1678"/>
              </a:stretch>
            </a:blipFill>
            <a:ln cap="rnd">
              <a:noFill/>
              <a:prstDash val="solid"/>
              <a:round/>
            </a:ln>
          </p:spPr>
          <p:txBody>
            <a:bodyPr/>
            <a:lstStyle/>
            <a:p>
              <a:endParaRPr lang="fr-FR"/>
            </a:p>
          </p:txBody>
        </p:sp>
      </p:grpSp>
      <p:sp>
        <p:nvSpPr>
          <p:cNvPr id="17" name="Text Placeholder 23">
            <a:extLst>
              <a:ext uri="{FF2B5EF4-FFF2-40B4-BE49-F238E27FC236}">
                <a16:creationId xmlns:a16="http://schemas.microsoft.com/office/drawing/2014/main" id="{F11AACC7-6BBA-FB2F-ED06-97D2C944B07B}"/>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26981211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ratique collective">
    <p:bg>
      <p:bgPr>
        <a:gradFill>
          <a:gsLst>
            <a:gs pos="100000">
              <a:schemeClr val="accent4">
                <a:lumMod val="0"/>
                <a:lumOff val="100000"/>
              </a:schemeClr>
            </a:gs>
            <a:gs pos="21000">
              <a:schemeClr val="accent4">
                <a:lumMod val="0"/>
                <a:lumOff val="100000"/>
              </a:schemeClr>
            </a:gs>
            <a:gs pos="41000">
              <a:srgbClr val="1D6FA9"/>
            </a:gs>
          </a:gsLst>
          <a:path path="circle">
            <a:fillToRect l="50000" t="-80000" r="50000" b="18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F818CB3E-F584-78E1-8764-EFFBC0C304CB}"/>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40E721E3-A192-7DDF-411F-CD6F3A7CBB52}"/>
                </a:ext>
              </a:extLst>
            </p:cNvPr>
            <p:cNvSpPr/>
            <p:nvPr/>
          </p:nvSpPr>
          <p:spPr>
            <a:xfrm>
              <a:off x="2184400" y="1402025"/>
              <a:ext cx="7823200" cy="4942038"/>
            </a:xfrm>
            <a:prstGeom prst="roundRect">
              <a:avLst>
                <a:gd name="adj" fmla="val 2665"/>
              </a:avLst>
            </a:prstGeom>
            <a:solidFill>
              <a:srgbClr val="0F9ED5"/>
            </a:solidFill>
            <a:ln>
              <a:solidFill>
                <a:srgbClr val="0F9ED5"/>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970F1763-EFA5-6D9D-B9D5-3013F318A333}"/>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5600" b="1" dirty="0">
                <a:solidFill>
                  <a:prstClr val="black"/>
                </a:solidFill>
                <a:latin typeface="Calibri" panose="020F0502020204030204"/>
              </a:endParaRPr>
            </a:p>
            <a:p>
              <a:pPr algn="ctr" defTabSz="457189">
                <a:defRPr/>
              </a:pPr>
              <a:r>
                <a:rPr lang="fr-FR" sz="4400" b="1" dirty="0">
                  <a:solidFill>
                    <a:srgbClr val="0F9ED5"/>
                  </a:solidFill>
                  <a:latin typeface="Calibri" panose="020F0502020204030204"/>
                </a:rPr>
                <a:t>Pratique guidée collective</a:t>
              </a:r>
            </a:p>
          </p:txBody>
        </p:sp>
      </p:grpSp>
      <p:sp>
        <p:nvSpPr>
          <p:cNvPr id="10" name="Oval 9">
            <a:extLst>
              <a:ext uri="{FF2B5EF4-FFF2-40B4-BE49-F238E27FC236}">
                <a16:creationId xmlns:a16="http://schemas.microsoft.com/office/drawing/2014/main" id="{62ED4730-5EB5-C846-AAF0-FA87753C74CD}"/>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
            <a:extLst>
              <a:ext uri="{FF2B5EF4-FFF2-40B4-BE49-F238E27FC236}">
                <a16:creationId xmlns:a16="http://schemas.microsoft.com/office/drawing/2014/main" id="{79E6CAA1-6560-6DE7-7F6D-A94F7B9BA8E5}"/>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4004" b="98047" l="98" r="98633">
                        <a14:foregroundMark x1="83398" y1="13477" x2="90234" y2="89453"/>
                      </a14:backgroundRemoval>
                    </a14:imgEffect>
                  </a14:imgLayer>
                </a14:imgProps>
              </a:ext>
              <a:ext uri="{28A0092B-C50C-407E-A947-70E740481C1C}">
                <a14:useLocalDpi xmlns:a14="http://schemas.microsoft.com/office/drawing/2010/main" val="0"/>
              </a:ext>
            </a:extLst>
          </a:blip>
          <a:stretch>
            <a:fillRect/>
          </a:stretch>
        </p:blipFill>
        <p:spPr>
          <a:xfrm>
            <a:off x="4992506" y="1398207"/>
            <a:ext cx="2206989" cy="2206989"/>
          </a:xfrm>
          <a:prstGeom prst="rect">
            <a:avLst/>
          </a:prstGeom>
        </p:spPr>
      </p:pic>
      <p:sp>
        <p:nvSpPr>
          <p:cNvPr id="13" name="Text Placeholder 23">
            <a:extLst>
              <a:ext uri="{FF2B5EF4-FFF2-40B4-BE49-F238E27FC236}">
                <a16:creationId xmlns:a16="http://schemas.microsoft.com/office/drawing/2014/main" id="{A6DA47B5-A346-C69B-BDB7-D323D5643890}"/>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15 min</a:t>
            </a:r>
            <a:endParaRPr lang="fr-FR" dirty="0"/>
          </a:p>
        </p:txBody>
      </p:sp>
    </p:spTree>
    <p:extLst>
      <p:ext uri="{BB962C8B-B14F-4D97-AF65-F5344CB8AC3E}">
        <p14:creationId xmlns:p14="http://schemas.microsoft.com/office/powerpoint/2010/main" val="33803474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ratique en binôme">
    <p:bg>
      <p:bgPr>
        <a:gradFill>
          <a:gsLst>
            <a:gs pos="8000">
              <a:srgbClr val="16537F"/>
            </a:gs>
            <a:gs pos="100000">
              <a:srgbClr val="16537F"/>
            </a:gs>
            <a:gs pos="39000">
              <a:schemeClr val="accent4">
                <a:lumMod val="0"/>
                <a:lumOff val="100000"/>
              </a:schemeClr>
            </a:gs>
            <a:gs pos="73000">
              <a:srgbClr val="16537F"/>
            </a:gs>
          </a:gsLst>
          <a:path path="circle">
            <a:fillToRect l="50000" t="50000" r="50000" b="5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3D8193AB-FB1F-142E-2002-6FE9DEB2BFD0}"/>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364162B8-DB3E-A677-B3B0-423DFF0BE754}"/>
                </a:ext>
              </a:extLst>
            </p:cNvPr>
            <p:cNvSpPr/>
            <p:nvPr/>
          </p:nvSpPr>
          <p:spPr>
            <a:xfrm>
              <a:off x="2184400" y="1402025"/>
              <a:ext cx="7823200" cy="4942038"/>
            </a:xfrm>
            <a:prstGeom prst="roundRect">
              <a:avLst>
                <a:gd name="adj" fmla="val 2665"/>
              </a:avLst>
            </a:prstGeom>
            <a:solidFill>
              <a:srgbClr val="0070C0"/>
            </a:solidFill>
            <a:ln>
              <a:solidFill>
                <a:srgbClr val="0070C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F2A46882-096C-691E-AA66-E1636863F4D9}"/>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4400" b="1" dirty="0">
                <a:solidFill>
                  <a:srgbClr val="0070C0"/>
                </a:solidFill>
                <a:latin typeface="Calibri" panose="020F0502020204030204"/>
              </a:endParaRPr>
            </a:p>
            <a:p>
              <a:pPr algn="ctr" defTabSz="457189">
                <a:defRPr/>
              </a:pPr>
              <a:r>
                <a:rPr lang="fr-FR" sz="4400" b="1" dirty="0">
                  <a:solidFill>
                    <a:srgbClr val="0070C0"/>
                  </a:solidFill>
                  <a:latin typeface="Calibri" panose="020F0502020204030204"/>
                </a:rPr>
                <a:t>Pratique en binôme</a:t>
              </a:r>
            </a:p>
          </p:txBody>
        </p:sp>
      </p:grpSp>
      <p:sp>
        <p:nvSpPr>
          <p:cNvPr id="10" name="Oval 9">
            <a:extLst>
              <a:ext uri="{FF2B5EF4-FFF2-40B4-BE49-F238E27FC236}">
                <a16:creationId xmlns:a16="http://schemas.microsoft.com/office/drawing/2014/main" id="{979E02AC-1272-F890-A1D4-24BE30689B03}"/>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1">
            <a:extLst>
              <a:ext uri="{FF2B5EF4-FFF2-40B4-BE49-F238E27FC236}">
                <a16:creationId xmlns:a16="http://schemas.microsoft.com/office/drawing/2014/main" id="{BC77F27D-3D28-E243-22FE-1AF96E5D0956}"/>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3711" b="96094" l="1465" r="99219">
                        <a14:foregroundMark x1="25977" y1="7813" x2="51270" y2="18555"/>
                        <a14:foregroundMark x1="28809" y1="22070" x2="28125" y2="23438"/>
                      </a14:backgroundRemoval>
                    </a14:imgEffect>
                  </a14:imgLayer>
                </a14:imgProps>
              </a:ext>
              <a:ext uri="{28A0092B-C50C-407E-A947-70E740481C1C}">
                <a14:useLocalDpi xmlns:a14="http://schemas.microsoft.com/office/drawing/2010/main" val="0"/>
              </a:ext>
            </a:extLst>
          </a:blip>
          <a:stretch>
            <a:fillRect/>
          </a:stretch>
        </p:blipFill>
        <p:spPr>
          <a:xfrm>
            <a:off x="4959577" y="1244095"/>
            <a:ext cx="2494771" cy="2494771"/>
          </a:xfrm>
          <a:prstGeom prst="rect">
            <a:avLst/>
          </a:prstGeom>
        </p:spPr>
      </p:pic>
      <p:sp>
        <p:nvSpPr>
          <p:cNvPr id="13" name="Text Placeholder 23">
            <a:extLst>
              <a:ext uri="{FF2B5EF4-FFF2-40B4-BE49-F238E27FC236}">
                <a16:creationId xmlns:a16="http://schemas.microsoft.com/office/drawing/2014/main" id="{FE9A70FA-56D5-E562-AB92-2D1AAFB7722F}"/>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15 min</a:t>
            </a:r>
            <a:endParaRPr lang="fr-FR" dirty="0"/>
          </a:p>
        </p:txBody>
      </p:sp>
    </p:spTree>
    <p:extLst>
      <p:ext uri="{BB962C8B-B14F-4D97-AF65-F5344CB8AC3E}">
        <p14:creationId xmlns:p14="http://schemas.microsoft.com/office/powerpoint/2010/main" val="3081084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l'exercice à travailler">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4" name="Espace réservé du contenu 12">
            <a:extLst>
              <a:ext uri="{FF2B5EF4-FFF2-40B4-BE49-F238E27FC236}">
                <a16:creationId xmlns:a16="http://schemas.microsoft.com/office/drawing/2014/main" id="{DAF3345B-F972-61D2-B05E-3D1433CCAC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l'exercice à travailler ou capture d’écran du livret</a:t>
            </a:r>
          </a:p>
        </p:txBody>
      </p:sp>
      <p:sp>
        <p:nvSpPr>
          <p:cNvPr id="5" name="Text Placeholder 2">
            <a:extLst>
              <a:ext uri="{FF2B5EF4-FFF2-40B4-BE49-F238E27FC236}">
                <a16:creationId xmlns:a16="http://schemas.microsoft.com/office/drawing/2014/main" id="{C8A755D0-1152-1698-AF19-075EF3D3A017}"/>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36070611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rrection de l'exercic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4" name="Espace réservé du contenu 12">
            <a:extLst>
              <a:ext uri="{FF2B5EF4-FFF2-40B4-BE49-F238E27FC236}">
                <a16:creationId xmlns:a16="http://schemas.microsoft.com/office/drawing/2014/main" id="{DAF3345B-F972-61D2-B05E-3D1433CCAC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Correction de l'exercice</a:t>
            </a:r>
          </a:p>
        </p:txBody>
      </p:sp>
      <p:sp>
        <p:nvSpPr>
          <p:cNvPr id="5" name="Text Placeholder 2">
            <a:extLst>
              <a:ext uri="{FF2B5EF4-FFF2-40B4-BE49-F238E27FC236}">
                <a16:creationId xmlns:a16="http://schemas.microsoft.com/office/drawing/2014/main" id="{C8A755D0-1152-1698-AF19-075EF3D3A017}"/>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188181594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ratique autonome">
    <p:bg>
      <p:bgPr>
        <a:gradFill>
          <a:gsLst>
            <a:gs pos="74000">
              <a:schemeClr val="accent2">
                <a:lumMod val="0"/>
                <a:lumOff val="100000"/>
              </a:schemeClr>
            </a:gs>
            <a:gs pos="2000">
              <a:srgbClr val="8BC145"/>
            </a:gs>
            <a:gs pos="91000">
              <a:srgbClr val="8BC145"/>
            </a:gs>
          </a:gsLst>
          <a:path path="shape">
            <a:fillToRect l="50000" t="50000" r="50000" b="5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6B7B771-D9E6-7703-B664-984A50A9B632}"/>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0593496A-7222-9DC4-B8A3-41363F57615D}"/>
                </a:ext>
              </a:extLst>
            </p:cNvPr>
            <p:cNvSpPr/>
            <p:nvPr/>
          </p:nvSpPr>
          <p:spPr>
            <a:xfrm>
              <a:off x="2184400" y="1402025"/>
              <a:ext cx="7823200" cy="4942038"/>
            </a:xfrm>
            <a:prstGeom prst="roundRect">
              <a:avLst>
                <a:gd name="adj" fmla="val 2665"/>
              </a:avLst>
            </a:prstGeom>
            <a:solidFill>
              <a:srgbClr val="8BC145"/>
            </a:solidFill>
            <a:ln>
              <a:solidFill>
                <a:srgbClr val="8BC145"/>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600DE2B5-C21D-C983-F082-F6DB19AA8B57}"/>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4000" b="1" dirty="0">
                <a:solidFill>
                  <a:prstClr val="black"/>
                </a:solidFill>
                <a:latin typeface="Calibri" panose="020F0502020204030204"/>
              </a:endParaRPr>
            </a:p>
            <a:p>
              <a:pPr algn="ctr" defTabSz="457189">
                <a:defRPr/>
              </a:pPr>
              <a:endParaRPr lang="fr-FR" sz="4000" b="1" dirty="0">
                <a:solidFill>
                  <a:prstClr val="black"/>
                </a:solidFill>
                <a:latin typeface="Calibri" panose="020F0502020204030204"/>
              </a:endParaRPr>
            </a:p>
            <a:p>
              <a:pPr algn="ctr" defTabSz="457189">
                <a:defRPr/>
              </a:pPr>
              <a:r>
                <a:rPr lang="fr-FR" sz="4400" b="1" dirty="0">
                  <a:solidFill>
                    <a:srgbClr val="8BC145"/>
                  </a:solidFill>
                  <a:latin typeface="Calibri" panose="020F0502020204030204"/>
                </a:rPr>
                <a:t>Pratique autonome</a:t>
              </a:r>
            </a:p>
          </p:txBody>
        </p:sp>
      </p:grpSp>
      <p:sp>
        <p:nvSpPr>
          <p:cNvPr id="10" name="Oval 9">
            <a:extLst>
              <a:ext uri="{FF2B5EF4-FFF2-40B4-BE49-F238E27FC236}">
                <a16:creationId xmlns:a16="http://schemas.microsoft.com/office/drawing/2014/main" id="{874E8214-1EA9-2524-0E0A-6BE86BDF2C26}"/>
              </a:ext>
            </a:extLst>
          </p:cNvPr>
          <p:cNvSpPr/>
          <p:nvPr/>
        </p:nvSpPr>
        <p:spPr>
          <a:xfrm>
            <a:off x="10366088" y="5002108"/>
            <a:ext cx="649878" cy="649879"/>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1">
            <a:extLst>
              <a:ext uri="{FF2B5EF4-FFF2-40B4-BE49-F238E27FC236}">
                <a16:creationId xmlns:a16="http://schemas.microsoft.com/office/drawing/2014/main" id="{0922D62D-2CC4-E988-BDFA-75264CC07681}"/>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3418" b="100000" l="684" r="89844"/>
                    </a14:imgEffect>
                  </a14:imgLayer>
                </a14:imgProps>
              </a:ext>
              <a:ext uri="{28A0092B-C50C-407E-A947-70E740481C1C}">
                <a14:useLocalDpi xmlns:a14="http://schemas.microsoft.com/office/drawing/2010/main" val="0"/>
              </a:ext>
            </a:extLst>
          </a:blip>
          <a:stretch>
            <a:fillRect/>
          </a:stretch>
        </p:blipFill>
        <p:spPr>
          <a:xfrm>
            <a:off x="4960599" y="1158197"/>
            <a:ext cx="2270803" cy="2270803"/>
          </a:xfrm>
          <a:prstGeom prst="rect">
            <a:avLst/>
          </a:prstGeom>
        </p:spPr>
      </p:pic>
      <p:sp>
        <p:nvSpPr>
          <p:cNvPr id="13" name="Text Placeholder 23">
            <a:extLst>
              <a:ext uri="{FF2B5EF4-FFF2-40B4-BE49-F238E27FC236}">
                <a16:creationId xmlns:a16="http://schemas.microsoft.com/office/drawing/2014/main" id="{450EC0AC-AE50-353B-FC81-2F80EE9A46B9}"/>
              </a:ext>
            </a:extLst>
          </p:cNvPr>
          <p:cNvSpPr>
            <a:spLocks noGrp="1"/>
          </p:cNvSpPr>
          <p:nvPr>
            <p:ph type="body" sz="quarter" idx="10" hasCustomPrompt="1"/>
          </p:nvPr>
        </p:nvSpPr>
        <p:spPr>
          <a:xfrm>
            <a:off x="9143533" y="5148686"/>
            <a:ext cx="132465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7 min</a:t>
            </a:r>
            <a:endParaRPr lang="fr-FR" dirty="0"/>
          </a:p>
        </p:txBody>
      </p:sp>
    </p:spTree>
    <p:extLst>
      <p:ext uri="{BB962C8B-B14F-4D97-AF65-F5344CB8AC3E}">
        <p14:creationId xmlns:p14="http://schemas.microsoft.com/office/powerpoint/2010/main" val="221427869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Slide PA">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8BC1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271092"/>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21137"/>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4">
            <a:extLst>
              <a:ext uri="{FF2B5EF4-FFF2-40B4-BE49-F238E27FC236}">
                <a16:creationId xmlns:a16="http://schemas.microsoft.com/office/drawing/2014/main" id="{7A1103BD-B492-77B8-1443-0A5E7329BA9F}"/>
              </a:ext>
            </a:extLst>
          </p:cNvPr>
          <p:cNvPicPr>
            <a:picLocks noChangeAspect="1"/>
          </p:cNvPicPr>
          <p:nvPr userDrawn="1"/>
        </p:nvPicPr>
        <p:blipFill>
          <a:blip r:embed="rId3" cstate="hq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591277" y="423251"/>
            <a:ext cx="490171" cy="490174"/>
          </a:xfrm>
          <a:prstGeom prst="rect">
            <a:avLst/>
          </a:prstGeom>
        </p:spPr>
      </p:pic>
      <p:sp>
        <p:nvSpPr>
          <p:cNvPr id="5" name="ZoneTexte 4">
            <a:extLst>
              <a:ext uri="{FF2B5EF4-FFF2-40B4-BE49-F238E27FC236}">
                <a16:creationId xmlns:a16="http://schemas.microsoft.com/office/drawing/2014/main" id="{5825CA6D-D1FD-C4B1-80FB-84C3F37E7D43}"/>
              </a:ext>
            </a:extLst>
          </p:cNvPr>
          <p:cNvSpPr txBox="1"/>
          <p:nvPr userDrawn="1"/>
        </p:nvSpPr>
        <p:spPr>
          <a:xfrm>
            <a:off x="11609717" y="111415"/>
            <a:ext cx="453292" cy="307777"/>
          </a:xfrm>
          <a:prstGeom prst="rect">
            <a:avLst/>
          </a:prstGeom>
          <a:solidFill>
            <a:srgbClr val="8BC145"/>
          </a:solidFill>
        </p:spPr>
        <p:txBody>
          <a:bodyPr wrap="square" rtlCol="0">
            <a:spAutoFit/>
          </a:bodyPr>
          <a:lstStyle/>
          <a:p>
            <a:r>
              <a:rPr lang="en-US" b="1" dirty="0">
                <a:solidFill>
                  <a:schemeClr val="bg1"/>
                </a:solidFill>
              </a:rPr>
              <a:t>PA</a:t>
            </a:r>
            <a:endParaRPr lang="fr-FR" b="1" dirty="0">
              <a:solidFill>
                <a:schemeClr val="bg1"/>
              </a:solidFill>
            </a:endParaRPr>
          </a:p>
        </p:txBody>
      </p:sp>
      <p:sp>
        <p:nvSpPr>
          <p:cNvPr id="2" name="Espace réservé du contenu 12">
            <a:extLst>
              <a:ext uri="{FF2B5EF4-FFF2-40B4-BE49-F238E27FC236}">
                <a16:creationId xmlns:a16="http://schemas.microsoft.com/office/drawing/2014/main" id="{9DD1B16D-1996-B134-78C1-F1BCCE89F2A7}"/>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l'exercice à travailler ou capture d’écran du livret</a:t>
            </a:r>
          </a:p>
        </p:txBody>
      </p:sp>
      <p:sp>
        <p:nvSpPr>
          <p:cNvPr id="3" name="Text Placeholder 2">
            <a:extLst>
              <a:ext uri="{FF2B5EF4-FFF2-40B4-BE49-F238E27FC236}">
                <a16:creationId xmlns:a16="http://schemas.microsoft.com/office/drawing/2014/main" id="{F761AB2B-C65C-FE07-DA69-7E8AF9FA4443}"/>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41289260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lôture de la séance">
    <p:bg>
      <p:bgPr>
        <a:gradFill flip="none" rotWithShape="1">
          <a:gsLst>
            <a:gs pos="0">
              <a:srgbClr val="F19D19"/>
            </a:gs>
            <a:gs pos="3000">
              <a:schemeClr val="bg1"/>
            </a:gs>
            <a:gs pos="94000">
              <a:srgbClr val="F19D19"/>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B36071C-69BD-8B52-E223-853887477D5C}"/>
              </a:ext>
            </a:extLst>
          </p:cNvPr>
          <p:cNvGrpSpPr/>
          <p:nvPr userDrawn="1"/>
        </p:nvGrpSpPr>
        <p:grpSpPr>
          <a:xfrm>
            <a:off x="812158" y="844906"/>
            <a:ext cx="10567685" cy="5198169"/>
            <a:chOff x="2184399" y="1402024"/>
            <a:chExt cx="7823200" cy="4942038"/>
          </a:xfrm>
        </p:grpSpPr>
        <p:sp>
          <p:nvSpPr>
            <p:cNvPr id="3" name="Rectangle : coins arrondis 10">
              <a:extLst>
                <a:ext uri="{FF2B5EF4-FFF2-40B4-BE49-F238E27FC236}">
                  <a16:creationId xmlns:a16="http://schemas.microsoft.com/office/drawing/2014/main" id="{30E84589-2A8B-6DA5-BD19-35EAD8086FB3}"/>
                </a:ext>
              </a:extLst>
            </p:cNvPr>
            <p:cNvSpPr/>
            <p:nvPr/>
          </p:nvSpPr>
          <p:spPr>
            <a:xfrm>
              <a:off x="2184399" y="1402024"/>
              <a:ext cx="7823200" cy="4942038"/>
            </a:xfrm>
            <a:prstGeom prst="roundRect">
              <a:avLst>
                <a:gd name="adj" fmla="val 2665"/>
              </a:avLst>
            </a:prstGeom>
            <a:solidFill>
              <a:srgbClr val="F19D19"/>
            </a:solidFill>
            <a:ln>
              <a:solidFill>
                <a:srgbClr val="F19D19"/>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sym typeface="Arial"/>
              </a:endParaRPr>
            </a:p>
          </p:txBody>
        </p:sp>
        <p:sp>
          <p:nvSpPr>
            <p:cNvPr id="6" name="Rectangle 5">
              <a:extLst>
                <a:ext uri="{FF2B5EF4-FFF2-40B4-BE49-F238E27FC236}">
                  <a16:creationId xmlns:a16="http://schemas.microsoft.com/office/drawing/2014/main" id="{355DB502-9EC4-94FE-09A9-2932EC699550}"/>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sym typeface="Arial"/>
              </a:endParaRPr>
            </a:p>
          </p:txBody>
        </p:sp>
      </p:grpSp>
      <p:sp>
        <p:nvSpPr>
          <p:cNvPr id="8" name="Oval 7">
            <a:extLst>
              <a:ext uri="{FF2B5EF4-FFF2-40B4-BE49-F238E27FC236}">
                <a16:creationId xmlns:a16="http://schemas.microsoft.com/office/drawing/2014/main" id="{70E61D70-E72A-6F05-21DF-0092CA22ECB1}"/>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sym typeface="Arial"/>
            </a:endParaRPr>
          </a:p>
        </p:txBody>
      </p:sp>
      <p:sp>
        <p:nvSpPr>
          <p:cNvPr id="10" name="ZoneTexte 4">
            <a:extLst>
              <a:ext uri="{FF2B5EF4-FFF2-40B4-BE49-F238E27FC236}">
                <a16:creationId xmlns:a16="http://schemas.microsoft.com/office/drawing/2014/main" id="{12A4C6F5-3FFF-2B1F-31AC-921674941D10}"/>
              </a:ext>
            </a:extLst>
          </p:cNvPr>
          <p:cNvSpPr txBox="1"/>
          <p:nvPr userDrawn="1"/>
        </p:nvSpPr>
        <p:spPr>
          <a:xfrm>
            <a:off x="946951" y="3651380"/>
            <a:ext cx="10298101" cy="769441"/>
          </a:xfrm>
          <a:prstGeom prst="rect">
            <a:avLst/>
          </a:prstGeom>
          <a:noFill/>
        </p:spPr>
        <p:txBody>
          <a:bodyPr wrap="square">
            <a:spAutoFit/>
          </a:bodyPr>
          <a:lstStyle/>
          <a:p>
            <a:pPr algn="ctr" defTabSz="457189">
              <a:defRPr/>
            </a:pPr>
            <a:r>
              <a:rPr lang="fr-FR" sz="4400" b="1" dirty="0">
                <a:solidFill>
                  <a:srgbClr val="F19D19"/>
                </a:solidFill>
                <a:latin typeface="Calibri" panose="020F0502020204030204"/>
                <a:cs typeface="Arial"/>
                <a:sym typeface="Arial"/>
              </a:rPr>
              <a:t>Clôture de la séance</a:t>
            </a:r>
          </a:p>
        </p:txBody>
      </p:sp>
      <p:pic>
        <p:nvPicPr>
          <p:cNvPr id="14" name="Picture 18">
            <a:extLst>
              <a:ext uri="{FF2B5EF4-FFF2-40B4-BE49-F238E27FC236}">
                <a16:creationId xmlns:a16="http://schemas.microsoft.com/office/drawing/2014/main" id="{D5A0386F-993C-99A4-372C-F8760E58AB30}"/>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4973623" y="1310778"/>
            <a:ext cx="2096135" cy="2158333"/>
          </a:xfrm>
          <a:prstGeom prst="rect">
            <a:avLst/>
          </a:prstGeom>
        </p:spPr>
      </p:pic>
      <p:sp>
        <p:nvSpPr>
          <p:cNvPr id="24" name="Text Placeholder 23">
            <a:extLst>
              <a:ext uri="{FF2B5EF4-FFF2-40B4-BE49-F238E27FC236}">
                <a16:creationId xmlns:a16="http://schemas.microsoft.com/office/drawing/2014/main" id="{22A6E60A-C6B2-D1FE-AB7C-E35AE8892EF5}"/>
              </a:ext>
            </a:extLst>
          </p:cNvPr>
          <p:cNvSpPr>
            <a:spLocks noGrp="1"/>
          </p:cNvSpPr>
          <p:nvPr>
            <p:ph type="body" sz="quarter" idx="10" hasCustomPrompt="1"/>
          </p:nvPr>
        </p:nvSpPr>
        <p:spPr>
          <a:xfrm>
            <a:off x="9110087" y="5229083"/>
            <a:ext cx="1250065"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3 min</a:t>
            </a:r>
            <a:endParaRPr lang="fr-FR" dirty="0"/>
          </a:p>
        </p:txBody>
      </p:sp>
    </p:spTree>
    <p:extLst>
      <p:ext uri="{BB962C8B-B14F-4D97-AF65-F5344CB8AC3E}">
        <p14:creationId xmlns:p14="http://schemas.microsoft.com/office/powerpoint/2010/main" val="1433733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Modelag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2" name="Groupe 1">
            <a:extLst>
              <a:ext uri="{FF2B5EF4-FFF2-40B4-BE49-F238E27FC236}">
                <a16:creationId xmlns:a16="http://schemas.microsoft.com/office/drawing/2014/main" id="{C22727D2-BE22-8622-92D4-25E68C3F1FFB}"/>
              </a:ext>
            </a:extLst>
          </p:cNvPr>
          <p:cNvGrpSpPr/>
          <p:nvPr userDrawn="1"/>
        </p:nvGrpSpPr>
        <p:grpSpPr>
          <a:xfrm>
            <a:off x="326095" y="267178"/>
            <a:ext cx="523639" cy="458540"/>
            <a:chOff x="277892" y="2322046"/>
            <a:chExt cx="828656" cy="786827"/>
          </a:xfrm>
        </p:grpSpPr>
        <p:sp>
          <p:nvSpPr>
            <p:cNvPr id="3" name="Freeform 2">
              <a:extLst>
                <a:ext uri="{FF2B5EF4-FFF2-40B4-BE49-F238E27FC236}">
                  <a16:creationId xmlns:a16="http://schemas.microsoft.com/office/drawing/2014/main" id="{41196D48-55A6-0E12-52D3-8A9CEC441622}"/>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FR" dirty="0"/>
            </a:p>
          </p:txBody>
        </p:sp>
        <p:sp>
          <p:nvSpPr>
            <p:cNvPr id="4" name="Freeform 4">
              <a:extLst>
                <a:ext uri="{FF2B5EF4-FFF2-40B4-BE49-F238E27FC236}">
                  <a16:creationId xmlns:a16="http://schemas.microsoft.com/office/drawing/2014/main" id="{ADF35ECF-4AD4-1636-C7D9-4EF43C28A373}"/>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r:embed="rId4">
                <a:alphaModFix amt="72000"/>
                <a:extLst>
                  <a:ext uri="{96DAC541-7B7A-43D3-8B79-37D633B846F1}">
                    <asvg:svgBlip xmlns:asvg="http://schemas.microsoft.com/office/drawing/2016/SVG/main" r:embed="rId5"/>
                  </a:ext>
                </a:extLst>
              </a:blip>
              <a:stretch>
                <a:fillRect l="-101449" t="-1678"/>
              </a:stretch>
            </a:blipFill>
            <a:ln cap="rnd">
              <a:noFill/>
              <a:prstDash val="solid"/>
              <a:round/>
            </a:ln>
          </p:spPr>
          <p:txBody>
            <a:bodyPr/>
            <a:lstStyle/>
            <a:p>
              <a:endParaRPr lang="fr-FR" dirty="0"/>
            </a:p>
          </p:txBody>
        </p:sp>
      </p:grpSp>
      <p:sp>
        <p:nvSpPr>
          <p:cNvPr id="5" name="ZoneTexte 4">
            <a:extLst>
              <a:ext uri="{FF2B5EF4-FFF2-40B4-BE49-F238E27FC236}">
                <a16:creationId xmlns:a16="http://schemas.microsoft.com/office/drawing/2014/main" id="{BDC5D4E5-59CF-DD84-D4E9-422961FC3B66}"/>
              </a:ext>
            </a:extLst>
          </p:cNvPr>
          <p:cNvSpPr txBox="1"/>
          <p:nvPr userDrawn="1"/>
        </p:nvSpPr>
        <p:spPr>
          <a:xfrm>
            <a:off x="11748194" y="95600"/>
            <a:ext cx="274643" cy="307777"/>
          </a:xfrm>
          <a:prstGeom prst="rect">
            <a:avLst/>
          </a:prstGeom>
          <a:solidFill>
            <a:srgbClr val="C00000"/>
          </a:solidFill>
        </p:spPr>
        <p:txBody>
          <a:bodyPr wrap="square" rtlCol="0">
            <a:spAutoFit/>
          </a:bodyPr>
          <a:lstStyle/>
          <a:p>
            <a:pPr algn="ctr"/>
            <a:r>
              <a:rPr lang="en-US" b="1" dirty="0">
                <a:solidFill>
                  <a:schemeClr val="bg1"/>
                </a:solidFill>
              </a:rPr>
              <a:t>M</a:t>
            </a:r>
            <a:endParaRPr lang="fr-FR" b="1" dirty="0">
              <a:solidFill>
                <a:schemeClr val="bg1"/>
              </a:solidFill>
            </a:endParaRPr>
          </a:p>
        </p:txBody>
      </p:sp>
    </p:spTree>
    <p:extLst>
      <p:ext uri="{BB962C8B-B14F-4D97-AF65-F5344CB8AC3E}">
        <p14:creationId xmlns:p14="http://schemas.microsoft.com/office/powerpoint/2010/main" val="3694968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lide devoir maison ">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8" name="Rectangle 23">
            <a:extLst>
              <a:ext uri="{FF2B5EF4-FFF2-40B4-BE49-F238E27FC236}">
                <a16:creationId xmlns:a16="http://schemas.microsoft.com/office/drawing/2014/main" id="{1186D531-053D-7666-CC80-C267D50E17B6}"/>
              </a:ext>
            </a:extLst>
          </p:cNvPr>
          <p:cNvSpPr/>
          <p:nvPr/>
        </p:nvSpPr>
        <p:spPr>
          <a:xfrm>
            <a:off x="11810035" y="23011"/>
            <a:ext cx="291709" cy="369333"/>
          </a:xfrm>
          <a:prstGeom prst="rect">
            <a:avLst/>
          </a:prstGeom>
          <a:solidFill>
            <a:srgbClr val="F19D19"/>
          </a:solid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C</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Espace réservé du contenu 12">
            <a:extLst>
              <a:ext uri="{FF2B5EF4-FFF2-40B4-BE49-F238E27FC236}">
                <a16:creationId xmlns:a16="http://schemas.microsoft.com/office/drawing/2014/main" id="{C76A0BA3-F678-6E27-051B-2A913F5D5DE5}"/>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 devoir à faire à la maison ou la capture d’écran du livret.</a:t>
            </a:r>
          </a:p>
        </p:txBody>
      </p:sp>
      <p:sp>
        <p:nvSpPr>
          <p:cNvPr id="3" name="Text Placeholder 2">
            <a:extLst>
              <a:ext uri="{FF2B5EF4-FFF2-40B4-BE49-F238E27FC236}">
                <a16:creationId xmlns:a16="http://schemas.microsoft.com/office/drawing/2014/main" id="{0BF74FCE-19AA-2ABA-0F7A-5BFE91FC403D}"/>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203810925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27D6CB4-D5E0-255A-D1DC-2090D98B6F28}"/>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207C596B-9060-C73D-988B-933619E2C50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7D925645-3992-73C1-B7D9-83B3414DA554}"/>
              </a:ext>
            </a:extLst>
          </p:cNvPr>
          <p:cNvSpPr>
            <a:spLocks noGrp="1"/>
          </p:cNvSpPr>
          <p:nvPr>
            <p:ph type="dt" sz="half" idx="10"/>
          </p:nvPr>
        </p:nvSpPr>
        <p:spPr/>
        <p:txBody>
          <a:bodyPr/>
          <a:lstStyle/>
          <a:p>
            <a:fld id="{D03B0BB0-0C34-4B10-ACDF-EACD0FA6154F}" type="datetimeFigureOut">
              <a:rPr lang="fr-FR" smtClean="0"/>
              <a:t>04/05/2026</a:t>
            </a:fld>
            <a:endParaRPr lang="fr-FR"/>
          </a:p>
        </p:txBody>
      </p:sp>
      <p:sp>
        <p:nvSpPr>
          <p:cNvPr id="5" name="Espace réservé du pied de page 4">
            <a:extLst>
              <a:ext uri="{FF2B5EF4-FFF2-40B4-BE49-F238E27FC236}">
                <a16:creationId xmlns:a16="http://schemas.microsoft.com/office/drawing/2014/main" id="{1D6A59ED-4700-4062-BF8B-2CC57435B37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8E9F18B-8E77-9500-6820-87AF5B16095D}"/>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5695530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6CA458F-2512-35F6-17BC-106AB251049B}"/>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236E1150-90A2-9F92-2182-EAEED0D411D8}"/>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3A9A9C4-7B64-F690-48DE-91AA2D0A9908}"/>
              </a:ext>
            </a:extLst>
          </p:cNvPr>
          <p:cNvSpPr>
            <a:spLocks noGrp="1"/>
          </p:cNvSpPr>
          <p:nvPr>
            <p:ph type="dt" sz="half" idx="10"/>
          </p:nvPr>
        </p:nvSpPr>
        <p:spPr/>
        <p:txBody>
          <a:bodyPr/>
          <a:lstStyle/>
          <a:p>
            <a:fld id="{D03B0BB0-0C34-4B10-ACDF-EACD0FA6154F}" type="datetimeFigureOut">
              <a:rPr lang="fr-FR" smtClean="0"/>
              <a:t>04/05/2026</a:t>
            </a:fld>
            <a:endParaRPr lang="fr-FR"/>
          </a:p>
        </p:txBody>
      </p:sp>
      <p:sp>
        <p:nvSpPr>
          <p:cNvPr id="5" name="Espace réservé du pied de page 4">
            <a:extLst>
              <a:ext uri="{FF2B5EF4-FFF2-40B4-BE49-F238E27FC236}">
                <a16:creationId xmlns:a16="http://schemas.microsoft.com/office/drawing/2014/main" id="{5731C833-F5F1-19BE-0FC1-22A56E5CB73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421557C-E8E2-88A7-3931-25BBB92AE80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315116309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8FD7C76-CA2B-57C8-5B7E-DB8C99C9B0D5}"/>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8685EAB4-90DB-C44B-3AF0-0122A8A671D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5E3346BB-CFF7-AD6B-201A-FCF11EC822F2}"/>
              </a:ext>
            </a:extLst>
          </p:cNvPr>
          <p:cNvSpPr>
            <a:spLocks noGrp="1"/>
          </p:cNvSpPr>
          <p:nvPr>
            <p:ph type="dt" sz="half" idx="10"/>
          </p:nvPr>
        </p:nvSpPr>
        <p:spPr/>
        <p:txBody>
          <a:bodyPr/>
          <a:lstStyle/>
          <a:p>
            <a:fld id="{D03B0BB0-0C34-4B10-ACDF-EACD0FA6154F}" type="datetimeFigureOut">
              <a:rPr lang="fr-FR" smtClean="0"/>
              <a:t>04/05/2026</a:t>
            </a:fld>
            <a:endParaRPr lang="fr-FR"/>
          </a:p>
        </p:txBody>
      </p:sp>
      <p:sp>
        <p:nvSpPr>
          <p:cNvPr id="5" name="Espace réservé du pied de page 4">
            <a:extLst>
              <a:ext uri="{FF2B5EF4-FFF2-40B4-BE49-F238E27FC236}">
                <a16:creationId xmlns:a16="http://schemas.microsoft.com/office/drawing/2014/main" id="{1F7BDABC-576B-CBBB-3AF1-CFD797E6B27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2DF6E42-1452-3011-0330-A7AC647788B2}"/>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1390849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013A38-1EBE-A72A-4B94-A778570E495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661F48A-18E1-FE2C-22D9-A835F3976CC4}"/>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41AF196C-C1D3-2EE1-A515-B6A7FA4D7276}"/>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363FCDA3-0D1C-069E-B43B-AF1C7E2CA754}"/>
              </a:ext>
            </a:extLst>
          </p:cNvPr>
          <p:cNvSpPr>
            <a:spLocks noGrp="1"/>
          </p:cNvSpPr>
          <p:nvPr>
            <p:ph type="dt" sz="half" idx="10"/>
          </p:nvPr>
        </p:nvSpPr>
        <p:spPr/>
        <p:txBody>
          <a:bodyPr/>
          <a:lstStyle/>
          <a:p>
            <a:fld id="{D03B0BB0-0C34-4B10-ACDF-EACD0FA6154F}" type="datetimeFigureOut">
              <a:rPr lang="fr-FR" smtClean="0"/>
              <a:t>04/05/2026</a:t>
            </a:fld>
            <a:endParaRPr lang="fr-FR"/>
          </a:p>
        </p:txBody>
      </p:sp>
      <p:sp>
        <p:nvSpPr>
          <p:cNvPr id="6" name="Espace réservé du pied de page 5">
            <a:extLst>
              <a:ext uri="{FF2B5EF4-FFF2-40B4-BE49-F238E27FC236}">
                <a16:creationId xmlns:a16="http://schemas.microsoft.com/office/drawing/2014/main" id="{ADE20BDA-C5FC-A025-D6F6-EA5CD4B5585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DE8B263-4A71-39DD-5C76-0BBAAC67D64B}"/>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65767751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A397850-407C-3ED9-DCC1-B9B859DD4622}"/>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DCE57CD9-B92D-DB20-5A9F-BDE10F31281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5FCE6B9E-2F01-D160-23F0-D69401DFC1EF}"/>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D1249E26-B33C-4CC0-6A07-C69C8EDBD0D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D4D1B625-4F39-843A-9038-BFE631921380}"/>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65744FDA-B113-EB64-D3C8-ACAA4372C643}"/>
              </a:ext>
            </a:extLst>
          </p:cNvPr>
          <p:cNvSpPr>
            <a:spLocks noGrp="1"/>
          </p:cNvSpPr>
          <p:nvPr>
            <p:ph type="dt" sz="half" idx="10"/>
          </p:nvPr>
        </p:nvSpPr>
        <p:spPr/>
        <p:txBody>
          <a:bodyPr/>
          <a:lstStyle/>
          <a:p>
            <a:fld id="{D03B0BB0-0C34-4B10-ACDF-EACD0FA6154F}" type="datetimeFigureOut">
              <a:rPr lang="fr-FR" smtClean="0"/>
              <a:t>04/05/2026</a:t>
            </a:fld>
            <a:endParaRPr lang="fr-FR"/>
          </a:p>
        </p:txBody>
      </p:sp>
      <p:sp>
        <p:nvSpPr>
          <p:cNvPr id="8" name="Espace réservé du pied de page 7">
            <a:extLst>
              <a:ext uri="{FF2B5EF4-FFF2-40B4-BE49-F238E27FC236}">
                <a16:creationId xmlns:a16="http://schemas.microsoft.com/office/drawing/2014/main" id="{6789C29A-4CC1-DDCD-96B2-4D97D250630A}"/>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9D6D1AF8-30BB-FFA4-8602-8B4B38F80FF6}"/>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37683404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AB53BB-3E3D-063F-B297-D62AC044172F}"/>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5FFF0F35-A834-44FB-3385-235A2609B4C0}"/>
              </a:ext>
            </a:extLst>
          </p:cNvPr>
          <p:cNvSpPr>
            <a:spLocks noGrp="1"/>
          </p:cNvSpPr>
          <p:nvPr>
            <p:ph type="dt" sz="half" idx="10"/>
          </p:nvPr>
        </p:nvSpPr>
        <p:spPr/>
        <p:txBody>
          <a:bodyPr/>
          <a:lstStyle/>
          <a:p>
            <a:fld id="{D03B0BB0-0C34-4B10-ACDF-EACD0FA6154F}" type="datetimeFigureOut">
              <a:rPr lang="fr-FR" smtClean="0"/>
              <a:t>04/05/2026</a:t>
            </a:fld>
            <a:endParaRPr lang="fr-FR"/>
          </a:p>
        </p:txBody>
      </p:sp>
      <p:sp>
        <p:nvSpPr>
          <p:cNvPr id="4" name="Espace réservé du pied de page 3">
            <a:extLst>
              <a:ext uri="{FF2B5EF4-FFF2-40B4-BE49-F238E27FC236}">
                <a16:creationId xmlns:a16="http://schemas.microsoft.com/office/drawing/2014/main" id="{B10CADCD-6655-1E71-E9E7-519A7BDBA38D}"/>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52623ADB-4151-BE8E-26E1-9A457A98110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74409568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1F509CF-6FEC-2EE9-9B15-9A20EE2088E4}"/>
              </a:ext>
            </a:extLst>
          </p:cNvPr>
          <p:cNvSpPr>
            <a:spLocks noGrp="1"/>
          </p:cNvSpPr>
          <p:nvPr>
            <p:ph type="dt" sz="half" idx="10"/>
          </p:nvPr>
        </p:nvSpPr>
        <p:spPr/>
        <p:txBody>
          <a:bodyPr/>
          <a:lstStyle/>
          <a:p>
            <a:fld id="{D03B0BB0-0C34-4B10-ACDF-EACD0FA6154F}" type="datetimeFigureOut">
              <a:rPr lang="fr-FR" smtClean="0"/>
              <a:t>04/05/2026</a:t>
            </a:fld>
            <a:endParaRPr lang="fr-FR"/>
          </a:p>
        </p:txBody>
      </p:sp>
      <p:sp>
        <p:nvSpPr>
          <p:cNvPr id="3" name="Espace réservé du pied de page 2">
            <a:extLst>
              <a:ext uri="{FF2B5EF4-FFF2-40B4-BE49-F238E27FC236}">
                <a16:creationId xmlns:a16="http://schemas.microsoft.com/office/drawing/2014/main" id="{92B67623-D981-F7B4-3FB0-0E1E0375D2B7}"/>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D9D62BB9-AC39-EF12-765A-46767DFA606E}"/>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50501171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37DDCB1-A8E4-F8B0-F5A7-24D6B10A37FB}"/>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EFEF833B-6463-E8C5-F183-3B5DB3DB473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CCF26C76-1698-47EF-8D75-6991869C54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DB30515-19F5-BC27-083C-985C1D3A4CCB}"/>
              </a:ext>
            </a:extLst>
          </p:cNvPr>
          <p:cNvSpPr>
            <a:spLocks noGrp="1"/>
          </p:cNvSpPr>
          <p:nvPr>
            <p:ph type="dt" sz="half" idx="10"/>
          </p:nvPr>
        </p:nvSpPr>
        <p:spPr/>
        <p:txBody>
          <a:bodyPr/>
          <a:lstStyle/>
          <a:p>
            <a:fld id="{D03B0BB0-0C34-4B10-ACDF-EACD0FA6154F}" type="datetimeFigureOut">
              <a:rPr lang="fr-FR" smtClean="0"/>
              <a:t>04/05/2026</a:t>
            </a:fld>
            <a:endParaRPr lang="fr-FR"/>
          </a:p>
        </p:txBody>
      </p:sp>
      <p:sp>
        <p:nvSpPr>
          <p:cNvPr id="6" name="Espace réservé du pied de page 5">
            <a:extLst>
              <a:ext uri="{FF2B5EF4-FFF2-40B4-BE49-F238E27FC236}">
                <a16:creationId xmlns:a16="http://schemas.microsoft.com/office/drawing/2014/main" id="{F34D5ED6-F0CE-7DE2-BDA4-126FC350004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035274F0-D15B-62AE-743F-E7FEDDD649F3}"/>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83565102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05A142-2C20-AFC9-9698-9A9981E5CBC8}"/>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743BF5DE-ACA4-E552-2A87-01F046D2077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74701E04-9A33-A8A6-6CA8-601B9E71B2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A385318D-7A1F-774E-8C7D-646E8D428DB8}"/>
              </a:ext>
            </a:extLst>
          </p:cNvPr>
          <p:cNvSpPr>
            <a:spLocks noGrp="1"/>
          </p:cNvSpPr>
          <p:nvPr>
            <p:ph type="dt" sz="half" idx="10"/>
          </p:nvPr>
        </p:nvSpPr>
        <p:spPr/>
        <p:txBody>
          <a:bodyPr/>
          <a:lstStyle/>
          <a:p>
            <a:fld id="{D03B0BB0-0C34-4B10-ACDF-EACD0FA6154F}" type="datetimeFigureOut">
              <a:rPr lang="fr-FR" smtClean="0"/>
              <a:t>04/05/2026</a:t>
            </a:fld>
            <a:endParaRPr lang="fr-FR"/>
          </a:p>
        </p:txBody>
      </p:sp>
      <p:sp>
        <p:nvSpPr>
          <p:cNvPr id="6" name="Espace réservé du pied de page 5">
            <a:extLst>
              <a:ext uri="{FF2B5EF4-FFF2-40B4-BE49-F238E27FC236}">
                <a16:creationId xmlns:a16="http://schemas.microsoft.com/office/drawing/2014/main" id="{B2B1F594-F245-3490-1986-61461F012BE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392BD1E-4AD7-A5A0-CA43-D84AFDB96DF7}"/>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2173624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 PC">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F9E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0" name="ZoneTexte 9">
            <a:extLst>
              <a:ext uri="{FF2B5EF4-FFF2-40B4-BE49-F238E27FC236}">
                <a16:creationId xmlns:a16="http://schemas.microsoft.com/office/drawing/2014/main" id="{35F82235-1647-48CF-0D02-D2A4A746DF20}"/>
              </a:ext>
            </a:extLst>
          </p:cNvPr>
          <p:cNvSpPr txBox="1"/>
          <p:nvPr userDrawn="1"/>
        </p:nvSpPr>
        <p:spPr>
          <a:xfrm>
            <a:off x="11597589" y="56566"/>
            <a:ext cx="598963" cy="369332"/>
          </a:xfrm>
          <a:prstGeom prst="rect">
            <a:avLst/>
          </a:prstGeom>
          <a:solidFill>
            <a:srgbClr val="0F9ED5"/>
          </a:solidFill>
        </p:spPr>
        <p:txBody>
          <a:bodyPr wrap="square" rtlCol="0">
            <a:spAutoFit/>
          </a:bodyPr>
          <a:lstStyle/>
          <a:p>
            <a:r>
              <a:rPr lang="en-US" b="1" dirty="0">
                <a:solidFill>
                  <a:schemeClr val="bg1"/>
                </a:solidFill>
              </a:rPr>
              <a:t>PC</a:t>
            </a:r>
            <a:endParaRPr lang="fr-FR" b="1" dirty="0">
              <a:solidFill>
                <a:schemeClr val="bg1"/>
              </a:solidFill>
            </a:endParaRP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655501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DE023BC-6740-9B98-BA88-E73BC905D3F1}"/>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8CD15FC6-78AA-2F20-9213-ED07B9D135EA}"/>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F61B4A9-ACC0-878C-EEC8-D510BF67EE48}"/>
              </a:ext>
            </a:extLst>
          </p:cNvPr>
          <p:cNvSpPr>
            <a:spLocks noGrp="1"/>
          </p:cNvSpPr>
          <p:nvPr>
            <p:ph type="dt" sz="half" idx="10"/>
          </p:nvPr>
        </p:nvSpPr>
        <p:spPr/>
        <p:txBody>
          <a:bodyPr/>
          <a:lstStyle/>
          <a:p>
            <a:fld id="{D03B0BB0-0C34-4B10-ACDF-EACD0FA6154F}" type="datetimeFigureOut">
              <a:rPr lang="fr-FR" smtClean="0"/>
              <a:t>04/05/2026</a:t>
            </a:fld>
            <a:endParaRPr lang="fr-FR"/>
          </a:p>
        </p:txBody>
      </p:sp>
      <p:sp>
        <p:nvSpPr>
          <p:cNvPr id="5" name="Espace réservé du pied de page 4">
            <a:extLst>
              <a:ext uri="{FF2B5EF4-FFF2-40B4-BE49-F238E27FC236}">
                <a16:creationId xmlns:a16="http://schemas.microsoft.com/office/drawing/2014/main" id="{C96C4B90-192C-B2DA-EE2D-91CAD592420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A9DFAEF-7D14-9A4E-659C-8F6A371B6C4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68133156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F42A9420-E15E-6F2E-09B5-6D70440220A4}"/>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7FB2B366-540E-57E6-117D-53B623E054A3}"/>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1C4DCEE-3C92-99E5-AEDF-6005AA36730E}"/>
              </a:ext>
            </a:extLst>
          </p:cNvPr>
          <p:cNvSpPr>
            <a:spLocks noGrp="1"/>
          </p:cNvSpPr>
          <p:nvPr>
            <p:ph type="dt" sz="half" idx="10"/>
          </p:nvPr>
        </p:nvSpPr>
        <p:spPr/>
        <p:txBody>
          <a:bodyPr/>
          <a:lstStyle/>
          <a:p>
            <a:fld id="{D03B0BB0-0C34-4B10-ACDF-EACD0FA6154F}" type="datetimeFigureOut">
              <a:rPr lang="fr-FR" smtClean="0"/>
              <a:t>04/05/2026</a:t>
            </a:fld>
            <a:endParaRPr lang="fr-FR"/>
          </a:p>
        </p:txBody>
      </p:sp>
      <p:sp>
        <p:nvSpPr>
          <p:cNvPr id="5" name="Espace réservé du pied de page 4">
            <a:extLst>
              <a:ext uri="{FF2B5EF4-FFF2-40B4-BE49-F238E27FC236}">
                <a16:creationId xmlns:a16="http://schemas.microsoft.com/office/drawing/2014/main" id="{2CDF65CC-A58F-7C98-A121-99B978E7566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7630D65-F02F-F89B-2B64-2FD2F71A6893}"/>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90174362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1er diapos">
  <p:cSld name="1er diapos">
    <p:spTree>
      <p:nvGrpSpPr>
        <p:cNvPr id="1" name="Shape 49"/>
        <p:cNvGrpSpPr/>
        <p:nvPr/>
      </p:nvGrpSpPr>
      <p:grpSpPr>
        <a:xfrm>
          <a:off x="0" y="0"/>
          <a:ext cx="0" cy="0"/>
          <a:chOff x="0" y="0"/>
          <a:chExt cx="0" cy="0"/>
        </a:xfrm>
      </p:grpSpPr>
      <p:grpSp>
        <p:nvGrpSpPr>
          <p:cNvPr id="50" name="Google Shape;50;p42"/>
          <p:cNvGrpSpPr/>
          <p:nvPr/>
        </p:nvGrpSpPr>
        <p:grpSpPr>
          <a:xfrm>
            <a:off x="0" y="2"/>
            <a:ext cx="12192000" cy="6858001"/>
            <a:chOff x="0" y="0"/>
            <a:chExt cx="13716000" cy="10287000"/>
          </a:xfrm>
        </p:grpSpPr>
        <p:sp>
          <p:nvSpPr>
            <p:cNvPr id="51" name="Google Shape;51;p42"/>
            <p:cNvSpPr/>
            <p:nvPr/>
          </p:nvSpPr>
          <p:spPr>
            <a:xfrm>
              <a:off x="0" y="0"/>
              <a:ext cx="13716000" cy="10287000"/>
            </a:xfrm>
            <a:prstGeom prst="rect">
              <a:avLst/>
            </a:prstGeom>
            <a:solidFill>
              <a:srgbClr val="F19D1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52" name="Google Shape;52;p42"/>
            <p:cNvSpPr/>
            <p:nvPr/>
          </p:nvSpPr>
          <p:spPr>
            <a:xfrm>
              <a:off x="219724" y="1132239"/>
              <a:ext cx="13293200"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53" name="Google Shape;53;p42"/>
            <p:cNvSpPr/>
            <p:nvPr/>
          </p:nvSpPr>
          <p:spPr>
            <a:xfrm>
              <a:off x="219724" y="254701"/>
              <a:ext cx="13293200"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grpSp>
      <p:grpSp>
        <p:nvGrpSpPr>
          <p:cNvPr id="54" name="Google Shape;54;p42"/>
          <p:cNvGrpSpPr/>
          <p:nvPr/>
        </p:nvGrpSpPr>
        <p:grpSpPr>
          <a:xfrm>
            <a:off x="11779125" y="129890"/>
            <a:ext cx="232364" cy="375234"/>
            <a:chOff x="3292012" y="1302714"/>
            <a:chExt cx="867138" cy="473009"/>
          </a:xfrm>
        </p:grpSpPr>
        <p:sp>
          <p:nvSpPr>
            <p:cNvPr id="55" name="Google Shape;55;p42"/>
            <p:cNvSpPr/>
            <p:nvPr/>
          </p:nvSpPr>
          <p:spPr>
            <a:xfrm>
              <a:off x="3292012" y="1302714"/>
              <a:ext cx="867138" cy="384316"/>
            </a:xfrm>
            <a:prstGeom prst="rect">
              <a:avLst/>
            </a:prstGeom>
            <a:solidFill>
              <a:srgbClr val="F19D19"/>
            </a:solidFill>
            <a:ln w="25400" cap="flat" cmpd="sng">
              <a:solidFill>
                <a:srgbClr val="F19D19"/>
              </a:solidFill>
              <a:prstDash val="solid"/>
              <a:round/>
              <a:headEnd type="none" w="sm" len="sm"/>
              <a:tailEnd type="none" w="sm" len="sm"/>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675"/>
                <a:buFont typeface="Arial"/>
                <a:buNone/>
              </a:pPr>
              <a:endParaRPr sz="900" b="0" i="0" u="none" strike="noStrike" cap="none">
                <a:solidFill>
                  <a:srgbClr val="F7C475"/>
                </a:solidFill>
                <a:latin typeface="Arial"/>
                <a:ea typeface="Arial"/>
                <a:cs typeface="Arial"/>
                <a:sym typeface="Arial"/>
              </a:endParaRPr>
            </a:p>
          </p:txBody>
        </p:sp>
        <p:sp>
          <p:nvSpPr>
            <p:cNvPr id="56" name="Google Shape;56;p42"/>
            <p:cNvSpPr/>
            <p:nvPr/>
          </p:nvSpPr>
          <p:spPr>
            <a:xfrm>
              <a:off x="3351781" y="1310206"/>
              <a:ext cx="789751" cy="46551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350"/>
                <a:buFont typeface="Arial"/>
                <a:buNone/>
              </a:pPr>
              <a:r>
                <a:rPr lang="fr-FR" sz="1800" b="1" i="0" u="none" strike="noStrike" cap="none">
                  <a:solidFill>
                    <a:srgbClr val="FFFFFF"/>
                  </a:solidFill>
                  <a:latin typeface="Arial"/>
                  <a:ea typeface="Arial"/>
                  <a:cs typeface="Arial"/>
                  <a:sym typeface="Arial"/>
                </a:rPr>
                <a:t>O</a:t>
              </a:r>
              <a:endParaRPr sz="1800" b="1" i="0" u="none" strike="noStrike" cap="none">
                <a:solidFill>
                  <a:srgbClr val="FFFFFF"/>
                </a:solidFill>
                <a:latin typeface="Arial"/>
                <a:ea typeface="Arial"/>
                <a:cs typeface="Arial"/>
                <a:sym typeface="Arial"/>
              </a:endParaRPr>
            </a:p>
          </p:txBody>
        </p:sp>
      </p:grpSp>
      <p:pic>
        <p:nvPicPr>
          <p:cNvPr id="57" name="Google Shape;57;p42" descr="Image générée"/>
          <p:cNvPicPr preferRelativeResize="0"/>
          <p:nvPr/>
        </p:nvPicPr>
        <p:blipFill rotWithShape="1">
          <a:blip r:embed="rId2">
            <a:alphaModFix/>
          </a:blip>
          <a:srcRect l="6026" t="25226" r="75345" b="62431"/>
          <a:stretch/>
        </p:blipFill>
        <p:spPr>
          <a:xfrm>
            <a:off x="233375" y="168984"/>
            <a:ext cx="506620" cy="503517"/>
          </a:xfrm>
          <a:prstGeom prst="rect">
            <a:avLst/>
          </a:prstGeom>
          <a:noFill/>
          <a:ln>
            <a:noFill/>
          </a:ln>
        </p:spPr>
      </p:pic>
    </p:spTree>
    <p:extLst>
      <p:ext uri="{BB962C8B-B14F-4D97-AF65-F5344CB8AC3E}">
        <p14:creationId xmlns:p14="http://schemas.microsoft.com/office/powerpoint/2010/main" val="1537680435"/>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2eme diapos">
  <p:cSld name="2eme diapos">
    <p:spTree>
      <p:nvGrpSpPr>
        <p:cNvPr id="1" name="Shape 58"/>
        <p:cNvGrpSpPr/>
        <p:nvPr/>
      </p:nvGrpSpPr>
      <p:grpSpPr>
        <a:xfrm>
          <a:off x="0" y="0"/>
          <a:ext cx="0" cy="0"/>
          <a:chOff x="0" y="0"/>
          <a:chExt cx="0" cy="0"/>
        </a:xfrm>
      </p:grpSpPr>
      <p:grpSp>
        <p:nvGrpSpPr>
          <p:cNvPr id="59" name="Google Shape;59;p43"/>
          <p:cNvGrpSpPr/>
          <p:nvPr/>
        </p:nvGrpSpPr>
        <p:grpSpPr>
          <a:xfrm>
            <a:off x="0" y="2"/>
            <a:ext cx="12192000" cy="6858001"/>
            <a:chOff x="0" y="0"/>
            <a:chExt cx="13716000" cy="10287000"/>
          </a:xfrm>
        </p:grpSpPr>
        <p:sp>
          <p:nvSpPr>
            <p:cNvPr id="60" name="Google Shape;60;p43"/>
            <p:cNvSpPr/>
            <p:nvPr/>
          </p:nvSpPr>
          <p:spPr>
            <a:xfrm>
              <a:off x="0" y="0"/>
              <a:ext cx="13716000" cy="10287000"/>
            </a:xfrm>
            <a:prstGeom prst="rect">
              <a:avLst/>
            </a:prstGeom>
            <a:solidFill>
              <a:srgbClr val="F19D1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61" name="Google Shape;61;p43"/>
            <p:cNvSpPr/>
            <p:nvPr/>
          </p:nvSpPr>
          <p:spPr>
            <a:xfrm>
              <a:off x="219724" y="1132239"/>
              <a:ext cx="13293200"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62" name="Google Shape;62;p43"/>
            <p:cNvSpPr/>
            <p:nvPr/>
          </p:nvSpPr>
          <p:spPr>
            <a:xfrm>
              <a:off x="219724" y="254701"/>
              <a:ext cx="13293200"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grpSp>
      <p:grpSp>
        <p:nvGrpSpPr>
          <p:cNvPr id="63" name="Google Shape;63;p43"/>
          <p:cNvGrpSpPr/>
          <p:nvPr/>
        </p:nvGrpSpPr>
        <p:grpSpPr>
          <a:xfrm>
            <a:off x="11779125" y="129890"/>
            <a:ext cx="232364" cy="375234"/>
            <a:chOff x="3292012" y="1302714"/>
            <a:chExt cx="867138" cy="473009"/>
          </a:xfrm>
        </p:grpSpPr>
        <p:sp>
          <p:nvSpPr>
            <p:cNvPr id="64" name="Google Shape;64;p43"/>
            <p:cNvSpPr/>
            <p:nvPr/>
          </p:nvSpPr>
          <p:spPr>
            <a:xfrm>
              <a:off x="3292012" y="1302714"/>
              <a:ext cx="867138" cy="384316"/>
            </a:xfrm>
            <a:prstGeom prst="rect">
              <a:avLst/>
            </a:prstGeom>
            <a:solidFill>
              <a:srgbClr val="F19D19"/>
            </a:solidFill>
            <a:ln w="25400" cap="flat" cmpd="sng">
              <a:solidFill>
                <a:srgbClr val="F19D19"/>
              </a:solidFill>
              <a:prstDash val="solid"/>
              <a:round/>
              <a:headEnd type="none" w="sm" len="sm"/>
              <a:tailEnd type="none" w="sm" len="sm"/>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675"/>
                <a:buFont typeface="Arial"/>
                <a:buNone/>
              </a:pPr>
              <a:endParaRPr sz="900" b="0" i="0" u="none" strike="noStrike" cap="none">
                <a:solidFill>
                  <a:srgbClr val="F7C475"/>
                </a:solidFill>
                <a:latin typeface="Arial"/>
                <a:ea typeface="Arial"/>
                <a:cs typeface="Arial"/>
                <a:sym typeface="Arial"/>
              </a:endParaRPr>
            </a:p>
          </p:txBody>
        </p:sp>
        <p:sp>
          <p:nvSpPr>
            <p:cNvPr id="65" name="Google Shape;65;p43"/>
            <p:cNvSpPr/>
            <p:nvPr/>
          </p:nvSpPr>
          <p:spPr>
            <a:xfrm>
              <a:off x="3351781" y="1310206"/>
              <a:ext cx="789751" cy="46551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350"/>
                <a:buFont typeface="Arial"/>
                <a:buNone/>
              </a:pPr>
              <a:r>
                <a:rPr lang="fr-FR" sz="1800" b="1" i="0" u="none" strike="noStrike" cap="none">
                  <a:solidFill>
                    <a:srgbClr val="FFFFFF"/>
                  </a:solidFill>
                  <a:latin typeface="Arial"/>
                  <a:ea typeface="Arial"/>
                  <a:cs typeface="Arial"/>
                  <a:sym typeface="Arial"/>
                </a:rPr>
                <a:t>O</a:t>
              </a:r>
              <a:endParaRPr sz="1800" b="1" i="0" u="none" strike="noStrike" cap="none">
                <a:solidFill>
                  <a:srgbClr val="FFFFFF"/>
                </a:solidFill>
                <a:latin typeface="Arial"/>
                <a:ea typeface="Arial"/>
                <a:cs typeface="Arial"/>
                <a:sym typeface="Arial"/>
              </a:endParaRPr>
            </a:p>
          </p:txBody>
        </p:sp>
      </p:grpSp>
      <p:pic>
        <p:nvPicPr>
          <p:cNvPr id="66" name="Google Shape;66;p43" descr="Image générée"/>
          <p:cNvPicPr preferRelativeResize="0"/>
          <p:nvPr/>
        </p:nvPicPr>
        <p:blipFill rotWithShape="1">
          <a:blip r:embed="rId2">
            <a:alphaModFix/>
          </a:blip>
          <a:srcRect l="6026" t="25226" r="75345" b="62431"/>
          <a:stretch/>
        </p:blipFill>
        <p:spPr>
          <a:xfrm>
            <a:off x="233375" y="168984"/>
            <a:ext cx="506620" cy="503517"/>
          </a:xfrm>
          <a:prstGeom prst="rect">
            <a:avLst/>
          </a:prstGeom>
          <a:noFill/>
          <a:ln>
            <a:noFill/>
          </a:ln>
        </p:spPr>
      </p:pic>
    </p:spTree>
    <p:extLst>
      <p:ext uri="{BB962C8B-B14F-4D97-AF65-F5344CB8AC3E}">
        <p14:creationId xmlns:p14="http://schemas.microsoft.com/office/powerpoint/2010/main" val="250263054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lide PB">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2396629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lide PA">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8BC1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271092"/>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21137"/>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4">
            <a:extLst>
              <a:ext uri="{FF2B5EF4-FFF2-40B4-BE49-F238E27FC236}">
                <a16:creationId xmlns:a16="http://schemas.microsoft.com/office/drawing/2014/main" id="{7A1103BD-B492-77B8-1443-0A5E7329BA9F}"/>
              </a:ext>
            </a:extLst>
          </p:cNvPr>
          <p:cNvPicPr>
            <a:picLocks noChangeAspect="1"/>
          </p:cNvPicPr>
          <p:nvPr userDrawn="1"/>
        </p:nvPicPr>
        <p:blipFill>
          <a:blip r:embed="rId3" cstate="hq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591277" y="423251"/>
            <a:ext cx="490171" cy="490174"/>
          </a:xfrm>
          <a:prstGeom prst="rect">
            <a:avLst/>
          </a:prstGeom>
        </p:spPr>
      </p:pic>
      <p:sp>
        <p:nvSpPr>
          <p:cNvPr id="5" name="ZoneTexte 4">
            <a:extLst>
              <a:ext uri="{FF2B5EF4-FFF2-40B4-BE49-F238E27FC236}">
                <a16:creationId xmlns:a16="http://schemas.microsoft.com/office/drawing/2014/main" id="{5825CA6D-D1FD-C4B1-80FB-84C3F37E7D43}"/>
              </a:ext>
            </a:extLst>
          </p:cNvPr>
          <p:cNvSpPr txBox="1"/>
          <p:nvPr userDrawn="1"/>
        </p:nvSpPr>
        <p:spPr>
          <a:xfrm>
            <a:off x="11609717" y="111415"/>
            <a:ext cx="453292" cy="307777"/>
          </a:xfrm>
          <a:prstGeom prst="rect">
            <a:avLst/>
          </a:prstGeom>
          <a:solidFill>
            <a:srgbClr val="8BC145"/>
          </a:solidFill>
        </p:spPr>
        <p:txBody>
          <a:bodyPr wrap="square" rtlCol="0">
            <a:spAutoFit/>
          </a:bodyPr>
          <a:lstStyle/>
          <a:p>
            <a:r>
              <a:rPr lang="en-US" b="1" dirty="0">
                <a:solidFill>
                  <a:schemeClr val="bg1"/>
                </a:solidFill>
              </a:rPr>
              <a:t>PA</a:t>
            </a:r>
            <a:endParaRPr lang="fr-FR" b="1" dirty="0">
              <a:solidFill>
                <a:schemeClr val="bg1"/>
              </a:solidFill>
            </a:endParaRPr>
          </a:p>
        </p:txBody>
      </p:sp>
    </p:spTree>
    <p:extLst>
      <p:ext uri="{BB962C8B-B14F-4D97-AF65-F5344CB8AC3E}">
        <p14:creationId xmlns:p14="http://schemas.microsoft.com/office/powerpoint/2010/main" val="12405768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lide Clôtur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8" name="Rectangle 23">
            <a:extLst>
              <a:ext uri="{FF2B5EF4-FFF2-40B4-BE49-F238E27FC236}">
                <a16:creationId xmlns:a16="http://schemas.microsoft.com/office/drawing/2014/main" id="{1186D531-053D-7666-CC80-C267D50E17B6}"/>
              </a:ext>
            </a:extLst>
          </p:cNvPr>
          <p:cNvSpPr/>
          <p:nvPr/>
        </p:nvSpPr>
        <p:spPr>
          <a:xfrm>
            <a:off x="11810035" y="23011"/>
            <a:ext cx="291709" cy="369333"/>
          </a:xfrm>
          <a:prstGeom prst="rect">
            <a:avLst/>
          </a:prstGeom>
          <a:solidFill>
            <a:srgbClr val="F19D19"/>
          </a:solid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C</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99966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rôle des cahiers">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solidFill>
                  <a:prstClr val="white">
                    <a:lumMod val="65000"/>
                  </a:prstClr>
                </a:solidFill>
                <a:latin typeface="Calibri" panose="020F0502020204030204"/>
              </a:rPr>
              <a:t>L’enseignant contrôle les réalisations d’un échantillon d’élèves avant de passer à la correction au tableau</a:t>
            </a:r>
            <a:endParaRPr lang="fr-FR" dirty="0"/>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 devoir à corriger ou capture d’écran du livret</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a:extLst>
              <a:ext uri="{FF2B5EF4-FFF2-40B4-BE49-F238E27FC236}">
                <a16:creationId xmlns:a16="http://schemas.microsoft.com/office/drawing/2014/main" id="{70BAB172-2F58-33A8-7C80-58366D5F18EC}"/>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18719440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cônes pour l’enseignant">
    <p:bg>
      <p:bgPr>
        <a:solidFill>
          <a:srgbClr val="DCE6F2"/>
        </a:solidFill>
        <a:effectLst/>
      </p:bgPr>
    </p:bg>
    <p:spTree>
      <p:nvGrpSpPr>
        <p:cNvPr id="1" name=""/>
        <p:cNvGrpSpPr/>
        <p:nvPr/>
      </p:nvGrpSpPr>
      <p:grpSpPr>
        <a:xfrm>
          <a:off x="0" y="0"/>
          <a:ext cx="0" cy="0"/>
          <a:chOff x="0" y="0"/>
          <a:chExt cx="0" cy="0"/>
        </a:xfrm>
      </p:grpSpPr>
      <p:sp>
        <p:nvSpPr>
          <p:cNvPr id="6" name="Google Shape;321;p52">
            <a:extLst>
              <a:ext uri="{FF2B5EF4-FFF2-40B4-BE49-F238E27FC236}">
                <a16:creationId xmlns:a16="http://schemas.microsoft.com/office/drawing/2014/main" id="{72ADEC78-C166-E7B6-0228-F3ECC0331BC2}"/>
              </a:ext>
            </a:extLst>
          </p:cNvPr>
          <p:cNvSpPr txBox="1"/>
          <p:nvPr userDrawn="1"/>
        </p:nvSpPr>
        <p:spPr>
          <a:xfrm>
            <a:off x="2151695" y="1298921"/>
            <a:ext cx="4239248"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Pages réservées à l’enseignant(e)</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sp>
        <p:nvSpPr>
          <p:cNvPr id="7" name="Google Shape;322;p52">
            <a:extLst>
              <a:ext uri="{FF2B5EF4-FFF2-40B4-BE49-F238E27FC236}">
                <a16:creationId xmlns:a16="http://schemas.microsoft.com/office/drawing/2014/main" id="{E4C322F2-106E-8B8C-D527-BEB0DA3609BD}"/>
              </a:ext>
            </a:extLst>
          </p:cNvPr>
          <p:cNvSpPr txBox="1"/>
          <p:nvPr userDrawn="1"/>
        </p:nvSpPr>
        <p:spPr>
          <a:xfrm>
            <a:off x="2151695" y="2226131"/>
            <a:ext cx="8241199"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Modelage de la tâche par l’enseignant (explicitation à haute voix)</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pic>
        <p:nvPicPr>
          <p:cNvPr id="8" name="Google Shape;318;p52" descr="Image générée">
            <a:extLst>
              <a:ext uri="{FF2B5EF4-FFF2-40B4-BE49-F238E27FC236}">
                <a16:creationId xmlns:a16="http://schemas.microsoft.com/office/drawing/2014/main" id="{AA7CEDC4-4EAD-5796-C8DE-A3FE218AEFCB}"/>
              </a:ext>
            </a:extLst>
          </p:cNvPr>
          <p:cNvPicPr preferRelativeResize="0"/>
          <p:nvPr userDrawn="1"/>
        </p:nvPicPr>
        <p:blipFill rotWithShape="1">
          <a:blip r:embed="rId2">
            <a:alphaModFix/>
          </a:blip>
          <a:srcRect t="23545" r="71114" b="60700"/>
          <a:stretch/>
        </p:blipFill>
        <p:spPr>
          <a:xfrm>
            <a:off x="992594" y="2946687"/>
            <a:ext cx="1035476" cy="854359"/>
          </a:xfrm>
          <a:prstGeom prst="rect">
            <a:avLst/>
          </a:prstGeom>
          <a:noFill/>
          <a:ln>
            <a:noFill/>
          </a:ln>
        </p:spPr>
      </p:pic>
      <p:sp>
        <p:nvSpPr>
          <p:cNvPr id="9" name="Google Shape;322;p52">
            <a:extLst>
              <a:ext uri="{FF2B5EF4-FFF2-40B4-BE49-F238E27FC236}">
                <a16:creationId xmlns:a16="http://schemas.microsoft.com/office/drawing/2014/main" id="{B506BC51-2309-B11A-BF8E-62D4306DA8F0}"/>
              </a:ext>
            </a:extLst>
          </p:cNvPr>
          <p:cNvSpPr txBox="1"/>
          <p:nvPr userDrawn="1"/>
        </p:nvSpPr>
        <p:spPr>
          <a:xfrm>
            <a:off x="2151695" y="3159518"/>
            <a:ext cx="9359384"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Consignes et explications données aux élèves – hors modelage (à dire à haute voix)</a:t>
            </a:r>
            <a:endParaRPr sz="2000" kern="0" dirty="0">
              <a:solidFill>
                <a:srgbClr val="000000"/>
              </a:solidFill>
              <a:latin typeface="Calibri" panose="020F0502020204030204" pitchFamily="34" charset="0"/>
              <a:ea typeface="Arial"/>
              <a:cs typeface="Calibri" panose="020F0502020204030204" pitchFamily="34" charset="0"/>
              <a:sym typeface="Arial"/>
            </a:endParaRPr>
          </a:p>
        </p:txBody>
      </p:sp>
      <p:sp>
        <p:nvSpPr>
          <p:cNvPr id="10" name="Google Shape;332;p53">
            <a:extLst>
              <a:ext uri="{FF2B5EF4-FFF2-40B4-BE49-F238E27FC236}">
                <a16:creationId xmlns:a16="http://schemas.microsoft.com/office/drawing/2014/main" id="{73DA3CC4-D07A-FD24-06B2-470FF6AFCBFE}"/>
              </a:ext>
            </a:extLst>
          </p:cNvPr>
          <p:cNvSpPr txBox="1"/>
          <p:nvPr userDrawn="1"/>
        </p:nvSpPr>
        <p:spPr>
          <a:xfrm>
            <a:off x="2151695" y="4005511"/>
            <a:ext cx="3971611"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panose="020F0502020204030204" pitchFamily="34" charset="0"/>
                <a:ea typeface="Calibri"/>
                <a:cs typeface="Calibri" panose="020F0502020204030204" pitchFamily="34" charset="0"/>
                <a:sym typeface="Calibri"/>
              </a:rPr>
              <a:t>Rappel du contrat de classe </a:t>
            </a:r>
            <a:endParaRPr sz="1867" kern="0" dirty="0">
              <a:solidFill>
                <a:srgbClr val="000000"/>
              </a:solidFill>
              <a:latin typeface="Calibri" panose="020F0502020204030204" pitchFamily="34" charset="0"/>
              <a:cs typeface="Calibri" panose="020F0502020204030204" pitchFamily="34" charset="0"/>
              <a:sym typeface="Arial"/>
            </a:endParaRPr>
          </a:p>
        </p:txBody>
      </p:sp>
      <p:pic>
        <p:nvPicPr>
          <p:cNvPr id="11" name="Google Shape;336;p53">
            <a:extLst>
              <a:ext uri="{FF2B5EF4-FFF2-40B4-BE49-F238E27FC236}">
                <a16:creationId xmlns:a16="http://schemas.microsoft.com/office/drawing/2014/main" id="{707D932E-E30A-7595-2289-FC158DAB3283}"/>
              </a:ext>
            </a:extLst>
          </p:cNvPr>
          <p:cNvPicPr preferRelativeResize="0"/>
          <p:nvPr userDrawn="1"/>
        </p:nvPicPr>
        <p:blipFill rotWithShape="1">
          <a:blip r:embed="rId3">
            <a:alphaModFix/>
          </a:blip>
          <a:srcRect/>
          <a:stretch/>
        </p:blipFill>
        <p:spPr>
          <a:xfrm>
            <a:off x="1127953" y="4033935"/>
            <a:ext cx="753729" cy="603600"/>
          </a:xfrm>
          <a:prstGeom prst="rect">
            <a:avLst/>
          </a:prstGeom>
          <a:noFill/>
          <a:ln>
            <a:noFill/>
          </a:ln>
        </p:spPr>
      </p:pic>
      <p:sp>
        <p:nvSpPr>
          <p:cNvPr id="12" name="Google Shape;291;p51">
            <a:extLst>
              <a:ext uri="{FF2B5EF4-FFF2-40B4-BE49-F238E27FC236}">
                <a16:creationId xmlns:a16="http://schemas.microsoft.com/office/drawing/2014/main" id="{B102DBF7-8612-EAB2-F4F6-FE2824A33C62}"/>
              </a:ext>
            </a:extLst>
          </p:cNvPr>
          <p:cNvSpPr/>
          <p:nvPr userDrawn="1"/>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170">
              <a:buClr>
                <a:srgbClr val="44546A"/>
              </a:buClr>
              <a:buSzPts val="2400"/>
            </a:pPr>
            <a:r>
              <a:rPr lang="fr-FR" sz="3200" b="1" kern="0" dirty="0">
                <a:solidFill>
                  <a:srgbClr val="44546A"/>
                </a:solidFill>
                <a:latin typeface="Calibri" panose="020F0502020204030204" pitchFamily="34" charset="0"/>
                <a:ea typeface="Calibri"/>
                <a:cs typeface="Calibri" panose="020F0502020204030204" pitchFamily="34" charset="0"/>
                <a:sym typeface="Calibri"/>
              </a:rPr>
              <a:t>Icônes pour l’enseignant</a:t>
            </a:r>
            <a:endParaRPr lang="fr-FR" sz="1867" kern="0" dirty="0">
              <a:solidFill>
                <a:srgbClr val="000000"/>
              </a:solidFill>
              <a:latin typeface="Calibri" panose="020F0502020204030204" pitchFamily="34" charset="0"/>
              <a:cs typeface="Calibri" panose="020F0502020204030204" pitchFamily="34" charset="0"/>
              <a:sym typeface="Arial"/>
            </a:endParaRPr>
          </a:p>
        </p:txBody>
      </p:sp>
      <p:grpSp>
        <p:nvGrpSpPr>
          <p:cNvPr id="13" name="Groupe 3">
            <a:extLst>
              <a:ext uri="{FF2B5EF4-FFF2-40B4-BE49-F238E27FC236}">
                <a16:creationId xmlns:a16="http://schemas.microsoft.com/office/drawing/2014/main" id="{7C8BB474-F23B-5C87-47EF-B73EA69BFC17}"/>
              </a:ext>
            </a:extLst>
          </p:cNvPr>
          <p:cNvGrpSpPr/>
          <p:nvPr userDrawn="1"/>
        </p:nvGrpSpPr>
        <p:grpSpPr>
          <a:xfrm>
            <a:off x="1153868" y="2019636"/>
            <a:ext cx="814489" cy="699291"/>
            <a:chOff x="277892" y="2322046"/>
            <a:chExt cx="828656" cy="786827"/>
          </a:xfrm>
        </p:grpSpPr>
        <p:sp>
          <p:nvSpPr>
            <p:cNvPr id="14" name="Freeform 2">
              <a:extLst>
                <a:ext uri="{FF2B5EF4-FFF2-40B4-BE49-F238E27FC236}">
                  <a16:creationId xmlns:a16="http://schemas.microsoft.com/office/drawing/2014/main" id="{410781AD-EC8B-9893-FFEA-ADFD5BF9DD5C}"/>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fr-FR" dirty="0">
                <a:latin typeface="Calibri" panose="020F0502020204030204" pitchFamily="34" charset="0"/>
                <a:cs typeface="Calibri" panose="020F0502020204030204" pitchFamily="34" charset="0"/>
              </a:endParaRPr>
            </a:p>
          </p:txBody>
        </p:sp>
        <p:sp>
          <p:nvSpPr>
            <p:cNvPr id="15" name="Freeform 4">
              <a:extLst>
                <a:ext uri="{FF2B5EF4-FFF2-40B4-BE49-F238E27FC236}">
                  <a16:creationId xmlns:a16="http://schemas.microsoft.com/office/drawing/2014/main" id="{50FDC7F3-F5D0-66D4-CD0D-B9EC4EE2A3C9}"/>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r:embed="rId6">
                <a:alphaModFix amt="72000"/>
                <a:extLst>
                  <a:ext uri="{96DAC541-7B7A-43D3-8B79-37D633B846F1}">
                    <asvg:svgBlip xmlns:asvg="http://schemas.microsoft.com/office/drawing/2016/SVG/main" r:embed="rId7"/>
                  </a:ext>
                </a:extLst>
              </a:blip>
              <a:stretch>
                <a:fillRect l="-101449" t="-1678"/>
              </a:stretch>
            </a:blipFill>
            <a:ln cap="rnd">
              <a:noFill/>
              <a:prstDash val="solid"/>
              <a:round/>
            </a:ln>
          </p:spPr>
          <p:txBody>
            <a:bodyPr/>
            <a:lstStyle/>
            <a:p>
              <a:endParaRPr lang="fr-FR" dirty="0">
                <a:latin typeface="Calibri" panose="020F0502020204030204" pitchFamily="34" charset="0"/>
                <a:cs typeface="Calibri" panose="020F0502020204030204" pitchFamily="34" charset="0"/>
              </a:endParaRPr>
            </a:p>
          </p:txBody>
        </p:sp>
      </p:grpSp>
      <p:pic>
        <p:nvPicPr>
          <p:cNvPr id="16" name="Picture 2" descr="Image générée">
            <a:extLst>
              <a:ext uri="{FF2B5EF4-FFF2-40B4-BE49-F238E27FC236}">
                <a16:creationId xmlns:a16="http://schemas.microsoft.com/office/drawing/2014/main" id="{527D9024-1749-B2A5-B66C-218973707C9F}"/>
              </a:ext>
            </a:extLst>
          </p:cNvPr>
          <p:cNvPicPr>
            <a:picLocks noChangeAspect="1" noChangeArrowheads="1"/>
          </p:cNvPicPr>
          <p:nvPr userDrawn="1"/>
        </p:nvPicPr>
        <p:blipFill rotWithShape="1">
          <a:blip r:embed="rId8" cstate="print">
            <a:extLst>
              <a:ext uri="{28A0092B-C50C-407E-A947-70E740481C1C}">
                <a14:useLocalDpi xmlns:a14="http://schemas.microsoft.com/office/drawing/2010/main" val="0"/>
              </a:ext>
            </a:extLst>
          </a:blip>
          <a:srcRect t="11064" b="10678"/>
          <a:stretch>
            <a:fillRect/>
          </a:stretch>
        </p:blipFill>
        <p:spPr bwMode="auto">
          <a:xfrm>
            <a:off x="1153867" y="1023539"/>
            <a:ext cx="727815" cy="85435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52">
            <a:extLst>
              <a:ext uri="{FF2B5EF4-FFF2-40B4-BE49-F238E27FC236}">
                <a16:creationId xmlns:a16="http://schemas.microsoft.com/office/drawing/2014/main" id="{99F2DA21-0D6B-EEDA-E4D7-20FE6425D166}"/>
              </a:ext>
            </a:extLst>
          </p:cNvPr>
          <p:cNvPicPr>
            <a:picLocks noChangeAspect="1"/>
          </p:cNvPicPr>
          <p:nvPr userDrawn="1"/>
        </p:nvPicPr>
        <p:blipFill>
          <a:blip r:embed="rId9">
            <a:duotone>
              <a:schemeClr val="accent2">
                <a:shade val="45000"/>
                <a:satMod val="135000"/>
              </a:schemeClr>
              <a:prstClr val="white"/>
            </a:duotone>
          </a:blip>
          <a:stretch>
            <a:fillRect/>
          </a:stretch>
        </p:blipFill>
        <p:spPr>
          <a:xfrm>
            <a:off x="1198230" y="4942460"/>
            <a:ext cx="590757" cy="603600"/>
          </a:xfrm>
          <a:prstGeom prst="ellipse">
            <a:avLst/>
          </a:prstGeom>
          <a:solidFill>
            <a:srgbClr val="FFC000"/>
          </a:solidFill>
          <a:ln>
            <a:noFill/>
          </a:ln>
        </p:spPr>
      </p:pic>
      <p:sp>
        <p:nvSpPr>
          <p:cNvPr id="18" name="Google Shape;332;p53">
            <a:extLst>
              <a:ext uri="{FF2B5EF4-FFF2-40B4-BE49-F238E27FC236}">
                <a16:creationId xmlns:a16="http://schemas.microsoft.com/office/drawing/2014/main" id="{D8F68E27-C54B-2365-46CC-80826021819A}"/>
              </a:ext>
            </a:extLst>
          </p:cNvPr>
          <p:cNvSpPr txBox="1"/>
          <p:nvPr userDrawn="1"/>
        </p:nvSpPr>
        <p:spPr>
          <a:xfrm>
            <a:off x="2064863" y="5034031"/>
            <a:ext cx="3971611"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panose="020F0502020204030204" pitchFamily="34" charset="0"/>
                <a:ea typeface="Calibri"/>
                <a:cs typeface="Calibri" panose="020F0502020204030204" pitchFamily="34" charset="0"/>
                <a:sym typeface="Calibri"/>
              </a:rPr>
              <a:t>Correction du devoir maison</a:t>
            </a:r>
            <a:endParaRPr sz="1867" kern="0" dirty="0">
              <a:solidFill>
                <a:srgbClr val="000000"/>
              </a:solidFill>
              <a:latin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193520114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9868B7D6-72FD-23EC-C6E6-953B0A5B95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AD1DA3A3-D9BA-C806-C100-A31FE09116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7BC0920-3829-AA94-F2C5-CFE7152D4DB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03B0BB0-0C34-4B10-ACDF-EACD0FA6154F}" type="datetimeFigureOut">
              <a:rPr lang="fr-FR" smtClean="0"/>
              <a:t>04/05/2026</a:t>
            </a:fld>
            <a:endParaRPr lang="fr-FR" dirty="0"/>
          </a:p>
        </p:txBody>
      </p:sp>
      <p:sp>
        <p:nvSpPr>
          <p:cNvPr id="5" name="Espace réservé du pied de page 4">
            <a:extLst>
              <a:ext uri="{FF2B5EF4-FFF2-40B4-BE49-F238E27FC236}">
                <a16:creationId xmlns:a16="http://schemas.microsoft.com/office/drawing/2014/main" id="{AD3EB402-30F3-6FBA-D48E-6957733E9D4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FR" dirty="0"/>
          </a:p>
        </p:txBody>
      </p:sp>
      <p:sp>
        <p:nvSpPr>
          <p:cNvPr id="6" name="Espace réservé du numéro de diapositive 5">
            <a:extLst>
              <a:ext uri="{FF2B5EF4-FFF2-40B4-BE49-F238E27FC236}">
                <a16:creationId xmlns:a16="http://schemas.microsoft.com/office/drawing/2014/main" id="{CBA3FC22-293D-2F1B-E36D-B1660CD5CAD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96BB794-D201-4EBE-865A-45FE0EF738B6}" type="slidenum">
              <a:rPr lang="fr-FR" smtClean="0"/>
              <a:t>‹N°›</a:t>
            </a:fld>
            <a:endParaRPr lang="fr-FR" dirty="0"/>
          </a:p>
        </p:txBody>
      </p:sp>
    </p:spTree>
    <p:extLst>
      <p:ext uri="{BB962C8B-B14F-4D97-AF65-F5344CB8AC3E}">
        <p14:creationId xmlns:p14="http://schemas.microsoft.com/office/powerpoint/2010/main" val="1312416514"/>
      </p:ext>
    </p:extLst>
  </p:cSld>
  <p:clrMap bg1="lt1" tx1="dk1" bg2="lt2" tx2="dk2" accent1="accent1" accent2="accent2" accent3="accent3" accent4="accent4" accent5="accent5" accent6="accent6" hlink="hlink" folHlink="folHlink"/>
  <p:sldLayoutIdLst>
    <p:sldLayoutId id="2147483666" r:id="rId1"/>
    <p:sldLayoutId id="2147483660" r:id="rId2"/>
    <p:sldLayoutId id="2147483661" r:id="rId3"/>
    <p:sldLayoutId id="2147483662" r:id="rId4"/>
    <p:sldLayoutId id="2147483663" r:id="rId5"/>
    <p:sldLayoutId id="2147483664" r:id="rId6"/>
    <p:sldLayoutId id="2147483665" r:id="rId7"/>
    <p:sldLayoutId id="2147483674" r:id="rId8"/>
    <p:sldLayoutId id="2147483675" r:id="rId9"/>
    <p:sldLayoutId id="2147483676" r:id="rId10"/>
    <p:sldLayoutId id="2147483677" r:id="rId11"/>
    <p:sldLayoutId id="2147483678" r:id="rId12"/>
    <p:sldLayoutId id="2147483698" r:id="rId13"/>
    <p:sldLayoutId id="2147483680" r:id="rId14"/>
    <p:sldLayoutId id="2147483681" r:id="rId15"/>
    <p:sldLayoutId id="2147483684" r:id="rId16"/>
    <p:sldLayoutId id="2147483685" r:id="rId17"/>
    <p:sldLayoutId id="2147483686" r:id="rId18"/>
    <p:sldLayoutId id="2147483687" r:id="rId19"/>
    <p:sldLayoutId id="2147483688" r:id="rId20"/>
    <p:sldLayoutId id="2147483689" r:id="rId21"/>
    <p:sldLayoutId id="2147483690" r:id="rId22"/>
    <p:sldLayoutId id="2147483691" r:id="rId23"/>
    <p:sldLayoutId id="2147483692" r:id="rId24"/>
    <p:sldLayoutId id="2147483693" r:id="rId25"/>
    <p:sldLayoutId id="2147483694" r:id="rId26"/>
    <p:sldLayoutId id="2147483695" r:id="rId27"/>
    <p:sldLayoutId id="2147483696" r:id="rId28"/>
    <p:sldLayoutId id="2147483697" r:id="rId29"/>
    <p:sldLayoutId id="2147483701" r:id="rId30"/>
    <p:sldLayoutId id="2147483699" r:id="rId31"/>
    <p:sldLayoutId id="2147483700" r:id="rId32"/>
    <p:sldLayoutId id="2147483682" r:id="rId33"/>
    <p:sldLayoutId id="2147483683" r:id="rId34"/>
    <p:sldLayoutId id="2147483653" r:id="rId35"/>
    <p:sldLayoutId id="2147483654" r:id="rId36"/>
    <p:sldLayoutId id="2147483655" r:id="rId37"/>
    <p:sldLayoutId id="2147483656" r:id="rId38"/>
    <p:sldLayoutId id="2147483657" r:id="rId39"/>
    <p:sldLayoutId id="2147483658" r:id="rId40"/>
    <p:sldLayoutId id="2147483659" r:id="rId41"/>
    <p:sldLayoutId id="2147483702" r:id="rId42"/>
    <p:sldLayoutId id="2147483703" r:id="rId4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xml"/><Relationship Id="rId1" Type="http://schemas.openxmlformats.org/officeDocument/2006/relationships/slideLayout" Target="../slideLayouts/slideLayout42.xml"/></Relationships>
</file>

<file path=ppt/slides/_rels/slide1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xml"/><Relationship Id="rId1" Type="http://schemas.openxmlformats.org/officeDocument/2006/relationships/slideLayout" Target="../slideLayouts/slideLayout43.xml"/></Relationships>
</file>

<file path=ppt/slides/_rels/slide1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xml"/><Relationship Id="rId1" Type="http://schemas.openxmlformats.org/officeDocument/2006/relationships/slideLayout" Target="../slideLayouts/slideLayout4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520.png"/><Relationship Id="rId2" Type="http://schemas.openxmlformats.org/officeDocument/2006/relationships/image" Target="../media/image16.png"/><Relationship Id="rId1" Type="http://schemas.openxmlformats.org/officeDocument/2006/relationships/slideLayout" Target="../slideLayouts/slideLayout3.xml"/><Relationship Id="rId5" Type="http://schemas.openxmlformats.org/officeDocument/2006/relationships/image" Target="../media/image540.png"/><Relationship Id="rId4" Type="http://schemas.openxmlformats.org/officeDocument/2006/relationships/image" Target="../media/image530.png"/></Relationships>
</file>

<file path=ppt/slides/_rels/slide28.xml.rels><?xml version="1.0" encoding="UTF-8" standalone="yes"?>
<Relationships xmlns="http://schemas.openxmlformats.org/package/2006/relationships"><Relationship Id="rId3" Type="http://schemas.openxmlformats.org/officeDocument/2006/relationships/image" Target="../media/image550.png"/><Relationship Id="rId2" Type="http://schemas.openxmlformats.org/officeDocument/2006/relationships/image" Target="../media/image16.png"/><Relationship Id="rId1" Type="http://schemas.openxmlformats.org/officeDocument/2006/relationships/slideLayout" Target="../slideLayouts/slideLayout3.xml"/><Relationship Id="rId5" Type="http://schemas.openxmlformats.org/officeDocument/2006/relationships/image" Target="../media/image540.png"/><Relationship Id="rId4" Type="http://schemas.openxmlformats.org/officeDocument/2006/relationships/image" Target="../media/image560.png"/></Relationships>
</file>

<file path=ppt/slides/_rels/slide2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16.png"/><Relationship Id="rId1" Type="http://schemas.openxmlformats.org/officeDocument/2006/relationships/slideLayout" Target="../slideLayouts/slideLayout3.xml"/><Relationship Id="rId5" Type="http://schemas.openxmlformats.org/officeDocument/2006/relationships/image" Target="../media/image540.png"/><Relationship Id="rId4" Type="http://schemas.openxmlformats.org/officeDocument/2006/relationships/image" Target="../media/image57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16.png"/><Relationship Id="rId1" Type="http://schemas.openxmlformats.org/officeDocument/2006/relationships/slideLayout" Target="../slideLayouts/slideLayout3.xml"/><Relationship Id="rId5" Type="http://schemas.openxmlformats.org/officeDocument/2006/relationships/image" Target="../media/image540.png"/><Relationship Id="rId4" Type="http://schemas.openxmlformats.org/officeDocument/2006/relationships/image" Target="../media/image59.png"/></Relationships>
</file>

<file path=ppt/slides/_rels/slide3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16.png"/><Relationship Id="rId1" Type="http://schemas.openxmlformats.org/officeDocument/2006/relationships/slideLayout" Target="../slideLayouts/slideLayout3.xml"/><Relationship Id="rId5" Type="http://schemas.openxmlformats.org/officeDocument/2006/relationships/image" Target="../media/image540.png"/><Relationship Id="rId4" Type="http://schemas.openxmlformats.org/officeDocument/2006/relationships/image" Target="../media/image600.png"/></Relationships>
</file>

<file path=ppt/slides/_rels/slide3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16.png"/><Relationship Id="rId1" Type="http://schemas.openxmlformats.org/officeDocument/2006/relationships/slideLayout" Target="../slideLayouts/slideLayout3.xml"/><Relationship Id="rId4" Type="http://schemas.openxmlformats.org/officeDocument/2006/relationships/image" Target="../media/image62.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11.xml"/><Relationship Id="rId4" Type="http://schemas.openxmlformats.org/officeDocument/2006/relationships/image" Target="../media/image48.png"/></Relationships>
</file>

<file path=ppt/slides/_rels/slide40.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680.pn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image" Target="../media/image690.png"/><Relationship Id="rId7" Type="http://schemas.openxmlformats.org/officeDocument/2006/relationships/image" Target="../media/image73.png"/><Relationship Id="rId2" Type="http://schemas.openxmlformats.org/officeDocument/2006/relationships/image" Target="../media/image16.png"/><Relationship Id="rId1" Type="http://schemas.openxmlformats.org/officeDocument/2006/relationships/slideLayout" Target="../slideLayouts/slideLayout3.xml"/><Relationship Id="rId6" Type="http://schemas.openxmlformats.org/officeDocument/2006/relationships/image" Target="../media/image720.png"/><Relationship Id="rId5" Type="http://schemas.openxmlformats.org/officeDocument/2006/relationships/image" Target="../media/image710.png"/><Relationship Id="rId4" Type="http://schemas.openxmlformats.org/officeDocument/2006/relationships/image" Target="../media/image700.png"/></Relationships>
</file>

<file path=ppt/slides/_rels/slide49.xml.rels><?xml version="1.0" encoding="UTF-8" standalone="yes"?>
<Relationships xmlns="http://schemas.openxmlformats.org/package/2006/relationships"><Relationship Id="rId3" Type="http://schemas.openxmlformats.org/officeDocument/2006/relationships/image" Target="../media/image690.png"/><Relationship Id="rId7" Type="http://schemas.openxmlformats.org/officeDocument/2006/relationships/image" Target="../media/image77.png"/><Relationship Id="rId2" Type="http://schemas.openxmlformats.org/officeDocument/2006/relationships/image" Target="../media/image16.png"/><Relationship Id="rId1" Type="http://schemas.openxmlformats.org/officeDocument/2006/relationships/slideLayout" Target="../slideLayouts/slideLayout3.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7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3" Type="http://schemas.openxmlformats.org/officeDocument/2006/relationships/image" Target="../media/image690.png"/><Relationship Id="rId2" Type="http://schemas.openxmlformats.org/officeDocument/2006/relationships/image" Target="../media/image16.png"/><Relationship Id="rId1" Type="http://schemas.openxmlformats.org/officeDocument/2006/relationships/slideLayout" Target="../slideLayouts/slideLayout3.xml"/><Relationship Id="rId6" Type="http://schemas.openxmlformats.org/officeDocument/2006/relationships/image" Target="../media/image80.png"/><Relationship Id="rId5" Type="http://schemas.openxmlformats.org/officeDocument/2006/relationships/image" Target="../media/image79.png"/><Relationship Id="rId4" Type="http://schemas.openxmlformats.org/officeDocument/2006/relationships/image" Target="../media/image78.png"/></Relationships>
</file>

<file path=ppt/slides/_rels/slide51.xml.rels><?xml version="1.0" encoding="UTF-8" standalone="yes"?>
<Relationships xmlns="http://schemas.openxmlformats.org/package/2006/relationships"><Relationship Id="rId3" Type="http://schemas.openxmlformats.org/officeDocument/2006/relationships/image" Target="../media/image690.png"/><Relationship Id="rId7" Type="http://schemas.openxmlformats.org/officeDocument/2006/relationships/image" Target="../media/image84.png"/><Relationship Id="rId2" Type="http://schemas.openxmlformats.org/officeDocument/2006/relationships/image" Target="../media/image16.png"/><Relationship Id="rId1" Type="http://schemas.openxmlformats.org/officeDocument/2006/relationships/slideLayout" Target="../slideLayouts/slideLayout3.xml"/><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image" Target="../media/image81.png"/></Relationships>
</file>

<file path=ppt/slides/_rels/slide52.xml.rels><?xml version="1.0" encoding="UTF-8" standalone="yes"?>
<Relationships xmlns="http://schemas.openxmlformats.org/package/2006/relationships"><Relationship Id="rId3" Type="http://schemas.openxmlformats.org/officeDocument/2006/relationships/image" Target="../media/image690.png"/><Relationship Id="rId2" Type="http://schemas.openxmlformats.org/officeDocument/2006/relationships/image" Target="../media/image16.png"/><Relationship Id="rId1" Type="http://schemas.openxmlformats.org/officeDocument/2006/relationships/slideLayout" Target="../slideLayouts/slideLayout3.xml"/><Relationship Id="rId6" Type="http://schemas.openxmlformats.org/officeDocument/2006/relationships/image" Target="../media/image87.png"/><Relationship Id="rId5" Type="http://schemas.openxmlformats.org/officeDocument/2006/relationships/image" Target="../media/image86.png"/><Relationship Id="rId4" Type="http://schemas.openxmlformats.org/officeDocument/2006/relationships/image" Target="../media/image85.png"/></Relationships>
</file>

<file path=ppt/slides/_rels/slide53.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16.png"/><Relationship Id="rId1" Type="http://schemas.openxmlformats.org/officeDocument/2006/relationships/slideLayout" Target="../slideLayouts/slideLayout3.xml"/><Relationship Id="rId5" Type="http://schemas.openxmlformats.org/officeDocument/2006/relationships/image" Target="../media/image90.png"/><Relationship Id="rId4" Type="http://schemas.openxmlformats.org/officeDocument/2006/relationships/image" Target="../media/image89.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8.png"/><Relationship Id="rId1" Type="http://schemas.openxmlformats.org/officeDocument/2006/relationships/slideLayout" Target="../slideLayouts/slideLayout4.xml"/><Relationship Id="rId6" Type="http://schemas.openxmlformats.org/officeDocument/2006/relationships/image" Target="../media/image93.png"/><Relationship Id="rId5" Type="http://schemas.openxmlformats.org/officeDocument/2006/relationships/image" Target="../media/image92.png"/><Relationship Id="rId4" Type="http://schemas.openxmlformats.org/officeDocument/2006/relationships/image" Target="../media/image91.png"/></Relationships>
</file>

<file path=ppt/slides/_rels/slide5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8.png"/><Relationship Id="rId1" Type="http://schemas.openxmlformats.org/officeDocument/2006/relationships/slideLayout" Target="../slideLayouts/slideLayout4.xml"/><Relationship Id="rId6" Type="http://schemas.openxmlformats.org/officeDocument/2006/relationships/image" Target="../media/image96.png"/><Relationship Id="rId5" Type="http://schemas.openxmlformats.org/officeDocument/2006/relationships/image" Target="../media/image95.png"/><Relationship Id="rId4" Type="http://schemas.openxmlformats.org/officeDocument/2006/relationships/image" Target="../media/image94.png"/></Relationships>
</file>

<file path=ppt/slides/_rels/slide5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8.png"/><Relationship Id="rId1" Type="http://schemas.openxmlformats.org/officeDocument/2006/relationships/slideLayout" Target="../slideLayouts/slideLayout4.xml"/><Relationship Id="rId6" Type="http://schemas.openxmlformats.org/officeDocument/2006/relationships/image" Target="../media/image98.png"/><Relationship Id="rId5" Type="http://schemas.openxmlformats.org/officeDocument/2006/relationships/image" Target="../media/image92.png"/><Relationship Id="rId4" Type="http://schemas.openxmlformats.org/officeDocument/2006/relationships/image" Target="../media/image97.png"/></Relationships>
</file>

<file path=ppt/slides/_rels/slide5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8.png"/><Relationship Id="rId1" Type="http://schemas.openxmlformats.org/officeDocument/2006/relationships/slideLayout" Target="../slideLayouts/slideLayout4.xml"/><Relationship Id="rId6" Type="http://schemas.openxmlformats.org/officeDocument/2006/relationships/image" Target="../media/image99.png"/><Relationship Id="rId5" Type="http://schemas.openxmlformats.org/officeDocument/2006/relationships/image" Target="../media/image95.png"/><Relationship Id="rId4" Type="http://schemas.openxmlformats.org/officeDocument/2006/relationships/image" Target="../media/image9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8.png"/><Relationship Id="rId1" Type="http://schemas.openxmlformats.org/officeDocument/2006/relationships/slideLayout" Target="../slideLayouts/slideLayout4.xml"/><Relationship Id="rId6" Type="http://schemas.openxmlformats.org/officeDocument/2006/relationships/image" Target="../media/image100.png"/><Relationship Id="rId5" Type="http://schemas.openxmlformats.org/officeDocument/2006/relationships/image" Target="../media/image92.png"/><Relationship Id="rId4" Type="http://schemas.openxmlformats.org/officeDocument/2006/relationships/image" Target="../media/image91.png"/></Relationships>
</file>

<file path=ppt/slides/_rels/slide6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8.png"/><Relationship Id="rId1" Type="http://schemas.openxmlformats.org/officeDocument/2006/relationships/slideLayout" Target="../slideLayouts/slideLayout4.xml"/><Relationship Id="rId6" Type="http://schemas.openxmlformats.org/officeDocument/2006/relationships/image" Target="../media/image101.png"/><Relationship Id="rId5" Type="http://schemas.openxmlformats.org/officeDocument/2006/relationships/image" Target="../media/image95.png"/><Relationship Id="rId4" Type="http://schemas.openxmlformats.org/officeDocument/2006/relationships/image" Target="../media/image94.png"/></Relationships>
</file>

<file path=ppt/slides/_rels/slide62.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18.png"/><Relationship Id="rId1" Type="http://schemas.openxmlformats.org/officeDocument/2006/relationships/slideLayout" Target="../slideLayouts/slideLayout4.xml"/><Relationship Id="rId5" Type="http://schemas.openxmlformats.org/officeDocument/2006/relationships/image" Target="../media/image102.png"/><Relationship Id="rId4" Type="http://schemas.openxmlformats.org/officeDocument/2006/relationships/image" Target="../media/image92.png"/></Relationships>
</file>

<file path=ppt/slides/_rels/slide63.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18.png"/><Relationship Id="rId1" Type="http://schemas.openxmlformats.org/officeDocument/2006/relationships/slideLayout" Target="../slideLayouts/slideLayout4.xml"/><Relationship Id="rId5" Type="http://schemas.openxmlformats.org/officeDocument/2006/relationships/image" Target="../media/image103.png"/><Relationship Id="rId4" Type="http://schemas.openxmlformats.org/officeDocument/2006/relationships/image" Target="../media/image95.png"/></Relationships>
</file>

<file path=ppt/slides/_rels/slide6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8.png"/><Relationship Id="rId1" Type="http://schemas.openxmlformats.org/officeDocument/2006/relationships/slideLayout" Target="../slideLayouts/slideLayout4.xml"/><Relationship Id="rId6" Type="http://schemas.openxmlformats.org/officeDocument/2006/relationships/image" Target="../media/image105.png"/><Relationship Id="rId5" Type="http://schemas.openxmlformats.org/officeDocument/2006/relationships/image" Target="../media/image92.png"/><Relationship Id="rId4" Type="http://schemas.openxmlformats.org/officeDocument/2006/relationships/image" Target="../media/image104.png"/></Relationships>
</file>

<file path=ppt/slides/_rels/slide6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8.png"/><Relationship Id="rId1" Type="http://schemas.openxmlformats.org/officeDocument/2006/relationships/slideLayout" Target="../slideLayouts/slideLayout4.xml"/><Relationship Id="rId6" Type="http://schemas.openxmlformats.org/officeDocument/2006/relationships/image" Target="../media/image106.png"/><Relationship Id="rId5" Type="http://schemas.openxmlformats.org/officeDocument/2006/relationships/image" Target="../media/image95.png"/><Relationship Id="rId4" Type="http://schemas.openxmlformats.org/officeDocument/2006/relationships/image" Target="../media/image94.png"/></Relationships>
</file>

<file path=ppt/slides/_rels/slide66.xml.rels><?xml version="1.0" encoding="UTF-8" standalone="yes"?>
<Relationships xmlns="http://schemas.openxmlformats.org/package/2006/relationships"><Relationship Id="rId3" Type="http://schemas.openxmlformats.org/officeDocument/2006/relationships/image" Target="../media/image910.png"/><Relationship Id="rId2" Type="http://schemas.openxmlformats.org/officeDocument/2006/relationships/image" Target="../media/image18.png"/><Relationship Id="rId1" Type="http://schemas.openxmlformats.org/officeDocument/2006/relationships/slideLayout" Target="../slideLayouts/slideLayout4.xml"/><Relationship Id="rId4" Type="http://schemas.openxmlformats.org/officeDocument/2006/relationships/image" Target="../media/image980.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5.xml"/><Relationship Id="rId4" Type="http://schemas.openxmlformats.org/officeDocument/2006/relationships/image" Target="../media/image107.png"/></Relationships>
</file>

<file path=ppt/slides/_rels/slide6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07.png"/><Relationship Id="rId1" Type="http://schemas.openxmlformats.org/officeDocument/2006/relationships/slideLayout" Target="../slideLayouts/slideLayout5.xml"/><Relationship Id="rId4" Type="http://schemas.openxmlformats.org/officeDocument/2006/relationships/image" Target="../media/image20.jpeg"/></Relationships>
</file>

<file path=ppt/slides/_rels/slide7.xml.rels><?xml version="1.0" encoding="UTF-8" standalone="yes"?>
<Relationships xmlns="http://schemas.openxmlformats.org/package/2006/relationships"><Relationship Id="rId2" Type="http://schemas.openxmlformats.org/officeDocument/2006/relationships/hyperlink" Target="https://drive.google.com/drive/folders/1EL5AcbXKLcZcptBw8zodh5LsuwwjlMQY?usp=drive_link" TargetMode="External"/><Relationship Id="rId1" Type="http://schemas.openxmlformats.org/officeDocument/2006/relationships/slideLayout" Target="../slideLayouts/slideLayout14.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71.xml.rels><?xml version="1.0" encoding="UTF-8" standalone="yes"?>
<Relationships xmlns="http://schemas.openxmlformats.org/package/2006/relationships"><Relationship Id="rId2" Type="http://schemas.openxmlformats.org/officeDocument/2006/relationships/image" Target="../media/image108.png"/><Relationship Id="rId1" Type="http://schemas.openxmlformats.org/officeDocument/2006/relationships/slideLayout" Target="../slideLayouts/slideLayout28.xml"/></Relationships>
</file>

<file path=ppt/slides/_rels/slide72.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09.png"/><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74.xml.rels><?xml version="1.0" encoding="UTF-8" standalone="yes"?>
<Relationships xmlns="http://schemas.openxmlformats.org/package/2006/relationships"><Relationship Id="rId3" Type="http://schemas.openxmlformats.org/officeDocument/2006/relationships/hyperlink" Target="https://pixabay.com/fr/question-point-d-interrogation-1015308/" TargetMode="External"/><Relationship Id="rId2" Type="http://schemas.openxmlformats.org/officeDocument/2006/relationships/image" Target="../media/image110.jp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16FEA15-69D0-A51C-B0B6-70FD8D1867D3}"/>
              </a:ext>
            </a:extLst>
          </p:cNvPr>
          <p:cNvSpPr>
            <a:spLocks noGrp="1"/>
          </p:cNvSpPr>
          <p:nvPr>
            <p:ph type="body" sz="quarter" idx="14"/>
          </p:nvPr>
        </p:nvSpPr>
        <p:spPr/>
        <p:txBody>
          <a:bodyPr/>
          <a:lstStyle/>
          <a:p>
            <a:r>
              <a:rPr lang="en-US" dirty="0"/>
              <a:t>1</a:t>
            </a:r>
            <a:endParaRPr lang="fr-FR" dirty="0"/>
          </a:p>
        </p:txBody>
      </p:sp>
      <p:sp>
        <p:nvSpPr>
          <p:cNvPr id="8" name="Text Placeholder 7">
            <a:extLst>
              <a:ext uri="{FF2B5EF4-FFF2-40B4-BE49-F238E27FC236}">
                <a16:creationId xmlns:a16="http://schemas.microsoft.com/office/drawing/2014/main" id="{246B463C-2C20-EB38-B568-79C9E3645676}"/>
              </a:ext>
            </a:extLst>
          </p:cNvPr>
          <p:cNvSpPr>
            <a:spLocks noGrp="1"/>
          </p:cNvSpPr>
          <p:nvPr>
            <p:ph type="body" sz="quarter" idx="19"/>
          </p:nvPr>
        </p:nvSpPr>
        <p:spPr/>
        <p:txBody>
          <a:bodyPr/>
          <a:lstStyle/>
          <a:p>
            <a:r>
              <a:rPr lang="fr-FR" dirty="0"/>
              <a:t>5</a:t>
            </a:r>
          </a:p>
        </p:txBody>
      </p:sp>
      <p:grpSp>
        <p:nvGrpSpPr>
          <p:cNvPr id="27" name="Groupe 26">
            <a:extLst>
              <a:ext uri="{FF2B5EF4-FFF2-40B4-BE49-F238E27FC236}">
                <a16:creationId xmlns:a16="http://schemas.microsoft.com/office/drawing/2014/main" id="{4665E728-B129-706A-BDB1-22B94D41AFBF}"/>
              </a:ext>
            </a:extLst>
          </p:cNvPr>
          <p:cNvGrpSpPr/>
          <p:nvPr/>
        </p:nvGrpSpPr>
        <p:grpSpPr>
          <a:xfrm>
            <a:off x="166256" y="4635489"/>
            <a:ext cx="7210237" cy="522000"/>
            <a:chOff x="304312" y="4531839"/>
            <a:chExt cx="5990003" cy="696796"/>
          </a:xfrm>
        </p:grpSpPr>
        <p:sp>
          <p:nvSpPr>
            <p:cNvPr id="28" name="Google Shape;223;p26">
              <a:extLst>
                <a:ext uri="{FF2B5EF4-FFF2-40B4-BE49-F238E27FC236}">
                  <a16:creationId xmlns:a16="http://schemas.microsoft.com/office/drawing/2014/main" id="{A46CB91A-EBEB-F991-CD39-28DB7BAB45BE}"/>
                </a:ext>
              </a:extLst>
            </p:cNvPr>
            <p:cNvSpPr/>
            <p:nvPr/>
          </p:nvSpPr>
          <p:spPr>
            <a:xfrm>
              <a:off x="304312" y="4531839"/>
              <a:ext cx="5990003" cy="696796"/>
            </a:xfrm>
            <a:prstGeom prst="rect">
              <a:avLst/>
            </a:prstGeom>
            <a:solidFill>
              <a:schemeClr val="accent3">
                <a:lumMod val="75000"/>
              </a:schemeClr>
            </a:solidFill>
            <a:ln w="38103" cap="flat">
              <a:noFill/>
              <a:prstDash val="solid"/>
            </a:ln>
          </p:spPr>
          <p:txBody>
            <a:bodyPr vert="horz" wrap="square" lIns="68570" tIns="34271" rIns="68570" bIns="34271" anchor="ctr" anchorCtr="0" compatLnSpc="1">
              <a:noAutofit/>
            </a:bodyPr>
            <a:lstStyle/>
            <a:p>
              <a:pPr defTabSz="914378">
                <a:buClrTx/>
              </a:pPr>
              <a:endParaRPr lang="fr-FR" sz="1800" b="1" dirty="0">
                <a:solidFill>
                  <a:srgbClr val="FFFFFF"/>
                </a:solidFill>
                <a:latin typeface="Calibri"/>
                <a:ea typeface="Calibri"/>
                <a:cs typeface="Calibri"/>
              </a:endParaRPr>
            </a:p>
          </p:txBody>
        </p:sp>
        <p:sp>
          <p:nvSpPr>
            <p:cNvPr id="29" name="Google Shape;735;p98">
              <a:extLst>
                <a:ext uri="{FF2B5EF4-FFF2-40B4-BE49-F238E27FC236}">
                  <a16:creationId xmlns:a16="http://schemas.microsoft.com/office/drawing/2014/main" id="{AD1724B8-EA3E-2F08-C15C-29C1D1553FDD}"/>
                </a:ext>
              </a:extLst>
            </p:cNvPr>
            <p:cNvSpPr/>
            <p:nvPr/>
          </p:nvSpPr>
          <p:spPr>
            <a:xfrm>
              <a:off x="1853337" y="4607219"/>
              <a:ext cx="59640" cy="546036"/>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algn="ctr" defTabSz="914378">
                <a:buClrTx/>
                <a:defRPr sz="1800" b="0" i="0" u="none" strike="noStrike" kern="0" cap="none" spc="0" baseline="0">
                  <a:solidFill>
                    <a:srgbClr val="000000"/>
                  </a:solidFill>
                  <a:uFillTx/>
                </a:defRPr>
              </a:pPr>
              <a:endParaRPr lang="fr-FR" sz="700" dirty="0">
                <a:solidFill>
                  <a:srgbClr val="FFFFFF"/>
                </a:solidFill>
                <a:latin typeface="Calibri"/>
                <a:ea typeface="Calibri"/>
                <a:cs typeface="Calibri"/>
              </a:endParaRPr>
            </a:p>
          </p:txBody>
        </p:sp>
      </p:grpSp>
      <p:grpSp>
        <p:nvGrpSpPr>
          <p:cNvPr id="31" name="Groupe 30">
            <a:extLst>
              <a:ext uri="{FF2B5EF4-FFF2-40B4-BE49-F238E27FC236}">
                <a16:creationId xmlns:a16="http://schemas.microsoft.com/office/drawing/2014/main" id="{CF462A6B-5C20-3975-F90E-B1FC46965C44}"/>
              </a:ext>
            </a:extLst>
          </p:cNvPr>
          <p:cNvGrpSpPr/>
          <p:nvPr/>
        </p:nvGrpSpPr>
        <p:grpSpPr>
          <a:xfrm>
            <a:off x="166256" y="5289788"/>
            <a:ext cx="6798228" cy="815447"/>
            <a:chOff x="304312" y="5304657"/>
            <a:chExt cx="5990003" cy="696796"/>
          </a:xfrm>
        </p:grpSpPr>
        <p:sp>
          <p:nvSpPr>
            <p:cNvPr id="32" name="Google Shape;224;p26">
              <a:extLst>
                <a:ext uri="{FF2B5EF4-FFF2-40B4-BE49-F238E27FC236}">
                  <a16:creationId xmlns:a16="http://schemas.microsoft.com/office/drawing/2014/main" id="{DEB7DF84-BD99-EC95-89FA-F9508B730598}"/>
                </a:ext>
              </a:extLst>
            </p:cNvPr>
            <p:cNvSpPr/>
            <p:nvPr/>
          </p:nvSpPr>
          <p:spPr>
            <a:xfrm>
              <a:off x="304312" y="5304657"/>
              <a:ext cx="5990003" cy="696796"/>
            </a:xfrm>
            <a:prstGeom prst="rect">
              <a:avLst/>
            </a:prstGeom>
            <a:solidFill>
              <a:srgbClr val="54AFE9"/>
            </a:solidFill>
            <a:ln w="38103" cap="flat">
              <a:noFill/>
              <a:prstDash val="solid"/>
            </a:ln>
            <a:effectLst/>
          </p:spPr>
          <p:txBody>
            <a:bodyPr vert="horz" wrap="square" lIns="68570" tIns="34271" rIns="68570" bIns="34271" anchor="ctr" anchorCtr="0" compatLnSpc="1">
              <a:noAutofit/>
            </a:bodyPr>
            <a:lstStyle/>
            <a:p>
              <a:pPr defTabSz="914378">
                <a:buClrTx/>
                <a:defRPr sz="1800" b="0" i="0" u="none" strike="noStrike" kern="0" cap="none" spc="0" baseline="0">
                  <a:solidFill>
                    <a:srgbClr val="000000"/>
                  </a:solidFill>
                  <a:uFillTx/>
                </a:defRPr>
              </a:pPr>
              <a:r>
                <a:rPr lang="fr-FR" sz="1800" b="1" dirty="0">
                  <a:solidFill>
                    <a:srgbClr val="FFFFFF"/>
                  </a:solidFill>
                  <a:latin typeface="Calibri"/>
                  <a:ea typeface="Calibri"/>
                  <a:cs typeface="Calibri"/>
                </a:rPr>
                <a:t> </a:t>
              </a:r>
              <a:r>
                <a:rPr lang="fr-FR" sz="2000" b="1" dirty="0">
                  <a:solidFill>
                    <a:srgbClr val="FFFFFF"/>
                  </a:solidFill>
                  <a:latin typeface="Calibri"/>
                  <a:ea typeface="Calibri"/>
                  <a:cs typeface="Calibri"/>
                </a:rPr>
                <a:t> </a:t>
              </a:r>
            </a:p>
          </p:txBody>
        </p:sp>
        <p:sp>
          <p:nvSpPr>
            <p:cNvPr id="33" name="Google Shape;742;p98">
              <a:extLst>
                <a:ext uri="{FF2B5EF4-FFF2-40B4-BE49-F238E27FC236}">
                  <a16:creationId xmlns:a16="http://schemas.microsoft.com/office/drawing/2014/main" id="{2683E674-65A3-93A9-1D16-D4E9E60AFC0F}"/>
                </a:ext>
              </a:extLst>
            </p:cNvPr>
            <p:cNvSpPr/>
            <p:nvPr/>
          </p:nvSpPr>
          <p:spPr>
            <a:xfrm>
              <a:off x="1850355" y="5380322"/>
              <a:ext cx="65604" cy="545467"/>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algn="ctr" defTabSz="914378">
                <a:buClrTx/>
                <a:defRPr sz="1800" b="0" i="0" u="none" strike="noStrike" kern="0" cap="none" spc="0" baseline="0">
                  <a:solidFill>
                    <a:srgbClr val="000000"/>
                  </a:solidFill>
                  <a:uFillTx/>
                </a:defRPr>
              </a:pPr>
              <a:endParaRPr lang="fr-FR" sz="700" dirty="0">
                <a:solidFill>
                  <a:srgbClr val="FFFFFF"/>
                </a:solidFill>
                <a:latin typeface="Calibri"/>
                <a:ea typeface="Calibri"/>
                <a:cs typeface="Calibri"/>
              </a:endParaRPr>
            </a:p>
          </p:txBody>
        </p:sp>
      </p:grpSp>
      <p:sp>
        <p:nvSpPr>
          <p:cNvPr id="9" name="Espace réservé du texte 43">
            <a:extLst>
              <a:ext uri="{FF2B5EF4-FFF2-40B4-BE49-F238E27FC236}">
                <a16:creationId xmlns:a16="http://schemas.microsoft.com/office/drawing/2014/main" id="{7DEC17B5-AD7F-BD47-F7CF-DD89EBC16D6B}"/>
              </a:ext>
            </a:extLst>
          </p:cNvPr>
          <p:cNvSpPr txBox="1">
            <a:spLocks/>
          </p:cNvSpPr>
          <p:nvPr/>
        </p:nvSpPr>
        <p:spPr>
          <a:xfrm>
            <a:off x="2120815" y="4591216"/>
            <a:ext cx="4843667" cy="521999"/>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10" name="Espace réservé du texte 43">
            <a:extLst>
              <a:ext uri="{FF2B5EF4-FFF2-40B4-BE49-F238E27FC236}">
                <a16:creationId xmlns:a16="http://schemas.microsoft.com/office/drawing/2014/main" id="{DD979FC7-7D7A-BA7E-4DF0-D43F0F90D5D7}"/>
              </a:ext>
            </a:extLst>
          </p:cNvPr>
          <p:cNvSpPr txBox="1">
            <a:spLocks/>
          </p:cNvSpPr>
          <p:nvPr/>
        </p:nvSpPr>
        <p:spPr>
          <a:xfrm>
            <a:off x="271217" y="4635488"/>
            <a:ext cx="1288409" cy="477727"/>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Leçon 13 </a:t>
            </a:r>
          </a:p>
        </p:txBody>
      </p:sp>
      <p:sp>
        <p:nvSpPr>
          <p:cNvPr id="11" name="Espace réservé du texte 43">
            <a:extLst>
              <a:ext uri="{FF2B5EF4-FFF2-40B4-BE49-F238E27FC236}">
                <a16:creationId xmlns:a16="http://schemas.microsoft.com/office/drawing/2014/main" id="{9A565E53-78F6-3990-8269-7E3C33DC136E}"/>
              </a:ext>
            </a:extLst>
          </p:cNvPr>
          <p:cNvSpPr txBox="1">
            <a:spLocks/>
          </p:cNvSpPr>
          <p:nvPr/>
        </p:nvSpPr>
        <p:spPr>
          <a:xfrm>
            <a:off x="271217" y="5288319"/>
            <a:ext cx="1288409" cy="521999"/>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Tâche 3</a:t>
            </a:r>
          </a:p>
        </p:txBody>
      </p:sp>
      <p:sp>
        <p:nvSpPr>
          <p:cNvPr id="12" name="Espace réservé du texte 43">
            <a:extLst>
              <a:ext uri="{FF2B5EF4-FFF2-40B4-BE49-F238E27FC236}">
                <a16:creationId xmlns:a16="http://schemas.microsoft.com/office/drawing/2014/main" id="{9D40EE84-97BD-1D2C-C9FD-BC704A6339F3}"/>
              </a:ext>
            </a:extLst>
          </p:cNvPr>
          <p:cNvSpPr txBox="1">
            <a:spLocks/>
          </p:cNvSpPr>
          <p:nvPr/>
        </p:nvSpPr>
        <p:spPr>
          <a:xfrm>
            <a:off x="2120815" y="5288319"/>
            <a:ext cx="5360640" cy="816917"/>
          </a:xfrm>
          <a:prstGeom prst="rect">
            <a:avLst/>
          </a:prstGeom>
          <a:solidFill>
            <a:schemeClr val="accent1">
              <a:lumMod val="60000"/>
              <a:lumOff val="40000"/>
            </a:schemeClr>
          </a:solidFill>
        </p:spPr>
        <p:txBody>
          <a:bodyPr anchor="ctr">
            <a:noAutofit/>
          </a:bodyPr>
          <a:lstStyle>
            <a:lvl1pPr marL="0" marR="0" indent="0" algn="l" defTabSz="342900" rtl="0" eaLnBrk="1" fontAlgn="auto" latinLnBrk="0" hangingPunct="1">
              <a:lnSpc>
                <a:spcPct val="90000"/>
              </a:lnSpc>
              <a:spcBef>
                <a:spcPts val="1000"/>
              </a:spcBef>
              <a:spcAft>
                <a:spcPts val="0"/>
              </a:spcAft>
              <a:buClrTx/>
              <a:buSzTx/>
              <a:buFont typeface="Arial" panose="020B0604020202020204" pitchFamily="34" charset="0"/>
              <a:buNone/>
              <a:tabLst/>
              <a:defRPr lang="fr-FR" sz="1800" b="1" kern="120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fr-FR" dirty="0">
                <a:solidFill>
                  <a:schemeClr val="bg1"/>
                </a:solidFill>
                <a:latin typeface="+mn-lt"/>
              </a:rPr>
              <a:t>Calculer et interpréter la fréquence et le pourcentage </a:t>
            </a:r>
          </a:p>
        </p:txBody>
      </p:sp>
      <p:sp>
        <p:nvSpPr>
          <p:cNvPr id="3" name="ZoneTexte 2"/>
          <p:cNvSpPr txBox="1"/>
          <p:nvPr/>
        </p:nvSpPr>
        <p:spPr>
          <a:xfrm>
            <a:off x="2205716" y="4702411"/>
            <a:ext cx="4673864" cy="400110"/>
          </a:xfrm>
          <a:prstGeom prst="rect">
            <a:avLst/>
          </a:prstGeom>
          <a:noFill/>
        </p:spPr>
        <p:txBody>
          <a:bodyPr wrap="square" rtlCol="0">
            <a:spAutoFit/>
          </a:bodyPr>
          <a:lstStyle/>
          <a:p>
            <a:r>
              <a:rPr lang="fr-FR" sz="2000" b="1" dirty="0">
                <a:solidFill>
                  <a:schemeClr val="bg1"/>
                </a:solidFill>
              </a:rPr>
              <a:t>Statistiques et probabilité</a:t>
            </a:r>
            <a:endParaRPr lang="fr-FR" sz="2000" b="1" dirty="0">
              <a:solidFill>
                <a:schemeClr val="bg1"/>
              </a:solidFill>
              <a:latin typeface="Arial" panose="020B0604020202020204" pitchFamily="34" charset="0"/>
              <a:cs typeface="Arial" panose="020B0604020202020204" pitchFamily="34" charset="0"/>
              <a:sym typeface="Arial"/>
            </a:endParaRPr>
          </a:p>
        </p:txBody>
      </p:sp>
    </p:spTree>
    <p:extLst>
      <p:ext uri="{BB962C8B-B14F-4D97-AF65-F5344CB8AC3E}">
        <p14:creationId xmlns:p14="http://schemas.microsoft.com/office/powerpoint/2010/main" val="30270045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BB6F5DF-0766-C867-1810-88D60798CD41}"/>
              </a:ext>
            </a:extLst>
          </p:cNvPr>
          <p:cNvSpPr>
            <a:spLocks noGrp="1"/>
          </p:cNvSpPr>
          <p:nvPr>
            <p:ph type="title"/>
          </p:nvPr>
        </p:nvSpPr>
        <p:spPr/>
        <p:txBody>
          <a:bodyPr/>
          <a:lstStyle/>
          <a:p>
            <a:r>
              <a:rPr lang="fr-MA" dirty="0">
                <a:latin typeface="Calibri" panose="020F0502020204030204"/>
              </a:rPr>
              <a:t>Bonjour! Prêts pour démarrer notre séance? Allons-y!</a:t>
            </a:r>
            <a:endParaRPr lang="fr-FR" dirty="0"/>
          </a:p>
        </p:txBody>
      </p:sp>
      <p:pic>
        <p:nvPicPr>
          <p:cNvPr id="6" name="Google Shape;5926;p4" descr="Une fusée Soyouz décolle vers l'ISS avec un Russe et un Américain à bord, fusée  qui décolle - heartfeltfuneralcompany.co.uk">
            <a:extLst>
              <a:ext uri="{FF2B5EF4-FFF2-40B4-BE49-F238E27FC236}">
                <a16:creationId xmlns:a16="http://schemas.microsoft.com/office/drawing/2014/main" id="{D838B08A-7DEA-CBC4-308E-04C430712264}"/>
              </a:ext>
            </a:extLst>
          </p:cNvPr>
          <p:cNvPicPr preferRelativeResize="0"/>
          <p:nvPr/>
        </p:nvPicPr>
        <p:blipFill rotWithShape="1">
          <a:blip r:embed="rId2">
            <a:alphaModFix/>
          </a:blip>
          <a:srcRect l="12628" r="42945"/>
          <a:stretch/>
        </p:blipFill>
        <p:spPr>
          <a:xfrm>
            <a:off x="3948453" y="1699037"/>
            <a:ext cx="4295093" cy="3951537"/>
          </a:xfrm>
          <a:prstGeom prst="ellipse">
            <a:avLst/>
          </a:prstGeom>
          <a:noFill/>
          <a:ln>
            <a:noFill/>
          </a:ln>
        </p:spPr>
      </p:pic>
    </p:spTree>
    <p:extLst>
      <p:ext uri="{BB962C8B-B14F-4D97-AF65-F5344CB8AC3E}">
        <p14:creationId xmlns:p14="http://schemas.microsoft.com/office/powerpoint/2010/main" val="37639863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59B1F6A-5117-74A4-6783-8DF71E620B20}"/>
              </a:ext>
            </a:extLst>
          </p:cNvPr>
          <p:cNvSpPr>
            <a:spLocks noGrp="1"/>
          </p:cNvSpPr>
          <p:nvPr>
            <p:ph type="body" sz="quarter" idx="10"/>
          </p:nvPr>
        </p:nvSpPr>
        <p:spPr/>
        <p:txBody>
          <a:bodyPr/>
          <a:lstStyle/>
          <a:p>
            <a:r>
              <a:rPr lang="en-US" dirty="0"/>
              <a:t>2 min</a:t>
            </a:r>
            <a:endParaRPr lang="fr-FR" dirty="0"/>
          </a:p>
        </p:txBody>
      </p:sp>
    </p:spTree>
    <p:extLst>
      <p:ext uri="{BB962C8B-B14F-4D97-AF65-F5344CB8AC3E}">
        <p14:creationId xmlns:p14="http://schemas.microsoft.com/office/powerpoint/2010/main" val="38373934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1D8041-AFD0-EC8F-4767-653E10C7C3AD}"/>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A3087E42-B6FC-1FEB-0375-2861A503F9C7}"/>
              </a:ext>
            </a:extLst>
          </p:cNvPr>
          <p:cNvSpPr>
            <a:spLocks noGrp="1"/>
          </p:cNvSpPr>
          <p:nvPr>
            <p:ph type="title"/>
          </p:nvPr>
        </p:nvSpPr>
        <p:spPr/>
        <p:txBody>
          <a:bodyPr/>
          <a:lstStyle/>
          <a:p>
            <a:r>
              <a:rPr lang="fr-FR" sz="1400" dirty="0"/>
              <a:t>Qui peut me rappeler la signification de ces icônes?</a:t>
            </a:r>
          </a:p>
        </p:txBody>
      </p:sp>
      <p:sp>
        <p:nvSpPr>
          <p:cNvPr id="7" name="Espace réservé du contenu 6">
            <a:extLst>
              <a:ext uri="{FF2B5EF4-FFF2-40B4-BE49-F238E27FC236}">
                <a16:creationId xmlns:a16="http://schemas.microsoft.com/office/drawing/2014/main" id="{F9CF1D3E-11D4-06CF-449D-FDD59A8E3291}"/>
              </a:ext>
            </a:extLst>
          </p:cNvPr>
          <p:cNvSpPr>
            <a:spLocks noGrp="1"/>
          </p:cNvSpPr>
          <p:nvPr>
            <p:ph sz="quarter" idx="11"/>
          </p:nvPr>
        </p:nvSpPr>
        <p:spPr/>
        <p:txBody>
          <a:bodyPr/>
          <a:lstStyle/>
          <a:p>
            <a:pPr marL="0" indent="0">
              <a:buNone/>
            </a:pPr>
            <a:r>
              <a:rPr lang="fr-FR" dirty="0"/>
              <a:t>Demander à 3 élèves au hasard</a:t>
            </a:r>
          </a:p>
        </p:txBody>
      </p:sp>
      <p:pic>
        <p:nvPicPr>
          <p:cNvPr id="3" name="Google Shape;1333;p128">
            <a:extLst>
              <a:ext uri="{FF2B5EF4-FFF2-40B4-BE49-F238E27FC236}">
                <a16:creationId xmlns:a16="http://schemas.microsoft.com/office/drawing/2014/main" id="{1600A8E5-AA19-C28B-A8C6-E18278701B8D}"/>
              </a:ext>
            </a:extLst>
          </p:cNvPr>
          <p:cNvPicPr>
            <a:picLocks noChangeAspect="1"/>
          </p:cNvPicPr>
          <p:nvPr/>
        </p:nvPicPr>
        <p:blipFill>
          <a:blip r:embed="rId2">
            <a:alphaModFix/>
          </a:blip>
          <a:srcRect/>
          <a:stretch>
            <a:fillRect/>
          </a:stretch>
        </p:blipFill>
        <p:spPr>
          <a:xfrm>
            <a:off x="11081316" y="225184"/>
            <a:ext cx="452042" cy="452042"/>
          </a:xfrm>
          <a:prstGeom prst="rect">
            <a:avLst/>
          </a:prstGeom>
          <a:noFill/>
          <a:ln cap="flat">
            <a:noFill/>
          </a:ln>
        </p:spPr>
      </p:pic>
      <p:pic>
        <p:nvPicPr>
          <p:cNvPr id="4" name="Picture 2" descr="Lever la main - Icônes mains et gestes gratuites">
            <a:extLst>
              <a:ext uri="{FF2B5EF4-FFF2-40B4-BE49-F238E27FC236}">
                <a16:creationId xmlns:a16="http://schemas.microsoft.com/office/drawing/2014/main" id="{9AFF33DD-B83A-33FD-353D-23B3E03FAF92}"/>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11589416" y="461518"/>
            <a:ext cx="431416" cy="431416"/>
          </a:xfrm>
          <a:prstGeom prst="rect">
            <a:avLst/>
          </a:prstGeom>
          <a:noFill/>
          <a:extLst>
            <a:ext uri="{909E8E84-426E-40DD-AFC4-6F175D3DCCD1}">
              <a14:hiddenFill xmlns:a14="http://schemas.microsoft.com/office/drawing/2010/main">
                <a:solidFill>
                  <a:srgbClr val="FFFFFF"/>
                </a:solidFill>
              </a14:hiddenFill>
            </a:ext>
          </a:extLst>
        </p:spPr>
      </p:pic>
      <p:sp>
        <p:nvSpPr>
          <p:cNvPr id="9" name="Google Shape;334;p53">
            <a:extLst>
              <a:ext uri="{FF2B5EF4-FFF2-40B4-BE49-F238E27FC236}">
                <a16:creationId xmlns:a16="http://schemas.microsoft.com/office/drawing/2014/main" id="{96998D86-26BB-3555-4565-4D53E3CA8AFB}"/>
              </a:ext>
            </a:extLst>
          </p:cNvPr>
          <p:cNvSpPr txBox="1"/>
          <p:nvPr/>
        </p:nvSpPr>
        <p:spPr>
          <a:xfrm>
            <a:off x="1830626" y="4599182"/>
            <a:ext cx="4793732" cy="400003"/>
          </a:xfrm>
          <a:prstGeom prst="rect">
            <a:avLst/>
          </a:prstGeom>
          <a:noFill/>
          <a:ln>
            <a:noFill/>
          </a:ln>
        </p:spPr>
        <p:txBody>
          <a:bodyPr spcFirstLastPara="1" wrap="square" lIns="91400" tIns="45667" rIns="91400" bIns="45667" anchor="t" anchorCtr="0">
            <a:spAutoFit/>
          </a:bodyPr>
          <a:lstStyle/>
          <a:p>
            <a:pPr defTabSz="1219170" eaLnBrk="0" fontAlgn="base" hangingPunct="0">
              <a:spcBef>
                <a:spcPct val="0"/>
              </a:spcBef>
              <a:spcAft>
                <a:spcPct val="0"/>
              </a:spcAft>
            </a:pPr>
            <a:endParaRPr lang="fr-FR" altLang="fr-FR" sz="2000" kern="0" dirty="0">
              <a:solidFill>
                <a:srgbClr val="000000"/>
              </a:solidFill>
              <a:latin typeface="Arial" panose="020B0604020202020204" pitchFamily="34" charset="0"/>
              <a:cs typeface="Arial"/>
              <a:sym typeface="Arial"/>
            </a:endParaRPr>
          </a:p>
        </p:txBody>
      </p:sp>
      <p:pic>
        <p:nvPicPr>
          <p:cNvPr id="10" name="Google Shape;338;p53">
            <a:extLst>
              <a:ext uri="{FF2B5EF4-FFF2-40B4-BE49-F238E27FC236}">
                <a16:creationId xmlns:a16="http://schemas.microsoft.com/office/drawing/2014/main" id="{9BE30B5E-4528-7D0A-65D2-835EBE8EDC18}"/>
              </a:ext>
            </a:extLst>
          </p:cNvPr>
          <p:cNvPicPr preferRelativeResize="0"/>
          <p:nvPr/>
        </p:nvPicPr>
        <p:blipFill rotWithShape="1">
          <a:blip r:embed="rId4">
            <a:alphaModFix/>
          </a:blip>
          <a:srcRect/>
          <a:stretch/>
        </p:blipFill>
        <p:spPr>
          <a:xfrm>
            <a:off x="7081747" y="2411050"/>
            <a:ext cx="3816102" cy="2340364"/>
          </a:xfrm>
          <a:prstGeom prst="rect">
            <a:avLst/>
          </a:prstGeom>
          <a:noFill/>
          <a:ln>
            <a:noFill/>
          </a:ln>
        </p:spPr>
      </p:pic>
      <p:pic>
        <p:nvPicPr>
          <p:cNvPr id="14" name="Google Shape;339;p53">
            <a:extLst>
              <a:ext uri="{FF2B5EF4-FFF2-40B4-BE49-F238E27FC236}">
                <a16:creationId xmlns:a16="http://schemas.microsoft.com/office/drawing/2014/main" id="{BFCD77B2-03B8-733A-EFBD-F70E12985123}"/>
              </a:ext>
            </a:extLst>
          </p:cNvPr>
          <p:cNvPicPr preferRelativeResize="0"/>
          <p:nvPr/>
        </p:nvPicPr>
        <p:blipFill rotWithShape="1">
          <a:blip r:embed="rId5">
            <a:alphaModFix/>
          </a:blip>
          <a:srcRect/>
          <a:stretch/>
        </p:blipFill>
        <p:spPr>
          <a:xfrm>
            <a:off x="1830626" y="2337160"/>
            <a:ext cx="2698265" cy="1911238"/>
          </a:xfrm>
          <a:prstGeom prst="rect">
            <a:avLst/>
          </a:prstGeom>
          <a:noFill/>
          <a:ln>
            <a:noFill/>
          </a:ln>
        </p:spPr>
      </p:pic>
    </p:spTree>
    <p:extLst>
      <p:ext uri="{BB962C8B-B14F-4D97-AF65-F5344CB8AC3E}">
        <p14:creationId xmlns:p14="http://schemas.microsoft.com/office/powerpoint/2010/main" val="245832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CAD81F-A8A8-9564-007E-461B2FB75773}"/>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02614D42-7FE6-EB25-5F8B-302BFA425AFB}"/>
              </a:ext>
            </a:extLst>
          </p:cNvPr>
          <p:cNvSpPr>
            <a:spLocks noGrp="1"/>
          </p:cNvSpPr>
          <p:nvPr>
            <p:ph type="title"/>
          </p:nvPr>
        </p:nvSpPr>
        <p:spPr/>
        <p:txBody>
          <a:bodyPr/>
          <a:lstStyle/>
          <a:p>
            <a:r>
              <a:rPr lang="fr-FR" dirty="0"/>
              <a:t>Très bien.</a:t>
            </a:r>
          </a:p>
        </p:txBody>
      </p:sp>
      <p:sp>
        <p:nvSpPr>
          <p:cNvPr id="3" name="ZoneTexte 2">
            <a:extLst>
              <a:ext uri="{FF2B5EF4-FFF2-40B4-BE49-F238E27FC236}">
                <a16:creationId xmlns:a16="http://schemas.microsoft.com/office/drawing/2014/main" id="{65D81306-DB6A-674B-353D-A18F2BBCD018}"/>
              </a:ext>
            </a:extLst>
          </p:cNvPr>
          <p:cNvSpPr txBox="1"/>
          <p:nvPr/>
        </p:nvSpPr>
        <p:spPr>
          <a:xfrm>
            <a:off x="1830626" y="4541453"/>
            <a:ext cx="3771982" cy="369332"/>
          </a:xfrm>
          <a:prstGeom prst="rect">
            <a:avLst/>
          </a:prstGeom>
          <a:noFill/>
        </p:spPr>
        <p:txBody>
          <a:bodyPr wrap="square">
            <a:spAutoFit/>
          </a:bodyPr>
          <a:lstStyle/>
          <a:p>
            <a:pPr defTabSz="1219170">
              <a:buClr>
                <a:srgbClr val="44546A"/>
              </a:buClr>
              <a:buSzPts val="1600"/>
            </a:pPr>
            <a:r>
              <a:rPr lang="fr-FR" altLang="fr-FR" b="1" kern="0" dirty="0">
                <a:solidFill>
                  <a:srgbClr val="44546A"/>
                </a:solidFill>
                <a:latin typeface="Calibri"/>
                <a:cs typeface="Calibri"/>
                <a:sym typeface="Arial"/>
              </a:rPr>
              <a:t>Je travaille en binômes</a:t>
            </a:r>
          </a:p>
        </p:txBody>
      </p:sp>
      <p:sp>
        <p:nvSpPr>
          <p:cNvPr id="4" name="Google Shape;1186;p114">
            <a:extLst>
              <a:ext uri="{FF2B5EF4-FFF2-40B4-BE49-F238E27FC236}">
                <a16:creationId xmlns:a16="http://schemas.microsoft.com/office/drawing/2014/main" id="{8A93EA5F-9764-F178-F46D-D9ECEB8B5A3D}"/>
              </a:ext>
            </a:extLst>
          </p:cNvPr>
          <p:cNvSpPr txBox="1"/>
          <p:nvPr/>
        </p:nvSpPr>
        <p:spPr>
          <a:xfrm>
            <a:off x="7245354" y="4910785"/>
            <a:ext cx="4400362" cy="346210"/>
          </a:xfrm>
          <a:prstGeom prst="rect">
            <a:avLst/>
          </a:prstGeom>
          <a:noFill/>
          <a:ln cap="flat">
            <a:noFill/>
          </a:ln>
        </p:spPr>
        <p:txBody>
          <a:bodyPr vert="horz" wrap="square" lIns="68570" tIns="34271" rIns="68570" bIns="34271" anchor="t" anchorCtr="0" compatLnSpc="1">
            <a:spAutoFit/>
          </a:bodyPr>
          <a:lstStyle/>
          <a:p>
            <a:pPr defTabSz="1219170" eaLnBrk="0" fontAlgn="base" hangingPunct="0">
              <a:spcBef>
                <a:spcPct val="0"/>
              </a:spcBef>
              <a:spcAft>
                <a:spcPct val="0"/>
              </a:spcAft>
            </a:pPr>
            <a:r>
              <a:rPr lang="fr-FR" altLang="fr-FR" b="1" kern="0" dirty="0">
                <a:solidFill>
                  <a:srgbClr val="44546A"/>
                </a:solidFill>
                <a:latin typeface="Calibri"/>
                <a:cs typeface="Calibri"/>
                <a:sym typeface="Arial"/>
              </a:rPr>
              <a:t>Les élèves travaillent en autonomie</a:t>
            </a:r>
            <a:endParaRPr lang="fr-FR" altLang="fr-FR" kern="0" dirty="0">
              <a:solidFill>
                <a:srgbClr val="000000"/>
              </a:solidFill>
              <a:latin typeface="Arial" panose="020B0604020202020204" pitchFamily="34" charset="0"/>
              <a:cs typeface="Arial"/>
              <a:sym typeface="Arial"/>
            </a:endParaRPr>
          </a:p>
        </p:txBody>
      </p:sp>
      <p:pic>
        <p:nvPicPr>
          <p:cNvPr id="2" name="Image 8">
            <a:extLst>
              <a:ext uri="{FF2B5EF4-FFF2-40B4-BE49-F238E27FC236}">
                <a16:creationId xmlns:a16="http://schemas.microsoft.com/office/drawing/2014/main" id="{6A46C68C-DA66-630B-474B-0E8A4D2F4C60}"/>
              </a:ext>
            </a:extLst>
          </p:cNvPr>
          <p:cNvPicPr>
            <a:picLocks noChangeAspect="1"/>
          </p:cNvPicPr>
          <p:nvPr/>
        </p:nvPicPr>
        <p:blipFill>
          <a:blip r:embed="rId2"/>
          <a:stretch>
            <a:fillRect/>
          </a:stretch>
        </p:blipFill>
        <p:spPr>
          <a:xfrm>
            <a:off x="11645716" y="505406"/>
            <a:ext cx="325863" cy="325863"/>
          </a:xfrm>
          <a:prstGeom prst="rect">
            <a:avLst/>
          </a:prstGeom>
        </p:spPr>
      </p:pic>
      <p:pic>
        <p:nvPicPr>
          <p:cNvPr id="8" name="Google Shape;339;p53">
            <a:extLst>
              <a:ext uri="{FF2B5EF4-FFF2-40B4-BE49-F238E27FC236}">
                <a16:creationId xmlns:a16="http://schemas.microsoft.com/office/drawing/2014/main" id="{93DC3FA3-9F7D-C4E0-1C04-7B6D7D0896D2}"/>
              </a:ext>
            </a:extLst>
          </p:cNvPr>
          <p:cNvPicPr preferRelativeResize="0"/>
          <p:nvPr/>
        </p:nvPicPr>
        <p:blipFill rotWithShape="1">
          <a:blip r:embed="rId3">
            <a:alphaModFix/>
          </a:blip>
          <a:srcRect/>
          <a:stretch/>
        </p:blipFill>
        <p:spPr>
          <a:xfrm>
            <a:off x="1830626" y="2337160"/>
            <a:ext cx="2698265" cy="1911238"/>
          </a:xfrm>
          <a:prstGeom prst="rect">
            <a:avLst/>
          </a:prstGeom>
          <a:noFill/>
          <a:ln>
            <a:noFill/>
          </a:ln>
        </p:spPr>
      </p:pic>
      <p:pic>
        <p:nvPicPr>
          <p:cNvPr id="9" name="Google Shape;338;p53">
            <a:extLst>
              <a:ext uri="{FF2B5EF4-FFF2-40B4-BE49-F238E27FC236}">
                <a16:creationId xmlns:a16="http://schemas.microsoft.com/office/drawing/2014/main" id="{F74CBCC4-97EB-8A6E-60FA-9F41AFB5BDCA}"/>
              </a:ext>
            </a:extLst>
          </p:cNvPr>
          <p:cNvPicPr preferRelativeResize="0"/>
          <p:nvPr/>
        </p:nvPicPr>
        <p:blipFill rotWithShape="1">
          <a:blip r:embed="rId4">
            <a:alphaModFix/>
          </a:blip>
          <a:srcRect/>
          <a:stretch/>
        </p:blipFill>
        <p:spPr>
          <a:xfrm>
            <a:off x="7081747" y="2411050"/>
            <a:ext cx="3816102" cy="2340364"/>
          </a:xfrm>
          <a:prstGeom prst="rect">
            <a:avLst/>
          </a:prstGeom>
          <a:noFill/>
          <a:ln>
            <a:noFill/>
          </a:ln>
        </p:spPr>
      </p:pic>
      <p:sp>
        <p:nvSpPr>
          <p:cNvPr id="10" name="Espace réservé du contenu 6">
            <a:extLst>
              <a:ext uri="{FF2B5EF4-FFF2-40B4-BE49-F238E27FC236}">
                <a16:creationId xmlns:a16="http://schemas.microsoft.com/office/drawing/2014/main" id="{438B9D92-A7CF-DA1A-8606-AFB07BBA0438}"/>
              </a:ext>
            </a:extLst>
          </p:cNvPr>
          <p:cNvSpPr>
            <a:spLocks noGrp="1"/>
          </p:cNvSpPr>
          <p:nvPr>
            <p:ph sz="quarter" idx="11"/>
          </p:nvPr>
        </p:nvSpPr>
        <p:spPr/>
        <p:txBody>
          <a:bodyPr/>
          <a:lstStyle/>
          <a:p>
            <a:pPr marL="0" indent="0"/>
            <a:r>
              <a:rPr lang="fr-MA" dirty="0"/>
              <a:t>L’enseignant incite les élèves à prendre conscient de ces comportement en classe et en dehors de la classe</a:t>
            </a:r>
            <a:endParaRPr lang="fr-FR" dirty="0"/>
          </a:p>
          <a:p>
            <a:pPr marL="0" indent="0">
              <a:buNone/>
            </a:pPr>
            <a:endParaRPr lang="fr-FR" dirty="0">
              <a:solidFill>
                <a:srgbClr val="AEABAB"/>
              </a:solidFill>
            </a:endParaRPr>
          </a:p>
        </p:txBody>
      </p:sp>
    </p:spTree>
    <p:extLst>
      <p:ext uri="{BB962C8B-B14F-4D97-AF65-F5344CB8AC3E}">
        <p14:creationId xmlns:p14="http://schemas.microsoft.com/office/powerpoint/2010/main" val="18274931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pic>
        <p:nvPicPr>
          <p:cNvPr id="337" name="Google Shape;337;p15"/>
          <p:cNvPicPr preferRelativeResize="0"/>
          <p:nvPr/>
        </p:nvPicPr>
        <p:blipFill rotWithShape="1">
          <a:blip r:embed="rId3">
            <a:alphaModFix/>
          </a:blip>
          <a:srcRect/>
          <a:stretch/>
        </p:blipFill>
        <p:spPr>
          <a:xfrm>
            <a:off x="4022125" y="993361"/>
            <a:ext cx="4365520" cy="4365520"/>
          </a:xfrm>
          <a:prstGeom prst="rect">
            <a:avLst/>
          </a:prstGeom>
          <a:noFill/>
          <a:ln>
            <a:noFill/>
          </a:ln>
        </p:spPr>
      </p:pic>
      <p:sp>
        <p:nvSpPr>
          <p:cNvPr id="338" name="Google Shape;338;p15"/>
          <p:cNvSpPr txBox="1"/>
          <p:nvPr/>
        </p:nvSpPr>
        <p:spPr>
          <a:xfrm>
            <a:off x="694395" y="190902"/>
            <a:ext cx="11055645" cy="615499"/>
          </a:xfrm>
          <a:prstGeom prst="rect">
            <a:avLst/>
          </a:prstGeom>
          <a:noFill/>
          <a:ln>
            <a:noFill/>
          </a:ln>
        </p:spPr>
        <p:txBody>
          <a:bodyPr spcFirstLastPara="1" wrap="square" lIns="121900" tIns="60933" rIns="121900" bIns="60933" anchor="t" anchorCtr="0">
            <a:spAutoFit/>
          </a:bodyPr>
          <a:lstStyle/>
          <a:p>
            <a:r>
              <a:rPr lang="fr-FR" sz="1600" b="1">
                <a:solidFill>
                  <a:schemeClr val="dk1"/>
                </a:solidFill>
                <a:latin typeface="Calibri"/>
                <a:ea typeface="Calibri"/>
                <a:cs typeface="Calibri"/>
                <a:sym typeface="Calibri"/>
              </a:rPr>
              <a:t>Voici une situation en classe. Que remarquez-vous ? Ce comportement est-il approprié ? Pourquoi ? Que faudrait-il améliorer ou changer ?</a:t>
            </a:r>
            <a:endParaRPr sz="2400"/>
          </a:p>
        </p:txBody>
      </p:sp>
      <p:sp>
        <p:nvSpPr>
          <p:cNvPr id="339" name="Google Shape;339;p15"/>
          <p:cNvSpPr txBox="1"/>
          <p:nvPr/>
        </p:nvSpPr>
        <p:spPr>
          <a:xfrm>
            <a:off x="961477" y="707261"/>
            <a:ext cx="8224720" cy="338500"/>
          </a:xfrm>
          <a:prstGeom prst="rect">
            <a:avLst/>
          </a:prstGeom>
          <a:noFill/>
          <a:ln>
            <a:noFill/>
          </a:ln>
        </p:spPr>
        <p:txBody>
          <a:bodyPr spcFirstLastPara="1" wrap="square" lIns="121900" tIns="60933" rIns="121900" bIns="60933" anchor="t" anchorCtr="0">
            <a:spAutoFit/>
          </a:bodyPr>
          <a:lstStyle/>
          <a:p>
            <a:r>
              <a:rPr lang="fr-FR" sz="1400" i="1">
                <a:solidFill>
                  <a:schemeClr val="dk1"/>
                </a:solidFill>
                <a:latin typeface="Calibri"/>
                <a:ea typeface="Calibri"/>
                <a:cs typeface="Calibri"/>
                <a:sym typeface="Calibri"/>
              </a:rPr>
              <a:t>Demander à 3 élèves au hasard en justifiant leurs réponses</a:t>
            </a:r>
            <a:endParaRPr sz="2400"/>
          </a:p>
        </p:txBody>
      </p:sp>
    </p:spTree>
    <p:extLst>
      <p:ext uri="{BB962C8B-B14F-4D97-AF65-F5344CB8AC3E}">
        <p14:creationId xmlns:p14="http://schemas.microsoft.com/office/powerpoint/2010/main" val="40065269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pic>
        <p:nvPicPr>
          <p:cNvPr id="344" name="Google Shape;344;p16"/>
          <p:cNvPicPr preferRelativeResize="0"/>
          <p:nvPr/>
        </p:nvPicPr>
        <p:blipFill rotWithShape="1">
          <a:blip r:embed="rId3">
            <a:alphaModFix/>
          </a:blip>
          <a:srcRect/>
          <a:stretch/>
        </p:blipFill>
        <p:spPr>
          <a:xfrm>
            <a:off x="4022125" y="993361"/>
            <a:ext cx="4365520" cy="4365520"/>
          </a:xfrm>
          <a:prstGeom prst="rect">
            <a:avLst/>
          </a:prstGeom>
          <a:noFill/>
          <a:ln>
            <a:noFill/>
          </a:ln>
        </p:spPr>
      </p:pic>
      <p:sp>
        <p:nvSpPr>
          <p:cNvPr id="345" name="Google Shape;345;p16"/>
          <p:cNvSpPr txBox="1"/>
          <p:nvPr/>
        </p:nvSpPr>
        <p:spPr>
          <a:xfrm>
            <a:off x="782320" y="285599"/>
            <a:ext cx="7605325" cy="369277"/>
          </a:xfrm>
          <a:prstGeom prst="rect">
            <a:avLst/>
          </a:prstGeom>
          <a:noFill/>
          <a:ln>
            <a:noFill/>
          </a:ln>
        </p:spPr>
        <p:txBody>
          <a:bodyPr spcFirstLastPara="1" wrap="square" lIns="121900" tIns="60933" rIns="121900" bIns="60933" anchor="t" anchorCtr="0">
            <a:spAutoFit/>
          </a:bodyPr>
          <a:lstStyle/>
          <a:p>
            <a:pPr marL="0" lvl="1"/>
            <a:r>
              <a:rPr lang="fr-FR" sz="1600" b="1">
                <a:solidFill>
                  <a:srgbClr val="000000"/>
                </a:solidFill>
                <a:latin typeface="Calibri"/>
                <a:ea typeface="Calibri"/>
                <a:cs typeface="Calibri"/>
                <a:sym typeface="Calibri"/>
              </a:rPr>
              <a:t>C’est un mauvais comportement. L’élève n’est pas attentif.</a:t>
            </a:r>
            <a:endParaRPr sz="2400"/>
          </a:p>
        </p:txBody>
      </p:sp>
      <p:sp>
        <p:nvSpPr>
          <p:cNvPr id="346" name="Google Shape;346;p16"/>
          <p:cNvSpPr txBox="1"/>
          <p:nvPr/>
        </p:nvSpPr>
        <p:spPr>
          <a:xfrm>
            <a:off x="3276600" y="5628018"/>
            <a:ext cx="5976285" cy="615499"/>
          </a:xfrm>
          <a:prstGeom prst="rect">
            <a:avLst/>
          </a:prstGeom>
          <a:noFill/>
          <a:ln>
            <a:noFill/>
          </a:ln>
        </p:spPr>
        <p:txBody>
          <a:bodyPr spcFirstLastPara="1" wrap="square" lIns="121900" tIns="60933" rIns="121900" bIns="60933" anchor="t" anchorCtr="0">
            <a:spAutoFit/>
          </a:bodyPr>
          <a:lstStyle/>
          <a:p>
            <a:r>
              <a:rPr lang="fr-FR" sz="1600" b="1">
                <a:solidFill>
                  <a:srgbClr val="000000"/>
                </a:solidFill>
                <a:latin typeface="Calibri"/>
                <a:ea typeface="Calibri"/>
                <a:cs typeface="Calibri"/>
                <a:sym typeface="Calibri"/>
              </a:rPr>
              <a:t>L’élève bavarde ou chuchote pendant que son camarade donne une réponse.</a:t>
            </a:r>
            <a:endParaRPr sz="1600" b="1">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9370350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pic>
        <p:nvPicPr>
          <p:cNvPr id="351" name="Google Shape;351;p17"/>
          <p:cNvPicPr preferRelativeResize="0"/>
          <p:nvPr/>
        </p:nvPicPr>
        <p:blipFill rotWithShape="1">
          <a:blip r:embed="rId3">
            <a:alphaModFix/>
          </a:blip>
          <a:srcRect/>
          <a:stretch/>
        </p:blipFill>
        <p:spPr>
          <a:xfrm>
            <a:off x="4071731" y="1608483"/>
            <a:ext cx="3641035" cy="3641035"/>
          </a:xfrm>
          <a:prstGeom prst="rect">
            <a:avLst/>
          </a:prstGeom>
          <a:noFill/>
          <a:ln>
            <a:noFill/>
          </a:ln>
        </p:spPr>
      </p:pic>
      <p:sp>
        <p:nvSpPr>
          <p:cNvPr id="352" name="Google Shape;352;p17"/>
          <p:cNvSpPr txBox="1"/>
          <p:nvPr/>
        </p:nvSpPr>
        <p:spPr>
          <a:xfrm>
            <a:off x="782320" y="285599"/>
            <a:ext cx="7605325" cy="369277"/>
          </a:xfrm>
          <a:prstGeom prst="rect">
            <a:avLst/>
          </a:prstGeom>
          <a:noFill/>
          <a:ln>
            <a:noFill/>
          </a:ln>
        </p:spPr>
        <p:txBody>
          <a:bodyPr spcFirstLastPara="1" wrap="square" lIns="121900" tIns="60933" rIns="121900" bIns="60933" anchor="t" anchorCtr="0">
            <a:spAutoFit/>
          </a:bodyPr>
          <a:lstStyle/>
          <a:p>
            <a:pPr marL="0" lvl="1"/>
            <a:r>
              <a:rPr lang="fr-FR" sz="1600" b="1">
                <a:solidFill>
                  <a:srgbClr val="000000"/>
                </a:solidFill>
                <a:latin typeface="Calibri"/>
                <a:ea typeface="Calibri"/>
                <a:cs typeface="Calibri"/>
                <a:sym typeface="Calibri"/>
              </a:rPr>
              <a:t>Voici le bon comportement:</a:t>
            </a:r>
            <a:endParaRPr sz="2400"/>
          </a:p>
        </p:txBody>
      </p:sp>
      <p:sp>
        <p:nvSpPr>
          <p:cNvPr id="353" name="Google Shape;353;p17"/>
          <p:cNvSpPr txBox="1"/>
          <p:nvPr/>
        </p:nvSpPr>
        <p:spPr>
          <a:xfrm>
            <a:off x="3200400" y="5498379"/>
            <a:ext cx="7360920" cy="861720"/>
          </a:xfrm>
          <a:prstGeom prst="rect">
            <a:avLst/>
          </a:prstGeom>
          <a:noFill/>
          <a:ln>
            <a:noFill/>
          </a:ln>
        </p:spPr>
        <p:txBody>
          <a:bodyPr spcFirstLastPara="1" wrap="square" lIns="121900" tIns="60933" rIns="121900" bIns="60933" anchor="t" anchorCtr="0">
            <a:spAutoFit/>
          </a:bodyPr>
          <a:lstStyle/>
          <a:p>
            <a:r>
              <a:rPr lang="fr-FR" sz="1600" b="1">
                <a:solidFill>
                  <a:srgbClr val="000000"/>
                </a:solidFill>
                <a:latin typeface="Calibri"/>
                <a:ea typeface="Calibri"/>
                <a:cs typeface="Calibri"/>
                <a:sym typeface="Calibri"/>
              </a:rPr>
              <a:t>Faire attention lorsqu'un autre élève parle n'est pas une simple règle de politesse. C'est une stratégie d'apprentissage active, un acte de respect qui construit la confiance du groupe, et une compétence sociale fondamentale pour le futur.</a:t>
            </a:r>
            <a:endParaRPr sz="2400"/>
          </a:p>
        </p:txBody>
      </p:sp>
    </p:spTree>
    <p:extLst>
      <p:ext uri="{BB962C8B-B14F-4D97-AF65-F5344CB8AC3E}">
        <p14:creationId xmlns:p14="http://schemas.microsoft.com/office/powerpoint/2010/main" val="20488362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59CD532-0E3B-0905-4DBC-441E9874D0A2}"/>
              </a:ext>
            </a:extLst>
          </p:cNvPr>
          <p:cNvSpPr>
            <a:spLocks noGrp="1"/>
          </p:cNvSpPr>
          <p:nvPr>
            <p:ph type="body" sz="quarter" idx="10"/>
          </p:nvPr>
        </p:nvSpPr>
        <p:spPr/>
        <p:txBody>
          <a:bodyPr/>
          <a:lstStyle/>
          <a:p>
            <a:endParaRPr lang="fr-FR" dirty="0"/>
          </a:p>
        </p:txBody>
      </p:sp>
    </p:spTree>
    <p:extLst>
      <p:ext uri="{BB962C8B-B14F-4D97-AF65-F5344CB8AC3E}">
        <p14:creationId xmlns:p14="http://schemas.microsoft.com/office/powerpoint/2010/main" val="19994174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02F600-3F3E-1EB9-917A-5176E54D1DA7}"/>
              </a:ext>
            </a:extLst>
          </p:cNvPr>
          <p:cNvSpPr>
            <a:spLocks noGrp="1"/>
          </p:cNvSpPr>
          <p:nvPr>
            <p:ph type="title"/>
          </p:nvPr>
        </p:nvSpPr>
        <p:spPr>
          <a:xfrm>
            <a:off x="771689" y="345296"/>
            <a:ext cx="10529279" cy="306172"/>
          </a:xfrm>
        </p:spPr>
        <p:txBody>
          <a:bodyPr/>
          <a:lstStyle/>
          <a:p>
            <a:r>
              <a:rPr lang="fr-FR" dirty="0">
                <a:latin typeface="Calibri" panose="020F0502020204030204"/>
              </a:rPr>
              <a:t> Nous allons commencé par corriger l’exercice maison</a:t>
            </a:r>
            <a:endParaRPr lang="fr-FR" sz="1400" dirty="0"/>
          </a:p>
        </p:txBody>
      </p:sp>
      <p:sp>
        <p:nvSpPr>
          <p:cNvPr id="4" name="Espace réservé du contenu 3">
            <a:extLst>
              <a:ext uri="{FF2B5EF4-FFF2-40B4-BE49-F238E27FC236}">
                <a16:creationId xmlns:a16="http://schemas.microsoft.com/office/drawing/2014/main" id="{A14C67AC-299E-C4D8-02C8-88FD22525B8F}"/>
              </a:ext>
            </a:extLst>
          </p:cNvPr>
          <p:cNvSpPr>
            <a:spLocks noGrp="1"/>
          </p:cNvSpPr>
          <p:nvPr>
            <p:ph sz="quarter" idx="11"/>
          </p:nvPr>
        </p:nvSpPr>
        <p:spPr>
          <a:xfrm>
            <a:off x="777632" y="711880"/>
            <a:ext cx="10529705" cy="268287"/>
          </a:xfrm>
        </p:spPr>
        <p:txBody>
          <a:bodyPr/>
          <a:lstStyle/>
          <a:p>
            <a:endParaRPr lang="fr-FR" dirty="0">
              <a:solidFill>
                <a:prstClr val="white">
                  <a:lumMod val="65000"/>
                </a:prstClr>
              </a:solidFill>
              <a:latin typeface="Calibri" panose="020F0502020204030204"/>
            </a:endParaRPr>
          </a:p>
        </p:txBody>
      </p:sp>
      <p:sp>
        <p:nvSpPr>
          <p:cNvPr id="14" name="Google Shape;565;p42"/>
          <p:cNvSpPr/>
          <p:nvPr/>
        </p:nvSpPr>
        <p:spPr>
          <a:xfrm>
            <a:off x="862952" y="1560947"/>
            <a:ext cx="10664890" cy="3842326"/>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grpSp>
        <p:nvGrpSpPr>
          <p:cNvPr id="7" name="Groupe 6">
            <a:extLst>
              <a:ext uri="{FF2B5EF4-FFF2-40B4-BE49-F238E27FC236}">
                <a16:creationId xmlns:a16="http://schemas.microsoft.com/office/drawing/2014/main" id="{D14F35B1-57EF-5F30-175B-D88558430AF2}"/>
              </a:ext>
            </a:extLst>
          </p:cNvPr>
          <p:cNvGrpSpPr/>
          <p:nvPr/>
        </p:nvGrpSpPr>
        <p:grpSpPr>
          <a:xfrm>
            <a:off x="11493365" y="427318"/>
            <a:ext cx="497596" cy="431295"/>
            <a:chOff x="779844" y="4335989"/>
            <a:chExt cx="563238" cy="575842"/>
          </a:xfrm>
        </p:grpSpPr>
        <p:pic>
          <p:nvPicPr>
            <p:cNvPr id="8" name="Google Shape;307;p51" descr="Une image contenant Dessin animé, clipart, Animation, illustration&#10;&#10;Description générée automatiquement">
              <a:extLst>
                <a:ext uri="{FF2B5EF4-FFF2-40B4-BE49-F238E27FC236}">
                  <a16:creationId xmlns:a16="http://schemas.microsoft.com/office/drawing/2014/main" id="{AF5E27B1-232C-64D9-8D5D-BDE7B81EF271}"/>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9" name="Rectangle 8">
              <a:extLst>
                <a:ext uri="{FF2B5EF4-FFF2-40B4-BE49-F238E27FC236}">
                  <a16:creationId xmlns:a16="http://schemas.microsoft.com/office/drawing/2014/main" id="{05318624-5AC7-A98C-82D3-BCB2AD2DF543}"/>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5" name="Image 4">
            <a:extLst>
              <a:ext uri="{FF2B5EF4-FFF2-40B4-BE49-F238E27FC236}">
                <a16:creationId xmlns:a16="http://schemas.microsoft.com/office/drawing/2014/main" id="{2C0DB13B-51F8-089B-FDD5-4C0276F55CE4}"/>
              </a:ext>
            </a:extLst>
          </p:cNvPr>
          <p:cNvPicPr>
            <a:picLocks noChangeAspect="1"/>
          </p:cNvPicPr>
          <p:nvPr/>
        </p:nvPicPr>
        <p:blipFill>
          <a:blip r:embed="rId3"/>
          <a:stretch>
            <a:fillRect/>
          </a:stretch>
        </p:blipFill>
        <p:spPr>
          <a:xfrm>
            <a:off x="1102588" y="1931646"/>
            <a:ext cx="10185618" cy="3261063"/>
          </a:xfrm>
          <a:prstGeom prst="rect">
            <a:avLst/>
          </a:prstGeom>
        </p:spPr>
      </p:pic>
    </p:spTree>
    <p:extLst>
      <p:ext uri="{BB962C8B-B14F-4D97-AF65-F5344CB8AC3E}">
        <p14:creationId xmlns:p14="http://schemas.microsoft.com/office/powerpoint/2010/main" val="32355238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D8251AF-3382-19E1-031C-98C58BB3E45D}"/>
              </a:ext>
            </a:extLst>
          </p:cNvPr>
          <p:cNvSpPr>
            <a:spLocks noGrp="1"/>
          </p:cNvSpPr>
          <p:nvPr>
            <p:ph type="body" sz="quarter" idx="10"/>
          </p:nvPr>
        </p:nvSpPr>
        <p:spPr/>
        <p:txBody>
          <a:bodyPr/>
          <a:lstStyle/>
          <a:p>
            <a:endParaRPr lang="fr-FR"/>
          </a:p>
        </p:txBody>
      </p:sp>
    </p:spTree>
    <p:extLst>
      <p:ext uri="{BB962C8B-B14F-4D97-AF65-F5344CB8AC3E}">
        <p14:creationId xmlns:p14="http://schemas.microsoft.com/office/powerpoint/2010/main" val="17958302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98400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71BEAC-FBEA-F0B7-FF7C-735235FF0717}"/>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E3E058E9-BD26-38AE-4880-08FF14B38649}"/>
              </a:ext>
            </a:extLst>
          </p:cNvPr>
          <p:cNvSpPr>
            <a:spLocks noGrp="1"/>
          </p:cNvSpPr>
          <p:nvPr>
            <p:ph type="title"/>
          </p:nvPr>
        </p:nvSpPr>
        <p:spPr>
          <a:xfrm>
            <a:off x="771689" y="345296"/>
            <a:ext cx="10529279" cy="306172"/>
          </a:xfrm>
        </p:spPr>
        <p:txBody>
          <a:bodyPr/>
          <a:lstStyle/>
          <a:p>
            <a:r>
              <a:rPr lang="fr-FR" dirty="0">
                <a:latin typeface="Calibri" panose="020F0502020204030204"/>
              </a:rPr>
              <a:t> répondez à la question ci-dessous</a:t>
            </a:r>
            <a:r>
              <a:rPr lang="fr-FR" sz="1400" dirty="0">
                <a:latin typeface="Calibri" panose="020F0502020204030204"/>
              </a:rPr>
              <a:t>:</a:t>
            </a:r>
            <a:endParaRPr lang="fr-FR" sz="1400" dirty="0"/>
          </a:p>
        </p:txBody>
      </p:sp>
      <p:sp>
        <p:nvSpPr>
          <p:cNvPr id="4" name="Espace réservé du contenu 3">
            <a:extLst>
              <a:ext uri="{FF2B5EF4-FFF2-40B4-BE49-F238E27FC236}">
                <a16:creationId xmlns:a16="http://schemas.microsoft.com/office/drawing/2014/main" id="{B2156438-6A8E-50A9-FEAD-348A7825BEB2}"/>
              </a:ext>
            </a:extLst>
          </p:cNvPr>
          <p:cNvSpPr>
            <a:spLocks noGrp="1"/>
          </p:cNvSpPr>
          <p:nvPr>
            <p:ph sz="quarter" idx="11"/>
          </p:nvPr>
        </p:nvSpPr>
        <p:spPr>
          <a:xfrm>
            <a:off x="777632" y="711880"/>
            <a:ext cx="10529705" cy="268287"/>
          </a:xfrm>
        </p:spPr>
        <p:txBody>
          <a:bodyPr/>
          <a:lstStyle/>
          <a:p>
            <a:endParaRPr lang="fr-FR" dirty="0">
              <a:solidFill>
                <a:prstClr val="white">
                  <a:lumMod val="65000"/>
                </a:prstClr>
              </a:solidFill>
              <a:latin typeface="Calibri" panose="020F0502020204030204"/>
            </a:endParaRPr>
          </a:p>
        </p:txBody>
      </p:sp>
      <p:sp>
        <p:nvSpPr>
          <p:cNvPr id="14" name="Google Shape;565;p42">
            <a:extLst>
              <a:ext uri="{FF2B5EF4-FFF2-40B4-BE49-F238E27FC236}">
                <a16:creationId xmlns:a16="http://schemas.microsoft.com/office/drawing/2014/main" id="{51FB86FB-36F2-B6F7-4557-8BBF812ED039}"/>
              </a:ext>
            </a:extLst>
          </p:cNvPr>
          <p:cNvSpPr/>
          <p:nvPr/>
        </p:nvSpPr>
        <p:spPr>
          <a:xfrm>
            <a:off x="862952" y="1560947"/>
            <a:ext cx="10664890" cy="3842326"/>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grpSp>
        <p:nvGrpSpPr>
          <p:cNvPr id="7" name="Groupe 6">
            <a:extLst>
              <a:ext uri="{FF2B5EF4-FFF2-40B4-BE49-F238E27FC236}">
                <a16:creationId xmlns:a16="http://schemas.microsoft.com/office/drawing/2014/main" id="{73583A5D-E341-8DEF-3975-BF50107285F5}"/>
              </a:ext>
            </a:extLst>
          </p:cNvPr>
          <p:cNvGrpSpPr/>
          <p:nvPr/>
        </p:nvGrpSpPr>
        <p:grpSpPr>
          <a:xfrm>
            <a:off x="11493365" y="427318"/>
            <a:ext cx="497596" cy="431295"/>
            <a:chOff x="779844" y="4335989"/>
            <a:chExt cx="563238" cy="575842"/>
          </a:xfrm>
        </p:grpSpPr>
        <p:pic>
          <p:nvPicPr>
            <p:cNvPr id="8" name="Google Shape;307;p51" descr="Une image contenant Dessin animé, clipart, Animation, illustration&#10;&#10;Description générée automatiquement">
              <a:extLst>
                <a:ext uri="{FF2B5EF4-FFF2-40B4-BE49-F238E27FC236}">
                  <a16:creationId xmlns:a16="http://schemas.microsoft.com/office/drawing/2014/main" id="{28B9B72C-8D5C-7331-147B-0C4E78D93E4C}"/>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9" name="Rectangle 8">
              <a:extLst>
                <a:ext uri="{FF2B5EF4-FFF2-40B4-BE49-F238E27FC236}">
                  <a16:creationId xmlns:a16="http://schemas.microsoft.com/office/drawing/2014/main" id="{93C2A006-0C03-B5BA-C419-4E88518E120F}"/>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6" name="Image 5">
            <a:extLst>
              <a:ext uri="{FF2B5EF4-FFF2-40B4-BE49-F238E27FC236}">
                <a16:creationId xmlns:a16="http://schemas.microsoft.com/office/drawing/2014/main" id="{6CE94EC3-F0C2-198F-42DD-F15E75D4B744}"/>
              </a:ext>
            </a:extLst>
          </p:cNvPr>
          <p:cNvPicPr>
            <a:picLocks noChangeAspect="1"/>
          </p:cNvPicPr>
          <p:nvPr/>
        </p:nvPicPr>
        <p:blipFill>
          <a:blip r:embed="rId3"/>
          <a:stretch>
            <a:fillRect/>
          </a:stretch>
        </p:blipFill>
        <p:spPr>
          <a:xfrm>
            <a:off x="982780" y="1950030"/>
            <a:ext cx="10226440" cy="2957939"/>
          </a:xfrm>
          <a:prstGeom prst="rect">
            <a:avLst/>
          </a:prstGeom>
        </p:spPr>
      </p:pic>
    </p:spTree>
    <p:extLst>
      <p:ext uri="{BB962C8B-B14F-4D97-AF65-F5344CB8AC3E}">
        <p14:creationId xmlns:p14="http://schemas.microsoft.com/office/powerpoint/2010/main" val="14586827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5E8-BBCA-DE15-6BFD-9B7DB9AB2278}"/>
            </a:ext>
          </a:extLst>
        </p:cNvPr>
        <p:cNvGrpSpPr/>
        <p:nvPr/>
      </p:nvGrpSpPr>
      <p:grpSpPr>
        <a:xfrm>
          <a:off x="0" y="0"/>
          <a:ext cx="0" cy="0"/>
          <a:chOff x="0" y="0"/>
          <a:chExt cx="0" cy="0"/>
        </a:xfrm>
      </p:grpSpPr>
      <p:pic>
        <p:nvPicPr>
          <p:cNvPr id="5" name="Image 4">
            <a:extLst>
              <a:ext uri="{FF2B5EF4-FFF2-40B4-BE49-F238E27FC236}">
                <a16:creationId xmlns:a16="http://schemas.microsoft.com/office/drawing/2014/main" id="{07B776D2-1D69-9B1B-CEDB-32BA9735619F}"/>
              </a:ext>
            </a:extLst>
          </p:cNvPr>
          <p:cNvPicPr>
            <a:picLocks noChangeAspect="1"/>
          </p:cNvPicPr>
          <p:nvPr/>
        </p:nvPicPr>
        <p:blipFill>
          <a:blip r:embed="rId2"/>
          <a:stretch>
            <a:fillRect/>
          </a:stretch>
        </p:blipFill>
        <p:spPr>
          <a:xfrm>
            <a:off x="698178" y="1867711"/>
            <a:ext cx="10358440" cy="2996119"/>
          </a:xfrm>
          <a:prstGeom prst="rect">
            <a:avLst/>
          </a:prstGeom>
        </p:spPr>
      </p:pic>
      <p:sp>
        <p:nvSpPr>
          <p:cNvPr id="2" name="Titre 1">
            <a:extLst>
              <a:ext uri="{FF2B5EF4-FFF2-40B4-BE49-F238E27FC236}">
                <a16:creationId xmlns:a16="http://schemas.microsoft.com/office/drawing/2014/main" id="{8002F600-3F3E-1EB9-917A-5176E54D1DA7}"/>
              </a:ext>
            </a:extLst>
          </p:cNvPr>
          <p:cNvSpPr>
            <a:spLocks noGrp="1"/>
          </p:cNvSpPr>
          <p:nvPr>
            <p:ph type="title"/>
          </p:nvPr>
        </p:nvSpPr>
        <p:spPr>
          <a:xfrm>
            <a:off x="778058" y="272111"/>
            <a:ext cx="10529279" cy="540320"/>
          </a:xfrm>
        </p:spPr>
        <p:txBody>
          <a:bodyPr/>
          <a:lstStyle/>
          <a:p>
            <a:r>
              <a:rPr lang="fr-FR" sz="1400" dirty="0"/>
              <a:t> Voici les bonnes réponses</a:t>
            </a:r>
            <a:br>
              <a:rPr lang="fr-FR" sz="1400" dirty="0"/>
            </a:br>
            <a:endParaRPr lang="fr-FR" sz="1400" dirty="0"/>
          </a:p>
        </p:txBody>
      </p:sp>
      <p:sp>
        <p:nvSpPr>
          <p:cNvPr id="4" name="Espace réservé du contenu 3">
            <a:extLst>
              <a:ext uri="{FF2B5EF4-FFF2-40B4-BE49-F238E27FC236}">
                <a16:creationId xmlns:a16="http://schemas.microsoft.com/office/drawing/2014/main" id="{A14C67AC-299E-C4D8-02C8-88FD22525B8F}"/>
              </a:ext>
            </a:extLst>
          </p:cNvPr>
          <p:cNvSpPr>
            <a:spLocks noGrp="1"/>
          </p:cNvSpPr>
          <p:nvPr>
            <p:ph sz="quarter" idx="11"/>
          </p:nvPr>
        </p:nvSpPr>
        <p:spPr>
          <a:xfrm>
            <a:off x="777632" y="711880"/>
            <a:ext cx="10529705" cy="268287"/>
          </a:xfrm>
        </p:spPr>
        <p:txBody>
          <a:bodyPr/>
          <a:lstStyle/>
          <a:p>
            <a:r>
              <a:rPr lang="fr-FR" dirty="0">
                <a:solidFill>
                  <a:prstClr val="white">
                    <a:lumMod val="65000"/>
                  </a:prstClr>
                </a:solidFill>
                <a:latin typeface="Calibri" panose="020F0502020204030204"/>
              </a:rPr>
              <a:t>L'enseignant explique comment trouver le nombre recherché pour chaque question.</a:t>
            </a:r>
          </a:p>
        </p:txBody>
      </p:sp>
      <p:sp>
        <p:nvSpPr>
          <p:cNvPr id="14" name="Google Shape;565;p42"/>
          <p:cNvSpPr/>
          <p:nvPr/>
        </p:nvSpPr>
        <p:spPr>
          <a:xfrm>
            <a:off x="541940" y="1419936"/>
            <a:ext cx="10664890" cy="4411836"/>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2" name="Image 8">
            <a:extLst>
              <a:ext uri="{FF2B5EF4-FFF2-40B4-BE49-F238E27FC236}">
                <a16:creationId xmlns:a16="http://schemas.microsoft.com/office/drawing/2014/main" id="{E28CAB86-30AD-6D64-22FE-9A1ECAD5BA5D}"/>
              </a:ext>
            </a:extLst>
          </p:cNvPr>
          <p:cNvPicPr>
            <a:picLocks noChangeAspect="1"/>
          </p:cNvPicPr>
          <p:nvPr/>
        </p:nvPicPr>
        <p:blipFill>
          <a:blip r:embed="rId3"/>
          <a:stretch>
            <a:fillRect/>
          </a:stretch>
        </p:blipFill>
        <p:spPr>
          <a:xfrm>
            <a:off x="11645716" y="505406"/>
            <a:ext cx="325863" cy="325863"/>
          </a:xfrm>
          <a:prstGeom prst="rect">
            <a:avLst/>
          </a:prstGeom>
        </p:spPr>
      </p:pic>
      <p:sp>
        <p:nvSpPr>
          <p:cNvPr id="7" name="ZoneTexte 6"/>
          <p:cNvSpPr txBox="1"/>
          <p:nvPr/>
        </p:nvSpPr>
        <p:spPr>
          <a:xfrm>
            <a:off x="5638800" y="2974109"/>
            <a:ext cx="65" cy="307777"/>
          </a:xfrm>
          <a:prstGeom prst="rect">
            <a:avLst/>
          </a:prstGeom>
          <a:noFill/>
        </p:spPr>
        <p:txBody>
          <a:bodyPr wrap="none" lIns="0" tIns="0" rIns="0" bIns="0" rtlCol="0">
            <a:spAutoFit/>
          </a:bodyPr>
          <a:lstStyle/>
          <a:p>
            <a:pPr algn="l"/>
            <a:endParaRPr lang="fr-FR" sz="2000" dirty="0">
              <a:latin typeface="Calibri" panose="020F0502020204030204" pitchFamily="34" charset="0"/>
              <a:cs typeface="Calibri" panose="020F0502020204030204" pitchFamily="34" charset="0"/>
            </a:endParaRPr>
          </a:p>
        </p:txBody>
      </p:sp>
      <p:sp>
        <p:nvSpPr>
          <p:cNvPr id="11" name="ZoneTexte 10">
            <a:extLst>
              <a:ext uri="{FF2B5EF4-FFF2-40B4-BE49-F238E27FC236}">
                <a16:creationId xmlns:a16="http://schemas.microsoft.com/office/drawing/2014/main" id="{FF6C85DC-50E7-67D3-DF99-658E3D6C061D}"/>
              </a:ext>
            </a:extLst>
          </p:cNvPr>
          <p:cNvSpPr txBox="1"/>
          <p:nvPr/>
        </p:nvSpPr>
        <p:spPr>
          <a:xfrm>
            <a:off x="8521429" y="3165715"/>
            <a:ext cx="408562" cy="400110"/>
          </a:xfrm>
          <a:prstGeom prst="rect">
            <a:avLst/>
          </a:prstGeom>
          <a:noFill/>
        </p:spPr>
        <p:txBody>
          <a:bodyPr wrap="square" rtlCol="0">
            <a:spAutoFit/>
          </a:bodyPr>
          <a:lstStyle/>
          <a:p>
            <a:pPr algn="ctr"/>
            <a:r>
              <a:rPr lang="fr-FR" sz="2000" b="1" dirty="0">
                <a:solidFill>
                  <a:srgbClr val="FF0000"/>
                </a:solidFill>
                <a:latin typeface="Calibri" panose="020F0502020204030204" pitchFamily="34" charset="0"/>
                <a:cs typeface="Calibri" panose="020F0502020204030204" pitchFamily="34" charset="0"/>
              </a:rPr>
              <a:t>X</a:t>
            </a:r>
          </a:p>
        </p:txBody>
      </p:sp>
      <p:sp>
        <p:nvSpPr>
          <p:cNvPr id="16" name="ZoneTexte 15">
            <a:extLst>
              <a:ext uri="{FF2B5EF4-FFF2-40B4-BE49-F238E27FC236}">
                <a16:creationId xmlns:a16="http://schemas.microsoft.com/office/drawing/2014/main" id="{D200EDB4-A300-76A9-7563-9A3A798DB182}"/>
              </a:ext>
            </a:extLst>
          </p:cNvPr>
          <p:cNvSpPr txBox="1"/>
          <p:nvPr/>
        </p:nvSpPr>
        <p:spPr>
          <a:xfrm>
            <a:off x="9841147" y="3722006"/>
            <a:ext cx="408562" cy="400110"/>
          </a:xfrm>
          <a:prstGeom prst="rect">
            <a:avLst/>
          </a:prstGeom>
          <a:noFill/>
        </p:spPr>
        <p:txBody>
          <a:bodyPr wrap="square" rtlCol="0">
            <a:spAutoFit/>
          </a:bodyPr>
          <a:lstStyle/>
          <a:p>
            <a:pPr algn="ctr"/>
            <a:r>
              <a:rPr lang="fr-FR" sz="2000" b="1" dirty="0">
                <a:solidFill>
                  <a:srgbClr val="FF0000"/>
                </a:solidFill>
                <a:latin typeface="Calibri" panose="020F0502020204030204" pitchFamily="34" charset="0"/>
                <a:cs typeface="Calibri" panose="020F0502020204030204" pitchFamily="34" charset="0"/>
              </a:rPr>
              <a:t>X</a:t>
            </a:r>
          </a:p>
        </p:txBody>
      </p:sp>
      <p:sp>
        <p:nvSpPr>
          <p:cNvPr id="17" name="ZoneTexte 16">
            <a:extLst>
              <a:ext uri="{FF2B5EF4-FFF2-40B4-BE49-F238E27FC236}">
                <a16:creationId xmlns:a16="http://schemas.microsoft.com/office/drawing/2014/main" id="{C51179C4-ACC6-77C4-1761-4D73932008F6}"/>
              </a:ext>
            </a:extLst>
          </p:cNvPr>
          <p:cNvSpPr txBox="1"/>
          <p:nvPr/>
        </p:nvSpPr>
        <p:spPr>
          <a:xfrm>
            <a:off x="7263318" y="4271425"/>
            <a:ext cx="408562" cy="400110"/>
          </a:xfrm>
          <a:prstGeom prst="rect">
            <a:avLst/>
          </a:prstGeom>
          <a:noFill/>
        </p:spPr>
        <p:txBody>
          <a:bodyPr wrap="square" rtlCol="0">
            <a:spAutoFit/>
          </a:bodyPr>
          <a:lstStyle/>
          <a:p>
            <a:pPr algn="ctr"/>
            <a:r>
              <a:rPr lang="fr-FR" sz="2000" b="1" dirty="0">
                <a:solidFill>
                  <a:srgbClr val="FF0000"/>
                </a:solidFill>
                <a:latin typeface="Calibri" panose="020F0502020204030204" pitchFamily="34" charset="0"/>
                <a:cs typeface="Calibri" panose="020F0502020204030204" pitchFamily="34" charset="0"/>
              </a:rPr>
              <a:t>X</a:t>
            </a:r>
          </a:p>
        </p:txBody>
      </p:sp>
    </p:spTree>
    <p:extLst>
      <p:ext uri="{BB962C8B-B14F-4D97-AF65-F5344CB8AC3E}">
        <p14:creationId xmlns:p14="http://schemas.microsoft.com/office/powerpoint/2010/main" val="3936625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6" grpId="0"/>
      <p:bldP spid="1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636CC49-5EB1-0659-3408-C0AC69921968}"/>
              </a:ext>
            </a:extLst>
          </p:cNvPr>
          <p:cNvSpPr>
            <a:spLocks noGrp="1"/>
          </p:cNvSpPr>
          <p:nvPr>
            <p:ph type="body" sz="quarter" idx="10"/>
          </p:nvPr>
        </p:nvSpPr>
        <p:spPr/>
        <p:txBody>
          <a:bodyPr/>
          <a:lstStyle/>
          <a:p>
            <a:r>
              <a:rPr lang="en-US" dirty="0"/>
              <a:t>2 min</a:t>
            </a:r>
            <a:endParaRPr lang="fr-FR" dirty="0"/>
          </a:p>
        </p:txBody>
      </p:sp>
    </p:spTree>
    <p:extLst>
      <p:ext uri="{BB962C8B-B14F-4D97-AF65-F5344CB8AC3E}">
        <p14:creationId xmlns:p14="http://schemas.microsoft.com/office/powerpoint/2010/main" val="26621847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EB86C-4442-D24A-E747-B211145C934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F7C58FD-9ECA-FC9A-7F25-8D712CFD76CC}"/>
              </a:ext>
            </a:extLst>
          </p:cNvPr>
          <p:cNvSpPr>
            <a:spLocks noGrp="1"/>
          </p:cNvSpPr>
          <p:nvPr>
            <p:ph type="title"/>
          </p:nvPr>
        </p:nvSpPr>
        <p:spPr/>
        <p:txBody>
          <a:bodyPr/>
          <a:lstStyle/>
          <a:p>
            <a:r>
              <a:rPr lang="fr-FR" dirty="0">
                <a:latin typeface="Calibri" panose="020F0502020204030204"/>
              </a:rPr>
              <a:t>A la fin de cette séance, vous serez capables de:</a:t>
            </a:r>
          </a:p>
        </p:txBody>
      </p:sp>
      <p:sp>
        <p:nvSpPr>
          <p:cNvPr id="4" name="Espace réservé du contenu 3">
            <a:extLst>
              <a:ext uri="{FF2B5EF4-FFF2-40B4-BE49-F238E27FC236}">
                <a16:creationId xmlns:a16="http://schemas.microsoft.com/office/drawing/2014/main" id="{54EA4B3D-C5A8-E4EC-ADF3-C1DBE765D7C2}"/>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explique :</a:t>
            </a:r>
          </a:p>
        </p:txBody>
      </p:sp>
      <p:pic>
        <p:nvPicPr>
          <p:cNvPr id="14" name="Picture 2" descr="Lever la main - Icônes mains et gestes gratuites">
            <a:extLst>
              <a:ext uri="{FF2B5EF4-FFF2-40B4-BE49-F238E27FC236}">
                <a16:creationId xmlns:a16="http://schemas.microsoft.com/office/drawing/2014/main" id="{8CE0C3EB-3558-15A6-B86E-F866E8D3EDAA}"/>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11687878" y="505209"/>
            <a:ext cx="312328" cy="312328"/>
          </a:xfrm>
          <a:prstGeom prst="rect">
            <a:avLst/>
          </a:prstGeom>
          <a:noFill/>
          <a:extLst>
            <a:ext uri="{909E8E84-426E-40DD-AFC4-6F175D3DCCD1}">
              <a14:hiddenFill xmlns:a14="http://schemas.microsoft.com/office/drawing/2010/main">
                <a:solidFill>
                  <a:srgbClr val="FFFFFF"/>
                </a:solidFill>
              </a14:hiddenFill>
            </a:ext>
          </a:extLst>
        </p:spPr>
      </p:pic>
      <p:sp>
        <p:nvSpPr>
          <p:cNvPr id="6" name="AutoShape 2" descr="Photo de formes géométriques en bois clair (sphère, cylindre, cône, cube) sur fond orange."/>
          <p:cNvSpPr>
            <a:spLocks noChangeAspect="1" noChangeArrowheads="1"/>
          </p:cNvSpPr>
          <p:nvPr/>
        </p:nvSpPr>
        <p:spPr bwMode="auto">
          <a:xfrm flipV="1">
            <a:off x="155575" y="160338"/>
            <a:ext cx="435552" cy="43555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7" name="AutoShape 4" descr="Photo de formes géométriques en bois clair (sphère, cylindre, cône, cube) sur fond orang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3" name="AutoShape 2" descr="Perspective Solids"/>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8" name="ZoneTexte 7"/>
          <p:cNvSpPr txBox="1"/>
          <p:nvPr/>
        </p:nvSpPr>
        <p:spPr>
          <a:xfrm>
            <a:off x="7213600" y="4311699"/>
            <a:ext cx="665019" cy="138499"/>
          </a:xfrm>
          <a:prstGeom prst="rect">
            <a:avLst/>
          </a:prstGeom>
          <a:solidFill>
            <a:schemeClr val="bg1"/>
          </a:solidFill>
        </p:spPr>
        <p:txBody>
          <a:bodyPr wrap="square" rtlCol="0">
            <a:spAutoFit/>
          </a:bodyPr>
          <a:lstStyle/>
          <a:p>
            <a:pPr algn="l"/>
            <a:endParaRPr lang="fr-FR" sz="1200" dirty="0">
              <a:latin typeface="Calibri" panose="020F0502020204030204" pitchFamily="34" charset="0"/>
              <a:cs typeface="Calibri" panose="020F0502020204030204" pitchFamily="34" charset="0"/>
            </a:endParaRPr>
          </a:p>
        </p:txBody>
      </p:sp>
      <p:sp>
        <p:nvSpPr>
          <p:cNvPr id="11" name="ZoneTexte 10"/>
          <p:cNvSpPr txBox="1"/>
          <p:nvPr/>
        </p:nvSpPr>
        <p:spPr>
          <a:xfrm>
            <a:off x="7361382" y="4179226"/>
            <a:ext cx="369454" cy="246221"/>
          </a:xfrm>
          <a:prstGeom prst="rect">
            <a:avLst/>
          </a:prstGeom>
          <a:solidFill>
            <a:schemeClr val="bg1"/>
          </a:solidFill>
        </p:spPr>
        <p:txBody>
          <a:bodyPr wrap="square" rtlCol="0">
            <a:spAutoFit/>
          </a:bodyPr>
          <a:lstStyle/>
          <a:p>
            <a:pPr algn="l"/>
            <a:endParaRPr lang="fr-FR" sz="1000" dirty="0">
              <a:latin typeface="Calibri" panose="020F0502020204030204" pitchFamily="34" charset="0"/>
              <a:cs typeface="Calibri" panose="020F0502020204030204" pitchFamily="34" charset="0"/>
            </a:endParaRPr>
          </a:p>
        </p:txBody>
      </p:sp>
      <p:grpSp>
        <p:nvGrpSpPr>
          <p:cNvPr id="5" name="Group 23">
            <a:extLst>
              <a:ext uri="{FF2B5EF4-FFF2-40B4-BE49-F238E27FC236}">
                <a16:creationId xmlns:a16="http://schemas.microsoft.com/office/drawing/2014/main" id="{8A6A8AB7-78F0-6F74-40BF-8B75CA912D6B}"/>
              </a:ext>
            </a:extLst>
          </p:cNvPr>
          <p:cNvGrpSpPr/>
          <p:nvPr/>
        </p:nvGrpSpPr>
        <p:grpSpPr>
          <a:xfrm>
            <a:off x="1039617" y="2336420"/>
            <a:ext cx="10648261" cy="1624496"/>
            <a:chOff x="1040006" y="2279373"/>
            <a:chExt cx="10648261" cy="1624496"/>
          </a:xfrm>
        </p:grpSpPr>
        <p:sp>
          <p:nvSpPr>
            <p:cNvPr id="9" name="AutoShape 2">
              <a:extLst>
                <a:ext uri="{FF2B5EF4-FFF2-40B4-BE49-F238E27FC236}">
                  <a16:creationId xmlns:a16="http://schemas.microsoft.com/office/drawing/2014/main" id="{0CDB10E5-5BB3-57BF-DECE-2E1F5B36AB6D}"/>
                </a:ext>
              </a:extLst>
            </p:cNvPr>
            <p:cNvSpPr>
              <a:spLocks noChangeAspect="1" noChangeArrowheads="1"/>
            </p:cNvSpPr>
            <p:nvPr/>
          </p:nvSpPr>
          <p:spPr bwMode="auto">
            <a:xfrm>
              <a:off x="6083852" y="2279373"/>
              <a:ext cx="203200" cy="2032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0960" tIns="30480" rIns="60960" bIns="30480" numCol="1" anchor="t" anchorCtr="0" compatLnSpc="1">
              <a:prstTxWarp prst="textNoShape">
                <a:avLst/>
              </a:prstTxWarp>
            </a:bodyPr>
            <a:lstStyle/>
            <a:p>
              <a:endParaRPr lang="fr-FR" sz="1200"/>
            </a:p>
          </p:txBody>
        </p:sp>
        <p:sp>
          <p:nvSpPr>
            <p:cNvPr id="16" name="Rounded Rectangle 19">
              <a:extLst>
                <a:ext uri="{FF2B5EF4-FFF2-40B4-BE49-F238E27FC236}">
                  <a16:creationId xmlns:a16="http://schemas.microsoft.com/office/drawing/2014/main" id="{801C62D7-D0D7-4262-1A60-E3513C8585CB}"/>
                </a:ext>
              </a:extLst>
            </p:cNvPr>
            <p:cNvSpPr/>
            <p:nvPr/>
          </p:nvSpPr>
          <p:spPr>
            <a:xfrm>
              <a:off x="1442779" y="2445238"/>
              <a:ext cx="10245488" cy="917536"/>
            </a:xfrm>
            <a:prstGeom prst="roundRect">
              <a:avLst>
                <a:gd name="adj" fmla="val 50000"/>
              </a:avLst>
            </a:prstGeom>
            <a:noFill/>
            <a:ln>
              <a:solidFill>
                <a:srgbClr val="72B5D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7" name="Image 23">
              <a:extLst>
                <a:ext uri="{FF2B5EF4-FFF2-40B4-BE49-F238E27FC236}">
                  <a16:creationId xmlns:a16="http://schemas.microsoft.com/office/drawing/2014/main" id="{EB229EA8-E6B3-0FEB-7DF7-F6E6E1C6524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0006" y="2482573"/>
              <a:ext cx="805544" cy="805544"/>
            </a:xfrm>
            <a:prstGeom prst="rect">
              <a:avLst/>
            </a:prstGeom>
          </p:spPr>
        </p:pic>
        <p:sp>
          <p:nvSpPr>
            <p:cNvPr id="18" name="AutoShape 2">
              <a:extLst>
                <a:ext uri="{FF2B5EF4-FFF2-40B4-BE49-F238E27FC236}">
                  <a16:creationId xmlns:a16="http://schemas.microsoft.com/office/drawing/2014/main" id="{13DA5DB2-0978-CEB2-9E36-E466D0738F97}"/>
                </a:ext>
              </a:extLst>
            </p:cNvPr>
            <p:cNvSpPr>
              <a:spLocks noChangeAspect="1" noChangeArrowheads="1"/>
            </p:cNvSpPr>
            <p:nvPr/>
          </p:nvSpPr>
          <p:spPr bwMode="auto">
            <a:xfrm>
              <a:off x="6083852" y="3700669"/>
              <a:ext cx="203200" cy="2032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0960" tIns="30480" rIns="60960" bIns="30480" numCol="1" anchor="t" anchorCtr="0" compatLnSpc="1">
              <a:prstTxWarp prst="textNoShape">
                <a:avLst/>
              </a:prstTxWarp>
            </a:bodyPr>
            <a:lstStyle/>
            <a:p>
              <a:endParaRPr lang="fr-FR" sz="1200"/>
            </a:p>
          </p:txBody>
        </p:sp>
        <p:sp>
          <p:nvSpPr>
            <p:cNvPr id="19" name="ZoneTexte 12">
              <a:extLst>
                <a:ext uri="{FF2B5EF4-FFF2-40B4-BE49-F238E27FC236}">
                  <a16:creationId xmlns:a16="http://schemas.microsoft.com/office/drawing/2014/main" id="{4A8077B2-C3A9-EE10-E4C9-D22316005C86}"/>
                </a:ext>
              </a:extLst>
            </p:cNvPr>
            <p:cNvSpPr txBox="1"/>
            <p:nvPr/>
          </p:nvSpPr>
          <p:spPr>
            <a:xfrm>
              <a:off x="1706451" y="2752965"/>
              <a:ext cx="9981427" cy="461665"/>
            </a:xfrm>
            <a:prstGeom prst="rect">
              <a:avLst/>
            </a:prstGeom>
            <a:noFill/>
          </p:spPr>
          <p:txBody>
            <a:bodyPr wrap="square" rtlCol="0">
              <a:spAutoFit/>
            </a:bodyPr>
            <a:lstStyle/>
            <a:p>
              <a:r>
                <a:rPr lang="fr-FR" sz="2400" b="1" dirty="0"/>
                <a:t>Calculer la fréquence et le pourcentage et les interpréter</a:t>
              </a:r>
            </a:p>
          </p:txBody>
        </p:sp>
      </p:grpSp>
    </p:spTree>
    <p:extLst>
      <p:ext uri="{BB962C8B-B14F-4D97-AF65-F5344CB8AC3E}">
        <p14:creationId xmlns:p14="http://schemas.microsoft.com/office/powerpoint/2010/main" val="28553671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4E3661-AB21-941F-C00A-0C484FA14103}"/>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A51355-791E-BF70-39C6-07281FE8EE12}"/>
              </a:ext>
            </a:extLst>
          </p:cNvPr>
          <p:cNvSpPr>
            <a:spLocks noGrp="1"/>
          </p:cNvSpPr>
          <p:nvPr>
            <p:ph type="title"/>
          </p:nvPr>
        </p:nvSpPr>
        <p:spPr/>
        <p:txBody>
          <a:bodyPr/>
          <a:lstStyle/>
          <a:p>
            <a:r>
              <a:rPr kumimoji="0" lang="fr-FR" sz="1600" b="1" i="0" u="none" strike="noStrike" kern="1200" cap="none" spc="0" normalizeH="0" baseline="0" noProof="0" dirty="0">
                <a:ln>
                  <a:noFill/>
                </a:ln>
                <a:solidFill>
                  <a:prstClr val="white">
                    <a:lumMod val="65000"/>
                  </a:prstClr>
                </a:solidFill>
                <a:effectLst/>
                <a:uLnTx/>
                <a:uFillTx/>
                <a:latin typeface="Calibri" panose="020F0502020204030204"/>
                <a:ea typeface="+mj-ea"/>
                <a:cs typeface="+mj-cs"/>
              </a:rPr>
              <a:t>Pour atteindre cet objectif, nous allons suivre deux étapes</a:t>
            </a:r>
            <a:endParaRPr lang="fr-FR" dirty="0">
              <a:latin typeface="Calibri" panose="020F0502020204030204"/>
            </a:endParaRPr>
          </a:p>
        </p:txBody>
      </p:sp>
      <p:sp>
        <p:nvSpPr>
          <p:cNvPr id="4" name="Espace réservé du contenu 3">
            <a:extLst>
              <a:ext uri="{FF2B5EF4-FFF2-40B4-BE49-F238E27FC236}">
                <a16:creationId xmlns:a16="http://schemas.microsoft.com/office/drawing/2014/main" id="{936F1205-0451-4093-FEEA-86946A44CFAF}"/>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explique chaque tâche en pointant les étapes à l’écran.</a:t>
            </a:r>
          </a:p>
        </p:txBody>
      </p:sp>
      <p:pic>
        <p:nvPicPr>
          <p:cNvPr id="14" name="Picture 2" descr="Lever la main - Icônes mains et gestes gratuites">
            <a:extLst>
              <a:ext uri="{FF2B5EF4-FFF2-40B4-BE49-F238E27FC236}">
                <a16:creationId xmlns:a16="http://schemas.microsoft.com/office/drawing/2014/main" id="{B85A43D9-A9F8-440C-2D05-A281F7A617B6}"/>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11687878" y="505209"/>
            <a:ext cx="312328" cy="312328"/>
          </a:xfrm>
          <a:prstGeom prst="rect">
            <a:avLst/>
          </a:prstGeom>
          <a:noFill/>
          <a:extLst>
            <a:ext uri="{909E8E84-426E-40DD-AFC4-6F175D3DCCD1}">
              <a14:hiddenFill xmlns:a14="http://schemas.microsoft.com/office/drawing/2010/main">
                <a:solidFill>
                  <a:srgbClr val="FFFFFF"/>
                </a:solidFill>
              </a14:hiddenFill>
            </a:ext>
          </a:extLst>
        </p:spPr>
      </p:pic>
      <p:sp>
        <p:nvSpPr>
          <p:cNvPr id="6" name="AutoShape 2" descr="Photo de formes géométriques en bois clair (sphère, cylindre, cône, cube) sur fond orange.">
            <a:extLst>
              <a:ext uri="{FF2B5EF4-FFF2-40B4-BE49-F238E27FC236}">
                <a16:creationId xmlns:a16="http://schemas.microsoft.com/office/drawing/2014/main" id="{C5A5F941-EC04-AE2C-38A8-5490386A3093}"/>
              </a:ext>
            </a:extLst>
          </p:cNvPr>
          <p:cNvSpPr>
            <a:spLocks noChangeAspect="1" noChangeArrowheads="1"/>
          </p:cNvSpPr>
          <p:nvPr/>
        </p:nvSpPr>
        <p:spPr bwMode="auto">
          <a:xfrm flipV="1">
            <a:off x="155575" y="160338"/>
            <a:ext cx="435552" cy="43555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7" name="AutoShape 4" descr="Photo de formes géométriques en bois clair (sphère, cylindre, cône, cube) sur fond orange.">
            <a:extLst>
              <a:ext uri="{FF2B5EF4-FFF2-40B4-BE49-F238E27FC236}">
                <a16:creationId xmlns:a16="http://schemas.microsoft.com/office/drawing/2014/main" id="{B6558F35-4114-AFB1-7473-E6A59A4DA1F9}"/>
              </a:ext>
            </a:extLst>
          </p:cNvPr>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3" name="AutoShape 2" descr="Perspective Solids">
            <a:extLst>
              <a:ext uri="{FF2B5EF4-FFF2-40B4-BE49-F238E27FC236}">
                <a16:creationId xmlns:a16="http://schemas.microsoft.com/office/drawing/2014/main" id="{B45544B1-9662-7FF5-1570-7B521874CBF1}"/>
              </a:ext>
            </a:extLst>
          </p:cNvPr>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5" name="Rectangle 4">
            <a:extLst>
              <a:ext uri="{FF2B5EF4-FFF2-40B4-BE49-F238E27FC236}">
                <a16:creationId xmlns:a16="http://schemas.microsoft.com/office/drawing/2014/main" id="{83CF4498-BF76-CC78-034C-BF09DAC755CF}"/>
              </a:ext>
            </a:extLst>
          </p:cNvPr>
          <p:cNvSpPr/>
          <p:nvPr/>
        </p:nvSpPr>
        <p:spPr>
          <a:xfrm>
            <a:off x="785783" y="2287720"/>
            <a:ext cx="10861932" cy="728148"/>
          </a:xfrm>
          <a:prstGeom prst="rect">
            <a:avLst/>
          </a:prstGeom>
        </p:spPr>
        <p:txBody>
          <a:bodyPr wrap="square">
            <a:spAutoFit/>
          </a:bodyPr>
          <a:lstStyle/>
          <a:p>
            <a:pPr marL="457200" indent="-457200">
              <a:lnSpc>
                <a:spcPct val="200000"/>
              </a:lnSpc>
              <a:buFont typeface="+mj-lt"/>
              <a:buAutoNum type="arabicPeriod"/>
            </a:pPr>
            <a:r>
              <a:rPr lang="fr-FR" sz="2400" dirty="0"/>
              <a:t>Calculer la fréquence et  l</a:t>
            </a:r>
            <a:r>
              <a:rPr lang="ar-MA" sz="2400" dirty="0"/>
              <a:t>’</a:t>
            </a:r>
            <a:r>
              <a:rPr lang="fr-FR" sz="2400" dirty="0"/>
              <a:t>interpréter?</a:t>
            </a:r>
          </a:p>
        </p:txBody>
      </p:sp>
      <p:sp>
        <p:nvSpPr>
          <p:cNvPr id="3" name="ZoneTexte 2">
            <a:extLst>
              <a:ext uri="{FF2B5EF4-FFF2-40B4-BE49-F238E27FC236}">
                <a16:creationId xmlns:a16="http://schemas.microsoft.com/office/drawing/2014/main" id="{661F073A-BADD-EF3A-2377-C769DF532550}"/>
              </a:ext>
            </a:extLst>
          </p:cNvPr>
          <p:cNvSpPr txBox="1"/>
          <p:nvPr/>
        </p:nvSpPr>
        <p:spPr>
          <a:xfrm>
            <a:off x="785783" y="3429000"/>
            <a:ext cx="5093061" cy="769441"/>
          </a:xfrm>
          <a:prstGeom prst="rect">
            <a:avLst/>
          </a:prstGeom>
          <a:noFill/>
        </p:spPr>
        <p:txBody>
          <a:bodyPr wrap="none" rtlCol="0">
            <a:spAutoFit/>
          </a:bodyPr>
          <a:lstStyle/>
          <a:p>
            <a:r>
              <a:rPr lang="fr-FR" sz="2400" dirty="0"/>
              <a:t>2. Calculer</a:t>
            </a:r>
            <a:r>
              <a:rPr lang="fr-FR" sz="2000" dirty="0"/>
              <a:t> le pourcentage et l</a:t>
            </a:r>
            <a:r>
              <a:rPr lang="ar-MA" sz="2000" dirty="0"/>
              <a:t>’</a:t>
            </a:r>
            <a:r>
              <a:rPr lang="fr-FR" sz="2000" dirty="0"/>
              <a:t>interpréter?</a:t>
            </a:r>
          </a:p>
          <a:p>
            <a:pPr algn="l"/>
            <a:endParaRPr lang="fr-FR"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08236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30929A-E76C-EDAC-B30E-58436546897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9600D7E-837F-DD73-5C97-8EE4146D9883}"/>
              </a:ext>
            </a:extLst>
          </p:cNvPr>
          <p:cNvSpPr>
            <a:spLocks noGrp="1"/>
          </p:cNvSpPr>
          <p:nvPr>
            <p:ph type="body" sz="quarter" idx="10"/>
          </p:nvPr>
        </p:nvSpPr>
        <p:spPr/>
        <p:txBody>
          <a:bodyPr>
            <a:normAutofit fontScale="92500" lnSpcReduction="20000"/>
          </a:bodyPr>
          <a:lstStyle/>
          <a:p>
            <a:endParaRPr lang="fr-FR"/>
          </a:p>
        </p:txBody>
      </p:sp>
      <p:sp>
        <p:nvSpPr>
          <p:cNvPr id="3" name="Rectangle 2">
            <a:extLst>
              <a:ext uri="{FF2B5EF4-FFF2-40B4-BE49-F238E27FC236}">
                <a16:creationId xmlns:a16="http://schemas.microsoft.com/office/drawing/2014/main" id="{2B1DEE37-279F-0780-D478-D6F159206C50}"/>
              </a:ext>
            </a:extLst>
          </p:cNvPr>
          <p:cNvSpPr/>
          <p:nvPr/>
        </p:nvSpPr>
        <p:spPr>
          <a:xfrm>
            <a:off x="7140102" y="4105072"/>
            <a:ext cx="525294" cy="51556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200" b="1" dirty="0">
                <a:solidFill>
                  <a:srgbClr val="FF0000"/>
                </a:solidFill>
              </a:rPr>
              <a:t>1</a:t>
            </a:r>
          </a:p>
        </p:txBody>
      </p:sp>
    </p:spTree>
    <p:extLst>
      <p:ext uri="{BB962C8B-B14F-4D97-AF65-F5344CB8AC3E}">
        <p14:creationId xmlns:p14="http://schemas.microsoft.com/office/powerpoint/2010/main" val="12155578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a:xfrm>
            <a:off x="1030288" y="334005"/>
            <a:ext cx="10277091" cy="267549"/>
          </a:xfrm>
        </p:spPr>
        <p:txBody>
          <a:bodyPr/>
          <a:lstStyle/>
          <a:p>
            <a:r>
              <a:rPr lang="fr-FR" dirty="0"/>
              <a:t>Je vais examiner cette situation de plus près.</a:t>
            </a:r>
          </a:p>
        </p:txBody>
      </p:sp>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explique et montre les axes et les grandeurs associées à chaque axe. </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3" name="Rectangle 2">
            <a:extLst>
              <a:ext uri="{FF2B5EF4-FFF2-40B4-BE49-F238E27FC236}">
                <a16:creationId xmlns:a16="http://schemas.microsoft.com/office/drawing/2014/main" id="{27C43210-3127-4061-0E96-F06831FBD31A}"/>
              </a:ext>
            </a:extLst>
          </p:cNvPr>
          <p:cNvSpPr/>
          <p:nvPr/>
        </p:nvSpPr>
        <p:spPr>
          <a:xfrm>
            <a:off x="5995851" y="1925805"/>
            <a:ext cx="1166949" cy="215972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a:extLst>
              <a:ext uri="{FF2B5EF4-FFF2-40B4-BE49-F238E27FC236}">
                <a16:creationId xmlns:a16="http://schemas.microsoft.com/office/drawing/2014/main" id="{52329F9F-412F-DC11-AC18-40AED5A3D10D}"/>
              </a:ext>
            </a:extLst>
          </p:cNvPr>
          <p:cNvSpPr/>
          <p:nvPr/>
        </p:nvSpPr>
        <p:spPr>
          <a:xfrm>
            <a:off x="996949" y="1417437"/>
            <a:ext cx="9916213" cy="1077218"/>
          </a:xfrm>
          <a:prstGeom prst="rect">
            <a:avLst/>
          </a:prstGeom>
        </p:spPr>
        <p:txBody>
          <a:bodyPr wrap="square">
            <a:spAutoFit/>
          </a:bodyPr>
          <a:lstStyle/>
          <a:p>
            <a:pPr algn="ctr"/>
            <a:r>
              <a:rPr lang="fr-FR" sz="3200" dirty="0"/>
              <a:t>Dans un club de judo, les 32 sportifs se répartissent de la façon suivante:</a:t>
            </a:r>
          </a:p>
        </p:txBody>
      </p:sp>
      <p:graphicFrame>
        <p:nvGraphicFramePr>
          <p:cNvPr id="7" name="Tableau 6">
            <a:extLst>
              <a:ext uri="{FF2B5EF4-FFF2-40B4-BE49-F238E27FC236}">
                <a16:creationId xmlns:a16="http://schemas.microsoft.com/office/drawing/2014/main" id="{472B596E-B492-1F8F-4A7E-2659E582FAEB}"/>
              </a:ext>
            </a:extLst>
          </p:cNvPr>
          <p:cNvGraphicFramePr>
            <a:graphicFrameLocks noGrp="1"/>
          </p:cNvGraphicFramePr>
          <p:nvPr>
            <p:extLst>
              <p:ext uri="{D42A27DB-BD31-4B8C-83A1-F6EECF244321}">
                <p14:modId xmlns:p14="http://schemas.microsoft.com/office/powerpoint/2010/main" val="1785060585"/>
              </p:ext>
            </p:extLst>
          </p:nvPr>
        </p:nvGraphicFramePr>
        <p:xfrm>
          <a:off x="996949" y="2653706"/>
          <a:ext cx="9916213" cy="2723364"/>
        </p:xfrm>
        <a:graphic>
          <a:graphicData uri="http://schemas.openxmlformats.org/drawingml/2006/table">
            <a:tbl>
              <a:tblPr firstRow="1" bandRow="1">
                <a:tableStyleId>{5C22544A-7EE6-4342-B048-85BDC9FD1C3A}</a:tableStyleId>
              </a:tblPr>
              <a:tblGrid>
                <a:gridCol w="2095813">
                  <a:extLst>
                    <a:ext uri="{9D8B030D-6E8A-4147-A177-3AD203B41FA5}">
                      <a16:colId xmlns:a16="http://schemas.microsoft.com/office/drawing/2014/main" val="20000"/>
                    </a:ext>
                  </a:extLst>
                </a:gridCol>
                <a:gridCol w="1564080">
                  <a:extLst>
                    <a:ext uri="{9D8B030D-6E8A-4147-A177-3AD203B41FA5}">
                      <a16:colId xmlns:a16="http://schemas.microsoft.com/office/drawing/2014/main" val="20001"/>
                    </a:ext>
                  </a:extLst>
                </a:gridCol>
                <a:gridCol w="1636954">
                  <a:extLst>
                    <a:ext uri="{9D8B030D-6E8A-4147-A177-3AD203B41FA5}">
                      <a16:colId xmlns:a16="http://schemas.microsoft.com/office/drawing/2014/main" val="20002"/>
                    </a:ext>
                  </a:extLst>
                </a:gridCol>
                <a:gridCol w="1491206">
                  <a:extLst>
                    <a:ext uri="{9D8B030D-6E8A-4147-A177-3AD203B41FA5}">
                      <a16:colId xmlns:a16="http://schemas.microsoft.com/office/drawing/2014/main" val="20003"/>
                    </a:ext>
                  </a:extLst>
                </a:gridCol>
                <a:gridCol w="1564080">
                  <a:extLst>
                    <a:ext uri="{9D8B030D-6E8A-4147-A177-3AD203B41FA5}">
                      <a16:colId xmlns:a16="http://schemas.microsoft.com/office/drawing/2014/main" val="20004"/>
                    </a:ext>
                  </a:extLst>
                </a:gridCol>
                <a:gridCol w="1564080">
                  <a:extLst>
                    <a:ext uri="{9D8B030D-6E8A-4147-A177-3AD203B41FA5}">
                      <a16:colId xmlns:a16="http://schemas.microsoft.com/office/drawing/2014/main" val="20005"/>
                    </a:ext>
                  </a:extLst>
                </a:gridCol>
              </a:tblGrid>
              <a:tr h="1134354">
                <a:tc>
                  <a:txBody>
                    <a:bodyPr/>
                    <a:lstStyle/>
                    <a:p>
                      <a:pPr algn="ctr"/>
                      <a:r>
                        <a:rPr lang="fr-FR" sz="2400" b="1" i="0" u="none" strike="noStrike" kern="1200" baseline="0" dirty="0">
                          <a:solidFill>
                            <a:schemeClr val="lt1"/>
                          </a:solidFill>
                          <a:latin typeface="+mn-lt"/>
                          <a:ea typeface="+mn-ea"/>
                          <a:cs typeface="+mn-cs"/>
                        </a:rPr>
                        <a:t>Niveau au Judo</a:t>
                      </a:r>
                      <a:endParaRPr lang="fr-FR" sz="2400" b="1" dirty="0"/>
                    </a:p>
                  </a:txBody>
                  <a:tcPr anchor="ctr"/>
                </a:tc>
                <a:tc>
                  <a:txBody>
                    <a:bodyPr/>
                    <a:lstStyle/>
                    <a:p>
                      <a:pPr algn="ctr"/>
                      <a:r>
                        <a:rPr lang="fr-FR" sz="2400" b="0" i="0" u="none" strike="noStrike" kern="1200" baseline="0" dirty="0">
                          <a:solidFill>
                            <a:schemeClr val="lt1"/>
                          </a:solidFill>
                          <a:latin typeface="+mn-lt"/>
                          <a:ea typeface="+mn-ea"/>
                          <a:cs typeface="+mn-cs"/>
                        </a:rPr>
                        <a:t>Poussins</a:t>
                      </a:r>
                      <a:endParaRPr lang="fr-FR" sz="2400" dirty="0"/>
                    </a:p>
                  </a:txBody>
                  <a:tcPr anchor="ctr"/>
                </a:tc>
                <a:tc>
                  <a:txBody>
                    <a:bodyPr/>
                    <a:lstStyle/>
                    <a:p>
                      <a:pPr algn="ctr"/>
                      <a:r>
                        <a:rPr lang="fr-FR" sz="2400" b="0" i="0" u="none" strike="noStrike" kern="1200" baseline="0" dirty="0">
                          <a:solidFill>
                            <a:schemeClr val="lt1"/>
                          </a:solidFill>
                          <a:latin typeface="+mn-lt"/>
                          <a:ea typeface="+mn-ea"/>
                          <a:cs typeface="+mn-cs"/>
                        </a:rPr>
                        <a:t>Benjamins</a:t>
                      </a:r>
                      <a:endParaRPr lang="fr-FR" sz="2400" dirty="0"/>
                    </a:p>
                  </a:txBody>
                  <a:tcPr anchor="ctr"/>
                </a:tc>
                <a:tc>
                  <a:txBody>
                    <a:bodyPr/>
                    <a:lstStyle/>
                    <a:p>
                      <a:pPr algn="ctr"/>
                      <a:r>
                        <a:rPr lang="fr-FR" sz="2400" b="0" i="0" u="none" strike="noStrike" kern="1200" baseline="0" dirty="0">
                          <a:solidFill>
                            <a:schemeClr val="lt1"/>
                          </a:solidFill>
                          <a:latin typeface="+mn-lt"/>
                          <a:ea typeface="+mn-ea"/>
                          <a:cs typeface="+mn-cs"/>
                        </a:rPr>
                        <a:t>Minimes</a:t>
                      </a:r>
                      <a:endParaRPr lang="fr-FR" sz="2400" dirty="0"/>
                    </a:p>
                  </a:txBody>
                  <a:tcPr anchor="ctr"/>
                </a:tc>
                <a:tc>
                  <a:txBody>
                    <a:bodyPr/>
                    <a:lstStyle/>
                    <a:p>
                      <a:pPr algn="ctr"/>
                      <a:r>
                        <a:rPr lang="fr-FR" sz="2400" b="0" i="0" u="none" strike="noStrike" kern="1200" baseline="0" dirty="0">
                          <a:solidFill>
                            <a:schemeClr val="lt1"/>
                          </a:solidFill>
                          <a:latin typeface="+mn-lt"/>
                          <a:ea typeface="+mn-ea"/>
                          <a:cs typeface="+mn-cs"/>
                        </a:rPr>
                        <a:t>Cadets</a:t>
                      </a:r>
                      <a:endParaRPr lang="fr-FR" sz="2400" dirty="0"/>
                    </a:p>
                  </a:txBody>
                  <a:tcPr anchor="ctr"/>
                </a:tc>
                <a:tc>
                  <a:txBody>
                    <a:bodyPr/>
                    <a:lstStyle/>
                    <a:p>
                      <a:pPr algn="ctr"/>
                      <a:r>
                        <a:rPr lang="fr-FR" sz="2400" b="0" i="0" u="none" strike="noStrike" kern="1200" baseline="0" dirty="0">
                          <a:solidFill>
                            <a:schemeClr val="lt1"/>
                          </a:solidFill>
                          <a:latin typeface="+mn-lt"/>
                          <a:ea typeface="+mn-ea"/>
                          <a:cs typeface="+mn-cs"/>
                        </a:rPr>
                        <a:t>Juniors</a:t>
                      </a:r>
                      <a:endParaRPr lang="fr-FR" sz="2400" dirty="0"/>
                    </a:p>
                  </a:txBody>
                  <a:tcPr anchor="ctr"/>
                </a:tc>
                <a:extLst>
                  <a:ext uri="{0D108BD9-81ED-4DB2-BD59-A6C34878D82A}">
                    <a16:rowId xmlns:a16="http://schemas.microsoft.com/office/drawing/2014/main" val="10000"/>
                  </a:ext>
                </a:extLst>
              </a:tr>
              <a:tr h="1589010">
                <a:tc>
                  <a:txBody>
                    <a:bodyPr/>
                    <a:lstStyle/>
                    <a:p>
                      <a:pPr algn="ctr"/>
                      <a:r>
                        <a:rPr lang="fr-FR" sz="2400" b="1" i="0" u="none" strike="noStrike" kern="1200" baseline="0" dirty="0">
                          <a:solidFill>
                            <a:schemeClr val="dk1"/>
                          </a:solidFill>
                          <a:latin typeface="+mn-lt"/>
                          <a:ea typeface="+mn-ea"/>
                          <a:cs typeface="+mn-cs"/>
                        </a:rPr>
                        <a:t>Nombre de sportifs</a:t>
                      </a:r>
                      <a:endParaRPr lang="fr-FR" sz="2400" b="1" dirty="0"/>
                    </a:p>
                  </a:txBody>
                  <a:tcPr anchor="ctr"/>
                </a:tc>
                <a:tc>
                  <a:txBody>
                    <a:bodyPr/>
                    <a:lstStyle/>
                    <a:p>
                      <a:pPr algn="ctr"/>
                      <a:r>
                        <a:rPr lang="fr-FR" sz="2400" b="1" dirty="0"/>
                        <a:t>10</a:t>
                      </a:r>
                    </a:p>
                  </a:txBody>
                  <a:tcPr anchor="ctr"/>
                </a:tc>
                <a:tc>
                  <a:txBody>
                    <a:bodyPr/>
                    <a:lstStyle/>
                    <a:p>
                      <a:pPr algn="ctr"/>
                      <a:r>
                        <a:rPr lang="fr-FR" sz="2400" b="1" dirty="0"/>
                        <a:t>7</a:t>
                      </a:r>
                    </a:p>
                  </a:txBody>
                  <a:tcPr anchor="ctr"/>
                </a:tc>
                <a:tc>
                  <a:txBody>
                    <a:bodyPr/>
                    <a:lstStyle/>
                    <a:p>
                      <a:pPr algn="ctr"/>
                      <a:r>
                        <a:rPr lang="fr-FR" sz="2400" b="1" dirty="0"/>
                        <a:t>6</a:t>
                      </a:r>
                    </a:p>
                  </a:txBody>
                  <a:tcPr anchor="ctr"/>
                </a:tc>
                <a:tc>
                  <a:txBody>
                    <a:bodyPr/>
                    <a:lstStyle/>
                    <a:p>
                      <a:pPr algn="ctr"/>
                      <a:r>
                        <a:rPr lang="fr-FR" sz="2400" b="1" dirty="0"/>
                        <a:t>5</a:t>
                      </a:r>
                    </a:p>
                  </a:txBody>
                  <a:tcPr anchor="ctr"/>
                </a:tc>
                <a:tc>
                  <a:txBody>
                    <a:bodyPr/>
                    <a:lstStyle/>
                    <a:p>
                      <a:pPr algn="ctr"/>
                      <a:r>
                        <a:rPr lang="fr-FR" sz="2400" b="1" dirty="0"/>
                        <a:t>4</a:t>
                      </a:r>
                    </a:p>
                  </a:txBody>
                  <a:tcPr anchor="ct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4395804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p:txBody>
          <a:bodyPr/>
          <a:lstStyle/>
          <a:p>
            <a:r>
              <a:rPr lang="fr-FR" dirty="0"/>
              <a:t>Je vais regrouper ces données dans un tableau</a:t>
            </a:r>
          </a:p>
        </p:txBody>
      </p:sp>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a:xfrm>
            <a:off x="1029862" y="607336"/>
            <a:ext cx="10277475" cy="268287"/>
          </a:xfrm>
        </p:spPr>
        <p:txBody>
          <a:bodyPr/>
          <a:lstStyle/>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3" name="Image 2">
            <a:extLst>
              <a:ext uri="{FF2B5EF4-FFF2-40B4-BE49-F238E27FC236}">
                <a16:creationId xmlns:a16="http://schemas.microsoft.com/office/drawing/2014/main" id="{F4C7510D-7719-4665-F637-8DAC0FC9328E}"/>
              </a:ext>
            </a:extLst>
          </p:cNvPr>
          <p:cNvPicPr>
            <a:picLocks noChangeAspect="1"/>
          </p:cNvPicPr>
          <p:nvPr/>
        </p:nvPicPr>
        <p:blipFill>
          <a:blip r:embed="rId2"/>
          <a:stretch>
            <a:fillRect/>
          </a:stretch>
        </p:blipFill>
        <p:spPr>
          <a:xfrm>
            <a:off x="11261035" y="1052633"/>
            <a:ext cx="502852" cy="502852"/>
          </a:xfrm>
          <a:prstGeom prst="rect">
            <a:avLst/>
          </a:prstGeom>
        </p:spPr>
      </p:pic>
      <mc:AlternateContent xmlns:mc="http://schemas.openxmlformats.org/markup-compatibility/2006" xmlns:a14="http://schemas.microsoft.com/office/drawing/2010/main">
        <mc:Choice Requires="a14">
          <p:sp>
            <p:nvSpPr>
              <p:cNvPr id="7" name="Rectangle à coins arrondis 9">
                <a:extLst>
                  <a:ext uri="{FF2B5EF4-FFF2-40B4-BE49-F238E27FC236}">
                    <a16:creationId xmlns:a16="http://schemas.microsoft.com/office/drawing/2014/main" id="{C0810421-E357-CE3E-8C62-BA7D599F4FA2}"/>
                  </a:ext>
                </a:extLst>
              </p:cNvPr>
              <p:cNvSpPr/>
              <p:nvPr/>
            </p:nvSpPr>
            <p:spPr>
              <a:xfrm>
                <a:off x="2464905" y="3289191"/>
                <a:ext cx="6634742" cy="705611"/>
              </a:xfrm>
              <a:prstGeom prst="roundRect">
                <a:avLst/>
              </a:prstGeom>
              <a:solidFill>
                <a:schemeClr val="accent2">
                  <a:lumMod val="20000"/>
                  <a:lumOff val="80000"/>
                </a:schemeClr>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14:m>
                  <m:oMathPara xmlns:m="http://schemas.openxmlformats.org/officeDocument/2006/math">
                    <m:oMathParaPr>
                      <m:jc m:val="left"/>
                    </m:oMathParaPr>
                    <m:oMath xmlns:m="http://schemas.openxmlformats.org/officeDocument/2006/math">
                      <m:r>
                        <a:rPr lang="fr-FR" b="1" i="1" dirty="0" smtClean="0">
                          <a:solidFill>
                            <a:schemeClr val="tx1"/>
                          </a:solidFill>
                          <a:latin typeface="Cambria Math" panose="02040503050406030204" pitchFamily="18" charset="0"/>
                        </a:rPr>
                        <m:t>𝑭𝒓</m:t>
                      </m:r>
                      <m:r>
                        <a:rPr lang="fr-FR" b="1" i="1" dirty="0" smtClean="0">
                          <a:solidFill>
                            <a:schemeClr val="tx1"/>
                          </a:solidFill>
                          <a:latin typeface="Cambria Math" panose="02040503050406030204" pitchFamily="18" charset="0"/>
                        </a:rPr>
                        <m:t>é</m:t>
                      </m:r>
                      <m:r>
                        <a:rPr lang="fr-FR" b="1" i="1" dirty="0" smtClean="0">
                          <a:solidFill>
                            <a:schemeClr val="tx1"/>
                          </a:solidFill>
                          <a:latin typeface="Cambria Math" panose="02040503050406030204" pitchFamily="18" charset="0"/>
                        </a:rPr>
                        <m:t>𝒒𝒖𝒆𝒏𝒄𝒆</m:t>
                      </m:r>
                      <m:r>
                        <a:rPr lang="fr-MA" b="1" i="1" dirty="0" smtClean="0">
                          <a:solidFill>
                            <a:schemeClr val="tx1"/>
                          </a:solidFill>
                          <a:latin typeface="Cambria Math" panose="02040503050406030204" pitchFamily="18" charset="0"/>
                        </a:rPr>
                        <m:t> </m:t>
                      </m:r>
                      <m:sSup>
                        <m:sSupPr>
                          <m:ctrlPr>
                            <a:rPr lang="fr-MA" b="1" i="1" dirty="0" smtClean="0">
                              <a:solidFill>
                                <a:schemeClr val="tx1"/>
                              </a:solidFill>
                              <a:latin typeface="Cambria Math" panose="02040503050406030204" pitchFamily="18" charset="0"/>
                            </a:rPr>
                          </m:ctrlPr>
                        </m:sSupPr>
                        <m:e>
                          <m:r>
                            <a:rPr lang="fr-MA" b="1" i="1" dirty="0" smtClean="0">
                              <a:solidFill>
                                <a:schemeClr val="tx1"/>
                              </a:solidFill>
                              <a:latin typeface="Cambria Math" panose="02040503050406030204" pitchFamily="18" charset="0"/>
                            </a:rPr>
                            <m:t>𝒅</m:t>
                          </m:r>
                        </m:e>
                        <m:sup>
                          <m:r>
                            <a:rPr lang="fr-MA" b="1" i="1" dirty="0" smtClean="0">
                              <a:solidFill>
                                <a:schemeClr val="tx1"/>
                              </a:solidFill>
                              <a:latin typeface="Cambria Math" panose="02040503050406030204" pitchFamily="18" charset="0"/>
                            </a:rPr>
                            <m:t>′</m:t>
                          </m:r>
                        </m:sup>
                      </m:sSup>
                      <m:r>
                        <a:rPr lang="fr-MA" b="1" i="1" dirty="0" smtClean="0">
                          <a:solidFill>
                            <a:schemeClr val="tx1"/>
                          </a:solidFill>
                          <a:latin typeface="Cambria Math" panose="02040503050406030204" pitchFamily="18" charset="0"/>
                        </a:rPr>
                        <m:t>𝒖𝒏𝒆</m:t>
                      </m:r>
                      <m:r>
                        <a:rPr lang="fr-MA" b="1" i="1" dirty="0" smtClean="0">
                          <a:solidFill>
                            <a:schemeClr val="tx1"/>
                          </a:solidFill>
                          <a:latin typeface="Cambria Math" panose="02040503050406030204" pitchFamily="18" charset="0"/>
                        </a:rPr>
                        <m:t> </m:t>
                      </m:r>
                      <m:r>
                        <a:rPr lang="fr-MA" b="1" i="1" dirty="0" smtClean="0">
                          <a:solidFill>
                            <a:schemeClr val="tx1"/>
                          </a:solidFill>
                          <a:latin typeface="Cambria Math" panose="02040503050406030204" pitchFamily="18" charset="0"/>
                        </a:rPr>
                        <m:t>𝒗𝒂𝒍𝒆𝒖𝒓</m:t>
                      </m:r>
                      <m:r>
                        <a:rPr lang="fr-MA" b="1" i="1" dirty="0" smtClean="0">
                          <a:solidFill>
                            <a:schemeClr val="tx1"/>
                          </a:solidFill>
                          <a:latin typeface="Cambria Math" panose="02040503050406030204" pitchFamily="18" charset="0"/>
                        </a:rPr>
                        <m:t> =</m:t>
                      </m:r>
                      <m:f>
                        <m:fPr>
                          <m:ctrlPr>
                            <a:rPr lang="fr-FR" b="1" i="1" dirty="0" smtClean="0">
                              <a:solidFill>
                                <a:schemeClr val="tx1"/>
                              </a:solidFill>
                              <a:latin typeface="Cambria Math" panose="02040503050406030204" pitchFamily="18" charset="0"/>
                            </a:rPr>
                          </m:ctrlPr>
                        </m:fPr>
                        <m:num>
                          <m:r>
                            <a:rPr lang="fr-FR" b="1" i="1" dirty="0" smtClean="0">
                              <a:solidFill>
                                <a:schemeClr val="tx1"/>
                              </a:solidFill>
                              <a:latin typeface="Cambria Math" panose="02040503050406030204" pitchFamily="18" charset="0"/>
                            </a:rPr>
                            <m:t>𝑬𝒇𝒇𝒆𝒄𝒕𝒊𝒇</m:t>
                          </m:r>
                          <m:r>
                            <a:rPr lang="fr-FR" b="1" i="1" dirty="0" smtClean="0">
                              <a:solidFill>
                                <a:schemeClr val="tx1"/>
                              </a:solidFill>
                              <a:latin typeface="Cambria Math" panose="02040503050406030204" pitchFamily="18" charset="0"/>
                            </a:rPr>
                            <m:t> </m:t>
                          </m:r>
                          <m:r>
                            <a:rPr lang="fr-FR" b="1" i="1" dirty="0" smtClean="0">
                              <a:solidFill>
                                <a:schemeClr val="tx1"/>
                              </a:solidFill>
                              <a:latin typeface="Cambria Math" panose="02040503050406030204" pitchFamily="18" charset="0"/>
                            </a:rPr>
                            <m:t>𝒅𝒆</m:t>
                          </m:r>
                          <m:r>
                            <a:rPr lang="fr-FR" b="1" i="1" dirty="0" smtClean="0">
                              <a:solidFill>
                                <a:schemeClr val="tx1"/>
                              </a:solidFill>
                              <a:latin typeface="Cambria Math" panose="02040503050406030204" pitchFamily="18" charset="0"/>
                            </a:rPr>
                            <m:t> </m:t>
                          </m:r>
                          <m:r>
                            <a:rPr lang="fr-FR" b="1" i="1" dirty="0" smtClean="0">
                              <a:solidFill>
                                <a:schemeClr val="tx1"/>
                              </a:solidFill>
                              <a:latin typeface="Cambria Math" panose="02040503050406030204" pitchFamily="18" charset="0"/>
                            </a:rPr>
                            <m:t>𝒍𝒂</m:t>
                          </m:r>
                          <m:r>
                            <a:rPr lang="fr-FR" b="1" i="1" dirty="0" smtClean="0">
                              <a:solidFill>
                                <a:schemeClr val="tx1"/>
                              </a:solidFill>
                              <a:latin typeface="Cambria Math" panose="02040503050406030204" pitchFamily="18" charset="0"/>
                            </a:rPr>
                            <m:t> </m:t>
                          </m:r>
                          <m:r>
                            <a:rPr lang="fr-FR" b="1" i="1" dirty="0" smtClean="0">
                              <a:solidFill>
                                <a:schemeClr val="tx1"/>
                              </a:solidFill>
                              <a:latin typeface="Cambria Math" panose="02040503050406030204" pitchFamily="18" charset="0"/>
                            </a:rPr>
                            <m:t>𝒗𝒂𝒍𝒆𝒖𝒓</m:t>
                          </m:r>
                        </m:num>
                        <m:den>
                          <m:r>
                            <a:rPr lang="fr-FR" b="1" i="1" dirty="0" smtClean="0">
                              <a:solidFill>
                                <a:schemeClr val="tx1"/>
                              </a:solidFill>
                              <a:latin typeface="Cambria Math" panose="02040503050406030204" pitchFamily="18" charset="0"/>
                            </a:rPr>
                            <m:t>𝑬𝒇𝒇𝒆𝒄𝒕𝒊𝒇</m:t>
                          </m:r>
                          <m:r>
                            <a:rPr lang="fr-FR" b="1" i="1" dirty="0" smtClean="0">
                              <a:solidFill>
                                <a:schemeClr val="tx1"/>
                              </a:solidFill>
                              <a:latin typeface="Cambria Math" panose="02040503050406030204" pitchFamily="18" charset="0"/>
                            </a:rPr>
                            <m:t> </m:t>
                          </m:r>
                          <m:r>
                            <a:rPr lang="fr-FR" b="1" i="1" dirty="0" smtClean="0">
                              <a:solidFill>
                                <a:schemeClr val="tx1"/>
                              </a:solidFill>
                              <a:latin typeface="Cambria Math" panose="02040503050406030204" pitchFamily="18" charset="0"/>
                            </a:rPr>
                            <m:t>𝒕𝒐𝒕𝒂𝒍</m:t>
                          </m:r>
                        </m:den>
                      </m:f>
                    </m:oMath>
                  </m:oMathPara>
                </a14:m>
                <a:endParaRPr lang="fr-FR" b="1" dirty="0">
                  <a:solidFill>
                    <a:schemeClr val="tx1"/>
                  </a:solidFill>
                </a:endParaRPr>
              </a:p>
            </p:txBody>
          </p:sp>
        </mc:Choice>
        <mc:Fallback xmlns="">
          <p:sp>
            <p:nvSpPr>
              <p:cNvPr id="7" name="Rectangle à coins arrondis 9">
                <a:extLst>
                  <a:ext uri="{FF2B5EF4-FFF2-40B4-BE49-F238E27FC236}">
                    <a16:creationId xmlns:a16="http://schemas.microsoft.com/office/drawing/2014/main" id="{C0810421-E357-CE3E-8C62-BA7D599F4FA2}"/>
                  </a:ext>
                </a:extLst>
              </p:cNvPr>
              <p:cNvSpPr>
                <a:spLocks noRot="1" noChangeAspect="1" noMove="1" noResize="1" noEditPoints="1" noAdjustHandles="1" noChangeArrowheads="1" noChangeShapeType="1" noTextEdit="1"/>
              </p:cNvSpPr>
              <p:nvPr/>
            </p:nvSpPr>
            <p:spPr>
              <a:xfrm>
                <a:off x="2464905" y="3289191"/>
                <a:ext cx="6634742" cy="705611"/>
              </a:xfrm>
              <a:prstGeom prst="roundRect">
                <a:avLst/>
              </a:prstGeom>
              <a:blipFill>
                <a:blip r:embed="rId3"/>
                <a:stretch>
                  <a:fillRect/>
                </a:stretch>
              </a:blipFill>
              <a:ln w="38100">
                <a:solidFill>
                  <a:schemeClr val="accent1"/>
                </a:solidFill>
              </a:ln>
            </p:spPr>
            <p:txBody>
              <a:bodyPr/>
              <a:lstStyle/>
              <a:p>
                <a:r>
                  <a:rPr lang="fr-FR">
                    <a:noFill/>
                  </a:rPr>
                  <a:t> </a:t>
                </a:r>
              </a:p>
            </p:txBody>
          </p:sp>
        </mc:Fallback>
      </mc:AlternateContent>
      <p:graphicFrame>
        <p:nvGraphicFramePr>
          <p:cNvPr id="8" name="Tableau 7">
            <a:extLst>
              <a:ext uri="{FF2B5EF4-FFF2-40B4-BE49-F238E27FC236}">
                <a16:creationId xmlns:a16="http://schemas.microsoft.com/office/drawing/2014/main" id="{08CAC983-7BB6-3FE0-2D80-94BDADC5925F}"/>
              </a:ext>
            </a:extLst>
          </p:cNvPr>
          <p:cNvGraphicFramePr>
            <a:graphicFrameLocks noGrp="1"/>
          </p:cNvGraphicFramePr>
          <p:nvPr>
            <p:extLst>
              <p:ext uri="{D42A27DB-BD31-4B8C-83A1-F6EECF244321}">
                <p14:modId xmlns:p14="http://schemas.microsoft.com/office/powerpoint/2010/main" val="713800693"/>
              </p:ext>
            </p:extLst>
          </p:nvPr>
        </p:nvGraphicFramePr>
        <p:xfrm>
          <a:off x="1893540" y="1740783"/>
          <a:ext cx="8128002" cy="1432560"/>
        </p:xfrm>
        <a:graphic>
          <a:graphicData uri="http://schemas.openxmlformats.org/drawingml/2006/table">
            <a:tbl>
              <a:tblPr firstRow="1" bandRow="1">
                <a:tableStyleId>{5C22544A-7EE6-4342-B048-85BDC9FD1C3A}</a:tableStyleId>
              </a:tblPr>
              <a:tblGrid>
                <a:gridCol w="1354667">
                  <a:extLst>
                    <a:ext uri="{9D8B030D-6E8A-4147-A177-3AD203B41FA5}">
                      <a16:colId xmlns:a16="http://schemas.microsoft.com/office/drawing/2014/main" val="1969130476"/>
                    </a:ext>
                  </a:extLst>
                </a:gridCol>
                <a:gridCol w="1354667">
                  <a:extLst>
                    <a:ext uri="{9D8B030D-6E8A-4147-A177-3AD203B41FA5}">
                      <a16:colId xmlns:a16="http://schemas.microsoft.com/office/drawing/2014/main" val="3007806189"/>
                    </a:ext>
                  </a:extLst>
                </a:gridCol>
                <a:gridCol w="1354667">
                  <a:extLst>
                    <a:ext uri="{9D8B030D-6E8A-4147-A177-3AD203B41FA5}">
                      <a16:colId xmlns:a16="http://schemas.microsoft.com/office/drawing/2014/main" val="1751384335"/>
                    </a:ext>
                  </a:extLst>
                </a:gridCol>
                <a:gridCol w="1354667">
                  <a:extLst>
                    <a:ext uri="{9D8B030D-6E8A-4147-A177-3AD203B41FA5}">
                      <a16:colId xmlns:a16="http://schemas.microsoft.com/office/drawing/2014/main" val="3232157657"/>
                    </a:ext>
                  </a:extLst>
                </a:gridCol>
                <a:gridCol w="1354667">
                  <a:extLst>
                    <a:ext uri="{9D8B030D-6E8A-4147-A177-3AD203B41FA5}">
                      <a16:colId xmlns:a16="http://schemas.microsoft.com/office/drawing/2014/main" val="462595971"/>
                    </a:ext>
                  </a:extLst>
                </a:gridCol>
                <a:gridCol w="1354667">
                  <a:extLst>
                    <a:ext uri="{9D8B030D-6E8A-4147-A177-3AD203B41FA5}">
                      <a16:colId xmlns:a16="http://schemas.microsoft.com/office/drawing/2014/main" val="2820199958"/>
                    </a:ext>
                  </a:extLst>
                </a:gridCol>
              </a:tblGrid>
              <a:tr h="370840">
                <a:tc>
                  <a:txBody>
                    <a:bodyPr/>
                    <a:lstStyle/>
                    <a:p>
                      <a:pPr algn="ctr"/>
                      <a:r>
                        <a:rPr lang="fr-FR" sz="1400" b="1" i="0" u="none" strike="noStrike" kern="1200" baseline="0" dirty="0">
                          <a:solidFill>
                            <a:schemeClr val="lt1"/>
                          </a:solidFill>
                          <a:latin typeface="+mn-lt"/>
                          <a:ea typeface="+mn-ea"/>
                          <a:cs typeface="+mn-cs"/>
                        </a:rPr>
                        <a:t>Niveau au Judo</a:t>
                      </a:r>
                      <a:endParaRPr lang="fr-FR" sz="1400" b="1" dirty="0"/>
                    </a:p>
                  </a:txBody>
                  <a:tcPr anchor="ctr"/>
                </a:tc>
                <a:tc>
                  <a:txBody>
                    <a:bodyPr/>
                    <a:lstStyle/>
                    <a:p>
                      <a:pPr algn="ctr"/>
                      <a:r>
                        <a:rPr lang="fr-FR" sz="1400" b="0" i="0" u="none" strike="noStrike" kern="1200" baseline="0" dirty="0">
                          <a:solidFill>
                            <a:schemeClr val="lt1"/>
                          </a:solidFill>
                          <a:latin typeface="+mn-lt"/>
                          <a:ea typeface="+mn-ea"/>
                          <a:cs typeface="+mn-cs"/>
                        </a:rPr>
                        <a:t>Poussins</a:t>
                      </a:r>
                      <a:endParaRPr lang="fr-FR" sz="1400" dirty="0"/>
                    </a:p>
                  </a:txBody>
                  <a:tcPr anchor="ctr"/>
                </a:tc>
                <a:tc>
                  <a:txBody>
                    <a:bodyPr/>
                    <a:lstStyle/>
                    <a:p>
                      <a:pPr algn="ctr"/>
                      <a:r>
                        <a:rPr lang="fr-FR" sz="1400" b="0" i="0" u="none" strike="noStrike" kern="1200" baseline="0" dirty="0">
                          <a:solidFill>
                            <a:schemeClr val="lt1"/>
                          </a:solidFill>
                          <a:latin typeface="+mn-lt"/>
                          <a:ea typeface="+mn-ea"/>
                          <a:cs typeface="+mn-cs"/>
                        </a:rPr>
                        <a:t>Benjamins</a:t>
                      </a:r>
                      <a:endParaRPr lang="fr-FR" sz="1400" dirty="0"/>
                    </a:p>
                  </a:txBody>
                  <a:tcPr anchor="ctr"/>
                </a:tc>
                <a:tc>
                  <a:txBody>
                    <a:bodyPr/>
                    <a:lstStyle/>
                    <a:p>
                      <a:pPr algn="ctr"/>
                      <a:r>
                        <a:rPr lang="fr-FR" sz="1400" b="0" i="0" u="none" strike="noStrike" kern="1200" baseline="0" dirty="0">
                          <a:solidFill>
                            <a:schemeClr val="lt1"/>
                          </a:solidFill>
                          <a:latin typeface="+mn-lt"/>
                          <a:ea typeface="+mn-ea"/>
                          <a:cs typeface="+mn-cs"/>
                        </a:rPr>
                        <a:t>Minimes</a:t>
                      </a:r>
                      <a:endParaRPr lang="fr-FR" sz="1400" dirty="0"/>
                    </a:p>
                  </a:txBody>
                  <a:tcPr anchor="ctr"/>
                </a:tc>
                <a:tc>
                  <a:txBody>
                    <a:bodyPr/>
                    <a:lstStyle/>
                    <a:p>
                      <a:pPr algn="ctr"/>
                      <a:r>
                        <a:rPr lang="fr-FR" sz="1400" b="0" i="0" u="none" strike="noStrike" kern="1200" baseline="0" dirty="0">
                          <a:solidFill>
                            <a:schemeClr val="lt1"/>
                          </a:solidFill>
                          <a:latin typeface="+mn-lt"/>
                          <a:ea typeface="+mn-ea"/>
                          <a:cs typeface="+mn-cs"/>
                        </a:rPr>
                        <a:t>Cadets</a:t>
                      </a:r>
                      <a:endParaRPr lang="fr-FR" sz="1400" dirty="0"/>
                    </a:p>
                  </a:txBody>
                  <a:tcPr anchor="ctr"/>
                </a:tc>
                <a:tc>
                  <a:txBody>
                    <a:bodyPr/>
                    <a:lstStyle/>
                    <a:p>
                      <a:pPr algn="ctr"/>
                      <a:r>
                        <a:rPr lang="fr-FR" sz="1400" b="0" i="0" u="none" strike="noStrike" kern="1200" baseline="0" dirty="0">
                          <a:solidFill>
                            <a:schemeClr val="lt1"/>
                          </a:solidFill>
                          <a:latin typeface="+mn-lt"/>
                          <a:ea typeface="+mn-ea"/>
                          <a:cs typeface="+mn-cs"/>
                        </a:rPr>
                        <a:t>Juniors</a:t>
                      </a:r>
                      <a:endParaRPr lang="fr-FR" sz="1400" dirty="0"/>
                    </a:p>
                  </a:txBody>
                  <a:tcPr anchor="ctr"/>
                </a:tc>
                <a:extLst>
                  <a:ext uri="{0D108BD9-81ED-4DB2-BD59-A6C34878D82A}">
                    <a16:rowId xmlns:a16="http://schemas.microsoft.com/office/drawing/2014/main" val="2660827849"/>
                  </a:ext>
                </a:extLst>
              </a:tr>
              <a:tr h="370840">
                <a:tc>
                  <a:txBody>
                    <a:bodyPr/>
                    <a:lstStyle/>
                    <a:p>
                      <a:pPr algn="ctr"/>
                      <a:r>
                        <a:rPr lang="fr-FR" sz="1400" b="1" i="0" u="none" strike="noStrike" kern="1200" baseline="0" dirty="0">
                          <a:solidFill>
                            <a:schemeClr val="dk1"/>
                          </a:solidFill>
                          <a:latin typeface="+mn-lt"/>
                          <a:ea typeface="+mn-ea"/>
                          <a:cs typeface="+mn-cs"/>
                        </a:rPr>
                        <a:t>Nombre de sportifs</a:t>
                      </a:r>
                      <a:endParaRPr lang="fr-FR" sz="1400" b="1" dirty="0"/>
                    </a:p>
                  </a:txBody>
                  <a:tcPr anchor="ctr"/>
                </a:tc>
                <a:tc>
                  <a:txBody>
                    <a:bodyPr/>
                    <a:lstStyle/>
                    <a:p>
                      <a:pPr algn="ctr"/>
                      <a:r>
                        <a:rPr lang="fr-FR" sz="1400" b="1" dirty="0"/>
                        <a:t>10</a:t>
                      </a:r>
                    </a:p>
                  </a:txBody>
                  <a:tcPr anchor="ctr"/>
                </a:tc>
                <a:tc>
                  <a:txBody>
                    <a:bodyPr/>
                    <a:lstStyle/>
                    <a:p>
                      <a:pPr algn="ctr"/>
                      <a:r>
                        <a:rPr lang="fr-FR" sz="1400" b="1" dirty="0"/>
                        <a:t>7</a:t>
                      </a:r>
                    </a:p>
                  </a:txBody>
                  <a:tcPr anchor="ctr"/>
                </a:tc>
                <a:tc>
                  <a:txBody>
                    <a:bodyPr/>
                    <a:lstStyle/>
                    <a:p>
                      <a:pPr algn="ctr"/>
                      <a:r>
                        <a:rPr lang="fr-FR" sz="1400" b="1" dirty="0"/>
                        <a:t>6</a:t>
                      </a:r>
                    </a:p>
                  </a:txBody>
                  <a:tcPr anchor="ctr"/>
                </a:tc>
                <a:tc>
                  <a:txBody>
                    <a:bodyPr/>
                    <a:lstStyle/>
                    <a:p>
                      <a:pPr algn="ctr"/>
                      <a:r>
                        <a:rPr lang="fr-FR" sz="1400" b="1" dirty="0"/>
                        <a:t>5</a:t>
                      </a:r>
                    </a:p>
                  </a:txBody>
                  <a:tcPr anchor="ctr"/>
                </a:tc>
                <a:tc>
                  <a:txBody>
                    <a:bodyPr/>
                    <a:lstStyle/>
                    <a:p>
                      <a:pPr algn="ctr"/>
                      <a:r>
                        <a:rPr lang="fr-FR" sz="1400" b="1" dirty="0"/>
                        <a:t>4</a:t>
                      </a:r>
                    </a:p>
                  </a:txBody>
                  <a:tcPr anchor="ctr"/>
                </a:tc>
                <a:extLst>
                  <a:ext uri="{0D108BD9-81ED-4DB2-BD59-A6C34878D82A}">
                    <a16:rowId xmlns:a16="http://schemas.microsoft.com/office/drawing/2014/main" val="3604773555"/>
                  </a:ext>
                </a:extLst>
              </a:tr>
              <a:tr h="370840">
                <a:tc>
                  <a:txBody>
                    <a:bodyPr/>
                    <a:lstStyle/>
                    <a:p>
                      <a:pPr algn="ctr"/>
                      <a:r>
                        <a:rPr lang="fr-FR" sz="1400" b="1" i="0" u="none" strike="noStrike" kern="1200" baseline="0" dirty="0">
                          <a:solidFill>
                            <a:schemeClr val="dk1"/>
                          </a:solidFill>
                          <a:latin typeface="+mn-lt"/>
                          <a:ea typeface="+mn-ea"/>
                          <a:cs typeface="+mn-cs"/>
                        </a:rPr>
                        <a:t>Fréquence</a:t>
                      </a:r>
                    </a:p>
                  </a:txBody>
                  <a:tcPr anchor="ctr"/>
                </a:tc>
                <a:tc>
                  <a:txBody>
                    <a:bodyPr/>
                    <a:lstStyle/>
                    <a:p>
                      <a:pPr algn="ctr"/>
                      <a:endParaRPr lang="fr-FR" sz="2000" b="1" dirty="0">
                        <a:solidFill>
                          <a:srgbClr val="FF0000"/>
                        </a:solidFill>
                      </a:endParaRPr>
                    </a:p>
                  </a:txBody>
                  <a:tcPr anchor="ctr"/>
                </a:tc>
                <a:tc>
                  <a:txBody>
                    <a:bodyPr/>
                    <a:lstStyle/>
                    <a:p>
                      <a:pPr algn="ctr"/>
                      <a:endParaRPr lang="fr-FR" sz="1100" b="1" dirty="0"/>
                    </a:p>
                  </a:txBody>
                  <a:tcPr anchor="ctr"/>
                </a:tc>
                <a:tc>
                  <a:txBody>
                    <a:bodyPr/>
                    <a:lstStyle/>
                    <a:p>
                      <a:pPr algn="ctr"/>
                      <a:endParaRPr lang="fr-FR" sz="1100" b="1" dirty="0"/>
                    </a:p>
                  </a:txBody>
                  <a:tcPr anchor="ctr"/>
                </a:tc>
                <a:tc>
                  <a:txBody>
                    <a:bodyPr/>
                    <a:lstStyle/>
                    <a:p>
                      <a:pPr algn="ctr"/>
                      <a:endParaRPr lang="fr-FR" sz="1100" b="1" dirty="0"/>
                    </a:p>
                  </a:txBody>
                  <a:tcPr anchor="ctr"/>
                </a:tc>
                <a:tc>
                  <a:txBody>
                    <a:bodyPr/>
                    <a:lstStyle/>
                    <a:p>
                      <a:pPr algn="ctr"/>
                      <a:endParaRPr lang="fr-FR" sz="1100" b="1" dirty="0"/>
                    </a:p>
                  </a:txBody>
                  <a:tcPr anchor="ctr"/>
                </a:tc>
                <a:extLst>
                  <a:ext uri="{0D108BD9-81ED-4DB2-BD59-A6C34878D82A}">
                    <a16:rowId xmlns:a16="http://schemas.microsoft.com/office/drawing/2014/main" val="2425835139"/>
                  </a:ext>
                </a:extLst>
              </a:tr>
            </a:tbl>
          </a:graphicData>
        </a:graphic>
      </p:graphicFrame>
      <mc:AlternateContent xmlns:mc="http://schemas.openxmlformats.org/markup-compatibility/2006" xmlns:a14="http://schemas.microsoft.com/office/drawing/2010/main">
        <mc:Choice Requires="a14">
          <p:sp>
            <p:nvSpPr>
              <p:cNvPr id="9" name="Rectangle à coins arrondis 71">
                <a:extLst>
                  <a:ext uri="{FF2B5EF4-FFF2-40B4-BE49-F238E27FC236}">
                    <a16:creationId xmlns:a16="http://schemas.microsoft.com/office/drawing/2014/main" id="{2540B532-0628-638B-89F4-97D1A2D47343}"/>
                  </a:ext>
                </a:extLst>
              </p:cNvPr>
              <p:cNvSpPr/>
              <p:nvPr/>
            </p:nvSpPr>
            <p:spPr>
              <a:xfrm>
                <a:off x="403610" y="4114800"/>
                <a:ext cx="11024753" cy="1164806"/>
              </a:xfrm>
              <a:prstGeom prst="round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14:m>
                  <m:oMath xmlns:m="http://schemas.openxmlformats.org/officeDocument/2006/math">
                    <m:r>
                      <a:rPr lang="fr-FR" sz="3200" i="1" dirty="0" smtClean="0">
                        <a:solidFill>
                          <a:schemeClr val="tx1"/>
                        </a:solidFill>
                        <a:latin typeface="Cambria Math" panose="02040503050406030204" pitchFamily="18" charset="0"/>
                      </a:rPr>
                      <m:t>𝐹𝑟</m:t>
                    </m:r>
                    <m:r>
                      <a:rPr lang="fr-FR" sz="3200" i="1" dirty="0" smtClean="0">
                        <a:solidFill>
                          <a:schemeClr val="tx1"/>
                        </a:solidFill>
                        <a:latin typeface="Cambria Math" panose="02040503050406030204" pitchFamily="18" charset="0"/>
                      </a:rPr>
                      <m:t>é</m:t>
                    </m:r>
                    <m:r>
                      <a:rPr lang="fr-FR" sz="3200" i="1" dirty="0" smtClean="0">
                        <a:solidFill>
                          <a:schemeClr val="tx1"/>
                        </a:solidFill>
                        <a:latin typeface="Cambria Math" panose="02040503050406030204" pitchFamily="18" charset="0"/>
                      </a:rPr>
                      <m:t>𝑞𝑢𝑒𝑛𝑐𝑒</m:t>
                    </m:r>
                    <m:r>
                      <a:rPr lang="fr-MA" sz="3200" b="0" i="1" dirty="0" smtClean="0">
                        <a:solidFill>
                          <a:schemeClr val="tx1"/>
                        </a:solidFill>
                        <a:latin typeface="Cambria Math" panose="02040503050406030204" pitchFamily="18" charset="0"/>
                      </a:rPr>
                      <m:t> </m:t>
                    </m:r>
                    <m:r>
                      <a:rPr lang="fr-MA" sz="3200" b="0" i="1" dirty="0" smtClean="0">
                        <a:solidFill>
                          <a:schemeClr val="tx1"/>
                        </a:solidFill>
                        <a:latin typeface="Cambria Math" panose="02040503050406030204" pitchFamily="18" charset="0"/>
                      </a:rPr>
                      <m:t>𝑑𝑒𝑠</m:t>
                    </m:r>
                    <m:r>
                      <a:rPr lang="fr-MA" sz="3200" b="0" i="1" dirty="0" smtClean="0">
                        <a:solidFill>
                          <a:schemeClr val="tx1"/>
                        </a:solidFill>
                        <a:latin typeface="Cambria Math" panose="02040503050406030204" pitchFamily="18" charset="0"/>
                      </a:rPr>
                      <m:t> </m:t>
                    </m:r>
                    <m:r>
                      <m:rPr>
                        <m:nor/>
                      </m:rPr>
                      <a:rPr lang="fr-FR" sz="3200" b="0" i="0" dirty="0" smtClean="0">
                        <a:solidFill>
                          <a:schemeClr val="tx1"/>
                        </a:solidFill>
                        <a:latin typeface="Cambria Math" panose="02040503050406030204" pitchFamily="18" charset="0"/>
                      </a:rPr>
                      <m:t>Poussins</m:t>
                    </m:r>
                    <m:r>
                      <a:rPr lang="fr-FR" sz="3200" i="1" dirty="0" smtClean="0">
                        <a:solidFill>
                          <a:schemeClr val="tx1"/>
                        </a:solidFill>
                        <a:latin typeface="Cambria Math" panose="02040503050406030204" pitchFamily="18" charset="0"/>
                      </a:rPr>
                      <m:t>=</m:t>
                    </m:r>
                    <m:f>
                      <m:fPr>
                        <m:ctrlPr>
                          <a:rPr lang="fr-FR" sz="3200" i="1" dirty="0" smtClean="0">
                            <a:solidFill>
                              <a:schemeClr val="tx1"/>
                            </a:solidFill>
                            <a:latin typeface="Cambria Math" panose="02040503050406030204" pitchFamily="18" charset="0"/>
                          </a:rPr>
                        </m:ctrlPr>
                      </m:fPr>
                      <m:num>
                        <m:r>
                          <a:rPr lang="fr-FR" sz="3200" b="0" i="1" dirty="0" smtClean="0">
                            <a:solidFill>
                              <a:schemeClr val="tx1"/>
                            </a:solidFill>
                            <a:latin typeface="Cambria Math" panose="02040503050406030204" pitchFamily="18" charset="0"/>
                          </a:rPr>
                          <m:t>𝐸𝑓𝑓𝑒𝑐𝑡𝑖𝑓</m:t>
                        </m:r>
                        <m:r>
                          <a:rPr lang="fr-FR" sz="3200" b="0" i="1" dirty="0" smtClean="0">
                            <a:solidFill>
                              <a:schemeClr val="tx1"/>
                            </a:solidFill>
                            <a:latin typeface="Cambria Math" panose="02040503050406030204" pitchFamily="18" charset="0"/>
                          </a:rPr>
                          <m:t> </m:t>
                        </m:r>
                        <m:r>
                          <a:rPr lang="fr-FR" sz="3200" b="0" i="1" dirty="0" smtClean="0">
                            <a:solidFill>
                              <a:schemeClr val="tx1"/>
                            </a:solidFill>
                            <a:latin typeface="Cambria Math" panose="02040503050406030204" pitchFamily="18" charset="0"/>
                          </a:rPr>
                          <m:t>𝑑𝑒</m:t>
                        </m:r>
                        <m:r>
                          <a:rPr lang="fr-FR" sz="3200" b="0" i="1" dirty="0" smtClean="0">
                            <a:solidFill>
                              <a:schemeClr val="tx1"/>
                            </a:solidFill>
                            <a:latin typeface="Cambria Math" panose="02040503050406030204" pitchFamily="18" charset="0"/>
                          </a:rPr>
                          <m:t> </m:t>
                        </m:r>
                        <m:r>
                          <a:rPr lang="fr-FR" sz="3200" b="0" i="1" dirty="0" smtClean="0">
                            <a:solidFill>
                              <a:schemeClr val="tx1"/>
                            </a:solidFill>
                            <a:latin typeface="Cambria Math" panose="02040503050406030204" pitchFamily="18" charset="0"/>
                          </a:rPr>
                          <m:t>𝑙𝑎</m:t>
                        </m:r>
                        <m:r>
                          <a:rPr lang="fr-FR" sz="3200" b="0" i="1" dirty="0" smtClean="0">
                            <a:solidFill>
                              <a:schemeClr val="tx1"/>
                            </a:solidFill>
                            <a:latin typeface="Cambria Math" panose="02040503050406030204" pitchFamily="18" charset="0"/>
                          </a:rPr>
                          <m:t> </m:t>
                        </m:r>
                        <m:r>
                          <a:rPr lang="fr-FR" sz="3200" b="0" i="1" dirty="0" smtClean="0">
                            <a:solidFill>
                              <a:schemeClr val="tx1"/>
                            </a:solidFill>
                            <a:latin typeface="Cambria Math" panose="02040503050406030204" pitchFamily="18" charset="0"/>
                          </a:rPr>
                          <m:t>𝑣𝑎𝑙𝑒𝑢𝑟</m:t>
                        </m:r>
                      </m:num>
                      <m:den>
                        <m:r>
                          <a:rPr lang="fr-FR" sz="3200" b="0" i="1" dirty="0" smtClean="0">
                            <a:solidFill>
                              <a:schemeClr val="tx1"/>
                            </a:solidFill>
                            <a:latin typeface="Cambria Math" panose="02040503050406030204" pitchFamily="18" charset="0"/>
                          </a:rPr>
                          <m:t>𝐸𝑓𝑓𝑒𝑐𝑡𝑖𝑓</m:t>
                        </m:r>
                        <m:r>
                          <a:rPr lang="fr-FR" sz="3200" b="0" i="1" dirty="0" smtClean="0">
                            <a:solidFill>
                              <a:schemeClr val="tx1"/>
                            </a:solidFill>
                            <a:latin typeface="Cambria Math" panose="02040503050406030204" pitchFamily="18" charset="0"/>
                          </a:rPr>
                          <m:t> </m:t>
                        </m:r>
                        <m:r>
                          <a:rPr lang="fr-FR" sz="3200" b="0" i="1" dirty="0" smtClean="0">
                            <a:solidFill>
                              <a:schemeClr val="tx1"/>
                            </a:solidFill>
                            <a:latin typeface="Cambria Math" panose="02040503050406030204" pitchFamily="18" charset="0"/>
                          </a:rPr>
                          <m:t>𝑡𝑜𝑡𝑎𝑙</m:t>
                        </m:r>
                      </m:den>
                    </m:f>
                    <m:r>
                      <a:rPr lang="fr-MA" sz="3200" b="0" i="1" dirty="0" smtClean="0">
                        <a:solidFill>
                          <a:schemeClr val="tx1"/>
                        </a:solidFill>
                        <a:latin typeface="Cambria Math" panose="02040503050406030204" pitchFamily="18" charset="0"/>
                      </a:rPr>
                      <m:t>=</m:t>
                    </m:r>
                    <m:f>
                      <m:fPr>
                        <m:ctrlPr>
                          <a:rPr lang="fr-FR" sz="3200" i="1" dirty="0">
                            <a:solidFill>
                              <a:schemeClr val="tx1"/>
                            </a:solidFill>
                            <a:latin typeface="Cambria Math" panose="02040503050406030204" pitchFamily="18" charset="0"/>
                          </a:rPr>
                        </m:ctrlPr>
                      </m:fPr>
                      <m:num>
                        <m:r>
                          <a:rPr lang="fr-FR" sz="3200" b="0" i="1" dirty="0" smtClean="0">
                            <a:solidFill>
                              <a:schemeClr val="tx1"/>
                            </a:solidFill>
                            <a:latin typeface="Cambria Math" panose="02040503050406030204" pitchFamily="18" charset="0"/>
                          </a:rPr>
                          <m:t>10</m:t>
                        </m:r>
                      </m:num>
                      <m:den>
                        <m:r>
                          <a:rPr lang="fr-MA" sz="3200" b="0" i="1" dirty="0" smtClean="0">
                            <a:solidFill>
                              <a:schemeClr val="tx1"/>
                            </a:solidFill>
                            <a:latin typeface="Cambria Math" panose="02040503050406030204" pitchFamily="18" charset="0"/>
                          </a:rPr>
                          <m:t>32</m:t>
                        </m:r>
                      </m:den>
                    </m:f>
                  </m:oMath>
                </a14:m>
                <a:r>
                  <a:rPr lang="fr-FR" sz="3200" dirty="0">
                    <a:solidFill>
                      <a:schemeClr val="tx1"/>
                    </a:solidFill>
                  </a:rPr>
                  <a:t> = </a:t>
                </a:r>
                <a:r>
                  <a:rPr lang="fr-FR" sz="3200" b="1" dirty="0">
                    <a:solidFill>
                      <a:srgbClr val="FF0000"/>
                    </a:solidFill>
                  </a:rPr>
                  <a:t>0,3125</a:t>
                </a:r>
              </a:p>
            </p:txBody>
          </p:sp>
        </mc:Choice>
        <mc:Fallback xmlns="">
          <p:sp>
            <p:nvSpPr>
              <p:cNvPr id="9" name="Rectangle à coins arrondis 71">
                <a:extLst>
                  <a:ext uri="{FF2B5EF4-FFF2-40B4-BE49-F238E27FC236}">
                    <a16:creationId xmlns:a16="http://schemas.microsoft.com/office/drawing/2014/main" id="{2540B532-0628-638B-89F4-97D1A2D47343}"/>
                  </a:ext>
                </a:extLst>
              </p:cNvPr>
              <p:cNvSpPr>
                <a:spLocks noRot="1" noChangeAspect="1" noMove="1" noResize="1" noEditPoints="1" noAdjustHandles="1" noChangeArrowheads="1" noChangeShapeType="1" noTextEdit="1"/>
              </p:cNvSpPr>
              <p:nvPr/>
            </p:nvSpPr>
            <p:spPr>
              <a:xfrm>
                <a:off x="403610" y="4114800"/>
                <a:ext cx="11024753" cy="1164806"/>
              </a:xfrm>
              <a:prstGeom prst="roundRect">
                <a:avLst/>
              </a:prstGeom>
              <a:blipFill>
                <a:blip r:embed="rId4"/>
                <a:stretch>
                  <a:fillRect/>
                </a:stretch>
              </a:blipFill>
              <a:ln w="38100">
                <a:noFill/>
              </a:ln>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0" name="Rectangle à coins arrondis 71">
                <a:extLst>
                  <a:ext uri="{FF2B5EF4-FFF2-40B4-BE49-F238E27FC236}">
                    <a16:creationId xmlns:a16="http://schemas.microsoft.com/office/drawing/2014/main" id="{137F1A0C-9818-25FB-3EE4-33B6ED16D79E}"/>
                  </a:ext>
                </a:extLst>
              </p:cNvPr>
              <p:cNvSpPr/>
              <p:nvPr/>
            </p:nvSpPr>
            <p:spPr>
              <a:xfrm>
                <a:off x="2310287" y="1163453"/>
                <a:ext cx="7211400" cy="391815"/>
              </a:xfrm>
              <a:prstGeom prst="round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14:m>
                  <m:oMathPara xmlns:m="http://schemas.openxmlformats.org/officeDocument/2006/math">
                    <m:oMathParaPr>
                      <m:jc m:val="centerGroup"/>
                    </m:oMathParaPr>
                    <m:oMath xmlns:m="http://schemas.openxmlformats.org/officeDocument/2006/math">
                      <m:r>
                        <a:rPr lang="fr-FR" sz="2400" b="1" i="1" dirty="0" smtClean="0">
                          <a:solidFill>
                            <a:schemeClr val="tx1"/>
                          </a:solidFill>
                          <a:latin typeface="Cambria Math" panose="02040503050406030204" pitchFamily="18" charset="0"/>
                        </a:rPr>
                        <m:t>𝑬𝒇𝒇𝒆𝒄𝒕𝒊𝒇</m:t>
                      </m:r>
                      <m:r>
                        <a:rPr lang="fr-FR" sz="2400" b="1" i="1" dirty="0" smtClean="0">
                          <a:solidFill>
                            <a:schemeClr val="tx1"/>
                          </a:solidFill>
                          <a:latin typeface="Cambria Math" panose="02040503050406030204" pitchFamily="18" charset="0"/>
                        </a:rPr>
                        <m:t> </m:t>
                      </m:r>
                      <m:r>
                        <a:rPr lang="fr-FR" sz="2400" b="1" i="1" dirty="0" smtClean="0">
                          <a:solidFill>
                            <a:schemeClr val="tx1"/>
                          </a:solidFill>
                          <a:latin typeface="Cambria Math" panose="02040503050406030204" pitchFamily="18" charset="0"/>
                        </a:rPr>
                        <m:t>𝒕𝒐𝒕𝒂𝒍</m:t>
                      </m:r>
                      <m:r>
                        <a:rPr lang="fr-FR" sz="2400" b="1" i="1" dirty="0" smtClean="0">
                          <a:solidFill>
                            <a:schemeClr val="tx1"/>
                          </a:solidFill>
                          <a:latin typeface="Cambria Math" panose="02040503050406030204" pitchFamily="18" charset="0"/>
                        </a:rPr>
                        <m:t>=</m:t>
                      </m:r>
                      <m:r>
                        <a:rPr lang="fr-FR" sz="2400" b="1" i="1" dirty="0" smtClean="0">
                          <a:solidFill>
                            <a:schemeClr val="tx1"/>
                          </a:solidFill>
                          <a:latin typeface="Cambria Math" panose="02040503050406030204" pitchFamily="18" charset="0"/>
                        </a:rPr>
                        <m:t>𝟏𝟎</m:t>
                      </m:r>
                      <m:r>
                        <a:rPr lang="fr-FR" sz="2400" b="1" i="1" dirty="0" smtClean="0">
                          <a:solidFill>
                            <a:schemeClr val="tx1"/>
                          </a:solidFill>
                          <a:latin typeface="Cambria Math" panose="02040503050406030204" pitchFamily="18" charset="0"/>
                        </a:rPr>
                        <m:t>+</m:t>
                      </m:r>
                      <m:r>
                        <a:rPr lang="fr-FR" sz="2400" b="1" i="1" dirty="0" smtClean="0">
                          <a:solidFill>
                            <a:schemeClr val="tx1"/>
                          </a:solidFill>
                          <a:latin typeface="Cambria Math" panose="02040503050406030204" pitchFamily="18" charset="0"/>
                        </a:rPr>
                        <m:t>𝟕</m:t>
                      </m:r>
                      <m:r>
                        <a:rPr lang="fr-FR" sz="2400" b="1" i="1" dirty="0" smtClean="0">
                          <a:solidFill>
                            <a:schemeClr val="tx1"/>
                          </a:solidFill>
                          <a:latin typeface="Cambria Math" panose="02040503050406030204" pitchFamily="18" charset="0"/>
                        </a:rPr>
                        <m:t>+</m:t>
                      </m:r>
                      <m:r>
                        <a:rPr lang="fr-FR" sz="2400" b="1" i="1" dirty="0" smtClean="0">
                          <a:solidFill>
                            <a:schemeClr val="tx1"/>
                          </a:solidFill>
                          <a:latin typeface="Cambria Math" panose="02040503050406030204" pitchFamily="18" charset="0"/>
                        </a:rPr>
                        <m:t>𝟔</m:t>
                      </m:r>
                      <m:r>
                        <a:rPr lang="fr-FR" sz="2400" b="1" i="1" dirty="0" smtClean="0">
                          <a:solidFill>
                            <a:schemeClr val="tx1"/>
                          </a:solidFill>
                          <a:latin typeface="Cambria Math" panose="02040503050406030204" pitchFamily="18" charset="0"/>
                        </a:rPr>
                        <m:t>+</m:t>
                      </m:r>
                      <m:r>
                        <a:rPr lang="fr-FR" sz="2400" b="1" i="1" dirty="0" smtClean="0">
                          <a:solidFill>
                            <a:schemeClr val="tx1"/>
                          </a:solidFill>
                          <a:latin typeface="Cambria Math" panose="02040503050406030204" pitchFamily="18" charset="0"/>
                        </a:rPr>
                        <m:t>𝟓</m:t>
                      </m:r>
                      <m:r>
                        <a:rPr lang="fr-FR" sz="2400" b="1" i="1" dirty="0" smtClean="0">
                          <a:solidFill>
                            <a:schemeClr val="tx1"/>
                          </a:solidFill>
                          <a:latin typeface="Cambria Math" panose="02040503050406030204" pitchFamily="18" charset="0"/>
                        </a:rPr>
                        <m:t>+</m:t>
                      </m:r>
                      <m:r>
                        <a:rPr lang="fr-FR" sz="2400" b="1" i="1" dirty="0" smtClean="0">
                          <a:solidFill>
                            <a:schemeClr val="tx1"/>
                          </a:solidFill>
                          <a:latin typeface="Cambria Math" panose="02040503050406030204" pitchFamily="18" charset="0"/>
                        </a:rPr>
                        <m:t>𝟒</m:t>
                      </m:r>
                      <m:r>
                        <a:rPr lang="fr-FR" sz="2400" b="1" i="1" dirty="0" smtClean="0">
                          <a:solidFill>
                            <a:schemeClr val="tx1"/>
                          </a:solidFill>
                          <a:latin typeface="Cambria Math" panose="02040503050406030204" pitchFamily="18" charset="0"/>
                        </a:rPr>
                        <m:t>=</m:t>
                      </m:r>
                      <m:r>
                        <a:rPr lang="fr-FR" sz="2400" b="1" i="1" dirty="0" smtClean="0">
                          <a:solidFill>
                            <a:srgbClr val="FF0000"/>
                          </a:solidFill>
                          <a:latin typeface="Cambria Math" panose="02040503050406030204" pitchFamily="18" charset="0"/>
                        </a:rPr>
                        <m:t>𝟑𝟐</m:t>
                      </m:r>
                    </m:oMath>
                  </m:oMathPara>
                </a14:m>
                <a:endParaRPr lang="fr-FR" b="1" dirty="0">
                  <a:solidFill>
                    <a:schemeClr val="tx1"/>
                  </a:solidFill>
                </a:endParaRPr>
              </a:p>
            </p:txBody>
          </p:sp>
        </mc:Choice>
        <mc:Fallback xmlns="">
          <p:sp>
            <p:nvSpPr>
              <p:cNvPr id="10" name="Rectangle à coins arrondis 71">
                <a:extLst>
                  <a:ext uri="{FF2B5EF4-FFF2-40B4-BE49-F238E27FC236}">
                    <a16:creationId xmlns:a16="http://schemas.microsoft.com/office/drawing/2014/main" id="{137F1A0C-9818-25FB-3EE4-33B6ED16D79E}"/>
                  </a:ext>
                </a:extLst>
              </p:cNvPr>
              <p:cNvSpPr>
                <a:spLocks noRot="1" noChangeAspect="1" noMove="1" noResize="1" noEditPoints="1" noAdjustHandles="1" noChangeArrowheads="1" noChangeShapeType="1" noTextEdit="1"/>
              </p:cNvSpPr>
              <p:nvPr/>
            </p:nvSpPr>
            <p:spPr>
              <a:xfrm>
                <a:off x="2310287" y="1163453"/>
                <a:ext cx="7211400" cy="391815"/>
              </a:xfrm>
              <a:prstGeom prst="roundRect">
                <a:avLst/>
              </a:prstGeom>
              <a:blipFill>
                <a:blip r:embed="rId5"/>
                <a:stretch>
                  <a:fillRect b="-28125"/>
                </a:stretch>
              </a:blipFill>
              <a:ln w="38100">
                <a:noFill/>
              </a:ln>
            </p:spPr>
            <p:txBody>
              <a:bodyPr/>
              <a:lstStyle/>
              <a:p>
                <a:r>
                  <a:rPr lang="fr-FR">
                    <a:noFill/>
                  </a:rPr>
                  <a:t> </a:t>
                </a:r>
              </a:p>
            </p:txBody>
          </p:sp>
        </mc:Fallback>
      </mc:AlternateContent>
      <p:sp>
        <p:nvSpPr>
          <p:cNvPr id="12" name="ZoneTexte 11">
            <a:extLst>
              <a:ext uri="{FF2B5EF4-FFF2-40B4-BE49-F238E27FC236}">
                <a16:creationId xmlns:a16="http://schemas.microsoft.com/office/drawing/2014/main" id="{682CB708-C6D0-163B-C830-38C552B20C41}"/>
              </a:ext>
            </a:extLst>
          </p:cNvPr>
          <p:cNvSpPr txBox="1"/>
          <p:nvPr/>
        </p:nvSpPr>
        <p:spPr>
          <a:xfrm>
            <a:off x="2970079" y="5585338"/>
            <a:ext cx="6551608" cy="461665"/>
          </a:xfrm>
          <a:prstGeom prst="rect">
            <a:avLst/>
          </a:prstGeom>
          <a:noFill/>
        </p:spPr>
        <p:txBody>
          <a:bodyPr wrap="square" rtlCol="0">
            <a:spAutoFit/>
          </a:bodyPr>
          <a:lstStyle/>
          <a:p>
            <a:pPr algn="ctr"/>
            <a:r>
              <a:rPr lang="fr-MA" sz="2400" b="1" dirty="0"/>
              <a:t>10 sportifs sur 32 </a:t>
            </a:r>
            <a:r>
              <a:rPr lang="fr-MA" sz="2400" dirty="0"/>
              <a:t>sont des Poussins</a:t>
            </a:r>
          </a:p>
        </p:txBody>
      </p:sp>
      <p:sp>
        <p:nvSpPr>
          <p:cNvPr id="14" name="ZoneTexte 13">
            <a:extLst>
              <a:ext uri="{FF2B5EF4-FFF2-40B4-BE49-F238E27FC236}">
                <a16:creationId xmlns:a16="http://schemas.microsoft.com/office/drawing/2014/main" id="{E0173966-1973-5AB5-EF0C-C5163D6415B3}"/>
              </a:ext>
            </a:extLst>
          </p:cNvPr>
          <p:cNvSpPr txBox="1"/>
          <p:nvPr/>
        </p:nvSpPr>
        <p:spPr>
          <a:xfrm>
            <a:off x="3493320" y="2782669"/>
            <a:ext cx="1131796" cy="646331"/>
          </a:xfrm>
          <a:prstGeom prst="rect">
            <a:avLst/>
          </a:prstGeom>
          <a:noFill/>
        </p:spPr>
        <p:txBody>
          <a:bodyPr wrap="square" rtlCol="0">
            <a:spAutoFit/>
          </a:bodyPr>
          <a:lstStyle/>
          <a:p>
            <a:r>
              <a:rPr lang="fr-FR" sz="1800" b="1" dirty="0">
                <a:solidFill>
                  <a:srgbClr val="FF0000"/>
                </a:solidFill>
              </a:rPr>
              <a:t>0,3125</a:t>
            </a:r>
          </a:p>
          <a:p>
            <a:endParaRPr lang="fr-FR" dirty="0"/>
          </a:p>
        </p:txBody>
      </p:sp>
    </p:spTree>
    <p:extLst>
      <p:ext uri="{BB962C8B-B14F-4D97-AF65-F5344CB8AC3E}">
        <p14:creationId xmlns:p14="http://schemas.microsoft.com/office/powerpoint/2010/main" val="334715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0" grpId="0" animBg="1"/>
      <p:bldP spid="12" grpId="0"/>
      <p:bldP spid="1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E26B48-DD49-8FA5-73A7-1D7C654F7FF2}"/>
              </a:ext>
            </a:extLst>
          </p:cNvPr>
          <p:cNvSpPr>
            <a:spLocks noGrp="1"/>
          </p:cNvSpPr>
          <p:nvPr>
            <p:ph type="title"/>
          </p:nvPr>
        </p:nvSpPr>
        <p:spPr>
          <a:xfrm>
            <a:off x="1030288" y="400789"/>
            <a:ext cx="10277091" cy="267549"/>
          </a:xfrm>
        </p:spPr>
        <p:txBody>
          <a:bodyPr/>
          <a:lstStyle/>
          <a:p>
            <a:r>
              <a:rPr lang="fr-FR" sz="1400" dirty="0"/>
              <a:t>Je calcule la fréquence des benjamins</a:t>
            </a:r>
          </a:p>
        </p:txBody>
      </p:sp>
      <p:pic>
        <p:nvPicPr>
          <p:cNvPr id="9" name="Google Shape;289;p51">
            <a:extLst>
              <a:ext uri="{FF2B5EF4-FFF2-40B4-BE49-F238E27FC236}">
                <a16:creationId xmlns:a16="http://schemas.microsoft.com/office/drawing/2014/main" id="{B4EAB9DA-654D-F7BF-3AF3-BC2CD2CCDBCF}"/>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6" name="Espace réservé du contenu 5">
            <a:extLst>
              <a:ext uri="{FF2B5EF4-FFF2-40B4-BE49-F238E27FC236}">
                <a16:creationId xmlns:a16="http://schemas.microsoft.com/office/drawing/2014/main" id="{D7D3AEF6-BA77-9B75-A397-13E6CAB19A7F}"/>
              </a:ext>
            </a:extLst>
          </p:cNvPr>
          <p:cNvSpPr>
            <a:spLocks noGrp="1"/>
          </p:cNvSpPr>
          <p:nvPr>
            <p:ph sz="quarter" idx="11"/>
          </p:nvPr>
        </p:nvSpPr>
        <p:spPr/>
        <p:txBody>
          <a:bodyPr/>
          <a:lstStyle/>
          <a:p>
            <a:r>
              <a:rPr lang="fr-FR" dirty="0"/>
              <a:t> L’enseignant explique aux élèves comment compter l’effectif de chaque valeur</a:t>
            </a:r>
          </a:p>
          <a:p>
            <a:r>
              <a:rPr lang="fr-FR" dirty="0"/>
              <a:t> </a:t>
            </a:r>
            <a:endParaRPr lang="fr-CH" dirty="0"/>
          </a:p>
        </p:txBody>
      </p:sp>
      <p:pic>
        <p:nvPicPr>
          <p:cNvPr id="3" name="Image 2">
            <a:extLst>
              <a:ext uri="{FF2B5EF4-FFF2-40B4-BE49-F238E27FC236}">
                <a16:creationId xmlns:a16="http://schemas.microsoft.com/office/drawing/2014/main" id="{85777062-090F-6EB2-0BB2-D71D12648DB3}"/>
              </a:ext>
            </a:extLst>
          </p:cNvPr>
          <p:cNvPicPr>
            <a:picLocks noChangeAspect="1"/>
          </p:cNvPicPr>
          <p:nvPr/>
        </p:nvPicPr>
        <p:blipFill>
          <a:blip r:embed="rId2"/>
          <a:stretch>
            <a:fillRect/>
          </a:stretch>
        </p:blipFill>
        <p:spPr>
          <a:xfrm>
            <a:off x="11261035" y="1052633"/>
            <a:ext cx="502852" cy="502852"/>
          </a:xfrm>
          <a:prstGeom prst="rect">
            <a:avLst/>
          </a:prstGeom>
        </p:spPr>
      </p:pic>
      <mc:AlternateContent xmlns:mc="http://schemas.openxmlformats.org/markup-compatibility/2006" xmlns:a14="http://schemas.microsoft.com/office/drawing/2010/main">
        <mc:Choice Requires="a14">
          <p:sp>
            <p:nvSpPr>
              <p:cNvPr id="10" name="Rectangle à coins arrondis 9">
                <a:extLst>
                  <a:ext uri="{FF2B5EF4-FFF2-40B4-BE49-F238E27FC236}">
                    <a16:creationId xmlns:a16="http://schemas.microsoft.com/office/drawing/2014/main" id="{9C63DFF6-4901-0B40-528E-8DE28FDC7650}"/>
                  </a:ext>
                </a:extLst>
              </p:cNvPr>
              <p:cNvSpPr/>
              <p:nvPr/>
            </p:nvSpPr>
            <p:spPr>
              <a:xfrm>
                <a:off x="2464905" y="3561691"/>
                <a:ext cx="6634742" cy="705611"/>
              </a:xfrm>
              <a:prstGeom prst="roundRect">
                <a:avLst/>
              </a:prstGeom>
              <a:solidFill>
                <a:schemeClr val="accent2">
                  <a:lumMod val="20000"/>
                  <a:lumOff val="80000"/>
                </a:schemeClr>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14:m>
                  <m:oMathPara xmlns:m="http://schemas.openxmlformats.org/officeDocument/2006/math">
                    <m:oMathParaPr>
                      <m:jc m:val="left"/>
                    </m:oMathParaPr>
                    <m:oMath xmlns:m="http://schemas.openxmlformats.org/officeDocument/2006/math">
                      <m:r>
                        <a:rPr lang="fr-FR" b="1" i="1" dirty="0" smtClean="0">
                          <a:solidFill>
                            <a:schemeClr val="tx1"/>
                          </a:solidFill>
                          <a:latin typeface="Cambria Math" panose="02040503050406030204" pitchFamily="18" charset="0"/>
                        </a:rPr>
                        <m:t>𝑭𝒓</m:t>
                      </m:r>
                      <m:r>
                        <a:rPr lang="fr-FR" b="1" i="1" dirty="0" smtClean="0">
                          <a:solidFill>
                            <a:schemeClr val="tx1"/>
                          </a:solidFill>
                          <a:latin typeface="Cambria Math" panose="02040503050406030204" pitchFamily="18" charset="0"/>
                        </a:rPr>
                        <m:t>é</m:t>
                      </m:r>
                      <m:r>
                        <a:rPr lang="fr-FR" b="1" i="1" dirty="0" smtClean="0">
                          <a:solidFill>
                            <a:schemeClr val="tx1"/>
                          </a:solidFill>
                          <a:latin typeface="Cambria Math" panose="02040503050406030204" pitchFamily="18" charset="0"/>
                        </a:rPr>
                        <m:t>𝒒𝒖𝒆𝒏𝒄𝒆</m:t>
                      </m:r>
                      <m:r>
                        <a:rPr lang="fr-MA" b="1" i="1" dirty="0" smtClean="0">
                          <a:solidFill>
                            <a:schemeClr val="tx1"/>
                          </a:solidFill>
                          <a:latin typeface="Cambria Math" panose="02040503050406030204" pitchFamily="18" charset="0"/>
                        </a:rPr>
                        <m:t> </m:t>
                      </m:r>
                      <m:sSup>
                        <m:sSupPr>
                          <m:ctrlPr>
                            <a:rPr lang="fr-MA" b="1" i="1" dirty="0" smtClean="0">
                              <a:solidFill>
                                <a:schemeClr val="tx1"/>
                              </a:solidFill>
                              <a:latin typeface="Cambria Math" panose="02040503050406030204" pitchFamily="18" charset="0"/>
                            </a:rPr>
                          </m:ctrlPr>
                        </m:sSupPr>
                        <m:e>
                          <m:r>
                            <a:rPr lang="fr-MA" b="1" i="1" dirty="0" smtClean="0">
                              <a:solidFill>
                                <a:schemeClr val="tx1"/>
                              </a:solidFill>
                              <a:latin typeface="Cambria Math" panose="02040503050406030204" pitchFamily="18" charset="0"/>
                            </a:rPr>
                            <m:t>𝒅</m:t>
                          </m:r>
                        </m:e>
                        <m:sup>
                          <m:r>
                            <a:rPr lang="fr-MA" b="1" i="1" dirty="0" smtClean="0">
                              <a:solidFill>
                                <a:schemeClr val="tx1"/>
                              </a:solidFill>
                              <a:latin typeface="Cambria Math" panose="02040503050406030204" pitchFamily="18" charset="0"/>
                            </a:rPr>
                            <m:t>′</m:t>
                          </m:r>
                        </m:sup>
                      </m:sSup>
                      <m:r>
                        <a:rPr lang="fr-MA" b="1" i="1" dirty="0" smtClean="0">
                          <a:solidFill>
                            <a:schemeClr val="tx1"/>
                          </a:solidFill>
                          <a:latin typeface="Cambria Math" panose="02040503050406030204" pitchFamily="18" charset="0"/>
                        </a:rPr>
                        <m:t>𝒖𝒏𝒆</m:t>
                      </m:r>
                      <m:r>
                        <a:rPr lang="fr-MA" b="1" i="1" dirty="0" smtClean="0">
                          <a:solidFill>
                            <a:schemeClr val="tx1"/>
                          </a:solidFill>
                          <a:latin typeface="Cambria Math" panose="02040503050406030204" pitchFamily="18" charset="0"/>
                        </a:rPr>
                        <m:t> </m:t>
                      </m:r>
                      <m:r>
                        <a:rPr lang="fr-MA" b="1" i="1" dirty="0" smtClean="0">
                          <a:solidFill>
                            <a:schemeClr val="tx1"/>
                          </a:solidFill>
                          <a:latin typeface="Cambria Math" panose="02040503050406030204" pitchFamily="18" charset="0"/>
                        </a:rPr>
                        <m:t>𝒗𝒂𝒍𝒆𝒖𝒓</m:t>
                      </m:r>
                      <m:r>
                        <a:rPr lang="fr-MA" b="1" i="1" dirty="0" smtClean="0">
                          <a:solidFill>
                            <a:schemeClr val="tx1"/>
                          </a:solidFill>
                          <a:latin typeface="Cambria Math" panose="02040503050406030204" pitchFamily="18" charset="0"/>
                        </a:rPr>
                        <m:t> =</m:t>
                      </m:r>
                      <m:f>
                        <m:fPr>
                          <m:ctrlPr>
                            <a:rPr lang="fr-FR" b="1" i="1" dirty="0" smtClean="0">
                              <a:solidFill>
                                <a:schemeClr val="tx1"/>
                              </a:solidFill>
                              <a:latin typeface="Cambria Math" panose="02040503050406030204" pitchFamily="18" charset="0"/>
                            </a:rPr>
                          </m:ctrlPr>
                        </m:fPr>
                        <m:num>
                          <m:r>
                            <a:rPr lang="fr-FR" b="1" i="1" dirty="0" smtClean="0">
                              <a:solidFill>
                                <a:schemeClr val="tx1"/>
                              </a:solidFill>
                              <a:latin typeface="Cambria Math" panose="02040503050406030204" pitchFamily="18" charset="0"/>
                            </a:rPr>
                            <m:t>𝑬𝒇𝒇𝒆𝒄𝒕𝒊𝒇</m:t>
                          </m:r>
                          <m:r>
                            <a:rPr lang="fr-FR" b="1" i="1" dirty="0" smtClean="0">
                              <a:solidFill>
                                <a:schemeClr val="tx1"/>
                              </a:solidFill>
                              <a:latin typeface="Cambria Math" panose="02040503050406030204" pitchFamily="18" charset="0"/>
                            </a:rPr>
                            <m:t> </m:t>
                          </m:r>
                          <m:r>
                            <a:rPr lang="fr-FR" b="1" i="1" dirty="0" smtClean="0">
                              <a:solidFill>
                                <a:schemeClr val="tx1"/>
                              </a:solidFill>
                              <a:latin typeface="Cambria Math" panose="02040503050406030204" pitchFamily="18" charset="0"/>
                            </a:rPr>
                            <m:t>𝒅𝒆</m:t>
                          </m:r>
                          <m:r>
                            <a:rPr lang="fr-FR" b="1" i="1" dirty="0" smtClean="0">
                              <a:solidFill>
                                <a:schemeClr val="tx1"/>
                              </a:solidFill>
                              <a:latin typeface="Cambria Math" panose="02040503050406030204" pitchFamily="18" charset="0"/>
                            </a:rPr>
                            <m:t> </m:t>
                          </m:r>
                          <m:r>
                            <a:rPr lang="fr-FR" b="1" i="1" dirty="0" smtClean="0">
                              <a:solidFill>
                                <a:schemeClr val="tx1"/>
                              </a:solidFill>
                              <a:latin typeface="Cambria Math" panose="02040503050406030204" pitchFamily="18" charset="0"/>
                            </a:rPr>
                            <m:t>𝒍𝒂</m:t>
                          </m:r>
                          <m:r>
                            <a:rPr lang="fr-FR" b="1" i="1" dirty="0" smtClean="0">
                              <a:solidFill>
                                <a:schemeClr val="tx1"/>
                              </a:solidFill>
                              <a:latin typeface="Cambria Math" panose="02040503050406030204" pitchFamily="18" charset="0"/>
                            </a:rPr>
                            <m:t> </m:t>
                          </m:r>
                          <m:r>
                            <a:rPr lang="fr-FR" b="1" i="1" dirty="0" smtClean="0">
                              <a:solidFill>
                                <a:schemeClr val="tx1"/>
                              </a:solidFill>
                              <a:latin typeface="Cambria Math" panose="02040503050406030204" pitchFamily="18" charset="0"/>
                            </a:rPr>
                            <m:t>𝒗𝒂𝒍𝒆𝒖𝒓</m:t>
                          </m:r>
                        </m:num>
                        <m:den>
                          <m:r>
                            <a:rPr lang="fr-FR" b="1" i="1" dirty="0" smtClean="0">
                              <a:solidFill>
                                <a:schemeClr val="tx1"/>
                              </a:solidFill>
                              <a:latin typeface="Cambria Math" panose="02040503050406030204" pitchFamily="18" charset="0"/>
                            </a:rPr>
                            <m:t>𝑬𝒇𝒇𝒆𝒄𝒕𝒊𝒇</m:t>
                          </m:r>
                          <m:r>
                            <a:rPr lang="fr-FR" b="1" i="1" dirty="0" smtClean="0">
                              <a:solidFill>
                                <a:schemeClr val="tx1"/>
                              </a:solidFill>
                              <a:latin typeface="Cambria Math" panose="02040503050406030204" pitchFamily="18" charset="0"/>
                            </a:rPr>
                            <m:t> </m:t>
                          </m:r>
                          <m:r>
                            <a:rPr lang="fr-FR" b="1" i="1" dirty="0" smtClean="0">
                              <a:solidFill>
                                <a:schemeClr val="tx1"/>
                              </a:solidFill>
                              <a:latin typeface="Cambria Math" panose="02040503050406030204" pitchFamily="18" charset="0"/>
                            </a:rPr>
                            <m:t>𝒕𝒐𝒕𝒂𝒍</m:t>
                          </m:r>
                        </m:den>
                      </m:f>
                    </m:oMath>
                  </m:oMathPara>
                </a14:m>
                <a:endParaRPr lang="fr-FR" b="1" dirty="0">
                  <a:solidFill>
                    <a:schemeClr val="tx1"/>
                  </a:solidFill>
                </a:endParaRPr>
              </a:p>
            </p:txBody>
          </p:sp>
        </mc:Choice>
        <mc:Fallback xmlns="">
          <p:sp>
            <p:nvSpPr>
              <p:cNvPr id="10" name="Rectangle à coins arrondis 9">
                <a:extLst>
                  <a:ext uri="{FF2B5EF4-FFF2-40B4-BE49-F238E27FC236}">
                    <a16:creationId xmlns:a16="http://schemas.microsoft.com/office/drawing/2014/main" id="{9C63DFF6-4901-0B40-528E-8DE28FDC7650}"/>
                  </a:ext>
                </a:extLst>
              </p:cNvPr>
              <p:cNvSpPr>
                <a:spLocks noRot="1" noChangeAspect="1" noMove="1" noResize="1" noEditPoints="1" noAdjustHandles="1" noChangeArrowheads="1" noChangeShapeType="1" noTextEdit="1"/>
              </p:cNvSpPr>
              <p:nvPr/>
            </p:nvSpPr>
            <p:spPr>
              <a:xfrm>
                <a:off x="2464905" y="3561691"/>
                <a:ext cx="6634742" cy="705611"/>
              </a:xfrm>
              <a:prstGeom prst="roundRect">
                <a:avLst/>
              </a:prstGeom>
              <a:blipFill>
                <a:blip r:embed="rId3"/>
                <a:stretch>
                  <a:fillRect/>
                </a:stretch>
              </a:blipFill>
              <a:ln w="38100">
                <a:solidFill>
                  <a:schemeClr val="accent1"/>
                </a:solidFill>
              </a:ln>
            </p:spPr>
            <p:txBody>
              <a:bodyPr/>
              <a:lstStyle/>
              <a:p>
                <a:r>
                  <a:rPr lang="fr-FR">
                    <a:noFill/>
                  </a:rPr>
                  <a:t> </a:t>
                </a:r>
              </a:p>
            </p:txBody>
          </p:sp>
        </mc:Fallback>
      </mc:AlternateContent>
      <p:graphicFrame>
        <p:nvGraphicFramePr>
          <p:cNvPr id="11" name="Tableau 10">
            <a:extLst>
              <a:ext uri="{FF2B5EF4-FFF2-40B4-BE49-F238E27FC236}">
                <a16:creationId xmlns:a16="http://schemas.microsoft.com/office/drawing/2014/main" id="{7EB6AF12-A81C-1CFB-E326-944A7C46E742}"/>
              </a:ext>
            </a:extLst>
          </p:cNvPr>
          <p:cNvGraphicFramePr>
            <a:graphicFrameLocks noGrp="1"/>
          </p:cNvGraphicFramePr>
          <p:nvPr>
            <p:extLst>
              <p:ext uri="{D42A27DB-BD31-4B8C-83A1-F6EECF244321}">
                <p14:modId xmlns:p14="http://schemas.microsoft.com/office/powerpoint/2010/main" val="601125165"/>
              </p:ext>
            </p:extLst>
          </p:nvPr>
        </p:nvGraphicFramePr>
        <p:xfrm>
          <a:off x="1893540" y="1740783"/>
          <a:ext cx="8128002" cy="1493520"/>
        </p:xfrm>
        <a:graphic>
          <a:graphicData uri="http://schemas.openxmlformats.org/drawingml/2006/table">
            <a:tbl>
              <a:tblPr firstRow="1" bandRow="1">
                <a:tableStyleId>{5C22544A-7EE6-4342-B048-85BDC9FD1C3A}</a:tableStyleId>
              </a:tblPr>
              <a:tblGrid>
                <a:gridCol w="1354667">
                  <a:extLst>
                    <a:ext uri="{9D8B030D-6E8A-4147-A177-3AD203B41FA5}">
                      <a16:colId xmlns:a16="http://schemas.microsoft.com/office/drawing/2014/main" val="1969130476"/>
                    </a:ext>
                  </a:extLst>
                </a:gridCol>
                <a:gridCol w="1354667">
                  <a:extLst>
                    <a:ext uri="{9D8B030D-6E8A-4147-A177-3AD203B41FA5}">
                      <a16:colId xmlns:a16="http://schemas.microsoft.com/office/drawing/2014/main" val="3007806189"/>
                    </a:ext>
                  </a:extLst>
                </a:gridCol>
                <a:gridCol w="1354667">
                  <a:extLst>
                    <a:ext uri="{9D8B030D-6E8A-4147-A177-3AD203B41FA5}">
                      <a16:colId xmlns:a16="http://schemas.microsoft.com/office/drawing/2014/main" val="1751384335"/>
                    </a:ext>
                  </a:extLst>
                </a:gridCol>
                <a:gridCol w="1354667">
                  <a:extLst>
                    <a:ext uri="{9D8B030D-6E8A-4147-A177-3AD203B41FA5}">
                      <a16:colId xmlns:a16="http://schemas.microsoft.com/office/drawing/2014/main" val="3232157657"/>
                    </a:ext>
                  </a:extLst>
                </a:gridCol>
                <a:gridCol w="1354667">
                  <a:extLst>
                    <a:ext uri="{9D8B030D-6E8A-4147-A177-3AD203B41FA5}">
                      <a16:colId xmlns:a16="http://schemas.microsoft.com/office/drawing/2014/main" val="462595971"/>
                    </a:ext>
                  </a:extLst>
                </a:gridCol>
                <a:gridCol w="1354667">
                  <a:extLst>
                    <a:ext uri="{9D8B030D-6E8A-4147-A177-3AD203B41FA5}">
                      <a16:colId xmlns:a16="http://schemas.microsoft.com/office/drawing/2014/main" val="2820199958"/>
                    </a:ext>
                  </a:extLst>
                </a:gridCol>
              </a:tblGrid>
              <a:tr h="370840">
                <a:tc>
                  <a:txBody>
                    <a:bodyPr/>
                    <a:lstStyle/>
                    <a:p>
                      <a:pPr algn="ctr"/>
                      <a:r>
                        <a:rPr lang="fr-FR" sz="1400" b="1" i="0" u="none" strike="noStrike" kern="1200" baseline="0" dirty="0">
                          <a:solidFill>
                            <a:schemeClr val="lt1"/>
                          </a:solidFill>
                          <a:latin typeface="+mn-lt"/>
                          <a:ea typeface="+mn-ea"/>
                          <a:cs typeface="+mn-cs"/>
                        </a:rPr>
                        <a:t>Niveau au Judo</a:t>
                      </a:r>
                      <a:endParaRPr lang="fr-FR" sz="1400" b="1" dirty="0"/>
                    </a:p>
                  </a:txBody>
                  <a:tcPr/>
                </a:tc>
                <a:tc>
                  <a:txBody>
                    <a:bodyPr/>
                    <a:lstStyle/>
                    <a:p>
                      <a:pPr algn="ctr"/>
                      <a:r>
                        <a:rPr lang="fr-FR" sz="1400" b="0" i="0" u="none" strike="noStrike" kern="1200" baseline="0" dirty="0">
                          <a:solidFill>
                            <a:schemeClr val="lt1"/>
                          </a:solidFill>
                          <a:latin typeface="+mn-lt"/>
                          <a:ea typeface="+mn-ea"/>
                          <a:cs typeface="+mn-cs"/>
                        </a:rPr>
                        <a:t>Poussins</a:t>
                      </a:r>
                      <a:endParaRPr lang="fr-FR" sz="1400" dirty="0"/>
                    </a:p>
                  </a:txBody>
                  <a:tcPr/>
                </a:tc>
                <a:tc>
                  <a:txBody>
                    <a:bodyPr/>
                    <a:lstStyle/>
                    <a:p>
                      <a:pPr algn="ctr"/>
                      <a:r>
                        <a:rPr lang="fr-FR" sz="1400" b="0" i="0" u="none" strike="noStrike" kern="1200" baseline="0" dirty="0">
                          <a:solidFill>
                            <a:schemeClr val="lt1"/>
                          </a:solidFill>
                          <a:latin typeface="+mn-lt"/>
                          <a:ea typeface="+mn-ea"/>
                          <a:cs typeface="+mn-cs"/>
                        </a:rPr>
                        <a:t>Benjamins</a:t>
                      </a:r>
                      <a:endParaRPr lang="fr-FR" sz="1400" dirty="0"/>
                    </a:p>
                  </a:txBody>
                  <a:tcPr/>
                </a:tc>
                <a:tc>
                  <a:txBody>
                    <a:bodyPr/>
                    <a:lstStyle/>
                    <a:p>
                      <a:pPr algn="ctr"/>
                      <a:r>
                        <a:rPr lang="fr-FR" sz="1400" b="0" i="0" u="none" strike="noStrike" kern="1200" baseline="0" dirty="0">
                          <a:solidFill>
                            <a:schemeClr val="lt1"/>
                          </a:solidFill>
                          <a:latin typeface="+mn-lt"/>
                          <a:ea typeface="+mn-ea"/>
                          <a:cs typeface="+mn-cs"/>
                        </a:rPr>
                        <a:t>Minimes</a:t>
                      </a:r>
                      <a:endParaRPr lang="fr-FR" sz="1400" dirty="0"/>
                    </a:p>
                  </a:txBody>
                  <a:tcPr/>
                </a:tc>
                <a:tc>
                  <a:txBody>
                    <a:bodyPr/>
                    <a:lstStyle/>
                    <a:p>
                      <a:pPr algn="ctr"/>
                      <a:r>
                        <a:rPr lang="fr-FR" sz="1400" b="0" i="0" u="none" strike="noStrike" kern="1200" baseline="0" dirty="0">
                          <a:solidFill>
                            <a:schemeClr val="lt1"/>
                          </a:solidFill>
                          <a:latin typeface="+mn-lt"/>
                          <a:ea typeface="+mn-ea"/>
                          <a:cs typeface="+mn-cs"/>
                        </a:rPr>
                        <a:t>Cadets</a:t>
                      </a:r>
                      <a:endParaRPr lang="fr-FR" sz="1400" dirty="0"/>
                    </a:p>
                  </a:txBody>
                  <a:tcPr/>
                </a:tc>
                <a:tc>
                  <a:txBody>
                    <a:bodyPr/>
                    <a:lstStyle/>
                    <a:p>
                      <a:pPr algn="ctr"/>
                      <a:r>
                        <a:rPr lang="fr-FR" sz="1400" b="0" i="0" u="none" strike="noStrike" kern="1200" baseline="0" dirty="0">
                          <a:solidFill>
                            <a:schemeClr val="lt1"/>
                          </a:solidFill>
                          <a:latin typeface="+mn-lt"/>
                          <a:ea typeface="+mn-ea"/>
                          <a:cs typeface="+mn-cs"/>
                        </a:rPr>
                        <a:t>Juniors</a:t>
                      </a:r>
                      <a:endParaRPr lang="fr-FR" sz="1400" dirty="0"/>
                    </a:p>
                  </a:txBody>
                  <a:tcPr/>
                </a:tc>
                <a:extLst>
                  <a:ext uri="{0D108BD9-81ED-4DB2-BD59-A6C34878D82A}">
                    <a16:rowId xmlns:a16="http://schemas.microsoft.com/office/drawing/2014/main" val="2660827849"/>
                  </a:ext>
                </a:extLst>
              </a:tr>
              <a:tr h="370840">
                <a:tc>
                  <a:txBody>
                    <a:bodyPr/>
                    <a:lstStyle/>
                    <a:p>
                      <a:pPr algn="ctr"/>
                      <a:r>
                        <a:rPr lang="fr-FR" sz="1400" b="1" i="0" u="none" strike="noStrike" kern="1200" baseline="0" dirty="0">
                          <a:solidFill>
                            <a:schemeClr val="dk1"/>
                          </a:solidFill>
                          <a:latin typeface="+mn-lt"/>
                          <a:ea typeface="+mn-ea"/>
                          <a:cs typeface="+mn-cs"/>
                        </a:rPr>
                        <a:t>Nombre de sportifs</a:t>
                      </a:r>
                      <a:endParaRPr lang="fr-FR" sz="1400" b="1" dirty="0"/>
                    </a:p>
                  </a:txBody>
                  <a:tcPr/>
                </a:tc>
                <a:tc>
                  <a:txBody>
                    <a:bodyPr/>
                    <a:lstStyle/>
                    <a:p>
                      <a:pPr algn="ctr"/>
                      <a:r>
                        <a:rPr lang="fr-FR" sz="1400" b="1" dirty="0"/>
                        <a:t>10</a:t>
                      </a:r>
                    </a:p>
                  </a:txBody>
                  <a:tcPr/>
                </a:tc>
                <a:tc>
                  <a:txBody>
                    <a:bodyPr/>
                    <a:lstStyle/>
                    <a:p>
                      <a:pPr algn="ctr"/>
                      <a:r>
                        <a:rPr lang="fr-FR" sz="1400" b="1" dirty="0"/>
                        <a:t>7</a:t>
                      </a:r>
                    </a:p>
                  </a:txBody>
                  <a:tcPr/>
                </a:tc>
                <a:tc>
                  <a:txBody>
                    <a:bodyPr/>
                    <a:lstStyle/>
                    <a:p>
                      <a:pPr algn="ctr"/>
                      <a:r>
                        <a:rPr lang="fr-FR" sz="1400" b="1" dirty="0"/>
                        <a:t>6</a:t>
                      </a:r>
                    </a:p>
                  </a:txBody>
                  <a:tcPr/>
                </a:tc>
                <a:tc>
                  <a:txBody>
                    <a:bodyPr/>
                    <a:lstStyle/>
                    <a:p>
                      <a:pPr algn="ctr"/>
                      <a:r>
                        <a:rPr lang="fr-FR" sz="1400" b="1" dirty="0"/>
                        <a:t>5</a:t>
                      </a:r>
                    </a:p>
                  </a:txBody>
                  <a:tcPr/>
                </a:tc>
                <a:tc>
                  <a:txBody>
                    <a:bodyPr/>
                    <a:lstStyle/>
                    <a:p>
                      <a:pPr algn="ctr"/>
                      <a:r>
                        <a:rPr lang="fr-FR" sz="1400" b="1" dirty="0"/>
                        <a:t>4</a:t>
                      </a:r>
                    </a:p>
                  </a:txBody>
                  <a:tcPr/>
                </a:tc>
                <a:extLst>
                  <a:ext uri="{0D108BD9-81ED-4DB2-BD59-A6C34878D82A}">
                    <a16:rowId xmlns:a16="http://schemas.microsoft.com/office/drawing/2014/main" val="3604773555"/>
                  </a:ext>
                </a:extLst>
              </a:tr>
              <a:tr h="370840">
                <a:tc>
                  <a:txBody>
                    <a:bodyPr/>
                    <a:lstStyle/>
                    <a:p>
                      <a:pPr algn="ctr"/>
                      <a:r>
                        <a:rPr lang="fr-FR" sz="1400" b="1" i="0" u="none" strike="noStrike" kern="1200" baseline="0" dirty="0">
                          <a:solidFill>
                            <a:schemeClr val="dk1"/>
                          </a:solidFill>
                          <a:latin typeface="+mn-lt"/>
                          <a:ea typeface="+mn-ea"/>
                          <a:cs typeface="+mn-cs"/>
                        </a:rPr>
                        <a:t>Fréquence</a:t>
                      </a:r>
                    </a:p>
                  </a:txBody>
                  <a:tcPr/>
                </a:tc>
                <a:tc>
                  <a:txBody>
                    <a:bodyPr/>
                    <a:lstStyle/>
                    <a:p>
                      <a:pPr algn="ctr"/>
                      <a:r>
                        <a:rPr lang="fr-FR" sz="2000" b="1" dirty="0"/>
                        <a:t>0,3125</a:t>
                      </a:r>
                    </a:p>
                  </a:txBody>
                  <a:tcPr/>
                </a:tc>
                <a:tc>
                  <a:txBody>
                    <a:bodyPr/>
                    <a:lstStyle/>
                    <a:p>
                      <a:pPr algn="ctr"/>
                      <a:endParaRPr lang="fr-FR" sz="2400" b="1" dirty="0">
                        <a:solidFill>
                          <a:srgbClr val="FF0000"/>
                        </a:solidFill>
                      </a:endParaRPr>
                    </a:p>
                  </a:txBody>
                  <a:tcPr/>
                </a:tc>
                <a:tc>
                  <a:txBody>
                    <a:bodyPr/>
                    <a:lstStyle/>
                    <a:p>
                      <a:pPr algn="ctr"/>
                      <a:endParaRPr lang="fr-FR" sz="1100" b="1" dirty="0"/>
                    </a:p>
                  </a:txBody>
                  <a:tcPr/>
                </a:tc>
                <a:tc>
                  <a:txBody>
                    <a:bodyPr/>
                    <a:lstStyle/>
                    <a:p>
                      <a:pPr algn="ctr"/>
                      <a:endParaRPr lang="fr-FR" sz="1100" b="1" dirty="0"/>
                    </a:p>
                  </a:txBody>
                  <a:tcPr/>
                </a:tc>
                <a:tc>
                  <a:txBody>
                    <a:bodyPr/>
                    <a:lstStyle/>
                    <a:p>
                      <a:pPr algn="ctr"/>
                      <a:endParaRPr lang="fr-FR" sz="1100" b="1" dirty="0"/>
                    </a:p>
                  </a:txBody>
                  <a:tcPr/>
                </a:tc>
                <a:extLst>
                  <a:ext uri="{0D108BD9-81ED-4DB2-BD59-A6C34878D82A}">
                    <a16:rowId xmlns:a16="http://schemas.microsoft.com/office/drawing/2014/main" val="2425835139"/>
                  </a:ext>
                </a:extLst>
              </a:tr>
            </a:tbl>
          </a:graphicData>
        </a:graphic>
      </p:graphicFrame>
      <mc:AlternateContent xmlns:mc="http://schemas.openxmlformats.org/markup-compatibility/2006" xmlns:a14="http://schemas.microsoft.com/office/drawing/2010/main">
        <mc:Choice Requires="a14">
          <p:sp>
            <p:nvSpPr>
              <p:cNvPr id="12" name="Rectangle à coins arrondis 71">
                <a:extLst>
                  <a:ext uri="{FF2B5EF4-FFF2-40B4-BE49-F238E27FC236}">
                    <a16:creationId xmlns:a16="http://schemas.microsoft.com/office/drawing/2014/main" id="{B9E9FFAD-22FF-6FC6-0DB6-9A91CA0586A8}"/>
                  </a:ext>
                </a:extLst>
              </p:cNvPr>
              <p:cNvSpPr/>
              <p:nvPr/>
            </p:nvSpPr>
            <p:spPr>
              <a:xfrm>
                <a:off x="1015448" y="4491851"/>
                <a:ext cx="10798864" cy="1202696"/>
              </a:xfrm>
              <a:prstGeom prst="round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14:m>
                  <m:oMath xmlns:m="http://schemas.openxmlformats.org/officeDocument/2006/math">
                    <m:r>
                      <a:rPr lang="fr-FR" sz="2800" i="1" dirty="0" smtClean="0">
                        <a:solidFill>
                          <a:schemeClr val="tx1"/>
                        </a:solidFill>
                        <a:latin typeface="Cambria Math" panose="02040503050406030204" pitchFamily="18" charset="0"/>
                      </a:rPr>
                      <m:t>𝐹𝑟</m:t>
                    </m:r>
                    <m:r>
                      <a:rPr lang="fr-FR" sz="2800" i="1" dirty="0" smtClean="0">
                        <a:solidFill>
                          <a:schemeClr val="tx1"/>
                        </a:solidFill>
                        <a:latin typeface="Cambria Math" panose="02040503050406030204" pitchFamily="18" charset="0"/>
                      </a:rPr>
                      <m:t>é</m:t>
                    </m:r>
                    <m:r>
                      <a:rPr lang="fr-FR" sz="2800" i="1" dirty="0" smtClean="0">
                        <a:solidFill>
                          <a:schemeClr val="tx1"/>
                        </a:solidFill>
                        <a:latin typeface="Cambria Math" panose="02040503050406030204" pitchFamily="18" charset="0"/>
                      </a:rPr>
                      <m:t>𝑞𝑢𝑒𝑛𝑐𝑒</m:t>
                    </m:r>
                    <m:r>
                      <a:rPr lang="fr-MA" sz="2800" b="0" i="1" dirty="0" smtClean="0">
                        <a:solidFill>
                          <a:schemeClr val="tx1"/>
                        </a:solidFill>
                        <a:latin typeface="Cambria Math" panose="02040503050406030204" pitchFamily="18" charset="0"/>
                      </a:rPr>
                      <m:t> </m:t>
                    </m:r>
                    <m:r>
                      <a:rPr lang="fr-MA" sz="2800" b="0" i="1" dirty="0" smtClean="0">
                        <a:solidFill>
                          <a:schemeClr val="tx1"/>
                        </a:solidFill>
                        <a:latin typeface="Cambria Math" panose="02040503050406030204" pitchFamily="18" charset="0"/>
                      </a:rPr>
                      <m:t>𝑑𝑒𝑠</m:t>
                    </m:r>
                    <m:r>
                      <a:rPr lang="fr-MA" sz="2800" b="0" i="1" dirty="0" smtClean="0">
                        <a:solidFill>
                          <a:schemeClr val="tx1"/>
                        </a:solidFill>
                        <a:latin typeface="Cambria Math" panose="02040503050406030204" pitchFamily="18" charset="0"/>
                      </a:rPr>
                      <m:t> </m:t>
                    </m:r>
                    <m:r>
                      <m:rPr>
                        <m:nor/>
                      </m:rPr>
                      <a:rPr lang="fr-FR" sz="2800" b="0" i="0" dirty="0" smtClean="0">
                        <a:solidFill>
                          <a:schemeClr val="tx1"/>
                        </a:solidFill>
                        <a:latin typeface="Cambria Math" panose="02040503050406030204" pitchFamily="18" charset="0"/>
                      </a:rPr>
                      <m:t>benjamins</m:t>
                    </m:r>
                    <m:r>
                      <a:rPr lang="fr-FR" sz="2800" i="1" dirty="0" smtClean="0">
                        <a:solidFill>
                          <a:schemeClr val="tx1"/>
                        </a:solidFill>
                        <a:latin typeface="Cambria Math" panose="02040503050406030204" pitchFamily="18" charset="0"/>
                      </a:rPr>
                      <m:t>=</m:t>
                    </m:r>
                    <m:f>
                      <m:fPr>
                        <m:ctrlPr>
                          <a:rPr lang="fr-FR" sz="2800" i="1" dirty="0" smtClean="0">
                            <a:solidFill>
                              <a:schemeClr val="tx1"/>
                            </a:solidFill>
                            <a:latin typeface="Cambria Math" panose="02040503050406030204" pitchFamily="18" charset="0"/>
                          </a:rPr>
                        </m:ctrlPr>
                      </m:fPr>
                      <m:num>
                        <m:r>
                          <a:rPr lang="fr-FR" sz="2800" b="0" i="1" dirty="0" smtClean="0">
                            <a:solidFill>
                              <a:schemeClr val="tx1"/>
                            </a:solidFill>
                            <a:latin typeface="Cambria Math" panose="02040503050406030204" pitchFamily="18" charset="0"/>
                          </a:rPr>
                          <m:t>𝐸𝑓𝑓𝑒𝑐𝑡𝑖𝑓</m:t>
                        </m:r>
                        <m:r>
                          <a:rPr lang="fr-FR" sz="2800" b="0" i="1" dirty="0" smtClean="0">
                            <a:solidFill>
                              <a:schemeClr val="tx1"/>
                            </a:solidFill>
                            <a:latin typeface="Cambria Math" panose="02040503050406030204" pitchFamily="18" charset="0"/>
                          </a:rPr>
                          <m:t> </m:t>
                        </m:r>
                        <m:r>
                          <a:rPr lang="fr-FR" sz="2800" b="0" i="1" dirty="0" smtClean="0">
                            <a:solidFill>
                              <a:schemeClr val="tx1"/>
                            </a:solidFill>
                            <a:latin typeface="Cambria Math" panose="02040503050406030204" pitchFamily="18" charset="0"/>
                          </a:rPr>
                          <m:t>𝑑𝑒</m:t>
                        </m:r>
                        <m:r>
                          <a:rPr lang="fr-FR" sz="2800" b="0" i="1" dirty="0" smtClean="0">
                            <a:solidFill>
                              <a:schemeClr val="tx1"/>
                            </a:solidFill>
                            <a:latin typeface="Cambria Math" panose="02040503050406030204" pitchFamily="18" charset="0"/>
                          </a:rPr>
                          <m:t> </m:t>
                        </m:r>
                        <m:r>
                          <a:rPr lang="fr-FR" sz="2800" b="0" i="1" dirty="0" smtClean="0">
                            <a:solidFill>
                              <a:schemeClr val="tx1"/>
                            </a:solidFill>
                            <a:latin typeface="Cambria Math" panose="02040503050406030204" pitchFamily="18" charset="0"/>
                          </a:rPr>
                          <m:t>𝑙𝑎</m:t>
                        </m:r>
                        <m:r>
                          <a:rPr lang="fr-FR" sz="2800" b="0" i="1" dirty="0" smtClean="0">
                            <a:solidFill>
                              <a:schemeClr val="tx1"/>
                            </a:solidFill>
                            <a:latin typeface="Cambria Math" panose="02040503050406030204" pitchFamily="18" charset="0"/>
                          </a:rPr>
                          <m:t> </m:t>
                        </m:r>
                        <m:r>
                          <a:rPr lang="fr-FR" sz="2800" b="0" i="1" dirty="0" smtClean="0">
                            <a:solidFill>
                              <a:schemeClr val="tx1"/>
                            </a:solidFill>
                            <a:latin typeface="Cambria Math" panose="02040503050406030204" pitchFamily="18" charset="0"/>
                          </a:rPr>
                          <m:t>𝑣𝑎𝑙𝑒𝑢𝑟</m:t>
                        </m:r>
                      </m:num>
                      <m:den>
                        <m:r>
                          <a:rPr lang="fr-FR" sz="2800" b="0" i="1" dirty="0" smtClean="0">
                            <a:solidFill>
                              <a:schemeClr val="tx1"/>
                            </a:solidFill>
                            <a:latin typeface="Cambria Math" panose="02040503050406030204" pitchFamily="18" charset="0"/>
                          </a:rPr>
                          <m:t>𝐸𝑓𝑓𝑒𝑐𝑡𝑖𝑓</m:t>
                        </m:r>
                        <m:r>
                          <a:rPr lang="fr-FR" sz="2800" b="0" i="1" dirty="0" smtClean="0">
                            <a:solidFill>
                              <a:schemeClr val="tx1"/>
                            </a:solidFill>
                            <a:latin typeface="Cambria Math" panose="02040503050406030204" pitchFamily="18" charset="0"/>
                          </a:rPr>
                          <m:t> </m:t>
                        </m:r>
                        <m:r>
                          <a:rPr lang="fr-FR" sz="2800" b="0" i="1" dirty="0" smtClean="0">
                            <a:solidFill>
                              <a:schemeClr val="tx1"/>
                            </a:solidFill>
                            <a:latin typeface="Cambria Math" panose="02040503050406030204" pitchFamily="18" charset="0"/>
                          </a:rPr>
                          <m:t>𝑡𝑜𝑡𝑎𝑙</m:t>
                        </m:r>
                      </m:den>
                    </m:f>
                    <m:r>
                      <a:rPr lang="fr-MA" sz="2800" b="0" i="1" dirty="0" smtClean="0">
                        <a:solidFill>
                          <a:schemeClr val="tx1"/>
                        </a:solidFill>
                        <a:latin typeface="Cambria Math" panose="02040503050406030204" pitchFamily="18" charset="0"/>
                      </a:rPr>
                      <m:t>=</m:t>
                    </m:r>
                    <m:f>
                      <m:fPr>
                        <m:ctrlPr>
                          <a:rPr lang="fr-FR" sz="2800" i="1" dirty="0">
                            <a:solidFill>
                              <a:schemeClr val="tx1"/>
                            </a:solidFill>
                            <a:latin typeface="Cambria Math" panose="02040503050406030204" pitchFamily="18" charset="0"/>
                          </a:rPr>
                        </m:ctrlPr>
                      </m:fPr>
                      <m:num>
                        <m:r>
                          <a:rPr lang="fr-FR" sz="2800" b="0" i="1" dirty="0" smtClean="0">
                            <a:solidFill>
                              <a:schemeClr val="tx1"/>
                            </a:solidFill>
                            <a:latin typeface="Cambria Math" panose="02040503050406030204" pitchFamily="18" charset="0"/>
                          </a:rPr>
                          <m:t>7</m:t>
                        </m:r>
                      </m:num>
                      <m:den>
                        <m:r>
                          <a:rPr lang="fr-MA" sz="2800" b="0" i="1" dirty="0" smtClean="0">
                            <a:solidFill>
                              <a:schemeClr val="tx1"/>
                            </a:solidFill>
                            <a:latin typeface="Cambria Math" panose="02040503050406030204" pitchFamily="18" charset="0"/>
                          </a:rPr>
                          <m:t>32</m:t>
                        </m:r>
                      </m:den>
                    </m:f>
                  </m:oMath>
                </a14:m>
                <a:r>
                  <a:rPr lang="fr-FR" sz="2400" dirty="0">
                    <a:solidFill>
                      <a:schemeClr val="tx1"/>
                    </a:solidFill>
                  </a:rPr>
                  <a:t> = </a:t>
                </a:r>
                <a:r>
                  <a:rPr lang="fr-FR" sz="2800" b="1" dirty="0">
                    <a:solidFill>
                      <a:srgbClr val="FF0000"/>
                    </a:solidFill>
                  </a:rPr>
                  <a:t>0,21875</a:t>
                </a:r>
                <a:endParaRPr lang="fr-FR" sz="2400" b="1" dirty="0">
                  <a:solidFill>
                    <a:srgbClr val="FF0000"/>
                  </a:solidFill>
                </a:endParaRPr>
              </a:p>
            </p:txBody>
          </p:sp>
        </mc:Choice>
        <mc:Fallback xmlns="">
          <p:sp>
            <p:nvSpPr>
              <p:cNvPr id="12" name="Rectangle à coins arrondis 71">
                <a:extLst>
                  <a:ext uri="{FF2B5EF4-FFF2-40B4-BE49-F238E27FC236}">
                    <a16:creationId xmlns:a16="http://schemas.microsoft.com/office/drawing/2014/main" id="{B9E9FFAD-22FF-6FC6-0DB6-9A91CA0586A8}"/>
                  </a:ext>
                </a:extLst>
              </p:cNvPr>
              <p:cNvSpPr>
                <a:spLocks noRot="1" noChangeAspect="1" noMove="1" noResize="1" noEditPoints="1" noAdjustHandles="1" noChangeArrowheads="1" noChangeShapeType="1" noTextEdit="1"/>
              </p:cNvSpPr>
              <p:nvPr/>
            </p:nvSpPr>
            <p:spPr>
              <a:xfrm>
                <a:off x="1015448" y="4491851"/>
                <a:ext cx="10798864" cy="1202696"/>
              </a:xfrm>
              <a:prstGeom prst="roundRect">
                <a:avLst/>
              </a:prstGeom>
              <a:blipFill>
                <a:blip r:embed="rId4"/>
                <a:stretch>
                  <a:fillRect/>
                </a:stretch>
              </a:blipFill>
              <a:ln w="38100">
                <a:noFill/>
              </a:ln>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4" name="Rectangle à coins arrondis 71">
                <a:extLst>
                  <a:ext uri="{FF2B5EF4-FFF2-40B4-BE49-F238E27FC236}">
                    <a16:creationId xmlns:a16="http://schemas.microsoft.com/office/drawing/2014/main" id="{B89C8C2F-D1A6-484A-B9E7-D684742CD2A9}"/>
                  </a:ext>
                </a:extLst>
              </p:cNvPr>
              <p:cNvSpPr/>
              <p:nvPr/>
            </p:nvSpPr>
            <p:spPr>
              <a:xfrm>
                <a:off x="2310287" y="1163453"/>
                <a:ext cx="7211400" cy="391815"/>
              </a:xfrm>
              <a:prstGeom prst="round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14:m>
                  <m:oMathPara xmlns:m="http://schemas.openxmlformats.org/officeDocument/2006/math">
                    <m:oMathParaPr>
                      <m:jc m:val="centerGroup"/>
                    </m:oMathParaPr>
                    <m:oMath xmlns:m="http://schemas.openxmlformats.org/officeDocument/2006/math">
                      <m:r>
                        <a:rPr lang="fr-FR" sz="2400" b="1" i="1" dirty="0" smtClean="0">
                          <a:solidFill>
                            <a:schemeClr val="tx1"/>
                          </a:solidFill>
                          <a:latin typeface="Cambria Math" panose="02040503050406030204" pitchFamily="18" charset="0"/>
                        </a:rPr>
                        <m:t>𝑬𝒇𝒇𝒆𝒄𝒕𝒊𝒇</m:t>
                      </m:r>
                      <m:r>
                        <a:rPr lang="fr-FR" sz="2400" b="1" i="1" dirty="0" smtClean="0">
                          <a:solidFill>
                            <a:schemeClr val="tx1"/>
                          </a:solidFill>
                          <a:latin typeface="Cambria Math" panose="02040503050406030204" pitchFamily="18" charset="0"/>
                        </a:rPr>
                        <m:t> </m:t>
                      </m:r>
                      <m:r>
                        <a:rPr lang="fr-FR" sz="2400" b="1" i="1" dirty="0" smtClean="0">
                          <a:solidFill>
                            <a:schemeClr val="tx1"/>
                          </a:solidFill>
                          <a:latin typeface="Cambria Math" panose="02040503050406030204" pitchFamily="18" charset="0"/>
                        </a:rPr>
                        <m:t>𝒕𝒐𝒕𝒂𝒍</m:t>
                      </m:r>
                      <m:r>
                        <a:rPr lang="fr-FR" sz="2400" b="1" i="1" dirty="0" smtClean="0">
                          <a:solidFill>
                            <a:schemeClr val="tx1"/>
                          </a:solidFill>
                          <a:latin typeface="Cambria Math" panose="02040503050406030204" pitchFamily="18" charset="0"/>
                        </a:rPr>
                        <m:t>=</m:t>
                      </m:r>
                      <m:r>
                        <a:rPr lang="fr-FR" sz="2400" b="1" i="1" dirty="0" smtClean="0">
                          <a:solidFill>
                            <a:schemeClr val="tx1"/>
                          </a:solidFill>
                          <a:latin typeface="Cambria Math" panose="02040503050406030204" pitchFamily="18" charset="0"/>
                        </a:rPr>
                        <m:t>𝟏𝟎</m:t>
                      </m:r>
                      <m:r>
                        <a:rPr lang="fr-FR" sz="2400" b="1" i="1" dirty="0" smtClean="0">
                          <a:solidFill>
                            <a:schemeClr val="tx1"/>
                          </a:solidFill>
                          <a:latin typeface="Cambria Math" panose="02040503050406030204" pitchFamily="18" charset="0"/>
                        </a:rPr>
                        <m:t>+</m:t>
                      </m:r>
                      <m:r>
                        <a:rPr lang="fr-FR" sz="2400" b="1" i="1" dirty="0" smtClean="0">
                          <a:solidFill>
                            <a:schemeClr val="tx1"/>
                          </a:solidFill>
                          <a:latin typeface="Cambria Math" panose="02040503050406030204" pitchFamily="18" charset="0"/>
                        </a:rPr>
                        <m:t>𝟕</m:t>
                      </m:r>
                      <m:r>
                        <a:rPr lang="fr-FR" sz="2400" b="1" i="1" dirty="0" smtClean="0">
                          <a:solidFill>
                            <a:schemeClr val="tx1"/>
                          </a:solidFill>
                          <a:latin typeface="Cambria Math" panose="02040503050406030204" pitchFamily="18" charset="0"/>
                        </a:rPr>
                        <m:t>+</m:t>
                      </m:r>
                      <m:r>
                        <a:rPr lang="fr-FR" sz="2400" b="1" i="1" dirty="0" smtClean="0">
                          <a:solidFill>
                            <a:schemeClr val="tx1"/>
                          </a:solidFill>
                          <a:latin typeface="Cambria Math" panose="02040503050406030204" pitchFamily="18" charset="0"/>
                        </a:rPr>
                        <m:t>𝟔</m:t>
                      </m:r>
                      <m:r>
                        <a:rPr lang="fr-FR" sz="2400" b="1" i="1" dirty="0" smtClean="0">
                          <a:solidFill>
                            <a:schemeClr val="tx1"/>
                          </a:solidFill>
                          <a:latin typeface="Cambria Math" panose="02040503050406030204" pitchFamily="18" charset="0"/>
                        </a:rPr>
                        <m:t>+</m:t>
                      </m:r>
                      <m:r>
                        <a:rPr lang="fr-FR" sz="2400" b="1" i="1" dirty="0" smtClean="0">
                          <a:solidFill>
                            <a:schemeClr val="tx1"/>
                          </a:solidFill>
                          <a:latin typeface="Cambria Math" panose="02040503050406030204" pitchFamily="18" charset="0"/>
                        </a:rPr>
                        <m:t>𝟓</m:t>
                      </m:r>
                      <m:r>
                        <a:rPr lang="fr-FR" sz="2400" b="1" i="1" dirty="0" smtClean="0">
                          <a:solidFill>
                            <a:schemeClr val="tx1"/>
                          </a:solidFill>
                          <a:latin typeface="Cambria Math" panose="02040503050406030204" pitchFamily="18" charset="0"/>
                        </a:rPr>
                        <m:t>+</m:t>
                      </m:r>
                      <m:r>
                        <a:rPr lang="fr-FR" sz="2400" b="1" i="1" dirty="0" smtClean="0">
                          <a:solidFill>
                            <a:schemeClr val="tx1"/>
                          </a:solidFill>
                          <a:latin typeface="Cambria Math" panose="02040503050406030204" pitchFamily="18" charset="0"/>
                        </a:rPr>
                        <m:t>𝟒</m:t>
                      </m:r>
                      <m:r>
                        <a:rPr lang="fr-FR" sz="2400" b="1" i="1" dirty="0" smtClean="0">
                          <a:solidFill>
                            <a:schemeClr val="tx1"/>
                          </a:solidFill>
                          <a:latin typeface="Cambria Math" panose="02040503050406030204" pitchFamily="18" charset="0"/>
                        </a:rPr>
                        <m:t>=</m:t>
                      </m:r>
                      <m:r>
                        <a:rPr lang="fr-FR" sz="2400" b="1" i="1" dirty="0" smtClean="0">
                          <a:solidFill>
                            <a:srgbClr val="FF0000"/>
                          </a:solidFill>
                          <a:latin typeface="Cambria Math" panose="02040503050406030204" pitchFamily="18" charset="0"/>
                        </a:rPr>
                        <m:t>𝟑𝟐</m:t>
                      </m:r>
                    </m:oMath>
                  </m:oMathPara>
                </a14:m>
                <a:endParaRPr lang="fr-FR" b="1" dirty="0">
                  <a:solidFill>
                    <a:schemeClr val="tx1"/>
                  </a:solidFill>
                </a:endParaRPr>
              </a:p>
            </p:txBody>
          </p:sp>
        </mc:Choice>
        <mc:Fallback xmlns="">
          <p:sp>
            <p:nvSpPr>
              <p:cNvPr id="14" name="Rectangle à coins arrondis 71">
                <a:extLst>
                  <a:ext uri="{FF2B5EF4-FFF2-40B4-BE49-F238E27FC236}">
                    <a16:creationId xmlns:a16="http://schemas.microsoft.com/office/drawing/2014/main" id="{B89C8C2F-D1A6-484A-B9E7-D684742CD2A9}"/>
                  </a:ext>
                </a:extLst>
              </p:cNvPr>
              <p:cNvSpPr>
                <a:spLocks noRot="1" noChangeAspect="1" noMove="1" noResize="1" noEditPoints="1" noAdjustHandles="1" noChangeArrowheads="1" noChangeShapeType="1" noTextEdit="1"/>
              </p:cNvSpPr>
              <p:nvPr/>
            </p:nvSpPr>
            <p:spPr>
              <a:xfrm>
                <a:off x="2310287" y="1163453"/>
                <a:ext cx="7211400" cy="391815"/>
              </a:xfrm>
              <a:prstGeom prst="roundRect">
                <a:avLst/>
              </a:prstGeom>
              <a:blipFill>
                <a:blip r:embed="rId5"/>
                <a:stretch>
                  <a:fillRect b="-28125"/>
                </a:stretch>
              </a:blipFill>
              <a:ln w="38100">
                <a:noFill/>
              </a:ln>
            </p:spPr>
            <p:txBody>
              <a:bodyPr/>
              <a:lstStyle/>
              <a:p>
                <a:r>
                  <a:rPr lang="fr-FR">
                    <a:noFill/>
                  </a:rPr>
                  <a:t> </a:t>
                </a:r>
              </a:p>
            </p:txBody>
          </p:sp>
        </mc:Fallback>
      </mc:AlternateContent>
      <p:sp>
        <p:nvSpPr>
          <p:cNvPr id="15" name="ZoneTexte 14">
            <a:extLst>
              <a:ext uri="{FF2B5EF4-FFF2-40B4-BE49-F238E27FC236}">
                <a16:creationId xmlns:a16="http://schemas.microsoft.com/office/drawing/2014/main" id="{96D4B820-58C5-8B0C-E381-F2B4DAFD4797}"/>
              </a:ext>
            </a:extLst>
          </p:cNvPr>
          <p:cNvSpPr txBox="1"/>
          <p:nvPr/>
        </p:nvSpPr>
        <p:spPr>
          <a:xfrm>
            <a:off x="3727496" y="5694547"/>
            <a:ext cx="6551608" cy="461665"/>
          </a:xfrm>
          <a:prstGeom prst="rect">
            <a:avLst/>
          </a:prstGeom>
          <a:noFill/>
        </p:spPr>
        <p:txBody>
          <a:bodyPr wrap="square" rtlCol="0">
            <a:spAutoFit/>
          </a:bodyPr>
          <a:lstStyle/>
          <a:p>
            <a:r>
              <a:rPr lang="fr-MA" sz="2400" b="1" dirty="0"/>
              <a:t>7 sportifs sur 32 </a:t>
            </a:r>
            <a:r>
              <a:rPr lang="fr-MA" sz="2400" dirty="0"/>
              <a:t>sont des Benjamins</a:t>
            </a:r>
          </a:p>
        </p:txBody>
      </p:sp>
      <p:sp>
        <p:nvSpPr>
          <p:cNvPr id="5" name="ZoneTexte 4">
            <a:extLst>
              <a:ext uri="{FF2B5EF4-FFF2-40B4-BE49-F238E27FC236}">
                <a16:creationId xmlns:a16="http://schemas.microsoft.com/office/drawing/2014/main" id="{843D6A90-30E8-532D-75EE-DDED8507B62B}"/>
              </a:ext>
            </a:extLst>
          </p:cNvPr>
          <p:cNvSpPr txBox="1"/>
          <p:nvPr/>
        </p:nvSpPr>
        <p:spPr>
          <a:xfrm>
            <a:off x="4590867" y="2812816"/>
            <a:ext cx="1191409" cy="369332"/>
          </a:xfrm>
          <a:prstGeom prst="rect">
            <a:avLst/>
          </a:prstGeom>
          <a:noFill/>
        </p:spPr>
        <p:txBody>
          <a:bodyPr wrap="square">
            <a:spAutoFit/>
          </a:bodyPr>
          <a:lstStyle/>
          <a:p>
            <a:pPr algn="ctr"/>
            <a:r>
              <a:rPr lang="fr-FR" sz="1800" b="1" dirty="0">
                <a:solidFill>
                  <a:srgbClr val="FF0000"/>
                </a:solidFill>
              </a:rPr>
              <a:t>0,21875</a:t>
            </a:r>
          </a:p>
        </p:txBody>
      </p:sp>
    </p:spTree>
    <p:extLst>
      <p:ext uri="{BB962C8B-B14F-4D97-AF65-F5344CB8AC3E}">
        <p14:creationId xmlns:p14="http://schemas.microsoft.com/office/powerpoint/2010/main" val="925368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P spid="14" grpId="0" animBg="1"/>
      <p:bldP spid="15" grpId="0"/>
      <p:bldP spid="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E26B48-DD49-8FA5-73A7-1D7C654F7FF2}"/>
              </a:ext>
            </a:extLst>
          </p:cNvPr>
          <p:cNvSpPr>
            <a:spLocks noGrp="1"/>
          </p:cNvSpPr>
          <p:nvPr>
            <p:ph type="title"/>
          </p:nvPr>
        </p:nvSpPr>
        <p:spPr>
          <a:xfrm>
            <a:off x="1030288" y="400789"/>
            <a:ext cx="10277091" cy="267549"/>
          </a:xfrm>
        </p:spPr>
        <p:txBody>
          <a:bodyPr/>
          <a:lstStyle/>
          <a:p>
            <a:r>
              <a:rPr lang="fr-FR" dirty="0"/>
              <a:t>Je calcule la fréquence des minimes</a:t>
            </a:r>
            <a:endParaRPr lang="fr-FR" sz="1400" dirty="0"/>
          </a:p>
        </p:txBody>
      </p:sp>
      <p:pic>
        <p:nvPicPr>
          <p:cNvPr id="9" name="Google Shape;289;p51">
            <a:extLst>
              <a:ext uri="{FF2B5EF4-FFF2-40B4-BE49-F238E27FC236}">
                <a16:creationId xmlns:a16="http://schemas.microsoft.com/office/drawing/2014/main" id="{B4EAB9DA-654D-F7BF-3AF3-BC2CD2CCDBCF}"/>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6" name="Espace réservé du contenu 5">
            <a:extLst>
              <a:ext uri="{FF2B5EF4-FFF2-40B4-BE49-F238E27FC236}">
                <a16:creationId xmlns:a16="http://schemas.microsoft.com/office/drawing/2014/main" id="{D7D3AEF6-BA77-9B75-A397-13E6CAB19A7F}"/>
              </a:ext>
            </a:extLst>
          </p:cNvPr>
          <p:cNvSpPr>
            <a:spLocks noGrp="1"/>
          </p:cNvSpPr>
          <p:nvPr>
            <p:ph sz="quarter" idx="11"/>
          </p:nvPr>
        </p:nvSpPr>
        <p:spPr/>
        <p:txBody>
          <a:bodyPr/>
          <a:lstStyle/>
          <a:p>
            <a:r>
              <a:rPr lang="fr-FR" dirty="0"/>
              <a:t>L’ enseignant explique </a:t>
            </a:r>
            <a:endParaRPr lang="fr-CH" dirty="0"/>
          </a:p>
        </p:txBody>
      </p:sp>
      <p:pic>
        <p:nvPicPr>
          <p:cNvPr id="4" name="Image 3">
            <a:extLst>
              <a:ext uri="{FF2B5EF4-FFF2-40B4-BE49-F238E27FC236}">
                <a16:creationId xmlns:a16="http://schemas.microsoft.com/office/drawing/2014/main" id="{D12AF324-A0A9-CC80-F0DA-5DF504E17ADD}"/>
              </a:ext>
            </a:extLst>
          </p:cNvPr>
          <p:cNvPicPr>
            <a:picLocks noChangeAspect="1"/>
          </p:cNvPicPr>
          <p:nvPr/>
        </p:nvPicPr>
        <p:blipFill>
          <a:blip r:embed="rId2"/>
          <a:stretch>
            <a:fillRect/>
          </a:stretch>
        </p:blipFill>
        <p:spPr>
          <a:xfrm>
            <a:off x="11261035" y="1052633"/>
            <a:ext cx="502852" cy="502852"/>
          </a:xfrm>
          <a:prstGeom prst="rect">
            <a:avLst/>
          </a:prstGeom>
        </p:spPr>
      </p:pic>
      <mc:AlternateContent xmlns:mc="http://schemas.openxmlformats.org/markup-compatibility/2006" xmlns:a14="http://schemas.microsoft.com/office/drawing/2010/main">
        <mc:Choice Requires="a14">
          <p:sp>
            <p:nvSpPr>
              <p:cNvPr id="5" name="Rectangle à coins arrondis 9">
                <a:extLst>
                  <a:ext uri="{FF2B5EF4-FFF2-40B4-BE49-F238E27FC236}">
                    <a16:creationId xmlns:a16="http://schemas.microsoft.com/office/drawing/2014/main" id="{ADBF55BA-4160-F92E-E40B-AD4D8A033DC7}"/>
                  </a:ext>
                </a:extLst>
              </p:cNvPr>
              <p:cNvSpPr/>
              <p:nvPr/>
            </p:nvSpPr>
            <p:spPr>
              <a:xfrm>
                <a:off x="2400359" y="3627413"/>
                <a:ext cx="6634742" cy="705611"/>
              </a:xfrm>
              <a:prstGeom prst="roundRect">
                <a:avLst/>
              </a:prstGeom>
              <a:solidFill>
                <a:schemeClr val="accent2">
                  <a:lumMod val="20000"/>
                  <a:lumOff val="80000"/>
                </a:schemeClr>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14:m>
                  <m:oMathPara xmlns:m="http://schemas.openxmlformats.org/officeDocument/2006/math">
                    <m:oMathParaPr>
                      <m:jc m:val="left"/>
                    </m:oMathParaPr>
                    <m:oMath xmlns:m="http://schemas.openxmlformats.org/officeDocument/2006/math">
                      <m:r>
                        <a:rPr lang="fr-FR" b="1" i="1" dirty="0" smtClean="0">
                          <a:solidFill>
                            <a:schemeClr val="tx1"/>
                          </a:solidFill>
                          <a:latin typeface="Cambria Math" panose="02040503050406030204" pitchFamily="18" charset="0"/>
                        </a:rPr>
                        <m:t>𝑭𝒓</m:t>
                      </m:r>
                      <m:r>
                        <a:rPr lang="fr-FR" b="1" i="1" dirty="0" smtClean="0">
                          <a:solidFill>
                            <a:schemeClr val="tx1"/>
                          </a:solidFill>
                          <a:latin typeface="Cambria Math" panose="02040503050406030204" pitchFamily="18" charset="0"/>
                        </a:rPr>
                        <m:t>é</m:t>
                      </m:r>
                      <m:r>
                        <a:rPr lang="fr-FR" b="1" i="1" dirty="0" smtClean="0">
                          <a:solidFill>
                            <a:schemeClr val="tx1"/>
                          </a:solidFill>
                          <a:latin typeface="Cambria Math" panose="02040503050406030204" pitchFamily="18" charset="0"/>
                        </a:rPr>
                        <m:t>𝒒𝒖𝒆𝒏𝒄𝒆</m:t>
                      </m:r>
                      <m:r>
                        <a:rPr lang="fr-MA" b="1" i="1" dirty="0" smtClean="0">
                          <a:solidFill>
                            <a:schemeClr val="tx1"/>
                          </a:solidFill>
                          <a:latin typeface="Cambria Math" panose="02040503050406030204" pitchFamily="18" charset="0"/>
                        </a:rPr>
                        <m:t> </m:t>
                      </m:r>
                      <m:sSup>
                        <m:sSupPr>
                          <m:ctrlPr>
                            <a:rPr lang="fr-MA" b="1" i="1" dirty="0" smtClean="0">
                              <a:solidFill>
                                <a:schemeClr val="tx1"/>
                              </a:solidFill>
                              <a:latin typeface="Cambria Math" panose="02040503050406030204" pitchFamily="18" charset="0"/>
                            </a:rPr>
                          </m:ctrlPr>
                        </m:sSupPr>
                        <m:e>
                          <m:r>
                            <a:rPr lang="fr-MA" b="1" i="1" dirty="0" smtClean="0">
                              <a:solidFill>
                                <a:schemeClr val="tx1"/>
                              </a:solidFill>
                              <a:latin typeface="Cambria Math" panose="02040503050406030204" pitchFamily="18" charset="0"/>
                            </a:rPr>
                            <m:t>𝒅</m:t>
                          </m:r>
                        </m:e>
                        <m:sup>
                          <m:r>
                            <a:rPr lang="fr-MA" b="1" i="1" dirty="0" smtClean="0">
                              <a:solidFill>
                                <a:schemeClr val="tx1"/>
                              </a:solidFill>
                              <a:latin typeface="Cambria Math" panose="02040503050406030204" pitchFamily="18" charset="0"/>
                            </a:rPr>
                            <m:t>′</m:t>
                          </m:r>
                        </m:sup>
                      </m:sSup>
                      <m:r>
                        <a:rPr lang="fr-MA" b="1" i="1" dirty="0" smtClean="0">
                          <a:solidFill>
                            <a:schemeClr val="tx1"/>
                          </a:solidFill>
                          <a:latin typeface="Cambria Math" panose="02040503050406030204" pitchFamily="18" charset="0"/>
                        </a:rPr>
                        <m:t>𝒖𝒏𝒆</m:t>
                      </m:r>
                      <m:r>
                        <a:rPr lang="fr-MA" b="1" i="1" dirty="0" smtClean="0">
                          <a:solidFill>
                            <a:schemeClr val="tx1"/>
                          </a:solidFill>
                          <a:latin typeface="Cambria Math" panose="02040503050406030204" pitchFamily="18" charset="0"/>
                        </a:rPr>
                        <m:t> </m:t>
                      </m:r>
                      <m:r>
                        <a:rPr lang="fr-MA" b="1" i="1" dirty="0" smtClean="0">
                          <a:solidFill>
                            <a:schemeClr val="tx1"/>
                          </a:solidFill>
                          <a:latin typeface="Cambria Math" panose="02040503050406030204" pitchFamily="18" charset="0"/>
                        </a:rPr>
                        <m:t>𝒗𝒂𝒍𝒆𝒖𝒓</m:t>
                      </m:r>
                      <m:r>
                        <a:rPr lang="fr-MA" b="1" i="1" dirty="0" smtClean="0">
                          <a:solidFill>
                            <a:schemeClr val="tx1"/>
                          </a:solidFill>
                          <a:latin typeface="Cambria Math" panose="02040503050406030204" pitchFamily="18" charset="0"/>
                        </a:rPr>
                        <m:t> =</m:t>
                      </m:r>
                      <m:f>
                        <m:fPr>
                          <m:ctrlPr>
                            <a:rPr lang="fr-FR" b="1" i="1" dirty="0" smtClean="0">
                              <a:solidFill>
                                <a:schemeClr val="tx1"/>
                              </a:solidFill>
                              <a:latin typeface="Cambria Math" panose="02040503050406030204" pitchFamily="18" charset="0"/>
                            </a:rPr>
                          </m:ctrlPr>
                        </m:fPr>
                        <m:num>
                          <m:r>
                            <a:rPr lang="fr-FR" b="1" i="1" dirty="0" smtClean="0">
                              <a:solidFill>
                                <a:schemeClr val="tx1"/>
                              </a:solidFill>
                              <a:latin typeface="Cambria Math" panose="02040503050406030204" pitchFamily="18" charset="0"/>
                            </a:rPr>
                            <m:t>𝑬𝒇𝒇𝒆𝒄𝒕𝒊𝒇</m:t>
                          </m:r>
                          <m:r>
                            <a:rPr lang="fr-FR" b="1" i="1" dirty="0" smtClean="0">
                              <a:solidFill>
                                <a:schemeClr val="tx1"/>
                              </a:solidFill>
                              <a:latin typeface="Cambria Math" panose="02040503050406030204" pitchFamily="18" charset="0"/>
                            </a:rPr>
                            <m:t> </m:t>
                          </m:r>
                          <m:r>
                            <a:rPr lang="fr-FR" b="1" i="1" dirty="0" smtClean="0">
                              <a:solidFill>
                                <a:schemeClr val="tx1"/>
                              </a:solidFill>
                              <a:latin typeface="Cambria Math" panose="02040503050406030204" pitchFamily="18" charset="0"/>
                            </a:rPr>
                            <m:t>𝒅𝒆</m:t>
                          </m:r>
                          <m:r>
                            <a:rPr lang="fr-FR" b="1" i="1" dirty="0" smtClean="0">
                              <a:solidFill>
                                <a:schemeClr val="tx1"/>
                              </a:solidFill>
                              <a:latin typeface="Cambria Math" panose="02040503050406030204" pitchFamily="18" charset="0"/>
                            </a:rPr>
                            <m:t> </m:t>
                          </m:r>
                          <m:r>
                            <a:rPr lang="fr-FR" b="1" i="1" dirty="0" smtClean="0">
                              <a:solidFill>
                                <a:schemeClr val="tx1"/>
                              </a:solidFill>
                              <a:latin typeface="Cambria Math" panose="02040503050406030204" pitchFamily="18" charset="0"/>
                            </a:rPr>
                            <m:t>𝒍𝒂</m:t>
                          </m:r>
                          <m:r>
                            <a:rPr lang="fr-FR" b="1" i="1" dirty="0" smtClean="0">
                              <a:solidFill>
                                <a:schemeClr val="tx1"/>
                              </a:solidFill>
                              <a:latin typeface="Cambria Math" panose="02040503050406030204" pitchFamily="18" charset="0"/>
                            </a:rPr>
                            <m:t> </m:t>
                          </m:r>
                          <m:r>
                            <a:rPr lang="fr-FR" b="1" i="1" dirty="0" smtClean="0">
                              <a:solidFill>
                                <a:schemeClr val="tx1"/>
                              </a:solidFill>
                              <a:latin typeface="Cambria Math" panose="02040503050406030204" pitchFamily="18" charset="0"/>
                            </a:rPr>
                            <m:t>𝒗𝒂𝒍𝒆𝒖𝒓</m:t>
                          </m:r>
                        </m:num>
                        <m:den>
                          <m:r>
                            <a:rPr lang="fr-FR" b="1" i="1" dirty="0" smtClean="0">
                              <a:solidFill>
                                <a:schemeClr val="tx1"/>
                              </a:solidFill>
                              <a:latin typeface="Cambria Math" panose="02040503050406030204" pitchFamily="18" charset="0"/>
                            </a:rPr>
                            <m:t>𝑬𝒇𝒇𝒆𝒄𝒕𝒊𝒇</m:t>
                          </m:r>
                          <m:r>
                            <a:rPr lang="fr-FR" b="1" i="1" dirty="0" smtClean="0">
                              <a:solidFill>
                                <a:schemeClr val="tx1"/>
                              </a:solidFill>
                              <a:latin typeface="Cambria Math" panose="02040503050406030204" pitchFamily="18" charset="0"/>
                            </a:rPr>
                            <m:t> </m:t>
                          </m:r>
                          <m:r>
                            <a:rPr lang="fr-FR" b="1" i="1" dirty="0" smtClean="0">
                              <a:solidFill>
                                <a:schemeClr val="tx1"/>
                              </a:solidFill>
                              <a:latin typeface="Cambria Math" panose="02040503050406030204" pitchFamily="18" charset="0"/>
                            </a:rPr>
                            <m:t>𝒕𝒐𝒕𝒂𝒍</m:t>
                          </m:r>
                        </m:den>
                      </m:f>
                    </m:oMath>
                  </m:oMathPara>
                </a14:m>
                <a:endParaRPr lang="fr-FR" b="1" dirty="0">
                  <a:solidFill>
                    <a:schemeClr val="tx1"/>
                  </a:solidFill>
                </a:endParaRPr>
              </a:p>
            </p:txBody>
          </p:sp>
        </mc:Choice>
        <mc:Fallback xmlns="">
          <p:sp>
            <p:nvSpPr>
              <p:cNvPr id="5" name="Rectangle à coins arrondis 9">
                <a:extLst>
                  <a:ext uri="{FF2B5EF4-FFF2-40B4-BE49-F238E27FC236}">
                    <a16:creationId xmlns:a16="http://schemas.microsoft.com/office/drawing/2014/main" id="{ADBF55BA-4160-F92E-E40B-AD4D8A033DC7}"/>
                  </a:ext>
                </a:extLst>
              </p:cNvPr>
              <p:cNvSpPr>
                <a:spLocks noRot="1" noChangeAspect="1" noMove="1" noResize="1" noEditPoints="1" noAdjustHandles="1" noChangeArrowheads="1" noChangeShapeType="1" noTextEdit="1"/>
              </p:cNvSpPr>
              <p:nvPr/>
            </p:nvSpPr>
            <p:spPr>
              <a:xfrm>
                <a:off x="2400359" y="3627413"/>
                <a:ext cx="6634742" cy="705611"/>
              </a:xfrm>
              <a:prstGeom prst="roundRect">
                <a:avLst/>
              </a:prstGeom>
              <a:blipFill>
                <a:blip r:embed="rId3"/>
                <a:stretch>
                  <a:fillRect/>
                </a:stretch>
              </a:blipFill>
              <a:ln w="38100">
                <a:solidFill>
                  <a:schemeClr val="accent1"/>
                </a:solidFill>
              </a:ln>
            </p:spPr>
            <p:txBody>
              <a:bodyPr/>
              <a:lstStyle/>
              <a:p>
                <a:r>
                  <a:rPr lang="fr-FR">
                    <a:noFill/>
                  </a:rPr>
                  <a:t> </a:t>
                </a:r>
              </a:p>
            </p:txBody>
          </p:sp>
        </mc:Fallback>
      </mc:AlternateContent>
      <p:graphicFrame>
        <p:nvGraphicFramePr>
          <p:cNvPr id="7" name="Tableau 6">
            <a:extLst>
              <a:ext uri="{FF2B5EF4-FFF2-40B4-BE49-F238E27FC236}">
                <a16:creationId xmlns:a16="http://schemas.microsoft.com/office/drawing/2014/main" id="{72ED662F-63EB-DD8E-99F5-8EB11E6DE859}"/>
              </a:ext>
            </a:extLst>
          </p:cNvPr>
          <p:cNvGraphicFramePr>
            <a:graphicFrameLocks noGrp="1"/>
          </p:cNvGraphicFramePr>
          <p:nvPr>
            <p:extLst>
              <p:ext uri="{D42A27DB-BD31-4B8C-83A1-F6EECF244321}">
                <p14:modId xmlns:p14="http://schemas.microsoft.com/office/powerpoint/2010/main" val="1155767118"/>
              </p:ext>
            </p:extLst>
          </p:nvPr>
        </p:nvGraphicFramePr>
        <p:xfrm>
          <a:off x="1893540" y="1740783"/>
          <a:ext cx="8128002" cy="1493520"/>
        </p:xfrm>
        <a:graphic>
          <a:graphicData uri="http://schemas.openxmlformats.org/drawingml/2006/table">
            <a:tbl>
              <a:tblPr firstRow="1" bandRow="1">
                <a:tableStyleId>{5C22544A-7EE6-4342-B048-85BDC9FD1C3A}</a:tableStyleId>
              </a:tblPr>
              <a:tblGrid>
                <a:gridCol w="1354667">
                  <a:extLst>
                    <a:ext uri="{9D8B030D-6E8A-4147-A177-3AD203B41FA5}">
                      <a16:colId xmlns:a16="http://schemas.microsoft.com/office/drawing/2014/main" val="1969130476"/>
                    </a:ext>
                  </a:extLst>
                </a:gridCol>
                <a:gridCol w="1354667">
                  <a:extLst>
                    <a:ext uri="{9D8B030D-6E8A-4147-A177-3AD203B41FA5}">
                      <a16:colId xmlns:a16="http://schemas.microsoft.com/office/drawing/2014/main" val="3007806189"/>
                    </a:ext>
                  </a:extLst>
                </a:gridCol>
                <a:gridCol w="1354667">
                  <a:extLst>
                    <a:ext uri="{9D8B030D-6E8A-4147-A177-3AD203B41FA5}">
                      <a16:colId xmlns:a16="http://schemas.microsoft.com/office/drawing/2014/main" val="1751384335"/>
                    </a:ext>
                  </a:extLst>
                </a:gridCol>
                <a:gridCol w="1354667">
                  <a:extLst>
                    <a:ext uri="{9D8B030D-6E8A-4147-A177-3AD203B41FA5}">
                      <a16:colId xmlns:a16="http://schemas.microsoft.com/office/drawing/2014/main" val="3232157657"/>
                    </a:ext>
                  </a:extLst>
                </a:gridCol>
                <a:gridCol w="1354667">
                  <a:extLst>
                    <a:ext uri="{9D8B030D-6E8A-4147-A177-3AD203B41FA5}">
                      <a16:colId xmlns:a16="http://schemas.microsoft.com/office/drawing/2014/main" val="462595971"/>
                    </a:ext>
                  </a:extLst>
                </a:gridCol>
                <a:gridCol w="1354667">
                  <a:extLst>
                    <a:ext uri="{9D8B030D-6E8A-4147-A177-3AD203B41FA5}">
                      <a16:colId xmlns:a16="http://schemas.microsoft.com/office/drawing/2014/main" val="2820199958"/>
                    </a:ext>
                  </a:extLst>
                </a:gridCol>
              </a:tblGrid>
              <a:tr h="370840">
                <a:tc>
                  <a:txBody>
                    <a:bodyPr/>
                    <a:lstStyle/>
                    <a:p>
                      <a:pPr algn="ctr"/>
                      <a:r>
                        <a:rPr lang="fr-FR" sz="1400" b="1" i="0" u="none" strike="noStrike" kern="1200" baseline="0" dirty="0">
                          <a:solidFill>
                            <a:schemeClr val="lt1"/>
                          </a:solidFill>
                          <a:latin typeface="+mn-lt"/>
                          <a:ea typeface="+mn-ea"/>
                          <a:cs typeface="+mn-cs"/>
                        </a:rPr>
                        <a:t>Niveau au Judo</a:t>
                      </a:r>
                      <a:endParaRPr lang="fr-FR" sz="1400" b="1" dirty="0"/>
                    </a:p>
                  </a:txBody>
                  <a:tcPr/>
                </a:tc>
                <a:tc>
                  <a:txBody>
                    <a:bodyPr/>
                    <a:lstStyle/>
                    <a:p>
                      <a:pPr algn="ctr"/>
                      <a:r>
                        <a:rPr lang="fr-FR" sz="1400" b="0" i="0" u="none" strike="noStrike" kern="1200" baseline="0" dirty="0">
                          <a:solidFill>
                            <a:schemeClr val="lt1"/>
                          </a:solidFill>
                          <a:latin typeface="+mn-lt"/>
                          <a:ea typeface="+mn-ea"/>
                          <a:cs typeface="+mn-cs"/>
                        </a:rPr>
                        <a:t>Poussins</a:t>
                      </a:r>
                      <a:endParaRPr lang="fr-FR" sz="1400" dirty="0"/>
                    </a:p>
                  </a:txBody>
                  <a:tcPr/>
                </a:tc>
                <a:tc>
                  <a:txBody>
                    <a:bodyPr/>
                    <a:lstStyle/>
                    <a:p>
                      <a:pPr algn="ctr"/>
                      <a:r>
                        <a:rPr lang="fr-FR" sz="1400" b="0" i="0" u="none" strike="noStrike" kern="1200" baseline="0" dirty="0">
                          <a:solidFill>
                            <a:schemeClr val="lt1"/>
                          </a:solidFill>
                          <a:latin typeface="+mn-lt"/>
                          <a:ea typeface="+mn-ea"/>
                          <a:cs typeface="+mn-cs"/>
                        </a:rPr>
                        <a:t>Benjamins</a:t>
                      </a:r>
                      <a:endParaRPr lang="fr-FR" sz="1400" dirty="0"/>
                    </a:p>
                  </a:txBody>
                  <a:tcPr/>
                </a:tc>
                <a:tc>
                  <a:txBody>
                    <a:bodyPr/>
                    <a:lstStyle/>
                    <a:p>
                      <a:pPr algn="ctr"/>
                      <a:r>
                        <a:rPr lang="fr-FR" sz="1400" b="0" i="0" u="none" strike="noStrike" kern="1200" baseline="0" dirty="0">
                          <a:solidFill>
                            <a:schemeClr val="lt1"/>
                          </a:solidFill>
                          <a:latin typeface="+mn-lt"/>
                          <a:ea typeface="+mn-ea"/>
                          <a:cs typeface="+mn-cs"/>
                        </a:rPr>
                        <a:t>Minimes</a:t>
                      </a:r>
                      <a:endParaRPr lang="fr-FR" sz="1400" dirty="0"/>
                    </a:p>
                  </a:txBody>
                  <a:tcPr/>
                </a:tc>
                <a:tc>
                  <a:txBody>
                    <a:bodyPr/>
                    <a:lstStyle/>
                    <a:p>
                      <a:pPr algn="ctr"/>
                      <a:r>
                        <a:rPr lang="fr-FR" sz="1400" b="0" i="0" u="none" strike="noStrike" kern="1200" baseline="0" dirty="0">
                          <a:solidFill>
                            <a:schemeClr val="lt1"/>
                          </a:solidFill>
                          <a:latin typeface="+mn-lt"/>
                          <a:ea typeface="+mn-ea"/>
                          <a:cs typeface="+mn-cs"/>
                        </a:rPr>
                        <a:t>Cadets</a:t>
                      </a:r>
                      <a:endParaRPr lang="fr-FR" sz="1400" dirty="0"/>
                    </a:p>
                  </a:txBody>
                  <a:tcPr/>
                </a:tc>
                <a:tc>
                  <a:txBody>
                    <a:bodyPr/>
                    <a:lstStyle/>
                    <a:p>
                      <a:pPr algn="ctr"/>
                      <a:r>
                        <a:rPr lang="fr-FR" sz="1400" b="0" i="0" u="none" strike="noStrike" kern="1200" baseline="0" dirty="0">
                          <a:solidFill>
                            <a:schemeClr val="lt1"/>
                          </a:solidFill>
                          <a:latin typeface="+mn-lt"/>
                          <a:ea typeface="+mn-ea"/>
                          <a:cs typeface="+mn-cs"/>
                        </a:rPr>
                        <a:t>Juniors</a:t>
                      </a:r>
                      <a:endParaRPr lang="fr-FR" sz="1400" dirty="0"/>
                    </a:p>
                  </a:txBody>
                  <a:tcPr/>
                </a:tc>
                <a:extLst>
                  <a:ext uri="{0D108BD9-81ED-4DB2-BD59-A6C34878D82A}">
                    <a16:rowId xmlns:a16="http://schemas.microsoft.com/office/drawing/2014/main" val="2660827849"/>
                  </a:ext>
                </a:extLst>
              </a:tr>
              <a:tr h="370840">
                <a:tc>
                  <a:txBody>
                    <a:bodyPr/>
                    <a:lstStyle/>
                    <a:p>
                      <a:pPr algn="ctr"/>
                      <a:r>
                        <a:rPr lang="fr-FR" sz="1400" b="1" i="0" u="none" strike="noStrike" kern="1200" baseline="0" dirty="0">
                          <a:solidFill>
                            <a:schemeClr val="dk1"/>
                          </a:solidFill>
                          <a:latin typeface="+mn-lt"/>
                          <a:ea typeface="+mn-ea"/>
                          <a:cs typeface="+mn-cs"/>
                        </a:rPr>
                        <a:t>Nombre de sportifs</a:t>
                      </a:r>
                      <a:endParaRPr lang="fr-FR" sz="1400" b="1" dirty="0"/>
                    </a:p>
                  </a:txBody>
                  <a:tcPr/>
                </a:tc>
                <a:tc>
                  <a:txBody>
                    <a:bodyPr/>
                    <a:lstStyle/>
                    <a:p>
                      <a:pPr algn="ctr"/>
                      <a:r>
                        <a:rPr lang="fr-FR" sz="1400" b="1" dirty="0"/>
                        <a:t>10</a:t>
                      </a:r>
                    </a:p>
                  </a:txBody>
                  <a:tcPr/>
                </a:tc>
                <a:tc>
                  <a:txBody>
                    <a:bodyPr/>
                    <a:lstStyle/>
                    <a:p>
                      <a:pPr algn="ctr"/>
                      <a:r>
                        <a:rPr lang="fr-FR" sz="1400" b="1" dirty="0"/>
                        <a:t>7</a:t>
                      </a:r>
                    </a:p>
                  </a:txBody>
                  <a:tcPr/>
                </a:tc>
                <a:tc>
                  <a:txBody>
                    <a:bodyPr/>
                    <a:lstStyle/>
                    <a:p>
                      <a:pPr algn="ctr"/>
                      <a:r>
                        <a:rPr lang="fr-FR" sz="1400" b="1" dirty="0"/>
                        <a:t>6</a:t>
                      </a:r>
                    </a:p>
                  </a:txBody>
                  <a:tcPr/>
                </a:tc>
                <a:tc>
                  <a:txBody>
                    <a:bodyPr/>
                    <a:lstStyle/>
                    <a:p>
                      <a:pPr algn="ctr"/>
                      <a:r>
                        <a:rPr lang="fr-FR" sz="1400" b="1" dirty="0"/>
                        <a:t>5</a:t>
                      </a:r>
                    </a:p>
                  </a:txBody>
                  <a:tcPr/>
                </a:tc>
                <a:tc>
                  <a:txBody>
                    <a:bodyPr/>
                    <a:lstStyle/>
                    <a:p>
                      <a:pPr algn="ctr"/>
                      <a:r>
                        <a:rPr lang="fr-FR" sz="1400" b="1" dirty="0"/>
                        <a:t>4</a:t>
                      </a:r>
                    </a:p>
                  </a:txBody>
                  <a:tcPr/>
                </a:tc>
                <a:extLst>
                  <a:ext uri="{0D108BD9-81ED-4DB2-BD59-A6C34878D82A}">
                    <a16:rowId xmlns:a16="http://schemas.microsoft.com/office/drawing/2014/main" val="3604773555"/>
                  </a:ext>
                </a:extLst>
              </a:tr>
              <a:tr h="370840">
                <a:tc>
                  <a:txBody>
                    <a:bodyPr/>
                    <a:lstStyle/>
                    <a:p>
                      <a:pPr algn="ctr"/>
                      <a:r>
                        <a:rPr lang="fr-FR" sz="1400" b="1" i="0" u="none" strike="noStrike" kern="1200" baseline="0" dirty="0">
                          <a:solidFill>
                            <a:schemeClr val="dk1"/>
                          </a:solidFill>
                          <a:latin typeface="+mn-lt"/>
                          <a:ea typeface="+mn-ea"/>
                          <a:cs typeface="+mn-cs"/>
                        </a:rPr>
                        <a:t>Fréquence</a:t>
                      </a:r>
                    </a:p>
                  </a:txBody>
                  <a:tcPr/>
                </a:tc>
                <a:tc>
                  <a:txBody>
                    <a:bodyPr/>
                    <a:lstStyle/>
                    <a:p>
                      <a:pPr algn="ctr"/>
                      <a:r>
                        <a:rPr lang="fr-FR" sz="2000" b="1" dirty="0"/>
                        <a:t>0,3125</a:t>
                      </a:r>
                    </a:p>
                  </a:txBody>
                  <a:tcPr/>
                </a:tc>
                <a:tc>
                  <a:txBody>
                    <a:bodyPr/>
                    <a:lstStyle/>
                    <a:p>
                      <a:pPr algn="ctr"/>
                      <a:r>
                        <a:rPr lang="fr-FR" sz="2000" b="1" dirty="0"/>
                        <a:t>0,21875</a:t>
                      </a:r>
                    </a:p>
                  </a:txBody>
                  <a:tcPr/>
                </a:tc>
                <a:tc>
                  <a:txBody>
                    <a:bodyPr/>
                    <a:lstStyle/>
                    <a:p>
                      <a:pPr algn="ctr"/>
                      <a:endParaRPr lang="fr-FR" sz="2400" b="1" dirty="0">
                        <a:solidFill>
                          <a:srgbClr val="FF0000"/>
                        </a:solidFill>
                      </a:endParaRPr>
                    </a:p>
                  </a:txBody>
                  <a:tcPr/>
                </a:tc>
                <a:tc>
                  <a:txBody>
                    <a:bodyPr/>
                    <a:lstStyle/>
                    <a:p>
                      <a:pPr algn="ctr"/>
                      <a:endParaRPr lang="fr-FR" sz="1100" b="1" dirty="0"/>
                    </a:p>
                  </a:txBody>
                  <a:tcPr/>
                </a:tc>
                <a:tc>
                  <a:txBody>
                    <a:bodyPr/>
                    <a:lstStyle/>
                    <a:p>
                      <a:pPr algn="ctr"/>
                      <a:endParaRPr lang="fr-FR" sz="1100" b="1" dirty="0"/>
                    </a:p>
                  </a:txBody>
                  <a:tcPr/>
                </a:tc>
                <a:extLst>
                  <a:ext uri="{0D108BD9-81ED-4DB2-BD59-A6C34878D82A}">
                    <a16:rowId xmlns:a16="http://schemas.microsoft.com/office/drawing/2014/main" val="2425835139"/>
                  </a:ext>
                </a:extLst>
              </a:tr>
            </a:tbl>
          </a:graphicData>
        </a:graphic>
      </p:graphicFrame>
      <mc:AlternateContent xmlns:mc="http://schemas.openxmlformats.org/markup-compatibility/2006" xmlns:a14="http://schemas.microsoft.com/office/drawing/2010/main">
        <mc:Choice Requires="a14">
          <p:sp>
            <p:nvSpPr>
              <p:cNvPr id="8" name="Rectangle à coins arrondis 71">
                <a:extLst>
                  <a:ext uri="{FF2B5EF4-FFF2-40B4-BE49-F238E27FC236}">
                    <a16:creationId xmlns:a16="http://schemas.microsoft.com/office/drawing/2014/main" id="{56EB778E-DC9F-3F98-CDFB-C7C4769B9DCD}"/>
                  </a:ext>
                </a:extLst>
              </p:cNvPr>
              <p:cNvSpPr/>
              <p:nvPr/>
            </p:nvSpPr>
            <p:spPr>
              <a:xfrm>
                <a:off x="636104" y="4571939"/>
                <a:ext cx="10696762" cy="984035"/>
              </a:xfrm>
              <a:prstGeom prst="round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14:m>
                  <m:oMath xmlns:m="http://schemas.openxmlformats.org/officeDocument/2006/math">
                    <m:r>
                      <a:rPr lang="fr-FR" sz="2800" i="1" dirty="0" smtClean="0">
                        <a:solidFill>
                          <a:schemeClr val="tx1"/>
                        </a:solidFill>
                        <a:latin typeface="Cambria Math" panose="02040503050406030204" pitchFamily="18" charset="0"/>
                      </a:rPr>
                      <m:t>𝐹𝑟</m:t>
                    </m:r>
                    <m:r>
                      <a:rPr lang="fr-FR" sz="2800" i="1" dirty="0" smtClean="0">
                        <a:solidFill>
                          <a:schemeClr val="tx1"/>
                        </a:solidFill>
                        <a:latin typeface="Cambria Math" panose="02040503050406030204" pitchFamily="18" charset="0"/>
                      </a:rPr>
                      <m:t>é</m:t>
                    </m:r>
                    <m:r>
                      <a:rPr lang="fr-FR" sz="2800" i="1" dirty="0" smtClean="0">
                        <a:solidFill>
                          <a:schemeClr val="tx1"/>
                        </a:solidFill>
                        <a:latin typeface="Cambria Math" panose="02040503050406030204" pitchFamily="18" charset="0"/>
                      </a:rPr>
                      <m:t>𝑞𝑢𝑒𝑛𝑐𝑒</m:t>
                    </m:r>
                    <m:r>
                      <a:rPr lang="fr-MA" sz="2800" b="0" i="1" dirty="0" smtClean="0">
                        <a:solidFill>
                          <a:schemeClr val="tx1"/>
                        </a:solidFill>
                        <a:latin typeface="Cambria Math" panose="02040503050406030204" pitchFamily="18" charset="0"/>
                      </a:rPr>
                      <m:t> </m:t>
                    </m:r>
                    <m:r>
                      <a:rPr lang="fr-MA" sz="2800" b="0" i="1" dirty="0" smtClean="0">
                        <a:solidFill>
                          <a:schemeClr val="tx1"/>
                        </a:solidFill>
                        <a:latin typeface="Cambria Math" panose="02040503050406030204" pitchFamily="18" charset="0"/>
                      </a:rPr>
                      <m:t>𝑑𝑒𝑠</m:t>
                    </m:r>
                    <m:r>
                      <a:rPr lang="fr-MA" sz="2800" b="0" i="1" dirty="0" smtClean="0">
                        <a:solidFill>
                          <a:schemeClr val="tx1"/>
                        </a:solidFill>
                        <a:latin typeface="Cambria Math" panose="02040503050406030204" pitchFamily="18" charset="0"/>
                      </a:rPr>
                      <m:t> </m:t>
                    </m:r>
                    <m:r>
                      <m:rPr>
                        <m:nor/>
                      </m:rPr>
                      <a:rPr lang="fr-FR" sz="2800" b="0" i="0" dirty="0" smtClean="0">
                        <a:solidFill>
                          <a:schemeClr val="tx1"/>
                        </a:solidFill>
                        <a:latin typeface="Cambria Math" panose="02040503050406030204" pitchFamily="18" charset="0"/>
                      </a:rPr>
                      <m:t>minimes</m:t>
                    </m:r>
                    <m:r>
                      <a:rPr lang="fr-FR" sz="2800" i="1" dirty="0" smtClean="0">
                        <a:solidFill>
                          <a:schemeClr val="tx1"/>
                        </a:solidFill>
                        <a:latin typeface="Cambria Math" panose="02040503050406030204" pitchFamily="18" charset="0"/>
                      </a:rPr>
                      <m:t>=</m:t>
                    </m:r>
                    <m:f>
                      <m:fPr>
                        <m:ctrlPr>
                          <a:rPr lang="fr-FR" sz="2800" i="1" dirty="0" smtClean="0">
                            <a:solidFill>
                              <a:schemeClr val="tx1"/>
                            </a:solidFill>
                            <a:latin typeface="Cambria Math" panose="02040503050406030204" pitchFamily="18" charset="0"/>
                          </a:rPr>
                        </m:ctrlPr>
                      </m:fPr>
                      <m:num>
                        <m:r>
                          <a:rPr lang="fr-FR" sz="2800" b="0" i="1" dirty="0" smtClean="0">
                            <a:solidFill>
                              <a:schemeClr val="tx1"/>
                            </a:solidFill>
                            <a:latin typeface="Cambria Math" panose="02040503050406030204" pitchFamily="18" charset="0"/>
                          </a:rPr>
                          <m:t>𝐸𝑓𝑓𝑒𝑐𝑡𝑖𝑓</m:t>
                        </m:r>
                        <m:r>
                          <a:rPr lang="fr-FR" sz="2800" b="0" i="1" dirty="0" smtClean="0">
                            <a:solidFill>
                              <a:schemeClr val="tx1"/>
                            </a:solidFill>
                            <a:latin typeface="Cambria Math" panose="02040503050406030204" pitchFamily="18" charset="0"/>
                          </a:rPr>
                          <m:t> </m:t>
                        </m:r>
                        <m:r>
                          <a:rPr lang="fr-FR" sz="2800" b="0" i="1" dirty="0" smtClean="0">
                            <a:solidFill>
                              <a:schemeClr val="tx1"/>
                            </a:solidFill>
                            <a:latin typeface="Cambria Math" panose="02040503050406030204" pitchFamily="18" charset="0"/>
                          </a:rPr>
                          <m:t>𝑑𝑒</m:t>
                        </m:r>
                        <m:r>
                          <a:rPr lang="fr-FR" sz="2800" b="0" i="1" dirty="0" smtClean="0">
                            <a:solidFill>
                              <a:schemeClr val="tx1"/>
                            </a:solidFill>
                            <a:latin typeface="Cambria Math" panose="02040503050406030204" pitchFamily="18" charset="0"/>
                          </a:rPr>
                          <m:t> </m:t>
                        </m:r>
                        <m:r>
                          <a:rPr lang="fr-FR" sz="2800" b="0" i="1" dirty="0" smtClean="0">
                            <a:solidFill>
                              <a:schemeClr val="tx1"/>
                            </a:solidFill>
                            <a:latin typeface="Cambria Math" panose="02040503050406030204" pitchFamily="18" charset="0"/>
                          </a:rPr>
                          <m:t>𝑙𝑎</m:t>
                        </m:r>
                        <m:r>
                          <a:rPr lang="fr-FR" sz="2800" b="0" i="1" dirty="0" smtClean="0">
                            <a:solidFill>
                              <a:schemeClr val="tx1"/>
                            </a:solidFill>
                            <a:latin typeface="Cambria Math" panose="02040503050406030204" pitchFamily="18" charset="0"/>
                          </a:rPr>
                          <m:t> </m:t>
                        </m:r>
                        <m:r>
                          <a:rPr lang="fr-FR" sz="2800" b="0" i="1" dirty="0" smtClean="0">
                            <a:solidFill>
                              <a:schemeClr val="tx1"/>
                            </a:solidFill>
                            <a:latin typeface="Cambria Math" panose="02040503050406030204" pitchFamily="18" charset="0"/>
                          </a:rPr>
                          <m:t>𝑣𝑎𝑙𝑒𝑢𝑟</m:t>
                        </m:r>
                      </m:num>
                      <m:den>
                        <m:r>
                          <a:rPr lang="fr-FR" sz="2800" b="0" i="1" dirty="0" smtClean="0">
                            <a:solidFill>
                              <a:schemeClr val="tx1"/>
                            </a:solidFill>
                            <a:latin typeface="Cambria Math" panose="02040503050406030204" pitchFamily="18" charset="0"/>
                          </a:rPr>
                          <m:t>𝐸𝑓𝑓𝑒𝑐𝑡𝑖𝑓</m:t>
                        </m:r>
                        <m:r>
                          <a:rPr lang="fr-FR" sz="2800" b="0" i="1" dirty="0" smtClean="0">
                            <a:solidFill>
                              <a:schemeClr val="tx1"/>
                            </a:solidFill>
                            <a:latin typeface="Cambria Math" panose="02040503050406030204" pitchFamily="18" charset="0"/>
                          </a:rPr>
                          <m:t> </m:t>
                        </m:r>
                        <m:r>
                          <a:rPr lang="fr-FR" sz="2800" b="0" i="1" dirty="0" smtClean="0">
                            <a:solidFill>
                              <a:schemeClr val="tx1"/>
                            </a:solidFill>
                            <a:latin typeface="Cambria Math" panose="02040503050406030204" pitchFamily="18" charset="0"/>
                          </a:rPr>
                          <m:t>𝑡𝑜𝑡𝑎𝑙</m:t>
                        </m:r>
                      </m:den>
                    </m:f>
                    <m:r>
                      <a:rPr lang="fr-MA" sz="2800" b="0" i="1" dirty="0" smtClean="0">
                        <a:solidFill>
                          <a:schemeClr val="tx1"/>
                        </a:solidFill>
                        <a:latin typeface="Cambria Math" panose="02040503050406030204" pitchFamily="18" charset="0"/>
                      </a:rPr>
                      <m:t>=</m:t>
                    </m:r>
                    <m:f>
                      <m:fPr>
                        <m:ctrlPr>
                          <a:rPr lang="fr-FR" sz="2800" i="1" dirty="0">
                            <a:solidFill>
                              <a:schemeClr val="tx1"/>
                            </a:solidFill>
                            <a:latin typeface="Cambria Math" panose="02040503050406030204" pitchFamily="18" charset="0"/>
                          </a:rPr>
                        </m:ctrlPr>
                      </m:fPr>
                      <m:num>
                        <m:r>
                          <a:rPr lang="fr-FR" sz="2800" b="0" i="1" dirty="0" smtClean="0">
                            <a:solidFill>
                              <a:schemeClr val="tx1"/>
                            </a:solidFill>
                            <a:latin typeface="Cambria Math" panose="02040503050406030204" pitchFamily="18" charset="0"/>
                          </a:rPr>
                          <m:t>6</m:t>
                        </m:r>
                      </m:num>
                      <m:den>
                        <m:r>
                          <a:rPr lang="fr-MA" sz="2800" b="0" i="1" dirty="0" smtClean="0">
                            <a:solidFill>
                              <a:schemeClr val="tx1"/>
                            </a:solidFill>
                            <a:latin typeface="Cambria Math" panose="02040503050406030204" pitchFamily="18" charset="0"/>
                          </a:rPr>
                          <m:t>32</m:t>
                        </m:r>
                      </m:den>
                    </m:f>
                  </m:oMath>
                </a14:m>
                <a:r>
                  <a:rPr lang="fr-FR" sz="1200" dirty="0">
                    <a:solidFill>
                      <a:schemeClr val="tx1"/>
                    </a:solidFill>
                  </a:rPr>
                  <a:t> </a:t>
                </a:r>
                <a:r>
                  <a:rPr lang="fr-FR" sz="3200" dirty="0">
                    <a:solidFill>
                      <a:schemeClr val="tx1"/>
                    </a:solidFill>
                  </a:rPr>
                  <a:t>=</a:t>
                </a:r>
                <a:r>
                  <a:rPr lang="fr-FR" sz="1200" dirty="0">
                    <a:solidFill>
                      <a:schemeClr val="tx1"/>
                    </a:solidFill>
                  </a:rPr>
                  <a:t> </a:t>
                </a:r>
                <a:r>
                  <a:rPr lang="fr-FR" sz="3200" b="1" dirty="0">
                    <a:solidFill>
                      <a:srgbClr val="FF0000"/>
                    </a:solidFill>
                  </a:rPr>
                  <a:t>0,1875</a:t>
                </a:r>
                <a:endParaRPr lang="fr-FR" sz="1200" b="1" dirty="0">
                  <a:solidFill>
                    <a:srgbClr val="FF0000"/>
                  </a:solidFill>
                </a:endParaRPr>
              </a:p>
            </p:txBody>
          </p:sp>
        </mc:Choice>
        <mc:Fallback xmlns="">
          <p:sp>
            <p:nvSpPr>
              <p:cNvPr id="8" name="Rectangle à coins arrondis 71">
                <a:extLst>
                  <a:ext uri="{FF2B5EF4-FFF2-40B4-BE49-F238E27FC236}">
                    <a16:creationId xmlns:a16="http://schemas.microsoft.com/office/drawing/2014/main" id="{56EB778E-DC9F-3F98-CDFB-C7C4769B9DCD}"/>
                  </a:ext>
                </a:extLst>
              </p:cNvPr>
              <p:cNvSpPr>
                <a:spLocks noRot="1" noChangeAspect="1" noMove="1" noResize="1" noEditPoints="1" noAdjustHandles="1" noChangeArrowheads="1" noChangeShapeType="1" noTextEdit="1"/>
              </p:cNvSpPr>
              <p:nvPr/>
            </p:nvSpPr>
            <p:spPr>
              <a:xfrm>
                <a:off x="636104" y="4571939"/>
                <a:ext cx="10696762" cy="984035"/>
              </a:xfrm>
              <a:prstGeom prst="roundRect">
                <a:avLst/>
              </a:prstGeom>
              <a:blipFill>
                <a:blip r:embed="rId4"/>
                <a:stretch>
                  <a:fillRect/>
                </a:stretch>
              </a:blipFill>
              <a:ln w="38100">
                <a:noFill/>
              </a:ln>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0" name="Rectangle à coins arrondis 71">
                <a:extLst>
                  <a:ext uri="{FF2B5EF4-FFF2-40B4-BE49-F238E27FC236}">
                    <a16:creationId xmlns:a16="http://schemas.microsoft.com/office/drawing/2014/main" id="{1D05653A-6093-B00C-FF0E-FB9A55DB64C4}"/>
                  </a:ext>
                </a:extLst>
              </p:cNvPr>
              <p:cNvSpPr/>
              <p:nvPr/>
            </p:nvSpPr>
            <p:spPr>
              <a:xfrm>
                <a:off x="2310287" y="1163453"/>
                <a:ext cx="7211400" cy="391815"/>
              </a:xfrm>
              <a:prstGeom prst="round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14:m>
                  <m:oMathPara xmlns:m="http://schemas.openxmlformats.org/officeDocument/2006/math">
                    <m:oMathParaPr>
                      <m:jc m:val="centerGroup"/>
                    </m:oMathParaPr>
                    <m:oMath xmlns:m="http://schemas.openxmlformats.org/officeDocument/2006/math">
                      <m:r>
                        <a:rPr lang="fr-FR" sz="2400" b="1" i="1" dirty="0" smtClean="0">
                          <a:solidFill>
                            <a:schemeClr val="tx1"/>
                          </a:solidFill>
                          <a:latin typeface="Cambria Math" panose="02040503050406030204" pitchFamily="18" charset="0"/>
                        </a:rPr>
                        <m:t>𝑬𝒇𝒇𝒆𝒄𝒕𝒊𝒇</m:t>
                      </m:r>
                      <m:r>
                        <a:rPr lang="fr-FR" sz="2400" b="1" i="1" dirty="0" smtClean="0">
                          <a:solidFill>
                            <a:schemeClr val="tx1"/>
                          </a:solidFill>
                          <a:latin typeface="Cambria Math" panose="02040503050406030204" pitchFamily="18" charset="0"/>
                        </a:rPr>
                        <m:t> </m:t>
                      </m:r>
                      <m:r>
                        <a:rPr lang="fr-FR" sz="2400" b="1" i="1" dirty="0" smtClean="0">
                          <a:solidFill>
                            <a:schemeClr val="tx1"/>
                          </a:solidFill>
                          <a:latin typeface="Cambria Math" panose="02040503050406030204" pitchFamily="18" charset="0"/>
                        </a:rPr>
                        <m:t>𝒕𝒐𝒕𝒂𝒍</m:t>
                      </m:r>
                      <m:r>
                        <a:rPr lang="fr-FR" sz="2400" b="1" i="1" dirty="0" smtClean="0">
                          <a:solidFill>
                            <a:schemeClr val="tx1"/>
                          </a:solidFill>
                          <a:latin typeface="Cambria Math" panose="02040503050406030204" pitchFamily="18" charset="0"/>
                        </a:rPr>
                        <m:t>=</m:t>
                      </m:r>
                      <m:r>
                        <a:rPr lang="fr-FR" sz="2400" b="1" i="1" dirty="0" smtClean="0">
                          <a:solidFill>
                            <a:schemeClr val="tx1"/>
                          </a:solidFill>
                          <a:latin typeface="Cambria Math" panose="02040503050406030204" pitchFamily="18" charset="0"/>
                        </a:rPr>
                        <m:t>𝟏𝟎</m:t>
                      </m:r>
                      <m:r>
                        <a:rPr lang="fr-FR" sz="2400" b="1" i="1" dirty="0" smtClean="0">
                          <a:solidFill>
                            <a:schemeClr val="tx1"/>
                          </a:solidFill>
                          <a:latin typeface="Cambria Math" panose="02040503050406030204" pitchFamily="18" charset="0"/>
                        </a:rPr>
                        <m:t>+</m:t>
                      </m:r>
                      <m:r>
                        <a:rPr lang="fr-FR" sz="2400" b="1" i="1" dirty="0" smtClean="0">
                          <a:solidFill>
                            <a:schemeClr val="tx1"/>
                          </a:solidFill>
                          <a:latin typeface="Cambria Math" panose="02040503050406030204" pitchFamily="18" charset="0"/>
                        </a:rPr>
                        <m:t>𝟕</m:t>
                      </m:r>
                      <m:r>
                        <a:rPr lang="fr-FR" sz="2400" b="1" i="1" dirty="0" smtClean="0">
                          <a:solidFill>
                            <a:schemeClr val="tx1"/>
                          </a:solidFill>
                          <a:latin typeface="Cambria Math" panose="02040503050406030204" pitchFamily="18" charset="0"/>
                        </a:rPr>
                        <m:t>+</m:t>
                      </m:r>
                      <m:r>
                        <a:rPr lang="fr-FR" sz="2400" b="1" i="1" dirty="0" smtClean="0">
                          <a:solidFill>
                            <a:schemeClr val="tx1"/>
                          </a:solidFill>
                          <a:latin typeface="Cambria Math" panose="02040503050406030204" pitchFamily="18" charset="0"/>
                        </a:rPr>
                        <m:t>𝟔</m:t>
                      </m:r>
                      <m:r>
                        <a:rPr lang="fr-FR" sz="2400" b="1" i="1" dirty="0" smtClean="0">
                          <a:solidFill>
                            <a:schemeClr val="tx1"/>
                          </a:solidFill>
                          <a:latin typeface="Cambria Math" panose="02040503050406030204" pitchFamily="18" charset="0"/>
                        </a:rPr>
                        <m:t>+</m:t>
                      </m:r>
                      <m:r>
                        <a:rPr lang="fr-FR" sz="2400" b="1" i="1" dirty="0" smtClean="0">
                          <a:solidFill>
                            <a:schemeClr val="tx1"/>
                          </a:solidFill>
                          <a:latin typeface="Cambria Math" panose="02040503050406030204" pitchFamily="18" charset="0"/>
                        </a:rPr>
                        <m:t>𝟓</m:t>
                      </m:r>
                      <m:r>
                        <a:rPr lang="fr-FR" sz="2400" b="1" i="1" dirty="0" smtClean="0">
                          <a:solidFill>
                            <a:schemeClr val="tx1"/>
                          </a:solidFill>
                          <a:latin typeface="Cambria Math" panose="02040503050406030204" pitchFamily="18" charset="0"/>
                        </a:rPr>
                        <m:t>+</m:t>
                      </m:r>
                      <m:r>
                        <a:rPr lang="fr-FR" sz="2400" b="1" i="1" dirty="0" smtClean="0">
                          <a:solidFill>
                            <a:schemeClr val="tx1"/>
                          </a:solidFill>
                          <a:latin typeface="Cambria Math" panose="02040503050406030204" pitchFamily="18" charset="0"/>
                        </a:rPr>
                        <m:t>𝟒</m:t>
                      </m:r>
                      <m:r>
                        <a:rPr lang="fr-FR" sz="2400" b="1" i="1" dirty="0" smtClean="0">
                          <a:solidFill>
                            <a:schemeClr val="tx1"/>
                          </a:solidFill>
                          <a:latin typeface="Cambria Math" panose="02040503050406030204" pitchFamily="18" charset="0"/>
                        </a:rPr>
                        <m:t>=</m:t>
                      </m:r>
                      <m:r>
                        <a:rPr lang="fr-FR" sz="2400" b="1" i="1" dirty="0" smtClean="0">
                          <a:solidFill>
                            <a:srgbClr val="FF0000"/>
                          </a:solidFill>
                          <a:latin typeface="Cambria Math" panose="02040503050406030204" pitchFamily="18" charset="0"/>
                        </a:rPr>
                        <m:t>𝟑𝟐</m:t>
                      </m:r>
                    </m:oMath>
                  </m:oMathPara>
                </a14:m>
                <a:endParaRPr lang="fr-FR" b="1" dirty="0">
                  <a:solidFill>
                    <a:schemeClr val="tx1"/>
                  </a:solidFill>
                </a:endParaRPr>
              </a:p>
            </p:txBody>
          </p:sp>
        </mc:Choice>
        <mc:Fallback xmlns="">
          <p:sp>
            <p:nvSpPr>
              <p:cNvPr id="10" name="Rectangle à coins arrondis 71">
                <a:extLst>
                  <a:ext uri="{FF2B5EF4-FFF2-40B4-BE49-F238E27FC236}">
                    <a16:creationId xmlns:a16="http://schemas.microsoft.com/office/drawing/2014/main" id="{1D05653A-6093-B00C-FF0E-FB9A55DB64C4}"/>
                  </a:ext>
                </a:extLst>
              </p:cNvPr>
              <p:cNvSpPr>
                <a:spLocks noRot="1" noChangeAspect="1" noMove="1" noResize="1" noEditPoints="1" noAdjustHandles="1" noChangeArrowheads="1" noChangeShapeType="1" noTextEdit="1"/>
              </p:cNvSpPr>
              <p:nvPr/>
            </p:nvSpPr>
            <p:spPr>
              <a:xfrm>
                <a:off x="2310287" y="1163453"/>
                <a:ext cx="7211400" cy="391815"/>
              </a:xfrm>
              <a:prstGeom prst="roundRect">
                <a:avLst/>
              </a:prstGeom>
              <a:blipFill>
                <a:blip r:embed="rId5"/>
                <a:stretch>
                  <a:fillRect b="-28125"/>
                </a:stretch>
              </a:blipFill>
              <a:ln w="38100">
                <a:noFill/>
              </a:ln>
            </p:spPr>
            <p:txBody>
              <a:bodyPr/>
              <a:lstStyle/>
              <a:p>
                <a:r>
                  <a:rPr lang="fr-FR">
                    <a:noFill/>
                  </a:rPr>
                  <a:t> </a:t>
                </a:r>
              </a:p>
            </p:txBody>
          </p:sp>
        </mc:Fallback>
      </mc:AlternateContent>
      <p:sp>
        <p:nvSpPr>
          <p:cNvPr id="11" name="ZoneTexte 10">
            <a:extLst>
              <a:ext uri="{FF2B5EF4-FFF2-40B4-BE49-F238E27FC236}">
                <a16:creationId xmlns:a16="http://schemas.microsoft.com/office/drawing/2014/main" id="{6CABFE86-4D7F-FAC2-A4BF-5C45DE8F1A8A}"/>
              </a:ext>
            </a:extLst>
          </p:cNvPr>
          <p:cNvSpPr txBox="1"/>
          <p:nvPr/>
        </p:nvSpPr>
        <p:spPr>
          <a:xfrm>
            <a:off x="3946156" y="5794889"/>
            <a:ext cx="6551608" cy="461665"/>
          </a:xfrm>
          <a:prstGeom prst="rect">
            <a:avLst/>
          </a:prstGeom>
          <a:noFill/>
        </p:spPr>
        <p:txBody>
          <a:bodyPr wrap="square" rtlCol="0">
            <a:spAutoFit/>
          </a:bodyPr>
          <a:lstStyle/>
          <a:p>
            <a:r>
              <a:rPr lang="fr-MA" sz="2400" b="1" dirty="0"/>
              <a:t>6 sportifs sur 32 </a:t>
            </a:r>
            <a:r>
              <a:rPr lang="fr-MA" sz="2400" dirty="0"/>
              <a:t>sont des Minimes</a:t>
            </a:r>
          </a:p>
        </p:txBody>
      </p:sp>
      <p:sp>
        <p:nvSpPr>
          <p:cNvPr id="12" name="ZoneTexte 11">
            <a:extLst>
              <a:ext uri="{FF2B5EF4-FFF2-40B4-BE49-F238E27FC236}">
                <a16:creationId xmlns:a16="http://schemas.microsoft.com/office/drawing/2014/main" id="{6D7BF297-A104-0B1E-CADF-733D65C17431}"/>
              </a:ext>
            </a:extLst>
          </p:cNvPr>
          <p:cNvSpPr txBox="1"/>
          <p:nvPr/>
        </p:nvSpPr>
        <p:spPr>
          <a:xfrm>
            <a:off x="6096000" y="2785257"/>
            <a:ext cx="899052" cy="369332"/>
          </a:xfrm>
          <a:prstGeom prst="rect">
            <a:avLst/>
          </a:prstGeom>
          <a:noFill/>
        </p:spPr>
        <p:txBody>
          <a:bodyPr wrap="square">
            <a:spAutoFit/>
          </a:bodyPr>
          <a:lstStyle/>
          <a:p>
            <a:pPr algn="ctr"/>
            <a:r>
              <a:rPr lang="fr-FR" sz="1800" b="1" dirty="0">
                <a:solidFill>
                  <a:srgbClr val="FF0000"/>
                </a:solidFill>
              </a:rPr>
              <a:t>0,1875</a:t>
            </a:r>
          </a:p>
        </p:txBody>
      </p:sp>
    </p:spTree>
    <p:extLst>
      <p:ext uri="{BB962C8B-B14F-4D97-AF65-F5344CB8AC3E}">
        <p14:creationId xmlns:p14="http://schemas.microsoft.com/office/powerpoint/2010/main" val="3823306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10" grpId="0" animBg="1"/>
      <p:bldP spid="11" grpId="0"/>
      <p:bldP spid="12" grpId="0"/>
    </p:bldLst>
  </p:timing>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36239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3F58B8-56F1-B97F-B3D8-E8E4FAF4D32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EC42E746-3374-330E-B2DC-A2349E0547C5}"/>
              </a:ext>
            </a:extLst>
          </p:cNvPr>
          <p:cNvSpPr>
            <a:spLocks noGrp="1"/>
          </p:cNvSpPr>
          <p:nvPr>
            <p:ph type="title"/>
          </p:nvPr>
        </p:nvSpPr>
        <p:spPr>
          <a:xfrm>
            <a:off x="1030288" y="400789"/>
            <a:ext cx="10277091" cy="267549"/>
          </a:xfrm>
        </p:spPr>
        <p:txBody>
          <a:bodyPr/>
          <a:lstStyle/>
          <a:p>
            <a:r>
              <a:rPr lang="fr-FR" dirty="0"/>
              <a:t>Je calcule la fréquence des cadets</a:t>
            </a:r>
            <a:endParaRPr lang="fr-FR" sz="1400" dirty="0"/>
          </a:p>
        </p:txBody>
      </p:sp>
      <p:pic>
        <p:nvPicPr>
          <p:cNvPr id="9" name="Google Shape;289;p51">
            <a:extLst>
              <a:ext uri="{FF2B5EF4-FFF2-40B4-BE49-F238E27FC236}">
                <a16:creationId xmlns:a16="http://schemas.microsoft.com/office/drawing/2014/main" id="{E881A20C-3675-9B51-285F-A8458DF6D05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6" name="Espace réservé du contenu 5">
            <a:extLst>
              <a:ext uri="{FF2B5EF4-FFF2-40B4-BE49-F238E27FC236}">
                <a16:creationId xmlns:a16="http://schemas.microsoft.com/office/drawing/2014/main" id="{DD17EC40-B18B-5CE0-142C-90CB5F586DE6}"/>
              </a:ext>
            </a:extLst>
          </p:cNvPr>
          <p:cNvSpPr>
            <a:spLocks noGrp="1"/>
          </p:cNvSpPr>
          <p:nvPr>
            <p:ph sz="quarter" idx="11"/>
          </p:nvPr>
        </p:nvSpPr>
        <p:spPr/>
        <p:txBody>
          <a:bodyPr/>
          <a:lstStyle/>
          <a:p>
            <a:r>
              <a:rPr lang="fr-FR" dirty="0"/>
              <a:t>L’ enseignant explique </a:t>
            </a:r>
            <a:endParaRPr lang="fr-CH" dirty="0"/>
          </a:p>
        </p:txBody>
      </p:sp>
      <p:pic>
        <p:nvPicPr>
          <p:cNvPr id="4" name="Image 3">
            <a:extLst>
              <a:ext uri="{FF2B5EF4-FFF2-40B4-BE49-F238E27FC236}">
                <a16:creationId xmlns:a16="http://schemas.microsoft.com/office/drawing/2014/main" id="{7ACF520F-98C8-C067-9180-8FB4D0C1CC28}"/>
              </a:ext>
            </a:extLst>
          </p:cNvPr>
          <p:cNvPicPr>
            <a:picLocks noChangeAspect="1"/>
          </p:cNvPicPr>
          <p:nvPr/>
        </p:nvPicPr>
        <p:blipFill>
          <a:blip r:embed="rId2"/>
          <a:stretch>
            <a:fillRect/>
          </a:stretch>
        </p:blipFill>
        <p:spPr>
          <a:xfrm>
            <a:off x="11261035" y="1052633"/>
            <a:ext cx="502852" cy="502852"/>
          </a:xfrm>
          <a:prstGeom prst="rect">
            <a:avLst/>
          </a:prstGeom>
        </p:spPr>
      </p:pic>
      <mc:AlternateContent xmlns:mc="http://schemas.openxmlformats.org/markup-compatibility/2006" xmlns:a14="http://schemas.microsoft.com/office/drawing/2010/main">
        <mc:Choice Requires="a14">
          <p:sp>
            <p:nvSpPr>
              <p:cNvPr id="3" name="Rectangle à coins arrondis 9">
                <a:extLst>
                  <a:ext uri="{FF2B5EF4-FFF2-40B4-BE49-F238E27FC236}">
                    <a16:creationId xmlns:a16="http://schemas.microsoft.com/office/drawing/2014/main" id="{3EF6F23B-A799-3062-40B8-03D24648FBFD}"/>
                  </a:ext>
                </a:extLst>
              </p:cNvPr>
              <p:cNvSpPr/>
              <p:nvPr/>
            </p:nvSpPr>
            <p:spPr>
              <a:xfrm>
                <a:off x="2415209" y="3473729"/>
                <a:ext cx="6634742" cy="705611"/>
              </a:xfrm>
              <a:prstGeom prst="roundRect">
                <a:avLst/>
              </a:prstGeom>
              <a:solidFill>
                <a:schemeClr val="accent2">
                  <a:lumMod val="20000"/>
                  <a:lumOff val="80000"/>
                </a:schemeClr>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14:m>
                  <m:oMathPara xmlns:m="http://schemas.openxmlformats.org/officeDocument/2006/math">
                    <m:oMathParaPr>
                      <m:jc m:val="left"/>
                    </m:oMathParaPr>
                    <m:oMath xmlns:m="http://schemas.openxmlformats.org/officeDocument/2006/math">
                      <m:r>
                        <a:rPr lang="fr-FR" b="1" i="1" dirty="0" smtClean="0">
                          <a:solidFill>
                            <a:schemeClr val="tx1"/>
                          </a:solidFill>
                          <a:latin typeface="Cambria Math" panose="02040503050406030204" pitchFamily="18" charset="0"/>
                        </a:rPr>
                        <m:t>𝑭𝒓</m:t>
                      </m:r>
                      <m:r>
                        <a:rPr lang="fr-FR" b="1" i="1" dirty="0" smtClean="0">
                          <a:solidFill>
                            <a:schemeClr val="tx1"/>
                          </a:solidFill>
                          <a:latin typeface="Cambria Math" panose="02040503050406030204" pitchFamily="18" charset="0"/>
                        </a:rPr>
                        <m:t>é</m:t>
                      </m:r>
                      <m:r>
                        <a:rPr lang="fr-FR" b="1" i="1" dirty="0" smtClean="0">
                          <a:solidFill>
                            <a:schemeClr val="tx1"/>
                          </a:solidFill>
                          <a:latin typeface="Cambria Math" panose="02040503050406030204" pitchFamily="18" charset="0"/>
                        </a:rPr>
                        <m:t>𝒒𝒖𝒆𝒏𝒄𝒆</m:t>
                      </m:r>
                      <m:r>
                        <a:rPr lang="fr-MA" b="1" i="1" dirty="0" smtClean="0">
                          <a:solidFill>
                            <a:schemeClr val="tx1"/>
                          </a:solidFill>
                          <a:latin typeface="Cambria Math" panose="02040503050406030204" pitchFamily="18" charset="0"/>
                        </a:rPr>
                        <m:t> </m:t>
                      </m:r>
                      <m:sSup>
                        <m:sSupPr>
                          <m:ctrlPr>
                            <a:rPr lang="fr-MA" b="1" i="1" dirty="0" smtClean="0">
                              <a:solidFill>
                                <a:schemeClr val="tx1"/>
                              </a:solidFill>
                              <a:latin typeface="Cambria Math" panose="02040503050406030204" pitchFamily="18" charset="0"/>
                            </a:rPr>
                          </m:ctrlPr>
                        </m:sSupPr>
                        <m:e>
                          <m:r>
                            <a:rPr lang="fr-MA" b="1" i="1" dirty="0" smtClean="0">
                              <a:solidFill>
                                <a:schemeClr val="tx1"/>
                              </a:solidFill>
                              <a:latin typeface="Cambria Math" panose="02040503050406030204" pitchFamily="18" charset="0"/>
                            </a:rPr>
                            <m:t>𝒅</m:t>
                          </m:r>
                        </m:e>
                        <m:sup>
                          <m:r>
                            <a:rPr lang="fr-MA" b="1" i="1" dirty="0" smtClean="0">
                              <a:solidFill>
                                <a:schemeClr val="tx1"/>
                              </a:solidFill>
                              <a:latin typeface="Cambria Math" panose="02040503050406030204" pitchFamily="18" charset="0"/>
                            </a:rPr>
                            <m:t>′</m:t>
                          </m:r>
                        </m:sup>
                      </m:sSup>
                      <m:r>
                        <a:rPr lang="fr-MA" b="1" i="1" dirty="0" smtClean="0">
                          <a:solidFill>
                            <a:schemeClr val="tx1"/>
                          </a:solidFill>
                          <a:latin typeface="Cambria Math" panose="02040503050406030204" pitchFamily="18" charset="0"/>
                        </a:rPr>
                        <m:t>𝒖𝒏𝒆</m:t>
                      </m:r>
                      <m:r>
                        <a:rPr lang="fr-MA" b="1" i="1" dirty="0" smtClean="0">
                          <a:solidFill>
                            <a:schemeClr val="tx1"/>
                          </a:solidFill>
                          <a:latin typeface="Cambria Math" panose="02040503050406030204" pitchFamily="18" charset="0"/>
                        </a:rPr>
                        <m:t> </m:t>
                      </m:r>
                      <m:r>
                        <a:rPr lang="fr-MA" b="1" i="1" dirty="0" smtClean="0">
                          <a:solidFill>
                            <a:schemeClr val="tx1"/>
                          </a:solidFill>
                          <a:latin typeface="Cambria Math" panose="02040503050406030204" pitchFamily="18" charset="0"/>
                        </a:rPr>
                        <m:t>𝒗𝒂𝒍𝒆𝒖𝒓</m:t>
                      </m:r>
                      <m:r>
                        <a:rPr lang="fr-MA" b="1" i="1" dirty="0" smtClean="0">
                          <a:solidFill>
                            <a:schemeClr val="tx1"/>
                          </a:solidFill>
                          <a:latin typeface="Cambria Math" panose="02040503050406030204" pitchFamily="18" charset="0"/>
                        </a:rPr>
                        <m:t> =</m:t>
                      </m:r>
                      <m:f>
                        <m:fPr>
                          <m:ctrlPr>
                            <a:rPr lang="fr-FR" b="1" i="1" dirty="0" smtClean="0">
                              <a:solidFill>
                                <a:schemeClr val="tx1"/>
                              </a:solidFill>
                              <a:latin typeface="Cambria Math" panose="02040503050406030204" pitchFamily="18" charset="0"/>
                            </a:rPr>
                          </m:ctrlPr>
                        </m:fPr>
                        <m:num>
                          <m:r>
                            <a:rPr lang="fr-FR" b="1" i="1" dirty="0" smtClean="0">
                              <a:solidFill>
                                <a:schemeClr val="tx1"/>
                              </a:solidFill>
                              <a:latin typeface="Cambria Math" panose="02040503050406030204" pitchFamily="18" charset="0"/>
                            </a:rPr>
                            <m:t>𝑬𝒇𝒇𝒆𝒄𝒕𝒊𝒇</m:t>
                          </m:r>
                          <m:r>
                            <a:rPr lang="fr-FR" b="1" i="1" dirty="0" smtClean="0">
                              <a:solidFill>
                                <a:schemeClr val="tx1"/>
                              </a:solidFill>
                              <a:latin typeface="Cambria Math" panose="02040503050406030204" pitchFamily="18" charset="0"/>
                            </a:rPr>
                            <m:t> </m:t>
                          </m:r>
                          <m:r>
                            <a:rPr lang="fr-FR" b="1" i="1" dirty="0" smtClean="0">
                              <a:solidFill>
                                <a:schemeClr val="tx1"/>
                              </a:solidFill>
                              <a:latin typeface="Cambria Math" panose="02040503050406030204" pitchFamily="18" charset="0"/>
                            </a:rPr>
                            <m:t>𝒅𝒆</m:t>
                          </m:r>
                          <m:r>
                            <a:rPr lang="fr-FR" b="1" i="1" dirty="0" smtClean="0">
                              <a:solidFill>
                                <a:schemeClr val="tx1"/>
                              </a:solidFill>
                              <a:latin typeface="Cambria Math" panose="02040503050406030204" pitchFamily="18" charset="0"/>
                            </a:rPr>
                            <m:t> </m:t>
                          </m:r>
                          <m:r>
                            <a:rPr lang="fr-FR" b="1" i="1" dirty="0" smtClean="0">
                              <a:solidFill>
                                <a:schemeClr val="tx1"/>
                              </a:solidFill>
                              <a:latin typeface="Cambria Math" panose="02040503050406030204" pitchFamily="18" charset="0"/>
                            </a:rPr>
                            <m:t>𝒍𝒂</m:t>
                          </m:r>
                          <m:r>
                            <a:rPr lang="fr-FR" b="1" i="1" dirty="0" smtClean="0">
                              <a:solidFill>
                                <a:schemeClr val="tx1"/>
                              </a:solidFill>
                              <a:latin typeface="Cambria Math" panose="02040503050406030204" pitchFamily="18" charset="0"/>
                            </a:rPr>
                            <m:t> </m:t>
                          </m:r>
                          <m:r>
                            <a:rPr lang="fr-FR" b="1" i="1" dirty="0" smtClean="0">
                              <a:solidFill>
                                <a:schemeClr val="tx1"/>
                              </a:solidFill>
                              <a:latin typeface="Cambria Math" panose="02040503050406030204" pitchFamily="18" charset="0"/>
                            </a:rPr>
                            <m:t>𝒗𝒂𝒍𝒆𝒖𝒓</m:t>
                          </m:r>
                        </m:num>
                        <m:den>
                          <m:r>
                            <a:rPr lang="fr-FR" b="1" i="1" dirty="0" smtClean="0">
                              <a:solidFill>
                                <a:schemeClr val="tx1"/>
                              </a:solidFill>
                              <a:latin typeface="Cambria Math" panose="02040503050406030204" pitchFamily="18" charset="0"/>
                            </a:rPr>
                            <m:t>𝑬𝒇𝒇𝒆𝒄𝒕𝒊𝒇</m:t>
                          </m:r>
                          <m:r>
                            <a:rPr lang="fr-FR" b="1" i="1" dirty="0" smtClean="0">
                              <a:solidFill>
                                <a:schemeClr val="tx1"/>
                              </a:solidFill>
                              <a:latin typeface="Cambria Math" panose="02040503050406030204" pitchFamily="18" charset="0"/>
                            </a:rPr>
                            <m:t> </m:t>
                          </m:r>
                          <m:r>
                            <a:rPr lang="fr-FR" b="1" i="1" dirty="0" smtClean="0">
                              <a:solidFill>
                                <a:schemeClr val="tx1"/>
                              </a:solidFill>
                              <a:latin typeface="Cambria Math" panose="02040503050406030204" pitchFamily="18" charset="0"/>
                            </a:rPr>
                            <m:t>𝒕𝒐𝒕𝒂𝒍</m:t>
                          </m:r>
                        </m:den>
                      </m:f>
                    </m:oMath>
                  </m:oMathPara>
                </a14:m>
                <a:endParaRPr lang="fr-FR" b="1" dirty="0">
                  <a:solidFill>
                    <a:schemeClr val="tx1"/>
                  </a:solidFill>
                </a:endParaRPr>
              </a:p>
            </p:txBody>
          </p:sp>
        </mc:Choice>
        <mc:Fallback xmlns="">
          <p:sp>
            <p:nvSpPr>
              <p:cNvPr id="3" name="Rectangle à coins arrondis 9">
                <a:extLst>
                  <a:ext uri="{FF2B5EF4-FFF2-40B4-BE49-F238E27FC236}">
                    <a16:creationId xmlns:a16="http://schemas.microsoft.com/office/drawing/2014/main" id="{3EF6F23B-A799-3062-40B8-03D24648FBFD}"/>
                  </a:ext>
                </a:extLst>
              </p:cNvPr>
              <p:cNvSpPr>
                <a:spLocks noRot="1" noChangeAspect="1" noMove="1" noResize="1" noEditPoints="1" noAdjustHandles="1" noChangeArrowheads="1" noChangeShapeType="1" noTextEdit="1"/>
              </p:cNvSpPr>
              <p:nvPr/>
            </p:nvSpPr>
            <p:spPr>
              <a:xfrm>
                <a:off x="2415209" y="3473729"/>
                <a:ext cx="6634742" cy="705611"/>
              </a:xfrm>
              <a:prstGeom prst="roundRect">
                <a:avLst/>
              </a:prstGeom>
              <a:blipFill>
                <a:blip r:embed="rId3"/>
                <a:stretch>
                  <a:fillRect/>
                </a:stretch>
              </a:blipFill>
              <a:ln w="38100">
                <a:solidFill>
                  <a:schemeClr val="accent1"/>
                </a:solidFill>
              </a:ln>
            </p:spPr>
            <p:txBody>
              <a:bodyPr/>
              <a:lstStyle/>
              <a:p>
                <a:r>
                  <a:rPr lang="fr-FR">
                    <a:noFill/>
                  </a:rPr>
                  <a:t> </a:t>
                </a:r>
              </a:p>
            </p:txBody>
          </p:sp>
        </mc:Fallback>
      </mc:AlternateContent>
      <p:graphicFrame>
        <p:nvGraphicFramePr>
          <p:cNvPr id="12" name="Tableau 11">
            <a:extLst>
              <a:ext uri="{FF2B5EF4-FFF2-40B4-BE49-F238E27FC236}">
                <a16:creationId xmlns:a16="http://schemas.microsoft.com/office/drawing/2014/main" id="{6CAE8AC6-188F-29F1-A8CF-289E13C17283}"/>
              </a:ext>
            </a:extLst>
          </p:cNvPr>
          <p:cNvGraphicFramePr>
            <a:graphicFrameLocks noGrp="1"/>
          </p:cNvGraphicFramePr>
          <p:nvPr>
            <p:extLst>
              <p:ext uri="{D42A27DB-BD31-4B8C-83A1-F6EECF244321}">
                <p14:modId xmlns:p14="http://schemas.microsoft.com/office/powerpoint/2010/main" val="2307602543"/>
              </p:ext>
            </p:extLst>
          </p:nvPr>
        </p:nvGraphicFramePr>
        <p:xfrm>
          <a:off x="1893540" y="1740783"/>
          <a:ext cx="8128002" cy="1432560"/>
        </p:xfrm>
        <a:graphic>
          <a:graphicData uri="http://schemas.openxmlformats.org/drawingml/2006/table">
            <a:tbl>
              <a:tblPr firstRow="1" bandRow="1">
                <a:tableStyleId>{5C22544A-7EE6-4342-B048-85BDC9FD1C3A}</a:tableStyleId>
              </a:tblPr>
              <a:tblGrid>
                <a:gridCol w="1354667">
                  <a:extLst>
                    <a:ext uri="{9D8B030D-6E8A-4147-A177-3AD203B41FA5}">
                      <a16:colId xmlns:a16="http://schemas.microsoft.com/office/drawing/2014/main" val="1969130476"/>
                    </a:ext>
                  </a:extLst>
                </a:gridCol>
                <a:gridCol w="1354667">
                  <a:extLst>
                    <a:ext uri="{9D8B030D-6E8A-4147-A177-3AD203B41FA5}">
                      <a16:colId xmlns:a16="http://schemas.microsoft.com/office/drawing/2014/main" val="3007806189"/>
                    </a:ext>
                  </a:extLst>
                </a:gridCol>
                <a:gridCol w="1354667">
                  <a:extLst>
                    <a:ext uri="{9D8B030D-6E8A-4147-A177-3AD203B41FA5}">
                      <a16:colId xmlns:a16="http://schemas.microsoft.com/office/drawing/2014/main" val="1751384335"/>
                    </a:ext>
                  </a:extLst>
                </a:gridCol>
                <a:gridCol w="1354667">
                  <a:extLst>
                    <a:ext uri="{9D8B030D-6E8A-4147-A177-3AD203B41FA5}">
                      <a16:colId xmlns:a16="http://schemas.microsoft.com/office/drawing/2014/main" val="3232157657"/>
                    </a:ext>
                  </a:extLst>
                </a:gridCol>
                <a:gridCol w="1354667">
                  <a:extLst>
                    <a:ext uri="{9D8B030D-6E8A-4147-A177-3AD203B41FA5}">
                      <a16:colId xmlns:a16="http://schemas.microsoft.com/office/drawing/2014/main" val="462595971"/>
                    </a:ext>
                  </a:extLst>
                </a:gridCol>
                <a:gridCol w="1354667">
                  <a:extLst>
                    <a:ext uri="{9D8B030D-6E8A-4147-A177-3AD203B41FA5}">
                      <a16:colId xmlns:a16="http://schemas.microsoft.com/office/drawing/2014/main" val="2820199958"/>
                    </a:ext>
                  </a:extLst>
                </a:gridCol>
              </a:tblGrid>
              <a:tr h="370840">
                <a:tc>
                  <a:txBody>
                    <a:bodyPr/>
                    <a:lstStyle/>
                    <a:p>
                      <a:pPr algn="ctr"/>
                      <a:r>
                        <a:rPr lang="fr-FR" sz="1400" b="1" i="0" u="none" strike="noStrike" kern="1200" baseline="0" dirty="0">
                          <a:solidFill>
                            <a:schemeClr val="lt1"/>
                          </a:solidFill>
                          <a:latin typeface="+mn-lt"/>
                          <a:ea typeface="+mn-ea"/>
                          <a:cs typeface="+mn-cs"/>
                        </a:rPr>
                        <a:t>Niveau au Judo</a:t>
                      </a:r>
                      <a:endParaRPr lang="fr-FR" sz="1400" b="1" dirty="0"/>
                    </a:p>
                  </a:txBody>
                  <a:tcPr/>
                </a:tc>
                <a:tc>
                  <a:txBody>
                    <a:bodyPr/>
                    <a:lstStyle/>
                    <a:p>
                      <a:pPr algn="ctr"/>
                      <a:r>
                        <a:rPr lang="fr-FR" sz="1400" b="0" i="0" u="none" strike="noStrike" kern="1200" baseline="0" dirty="0">
                          <a:solidFill>
                            <a:schemeClr val="lt1"/>
                          </a:solidFill>
                          <a:latin typeface="+mn-lt"/>
                          <a:ea typeface="+mn-ea"/>
                          <a:cs typeface="+mn-cs"/>
                        </a:rPr>
                        <a:t>Poussins</a:t>
                      </a:r>
                      <a:endParaRPr lang="fr-FR" sz="1400" dirty="0"/>
                    </a:p>
                  </a:txBody>
                  <a:tcPr/>
                </a:tc>
                <a:tc>
                  <a:txBody>
                    <a:bodyPr/>
                    <a:lstStyle/>
                    <a:p>
                      <a:pPr algn="ctr"/>
                      <a:r>
                        <a:rPr lang="fr-FR" sz="1400" b="0" i="0" u="none" strike="noStrike" kern="1200" baseline="0" dirty="0">
                          <a:solidFill>
                            <a:schemeClr val="lt1"/>
                          </a:solidFill>
                          <a:latin typeface="+mn-lt"/>
                          <a:ea typeface="+mn-ea"/>
                          <a:cs typeface="+mn-cs"/>
                        </a:rPr>
                        <a:t>Benjamins</a:t>
                      </a:r>
                      <a:endParaRPr lang="fr-FR" sz="1400" dirty="0"/>
                    </a:p>
                  </a:txBody>
                  <a:tcPr/>
                </a:tc>
                <a:tc>
                  <a:txBody>
                    <a:bodyPr/>
                    <a:lstStyle/>
                    <a:p>
                      <a:pPr algn="ctr"/>
                      <a:r>
                        <a:rPr lang="fr-FR" sz="1400" b="0" i="0" u="none" strike="noStrike" kern="1200" baseline="0" dirty="0">
                          <a:solidFill>
                            <a:schemeClr val="lt1"/>
                          </a:solidFill>
                          <a:latin typeface="+mn-lt"/>
                          <a:ea typeface="+mn-ea"/>
                          <a:cs typeface="+mn-cs"/>
                        </a:rPr>
                        <a:t>Minimes</a:t>
                      </a:r>
                      <a:endParaRPr lang="fr-FR" sz="1400" dirty="0"/>
                    </a:p>
                  </a:txBody>
                  <a:tcPr/>
                </a:tc>
                <a:tc>
                  <a:txBody>
                    <a:bodyPr/>
                    <a:lstStyle/>
                    <a:p>
                      <a:pPr algn="ctr"/>
                      <a:r>
                        <a:rPr lang="fr-FR" sz="1400" b="0" i="0" u="none" strike="noStrike" kern="1200" baseline="0" dirty="0">
                          <a:solidFill>
                            <a:schemeClr val="lt1"/>
                          </a:solidFill>
                          <a:latin typeface="+mn-lt"/>
                          <a:ea typeface="+mn-ea"/>
                          <a:cs typeface="+mn-cs"/>
                        </a:rPr>
                        <a:t>Cadets</a:t>
                      </a:r>
                      <a:endParaRPr lang="fr-FR" sz="1400" dirty="0"/>
                    </a:p>
                  </a:txBody>
                  <a:tcPr/>
                </a:tc>
                <a:tc>
                  <a:txBody>
                    <a:bodyPr/>
                    <a:lstStyle/>
                    <a:p>
                      <a:pPr algn="ctr"/>
                      <a:r>
                        <a:rPr lang="fr-FR" sz="1400" b="0" i="0" u="none" strike="noStrike" kern="1200" baseline="0" dirty="0">
                          <a:solidFill>
                            <a:schemeClr val="lt1"/>
                          </a:solidFill>
                          <a:latin typeface="+mn-lt"/>
                          <a:ea typeface="+mn-ea"/>
                          <a:cs typeface="+mn-cs"/>
                        </a:rPr>
                        <a:t>Juniors</a:t>
                      </a:r>
                      <a:endParaRPr lang="fr-FR" sz="1400" dirty="0"/>
                    </a:p>
                  </a:txBody>
                  <a:tcPr/>
                </a:tc>
                <a:extLst>
                  <a:ext uri="{0D108BD9-81ED-4DB2-BD59-A6C34878D82A}">
                    <a16:rowId xmlns:a16="http://schemas.microsoft.com/office/drawing/2014/main" val="2660827849"/>
                  </a:ext>
                </a:extLst>
              </a:tr>
              <a:tr h="370840">
                <a:tc>
                  <a:txBody>
                    <a:bodyPr/>
                    <a:lstStyle/>
                    <a:p>
                      <a:pPr algn="ctr"/>
                      <a:r>
                        <a:rPr lang="fr-FR" sz="1400" b="1" i="0" u="none" strike="noStrike" kern="1200" baseline="0" dirty="0">
                          <a:solidFill>
                            <a:schemeClr val="dk1"/>
                          </a:solidFill>
                          <a:latin typeface="+mn-lt"/>
                          <a:ea typeface="+mn-ea"/>
                          <a:cs typeface="+mn-cs"/>
                        </a:rPr>
                        <a:t>Nombre de sportifs</a:t>
                      </a:r>
                      <a:endParaRPr lang="fr-FR" sz="1400" b="1" dirty="0"/>
                    </a:p>
                  </a:txBody>
                  <a:tcPr/>
                </a:tc>
                <a:tc>
                  <a:txBody>
                    <a:bodyPr/>
                    <a:lstStyle/>
                    <a:p>
                      <a:pPr algn="ctr"/>
                      <a:r>
                        <a:rPr lang="fr-FR" sz="1400" b="1" dirty="0"/>
                        <a:t>10</a:t>
                      </a:r>
                    </a:p>
                  </a:txBody>
                  <a:tcPr/>
                </a:tc>
                <a:tc>
                  <a:txBody>
                    <a:bodyPr/>
                    <a:lstStyle/>
                    <a:p>
                      <a:pPr algn="ctr"/>
                      <a:r>
                        <a:rPr lang="fr-FR" sz="1400" b="1" dirty="0"/>
                        <a:t>7</a:t>
                      </a:r>
                    </a:p>
                  </a:txBody>
                  <a:tcPr/>
                </a:tc>
                <a:tc>
                  <a:txBody>
                    <a:bodyPr/>
                    <a:lstStyle/>
                    <a:p>
                      <a:pPr algn="ctr"/>
                      <a:r>
                        <a:rPr lang="fr-FR" sz="1400" b="1" dirty="0"/>
                        <a:t>6</a:t>
                      </a:r>
                    </a:p>
                  </a:txBody>
                  <a:tcPr/>
                </a:tc>
                <a:tc>
                  <a:txBody>
                    <a:bodyPr/>
                    <a:lstStyle/>
                    <a:p>
                      <a:pPr algn="ctr"/>
                      <a:r>
                        <a:rPr lang="fr-FR" sz="1400" b="1" dirty="0"/>
                        <a:t>5</a:t>
                      </a:r>
                    </a:p>
                  </a:txBody>
                  <a:tcPr/>
                </a:tc>
                <a:tc>
                  <a:txBody>
                    <a:bodyPr/>
                    <a:lstStyle/>
                    <a:p>
                      <a:pPr algn="ctr"/>
                      <a:r>
                        <a:rPr lang="fr-FR" sz="1400" b="1" dirty="0"/>
                        <a:t>4</a:t>
                      </a:r>
                    </a:p>
                  </a:txBody>
                  <a:tcPr/>
                </a:tc>
                <a:extLst>
                  <a:ext uri="{0D108BD9-81ED-4DB2-BD59-A6C34878D82A}">
                    <a16:rowId xmlns:a16="http://schemas.microsoft.com/office/drawing/2014/main" val="3604773555"/>
                  </a:ext>
                </a:extLst>
              </a:tr>
              <a:tr h="370840">
                <a:tc>
                  <a:txBody>
                    <a:bodyPr/>
                    <a:lstStyle/>
                    <a:p>
                      <a:pPr algn="ctr"/>
                      <a:r>
                        <a:rPr lang="fr-FR" sz="1400" b="1" i="0" u="none" strike="noStrike" kern="1200" baseline="0" dirty="0">
                          <a:solidFill>
                            <a:schemeClr val="dk1"/>
                          </a:solidFill>
                          <a:latin typeface="+mn-lt"/>
                          <a:ea typeface="+mn-ea"/>
                          <a:cs typeface="+mn-cs"/>
                        </a:rPr>
                        <a:t>Fréquence</a:t>
                      </a:r>
                    </a:p>
                  </a:txBody>
                  <a:tcPr/>
                </a:tc>
                <a:tc>
                  <a:txBody>
                    <a:bodyPr/>
                    <a:lstStyle/>
                    <a:p>
                      <a:pPr algn="ctr"/>
                      <a:r>
                        <a:rPr lang="fr-FR" sz="1800" b="1" dirty="0"/>
                        <a:t>0,3125</a:t>
                      </a:r>
                    </a:p>
                  </a:txBody>
                  <a:tcPr/>
                </a:tc>
                <a:tc>
                  <a:txBody>
                    <a:bodyPr/>
                    <a:lstStyle/>
                    <a:p>
                      <a:pPr algn="ctr"/>
                      <a:r>
                        <a:rPr lang="fr-FR" sz="1800" b="1" dirty="0"/>
                        <a:t>0,21875</a:t>
                      </a:r>
                    </a:p>
                  </a:txBody>
                  <a:tcPr/>
                </a:tc>
                <a:tc>
                  <a:txBody>
                    <a:bodyPr/>
                    <a:lstStyle/>
                    <a:p>
                      <a:pPr algn="ctr"/>
                      <a:r>
                        <a:rPr lang="fr-FR" sz="1800" b="1" dirty="0"/>
                        <a:t>0,1875</a:t>
                      </a:r>
                    </a:p>
                  </a:txBody>
                  <a:tcPr/>
                </a:tc>
                <a:tc>
                  <a:txBody>
                    <a:bodyPr/>
                    <a:lstStyle/>
                    <a:p>
                      <a:pPr algn="ctr"/>
                      <a:endParaRPr lang="fr-FR" sz="2000" b="1" dirty="0">
                        <a:solidFill>
                          <a:srgbClr val="FF0000"/>
                        </a:solidFill>
                      </a:endParaRPr>
                    </a:p>
                  </a:txBody>
                  <a:tcPr/>
                </a:tc>
                <a:tc>
                  <a:txBody>
                    <a:bodyPr/>
                    <a:lstStyle/>
                    <a:p>
                      <a:pPr algn="ctr"/>
                      <a:endParaRPr lang="fr-FR" sz="1800" b="1" dirty="0"/>
                    </a:p>
                  </a:txBody>
                  <a:tcPr/>
                </a:tc>
                <a:extLst>
                  <a:ext uri="{0D108BD9-81ED-4DB2-BD59-A6C34878D82A}">
                    <a16:rowId xmlns:a16="http://schemas.microsoft.com/office/drawing/2014/main" val="2425835139"/>
                  </a:ext>
                </a:extLst>
              </a:tr>
            </a:tbl>
          </a:graphicData>
        </a:graphic>
      </p:graphicFrame>
      <mc:AlternateContent xmlns:mc="http://schemas.openxmlformats.org/markup-compatibility/2006" xmlns:a14="http://schemas.microsoft.com/office/drawing/2010/main">
        <mc:Choice Requires="a14">
          <p:sp>
            <p:nvSpPr>
              <p:cNvPr id="13" name="Rectangle à coins arrondis 71">
                <a:extLst>
                  <a:ext uri="{FF2B5EF4-FFF2-40B4-BE49-F238E27FC236}">
                    <a16:creationId xmlns:a16="http://schemas.microsoft.com/office/drawing/2014/main" id="{6456FD7C-BE75-405B-701B-8DAF43F64D26}"/>
                  </a:ext>
                </a:extLst>
              </p:cNvPr>
              <p:cNvSpPr/>
              <p:nvPr/>
            </p:nvSpPr>
            <p:spPr>
              <a:xfrm>
                <a:off x="1421297" y="4403889"/>
                <a:ext cx="9839738" cy="1401478"/>
              </a:xfrm>
              <a:prstGeom prst="round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14:m>
                  <m:oMath xmlns:m="http://schemas.openxmlformats.org/officeDocument/2006/math">
                    <m:r>
                      <a:rPr lang="fr-FR" sz="2800" i="1" dirty="0" smtClean="0">
                        <a:solidFill>
                          <a:schemeClr val="tx1"/>
                        </a:solidFill>
                        <a:latin typeface="Cambria Math" panose="02040503050406030204" pitchFamily="18" charset="0"/>
                      </a:rPr>
                      <m:t>𝐹𝑟</m:t>
                    </m:r>
                    <m:r>
                      <a:rPr lang="fr-FR" sz="2800" i="1" dirty="0" smtClean="0">
                        <a:solidFill>
                          <a:schemeClr val="tx1"/>
                        </a:solidFill>
                        <a:latin typeface="Cambria Math" panose="02040503050406030204" pitchFamily="18" charset="0"/>
                      </a:rPr>
                      <m:t>é</m:t>
                    </m:r>
                    <m:r>
                      <a:rPr lang="fr-FR" sz="2800" i="1" dirty="0" smtClean="0">
                        <a:solidFill>
                          <a:schemeClr val="tx1"/>
                        </a:solidFill>
                        <a:latin typeface="Cambria Math" panose="02040503050406030204" pitchFamily="18" charset="0"/>
                      </a:rPr>
                      <m:t>𝑞𝑢𝑒𝑛𝑐𝑒</m:t>
                    </m:r>
                    <m:r>
                      <a:rPr lang="fr-MA" sz="2800" b="0" i="1" dirty="0" smtClean="0">
                        <a:solidFill>
                          <a:schemeClr val="tx1"/>
                        </a:solidFill>
                        <a:latin typeface="Cambria Math" panose="02040503050406030204" pitchFamily="18" charset="0"/>
                      </a:rPr>
                      <m:t> </m:t>
                    </m:r>
                    <m:r>
                      <a:rPr lang="fr-MA" sz="2800" b="0" i="1" dirty="0" smtClean="0">
                        <a:solidFill>
                          <a:schemeClr val="tx1"/>
                        </a:solidFill>
                        <a:latin typeface="Cambria Math" panose="02040503050406030204" pitchFamily="18" charset="0"/>
                      </a:rPr>
                      <m:t>𝑑𝑒𝑠</m:t>
                    </m:r>
                    <m:r>
                      <a:rPr lang="fr-MA" sz="2800" b="0" i="1" dirty="0" smtClean="0">
                        <a:solidFill>
                          <a:schemeClr val="tx1"/>
                        </a:solidFill>
                        <a:latin typeface="Cambria Math" panose="02040503050406030204" pitchFamily="18" charset="0"/>
                      </a:rPr>
                      <m:t> </m:t>
                    </m:r>
                    <m:r>
                      <m:rPr>
                        <m:nor/>
                      </m:rPr>
                      <a:rPr lang="fr-FR" sz="2800" b="0" i="0" dirty="0" smtClean="0">
                        <a:solidFill>
                          <a:schemeClr val="tx1"/>
                        </a:solidFill>
                        <a:latin typeface="Cambria Math" panose="02040503050406030204" pitchFamily="18" charset="0"/>
                      </a:rPr>
                      <m:t>Cadets</m:t>
                    </m:r>
                    <m:r>
                      <a:rPr lang="fr-FR" sz="2800" i="1" dirty="0" smtClean="0">
                        <a:solidFill>
                          <a:schemeClr val="tx1"/>
                        </a:solidFill>
                        <a:latin typeface="Cambria Math" panose="02040503050406030204" pitchFamily="18" charset="0"/>
                      </a:rPr>
                      <m:t>=</m:t>
                    </m:r>
                    <m:f>
                      <m:fPr>
                        <m:ctrlPr>
                          <a:rPr lang="fr-FR" sz="2800" i="1" dirty="0" smtClean="0">
                            <a:solidFill>
                              <a:schemeClr val="tx1"/>
                            </a:solidFill>
                            <a:latin typeface="Cambria Math" panose="02040503050406030204" pitchFamily="18" charset="0"/>
                          </a:rPr>
                        </m:ctrlPr>
                      </m:fPr>
                      <m:num>
                        <m:r>
                          <a:rPr lang="fr-FR" sz="2800" b="0" i="1" dirty="0" smtClean="0">
                            <a:solidFill>
                              <a:schemeClr val="tx1"/>
                            </a:solidFill>
                            <a:latin typeface="Cambria Math" panose="02040503050406030204" pitchFamily="18" charset="0"/>
                          </a:rPr>
                          <m:t>𝐸𝑓𝑓𝑒𝑐𝑡𝑖𝑓</m:t>
                        </m:r>
                        <m:r>
                          <a:rPr lang="fr-FR" sz="2800" b="0" i="1" dirty="0" smtClean="0">
                            <a:solidFill>
                              <a:schemeClr val="tx1"/>
                            </a:solidFill>
                            <a:latin typeface="Cambria Math" panose="02040503050406030204" pitchFamily="18" charset="0"/>
                          </a:rPr>
                          <m:t> </m:t>
                        </m:r>
                        <m:r>
                          <a:rPr lang="fr-FR" sz="2800" b="0" i="1" dirty="0" smtClean="0">
                            <a:solidFill>
                              <a:schemeClr val="tx1"/>
                            </a:solidFill>
                            <a:latin typeface="Cambria Math" panose="02040503050406030204" pitchFamily="18" charset="0"/>
                          </a:rPr>
                          <m:t>𝑑𝑒</m:t>
                        </m:r>
                        <m:r>
                          <a:rPr lang="fr-FR" sz="2800" b="0" i="1" dirty="0" smtClean="0">
                            <a:solidFill>
                              <a:schemeClr val="tx1"/>
                            </a:solidFill>
                            <a:latin typeface="Cambria Math" panose="02040503050406030204" pitchFamily="18" charset="0"/>
                          </a:rPr>
                          <m:t> </m:t>
                        </m:r>
                        <m:r>
                          <a:rPr lang="fr-FR" sz="2800" b="0" i="1" dirty="0" smtClean="0">
                            <a:solidFill>
                              <a:schemeClr val="tx1"/>
                            </a:solidFill>
                            <a:latin typeface="Cambria Math" panose="02040503050406030204" pitchFamily="18" charset="0"/>
                          </a:rPr>
                          <m:t>𝑙𝑎</m:t>
                        </m:r>
                        <m:r>
                          <a:rPr lang="fr-FR" sz="2800" b="0" i="1" dirty="0" smtClean="0">
                            <a:solidFill>
                              <a:schemeClr val="tx1"/>
                            </a:solidFill>
                            <a:latin typeface="Cambria Math" panose="02040503050406030204" pitchFamily="18" charset="0"/>
                          </a:rPr>
                          <m:t> </m:t>
                        </m:r>
                        <m:r>
                          <a:rPr lang="fr-FR" sz="2800" b="0" i="1" dirty="0" smtClean="0">
                            <a:solidFill>
                              <a:schemeClr val="tx1"/>
                            </a:solidFill>
                            <a:latin typeface="Cambria Math" panose="02040503050406030204" pitchFamily="18" charset="0"/>
                          </a:rPr>
                          <m:t>𝑣𝑎𝑙𝑒𝑢𝑟</m:t>
                        </m:r>
                      </m:num>
                      <m:den>
                        <m:r>
                          <a:rPr lang="fr-FR" sz="2800" b="0" i="1" dirty="0" smtClean="0">
                            <a:solidFill>
                              <a:schemeClr val="tx1"/>
                            </a:solidFill>
                            <a:latin typeface="Cambria Math" panose="02040503050406030204" pitchFamily="18" charset="0"/>
                          </a:rPr>
                          <m:t>𝐸𝑓𝑓𝑒𝑐𝑡𝑖𝑓</m:t>
                        </m:r>
                        <m:r>
                          <a:rPr lang="fr-FR" sz="2800" b="0" i="1" dirty="0" smtClean="0">
                            <a:solidFill>
                              <a:schemeClr val="tx1"/>
                            </a:solidFill>
                            <a:latin typeface="Cambria Math" panose="02040503050406030204" pitchFamily="18" charset="0"/>
                          </a:rPr>
                          <m:t> </m:t>
                        </m:r>
                        <m:r>
                          <a:rPr lang="fr-FR" sz="2800" b="0" i="1" dirty="0" smtClean="0">
                            <a:solidFill>
                              <a:schemeClr val="tx1"/>
                            </a:solidFill>
                            <a:latin typeface="Cambria Math" panose="02040503050406030204" pitchFamily="18" charset="0"/>
                          </a:rPr>
                          <m:t>𝑡𝑜𝑡𝑎𝑙</m:t>
                        </m:r>
                      </m:den>
                    </m:f>
                    <m:r>
                      <a:rPr lang="fr-MA" sz="2800" b="0" i="1" dirty="0" smtClean="0">
                        <a:solidFill>
                          <a:schemeClr val="tx1"/>
                        </a:solidFill>
                        <a:latin typeface="Cambria Math" panose="02040503050406030204" pitchFamily="18" charset="0"/>
                      </a:rPr>
                      <m:t>=</m:t>
                    </m:r>
                    <m:f>
                      <m:fPr>
                        <m:ctrlPr>
                          <a:rPr lang="fr-FR" sz="2800" i="1" dirty="0">
                            <a:solidFill>
                              <a:schemeClr val="tx1"/>
                            </a:solidFill>
                            <a:latin typeface="Cambria Math" panose="02040503050406030204" pitchFamily="18" charset="0"/>
                          </a:rPr>
                        </m:ctrlPr>
                      </m:fPr>
                      <m:num>
                        <m:r>
                          <a:rPr lang="fr-FR" sz="2800" b="0" i="1" dirty="0" smtClean="0">
                            <a:solidFill>
                              <a:schemeClr val="tx1"/>
                            </a:solidFill>
                            <a:latin typeface="Cambria Math" panose="02040503050406030204" pitchFamily="18" charset="0"/>
                          </a:rPr>
                          <m:t>5</m:t>
                        </m:r>
                      </m:num>
                      <m:den>
                        <m:r>
                          <a:rPr lang="fr-MA" sz="2800" b="0" i="1" dirty="0" smtClean="0">
                            <a:solidFill>
                              <a:schemeClr val="tx1"/>
                            </a:solidFill>
                            <a:latin typeface="Cambria Math" panose="02040503050406030204" pitchFamily="18" charset="0"/>
                          </a:rPr>
                          <m:t>32</m:t>
                        </m:r>
                      </m:den>
                    </m:f>
                  </m:oMath>
                </a14:m>
                <a:r>
                  <a:rPr lang="fr-FR" sz="1200" dirty="0">
                    <a:solidFill>
                      <a:schemeClr val="tx1"/>
                    </a:solidFill>
                  </a:rPr>
                  <a:t> </a:t>
                </a:r>
                <a:r>
                  <a:rPr lang="fr-FR" sz="2800" b="1" dirty="0">
                    <a:solidFill>
                      <a:srgbClr val="FF0000"/>
                    </a:solidFill>
                  </a:rPr>
                  <a:t>= 0,15625</a:t>
                </a:r>
                <a:endParaRPr lang="fr-FR" sz="1200" b="1" dirty="0">
                  <a:solidFill>
                    <a:srgbClr val="FF0000"/>
                  </a:solidFill>
                </a:endParaRPr>
              </a:p>
            </p:txBody>
          </p:sp>
        </mc:Choice>
        <mc:Fallback xmlns="">
          <p:sp>
            <p:nvSpPr>
              <p:cNvPr id="13" name="Rectangle à coins arrondis 71">
                <a:extLst>
                  <a:ext uri="{FF2B5EF4-FFF2-40B4-BE49-F238E27FC236}">
                    <a16:creationId xmlns:a16="http://schemas.microsoft.com/office/drawing/2014/main" id="{6456FD7C-BE75-405B-701B-8DAF43F64D26}"/>
                  </a:ext>
                </a:extLst>
              </p:cNvPr>
              <p:cNvSpPr>
                <a:spLocks noRot="1" noChangeAspect="1" noMove="1" noResize="1" noEditPoints="1" noAdjustHandles="1" noChangeArrowheads="1" noChangeShapeType="1" noTextEdit="1"/>
              </p:cNvSpPr>
              <p:nvPr/>
            </p:nvSpPr>
            <p:spPr>
              <a:xfrm>
                <a:off x="1421297" y="4403889"/>
                <a:ext cx="9839738" cy="1401478"/>
              </a:xfrm>
              <a:prstGeom prst="roundRect">
                <a:avLst/>
              </a:prstGeom>
              <a:blipFill>
                <a:blip r:embed="rId4"/>
                <a:stretch>
                  <a:fillRect/>
                </a:stretch>
              </a:blipFill>
              <a:ln w="38100">
                <a:noFill/>
              </a:ln>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4" name="Rectangle à coins arrondis 71">
                <a:extLst>
                  <a:ext uri="{FF2B5EF4-FFF2-40B4-BE49-F238E27FC236}">
                    <a16:creationId xmlns:a16="http://schemas.microsoft.com/office/drawing/2014/main" id="{3C132228-934A-722F-370E-97B07DABC038}"/>
                  </a:ext>
                </a:extLst>
              </p:cNvPr>
              <p:cNvSpPr/>
              <p:nvPr/>
            </p:nvSpPr>
            <p:spPr>
              <a:xfrm>
                <a:off x="2310287" y="1163453"/>
                <a:ext cx="7211400" cy="391815"/>
              </a:xfrm>
              <a:prstGeom prst="round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14:m>
                  <m:oMathPara xmlns:m="http://schemas.openxmlformats.org/officeDocument/2006/math">
                    <m:oMathParaPr>
                      <m:jc m:val="centerGroup"/>
                    </m:oMathParaPr>
                    <m:oMath xmlns:m="http://schemas.openxmlformats.org/officeDocument/2006/math">
                      <m:r>
                        <a:rPr lang="fr-FR" sz="2400" b="1" i="1" dirty="0" smtClean="0">
                          <a:solidFill>
                            <a:schemeClr val="tx1"/>
                          </a:solidFill>
                          <a:latin typeface="Cambria Math" panose="02040503050406030204" pitchFamily="18" charset="0"/>
                        </a:rPr>
                        <m:t>𝑬𝒇𝒇𝒆𝒄𝒕𝒊𝒇</m:t>
                      </m:r>
                      <m:r>
                        <a:rPr lang="fr-FR" sz="2400" b="1" i="1" dirty="0" smtClean="0">
                          <a:solidFill>
                            <a:schemeClr val="tx1"/>
                          </a:solidFill>
                          <a:latin typeface="Cambria Math" panose="02040503050406030204" pitchFamily="18" charset="0"/>
                        </a:rPr>
                        <m:t> </m:t>
                      </m:r>
                      <m:r>
                        <a:rPr lang="fr-FR" sz="2400" b="1" i="1" dirty="0" smtClean="0">
                          <a:solidFill>
                            <a:schemeClr val="tx1"/>
                          </a:solidFill>
                          <a:latin typeface="Cambria Math" panose="02040503050406030204" pitchFamily="18" charset="0"/>
                        </a:rPr>
                        <m:t>𝒕𝒐𝒕𝒂𝒍</m:t>
                      </m:r>
                      <m:r>
                        <a:rPr lang="fr-FR" sz="2400" b="1" i="1" dirty="0" smtClean="0">
                          <a:solidFill>
                            <a:schemeClr val="tx1"/>
                          </a:solidFill>
                          <a:latin typeface="Cambria Math" panose="02040503050406030204" pitchFamily="18" charset="0"/>
                        </a:rPr>
                        <m:t>=</m:t>
                      </m:r>
                      <m:r>
                        <a:rPr lang="fr-FR" sz="2400" b="1" i="1" dirty="0" smtClean="0">
                          <a:solidFill>
                            <a:schemeClr val="tx1"/>
                          </a:solidFill>
                          <a:latin typeface="Cambria Math" panose="02040503050406030204" pitchFamily="18" charset="0"/>
                        </a:rPr>
                        <m:t>𝟏𝟎</m:t>
                      </m:r>
                      <m:r>
                        <a:rPr lang="fr-FR" sz="2400" b="1" i="1" dirty="0" smtClean="0">
                          <a:solidFill>
                            <a:schemeClr val="tx1"/>
                          </a:solidFill>
                          <a:latin typeface="Cambria Math" panose="02040503050406030204" pitchFamily="18" charset="0"/>
                        </a:rPr>
                        <m:t>+</m:t>
                      </m:r>
                      <m:r>
                        <a:rPr lang="fr-FR" sz="2400" b="1" i="1" dirty="0" smtClean="0">
                          <a:solidFill>
                            <a:schemeClr val="tx1"/>
                          </a:solidFill>
                          <a:latin typeface="Cambria Math" panose="02040503050406030204" pitchFamily="18" charset="0"/>
                        </a:rPr>
                        <m:t>𝟕</m:t>
                      </m:r>
                      <m:r>
                        <a:rPr lang="fr-FR" sz="2400" b="1" i="1" dirty="0" smtClean="0">
                          <a:solidFill>
                            <a:schemeClr val="tx1"/>
                          </a:solidFill>
                          <a:latin typeface="Cambria Math" panose="02040503050406030204" pitchFamily="18" charset="0"/>
                        </a:rPr>
                        <m:t>+</m:t>
                      </m:r>
                      <m:r>
                        <a:rPr lang="fr-FR" sz="2400" b="1" i="1" dirty="0" smtClean="0">
                          <a:solidFill>
                            <a:schemeClr val="tx1"/>
                          </a:solidFill>
                          <a:latin typeface="Cambria Math" panose="02040503050406030204" pitchFamily="18" charset="0"/>
                        </a:rPr>
                        <m:t>𝟔</m:t>
                      </m:r>
                      <m:r>
                        <a:rPr lang="fr-FR" sz="2400" b="1" i="1" dirty="0" smtClean="0">
                          <a:solidFill>
                            <a:schemeClr val="tx1"/>
                          </a:solidFill>
                          <a:latin typeface="Cambria Math" panose="02040503050406030204" pitchFamily="18" charset="0"/>
                        </a:rPr>
                        <m:t>+</m:t>
                      </m:r>
                      <m:r>
                        <a:rPr lang="fr-FR" sz="2400" b="1" i="1" dirty="0" smtClean="0">
                          <a:solidFill>
                            <a:schemeClr val="tx1"/>
                          </a:solidFill>
                          <a:latin typeface="Cambria Math" panose="02040503050406030204" pitchFamily="18" charset="0"/>
                        </a:rPr>
                        <m:t>𝟓</m:t>
                      </m:r>
                      <m:r>
                        <a:rPr lang="fr-FR" sz="2400" b="1" i="1" dirty="0" smtClean="0">
                          <a:solidFill>
                            <a:schemeClr val="tx1"/>
                          </a:solidFill>
                          <a:latin typeface="Cambria Math" panose="02040503050406030204" pitchFamily="18" charset="0"/>
                        </a:rPr>
                        <m:t>+</m:t>
                      </m:r>
                      <m:r>
                        <a:rPr lang="fr-FR" sz="2400" b="1" i="1" dirty="0" smtClean="0">
                          <a:solidFill>
                            <a:schemeClr val="tx1"/>
                          </a:solidFill>
                          <a:latin typeface="Cambria Math" panose="02040503050406030204" pitchFamily="18" charset="0"/>
                        </a:rPr>
                        <m:t>𝟒</m:t>
                      </m:r>
                      <m:r>
                        <a:rPr lang="fr-FR" sz="2400" b="1" i="1" dirty="0" smtClean="0">
                          <a:solidFill>
                            <a:schemeClr val="tx1"/>
                          </a:solidFill>
                          <a:latin typeface="Cambria Math" panose="02040503050406030204" pitchFamily="18" charset="0"/>
                        </a:rPr>
                        <m:t>=</m:t>
                      </m:r>
                      <m:r>
                        <a:rPr lang="fr-FR" sz="2400" b="1" i="1" dirty="0" smtClean="0">
                          <a:solidFill>
                            <a:srgbClr val="FF0000"/>
                          </a:solidFill>
                          <a:latin typeface="Cambria Math" panose="02040503050406030204" pitchFamily="18" charset="0"/>
                        </a:rPr>
                        <m:t>𝟑𝟐</m:t>
                      </m:r>
                    </m:oMath>
                  </m:oMathPara>
                </a14:m>
                <a:endParaRPr lang="fr-FR" b="1" dirty="0">
                  <a:solidFill>
                    <a:schemeClr val="tx1"/>
                  </a:solidFill>
                </a:endParaRPr>
              </a:p>
            </p:txBody>
          </p:sp>
        </mc:Choice>
        <mc:Fallback xmlns="">
          <p:sp>
            <p:nvSpPr>
              <p:cNvPr id="14" name="Rectangle à coins arrondis 71">
                <a:extLst>
                  <a:ext uri="{FF2B5EF4-FFF2-40B4-BE49-F238E27FC236}">
                    <a16:creationId xmlns:a16="http://schemas.microsoft.com/office/drawing/2014/main" id="{3C132228-934A-722F-370E-97B07DABC038}"/>
                  </a:ext>
                </a:extLst>
              </p:cNvPr>
              <p:cNvSpPr>
                <a:spLocks noRot="1" noChangeAspect="1" noMove="1" noResize="1" noEditPoints="1" noAdjustHandles="1" noChangeArrowheads="1" noChangeShapeType="1" noTextEdit="1"/>
              </p:cNvSpPr>
              <p:nvPr/>
            </p:nvSpPr>
            <p:spPr>
              <a:xfrm>
                <a:off x="2310287" y="1163453"/>
                <a:ext cx="7211400" cy="391815"/>
              </a:xfrm>
              <a:prstGeom prst="roundRect">
                <a:avLst/>
              </a:prstGeom>
              <a:blipFill>
                <a:blip r:embed="rId5"/>
                <a:stretch>
                  <a:fillRect b="-28125"/>
                </a:stretch>
              </a:blipFill>
              <a:ln w="38100">
                <a:noFill/>
              </a:ln>
            </p:spPr>
            <p:txBody>
              <a:bodyPr/>
              <a:lstStyle/>
              <a:p>
                <a:r>
                  <a:rPr lang="fr-FR">
                    <a:noFill/>
                  </a:rPr>
                  <a:t> </a:t>
                </a:r>
              </a:p>
            </p:txBody>
          </p:sp>
        </mc:Fallback>
      </mc:AlternateContent>
      <p:sp>
        <p:nvSpPr>
          <p:cNvPr id="15" name="ZoneTexte 14">
            <a:extLst>
              <a:ext uri="{FF2B5EF4-FFF2-40B4-BE49-F238E27FC236}">
                <a16:creationId xmlns:a16="http://schemas.microsoft.com/office/drawing/2014/main" id="{59D2C02A-7DCA-3EDA-F95A-712D90AAF9A4}"/>
              </a:ext>
            </a:extLst>
          </p:cNvPr>
          <p:cNvSpPr txBox="1"/>
          <p:nvPr/>
        </p:nvSpPr>
        <p:spPr>
          <a:xfrm>
            <a:off x="4353661" y="5895313"/>
            <a:ext cx="6551608" cy="461665"/>
          </a:xfrm>
          <a:prstGeom prst="rect">
            <a:avLst/>
          </a:prstGeom>
          <a:noFill/>
        </p:spPr>
        <p:txBody>
          <a:bodyPr wrap="square" rtlCol="0">
            <a:spAutoFit/>
          </a:bodyPr>
          <a:lstStyle/>
          <a:p>
            <a:r>
              <a:rPr lang="fr-MA" sz="2400" b="1" dirty="0"/>
              <a:t>5 sportifs sur 32 </a:t>
            </a:r>
            <a:r>
              <a:rPr lang="fr-MA" sz="2400" dirty="0"/>
              <a:t>sont des Cadets</a:t>
            </a:r>
          </a:p>
        </p:txBody>
      </p:sp>
      <p:sp>
        <p:nvSpPr>
          <p:cNvPr id="7" name="ZoneTexte 6">
            <a:extLst>
              <a:ext uri="{FF2B5EF4-FFF2-40B4-BE49-F238E27FC236}">
                <a16:creationId xmlns:a16="http://schemas.microsoft.com/office/drawing/2014/main" id="{794EAD27-EB9F-626C-90A0-FBA92B870881}"/>
              </a:ext>
            </a:extLst>
          </p:cNvPr>
          <p:cNvSpPr txBox="1"/>
          <p:nvPr/>
        </p:nvSpPr>
        <p:spPr>
          <a:xfrm>
            <a:off x="4811063" y="2769538"/>
            <a:ext cx="6094206" cy="369332"/>
          </a:xfrm>
          <a:prstGeom prst="rect">
            <a:avLst/>
          </a:prstGeom>
          <a:noFill/>
        </p:spPr>
        <p:txBody>
          <a:bodyPr wrap="square">
            <a:spAutoFit/>
          </a:bodyPr>
          <a:lstStyle/>
          <a:p>
            <a:pPr algn="ctr"/>
            <a:r>
              <a:rPr lang="fr-FR" sz="1800" b="1" dirty="0">
                <a:solidFill>
                  <a:srgbClr val="FF0000"/>
                </a:solidFill>
              </a:rPr>
              <a:t>0,15625</a:t>
            </a:r>
          </a:p>
        </p:txBody>
      </p:sp>
    </p:spTree>
    <p:extLst>
      <p:ext uri="{BB962C8B-B14F-4D97-AF65-F5344CB8AC3E}">
        <p14:creationId xmlns:p14="http://schemas.microsoft.com/office/powerpoint/2010/main" val="323029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3" grpId="0" animBg="1"/>
      <p:bldP spid="14" grpId="0" animBg="1"/>
      <p:bldP spid="15" grpId="0"/>
      <p:bldP spid="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0313FF-921B-B973-6BE8-D62F327428D3}"/>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44D763F-FD0F-6E49-CC2D-F31F561972C9}"/>
              </a:ext>
            </a:extLst>
          </p:cNvPr>
          <p:cNvSpPr>
            <a:spLocks noGrp="1"/>
          </p:cNvSpPr>
          <p:nvPr>
            <p:ph type="title"/>
          </p:nvPr>
        </p:nvSpPr>
        <p:spPr>
          <a:xfrm>
            <a:off x="1030288" y="400789"/>
            <a:ext cx="10277091" cy="267549"/>
          </a:xfrm>
        </p:spPr>
        <p:txBody>
          <a:bodyPr/>
          <a:lstStyle/>
          <a:p>
            <a:r>
              <a:rPr lang="fr-FR" dirty="0"/>
              <a:t>Je calcule la fréquence des Juniors</a:t>
            </a:r>
            <a:endParaRPr lang="fr-FR" sz="1400" dirty="0"/>
          </a:p>
        </p:txBody>
      </p:sp>
      <p:pic>
        <p:nvPicPr>
          <p:cNvPr id="9" name="Google Shape;289;p51">
            <a:extLst>
              <a:ext uri="{FF2B5EF4-FFF2-40B4-BE49-F238E27FC236}">
                <a16:creationId xmlns:a16="http://schemas.microsoft.com/office/drawing/2014/main" id="{07D9A5E0-103B-C123-FE59-3D01815F8B35}"/>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6" name="Espace réservé du contenu 5">
            <a:extLst>
              <a:ext uri="{FF2B5EF4-FFF2-40B4-BE49-F238E27FC236}">
                <a16:creationId xmlns:a16="http://schemas.microsoft.com/office/drawing/2014/main" id="{7B492AB1-F0D2-58A3-5035-93588A5DC5A6}"/>
              </a:ext>
            </a:extLst>
          </p:cNvPr>
          <p:cNvSpPr>
            <a:spLocks noGrp="1"/>
          </p:cNvSpPr>
          <p:nvPr>
            <p:ph sz="quarter" idx="11"/>
          </p:nvPr>
        </p:nvSpPr>
        <p:spPr/>
        <p:txBody>
          <a:bodyPr/>
          <a:lstStyle/>
          <a:p>
            <a:r>
              <a:rPr lang="fr-FR" dirty="0"/>
              <a:t>L’ enseignant explique </a:t>
            </a:r>
            <a:endParaRPr lang="fr-CH" dirty="0"/>
          </a:p>
        </p:txBody>
      </p:sp>
      <p:pic>
        <p:nvPicPr>
          <p:cNvPr id="4" name="Image 3">
            <a:extLst>
              <a:ext uri="{FF2B5EF4-FFF2-40B4-BE49-F238E27FC236}">
                <a16:creationId xmlns:a16="http://schemas.microsoft.com/office/drawing/2014/main" id="{A5F82416-7AF7-A50D-B4A5-C6058D2FD059}"/>
              </a:ext>
            </a:extLst>
          </p:cNvPr>
          <p:cNvPicPr>
            <a:picLocks noChangeAspect="1"/>
          </p:cNvPicPr>
          <p:nvPr/>
        </p:nvPicPr>
        <p:blipFill>
          <a:blip r:embed="rId2"/>
          <a:stretch>
            <a:fillRect/>
          </a:stretch>
        </p:blipFill>
        <p:spPr>
          <a:xfrm>
            <a:off x="11261035" y="1052633"/>
            <a:ext cx="502852" cy="502852"/>
          </a:xfrm>
          <a:prstGeom prst="rect">
            <a:avLst/>
          </a:prstGeom>
        </p:spPr>
      </p:pic>
      <mc:AlternateContent xmlns:mc="http://schemas.openxmlformats.org/markup-compatibility/2006" xmlns:a14="http://schemas.microsoft.com/office/drawing/2010/main">
        <mc:Choice Requires="a14">
          <p:sp>
            <p:nvSpPr>
              <p:cNvPr id="5" name="Rectangle à coins arrondis 9">
                <a:extLst>
                  <a:ext uri="{FF2B5EF4-FFF2-40B4-BE49-F238E27FC236}">
                    <a16:creationId xmlns:a16="http://schemas.microsoft.com/office/drawing/2014/main" id="{8FC27D5B-804E-6187-9F6A-61193ABC173E}"/>
                  </a:ext>
                </a:extLst>
              </p:cNvPr>
              <p:cNvSpPr/>
              <p:nvPr/>
            </p:nvSpPr>
            <p:spPr>
              <a:xfrm>
                <a:off x="3254504" y="3559656"/>
                <a:ext cx="6634742" cy="705611"/>
              </a:xfrm>
              <a:prstGeom prst="roundRect">
                <a:avLst/>
              </a:prstGeom>
              <a:solidFill>
                <a:schemeClr val="accent2">
                  <a:lumMod val="20000"/>
                  <a:lumOff val="80000"/>
                </a:schemeClr>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14:m>
                  <m:oMathPara xmlns:m="http://schemas.openxmlformats.org/officeDocument/2006/math">
                    <m:oMathParaPr>
                      <m:jc m:val="left"/>
                    </m:oMathParaPr>
                    <m:oMath xmlns:m="http://schemas.openxmlformats.org/officeDocument/2006/math">
                      <m:r>
                        <a:rPr lang="fr-FR" b="1" i="1" dirty="0" smtClean="0">
                          <a:solidFill>
                            <a:schemeClr val="tx1"/>
                          </a:solidFill>
                          <a:latin typeface="Cambria Math" panose="02040503050406030204" pitchFamily="18" charset="0"/>
                        </a:rPr>
                        <m:t>𝑭𝒓</m:t>
                      </m:r>
                      <m:r>
                        <a:rPr lang="fr-FR" b="1" i="1" dirty="0" smtClean="0">
                          <a:solidFill>
                            <a:schemeClr val="tx1"/>
                          </a:solidFill>
                          <a:latin typeface="Cambria Math" panose="02040503050406030204" pitchFamily="18" charset="0"/>
                        </a:rPr>
                        <m:t>é</m:t>
                      </m:r>
                      <m:r>
                        <a:rPr lang="fr-FR" b="1" i="1" dirty="0" smtClean="0">
                          <a:solidFill>
                            <a:schemeClr val="tx1"/>
                          </a:solidFill>
                          <a:latin typeface="Cambria Math" panose="02040503050406030204" pitchFamily="18" charset="0"/>
                        </a:rPr>
                        <m:t>𝒒𝒖𝒆𝒏𝒄𝒆</m:t>
                      </m:r>
                      <m:r>
                        <a:rPr lang="fr-MA" b="1" i="1" dirty="0" smtClean="0">
                          <a:solidFill>
                            <a:schemeClr val="tx1"/>
                          </a:solidFill>
                          <a:latin typeface="Cambria Math" panose="02040503050406030204" pitchFamily="18" charset="0"/>
                        </a:rPr>
                        <m:t> </m:t>
                      </m:r>
                      <m:sSup>
                        <m:sSupPr>
                          <m:ctrlPr>
                            <a:rPr lang="fr-MA" b="1" i="1" dirty="0" smtClean="0">
                              <a:solidFill>
                                <a:schemeClr val="tx1"/>
                              </a:solidFill>
                              <a:latin typeface="Cambria Math" panose="02040503050406030204" pitchFamily="18" charset="0"/>
                            </a:rPr>
                          </m:ctrlPr>
                        </m:sSupPr>
                        <m:e>
                          <m:r>
                            <a:rPr lang="fr-MA" b="1" i="1" dirty="0" smtClean="0">
                              <a:solidFill>
                                <a:schemeClr val="tx1"/>
                              </a:solidFill>
                              <a:latin typeface="Cambria Math" panose="02040503050406030204" pitchFamily="18" charset="0"/>
                            </a:rPr>
                            <m:t>𝒅</m:t>
                          </m:r>
                        </m:e>
                        <m:sup>
                          <m:r>
                            <a:rPr lang="fr-MA" b="1" i="1" dirty="0" smtClean="0">
                              <a:solidFill>
                                <a:schemeClr val="tx1"/>
                              </a:solidFill>
                              <a:latin typeface="Cambria Math" panose="02040503050406030204" pitchFamily="18" charset="0"/>
                            </a:rPr>
                            <m:t>′</m:t>
                          </m:r>
                        </m:sup>
                      </m:sSup>
                      <m:r>
                        <a:rPr lang="fr-MA" b="1" i="1" dirty="0" smtClean="0">
                          <a:solidFill>
                            <a:schemeClr val="tx1"/>
                          </a:solidFill>
                          <a:latin typeface="Cambria Math" panose="02040503050406030204" pitchFamily="18" charset="0"/>
                        </a:rPr>
                        <m:t>𝒖𝒏𝒆</m:t>
                      </m:r>
                      <m:r>
                        <a:rPr lang="fr-MA" b="1" i="1" dirty="0" smtClean="0">
                          <a:solidFill>
                            <a:schemeClr val="tx1"/>
                          </a:solidFill>
                          <a:latin typeface="Cambria Math" panose="02040503050406030204" pitchFamily="18" charset="0"/>
                        </a:rPr>
                        <m:t> </m:t>
                      </m:r>
                      <m:r>
                        <a:rPr lang="fr-MA" b="1" i="1" dirty="0" smtClean="0">
                          <a:solidFill>
                            <a:schemeClr val="tx1"/>
                          </a:solidFill>
                          <a:latin typeface="Cambria Math" panose="02040503050406030204" pitchFamily="18" charset="0"/>
                        </a:rPr>
                        <m:t>𝒗𝒂𝒍𝒆𝒖𝒓</m:t>
                      </m:r>
                      <m:r>
                        <a:rPr lang="fr-MA" b="1" i="1" dirty="0" smtClean="0">
                          <a:solidFill>
                            <a:schemeClr val="tx1"/>
                          </a:solidFill>
                          <a:latin typeface="Cambria Math" panose="02040503050406030204" pitchFamily="18" charset="0"/>
                        </a:rPr>
                        <m:t> =</m:t>
                      </m:r>
                      <m:f>
                        <m:fPr>
                          <m:ctrlPr>
                            <a:rPr lang="fr-FR" b="1" i="1" dirty="0" smtClean="0">
                              <a:solidFill>
                                <a:schemeClr val="tx1"/>
                              </a:solidFill>
                              <a:latin typeface="Cambria Math" panose="02040503050406030204" pitchFamily="18" charset="0"/>
                            </a:rPr>
                          </m:ctrlPr>
                        </m:fPr>
                        <m:num>
                          <m:r>
                            <a:rPr lang="fr-FR" b="1" i="1" dirty="0" smtClean="0">
                              <a:solidFill>
                                <a:schemeClr val="tx1"/>
                              </a:solidFill>
                              <a:latin typeface="Cambria Math" panose="02040503050406030204" pitchFamily="18" charset="0"/>
                            </a:rPr>
                            <m:t>𝑬𝒇𝒇𝒆𝒄𝒕𝒊𝒇</m:t>
                          </m:r>
                          <m:r>
                            <a:rPr lang="fr-FR" b="1" i="1" dirty="0" smtClean="0">
                              <a:solidFill>
                                <a:schemeClr val="tx1"/>
                              </a:solidFill>
                              <a:latin typeface="Cambria Math" panose="02040503050406030204" pitchFamily="18" charset="0"/>
                            </a:rPr>
                            <m:t> </m:t>
                          </m:r>
                          <m:r>
                            <a:rPr lang="fr-FR" b="1" i="1" dirty="0" smtClean="0">
                              <a:solidFill>
                                <a:schemeClr val="tx1"/>
                              </a:solidFill>
                              <a:latin typeface="Cambria Math" panose="02040503050406030204" pitchFamily="18" charset="0"/>
                            </a:rPr>
                            <m:t>𝒅𝒆</m:t>
                          </m:r>
                          <m:r>
                            <a:rPr lang="fr-FR" b="1" i="1" dirty="0" smtClean="0">
                              <a:solidFill>
                                <a:schemeClr val="tx1"/>
                              </a:solidFill>
                              <a:latin typeface="Cambria Math" panose="02040503050406030204" pitchFamily="18" charset="0"/>
                            </a:rPr>
                            <m:t> </m:t>
                          </m:r>
                          <m:r>
                            <a:rPr lang="fr-FR" b="1" i="1" dirty="0" smtClean="0">
                              <a:solidFill>
                                <a:schemeClr val="tx1"/>
                              </a:solidFill>
                              <a:latin typeface="Cambria Math" panose="02040503050406030204" pitchFamily="18" charset="0"/>
                            </a:rPr>
                            <m:t>𝒍𝒂</m:t>
                          </m:r>
                          <m:r>
                            <a:rPr lang="fr-FR" b="1" i="1" dirty="0" smtClean="0">
                              <a:solidFill>
                                <a:schemeClr val="tx1"/>
                              </a:solidFill>
                              <a:latin typeface="Cambria Math" panose="02040503050406030204" pitchFamily="18" charset="0"/>
                            </a:rPr>
                            <m:t> </m:t>
                          </m:r>
                          <m:r>
                            <a:rPr lang="fr-FR" b="1" i="1" dirty="0" smtClean="0">
                              <a:solidFill>
                                <a:schemeClr val="tx1"/>
                              </a:solidFill>
                              <a:latin typeface="Cambria Math" panose="02040503050406030204" pitchFamily="18" charset="0"/>
                            </a:rPr>
                            <m:t>𝒗𝒂𝒍𝒆𝒖𝒓</m:t>
                          </m:r>
                        </m:num>
                        <m:den>
                          <m:r>
                            <a:rPr lang="fr-FR" b="1" i="1" dirty="0" smtClean="0">
                              <a:solidFill>
                                <a:schemeClr val="tx1"/>
                              </a:solidFill>
                              <a:latin typeface="Cambria Math" panose="02040503050406030204" pitchFamily="18" charset="0"/>
                            </a:rPr>
                            <m:t>𝑬𝒇𝒇𝒆𝒄𝒕𝒊𝒇</m:t>
                          </m:r>
                          <m:r>
                            <a:rPr lang="fr-FR" b="1" i="1" dirty="0" smtClean="0">
                              <a:solidFill>
                                <a:schemeClr val="tx1"/>
                              </a:solidFill>
                              <a:latin typeface="Cambria Math" panose="02040503050406030204" pitchFamily="18" charset="0"/>
                            </a:rPr>
                            <m:t> </m:t>
                          </m:r>
                          <m:r>
                            <a:rPr lang="fr-FR" b="1" i="1" dirty="0" smtClean="0">
                              <a:solidFill>
                                <a:schemeClr val="tx1"/>
                              </a:solidFill>
                              <a:latin typeface="Cambria Math" panose="02040503050406030204" pitchFamily="18" charset="0"/>
                            </a:rPr>
                            <m:t>𝒕𝒐𝒕𝒂𝒍</m:t>
                          </m:r>
                        </m:den>
                      </m:f>
                    </m:oMath>
                  </m:oMathPara>
                </a14:m>
                <a:endParaRPr lang="fr-FR" b="1" dirty="0">
                  <a:solidFill>
                    <a:schemeClr val="tx1"/>
                  </a:solidFill>
                </a:endParaRPr>
              </a:p>
            </p:txBody>
          </p:sp>
        </mc:Choice>
        <mc:Fallback xmlns="">
          <p:sp>
            <p:nvSpPr>
              <p:cNvPr id="5" name="Rectangle à coins arrondis 9">
                <a:extLst>
                  <a:ext uri="{FF2B5EF4-FFF2-40B4-BE49-F238E27FC236}">
                    <a16:creationId xmlns:a16="http://schemas.microsoft.com/office/drawing/2014/main" id="{8FC27D5B-804E-6187-9F6A-61193ABC173E}"/>
                  </a:ext>
                </a:extLst>
              </p:cNvPr>
              <p:cNvSpPr>
                <a:spLocks noRot="1" noChangeAspect="1" noMove="1" noResize="1" noEditPoints="1" noAdjustHandles="1" noChangeArrowheads="1" noChangeShapeType="1" noTextEdit="1"/>
              </p:cNvSpPr>
              <p:nvPr/>
            </p:nvSpPr>
            <p:spPr>
              <a:xfrm>
                <a:off x="3254504" y="3559656"/>
                <a:ext cx="6634742" cy="705611"/>
              </a:xfrm>
              <a:prstGeom prst="roundRect">
                <a:avLst/>
              </a:prstGeom>
              <a:blipFill>
                <a:blip r:embed="rId3"/>
                <a:stretch>
                  <a:fillRect/>
                </a:stretch>
              </a:blipFill>
              <a:ln w="38100">
                <a:solidFill>
                  <a:schemeClr val="accent1"/>
                </a:solidFill>
              </a:ln>
            </p:spPr>
            <p:txBody>
              <a:bodyPr/>
              <a:lstStyle/>
              <a:p>
                <a:r>
                  <a:rPr lang="fr-FR">
                    <a:noFill/>
                  </a:rPr>
                  <a:t> </a:t>
                </a:r>
              </a:p>
            </p:txBody>
          </p:sp>
        </mc:Fallback>
      </mc:AlternateContent>
      <p:graphicFrame>
        <p:nvGraphicFramePr>
          <p:cNvPr id="7" name="Tableau 6">
            <a:extLst>
              <a:ext uri="{FF2B5EF4-FFF2-40B4-BE49-F238E27FC236}">
                <a16:creationId xmlns:a16="http://schemas.microsoft.com/office/drawing/2014/main" id="{A3F5831D-C1D7-A524-1FD4-3258C4CEF0DD}"/>
              </a:ext>
            </a:extLst>
          </p:cNvPr>
          <p:cNvGraphicFramePr>
            <a:graphicFrameLocks noGrp="1"/>
          </p:cNvGraphicFramePr>
          <p:nvPr>
            <p:extLst>
              <p:ext uri="{D42A27DB-BD31-4B8C-83A1-F6EECF244321}">
                <p14:modId xmlns:p14="http://schemas.microsoft.com/office/powerpoint/2010/main" val="946006297"/>
              </p:ext>
            </p:extLst>
          </p:nvPr>
        </p:nvGraphicFramePr>
        <p:xfrm>
          <a:off x="1893540" y="1740783"/>
          <a:ext cx="8128002" cy="1432560"/>
        </p:xfrm>
        <a:graphic>
          <a:graphicData uri="http://schemas.openxmlformats.org/drawingml/2006/table">
            <a:tbl>
              <a:tblPr firstRow="1" bandRow="1">
                <a:tableStyleId>{5C22544A-7EE6-4342-B048-85BDC9FD1C3A}</a:tableStyleId>
              </a:tblPr>
              <a:tblGrid>
                <a:gridCol w="1354667">
                  <a:extLst>
                    <a:ext uri="{9D8B030D-6E8A-4147-A177-3AD203B41FA5}">
                      <a16:colId xmlns:a16="http://schemas.microsoft.com/office/drawing/2014/main" val="1969130476"/>
                    </a:ext>
                  </a:extLst>
                </a:gridCol>
                <a:gridCol w="1354667">
                  <a:extLst>
                    <a:ext uri="{9D8B030D-6E8A-4147-A177-3AD203B41FA5}">
                      <a16:colId xmlns:a16="http://schemas.microsoft.com/office/drawing/2014/main" val="3007806189"/>
                    </a:ext>
                  </a:extLst>
                </a:gridCol>
                <a:gridCol w="1354667">
                  <a:extLst>
                    <a:ext uri="{9D8B030D-6E8A-4147-A177-3AD203B41FA5}">
                      <a16:colId xmlns:a16="http://schemas.microsoft.com/office/drawing/2014/main" val="1751384335"/>
                    </a:ext>
                  </a:extLst>
                </a:gridCol>
                <a:gridCol w="1354667">
                  <a:extLst>
                    <a:ext uri="{9D8B030D-6E8A-4147-A177-3AD203B41FA5}">
                      <a16:colId xmlns:a16="http://schemas.microsoft.com/office/drawing/2014/main" val="3232157657"/>
                    </a:ext>
                  </a:extLst>
                </a:gridCol>
                <a:gridCol w="1354667">
                  <a:extLst>
                    <a:ext uri="{9D8B030D-6E8A-4147-A177-3AD203B41FA5}">
                      <a16:colId xmlns:a16="http://schemas.microsoft.com/office/drawing/2014/main" val="462595971"/>
                    </a:ext>
                  </a:extLst>
                </a:gridCol>
                <a:gridCol w="1354667">
                  <a:extLst>
                    <a:ext uri="{9D8B030D-6E8A-4147-A177-3AD203B41FA5}">
                      <a16:colId xmlns:a16="http://schemas.microsoft.com/office/drawing/2014/main" val="2820199958"/>
                    </a:ext>
                  </a:extLst>
                </a:gridCol>
              </a:tblGrid>
              <a:tr h="370840">
                <a:tc>
                  <a:txBody>
                    <a:bodyPr/>
                    <a:lstStyle/>
                    <a:p>
                      <a:pPr algn="ctr"/>
                      <a:r>
                        <a:rPr lang="fr-FR" sz="1400" b="1" i="0" u="none" strike="noStrike" kern="1200" baseline="0" dirty="0">
                          <a:solidFill>
                            <a:schemeClr val="lt1"/>
                          </a:solidFill>
                          <a:latin typeface="+mn-lt"/>
                          <a:ea typeface="+mn-ea"/>
                          <a:cs typeface="+mn-cs"/>
                        </a:rPr>
                        <a:t>Niveau au Judo</a:t>
                      </a:r>
                      <a:endParaRPr lang="fr-FR" sz="1400" b="1" dirty="0"/>
                    </a:p>
                  </a:txBody>
                  <a:tcPr/>
                </a:tc>
                <a:tc>
                  <a:txBody>
                    <a:bodyPr/>
                    <a:lstStyle/>
                    <a:p>
                      <a:pPr algn="ctr"/>
                      <a:r>
                        <a:rPr lang="fr-FR" sz="1400" b="0" i="0" u="none" strike="noStrike" kern="1200" baseline="0" dirty="0">
                          <a:solidFill>
                            <a:schemeClr val="lt1"/>
                          </a:solidFill>
                          <a:latin typeface="+mn-lt"/>
                          <a:ea typeface="+mn-ea"/>
                          <a:cs typeface="+mn-cs"/>
                        </a:rPr>
                        <a:t>Poussins</a:t>
                      </a:r>
                      <a:endParaRPr lang="fr-FR" sz="1400" dirty="0"/>
                    </a:p>
                  </a:txBody>
                  <a:tcPr/>
                </a:tc>
                <a:tc>
                  <a:txBody>
                    <a:bodyPr/>
                    <a:lstStyle/>
                    <a:p>
                      <a:pPr algn="ctr"/>
                      <a:r>
                        <a:rPr lang="fr-FR" sz="1400" b="0" i="0" u="none" strike="noStrike" kern="1200" baseline="0" dirty="0">
                          <a:solidFill>
                            <a:schemeClr val="lt1"/>
                          </a:solidFill>
                          <a:latin typeface="+mn-lt"/>
                          <a:ea typeface="+mn-ea"/>
                          <a:cs typeface="+mn-cs"/>
                        </a:rPr>
                        <a:t>Benjamins</a:t>
                      </a:r>
                      <a:endParaRPr lang="fr-FR" sz="1400" dirty="0"/>
                    </a:p>
                  </a:txBody>
                  <a:tcPr/>
                </a:tc>
                <a:tc>
                  <a:txBody>
                    <a:bodyPr/>
                    <a:lstStyle/>
                    <a:p>
                      <a:pPr algn="ctr"/>
                      <a:r>
                        <a:rPr lang="fr-FR" sz="1400" b="0" i="0" u="none" strike="noStrike" kern="1200" baseline="0" dirty="0">
                          <a:solidFill>
                            <a:schemeClr val="lt1"/>
                          </a:solidFill>
                          <a:latin typeface="+mn-lt"/>
                          <a:ea typeface="+mn-ea"/>
                          <a:cs typeface="+mn-cs"/>
                        </a:rPr>
                        <a:t>Minimes</a:t>
                      </a:r>
                      <a:endParaRPr lang="fr-FR" sz="1400" dirty="0"/>
                    </a:p>
                  </a:txBody>
                  <a:tcPr/>
                </a:tc>
                <a:tc>
                  <a:txBody>
                    <a:bodyPr/>
                    <a:lstStyle/>
                    <a:p>
                      <a:pPr algn="ctr"/>
                      <a:r>
                        <a:rPr lang="fr-FR" sz="1400" b="0" i="0" u="none" strike="noStrike" kern="1200" baseline="0" dirty="0">
                          <a:solidFill>
                            <a:schemeClr val="lt1"/>
                          </a:solidFill>
                          <a:latin typeface="+mn-lt"/>
                          <a:ea typeface="+mn-ea"/>
                          <a:cs typeface="+mn-cs"/>
                        </a:rPr>
                        <a:t>Cadets</a:t>
                      </a:r>
                      <a:endParaRPr lang="fr-FR" sz="1400" dirty="0"/>
                    </a:p>
                  </a:txBody>
                  <a:tcPr/>
                </a:tc>
                <a:tc>
                  <a:txBody>
                    <a:bodyPr/>
                    <a:lstStyle/>
                    <a:p>
                      <a:pPr algn="ctr"/>
                      <a:r>
                        <a:rPr lang="fr-FR" sz="1400" b="0" i="0" u="none" strike="noStrike" kern="1200" baseline="0" dirty="0">
                          <a:solidFill>
                            <a:schemeClr val="lt1"/>
                          </a:solidFill>
                          <a:latin typeface="+mn-lt"/>
                          <a:ea typeface="+mn-ea"/>
                          <a:cs typeface="+mn-cs"/>
                        </a:rPr>
                        <a:t>Juniors</a:t>
                      </a:r>
                      <a:endParaRPr lang="fr-FR" sz="1400" dirty="0"/>
                    </a:p>
                  </a:txBody>
                  <a:tcPr/>
                </a:tc>
                <a:extLst>
                  <a:ext uri="{0D108BD9-81ED-4DB2-BD59-A6C34878D82A}">
                    <a16:rowId xmlns:a16="http://schemas.microsoft.com/office/drawing/2014/main" val="2660827849"/>
                  </a:ext>
                </a:extLst>
              </a:tr>
              <a:tr h="370840">
                <a:tc>
                  <a:txBody>
                    <a:bodyPr/>
                    <a:lstStyle/>
                    <a:p>
                      <a:pPr algn="ctr"/>
                      <a:r>
                        <a:rPr lang="fr-FR" sz="1400" b="1" i="0" u="none" strike="noStrike" kern="1200" baseline="0" dirty="0">
                          <a:solidFill>
                            <a:schemeClr val="dk1"/>
                          </a:solidFill>
                          <a:latin typeface="+mn-lt"/>
                          <a:ea typeface="+mn-ea"/>
                          <a:cs typeface="+mn-cs"/>
                        </a:rPr>
                        <a:t>Nombre de sportifs</a:t>
                      </a:r>
                      <a:endParaRPr lang="fr-FR" sz="1400" b="1" dirty="0"/>
                    </a:p>
                  </a:txBody>
                  <a:tcPr/>
                </a:tc>
                <a:tc>
                  <a:txBody>
                    <a:bodyPr/>
                    <a:lstStyle/>
                    <a:p>
                      <a:pPr algn="ctr"/>
                      <a:r>
                        <a:rPr lang="fr-FR" sz="1400" b="1" dirty="0"/>
                        <a:t>10</a:t>
                      </a:r>
                    </a:p>
                  </a:txBody>
                  <a:tcPr/>
                </a:tc>
                <a:tc>
                  <a:txBody>
                    <a:bodyPr/>
                    <a:lstStyle/>
                    <a:p>
                      <a:pPr algn="ctr"/>
                      <a:r>
                        <a:rPr lang="fr-FR" sz="1400" b="1" dirty="0"/>
                        <a:t>7</a:t>
                      </a:r>
                    </a:p>
                  </a:txBody>
                  <a:tcPr/>
                </a:tc>
                <a:tc>
                  <a:txBody>
                    <a:bodyPr/>
                    <a:lstStyle/>
                    <a:p>
                      <a:pPr algn="ctr"/>
                      <a:r>
                        <a:rPr lang="fr-FR" sz="1400" b="1" dirty="0"/>
                        <a:t>6</a:t>
                      </a:r>
                    </a:p>
                  </a:txBody>
                  <a:tcPr/>
                </a:tc>
                <a:tc>
                  <a:txBody>
                    <a:bodyPr/>
                    <a:lstStyle/>
                    <a:p>
                      <a:pPr algn="ctr"/>
                      <a:r>
                        <a:rPr lang="fr-FR" sz="1400" b="1" dirty="0"/>
                        <a:t>5</a:t>
                      </a:r>
                    </a:p>
                  </a:txBody>
                  <a:tcPr/>
                </a:tc>
                <a:tc>
                  <a:txBody>
                    <a:bodyPr/>
                    <a:lstStyle/>
                    <a:p>
                      <a:pPr algn="ctr"/>
                      <a:r>
                        <a:rPr lang="fr-FR" sz="1400" b="1" dirty="0"/>
                        <a:t>4</a:t>
                      </a:r>
                    </a:p>
                  </a:txBody>
                  <a:tcPr/>
                </a:tc>
                <a:extLst>
                  <a:ext uri="{0D108BD9-81ED-4DB2-BD59-A6C34878D82A}">
                    <a16:rowId xmlns:a16="http://schemas.microsoft.com/office/drawing/2014/main" val="3604773555"/>
                  </a:ext>
                </a:extLst>
              </a:tr>
              <a:tr h="370840">
                <a:tc>
                  <a:txBody>
                    <a:bodyPr/>
                    <a:lstStyle/>
                    <a:p>
                      <a:pPr algn="ctr"/>
                      <a:r>
                        <a:rPr lang="fr-FR" sz="1400" b="1" i="0" u="none" strike="noStrike" kern="1200" baseline="0" dirty="0">
                          <a:solidFill>
                            <a:schemeClr val="dk1"/>
                          </a:solidFill>
                          <a:latin typeface="+mn-lt"/>
                          <a:ea typeface="+mn-ea"/>
                          <a:cs typeface="+mn-cs"/>
                        </a:rPr>
                        <a:t>Fréquence</a:t>
                      </a:r>
                    </a:p>
                  </a:txBody>
                  <a:tcPr/>
                </a:tc>
                <a:tc>
                  <a:txBody>
                    <a:bodyPr/>
                    <a:lstStyle/>
                    <a:p>
                      <a:pPr algn="ctr"/>
                      <a:r>
                        <a:rPr lang="fr-FR" sz="1800" b="1" dirty="0"/>
                        <a:t>0,3125</a:t>
                      </a:r>
                    </a:p>
                  </a:txBody>
                  <a:tcPr/>
                </a:tc>
                <a:tc>
                  <a:txBody>
                    <a:bodyPr/>
                    <a:lstStyle/>
                    <a:p>
                      <a:pPr algn="ctr"/>
                      <a:r>
                        <a:rPr lang="fr-FR" sz="1800" b="1" dirty="0"/>
                        <a:t>0,21875</a:t>
                      </a:r>
                    </a:p>
                  </a:txBody>
                  <a:tcPr/>
                </a:tc>
                <a:tc>
                  <a:txBody>
                    <a:bodyPr/>
                    <a:lstStyle/>
                    <a:p>
                      <a:pPr algn="ctr"/>
                      <a:r>
                        <a:rPr lang="fr-FR" sz="1800" b="1" dirty="0"/>
                        <a:t>0,1875</a:t>
                      </a:r>
                    </a:p>
                  </a:txBody>
                  <a:tcPr/>
                </a:tc>
                <a:tc>
                  <a:txBody>
                    <a:bodyPr/>
                    <a:lstStyle/>
                    <a:p>
                      <a:pPr algn="ctr"/>
                      <a:r>
                        <a:rPr lang="fr-FR" sz="1800" b="1" dirty="0"/>
                        <a:t>0,15625</a:t>
                      </a:r>
                    </a:p>
                  </a:txBody>
                  <a:tcPr/>
                </a:tc>
                <a:tc>
                  <a:txBody>
                    <a:bodyPr/>
                    <a:lstStyle/>
                    <a:p>
                      <a:pPr algn="ctr"/>
                      <a:endParaRPr lang="fr-FR" sz="2000" b="1" dirty="0">
                        <a:solidFill>
                          <a:srgbClr val="FF0000"/>
                        </a:solidFill>
                      </a:endParaRPr>
                    </a:p>
                  </a:txBody>
                  <a:tcPr/>
                </a:tc>
                <a:extLst>
                  <a:ext uri="{0D108BD9-81ED-4DB2-BD59-A6C34878D82A}">
                    <a16:rowId xmlns:a16="http://schemas.microsoft.com/office/drawing/2014/main" val="2425835139"/>
                  </a:ext>
                </a:extLst>
              </a:tr>
            </a:tbl>
          </a:graphicData>
        </a:graphic>
      </p:graphicFrame>
      <mc:AlternateContent xmlns:mc="http://schemas.openxmlformats.org/markup-compatibility/2006" xmlns:a14="http://schemas.microsoft.com/office/drawing/2010/main">
        <mc:Choice Requires="a14">
          <p:sp>
            <p:nvSpPr>
              <p:cNvPr id="8" name="Rectangle à coins arrondis 71">
                <a:extLst>
                  <a:ext uri="{FF2B5EF4-FFF2-40B4-BE49-F238E27FC236}">
                    <a16:creationId xmlns:a16="http://schemas.microsoft.com/office/drawing/2014/main" id="{2D0A905B-C8C7-8204-16E1-F8968E690B5D}"/>
                  </a:ext>
                </a:extLst>
              </p:cNvPr>
              <p:cNvSpPr/>
              <p:nvPr/>
            </p:nvSpPr>
            <p:spPr>
              <a:xfrm>
                <a:off x="2310287" y="4651580"/>
                <a:ext cx="8523177" cy="785252"/>
              </a:xfrm>
              <a:prstGeom prst="round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14:m>
                  <m:oMath xmlns:m="http://schemas.openxmlformats.org/officeDocument/2006/math">
                    <m:r>
                      <a:rPr lang="fr-FR" sz="2400" i="1" dirty="0" smtClean="0">
                        <a:solidFill>
                          <a:schemeClr val="tx1"/>
                        </a:solidFill>
                        <a:latin typeface="Cambria Math" panose="02040503050406030204" pitchFamily="18" charset="0"/>
                      </a:rPr>
                      <m:t>𝐹𝑟</m:t>
                    </m:r>
                    <m:r>
                      <a:rPr lang="fr-FR" sz="2400" i="1" dirty="0" smtClean="0">
                        <a:solidFill>
                          <a:schemeClr val="tx1"/>
                        </a:solidFill>
                        <a:latin typeface="Cambria Math" panose="02040503050406030204" pitchFamily="18" charset="0"/>
                      </a:rPr>
                      <m:t>é</m:t>
                    </m:r>
                    <m:r>
                      <a:rPr lang="fr-FR" sz="2400" i="1" dirty="0" smtClean="0">
                        <a:solidFill>
                          <a:schemeClr val="tx1"/>
                        </a:solidFill>
                        <a:latin typeface="Cambria Math" panose="02040503050406030204" pitchFamily="18" charset="0"/>
                      </a:rPr>
                      <m:t>𝑞𝑢𝑒𝑛𝑐𝑒</m:t>
                    </m:r>
                    <m:r>
                      <a:rPr lang="fr-MA" sz="2400" b="0" i="1" dirty="0" smtClean="0">
                        <a:solidFill>
                          <a:schemeClr val="tx1"/>
                        </a:solidFill>
                        <a:latin typeface="Cambria Math" panose="02040503050406030204" pitchFamily="18" charset="0"/>
                      </a:rPr>
                      <m:t> </m:t>
                    </m:r>
                    <m:r>
                      <a:rPr lang="fr-MA" sz="2400" b="0" i="1" dirty="0" smtClean="0">
                        <a:solidFill>
                          <a:schemeClr val="tx1"/>
                        </a:solidFill>
                        <a:latin typeface="Cambria Math" panose="02040503050406030204" pitchFamily="18" charset="0"/>
                      </a:rPr>
                      <m:t>𝑑𝑒𝑠</m:t>
                    </m:r>
                    <m:r>
                      <a:rPr lang="fr-MA" sz="2400" b="0" i="1" dirty="0" smtClean="0">
                        <a:solidFill>
                          <a:schemeClr val="tx1"/>
                        </a:solidFill>
                        <a:latin typeface="Cambria Math" panose="02040503050406030204" pitchFamily="18" charset="0"/>
                      </a:rPr>
                      <m:t> </m:t>
                    </m:r>
                    <m:r>
                      <m:rPr>
                        <m:nor/>
                      </m:rPr>
                      <a:rPr lang="fr-MA" sz="2400" i="0" dirty="0" smtClean="0">
                        <a:solidFill>
                          <a:schemeClr val="tx1"/>
                        </a:solidFill>
                        <a:latin typeface="Cambria Math" panose="02040503050406030204" pitchFamily="18" charset="0"/>
                      </a:rPr>
                      <m:t>Juniors</m:t>
                    </m:r>
                    <m:r>
                      <a:rPr lang="fr-FR" sz="2400" i="1" dirty="0" smtClean="0">
                        <a:solidFill>
                          <a:schemeClr val="tx1"/>
                        </a:solidFill>
                        <a:latin typeface="Cambria Math" panose="02040503050406030204" pitchFamily="18" charset="0"/>
                      </a:rPr>
                      <m:t>=</m:t>
                    </m:r>
                    <m:f>
                      <m:fPr>
                        <m:ctrlPr>
                          <a:rPr lang="fr-FR" sz="2400" i="1" dirty="0" smtClean="0">
                            <a:solidFill>
                              <a:schemeClr val="tx1"/>
                            </a:solidFill>
                            <a:latin typeface="Cambria Math" panose="02040503050406030204" pitchFamily="18" charset="0"/>
                          </a:rPr>
                        </m:ctrlPr>
                      </m:fPr>
                      <m:num>
                        <m:r>
                          <a:rPr lang="fr-FR" sz="2400" b="0" i="1" dirty="0" smtClean="0">
                            <a:solidFill>
                              <a:schemeClr val="tx1"/>
                            </a:solidFill>
                            <a:latin typeface="Cambria Math" panose="02040503050406030204" pitchFamily="18" charset="0"/>
                          </a:rPr>
                          <m:t>𝐸𝑓𝑓𝑒𝑐𝑡𝑖𝑓</m:t>
                        </m:r>
                        <m:r>
                          <a:rPr lang="fr-FR" sz="2400" b="0" i="1" dirty="0" smtClean="0">
                            <a:solidFill>
                              <a:schemeClr val="tx1"/>
                            </a:solidFill>
                            <a:latin typeface="Cambria Math" panose="02040503050406030204" pitchFamily="18" charset="0"/>
                          </a:rPr>
                          <m:t> </m:t>
                        </m:r>
                        <m:r>
                          <a:rPr lang="fr-FR" sz="2400" b="0" i="1" dirty="0" smtClean="0">
                            <a:solidFill>
                              <a:schemeClr val="tx1"/>
                            </a:solidFill>
                            <a:latin typeface="Cambria Math" panose="02040503050406030204" pitchFamily="18" charset="0"/>
                          </a:rPr>
                          <m:t>𝑑𝑒</m:t>
                        </m:r>
                        <m:r>
                          <a:rPr lang="fr-FR" sz="2400" b="0" i="1" dirty="0" smtClean="0">
                            <a:solidFill>
                              <a:schemeClr val="tx1"/>
                            </a:solidFill>
                            <a:latin typeface="Cambria Math" panose="02040503050406030204" pitchFamily="18" charset="0"/>
                          </a:rPr>
                          <m:t> </m:t>
                        </m:r>
                        <m:r>
                          <a:rPr lang="fr-FR" sz="2400" b="0" i="1" dirty="0" smtClean="0">
                            <a:solidFill>
                              <a:schemeClr val="tx1"/>
                            </a:solidFill>
                            <a:latin typeface="Cambria Math" panose="02040503050406030204" pitchFamily="18" charset="0"/>
                          </a:rPr>
                          <m:t>𝑙𝑎</m:t>
                        </m:r>
                        <m:r>
                          <a:rPr lang="fr-FR" sz="2400" b="0" i="1" dirty="0" smtClean="0">
                            <a:solidFill>
                              <a:schemeClr val="tx1"/>
                            </a:solidFill>
                            <a:latin typeface="Cambria Math" panose="02040503050406030204" pitchFamily="18" charset="0"/>
                          </a:rPr>
                          <m:t> </m:t>
                        </m:r>
                        <m:r>
                          <a:rPr lang="fr-FR" sz="2400" b="0" i="1" dirty="0" smtClean="0">
                            <a:solidFill>
                              <a:schemeClr val="tx1"/>
                            </a:solidFill>
                            <a:latin typeface="Cambria Math" panose="02040503050406030204" pitchFamily="18" charset="0"/>
                          </a:rPr>
                          <m:t>𝑣𝑎𝑙𝑒𝑢𝑟</m:t>
                        </m:r>
                      </m:num>
                      <m:den>
                        <m:r>
                          <a:rPr lang="fr-FR" sz="2400" b="0" i="1" dirty="0" smtClean="0">
                            <a:solidFill>
                              <a:schemeClr val="tx1"/>
                            </a:solidFill>
                            <a:latin typeface="Cambria Math" panose="02040503050406030204" pitchFamily="18" charset="0"/>
                          </a:rPr>
                          <m:t>𝐸𝑓𝑓𝑒𝑐𝑡𝑖𝑓</m:t>
                        </m:r>
                        <m:r>
                          <a:rPr lang="fr-FR" sz="2400" b="0" i="1" dirty="0" smtClean="0">
                            <a:solidFill>
                              <a:schemeClr val="tx1"/>
                            </a:solidFill>
                            <a:latin typeface="Cambria Math" panose="02040503050406030204" pitchFamily="18" charset="0"/>
                          </a:rPr>
                          <m:t> </m:t>
                        </m:r>
                        <m:r>
                          <a:rPr lang="fr-FR" sz="2400" b="0" i="1" dirty="0" smtClean="0">
                            <a:solidFill>
                              <a:schemeClr val="tx1"/>
                            </a:solidFill>
                            <a:latin typeface="Cambria Math" panose="02040503050406030204" pitchFamily="18" charset="0"/>
                          </a:rPr>
                          <m:t>𝑡𝑜𝑡𝑎𝑙</m:t>
                        </m:r>
                      </m:den>
                    </m:f>
                    <m:r>
                      <a:rPr lang="fr-MA" sz="2400" b="0" i="1" dirty="0" smtClean="0">
                        <a:solidFill>
                          <a:schemeClr val="tx1"/>
                        </a:solidFill>
                        <a:latin typeface="Cambria Math" panose="02040503050406030204" pitchFamily="18" charset="0"/>
                      </a:rPr>
                      <m:t>=</m:t>
                    </m:r>
                    <m:f>
                      <m:fPr>
                        <m:ctrlPr>
                          <a:rPr lang="fr-FR" sz="2400" i="1" dirty="0">
                            <a:solidFill>
                              <a:schemeClr val="tx1"/>
                            </a:solidFill>
                            <a:latin typeface="Cambria Math" panose="02040503050406030204" pitchFamily="18" charset="0"/>
                          </a:rPr>
                        </m:ctrlPr>
                      </m:fPr>
                      <m:num>
                        <m:r>
                          <a:rPr lang="fr-MA" sz="2400" b="0" i="1" dirty="0" smtClean="0">
                            <a:solidFill>
                              <a:schemeClr val="tx1"/>
                            </a:solidFill>
                            <a:latin typeface="Cambria Math" panose="02040503050406030204" pitchFamily="18" charset="0"/>
                          </a:rPr>
                          <m:t>4</m:t>
                        </m:r>
                      </m:num>
                      <m:den>
                        <m:r>
                          <a:rPr lang="fr-MA" sz="2400" b="0" i="1" dirty="0" smtClean="0">
                            <a:solidFill>
                              <a:schemeClr val="tx1"/>
                            </a:solidFill>
                            <a:latin typeface="Cambria Math" panose="02040503050406030204" pitchFamily="18" charset="0"/>
                          </a:rPr>
                          <m:t>32</m:t>
                        </m:r>
                      </m:den>
                    </m:f>
                  </m:oMath>
                </a14:m>
                <a:r>
                  <a:rPr lang="fr-FR" sz="1200" dirty="0">
                    <a:solidFill>
                      <a:schemeClr val="tx1"/>
                    </a:solidFill>
                  </a:rPr>
                  <a:t> </a:t>
                </a:r>
                <a:r>
                  <a:rPr lang="fr-FR" sz="2400" b="1" dirty="0">
                    <a:solidFill>
                      <a:srgbClr val="FF0000"/>
                    </a:solidFill>
                  </a:rPr>
                  <a:t>= 0,125</a:t>
                </a:r>
                <a:endParaRPr lang="fr-FR" sz="1200" b="1" dirty="0">
                  <a:solidFill>
                    <a:srgbClr val="FF0000"/>
                  </a:solidFill>
                </a:endParaRPr>
              </a:p>
            </p:txBody>
          </p:sp>
        </mc:Choice>
        <mc:Fallback xmlns="">
          <p:sp>
            <p:nvSpPr>
              <p:cNvPr id="8" name="Rectangle à coins arrondis 71">
                <a:extLst>
                  <a:ext uri="{FF2B5EF4-FFF2-40B4-BE49-F238E27FC236}">
                    <a16:creationId xmlns:a16="http://schemas.microsoft.com/office/drawing/2014/main" id="{2D0A905B-C8C7-8204-16E1-F8968E690B5D}"/>
                  </a:ext>
                </a:extLst>
              </p:cNvPr>
              <p:cNvSpPr>
                <a:spLocks noRot="1" noChangeAspect="1" noMove="1" noResize="1" noEditPoints="1" noAdjustHandles="1" noChangeArrowheads="1" noChangeShapeType="1" noTextEdit="1"/>
              </p:cNvSpPr>
              <p:nvPr/>
            </p:nvSpPr>
            <p:spPr>
              <a:xfrm>
                <a:off x="2310287" y="4651580"/>
                <a:ext cx="8523177" cy="785252"/>
              </a:xfrm>
              <a:prstGeom prst="roundRect">
                <a:avLst/>
              </a:prstGeom>
              <a:blipFill>
                <a:blip r:embed="rId4"/>
                <a:stretch>
                  <a:fillRect/>
                </a:stretch>
              </a:blipFill>
              <a:ln w="38100">
                <a:noFill/>
              </a:ln>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0" name="Rectangle à coins arrondis 71">
                <a:extLst>
                  <a:ext uri="{FF2B5EF4-FFF2-40B4-BE49-F238E27FC236}">
                    <a16:creationId xmlns:a16="http://schemas.microsoft.com/office/drawing/2014/main" id="{160E2079-7AFE-4A4B-59F8-B15D43F24580}"/>
                  </a:ext>
                </a:extLst>
              </p:cNvPr>
              <p:cNvSpPr/>
              <p:nvPr/>
            </p:nvSpPr>
            <p:spPr>
              <a:xfrm>
                <a:off x="2310287" y="1163453"/>
                <a:ext cx="7211400" cy="391815"/>
              </a:xfrm>
              <a:prstGeom prst="round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14:m>
                  <m:oMathPara xmlns:m="http://schemas.openxmlformats.org/officeDocument/2006/math">
                    <m:oMathParaPr>
                      <m:jc m:val="centerGroup"/>
                    </m:oMathParaPr>
                    <m:oMath xmlns:m="http://schemas.openxmlformats.org/officeDocument/2006/math">
                      <m:r>
                        <a:rPr lang="fr-FR" sz="2400" b="1" i="1" dirty="0" smtClean="0">
                          <a:solidFill>
                            <a:schemeClr val="tx1"/>
                          </a:solidFill>
                          <a:latin typeface="Cambria Math" panose="02040503050406030204" pitchFamily="18" charset="0"/>
                        </a:rPr>
                        <m:t>𝑬𝒇𝒇𝒆𝒄𝒕𝒊𝒇</m:t>
                      </m:r>
                      <m:r>
                        <a:rPr lang="fr-FR" sz="2400" b="1" i="1" dirty="0" smtClean="0">
                          <a:solidFill>
                            <a:schemeClr val="tx1"/>
                          </a:solidFill>
                          <a:latin typeface="Cambria Math" panose="02040503050406030204" pitchFamily="18" charset="0"/>
                        </a:rPr>
                        <m:t> </m:t>
                      </m:r>
                      <m:r>
                        <a:rPr lang="fr-FR" sz="2400" b="1" i="1" dirty="0" smtClean="0">
                          <a:solidFill>
                            <a:schemeClr val="tx1"/>
                          </a:solidFill>
                          <a:latin typeface="Cambria Math" panose="02040503050406030204" pitchFamily="18" charset="0"/>
                        </a:rPr>
                        <m:t>𝒕𝒐𝒕𝒂𝒍</m:t>
                      </m:r>
                      <m:r>
                        <a:rPr lang="fr-FR" sz="2400" b="1" i="1" dirty="0" smtClean="0">
                          <a:solidFill>
                            <a:schemeClr val="tx1"/>
                          </a:solidFill>
                          <a:latin typeface="Cambria Math" panose="02040503050406030204" pitchFamily="18" charset="0"/>
                        </a:rPr>
                        <m:t>=</m:t>
                      </m:r>
                      <m:r>
                        <a:rPr lang="fr-FR" sz="2400" b="1" i="1" dirty="0" smtClean="0">
                          <a:solidFill>
                            <a:schemeClr val="tx1"/>
                          </a:solidFill>
                          <a:latin typeface="Cambria Math" panose="02040503050406030204" pitchFamily="18" charset="0"/>
                        </a:rPr>
                        <m:t>𝟏𝟎</m:t>
                      </m:r>
                      <m:r>
                        <a:rPr lang="fr-FR" sz="2400" b="1" i="1" dirty="0" smtClean="0">
                          <a:solidFill>
                            <a:schemeClr val="tx1"/>
                          </a:solidFill>
                          <a:latin typeface="Cambria Math" panose="02040503050406030204" pitchFamily="18" charset="0"/>
                        </a:rPr>
                        <m:t>+</m:t>
                      </m:r>
                      <m:r>
                        <a:rPr lang="fr-FR" sz="2400" b="1" i="1" dirty="0" smtClean="0">
                          <a:solidFill>
                            <a:schemeClr val="tx1"/>
                          </a:solidFill>
                          <a:latin typeface="Cambria Math" panose="02040503050406030204" pitchFamily="18" charset="0"/>
                        </a:rPr>
                        <m:t>𝟕</m:t>
                      </m:r>
                      <m:r>
                        <a:rPr lang="fr-FR" sz="2400" b="1" i="1" dirty="0" smtClean="0">
                          <a:solidFill>
                            <a:schemeClr val="tx1"/>
                          </a:solidFill>
                          <a:latin typeface="Cambria Math" panose="02040503050406030204" pitchFamily="18" charset="0"/>
                        </a:rPr>
                        <m:t>+</m:t>
                      </m:r>
                      <m:r>
                        <a:rPr lang="fr-FR" sz="2400" b="1" i="1" dirty="0" smtClean="0">
                          <a:solidFill>
                            <a:schemeClr val="tx1"/>
                          </a:solidFill>
                          <a:latin typeface="Cambria Math" panose="02040503050406030204" pitchFamily="18" charset="0"/>
                        </a:rPr>
                        <m:t>𝟔</m:t>
                      </m:r>
                      <m:r>
                        <a:rPr lang="fr-FR" sz="2400" b="1" i="1" dirty="0" smtClean="0">
                          <a:solidFill>
                            <a:schemeClr val="tx1"/>
                          </a:solidFill>
                          <a:latin typeface="Cambria Math" panose="02040503050406030204" pitchFamily="18" charset="0"/>
                        </a:rPr>
                        <m:t>+</m:t>
                      </m:r>
                      <m:r>
                        <a:rPr lang="fr-FR" sz="2400" b="1" i="1" dirty="0" smtClean="0">
                          <a:solidFill>
                            <a:schemeClr val="tx1"/>
                          </a:solidFill>
                          <a:latin typeface="Cambria Math" panose="02040503050406030204" pitchFamily="18" charset="0"/>
                        </a:rPr>
                        <m:t>𝟓</m:t>
                      </m:r>
                      <m:r>
                        <a:rPr lang="fr-FR" sz="2400" b="1" i="1" dirty="0" smtClean="0">
                          <a:solidFill>
                            <a:schemeClr val="tx1"/>
                          </a:solidFill>
                          <a:latin typeface="Cambria Math" panose="02040503050406030204" pitchFamily="18" charset="0"/>
                        </a:rPr>
                        <m:t>+</m:t>
                      </m:r>
                      <m:r>
                        <a:rPr lang="fr-FR" sz="2400" b="1" i="1" dirty="0" smtClean="0">
                          <a:solidFill>
                            <a:schemeClr val="tx1"/>
                          </a:solidFill>
                          <a:latin typeface="Cambria Math" panose="02040503050406030204" pitchFamily="18" charset="0"/>
                        </a:rPr>
                        <m:t>𝟒</m:t>
                      </m:r>
                      <m:r>
                        <a:rPr lang="fr-FR" sz="2400" b="1" i="1" dirty="0" smtClean="0">
                          <a:solidFill>
                            <a:schemeClr val="tx1"/>
                          </a:solidFill>
                          <a:latin typeface="Cambria Math" panose="02040503050406030204" pitchFamily="18" charset="0"/>
                        </a:rPr>
                        <m:t>=</m:t>
                      </m:r>
                      <m:r>
                        <a:rPr lang="fr-FR" sz="2400" b="1" i="1" dirty="0" smtClean="0">
                          <a:solidFill>
                            <a:srgbClr val="FF0000"/>
                          </a:solidFill>
                          <a:latin typeface="Cambria Math" panose="02040503050406030204" pitchFamily="18" charset="0"/>
                        </a:rPr>
                        <m:t>𝟑𝟐</m:t>
                      </m:r>
                    </m:oMath>
                  </m:oMathPara>
                </a14:m>
                <a:endParaRPr lang="fr-FR" b="1" dirty="0">
                  <a:solidFill>
                    <a:schemeClr val="tx1"/>
                  </a:solidFill>
                </a:endParaRPr>
              </a:p>
            </p:txBody>
          </p:sp>
        </mc:Choice>
        <mc:Fallback xmlns="">
          <p:sp>
            <p:nvSpPr>
              <p:cNvPr id="10" name="Rectangle à coins arrondis 71">
                <a:extLst>
                  <a:ext uri="{FF2B5EF4-FFF2-40B4-BE49-F238E27FC236}">
                    <a16:creationId xmlns:a16="http://schemas.microsoft.com/office/drawing/2014/main" id="{160E2079-7AFE-4A4B-59F8-B15D43F24580}"/>
                  </a:ext>
                </a:extLst>
              </p:cNvPr>
              <p:cNvSpPr>
                <a:spLocks noRot="1" noChangeAspect="1" noMove="1" noResize="1" noEditPoints="1" noAdjustHandles="1" noChangeArrowheads="1" noChangeShapeType="1" noTextEdit="1"/>
              </p:cNvSpPr>
              <p:nvPr/>
            </p:nvSpPr>
            <p:spPr>
              <a:xfrm>
                <a:off x="2310287" y="1163453"/>
                <a:ext cx="7211400" cy="391815"/>
              </a:xfrm>
              <a:prstGeom prst="roundRect">
                <a:avLst/>
              </a:prstGeom>
              <a:blipFill>
                <a:blip r:embed="rId5"/>
                <a:stretch>
                  <a:fillRect b="-28125"/>
                </a:stretch>
              </a:blipFill>
              <a:ln w="38100">
                <a:noFill/>
              </a:ln>
            </p:spPr>
            <p:txBody>
              <a:bodyPr/>
              <a:lstStyle/>
              <a:p>
                <a:r>
                  <a:rPr lang="fr-FR">
                    <a:noFill/>
                  </a:rPr>
                  <a:t> </a:t>
                </a:r>
              </a:p>
            </p:txBody>
          </p:sp>
        </mc:Fallback>
      </mc:AlternateContent>
      <p:sp>
        <p:nvSpPr>
          <p:cNvPr id="11" name="ZoneTexte 10">
            <a:extLst>
              <a:ext uri="{FF2B5EF4-FFF2-40B4-BE49-F238E27FC236}">
                <a16:creationId xmlns:a16="http://schemas.microsoft.com/office/drawing/2014/main" id="{5189BD28-4347-E8FE-57BC-D34442E9F427}"/>
              </a:ext>
            </a:extLst>
          </p:cNvPr>
          <p:cNvSpPr txBox="1"/>
          <p:nvPr/>
        </p:nvSpPr>
        <p:spPr>
          <a:xfrm>
            <a:off x="4281856" y="5694547"/>
            <a:ext cx="6551608" cy="461665"/>
          </a:xfrm>
          <a:prstGeom prst="rect">
            <a:avLst/>
          </a:prstGeom>
          <a:noFill/>
        </p:spPr>
        <p:txBody>
          <a:bodyPr wrap="square" rtlCol="0">
            <a:spAutoFit/>
          </a:bodyPr>
          <a:lstStyle/>
          <a:p>
            <a:r>
              <a:rPr lang="fr-MA" sz="2400" b="1" dirty="0"/>
              <a:t>4 sportifs sur 32 </a:t>
            </a:r>
            <a:r>
              <a:rPr lang="fr-MA" sz="2400" dirty="0"/>
              <a:t>sont des Juniors</a:t>
            </a:r>
          </a:p>
        </p:txBody>
      </p:sp>
      <p:sp>
        <p:nvSpPr>
          <p:cNvPr id="12" name="ZoneTexte 11">
            <a:extLst>
              <a:ext uri="{FF2B5EF4-FFF2-40B4-BE49-F238E27FC236}">
                <a16:creationId xmlns:a16="http://schemas.microsoft.com/office/drawing/2014/main" id="{64671124-ABFE-16EF-24A6-F93C5889EFF0}"/>
              </a:ext>
            </a:extLst>
          </p:cNvPr>
          <p:cNvSpPr txBox="1"/>
          <p:nvPr/>
        </p:nvSpPr>
        <p:spPr>
          <a:xfrm>
            <a:off x="6168833" y="2812501"/>
            <a:ext cx="6094206" cy="369332"/>
          </a:xfrm>
          <a:prstGeom prst="rect">
            <a:avLst/>
          </a:prstGeom>
          <a:noFill/>
        </p:spPr>
        <p:txBody>
          <a:bodyPr wrap="square">
            <a:spAutoFit/>
          </a:bodyPr>
          <a:lstStyle/>
          <a:p>
            <a:pPr algn="ctr"/>
            <a:r>
              <a:rPr lang="fr-FR" sz="1800" b="1" dirty="0">
                <a:solidFill>
                  <a:srgbClr val="FF0000"/>
                </a:solidFill>
              </a:rPr>
              <a:t>0,125</a:t>
            </a:r>
          </a:p>
        </p:txBody>
      </p:sp>
    </p:spTree>
    <p:extLst>
      <p:ext uri="{BB962C8B-B14F-4D97-AF65-F5344CB8AC3E}">
        <p14:creationId xmlns:p14="http://schemas.microsoft.com/office/powerpoint/2010/main" val="2547348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10" grpId="0" animBg="1"/>
      <p:bldP spid="11" grpId="0"/>
      <p:bldP spid="1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4D1FB6-F41F-2277-0CCB-D29C4AD9BD0F}"/>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2C2DA48E-77A8-5238-6197-D847DB631A2F}"/>
              </a:ext>
            </a:extLst>
          </p:cNvPr>
          <p:cNvSpPr>
            <a:spLocks noGrp="1"/>
          </p:cNvSpPr>
          <p:nvPr>
            <p:ph type="title"/>
          </p:nvPr>
        </p:nvSpPr>
        <p:spPr>
          <a:xfrm>
            <a:off x="1030288" y="400789"/>
            <a:ext cx="10277091" cy="267549"/>
          </a:xfrm>
        </p:spPr>
        <p:txBody>
          <a:bodyPr/>
          <a:lstStyle/>
          <a:p>
            <a:r>
              <a:rPr lang="fr-FR" dirty="0"/>
              <a:t>En fin j’obtiens ce tableau que j’appelle tableau des fréquences</a:t>
            </a:r>
            <a:endParaRPr lang="fr-FR" sz="1400" dirty="0"/>
          </a:p>
        </p:txBody>
      </p:sp>
      <p:pic>
        <p:nvPicPr>
          <p:cNvPr id="9" name="Google Shape;289;p51">
            <a:extLst>
              <a:ext uri="{FF2B5EF4-FFF2-40B4-BE49-F238E27FC236}">
                <a16:creationId xmlns:a16="http://schemas.microsoft.com/office/drawing/2014/main" id="{8806411D-F012-4E62-A8D3-07A60F98BC19}"/>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6" name="Espace réservé du contenu 5">
            <a:extLst>
              <a:ext uri="{FF2B5EF4-FFF2-40B4-BE49-F238E27FC236}">
                <a16:creationId xmlns:a16="http://schemas.microsoft.com/office/drawing/2014/main" id="{2209607F-3C73-BA52-E2E7-206075D547B3}"/>
              </a:ext>
            </a:extLst>
          </p:cNvPr>
          <p:cNvSpPr>
            <a:spLocks noGrp="1"/>
          </p:cNvSpPr>
          <p:nvPr>
            <p:ph sz="quarter" idx="11"/>
          </p:nvPr>
        </p:nvSpPr>
        <p:spPr/>
        <p:txBody>
          <a:bodyPr/>
          <a:lstStyle/>
          <a:p>
            <a:r>
              <a:rPr lang="fr-FR" dirty="0"/>
              <a:t>L’ enseignant explique </a:t>
            </a:r>
            <a:endParaRPr lang="fr-CH" dirty="0"/>
          </a:p>
        </p:txBody>
      </p:sp>
      <p:pic>
        <p:nvPicPr>
          <p:cNvPr id="4" name="Image 3">
            <a:extLst>
              <a:ext uri="{FF2B5EF4-FFF2-40B4-BE49-F238E27FC236}">
                <a16:creationId xmlns:a16="http://schemas.microsoft.com/office/drawing/2014/main" id="{7788B930-7DC0-DA9A-8C46-F560A171FCDF}"/>
              </a:ext>
            </a:extLst>
          </p:cNvPr>
          <p:cNvPicPr>
            <a:picLocks noChangeAspect="1"/>
          </p:cNvPicPr>
          <p:nvPr/>
        </p:nvPicPr>
        <p:blipFill>
          <a:blip r:embed="rId2"/>
          <a:stretch>
            <a:fillRect/>
          </a:stretch>
        </p:blipFill>
        <p:spPr>
          <a:xfrm>
            <a:off x="11261035" y="1052633"/>
            <a:ext cx="502852" cy="502852"/>
          </a:xfrm>
          <a:prstGeom prst="rect">
            <a:avLst/>
          </a:prstGeom>
        </p:spPr>
      </p:pic>
      <p:graphicFrame>
        <p:nvGraphicFramePr>
          <p:cNvPr id="3" name="Tableau 2">
            <a:extLst>
              <a:ext uri="{FF2B5EF4-FFF2-40B4-BE49-F238E27FC236}">
                <a16:creationId xmlns:a16="http://schemas.microsoft.com/office/drawing/2014/main" id="{61013524-0E66-0EAE-CC61-13385B50299E}"/>
              </a:ext>
            </a:extLst>
          </p:cNvPr>
          <p:cNvGraphicFramePr>
            <a:graphicFrameLocks noGrp="1"/>
          </p:cNvGraphicFramePr>
          <p:nvPr>
            <p:extLst>
              <p:ext uri="{D42A27DB-BD31-4B8C-83A1-F6EECF244321}">
                <p14:modId xmlns:p14="http://schemas.microsoft.com/office/powerpoint/2010/main" val="1073972209"/>
              </p:ext>
            </p:extLst>
          </p:nvPr>
        </p:nvGraphicFramePr>
        <p:xfrm>
          <a:off x="406610" y="2353316"/>
          <a:ext cx="11141766" cy="2286000"/>
        </p:xfrm>
        <a:graphic>
          <a:graphicData uri="http://schemas.openxmlformats.org/drawingml/2006/table">
            <a:tbl>
              <a:tblPr firstRow="1" bandRow="1">
                <a:tableStyleId>{5C22544A-7EE6-4342-B048-85BDC9FD1C3A}</a:tableStyleId>
              </a:tblPr>
              <a:tblGrid>
                <a:gridCol w="1856961">
                  <a:extLst>
                    <a:ext uri="{9D8B030D-6E8A-4147-A177-3AD203B41FA5}">
                      <a16:colId xmlns:a16="http://schemas.microsoft.com/office/drawing/2014/main" val="1969130476"/>
                    </a:ext>
                  </a:extLst>
                </a:gridCol>
                <a:gridCol w="1856961">
                  <a:extLst>
                    <a:ext uri="{9D8B030D-6E8A-4147-A177-3AD203B41FA5}">
                      <a16:colId xmlns:a16="http://schemas.microsoft.com/office/drawing/2014/main" val="3007806189"/>
                    </a:ext>
                  </a:extLst>
                </a:gridCol>
                <a:gridCol w="1856961">
                  <a:extLst>
                    <a:ext uri="{9D8B030D-6E8A-4147-A177-3AD203B41FA5}">
                      <a16:colId xmlns:a16="http://schemas.microsoft.com/office/drawing/2014/main" val="1751384335"/>
                    </a:ext>
                  </a:extLst>
                </a:gridCol>
                <a:gridCol w="1856961">
                  <a:extLst>
                    <a:ext uri="{9D8B030D-6E8A-4147-A177-3AD203B41FA5}">
                      <a16:colId xmlns:a16="http://schemas.microsoft.com/office/drawing/2014/main" val="3232157657"/>
                    </a:ext>
                  </a:extLst>
                </a:gridCol>
                <a:gridCol w="1856961">
                  <a:extLst>
                    <a:ext uri="{9D8B030D-6E8A-4147-A177-3AD203B41FA5}">
                      <a16:colId xmlns:a16="http://schemas.microsoft.com/office/drawing/2014/main" val="462595971"/>
                    </a:ext>
                  </a:extLst>
                </a:gridCol>
                <a:gridCol w="1856961">
                  <a:extLst>
                    <a:ext uri="{9D8B030D-6E8A-4147-A177-3AD203B41FA5}">
                      <a16:colId xmlns:a16="http://schemas.microsoft.com/office/drawing/2014/main" val="2820199958"/>
                    </a:ext>
                  </a:extLst>
                </a:gridCol>
              </a:tblGrid>
              <a:tr h="370840">
                <a:tc>
                  <a:txBody>
                    <a:bodyPr/>
                    <a:lstStyle/>
                    <a:p>
                      <a:pPr algn="ctr"/>
                      <a:r>
                        <a:rPr lang="fr-FR" sz="2400" b="1" i="0" u="none" strike="noStrike" kern="1200" baseline="0" dirty="0">
                          <a:solidFill>
                            <a:schemeClr val="lt1"/>
                          </a:solidFill>
                          <a:latin typeface="+mn-lt"/>
                          <a:ea typeface="+mn-ea"/>
                          <a:cs typeface="+mn-cs"/>
                        </a:rPr>
                        <a:t>Niveau au Judo</a:t>
                      </a:r>
                      <a:endParaRPr lang="fr-FR" sz="2400" b="1" dirty="0"/>
                    </a:p>
                  </a:txBody>
                  <a:tcPr/>
                </a:tc>
                <a:tc>
                  <a:txBody>
                    <a:bodyPr/>
                    <a:lstStyle/>
                    <a:p>
                      <a:pPr algn="ctr"/>
                      <a:r>
                        <a:rPr lang="fr-FR" sz="2400" b="0" i="0" u="none" strike="noStrike" kern="1200" baseline="0" dirty="0">
                          <a:solidFill>
                            <a:schemeClr val="lt1"/>
                          </a:solidFill>
                          <a:latin typeface="+mn-lt"/>
                          <a:ea typeface="+mn-ea"/>
                          <a:cs typeface="+mn-cs"/>
                        </a:rPr>
                        <a:t>Poussins</a:t>
                      </a:r>
                      <a:endParaRPr lang="fr-FR" sz="2400" dirty="0"/>
                    </a:p>
                  </a:txBody>
                  <a:tcPr/>
                </a:tc>
                <a:tc>
                  <a:txBody>
                    <a:bodyPr/>
                    <a:lstStyle/>
                    <a:p>
                      <a:pPr algn="ctr"/>
                      <a:r>
                        <a:rPr lang="fr-FR" sz="2400" b="0" i="0" u="none" strike="noStrike" kern="1200" baseline="0" dirty="0">
                          <a:solidFill>
                            <a:schemeClr val="lt1"/>
                          </a:solidFill>
                          <a:latin typeface="+mn-lt"/>
                          <a:ea typeface="+mn-ea"/>
                          <a:cs typeface="+mn-cs"/>
                        </a:rPr>
                        <a:t>Benjamins</a:t>
                      </a:r>
                      <a:endParaRPr lang="fr-FR" sz="2400" dirty="0"/>
                    </a:p>
                  </a:txBody>
                  <a:tcPr/>
                </a:tc>
                <a:tc>
                  <a:txBody>
                    <a:bodyPr/>
                    <a:lstStyle/>
                    <a:p>
                      <a:pPr algn="ctr"/>
                      <a:r>
                        <a:rPr lang="fr-FR" sz="2400" b="0" i="0" u="none" strike="noStrike" kern="1200" baseline="0" dirty="0">
                          <a:solidFill>
                            <a:schemeClr val="lt1"/>
                          </a:solidFill>
                          <a:latin typeface="+mn-lt"/>
                          <a:ea typeface="+mn-ea"/>
                          <a:cs typeface="+mn-cs"/>
                        </a:rPr>
                        <a:t>Minimes</a:t>
                      </a:r>
                      <a:endParaRPr lang="fr-FR" sz="2400" dirty="0"/>
                    </a:p>
                  </a:txBody>
                  <a:tcPr/>
                </a:tc>
                <a:tc>
                  <a:txBody>
                    <a:bodyPr/>
                    <a:lstStyle/>
                    <a:p>
                      <a:pPr algn="ctr"/>
                      <a:r>
                        <a:rPr lang="fr-FR" sz="2400" b="0" i="0" u="none" strike="noStrike" kern="1200" baseline="0" dirty="0">
                          <a:solidFill>
                            <a:schemeClr val="lt1"/>
                          </a:solidFill>
                          <a:latin typeface="+mn-lt"/>
                          <a:ea typeface="+mn-ea"/>
                          <a:cs typeface="+mn-cs"/>
                        </a:rPr>
                        <a:t>Cadets</a:t>
                      </a:r>
                      <a:endParaRPr lang="fr-FR" sz="2400" dirty="0"/>
                    </a:p>
                  </a:txBody>
                  <a:tcPr/>
                </a:tc>
                <a:tc>
                  <a:txBody>
                    <a:bodyPr/>
                    <a:lstStyle/>
                    <a:p>
                      <a:pPr algn="ctr"/>
                      <a:r>
                        <a:rPr lang="fr-FR" sz="2400" b="0" i="0" u="none" strike="noStrike" kern="1200" baseline="0" dirty="0">
                          <a:solidFill>
                            <a:schemeClr val="lt1"/>
                          </a:solidFill>
                          <a:latin typeface="+mn-lt"/>
                          <a:ea typeface="+mn-ea"/>
                          <a:cs typeface="+mn-cs"/>
                        </a:rPr>
                        <a:t>Juniors</a:t>
                      </a:r>
                      <a:endParaRPr lang="fr-FR" sz="2400" dirty="0"/>
                    </a:p>
                  </a:txBody>
                  <a:tcPr/>
                </a:tc>
                <a:extLst>
                  <a:ext uri="{0D108BD9-81ED-4DB2-BD59-A6C34878D82A}">
                    <a16:rowId xmlns:a16="http://schemas.microsoft.com/office/drawing/2014/main" val="2660827849"/>
                  </a:ext>
                </a:extLst>
              </a:tr>
              <a:tr h="370840">
                <a:tc>
                  <a:txBody>
                    <a:bodyPr/>
                    <a:lstStyle/>
                    <a:p>
                      <a:pPr algn="ctr"/>
                      <a:r>
                        <a:rPr lang="fr-FR" sz="2400" b="1" i="0" u="none" strike="noStrike" kern="1200" baseline="0" dirty="0">
                          <a:solidFill>
                            <a:schemeClr val="dk1"/>
                          </a:solidFill>
                          <a:latin typeface="+mn-lt"/>
                          <a:ea typeface="+mn-ea"/>
                          <a:cs typeface="+mn-cs"/>
                        </a:rPr>
                        <a:t>Nombre de sportifs</a:t>
                      </a:r>
                      <a:endParaRPr lang="fr-FR" sz="2400" b="1" dirty="0"/>
                    </a:p>
                  </a:txBody>
                  <a:tcPr/>
                </a:tc>
                <a:tc>
                  <a:txBody>
                    <a:bodyPr/>
                    <a:lstStyle/>
                    <a:p>
                      <a:pPr algn="ctr"/>
                      <a:r>
                        <a:rPr lang="fr-FR" sz="3200" b="1" kern="1200" dirty="0">
                          <a:solidFill>
                            <a:schemeClr val="dk1"/>
                          </a:solidFill>
                          <a:latin typeface="+mn-lt"/>
                          <a:ea typeface="+mn-ea"/>
                          <a:cs typeface="+mn-cs"/>
                        </a:rPr>
                        <a:t>10</a:t>
                      </a:r>
                    </a:p>
                  </a:txBody>
                  <a:tcPr/>
                </a:tc>
                <a:tc>
                  <a:txBody>
                    <a:bodyPr/>
                    <a:lstStyle/>
                    <a:p>
                      <a:pPr algn="ctr"/>
                      <a:r>
                        <a:rPr lang="fr-FR" sz="3200" b="1" kern="1200" dirty="0">
                          <a:solidFill>
                            <a:schemeClr val="dk1"/>
                          </a:solidFill>
                          <a:latin typeface="+mn-lt"/>
                          <a:ea typeface="+mn-ea"/>
                          <a:cs typeface="+mn-cs"/>
                        </a:rPr>
                        <a:t>7</a:t>
                      </a:r>
                    </a:p>
                  </a:txBody>
                  <a:tcPr/>
                </a:tc>
                <a:tc>
                  <a:txBody>
                    <a:bodyPr/>
                    <a:lstStyle/>
                    <a:p>
                      <a:pPr algn="ctr"/>
                      <a:r>
                        <a:rPr lang="fr-FR" sz="3200" b="1" kern="1200" dirty="0">
                          <a:solidFill>
                            <a:schemeClr val="dk1"/>
                          </a:solidFill>
                          <a:latin typeface="+mn-lt"/>
                          <a:ea typeface="+mn-ea"/>
                          <a:cs typeface="+mn-cs"/>
                        </a:rPr>
                        <a:t>6</a:t>
                      </a:r>
                    </a:p>
                  </a:txBody>
                  <a:tcPr/>
                </a:tc>
                <a:tc>
                  <a:txBody>
                    <a:bodyPr/>
                    <a:lstStyle/>
                    <a:p>
                      <a:pPr algn="ctr"/>
                      <a:r>
                        <a:rPr lang="fr-FR" sz="3200" b="1" kern="1200" dirty="0">
                          <a:solidFill>
                            <a:schemeClr val="dk1"/>
                          </a:solidFill>
                          <a:latin typeface="+mn-lt"/>
                          <a:ea typeface="+mn-ea"/>
                          <a:cs typeface="+mn-cs"/>
                        </a:rPr>
                        <a:t>5</a:t>
                      </a:r>
                    </a:p>
                  </a:txBody>
                  <a:tcPr/>
                </a:tc>
                <a:tc>
                  <a:txBody>
                    <a:bodyPr/>
                    <a:lstStyle/>
                    <a:p>
                      <a:pPr algn="ctr"/>
                      <a:r>
                        <a:rPr lang="fr-FR" sz="3200" b="1" kern="1200" dirty="0">
                          <a:solidFill>
                            <a:schemeClr val="dk1"/>
                          </a:solidFill>
                          <a:latin typeface="+mn-lt"/>
                          <a:ea typeface="+mn-ea"/>
                          <a:cs typeface="+mn-cs"/>
                        </a:rPr>
                        <a:t>4</a:t>
                      </a:r>
                    </a:p>
                  </a:txBody>
                  <a:tcPr/>
                </a:tc>
                <a:extLst>
                  <a:ext uri="{0D108BD9-81ED-4DB2-BD59-A6C34878D82A}">
                    <a16:rowId xmlns:a16="http://schemas.microsoft.com/office/drawing/2014/main" val="3604773555"/>
                  </a:ext>
                </a:extLst>
              </a:tr>
              <a:tr h="370840">
                <a:tc>
                  <a:txBody>
                    <a:bodyPr/>
                    <a:lstStyle/>
                    <a:p>
                      <a:pPr algn="ctr"/>
                      <a:r>
                        <a:rPr lang="fr-FR" sz="2400" b="1" i="0" u="none" strike="noStrike" kern="1200" baseline="0" dirty="0">
                          <a:solidFill>
                            <a:srgbClr val="FF0000"/>
                          </a:solidFill>
                          <a:latin typeface="+mn-lt"/>
                          <a:ea typeface="+mn-ea"/>
                          <a:cs typeface="+mn-cs"/>
                        </a:rPr>
                        <a:t>Fréquence</a:t>
                      </a:r>
                    </a:p>
                  </a:txBody>
                  <a:tcPr/>
                </a:tc>
                <a:tc>
                  <a:txBody>
                    <a:bodyPr/>
                    <a:lstStyle/>
                    <a:p>
                      <a:pPr algn="ctr"/>
                      <a:r>
                        <a:rPr lang="fr-FR" sz="3200" b="1" dirty="0">
                          <a:solidFill>
                            <a:srgbClr val="FF0000"/>
                          </a:solidFill>
                        </a:rPr>
                        <a:t>0,3125</a:t>
                      </a:r>
                    </a:p>
                  </a:txBody>
                  <a:tcPr/>
                </a:tc>
                <a:tc>
                  <a:txBody>
                    <a:bodyPr/>
                    <a:lstStyle/>
                    <a:p>
                      <a:pPr algn="ctr"/>
                      <a:r>
                        <a:rPr lang="fr-FR" sz="3200" b="1" dirty="0">
                          <a:solidFill>
                            <a:srgbClr val="FF0000"/>
                          </a:solidFill>
                        </a:rPr>
                        <a:t>0,21875</a:t>
                      </a:r>
                    </a:p>
                  </a:txBody>
                  <a:tcPr/>
                </a:tc>
                <a:tc>
                  <a:txBody>
                    <a:bodyPr/>
                    <a:lstStyle/>
                    <a:p>
                      <a:pPr algn="ctr"/>
                      <a:r>
                        <a:rPr lang="fr-FR" sz="3200" b="1" dirty="0">
                          <a:solidFill>
                            <a:srgbClr val="FF0000"/>
                          </a:solidFill>
                        </a:rPr>
                        <a:t>0,1875</a:t>
                      </a:r>
                    </a:p>
                  </a:txBody>
                  <a:tcPr/>
                </a:tc>
                <a:tc>
                  <a:txBody>
                    <a:bodyPr/>
                    <a:lstStyle/>
                    <a:p>
                      <a:pPr algn="ctr"/>
                      <a:r>
                        <a:rPr lang="fr-FR" sz="3200" b="1" dirty="0">
                          <a:solidFill>
                            <a:srgbClr val="FF0000"/>
                          </a:solidFill>
                        </a:rPr>
                        <a:t>0,15625</a:t>
                      </a:r>
                    </a:p>
                  </a:txBody>
                  <a:tcPr/>
                </a:tc>
                <a:tc>
                  <a:txBody>
                    <a:bodyPr/>
                    <a:lstStyle/>
                    <a:p>
                      <a:pPr algn="ctr"/>
                      <a:r>
                        <a:rPr lang="fr-FR" sz="3600" b="1" dirty="0">
                          <a:solidFill>
                            <a:srgbClr val="FF0000"/>
                          </a:solidFill>
                        </a:rPr>
                        <a:t>0,125</a:t>
                      </a:r>
                    </a:p>
                  </a:txBody>
                  <a:tcPr/>
                </a:tc>
                <a:extLst>
                  <a:ext uri="{0D108BD9-81ED-4DB2-BD59-A6C34878D82A}">
                    <a16:rowId xmlns:a16="http://schemas.microsoft.com/office/drawing/2014/main" val="2425835139"/>
                  </a:ext>
                </a:extLst>
              </a:tr>
            </a:tbl>
          </a:graphicData>
        </a:graphic>
      </p:graphicFrame>
      <mc:AlternateContent xmlns:mc="http://schemas.openxmlformats.org/markup-compatibility/2006" xmlns:a14="http://schemas.microsoft.com/office/drawing/2010/main">
        <mc:Choice Requires="a14">
          <p:sp>
            <p:nvSpPr>
              <p:cNvPr id="12" name="Rectangle à coins arrondis 71">
                <a:extLst>
                  <a:ext uri="{FF2B5EF4-FFF2-40B4-BE49-F238E27FC236}">
                    <a16:creationId xmlns:a16="http://schemas.microsoft.com/office/drawing/2014/main" id="{B0E98612-2A49-8C93-13B1-66F3D12A1576}"/>
                  </a:ext>
                </a:extLst>
              </p:cNvPr>
              <p:cNvSpPr/>
              <p:nvPr/>
            </p:nvSpPr>
            <p:spPr>
              <a:xfrm>
                <a:off x="2173904" y="1562585"/>
                <a:ext cx="7211400" cy="391815"/>
              </a:xfrm>
              <a:prstGeom prst="round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14:m>
                  <m:oMathPara xmlns:m="http://schemas.openxmlformats.org/officeDocument/2006/math">
                    <m:oMathParaPr>
                      <m:jc m:val="centerGroup"/>
                    </m:oMathParaPr>
                    <m:oMath xmlns:m="http://schemas.openxmlformats.org/officeDocument/2006/math">
                      <m:r>
                        <a:rPr lang="fr-FR" sz="2400" b="1" i="1" dirty="0" smtClean="0">
                          <a:solidFill>
                            <a:schemeClr val="tx1"/>
                          </a:solidFill>
                          <a:latin typeface="Cambria Math" panose="02040503050406030204" pitchFamily="18" charset="0"/>
                        </a:rPr>
                        <m:t>𝑬𝒇𝒇𝒆𝒄𝒕𝒊𝒇</m:t>
                      </m:r>
                      <m:r>
                        <a:rPr lang="fr-FR" sz="2400" b="1" i="1" dirty="0" smtClean="0">
                          <a:solidFill>
                            <a:schemeClr val="tx1"/>
                          </a:solidFill>
                          <a:latin typeface="Cambria Math" panose="02040503050406030204" pitchFamily="18" charset="0"/>
                        </a:rPr>
                        <m:t> </m:t>
                      </m:r>
                      <m:r>
                        <a:rPr lang="fr-FR" sz="2400" b="1" i="1" dirty="0" smtClean="0">
                          <a:solidFill>
                            <a:schemeClr val="tx1"/>
                          </a:solidFill>
                          <a:latin typeface="Cambria Math" panose="02040503050406030204" pitchFamily="18" charset="0"/>
                        </a:rPr>
                        <m:t>𝒕𝒐𝒕𝒂𝒍</m:t>
                      </m:r>
                      <m:r>
                        <a:rPr lang="fr-FR" sz="2400" b="1" i="1" dirty="0" smtClean="0">
                          <a:solidFill>
                            <a:schemeClr val="tx1"/>
                          </a:solidFill>
                          <a:latin typeface="Cambria Math" panose="02040503050406030204" pitchFamily="18" charset="0"/>
                        </a:rPr>
                        <m:t>=</m:t>
                      </m:r>
                      <m:r>
                        <a:rPr lang="fr-FR" sz="2400" b="1" i="1" dirty="0" smtClean="0">
                          <a:solidFill>
                            <a:schemeClr val="tx1"/>
                          </a:solidFill>
                          <a:latin typeface="Cambria Math" panose="02040503050406030204" pitchFamily="18" charset="0"/>
                        </a:rPr>
                        <m:t>𝟏𝟎</m:t>
                      </m:r>
                      <m:r>
                        <a:rPr lang="fr-FR" sz="2400" b="1" i="1" dirty="0" smtClean="0">
                          <a:solidFill>
                            <a:schemeClr val="tx1"/>
                          </a:solidFill>
                          <a:latin typeface="Cambria Math" panose="02040503050406030204" pitchFamily="18" charset="0"/>
                        </a:rPr>
                        <m:t>+</m:t>
                      </m:r>
                      <m:r>
                        <a:rPr lang="fr-FR" sz="2400" b="1" i="1" dirty="0" smtClean="0">
                          <a:solidFill>
                            <a:schemeClr val="tx1"/>
                          </a:solidFill>
                          <a:latin typeface="Cambria Math" panose="02040503050406030204" pitchFamily="18" charset="0"/>
                        </a:rPr>
                        <m:t>𝟕</m:t>
                      </m:r>
                      <m:r>
                        <a:rPr lang="fr-FR" sz="2400" b="1" i="1" dirty="0" smtClean="0">
                          <a:solidFill>
                            <a:schemeClr val="tx1"/>
                          </a:solidFill>
                          <a:latin typeface="Cambria Math" panose="02040503050406030204" pitchFamily="18" charset="0"/>
                        </a:rPr>
                        <m:t>+</m:t>
                      </m:r>
                      <m:r>
                        <a:rPr lang="fr-FR" sz="2400" b="1" i="1" dirty="0" smtClean="0">
                          <a:solidFill>
                            <a:schemeClr val="tx1"/>
                          </a:solidFill>
                          <a:latin typeface="Cambria Math" panose="02040503050406030204" pitchFamily="18" charset="0"/>
                        </a:rPr>
                        <m:t>𝟔</m:t>
                      </m:r>
                      <m:r>
                        <a:rPr lang="fr-FR" sz="2400" b="1" i="1" dirty="0" smtClean="0">
                          <a:solidFill>
                            <a:schemeClr val="tx1"/>
                          </a:solidFill>
                          <a:latin typeface="Cambria Math" panose="02040503050406030204" pitchFamily="18" charset="0"/>
                        </a:rPr>
                        <m:t>+</m:t>
                      </m:r>
                      <m:r>
                        <a:rPr lang="fr-FR" sz="2400" b="1" i="1" dirty="0" smtClean="0">
                          <a:solidFill>
                            <a:schemeClr val="tx1"/>
                          </a:solidFill>
                          <a:latin typeface="Cambria Math" panose="02040503050406030204" pitchFamily="18" charset="0"/>
                        </a:rPr>
                        <m:t>𝟓</m:t>
                      </m:r>
                      <m:r>
                        <a:rPr lang="fr-FR" sz="2400" b="1" i="1" dirty="0" smtClean="0">
                          <a:solidFill>
                            <a:schemeClr val="tx1"/>
                          </a:solidFill>
                          <a:latin typeface="Cambria Math" panose="02040503050406030204" pitchFamily="18" charset="0"/>
                        </a:rPr>
                        <m:t>+</m:t>
                      </m:r>
                      <m:r>
                        <a:rPr lang="fr-FR" sz="2400" b="1" i="1" dirty="0" smtClean="0">
                          <a:solidFill>
                            <a:schemeClr val="tx1"/>
                          </a:solidFill>
                          <a:latin typeface="Cambria Math" panose="02040503050406030204" pitchFamily="18" charset="0"/>
                        </a:rPr>
                        <m:t>𝟒</m:t>
                      </m:r>
                      <m:r>
                        <a:rPr lang="fr-FR" sz="2400" b="1" i="1" dirty="0" smtClean="0">
                          <a:solidFill>
                            <a:schemeClr val="tx1"/>
                          </a:solidFill>
                          <a:latin typeface="Cambria Math" panose="02040503050406030204" pitchFamily="18" charset="0"/>
                        </a:rPr>
                        <m:t>=</m:t>
                      </m:r>
                      <m:r>
                        <a:rPr lang="fr-FR" sz="2400" b="1" i="1" dirty="0" smtClean="0">
                          <a:solidFill>
                            <a:srgbClr val="FF0000"/>
                          </a:solidFill>
                          <a:latin typeface="Cambria Math" panose="02040503050406030204" pitchFamily="18" charset="0"/>
                        </a:rPr>
                        <m:t>𝟑𝟐</m:t>
                      </m:r>
                    </m:oMath>
                  </m:oMathPara>
                </a14:m>
                <a:endParaRPr lang="fr-FR" b="1" dirty="0">
                  <a:solidFill>
                    <a:schemeClr val="tx1"/>
                  </a:solidFill>
                </a:endParaRPr>
              </a:p>
            </p:txBody>
          </p:sp>
        </mc:Choice>
        <mc:Fallback xmlns="">
          <p:sp>
            <p:nvSpPr>
              <p:cNvPr id="12" name="Rectangle à coins arrondis 71">
                <a:extLst>
                  <a:ext uri="{FF2B5EF4-FFF2-40B4-BE49-F238E27FC236}">
                    <a16:creationId xmlns:a16="http://schemas.microsoft.com/office/drawing/2014/main" id="{B0E98612-2A49-8C93-13B1-66F3D12A1576}"/>
                  </a:ext>
                </a:extLst>
              </p:cNvPr>
              <p:cNvSpPr>
                <a:spLocks noRot="1" noChangeAspect="1" noMove="1" noResize="1" noEditPoints="1" noAdjustHandles="1" noChangeArrowheads="1" noChangeShapeType="1" noTextEdit="1"/>
              </p:cNvSpPr>
              <p:nvPr/>
            </p:nvSpPr>
            <p:spPr>
              <a:xfrm>
                <a:off x="2173904" y="1562585"/>
                <a:ext cx="7211400" cy="391815"/>
              </a:xfrm>
              <a:prstGeom prst="roundRect">
                <a:avLst/>
              </a:prstGeom>
              <a:blipFill>
                <a:blip r:embed="rId3"/>
                <a:stretch>
                  <a:fillRect b="-27692"/>
                </a:stretch>
              </a:blipFill>
              <a:ln w="38100">
                <a:noFill/>
              </a:ln>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3" name="Rectangle à coins arrondis 71">
                <a:extLst>
                  <a:ext uri="{FF2B5EF4-FFF2-40B4-BE49-F238E27FC236}">
                    <a16:creationId xmlns:a16="http://schemas.microsoft.com/office/drawing/2014/main" id="{DE4E4361-8D58-BD00-E0FD-B3F03D976B73}"/>
                  </a:ext>
                </a:extLst>
              </p:cNvPr>
              <p:cNvSpPr/>
              <p:nvPr/>
            </p:nvSpPr>
            <p:spPr>
              <a:xfrm>
                <a:off x="298174" y="4950884"/>
                <a:ext cx="10962861" cy="1084829"/>
              </a:xfrm>
              <a:prstGeom prst="round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i="0" dirty="0">
                    <a:solidFill>
                      <a:schemeClr val="tx1"/>
                    </a:solidFill>
                    <a:latin typeface="+mj-lt"/>
                  </a:rPr>
                  <a:t>La somme des fréquences</a:t>
                </a:r>
                <a14:m>
                  <m:oMath xmlns:m="http://schemas.openxmlformats.org/officeDocument/2006/math">
                    <m:r>
                      <a:rPr lang="fr-FR" sz="3200" b="1" i="1" dirty="0">
                        <a:solidFill>
                          <a:schemeClr val="tx1"/>
                        </a:solidFill>
                        <a:latin typeface="Cambria Math" panose="02040503050406030204" pitchFamily="18" charset="0"/>
                      </a:rPr>
                      <m:t> </m:t>
                    </m:r>
                    <m:r>
                      <a:rPr lang="fr-FR" sz="3200" b="1" i="1" dirty="0" smtClean="0">
                        <a:solidFill>
                          <a:schemeClr val="tx1"/>
                        </a:solidFill>
                        <a:latin typeface="Cambria Math" panose="02040503050406030204" pitchFamily="18" charset="0"/>
                      </a:rPr>
                      <m:t>:</m:t>
                    </m:r>
                  </m:oMath>
                </a14:m>
                <a:endParaRPr lang="fr-FR" sz="3200" b="1" i="1" dirty="0">
                  <a:solidFill>
                    <a:schemeClr val="tx1"/>
                  </a:solidFill>
                  <a:latin typeface="Cambria Math" panose="02040503050406030204" pitchFamily="18" charset="0"/>
                </a:endParaRPr>
              </a:p>
              <a:p>
                <a:pPr algn="ctr"/>
                <a14:m>
                  <m:oMathPara xmlns:m="http://schemas.openxmlformats.org/officeDocument/2006/math">
                    <m:oMathParaPr>
                      <m:jc m:val="centerGroup"/>
                    </m:oMathParaPr>
                    <m:oMath xmlns:m="http://schemas.openxmlformats.org/officeDocument/2006/math">
                      <m:r>
                        <a:rPr lang="fr-FR" sz="3200" b="1" i="1" dirty="0" smtClean="0">
                          <a:solidFill>
                            <a:srgbClr val="FF0000"/>
                          </a:solidFill>
                          <a:latin typeface="Cambria Math" panose="02040503050406030204" pitchFamily="18" charset="0"/>
                        </a:rPr>
                        <m:t>𝟎</m:t>
                      </m:r>
                      <m:r>
                        <a:rPr lang="fr-FR" sz="3200" b="1" i="1" dirty="0" smtClean="0">
                          <a:solidFill>
                            <a:srgbClr val="FF0000"/>
                          </a:solidFill>
                          <a:latin typeface="Cambria Math" panose="02040503050406030204" pitchFamily="18" charset="0"/>
                        </a:rPr>
                        <m:t>,</m:t>
                      </m:r>
                      <m:r>
                        <a:rPr lang="fr-FR" sz="3200" b="1" i="1" dirty="0" smtClean="0">
                          <a:solidFill>
                            <a:srgbClr val="FF0000"/>
                          </a:solidFill>
                          <a:latin typeface="Cambria Math" panose="02040503050406030204" pitchFamily="18" charset="0"/>
                        </a:rPr>
                        <m:t>𝟑𝟏𝟐𝟓</m:t>
                      </m:r>
                      <m:r>
                        <a:rPr lang="fr-FR" sz="3200" b="1" i="1" dirty="0" smtClean="0">
                          <a:solidFill>
                            <a:schemeClr val="tx1"/>
                          </a:solidFill>
                          <a:latin typeface="Cambria Math" panose="02040503050406030204" pitchFamily="18" charset="0"/>
                        </a:rPr>
                        <m:t>+</m:t>
                      </m:r>
                      <m:r>
                        <a:rPr lang="fr-FR" sz="3200" b="1" i="1" dirty="0" smtClean="0">
                          <a:solidFill>
                            <a:srgbClr val="FF0000"/>
                          </a:solidFill>
                          <a:latin typeface="Cambria Math" panose="02040503050406030204" pitchFamily="18" charset="0"/>
                        </a:rPr>
                        <m:t>𝟎</m:t>
                      </m:r>
                      <m:r>
                        <a:rPr lang="fr-FR" sz="3200" b="1" i="1" dirty="0" smtClean="0">
                          <a:solidFill>
                            <a:srgbClr val="FF0000"/>
                          </a:solidFill>
                          <a:latin typeface="Cambria Math" panose="02040503050406030204" pitchFamily="18" charset="0"/>
                        </a:rPr>
                        <m:t>,</m:t>
                      </m:r>
                      <m:r>
                        <a:rPr lang="fr-FR" sz="3200" b="1" i="1" dirty="0" smtClean="0">
                          <a:solidFill>
                            <a:srgbClr val="FF0000"/>
                          </a:solidFill>
                          <a:latin typeface="Cambria Math" panose="02040503050406030204" pitchFamily="18" charset="0"/>
                        </a:rPr>
                        <m:t>𝟐𝟏𝟖𝟕𝟓</m:t>
                      </m:r>
                      <m:r>
                        <a:rPr lang="fr-FR" sz="3200" b="1" i="1" dirty="0" smtClean="0">
                          <a:solidFill>
                            <a:schemeClr val="tx1"/>
                          </a:solidFill>
                          <a:latin typeface="Cambria Math" panose="02040503050406030204" pitchFamily="18" charset="0"/>
                        </a:rPr>
                        <m:t>+</m:t>
                      </m:r>
                      <m:r>
                        <a:rPr lang="fr-FR" sz="3200" b="1" i="1" dirty="0" smtClean="0">
                          <a:solidFill>
                            <a:srgbClr val="FF0000"/>
                          </a:solidFill>
                          <a:latin typeface="Cambria Math" panose="02040503050406030204" pitchFamily="18" charset="0"/>
                        </a:rPr>
                        <m:t>𝟎</m:t>
                      </m:r>
                      <m:r>
                        <a:rPr lang="fr-FR" sz="3200" b="1" i="1" dirty="0" smtClean="0">
                          <a:solidFill>
                            <a:srgbClr val="FF0000"/>
                          </a:solidFill>
                          <a:latin typeface="Cambria Math" panose="02040503050406030204" pitchFamily="18" charset="0"/>
                        </a:rPr>
                        <m:t>,</m:t>
                      </m:r>
                      <m:r>
                        <a:rPr lang="fr-FR" sz="3200" b="1" i="1" dirty="0" smtClean="0">
                          <a:solidFill>
                            <a:srgbClr val="FF0000"/>
                          </a:solidFill>
                          <a:latin typeface="Cambria Math" panose="02040503050406030204" pitchFamily="18" charset="0"/>
                        </a:rPr>
                        <m:t>𝟏𝟖𝟕𝟓</m:t>
                      </m:r>
                      <m:r>
                        <a:rPr lang="fr-FR" sz="3200" b="1" i="1" dirty="0" smtClean="0">
                          <a:solidFill>
                            <a:schemeClr val="tx1"/>
                          </a:solidFill>
                          <a:latin typeface="Cambria Math" panose="02040503050406030204" pitchFamily="18" charset="0"/>
                        </a:rPr>
                        <m:t>+</m:t>
                      </m:r>
                      <m:r>
                        <a:rPr lang="fr-FR" sz="3200" b="1" i="1" dirty="0" smtClean="0">
                          <a:solidFill>
                            <a:srgbClr val="FF0000"/>
                          </a:solidFill>
                          <a:latin typeface="Cambria Math" panose="02040503050406030204" pitchFamily="18" charset="0"/>
                        </a:rPr>
                        <m:t>𝟎</m:t>
                      </m:r>
                      <m:r>
                        <a:rPr lang="fr-FR" sz="3200" b="1" i="1" dirty="0" smtClean="0">
                          <a:solidFill>
                            <a:srgbClr val="FF0000"/>
                          </a:solidFill>
                          <a:latin typeface="Cambria Math" panose="02040503050406030204" pitchFamily="18" charset="0"/>
                        </a:rPr>
                        <m:t>,</m:t>
                      </m:r>
                      <m:r>
                        <a:rPr lang="fr-FR" sz="3200" b="1" i="1" dirty="0" smtClean="0">
                          <a:solidFill>
                            <a:srgbClr val="FF0000"/>
                          </a:solidFill>
                          <a:latin typeface="Cambria Math" panose="02040503050406030204" pitchFamily="18" charset="0"/>
                        </a:rPr>
                        <m:t>𝟏𝟓𝟔𝟐𝟓</m:t>
                      </m:r>
                      <m:r>
                        <a:rPr lang="fr-FR" sz="3200" b="1" i="1" dirty="0" smtClean="0">
                          <a:solidFill>
                            <a:schemeClr val="tx1"/>
                          </a:solidFill>
                          <a:latin typeface="Cambria Math" panose="02040503050406030204" pitchFamily="18" charset="0"/>
                        </a:rPr>
                        <m:t>+</m:t>
                      </m:r>
                      <m:r>
                        <a:rPr lang="fr-FR" sz="3200" b="1" i="1" dirty="0" smtClean="0">
                          <a:solidFill>
                            <a:srgbClr val="FF0000"/>
                          </a:solidFill>
                          <a:latin typeface="Cambria Math" panose="02040503050406030204" pitchFamily="18" charset="0"/>
                        </a:rPr>
                        <m:t>𝟎</m:t>
                      </m:r>
                      <m:r>
                        <a:rPr lang="fr-FR" sz="3200" b="1" i="1" dirty="0" smtClean="0">
                          <a:solidFill>
                            <a:srgbClr val="FF0000"/>
                          </a:solidFill>
                          <a:latin typeface="Cambria Math" panose="02040503050406030204" pitchFamily="18" charset="0"/>
                        </a:rPr>
                        <m:t>,</m:t>
                      </m:r>
                      <m:r>
                        <a:rPr lang="fr-FR" sz="3200" b="1" i="1" dirty="0" smtClean="0">
                          <a:solidFill>
                            <a:srgbClr val="FF0000"/>
                          </a:solidFill>
                          <a:latin typeface="Cambria Math" panose="02040503050406030204" pitchFamily="18" charset="0"/>
                        </a:rPr>
                        <m:t>𝟏𝟐𝟓</m:t>
                      </m:r>
                      <m:r>
                        <a:rPr lang="fr-FR" sz="3200" b="1" i="1" dirty="0" smtClean="0">
                          <a:solidFill>
                            <a:schemeClr val="tx1"/>
                          </a:solidFill>
                          <a:latin typeface="Cambria Math" panose="02040503050406030204" pitchFamily="18" charset="0"/>
                        </a:rPr>
                        <m:t>=</m:t>
                      </m:r>
                      <m:r>
                        <a:rPr lang="fr-FR" sz="3200" b="1" i="1" dirty="0" smtClean="0">
                          <a:solidFill>
                            <a:srgbClr val="C00000"/>
                          </a:solidFill>
                          <a:latin typeface="Cambria Math" panose="02040503050406030204" pitchFamily="18" charset="0"/>
                        </a:rPr>
                        <m:t>𝟏</m:t>
                      </m:r>
                    </m:oMath>
                  </m:oMathPara>
                </a14:m>
                <a:endParaRPr lang="fr-FR" b="1" dirty="0">
                  <a:solidFill>
                    <a:schemeClr val="tx1"/>
                  </a:solidFill>
                </a:endParaRPr>
              </a:p>
            </p:txBody>
          </p:sp>
        </mc:Choice>
        <mc:Fallback xmlns="">
          <p:sp>
            <p:nvSpPr>
              <p:cNvPr id="13" name="Rectangle à coins arrondis 71">
                <a:extLst>
                  <a:ext uri="{FF2B5EF4-FFF2-40B4-BE49-F238E27FC236}">
                    <a16:creationId xmlns:a16="http://schemas.microsoft.com/office/drawing/2014/main" id="{DE4E4361-8D58-BD00-E0FD-B3F03D976B73}"/>
                  </a:ext>
                </a:extLst>
              </p:cNvPr>
              <p:cNvSpPr>
                <a:spLocks noRot="1" noChangeAspect="1" noMove="1" noResize="1" noEditPoints="1" noAdjustHandles="1" noChangeArrowheads="1" noChangeShapeType="1" noTextEdit="1"/>
              </p:cNvSpPr>
              <p:nvPr/>
            </p:nvSpPr>
            <p:spPr>
              <a:xfrm>
                <a:off x="298174" y="4950884"/>
                <a:ext cx="10962861" cy="1084829"/>
              </a:xfrm>
              <a:prstGeom prst="roundRect">
                <a:avLst/>
              </a:prstGeom>
              <a:blipFill>
                <a:blip r:embed="rId4"/>
                <a:stretch>
                  <a:fillRect t="-5618"/>
                </a:stretch>
              </a:blipFill>
              <a:ln w="38100">
                <a:noFill/>
              </a:ln>
            </p:spPr>
            <p:txBody>
              <a:bodyPr/>
              <a:lstStyle/>
              <a:p>
                <a:r>
                  <a:rPr lang="fr-FR">
                    <a:noFill/>
                  </a:rPr>
                  <a:t> </a:t>
                </a:r>
              </a:p>
            </p:txBody>
          </p:sp>
        </mc:Fallback>
      </mc:AlternateContent>
    </p:spTree>
    <p:extLst>
      <p:ext uri="{BB962C8B-B14F-4D97-AF65-F5344CB8AC3E}">
        <p14:creationId xmlns:p14="http://schemas.microsoft.com/office/powerpoint/2010/main" val="227716199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47B4A8C-16BD-3081-9EB2-D06F8AD13FCB}"/>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14662569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9092B5-CF6C-11D5-4962-77F7D632359B}"/>
              </a:ext>
            </a:extLst>
          </p:cNvPr>
          <p:cNvSpPr>
            <a:spLocks noGrp="1"/>
          </p:cNvSpPr>
          <p:nvPr>
            <p:ph type="title"/>
          </p:nvPr>
        </p:nvSpPr>
        <p:spPr/>
        <p:txBody>
          <a:bodyPr/>
          <a:lstStyle/>
          <a:p>
            <a:r>
              <a:rPr lang="fr-FR" dirty="0"/>
              <a:t>Nous allons traiter la situation suivante.</a:t>
            </a:r>
          </a:p>
        </p:txBody>
      </p:sp>
      <p:sp>
        <p:nvSpPr>
          <p:cNvPr id="4" name="Espace réservé du contenu 3">
            <a:extLst>
              <a:ext uri="{FF2B5EF4-FFF2-40B4-BE49-F238E27FC236}">
                <a16:creationId xmlns:a16="http://schemas.microsoft.com/office/drawing/2014/main" id="{8E54B5D7-58CB-5BE1-8431-BB7A916762FA}"/>
              </a:ext>
            </a:extLst>
          </p:cNvPr>
          <p:cNvSpPr>
            <a:spLocks noGrp="1"/>
          </p:cNvSpPr>
          <p:nvPr>
            <p:ph sz="quarter" idx="11"/>
          </p:nvPr>
        </p:nvSpPr>
        <p:spPr>
          <a:xfrm>
            <a:off x="935304" y="668339"/>
            <a:ext cx="10558061" cy="287134"/>
          </a:xfrm>
        </p:spPr>
        <p:txBody>
          <a:bodyPr/>
          <a:lstStyle/>
          <a:p>
            <a:pPr marL="0" lvl="0" indent="0">
              <a:defRPr/>
            </a:pPr>
            <a:r>
              <a:rPr lang="fr-FR" dirty="0">
                <a:solidFill>
                  <a:prstClr val="white">
                    <a:lumMod val="65000"/>
                  </a:prstClr>
                </a:solidFill>
                <a:latin typeface="Calibri"/>
              </a:rPr>
              <a:t>L’enseignant laisse un moment de réflexion et explique la situation</a:t>
            </a:r>
            <a:endParaRPr lang="fr-FR" dirty="0"/>
          </a:p>
        </p:txBody>
      </p:sp>
      <p:grpSp>
        <p:nvGrpSpPr>
          <p:cNvPr id="10" name="Groupe 9">
            <a:extLst>
              <a:ext uri="{FF2B5EF4-FFF2-40B4-BE49-F238E27FC236}">
                <a16:creationId xmlns:a16="http://schemas.microsoft.com/office/drawing/2014/main" id="{2BA9B860-B743-6E27-705F-575FDA886FFF}"/>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8B758A61-9329-E599-4A2B-C0AF9A6DC212}"/>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7A7D0976-A478-F34E-6598-AD29E0FDD4EB}"/>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 name="Rectangle 2">
            <a:extLst>
              <a:ext uri="{FF2B5EF4-FFF2-40B4-BE49-F238E27FC236}">
                <a16:creationId xmlns:a16="http://schemas.microsoft.com/office/drawing/2014/main" id="{F6BB8E5F-4AD3-9041-5472-76A5ADDCA243}"/>
              </a:ext>
            </a:extLst>
          </p:cNvPr>
          <p:cNvSpPr/>
          <p:nvPr/>
        </p:nvSpPr>
        <p:spPr>
          <a:xfrm>
            <a:off x="1275336" y="1636111"/>
            <a:ext cx="9890894" cy="954107"/>
          </a:xfrm>
          <a:prstGeom prst="rect">
            <a:avLst/>
          </a:prstGeom>
        </p:spPr>
        <p:txBody>
          <a:bodyPr wrap="square">
            <a:spAutoFit/>
          </a:bodyPr>
          <a:lstStyle/>
          <a:p>
            <a:r>
              <a:rPr lang="fr-FR" sz="2800" dirty="0"/>
              <a:t>Le tableau ci-dessous indique la répartition des 20 élèves d’une classe 1AC  selon leur nombre d’amis</a:t>
            </a:r>
            <a:r>
              <a:rPr lang="fr-FR" sz="2800" dirty="0">
                <a:solidFill>
                  <a:prstClr val="black"/>
                </a:solidFill>
              </a:rPr>
              <a:t>:</a:t>
            </a:r>
          </a:p>
        </p:txBody>
      </p:sp>
      <p:graphicFrame>
        <p:nvGraphicFramePr>
          <p:cNvPr id="6" name="Tableau 5">
            <a:extLst>
              <a:ext uri="{FF2B5EF4-FFF2-40B4-BE49-F238E27FC236}">
                <a16:creationId xmlns:a16="http://schemas.microsoft.com/office/drawing/2014/main" id="{E449B7E7-FBD1-D71D-B1A2-E044C652D8A6}"/>
              </a:ext>
            </a:extLst>
          </p:cNvPr>
          <p:cNvGraphicFramePr>
            <a:graphicFrameLocks noGrp="1"/>
          </p:cNvGraphicFramePr>
          <p:nvPr>
            <p:extLst>
              <p:ext uri="{D42A27DB-BD31-4B8C-83A1-F6EECF244321}">
                <p14:modId xmlns:p14="http://schemas.microsoft.com/office/powerpoint/2010/main" val="1065627307"/>
              </p:ext>
            </p:extLst>
          </p:nvPr>
        </p:nvGraphicFramePr>
        <p:xfrm>
          <a:off x="1275336" y="3248197"/>
          <a:ext cx="9539203" cy="1288634"/>
        </p:xfrm>
        <a:graphic>
          <a:graphicData uri="http://schemas.openxmlformats.org/drawingml/2006/table">
            <a:tbl>
              <a:tblPr firstRow="1" bandRow="1"/>
              <a:tblGrid>
                <a:gridCol w="2847563">
                  <a:extLst>
                    <a:ext uri="{9D8B030D-6E8A-4147-A177-3AD203B41FA5}">
                      <a16:colId xmlns:a16="http://schemas.microsoft.com/office/drawing/2014/main" val="20000"/>
                    </a:ext>
                  </a:extLst>
                </a:gridCol>
                <a:gridCol w="1338328">
                  <a:extLst>
                    <a:ext uri="{9D8B030D-6E8A-4147-A177-3AD203B41FA5}">
                      <a16:colId xmlns:a16="http://schemas.microsoft.com/office/drawing/2014/main" val="20001"/>
                    </a:ext>
                  </a:extLst>
                </a:gridCol>
                <a:gridCol w="1338328">
                  <a:extLst>
                    <a:ext uri="{9D8B030D-6E8A-4147-A177-3AD203B41FA5}">
                      <a16:colId xmlns:a16="http://schemas.microsoft.com/office/drawing/2014/main" val="20002"/>
                    </a:ext>
                  </a:extLst>
                </a:gridCol>
                <a:gridCol w="1338328">
                  <a:extLst>
                    <a:ext uri="{9D8B030D-6E8A-4147-A177-3AD203B41FA5}">
                      <a16:colId xmlns:a16="http://schemas.microsoft.com/office/drawing/2014/main" val="20003"/>
                    </a:ext>
                  </a:extLst>
                </a:gridCol>
                <a:gridCol w="1338328">
                  <a:extLst>
                    <a:ext uri="{9D8B030D-6E8A-4147-A177-3AD203B41FA5}">
                      <a16:colId xmlns:a16="http://schemas.microsoft.com/office/drawing/2014/main" val="20004"/>
                    </a:ext>
                  </a:extLst>
                </a:gridCol>
                <a:gridCol w="1338328">
                  <a:extLst>
                    <a:ext uri="{9D8B030D-6E8A-4147-A177-3AD203B41FA5}">
                      <a16:colId xmlns:a16="http://schemas.microsoft.com/office/drawing/2014/main" val="20005"/>
                    </a:ext>
                  </a:extLst>
                </a:gridCol>
              </a:tblGrid>
              <a:tr h="644317">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Nombre d’amis</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3</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4</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5</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6</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7</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extLst>
                  <a:ext uri="{0D108BD9-81ED-4DB2-BD59-A6C34878D82A}">
                    <a16:rowId xmlns:a16="http://schemas.microsoft.com/office/drawing/2014/main" val="10000"/>
                  </a:ext>
                </a:extLst>
              </a:tr>
              <a:tr h="64431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2</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6</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7</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4</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1</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36847909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5DA262-053D-A6AB-3361-DE8DD052386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4E79A2C-2189-186A-F4F3-0A0C997B2D10}"/>
              </a:ext>
            </a:extLst>
          </p:cNvPr>
          <p:cNvSpPr>
            <a:spLocks noGrp="1"/>
          </p:cNvSpPr>
          <p:nvPr>
            <p:ph type="title"/>
          </p:nvPr>
        </p:nvSpPr>
        <p:spPr/>
        <p:txBody>
          <a:bodyPr/>
          <a:lstStyle/>
          <a:p>
            <a:r>
              <a:rPr lang="fr-FR" dirty="0"/>
              <a:t>Complétez pour  calculer la fréquence  de 3 amis.</a:t>
            </a:r>
          </a:p>
        </p:txBody>
      </p:sp>
      <p:sp>
        <p:nvSpPr>
          <p:cNvPr id="4" name="Espace réservé du contenu 3">
            <a:extLst>
              <a:ext uri="{FF2B5EF4-FFF2-40B4-BE49-F238E27FC236}">
                <a16:creationId xmlns:a16="http://schemas.microsoft.com/office/drawing/2014/main" id="{BFCC5312-5E9C-FA7E-448E-6FCBD0778BF1}"/>
              </a:ext>
            </a:extLst>
          </p:cNvPr>
          <p:cNvSpPr>
            <a:spLocks noGrp="1"/>
          </p:cNvSpPr>
          <p:nvPr>
            <p:ph sz="quarter" idx="11"/>
          </p:nvPr>
        </p:nvSpPr>
        <p:spPr>
          <a:xfrm>
            <a:off x="935304" y="668339"/>
            <a:ext cx="10558061" cy="287134"/>
          </a:xfrm>
        </p:spPr>
        <p:txBody>
          <a:bodyPr/>
          <a:lstStyle/>
          <a:p>
            <a:pPr marL="0" lvl="0" indent="0">
              <a:defRPr/>
            </a:pPr>
            <a:r>
              <a:rPr lang="fr-FR" dirty="0">
                <a:solidFill>
                  <a:prstClr val="white">
                    <a:lumMod val="65000"/>
                  </a:prstClr>
                </a:solidFill>
                <a:latin typeface="Calibri"/>
              </a:rPr>
              <a:t>L’enseignant laisse un moment de réflexion et explique la situation</a:t>
            </a:r>
            <a:endParaRPr lang="fr-FR" dirty="0"/>
          </a:p>
        </p:txBody>
      </p:sp>
      <p:grpSp>
        <p:nvGrpSpPr>
          <p:cNvPr id="10" name="Groupe 9">
            <a:extLst>
              <a:ext uri="{FF2B5EF4-FFF2-40B4-BE49-F238E27FC236}">
                <a16:creationId xmlns:a16="http://schemas.microsoft.com/office/drawing/2014/main" id="{2BEF72C2-E3DD-DED8-0523-E7A9FCC6B5E1}"/>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24FDED5F-290C-513B-444B-CF99C41FC9F3}"/>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6511EC04-307D-2C6B-D4AC-FA6C0E7B7522}"/>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5" name="Rectangle 4">
            <a:extLst>
              <a:ext uri="{FF2B5EF4-FFF2-40B4-BE49-F238E27FC236}">
                <a16:creationId xmlns:a16="http://schemas.microsoft.com/office/drawing/2014/main" id="{C5F4EB56-517F-90E0-6C4A-D4A71E24B9C1}"/>
              </a:ext>
            </a:extLst>
          </p:cNvPr>
          <p:cNvSpPr/>
          <p:nvPr/>
        </p:nvSpPr>
        <p:spPr>
          <a:xfrm>
            <a:off x="1984887" y="1234926"/>
            <a:ext cx="7338017" cy="646331"/>
          </a:xfrm>
          <a:prstGeom prst="rect">
            <a:avLst/>
          </a:prstGeom>
        </p:spPr>
        <p:txBody>
          <a:bodyPr wrap="square">
            <a:spAutoFit/>
          </a:bodyPr>
          <a:lstStyle/>
          <a:p>
            <a:pPr algn="ctr"/>
            <a:r>
              <a:rPr lang="fr-FR" sz="2800" dirty="0"/>
              <a:t>N=2+6+7+4+1=</a:t>
            </a:r>
            <a:r>
              <a:rPr lang="fr-FR" sz="3600" b="1" dirty="0">
                <a:solidFill>
                  <a:srgbClr val="C00000"/>
                </a:solidFill>
              </a:rPr>
              <a:t>…</a:t>
            </a:r>
            <a:endParaRPr lang="fr-FR" sz="2800" b="1" dirty="0">
              <a:solidFill>
                <a:srgbClr val="C00000"/>
              </a:solidFill>
            </a:endParaRPr>
          </a:p>
        </p:txBody>
      </p:sp>
      <mc:AlternateContent xmlns:mc="http://schemas.openxmlformats.org/markup-compatibility/2006" xmlns:a14="http://schemas.microsoft.com/office/drawing/2010/main">
        <mc:Choice Requires="a14">
          <p:sp>
            <p:nvSpPr>
              <p:cNvPr id="7" name="Rectangle à coins arrondis 22">
                <a:extLst>
                  <a:ext uri="{FF2B5EF4-FFF2-40B4-BE49-F238E27FC236}">
                    <a16:creationId xmlns:a16="http://schemas.microsoft.com/office/drawing/2014/main" id="{E9383F51-8E51-1A40-983B-BB7AE613DD34}"/>
                  </a:ext>
                </a:extLst>
              </p:cNvPr>
              <p:cNvSpPr/>
              <p:nvPr/>
            </p:nvSpPr>
            <p:spPr>
              <a:xfrm>
                <a:off x="2150760" y="4356328"/>
                <a:ext cx="7549236" cy="541965"/>
              </a:xfrm>
              <a:prstGeom prst="round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14:m>
                  <m:oMath xmlns:m="http://schemas.openxmlformats.org/officeDocument/2006/math">
                    <m:r>
                      <a:rPr lang="fr-FR" sz="2400" b="1" i="1" dirty="0" smtClean="0">
                        <a:solidFill>
                          <a:schemeClr val="tx1"/>
                        </a:solidFill>
                        <a:latin typeface="Cambria Math" panose="02040503050406030204" pitchFamily="18" charset="0"/>
                      </a:rPr>
                      <m:t>𝑭𝒓</m:t>
                    </m:r>
                    <m:r>
                      <a:rPr lang="fr-FR" sz="2400" b="1" i="1" dirty="0" smtClean="0">
                        <a:solidFill>
                          <a:schemeClr val="tx1"/>
                        </a:solidFill>
                        <a:latin typeface="Cambria Math" panose="02040503050406030204" pitchFamily="18" charset="0"/>
                      </a:rPr>
                      <m:t>é</m:t>
                    </m:r>
                    <m:r>
                      <a:rPr lang="fr-FR" sz="2400" b="1" i="1" dirty="0" smtClean="0">
                        <a:solidFill>
                          <a:schemeClr val="tx1"/>
                        </a:solidFill>
                        <a:latin typeface="Cambria Math" panose="02040503050406030204" pitchFamily="18" charset="0"/>
                      </a:rPr>
                      <m:t>𝒒𝒖𝒆𝒏𝒄𝒆</m:t>
                    </m:r>
                    <m:r>
                      <a:rPr lang="fr-MA" sz="2400" b="1" i="1" dirty="0" smtClean="0">
                        <a:solidFill>
                          <a:schemeClr val="tx1"/>
                        </a:solidFill>
                        <a:latin typeface="Cambria Math" panose="02040503050406030204" pitchFamily="18" charset="0"/>
                      </a:rPr>
                      <m:t> </m:t>
                    </m:r>
                    <m:r>
                      <m:rPr>
                        <m:nor/>
                      </m:rPr>
                      <a:rPr lang="fr-FR" sz="2400" b="1" i="0" dirty="0" smtClean="0">
                        <a:solidFill>
                          <a:schemeClr val="tx1"/>
                        </a:solidFill>
                        <a:latin typeface="Cambria Math" panose="02040503050406030204" pitchFamily="18" charset="0"/>
                      </a:rPr>
                      <m:t>3 </m:t>
                    </m:r>
                    <m:r>
                      <m:rPr>
                        <m:nor/>
                      </m:rPr>
                      <a:rPr lang="fr-FR" sz="2400" b="1" i="0" dirty="0" smtClean="0">
                        <a:solidFill>
                          <a:schemeClr val="tx1"/>
                        </a:solidFill>
                        <a:latin typeface="Cambria Math" panose="02040503050406030204" pitchFamily="18" charset="0"/>
                      </a:rPr>
                      <m:t>amis</m:t>
                    </m:r>
                    <m:r>
                      <a:rPr lang="fr-FR" sz="2400" b="1" i="1" dirty="0" smtClean="0">
                        <a:solidFill>
                          <a:schemeClr val="tx1"/>
                        </a:solidFill>
                        <a:latin typeface="Cambria Math" panose="02040503050406030204" pitchFamily="18" charset="0"/>
                      </a:rPr>
                      <m:t>=</m:t>
                    </m:r>
                    <m:f>
                      <m:fPr>
                        <m:ctrlPr>
                          <a:rPr lang="fr-FR" sz="2400" b="1" i="1" dirty="0" smtClean="0">
                            <a:solidFill>
                              <a:schemeClr val="tx1"/>
                            </a:solidFill>
                            <a:latin typeface="Cambria Math" panose="02040503050406030204" pitchFamily="18" charset="0"/>
                          </a:rPr>
                        </m:ctrlPr>
                      </m:fPr>
                      <m:num>
                        <m:r>
                          <a:rPr lang="fr-FR" sz="2400" b="1" i="1" dirty="0" smtClean="0">
                            <a:solidFill>
                              <a:schemeClr val="tx1"/>
                            </a:solidFill>
                            <a:latin typeface="Cambria Math" panose="02040503050406030204" pitchFamily="18" charset="0"/>
                          </a:rPr>
                          <m:t>𝑬𝒇𝒇𝒆𝒄𝒕𝒊𝒇</m:t>
                        </m:r>
                        <m:r>
                          <a:rPr lang="fr-FR" sz="2400" b="1" i="1" dirty="0" smtClean="0">
                            <a:solidFill>
                              <a:schemeClr val="tx1"/>
                            </a:solidFill>
                            <a:latin typeface="Cambria Math" panose="02040503050406030204" pitchFamily="18" charset="0"/>
                          </a:rPr>
                          <m:t> </m:t>
                        </m:r>
                        <m:r>
                          <a:rPr lang="fr-FR" sz="2400" b="1" i="1" dirty="0" smtClean="0">
                            <a:solidFill>
                              <a:schemeClr val="tx1"/>
                            </a:solidFill>
                            <a:latin typeface="Cambria Math" panose="02040503050406030204" pitchFamily="18" charset="0"/>
                          </a:rPr>
                          <m:t>𝒅𝒆</m:t>
                        </m:r>
                        <m:r>
                          <a:rPr lang="fr-FR" sz="2400" b="1" i="1" dirty="0" smtClean="0">
                            <a:solidFill>
                              <a:schemeClr val="tx1"/>
                            </a:solidFill>
                            <a:latin typeface="Cambria Math" panose="02040503050406030204" pitchFamily="18" charset="0"/>
                          </a:rPr>
                          <m:t> </m:t>
                        </m:r>
                        <m:r>
                          <a:rPr lang="fr-FR" sz="2400" b="1" i="1" dirty="0" smtClean="0">
                            <a:solidFill>
                              <a:schemeClr val="tx1"/>
                            </a:solidFill>
                            <a:latin typeface="Cambria Math" panose="02040503050406030204" pitchFamily="18" charset="0"/>
                          </a:rPr>
                          <m:t>𝒍𝒂</m:t>
                        </m:r>
                        <m:r>
                          <a:rPr lang="fr-FR" sz="2400" b="1" i="1" dirty="0" smtClean="0">
                            <a:solidFill>
                              <a:schemeClr val="tx1"/>
                            </a:solidFill>
                            <a:latin typeface="Cambria Math" panose="02040503050406030204" pitchFamily="18" charset="0"/>
                          </a:rPr>
                          <m:t> </m:t>
                        </m:r>
                        <m:r>
                          <a:rPr lang="fr-FR" sz="2400" b="1" i="1" dirty="0" smtClean="0">
                            <a:solidFill>
                              <a:schemeClr val="tx1"/>
                            </a:solidFill>
                            <a:latin typeface="Cambria Math" panose="02040503050406030204" pitchFamily="18" charset="0"/>
                          </a:rPr>
                          <m:t>𝒗𝒂𝒍𝒆𝒖𝒓</m:t>
                        </m:r>
                      </m:num>
                      <m:den>
                        <m:r>
                          <a:rPr lang="fr-FR" sz="2400" b="1" i="1" dirty="0" smtClean="0">
                            <a:solidFill>
                              <a:schemeClr val="tx1"/>
                            </a:solidFill>
                            <a:latin typeface="Cambria Math" panose="02040503050406030204" pitchFamily="18" charset="0"/>
                          </a:rPr>
                          <m:t>𝑬𝒇𝒇𝒆𝒄𝒕𝒊𝒇</m:t>
                        </m:r>
                        <m:r>
                          <a:rPr lang="fr-FR" sz="2400" b="1" i="1" dirty="0" smtClean="0">
                            <a:solidFill>
                              <a:schemeClr val="tx1"/>
                            </a:solidFill>
                            <a:latin typeface="Cambria Math" panose="02040503050406030204" pitchFamily="18" charset="0"/>
                          </a:rPr>
                          <m:t> </m:t>
                        </m:r>
                        <m:r>
                          <a:rPr lang="fr-FR" sz="2400" b="1" i="1" dirty="0" smtClean="0">
                            <a:solidFill>
                              <a:schemeClr val="tx1"/>
                            </a:solidFill>
                            <a:latin typeface="Cambria Math" panose="02040503050406030204" pitchFamily="18" charset="0"/>
                          </a:rPr>
                          <m:t>𝒕𝒐𝒕𝒂𝒍</m:t>
                        </m:r>
                      </m:den>
                    </m:f>
                    <m:r>
                      <a:rPr lang="fr-MA" sz="2400" b="1" i="1" dirty="0" smtClean="0">
                        <a:solidFill>
                          <a:schemeClr val="tx1"/>
                        </a:solidFill>
                        <a:latin typeface="Cambria Math" panose="02040503050406030204" pitchFamily="18" charset="0"/>
                      </a:rPr>
                      <m:t>=</m:t>
                    </m:r>
                    <m:f>
                      <m:fPr>
                        <m:ctrlPr>
                          <a:rPr lang="fr-FR" sz="2400" b="1" i="1" dirty="0">
                            <a:solidFill>
                              <a:schemeClr val="tx1"/>
                            </a:solidFill>
                            <a:latin typeface="Cambria Math" panose="02040503050406030204" pitchFamily="18" charset="0"/>
                          </a:rPr>
                        </m:ctrlPr>
                      </m:fPr>
                      <m:num>
                        <m:r>
                          <a:rPr lang="fr-FR" sz="2400" b="1" i="1" dirty="0" smtClean="0">
                            <a:solidFill>
                              <a:schemeClr val="tx1"/>
                            </a:solidFill>
                            <a:latin typeface="Cambria Math" panose="02040503050406030204" pitchFamily="18" charset="0"/>
                          </a:rPr>
                          <m:t>……</m:t>
                        </m:r>
                      </m:num>
                      <m:den>
                        <m:r>
                          <a:rPr lang="fr-FR" sz="2400" b="1" i="1" dirty="0" smtClean="0">
                            <a:solidFill>
                              <a:schemeClr val="tx1"/>
                            </a:solidFill>
                            <a:latin typeface="Cambria Math" panose="02040503050406030204" pitchFamily="18" charset="0"/>
                          </a:rPr>
                          <m:t>…….</m:t>
                        </m:r>
                      </m:den>
                    </m:f>
                  </m:oMath>
                </a14:m>
                <a:r>
                  <a:rPr lang="fr-FR" sz="2400" b="1" dirty="0">
                    <a:solidFill>
                      <a:schemeClr val="tx1"/>
                    </a:solidFill>
                  </a:rPr>
                  <a:t> = </a:t>
                </a:r>
                <a:r>
                  <a:rPr lang="fr-FR" sz="2400" b="1" dirty="0">
                    <a:solidFill>
                      <a:srgbClr val="C00000"/>
                    </a:solidFill>
                  </a:rPr>
                  <a:t>……</a:t>
                </a:r>
              </a:p>
            </p:txBody>
          </p:sp>
        </mc:Choice>
        <mc:Fallback xmlns="">
          <p:sp>
            <p:nvSpPr>
              <p:cNvPr id="7" name="Rectangle à coins arrondis 22">
                <a:extLst>
                  <a:ext uri="{FF2B5EF4-FFF2-40B4-BE49-F238E27FC236}">
                    <a16:creationId xmlns:a16="http://schemas.microsoft.com/office/drawing/2014/main" id="{E9383F51-8E51-1A40-983B-BB7AE613DD34}"/>
                  </a:ext>
                </a:extLst>
              </p:cNvPr>
              <p:cNvSpPr>
                <a:spLocks noRot="1" noChangeAspect="1" noMove="1" noResize="1" noEditPoints="1" noAdjustHandles="1" noChangeArrowheads="1" noChangeShapeType="1" noTextEdit="1"/>
              </p:cNvSpPr>
              <p:nvPr/>
            </p:nvSpPr>
            <p:spPr>
              <a:xfrm>
                <a:off x="2150760" y="4356328"/>
                <a:ext cx="7549236" cy="541965"/>
              </a:xfrm>
              <a:prstGeom prst="roundRect">
                <a:avLst/>
              </a:prstGeom>
              <a:blipFill>
                <a:blip r:embed="rId3"/>
                <a:stretch>
                  <a:fillRect t="-3371" b="-15730"/>
                </a:stretch>
              </a:blipFill>
              <a:ln w="38100">
                <a:noFill/>
              </a:ln>
            </p:spPr>
            <p:txBody>
              <a:bodyPr/>
              <a:lstStyle/>
              <a:p>
                <a:r>
                  <a:rPr lang="fr-FR">
                    <a:noFill/>
                  </a:rPr>
                  <a:t> </a:t>
                </a:r>
              </a:p>
            </p:txBody>
          </p:sp>
        </mc:Fallback>
      </mc:AlternateContent>
      <p:sp>
        <p:nvSpPr>
          <p:cNvPr id="8" name="ZoneTexte 7">
            <a:extLst>
              <a:ext uri="{FF2B5EF4-FFF2-40B4-BE49-F238E27FC236}">
                <a16:creationId xmlns:a16="http://schemas.microsoft.com/office/drawing/2014/main" id="{06F77FEB-E8DC-D024-63B8-ACA47DADC650}"/>
              </a:ext>
            </a:extLst>
          </p:cNvPr>
          <p:cNvSpPr txBox="1"/>
          <p:nvPr/>
        </p:nvSpPr>
        <p:spPr>
          <a:xfrm>
            <a:off x="3234449" y="5363716"/>
            <a:ext cx="6551608" cy="461665"/>
          </a:xfrm>
          <a:prstGeom prst="rect">
            <a:avLst/>
          </a:prstGeom>
          <a:noFill/>
        </p:spPr>
        <p:txBody>
          <a:bodyPr wrap="square" rtlCol="0">
            <a:spAutoFit/>
          </a:bodyPr>
          <a:lstStyle/>
          <a:p>
            <a:r>
              <a:rPr lang="fr-MA" sz="2400" b="1" dirty="0"/>
              <a:t>…. élèves sur …….. </a:t>
            </a:r>
            <a:r>
              <a:rPr lang="fr-MA" sz="2400" dirty="0"/>
              <a:t>ont  3 amis</a:t>
            </a:r>
          </a:p>
        </p:txBody>
      </p:sp>
      <p:graphicFrame>
        <p:nvGraphicFramePr>
          <p:cNvPr id="9" name="Tableau 8">
            <a:extLst>
              <a:ext uri="{FF2B5EF4-FFF2-40B4-BE49-F238E27FC236}">
                <a16:creationId xmlns:a16="http://schemas.microsoft.com/office/drawing/2014/main" id="{FB65611F-2D6B-B43F-5D81-381CEFA1228B}"/>
              </a:ext>
            </a:extLst>
          </p:cNvPr>
          <p:cNvGraphicFramePr>
            <a:graphicFrameLocks noGrp="1"/>
          </p:cNvGraphicFramePr>
          <p:nvPr>
            <p:extLst>
              <p:ext uri="{D42A27DB-BD31-4B8C-83A1-F6EECF244321}">
                <p14:modId xmlns:p14="http://schemas.microsoft.com/office/powerpoint/2010/main" val="636232919"/>
              </p:ext>
            </p:extLst>
          </p:nvPr>
        </p:nvGraphicFramePr>
        <p:xfrm>
          <a:off x="996949" y="1922712"/>
          <a:ext cx="8927394" cy="1737360"/>
        </p:xfrm>
        <a:graphic>
          <a:graphicData uri="http://schemas.openxmlformats.org/drawingml/2006/table">
            <a:tbl>
              <a:tblPr firstRow="1" bandRow="1">
                <a:tableStyleId>{5C22544A-7EE6-4342-B048-85BDC9FD1C3A}</a:tableStyleId>
              </a:tblPr>
              <a:tblGrid>
                <a:gridCol w="1676677">
                  <a:extLst>
                    <a:ext uri="{9D8B030D-6E8A-4147-A177-3AD203B41FA5}">
                      <a16:colId xmlns:a16="http://schemas.microsoft.com/office/drawing/2014/main" val="4106515342"/>
                    </a:ext>
                  </a:extLst>
                </a:gridCol>
                <a:gridCol w="1299121">
                  <a:extLst>
                    <a:ext uri="{9D8B030D-6E8A-4147-A177-3AD203B41FA5}">
                      <a16:colId xmlns:a16="http://schemas.microsoft.com/office/drawing/2014/main" val="2757492878"/>
                    </a:ext>
                  </a:extLst>
                </a:gridCol>
                <a:gridCol w="1487899">
                  <a:extLst>
                    <a:ext uri="{9D8B030D-6E8A-4147-A177-3AD203B41FA5}">
                      <a16:colId xmlns:a16="http://schemas.microsoft.com/office/drawing/2014/main" val="2089174270"/>
                    </a:ext>
                  </a:extLst>
                </a:gridCol>
                <a:gridCol w="1487899">
                  <a:extLst>
                    <a:ext uri="{9D8B030D-6E8A-4147-A177-3AD203B41FA5}">
                      <a16:colId xmlns:a16="http://schemas.microsoft.com/office/drawing/2014/main" val="1439056969"/>
                    </a:ext>
                  </a:extLst>
                </a:gridCol>
                <a:gridCol w="1487899">
                  <a:extLst>
                    <a:ext uri="{9D8B030D-6E8A-4147-A177-3AD203B41FA5}">
                      <a16:colId xmlns:a16="http://schemas.microsoft.com/office/drawing/2014/main" val="302676121"/>
                    </a:ext>
                  </a:extLst>
                </a:gridCol>
                <a:gridCol w="1487899">
                  <a:extLst>
                    <a:ext uri="{9D8B030D-6E8A-4147-A177-3AD203B41FA5}">
                      <a16:colId xmlns:a16="http://schemas.microsoft.com/office/drawing/2014/main" val="2204713430"/>
                    </a:ext>
                  </a:extLst>
                </a:gridCol>
              </a:tblGrid>
              <a:tr h="37084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Nombre d’amis</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3</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4</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5</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6</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7</a:t>
                      </a:r>
                    </a:p>
                  </a:txBody>
                  <a:tcPr/>
                </a:tc>
                <a:extLst>
                  <a:ext uri="{0D108BD9-81ED-4DB2-BD59-A6C34878D82A}">
                    <a16:rowId xmlns:a16="http://schemas.microsoft.com/office/drawing/2014/main" val="3116519769"/>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2</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6</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7</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4</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1</a:t>
                      </a:r>
                    </a:p>
                  </a:txBody>
                  <a:tcPr/>
                </a:tc>
                <a:extLst>
                  <a:ext uri="{0D108BD9-81ED-4DB2-BD59-A6C34878D82A}">
                    <a16:rowId xmlns:a16="http://schemas.microsoft.com/office/drawing/2014/main" val="1193069584"/>
                  </a:ext>
                </a:extLst>
              </a:tr>
              <a:tr h="370840">
                <a:tc>
                  <a:txBody>
                    <a:bodyPr/>
                    <a:lstStyle/>
                    <a:p>
                      <a:r>
                        <a:rPr lang="fr-FR" sz="2400" b="1" kern="1200" dirty="0">
                          <a:solidFill>
                            <a:schemeClr val="dk1"/>
                          </a:solidFill>
                          <a:latin typeface="Calibri" panose="020F0502020204030204"/>
                          <a:ea typeface="+mn-ea"/>
                          <a:cs typeface="+mn-cs"/>
                        </a:rPr>
                        <a:t>Fréquence</a:t>
                      </a:r>
                    </a:p>
                  </a:txBody>
                  <a:tcPr/>
                </a:tc>
                <a:tc>
                  <a:txBody>
                    <a:bodyPr/>
                    <a:lstStyle/>
                    <a:p>
                      <a:pPr algn="ctr"/>
                      <a:r>
                        <a:rPr lang="fr-FR" sz="2400" b="1" dirty="0">
                          <a:solidFill>
                            <a:srgbClr val="C00000"/>
                          </a:solidFill>
                        </a:rPr>
                        <a:t>….</a:t>
                      </a:r>
                    </a:p>
                  </a:txBody>
                  <a:tcPr/>
                </a:tc>
                <a:tc>
                  <a:txBody>
                    <a:bodyPr/>
                    <a:lstStyle/>
                    <a:p>
                      <a:endParaRPr lang="fr-FR"/>
                    </a:p>
                  </a:txBody>
                  <a:tcPr/>
                </a:tc>
                <a:tc>
                  <a:txBody>
                    <a:bodyPr/>
                    <a:lstStyle/>
                    <a:p>
                      <a:endParaRPr lang="fr-FR"/>
                    </a:p>
                  </a:txBody>
                  <a:tcPr/>
                </a:tc>
                <a:tc>
                  <a:txBody>
                    <a:bodyPr/>
                    <a:lstStyle/>
                    <a:p>
                      <a:endParaRPr lang="fr-FR"/>
                    </a:p>
                  </a:txBody>
                  <a:tcPr/>
                </a:tc>
                <a:tc>
                  <a:txBody>
                    <a:bodyPr/>
                    <a:lstStyle/>
                    <a:p>
                      <a:endParaRPr lang="fr-FR" dirty="0"/>
                    </a:p>
                  </a:txBody>
                  <a:tcPr/>
                </a:tc>
                <a:extLst>
                  <a:ext uri="{0D108BD9-81ED-4DB2-BD59-A6C34878D82A}">
                    <a16:rowId xmlns:a16="http://schemas.microsoft.com/office/drawing/2014/main" val="1572606495"/>
                  </a:ext>
                </a:extLst>
              </a:tr>
            </a:tbl>
          </a:graphicData>
        </a:graphic>
      </p:graphicFrame>
    </p:spTree>
    <p:extLst>
      <p:ext uri="{BB962C8B-B14F-4D97-AF65-F5344CB8AC3E}">
        <p14:creationId xmlns:p14="http://schemas.microsoft.com/office/powerpoint/2010/main" val="92770007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2C6CC0-0714-6CA0-CDB8-E2547C772691}"/>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AC1BC69-ED99-C844-8C4E-8A456599E4B1}"/>
              </a:ext>
            </a:extLst>
          </p:cNvPr>
          <p:cNvSpPr>
            <a:spLocks noGrp="1"/>
          </p:cNvSpPr>
          <p:nvPr>
            <p:ph type="title"/>
          </p:nvPr>
        </p:nvSpPr>
        <p:spPr/>
        <p:txBody>
          <a:bodyPr/>
          <a:lstStyle/>
          <a:p>
            <a:r>
              <a:rPr lang="fr-FR" dirty="0"/>
              <a:t>Voici les bonnes réponses.</a:t>
            </a:r>
          </a:p>
        </p:txBody>
      </p:sp>
      <p:grpSp>
        <p:nvGrpSpPr>
          <p:cNvPr id="10" name="Groupe 9">
            <a:extLst>
              <a:ext uri="{FF2B5EF4-FFF2-40B4-BE49-F238E27FC236}">
                <a16:creationId xmlns:a16="http://schemas.microsoft.com/office/drawing/2014/main" id="{8A40A508-3F2F-4C5F-2ADA-2C050A9F825D}"/>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83086739-FCA9-A96B-D60F-A34336AD7034}"/>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40647108-D83F-AE16-2F69-971F343292E4}"/>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5" name="Rectangle 4">
            <a:extLst>
              <a:ext uri="{FF2B5EF4-FFF2-40B4-BE49-F238E27FC236}">
                <a16:creationId xmlns:a16="http://schemas.microsoft.com/office/drawing/2014/main" id="{7F33AF4E-4357-7619-0C17-F2C67A9852B6}"/>
              </a:ext>
            </a:extLst>
          </p:cNvPr>
          <p:cNvSpPr/>
          <p:nvPr/>
        </p:nvSpPr>
        <p:spPr>
          <a:xfrm>
            <a:off x="1984887" y="1234926"/>
            <a:ext cx="7338017" cy="646331"/>
          </a:xfrm>
          <a:prstGeom prst="rect">
            <a:avLst/>
          </a:prstGeom>
        </p:spPr>
        <p:txBody>
          <a:bodyPr wrap="square">
            <a:spAutoFit/>
          </a:bodyPr>
          <a:lstStyle/>
          <a:p>
            <a:pPr algn="ctr"/>
            <a:r>
              <a:rPr lang="fr-FR" sz="2800" dirty="0"/>
              <a:t>N=2+6+7+4+1=</a:t>
            </a:r>
            <a:r>
              <a:rPr lang="fr-FR" sz="3600" b="1" dirty="0">
                <a:solidFill>
                  <a:srgbClr val="C00000"/>
                </a:solidFill>
              </a:rPr>
              <a:t>20</a:t>
            </a:r>
            <a:endParaRPr lang="fr-FR" sz="2800" b="1" dirty="0">
              <a:solidFill>
                <a:srgbClr val="C00000"/>
              </a:solidFill>
            </a:endParaRPr>
          </a:p>
        </p:txBody>
      </p:sp>
      <mc:AlternateContent xmlns:mc="http://schemas.openxmlformats.org/markup-compatibility/2006" xmlns:a14="http://schemas.microsoft.com/office/drawing/2010/main">
        <mc:Choice Requires="a14">
          <p:sp>
            <p:nvSpPr>
              <p:cNvPr id="7" name="Rectangle à coins arrondis 22">
                <a:extLst>
                  <a:ext uri="{FF2B5EF4-FFF2-40B4-BE49-F238E27FC236}">
                    <a16:creationId xmlns:a16="http://schemas.microsoft.com/office/drawing/2014/main" id="{3FA288F5-EB71-189A-0DF3-34A2D8F03F85}"/>
                  </a:ext>
                </a:extLst>
              </p:cNvPr>
              <p:cNvSpPr/>
              <p:nvPr/>
            </p:nvSpPr>
            <p:spPr>
              <a:xfrm>
                <a:off x="2150760" y="4356328"/>
                <a:ext cx="7549236" cy="541965"/>
              </a:xfrm>
              <a:prstGeom prst="round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14:m>
                  <m:oMath xmlns:m="http://schemas.openxmlformats.org/officeDocument/2006/math">
                    <m:r>
                      <a:rPr lang="fr-FR" sz="2400" b="1" i="1" dirty="0" smtClean="0">
                        <a:solidFill>
                          <a:schemeClr val="tx1"/>
                        </a:solidFill>
                        <a:latin typeface="Cambria Math" panose="02040503050406030204" pitchFamily="18" charset="0"/>
                      </a:rPr>
                      <m:t>𝑭𝒓</m:t>
                    </m:r>
                    <m:r>
                      <a:rPr lang="fr-FR" sz="2400" b="1" i="1" dirty="0" smtClean="0">
                        <a:solidFill>
                          <a:schemeClr val="tx1"/>
                        </a:solidFill>
                        <a:latin typeface="Cambria Math" panose="02040503050406030204" pitchFamily="18" charset="0"/>
                      </a:rPr>
                      <m:t>é</m:t>
                    </m:r>
                    <m:r>
                      <a:rPr lang="fr-FR" sz="2400" b="1" i="1" dirty="0" smtClean="0">
                        <a:solidFill>
                          <a:schemeClr val="tx1"/>
                        </a:solidFill>
                        <a:latin typeface="Cambria Math" panose="02040503050406030204" pitchFamily="18" charset="0"/>
                      </a:rPr>
                      <m:t>𝒒𝒖𝒆𝒏𝒄𝒆</m:t>
                    </m:r>
                    <m:r>
                      <a:rPr lang="fr-MA" sz="2400" b="1" i="1" dirty="0" smtClean="0">
                        <a:solidFill>
                          <a:schemeClr val="tx1"/>
                        </a:solidFill>
                        <a:latin typeface="Cambria Math" panose="02040503050406030204" pitchFamily="18" charset="0"/>
                      </a:rPr>
                      <m:t> </m:t>
                    </m:r>
                    <m:r>
                      <m:rPr>
                        <m:nor/>
                      </m:rPr>
                      <a:rPr lang="fr-FR" sz="2400" b="1" i="0" dirty="0" smtClean="0">
                        <a:solidFill>
                          <a:schemeClr val="tx1"/>
                        </a:solidFill>
                        <a:latin typeface="Cambria Math" panose="02040503050406030204" pitchFamily="18" charset="0"/>
                      </a:rPr>
                      <m:t>3 </m:t>
                    </m:r>
                    <m:r>
                      <m:rPr>
                        <m:nor/>
                      </m:rPr>
                      <a:rPr lang="fr-FR" sz="2400" b="1" i="0" dirty="0" smtClean="0">
                        <a:solidFill>
                          <a:schemeClr val="tx1"/>
                        </a:solidFill>
                        <a:latin typeface="Cambria Math" panose="02040503050406030204" pitchFamily="18" charset="0"/>
                      </a:rPr>
                      <m:t>amis</m:t>
                    </m:r>
                    <m:r>
                      <a:rPr lang="fr-FR" sz="2400" b="1" i="1" dirty="0" smtClean="0">
                        <a:solidFill>
                          <a:schemeClr val="tx1"/>
                        </a:solidFill>
                        <a:latin typeface="Cambria Math" panose="02040503050406030204" pitchFamily="18" charset="0"/>
                      </a:rPr>
                      <m:t>=</m:t>
                    </m:r>
                    <m:f>
                      <m:fPr>
                        <m:ctrlPr>
                          <a:rPr lang="fr-FR" sz="2400" b="1" i="1" dirty="0" smtClean="0">
                            <a:solidFill>
                              <a:schemeClr val="tx1"/>
                            </a:solidFill>
                            <a:latin typeface="Cambria Math" panose="02040503050406030204" pitchFamily="18" charset="0"/>
                          </a:rPr>
                        </m:ctrlPr>
                      </m:fPr>
                      <m:num>
                        <m:r>
                          <a:rPr lang="fr-FR" sz="2400" b="1" i="1" dirty="0" smtClean="0">
                            <a:solidFill>
                              <a:schemeClr val="tx1"/>
                            </a:solidFill>
                            <a:latin typeface="Cambria Math" panose="02040503050406030204" pitchFamily="18" charset="0"/>
                          </a:rPr>
                          <m:t>𝑬𝒇𝒇𝒆𝒄𝒕𝒊𝒇</m:t>
                        </m:r>
                        <m:r>
                          <a:rPr lang="fr-FR" sz="2400" b="1" i="1" dirty="0" smtClean="0">
                            <a:solidFill>
                              <a:schemeClr val="tx1"/>
                            </a:solidFill>
                            <a:latin typeface="Cambria Math" panose="02040503050406030204" pitchFamily="18" charset="0"/>
                          </a:rPr>
                          <m:t> </m:t>
                        </m:r>
                        <m:r>
                          <a:rPr lang="fr-FR" sz="2400" b="1" i="1" dirty="0" smtClean="0">
                            <a:solidFill>
                              <a:schemeClr val="tx1"/>
                            </a:solidFill>
                            <a:latin typeface="Cambria Math" panose="02040503050406030204" pitchFamily="18" charset="0"/>
                          </a:rPr>
                          <m:t>𝒅𝒆</m:t>
                        </m:r>
                        <m:r>
                          <a:rPr lang="fr-FR" sz="2400" b="1" i="1" dirty="0" smtClean="0">
                            <a:solidFill>
                              <a:schemeClr val="tx1"/>
                            </a:solidFill>
                            <a:latin typeface="Cambria Math" panose="02040503050406030204" pitchFamily="18" charset="0"/>
                          </a:rPr>
                          <m:t> </m:t>
                        </m:r>
                        <m:r>
                          <a:rPr lang="fr-FR" sz="2400" b="1" i="1" dirty="0" smtClean="0">
                            <a:solidFill>
                              <a:schemeClr val="tx1"/>
                            </a:solidFill>
                            <a:latin typeface="Cambria Math" panose="02040503050406030204" pitchFamily="18" charset="0"/>
                          </a:rPr>
                          <m:t>𝒍𝒂</m:t>
                        </m:r>
                        <m:r>
                          <a:rPr lang="fr-FR" sz="2400" b="1" i="1" dirty="0" smtClean="0">
                            <a:solidFill>
                              <a:schemeClr val="tx1"/>
                            </a:solidFill>
                            <a:latin typeface="Cambria Math" panose="02040503050406030204" pitchFamily="18" charset="0"/>
                          </a:rPr>
                          <m:t> </m:t>
                        </m:r>
                        <m:r>
                          <a:rPr lang="fr-FR" sz="2400" b="1" i="1" dirty="0" smtClean="0">
                            <a:solidFill>
                              <a:schemeClr val="tx1"/>
                            </a:solidFill>
                            <a:latin typeface="Cambria Math" panose="02040503050406030204" pitchFamily="18" charset="0"/>
                          </a:rPr>
                          <m:t>𝒗𝒂𝒍𝒆𝒖𝒓</m:t>
                        </m:r>
                      </m:num>
                      <m:den>
                        <m:r>
                          <a:rPr lang="fr-FR" sz="2400" b="1" i="1" dirty="0" smtClean="0">
                            <a:solidFill>
                              <a:schemeClr val="tx1"/>
                            </a:solidFill>
                            <a:latin typeface="Cambria Math" panose="02040503050406030204" pitchFamily="18" charset="0"/>
                          </a:rPr>
                          <m:t>𝑬𝒇𝒇𝒆𝒄𝒕𝒊𝒇</m:t>
                        </m:r>
                        <m:r>
                          <a:rPr lang="fr-FR" sz="2400" b="1" i="1" dirty="0" smtClean="0">
                            <a:solidFill>
                              <a:schemeClr val="tx1"/>
                            </a:solidFill>
                            <a:latin typeface="Cambria Math" panose="02040503050406030204" pitchFamily="18" charset="0"/>
                          </a:rPr>
                          <m:t> </m:t>
                        </m:r>
                        <m:r>
                          <a:rPr lang="fr-FR" sz="2400" b="1" i="1" dirty="0" smtClean="0">
                            <a:solidFill>
                              <a:schemeClr val="tx1"/>
                            </a:solidFill>
                            <a:latin typeface="Cambria Math" panose="02040503050406030204" pitchFamily="18" charset="0"/>
                          </a:rPr>
                          <m:t>𝒕𝒐𝒕𝒂𝒍</m:t>
                        </m:r>
                      </m:den>
                    </m:f>
                    <m:r>
                      <a:rPr lang="fr-MA" sz="2400" b="1" i="1" dirty="0" smtClean="0">
                        <a:solidFill>
                          <a:schemeClr val="tx1"/>
                        </a:solidFill>
                        <a:latin typeface="Cambria Math" panose="02040503050406030204" pitchFamily="18" charset="0"/>
                      </a:rPr>
                      <m:t>=</m:t>
                    </m:r>
                    <m:f>
                      <m:fPr>
                        <m:ctrlPr>
                          <a:rPr lang="fr-FR" sz="2400" b="1" i="1" dirty="0">
                            <a:solidFill>
                              <a:schemeClr val="tx1"/>
                            </a:solidFill>
                            <a:latin typeface="Cambria Math" panose="02040503050406030204" pitchFamily="18" charset="0"/>
                          </a:rPr>
                        </m:ctrlPr>
                      </m:fPr>
                      <m:num>
                        <m:r>
                          <a:rPr lang="fr-FR" sz="2400" b="1" i="1" dirty="0" smtClean="0">
                            <a:solidFill>
                              <a:schemeClr val="tx1"/>
                            </a:solidFill>
                            <a:latin typeface="Cambria Math" panose="02040503050406030204" pitchFamily="18" charset="0"/>
                          </a:rPr>
                          <m:t>𝟐</m:t>
                        </m:r>
                      </m:num>
                      <m:den>
                        <m:r>
                          <a:rPr lang="fr-FR" sz="2400" b="1" i="1" dirty="0" smtClean="0">
                            <a:solidFill>
                              <a:schemeClr val="tx1"/>
                            </a:solidFill>
                            <a:latin typeface="Cambria Math" panose="02040503050406030204" pitchFamily="18" charset="0"/>
                          </a:rPr>
                          <m:t>𝟐𝟎</m:t>
                        </m:r>
                      </m:den>
                    </m:f>
                  </m:oMath>
                </a14:m>
                <a:r>
                  <a:rPr lang="fr-FR" sz="2400" b="1" dirty="0">
                    <a:solidFill>
                      <a:schemeClr val="tx1"/>
                    </a:solidFill>
                  </a:rPr>
                  <a:t> = </a:t>
                </a:r>
                <a:r>
                  <a:rPr lang="fr-FR" sz="2400" b="1" dirty="0">
                    <a:solidFill>
                      <a:srgbClr val="C00000"/>
                    </a:solidFill>
                  </a:rPr>
                  <a:t>0,1</a:t>
                </a:r>
              </a:p>
            </p:txBody>
          </p:sp>
        </mc:Choice>
        <mc:Fallback xmlns="">
          <p:sp>
            <p:nvSpPr>
              <p:cNvPr id="7" name="Rectangle à coins arrondis 22">
                <a:extLst>
                  <a:ext uri="{FF2B5EF4-FFF2-40B4-BE49-F238E27FC236}">
                    <a16:creationId xmlns:a16="http://schemas.microsoft.com/office/drawing/2014/main" id="{3FA288F5-EB71-189A-0DF3-34A2D8F03F85}"/>
                  </a:ext>
                </a:extLst>
              </p:cNvPr>
              <p:cNvSpPr>
                <a:spLocks noRot="1" noChangeAspect="1" noMove="1" noResize="1" noEditPoints="1" noAdjustHandles="1" noChangeArrowheads="1" noChangeShapeType="1" noTextEdit="1"/>
              </p:cNvSpPr>
              <p:nvPr/>
            </p:nvSpPr>
            <p:spPr>
              <a:xfrm>
                <a:off x="2150760" y="4356328"/>
                <a:ext cx="7549236" cy="541965"/>
              </a:xfrm>
              <a:prstGeom prst="roundRect">
                <a:avLst/>
              </a:prstGeom>
              <a:blipFill>
                <a:blip r:embed="rId3"/>
                <a:stretch>
                  <a:fillRect t="-3371" b="-15730"/>
                </a:stretch>
              </a:blipFill>
              <a:ln w="38100">
                <a:noFill/>
              </a:ln>
            </p:spPr>
            <p:txBody>
              <a:bodyPr/>
              <a:lstStyle/>
              <a:p>
                <a:r>
                  <a:rPr lang="fr-FR">
                    <a:noFill/>
                  </a:rPr>
                  <a:t> </a:t>
                </a:r>
              </a:p>
            </p:txBody>
          </p:sp>
        </mc:Fallback>
      </mc:AlternateContent>
      <p:graphicFrame>
        <p:nvGraphicFramePr>
          <p:cNvPr id="9" name="Tableau 8">
            <a:extLst>
              <a:ext uri="{FF2B5EF4-FFF2-40B4-BE49-F238E27FC236}">
                <a16:creationId xmlns:a16="http://schemas.microsoft.com/office/drawing/2014/main" id="{FCB9BFAE-8796-D36D-236F-2ADB57355C91}"/>
              </a:ext>
            </a:extLst>
          </p:cNvPr>
          <p:cNvGraphicFramePr>
            <a:graphicFrameLocks noGrp="1"/>
          </p:cNvGraphicFramePr>
          <p:nvPr>
            <p:extLst>
              <p:ext uri="{D42A27DB-BD31-4B8C-83A1-F6EECF244321}">
                <p14:modId xmlns:p14="http://schemas.microsoft.com/office/powerpoint/2010/main" val="2875608856"/>
              </p:ext>
            </p:extLst>
          </p:nvPr>
        </p:nvGraphicFramePr>
        <p:xfrm>
          <a:off x="996949" y="1922712"/>
          <a:ext cx="8927394" cy="1737360"/>
        </p:xfrm>
        <a:graphic>
          <a:graphicData uri="http://schemas.openxmlformats.org/drawingml/2006/table">
            <a:tbl>
              <a:tblPr firstRow="1" bandRow="1">
                <a:tableStyleId>{5C22544A-7EE6-4342-B048-85BDC9FD1C3A}</a:tableStyleId>
              </a:tblPr>
              <a:tblGrid>
                <a:gridCol w="1676677">
                  <a:extLst>
                    <a:ext uri="{9D8B030D-6E8A-4147-A177-3AD203B41FA5}">
                      <a16:colId xmlns:a16="http://schemas.microsoft.com/office/drawing/2014/main" val="4106515342"/>
                    </a:ext>
                  </a:extLst>
                </a:gridCol>
                <a:gridCol w="1299121">
                  <a:extLst>
                    <a:ext uri="{9D8B030D-6E8A-4147-A177-3AD203B41FA5}">
                      <a16:colId xmlns:a16="http://schemas.microsoft.com/office/drawing/2014/main" val="2757492878"/>
                    </a:ext>
                  </a:extLst>
                </a:gridCol>
                <a:gridCol w="1487899">
                  <a:extLst>
                    <a:ext uri="{9D8B030D-6E8A-4147-A177-3AD203B41FA5}">
                      <a16:colId xmlns:a16="http://schemas.microsoft.com/office/drawing/2014/main" val="2089174270"/>
                    </a:ext>
                  </a:extLst>
                </a:gridCol>
                <a:gridCol w="1487899">
                  <a:extLst>
                    <a:ext uri="{9D8B030D-6E8A-4147-A177-3AD203B41FA5}">
                      <a16:colId xmlns:a16="http://schemas.microsoft.com/office/drawing/2014/main" val="1439056969"/>
                    </a:ext>
                  </a:extLst>
                </a:gridCol>
                <a:gridCol w="1487899">
                  <a:extLst>
                    <a:ext uri="{9D8B030D-6E8A-4147-A177-3AD203B41FA5}">
                      <a16:colId xmlns:a16="http://schemas.microsoft.com/office/drawing/2014/main" val="302676121"/>
                    </a:ext>
                  </a:extLst>
                </a:gridCol>
                <a:gridCol w="1487899">
                  <a:extLst>
                    <a:ext uri="{9D8B030D-6E8A-4147-A177-3AD203B41FA5}">
                      <a16:colId xmlns:a16="http://schemas.microsoft.com/office/drawing/2014/main" val="2204713430"/>
                    </a:ext>
                  </a:extLst>
                </a:gridCol>
              </a:tblGrid>
              <a:tr h="37084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Nombre d’amis</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3</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4</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5</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6</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7</a:t>
                      </a:r>
                    </a:p>
                  </a:txBody>
                  <a:tcPr/>
                </a:tc>
                <a:extLst>
                  <a:ext uri="{0D108BD9-81ED-4DB2-BD59-A6C34878D82A}">
                    <a16:rowId xmlns:a16="http://schemas.microsoft.com/office/drawing/2014/main" val="3116519769"/>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2</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6</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7</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4</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1</a:t>
                      </a:r>
                    </a:p>
                  </a:txBody>
                  <a:tcPr/>
                </a:tc>
                <a:extLst>
                  <a:ext uri="{0D108BD9-81ED-4DB2-BD59-A6C34878D82A}">
                    <a16:rowId xmlns:a16="http://schemas.microsoft.com/office/drawing/2014/main" val="1193069584"/>
                  </a:ext>
                </a:extLst>
              </a:tr>
              <a:tr h="370840">
                <a:tc>
                  <a:txBody>
                    <a:bodyPr/>
                    <a:lstStyle/>
                    <a:p>
                      <a:r>
                        <a:rPr lang="fr-FR" sz="2400" b="1" kern="1200" dirty="0">
                          <a:solidFill>
                            <a:schemeClr val="dk1"/>
                          </a:solidFill>
                          <a:latin typeface="Calibri" panose="020F0502020204030204"/>
                          <a:ea typeface="+mn-ea"/>
                          <a:cs typeface="+mn-cs"/>
                        </a:rPr>
                        <a:t>Fréquence</a:t>
                      </a:r>
                    </a:p>
                  </a:txBody>
                  <a:tcPr/>
                </a:tc>
                <a:tc>
                  <a:txBody>
                    <a:bodyPr/>
                    <a:lstStyle/>
                    <a:p>
                      <a:pPr algn="ctr"/>
                      <a:endParaRPr lang="fr-FR" sz="2400" b="1" dirty="0">
                        <a:solidFill>
                          <a:srgbClr val="C00000"/>
                        </a:solidFill>
                      </a:endParaRPr>
                    </a:p>
                  </a:txBody>
                  <a:tcPr/>
                </a:tc>
                <a:tc>
                  <a:txBody>
                    <a:bodyPr/>
                    <a:lstStyle/>
                    <a:p>
                      <a:endParaRPr lang="fr-FR"/>
                    </a:p>
                  </a:txBody>
                  <a:tcPr/>
                </a:tc>
                <a:tc>
                  <a:txBody>
                    <a:bodyPr/>
                    <a:lstStyle/>
                    <a:p>
                      <a:endParaRPr lang="fr-FR"/>
                    </a:p>
                  </a:txBody>
                  <a:tcPr/>
                </a:tc>
                <a:tc>
                  <a:txBody>
                    <a:bodyPr/>
                    <a:lstStyle/>
                    <a:p>
                      <a:endParaRPr lang="fr-FR"/>
                    </a:p>
                  </a:txBody>
                  <a:tcPr/>
                </a:tc>
                <a:tc>
                  <a:txBody>
                    <a:bodyPr/>
                    <a:lstStyle/>
                    <a:p>
                      <a:endParaRPr lang="fr-FR" dirty="0"/>
                    </a:p>
                  </a:txBody>
                  <a:tcPr/>
                </a:tc>
                <a:extLst>
                  <a:ext uri="{0D108BD9-81ED-4DB2-BD59-A6C34878D82A}">
                    <a16:rowId xmlns:a16="http://schemas.microsoft.com/office/drawing/2014/main" val="1572606495"/>
                  </a:ext>
                </a:extLst>
              </a:tr>
            </a:tbl>
          </a:graphicData>
        </a:graphic>
      </p:graphicFrame>
      <p:sp>
        <p:nvSpPr>
          <p:cNvPr id="8" name="ZoneTexte 7">
            <a:extLst>
              <a:ext uri="{FF2B5EF4-FFF2-40B4-BE49-F238E27FC236}">
                <a16:creationId xmlns:a16="http://schemas.microsoft.com/office/drawing/2014/main" id="{62A6209C-C279-912B-F4AA-2F1973040164}"/>
              </a:ext>
            </a:extLst>
          </p:cNvPr>
          <p:cNvSpPr txBox="1"/>
          <p:nvPr/>
        </p:nvSpPr>
        <p:spPr>
          <a:xfrm>
            <a:off x="2814900" y="3198167"/>
            <a:ext cx="885730" cy="461665"/>
          </a:xfrm>
          <a:prstGeom prst="rect">
            <a:avLst/>
          </a:prstGeom>
          <a:noFill/>
        </p:spPr>
        <p:txBody>
          <a:bodyPr wrap="square" rtlCol="0">
            <a:spAutoFit/>
          </a:bodyPr>
          <a:lstStyle/>
          <a:p>
            <a:pPr algn="ctr"/>
            <a:r>
              <a:rPr lang="fr-FR" sz="2400" b="1">
                <a:solidFill>
                  <a:srgbClr val="C00000"/>
                </a:solidFill>
              </a:rPr>
              <a:t>0,1</a:t>
            </a:r>
            <a:endParaRPr lang="fr-FR" sz="2400" b="1" dirty="0">
              <a:solidFill>
                <a:srgbClr val="C00000"/>
              </a:solidFill>
            </a:endParaRPr>
          </a:p>
        </p:txBody>
      </p:sp>
      <p:sp>
        <p:nvSpPr>
          <p:cNvPr id="6" name="Espace réservé du contenu 5">
            <a:extLst>
              <a:ext uri="{FF2B5EF4-FFF2-40B4-BE49-F238E27FC236}">
                <a16:creationId xmlns:a16="http://schemas.microsoft.com/office/drawing/2014/main" id="{2432058A-0D03-0934-2AA8-0AF8FAC5CD4A}"/>
              </a:ext>
            </a:extLst>
          </p:cNvPr>
          <p:cNvSpPr>
            <a:spLocks noGrp="1"/>
          </p:cNvSpPr>
          <p:nvPr>
            <p:ph sz="quarter" idx="11"/>
          </p:nvPr>
        </p:nvSpPr>
        <p:spPr/>
        <p:txBody>
          <a:bodyPr/>
          <a:lstStyle/>
          <a:p>
            <a:endParaRPr lang="fr-FR"/>
          </a:p>
        </p:txBody>
      </p:sp>
    </p:spTree>
    <p:extLst>
      <p:ext uri="{BB962C8B-B14F-4D97-AF65-F5344CB8AC3E}">
        <p14:creationId xmlns:p14="http://schemas.microsoft.com/office/powerpoint/2010/main" val="751514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animBg="1"/>
      <p:bldP spid="8"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7FD31B-924F-AF06-05EE-8B65BCC8E1A7}"/>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E56B3D5-BFAD-AA73-C09B-D491257C0F4B}"/>
              </a:ext>
            </a:extLst>
          </p:cNvPr>
          <p:cNvSpPr>
            <a:spLocks noGrp="1"/>
          </p:cNvSpPr>
          <p:nvPr>
            <p:ph type="title"/>
          </p:nvPr>
        </p:nvSpPr>
        <p:spPr/>
        <p:txBody>
          <a:bodyPr/>
          <a:lstStyle/>
          <a:p>
            <a:r>
              <a:rPr lang="fr-FR" dirty="0"/>
              <a:t>Complétez pour calculer la fréquence 4 amis</a:t>
            </a:r>
          </a:p>
        </p:txBody>
      </p:sp>
      <p:sp>
        <p:nvSpPr>
          <p:cNvPr id="4" name="Espace réservé du contenu 3">
            <a:extLst>
              <a:ext uri="{FF2B5EF4-FFF2-40B4-BE49-F238E27FC236}">
                <a16:creationId xmlns:a16="http://schemas.microsoft.com/office/drawing/2014/main" id="{C7B730C8-E9BA-D611-B823-D17C7DF0811F}"/>
              </a:ext>
            </a:extLst>
          </p:cNvPr>
          <p:cNvSpPr>
            <a:spLocks noGrp="1"/>
          </p:cNvSpPr>
          <p:nvPr>
            <p:ph sz="quarter" idx="11"/>
          </p:nvPr>
        </p:nvSpPr>
        <p:spPr>
          <a:xfrm>
            <a:off x="935304" y="668339"/>
            <a:ext cx="10558061" cy="287134"/>
          </a:xfrm>
        </p:spPr>
        <p:txBody>
          <a:bodyPr/>
          <a:lstStyle/>
          <a:p>
            <a:pPr marL="0" lvl="0" indent="0">
              <a:defRPr/>
            </a:pPr>
            <a:r>
              <a:rPr lang="fr-FR" dirty="0">
                <a:solidFill>
                  <a:prstClr val="white">
                    <a:lumMod val="65000"/>
                  </a:prstClr>
                </a:solidFill>
                <a:latin typeface="Calibri"/>
              </a:rPr>
              <a:t>L’enseignant laisse un moment de réflexion et explique la situation</a:t>
            </a:r>
            <a:endParaRPr lang="fr-FR" dirty="0"/>
          </a:p>
        </p:txBody>
      </p:sp>
      <p:grpSp>
        <p:nvGrpSpPr>
          <p:cNvPr id="10" name="Groupe 9">
            <a:extLst>
              <a:ext uri="{FF2B5EF4-FFF2-40B4-BE49-F238E27FC236}">
                <a16:creationId xmlns:a16="http://schemas.microsoft.com/office/drawing/2014/main" id="{7653F8DD-A533-3F74-4657-DF6ADC10BBA7}"/>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14994BBF-2D52-A02B-1B56-5A2210D4D119}"/>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43F0BA55-6776-806E-651B-62865C8076D7}"/>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 name="Rectangle 2">
            <a:extLst>
              <a:ext uri="{FF2B5EF4-FFF2-40B4-BE49-F238E27FC236}">
                <a16:creationId xmlns:a16="http://schemas.microsoft.com/office/drawing/2014/main" id="{58C4674F-1B6B-D3ED-1E7B-7C73CA12D9CF}"/>
              </a:ext>
            </a:extLst>
          </p:cNvPr>
          <p:cNvSpPr/>
          <p:nvPr/>
        </p:nvSpPr>
        <p:spPr>
          <a:xfrm>
            <a:off x="1984887" y="1234926"/>
            <a:ext cx="7338017" cy="646331"/>
          </a:xfrm>
          <a:prstGeom prst="rect">
            <a:avLst/>
          </a:prstGeom>
        </p:spPr>
        <p:txBody>
          <a:bodyPr wrap="square">
            <a:spAutoFit/>
          </a:bodyPr>
          <a:lstStyle/>
          <a:p>
            <a:pPr algn="ctr"/>
            <a:r>
              <a:rPr lang="fr-FR" sz="2800" dirty="0"/>
              <a:t>N=2+6+7+4+1=</a:t>
            </a:r>
            <a:r>
              <a:rPr lang="fr-FR" sz="3600" b="1" dirty="0">
                <a:solidFill>
                  <a:srgbClr val="C00000"/>
                </a:solidFill>
              </a:rPr>
              <a:t>….</a:t>
            </a:r>
            <a:endParaRPr lang="fr-FR" sz="2800" b="1" dirty="0">
              <a:solidFill>
                <a:srgbClr val="C00000"/>
              </a:solidFill>
            </a:endParaRPr>
          </a:p>
        </p:txBody>
      </p:sp>
      <mc:AlternateContent xmlns:mc="http://schemas.openxmlformats.org/markup-compatibility/2006" xmlns:a14="http://schemas.microsoft.com/office/drawing/2010/main">
        <mc:Choice Requires="a14">
          <p:sp>
            <p:nvSpPr>
              <p:cNvPr id="6" name="Rectangle à coins arrondis 22">
                <a:extLst>
                  <a:ext uri="{FF2B5EF4-FFF2-40B4-BE49-F238E27FC236}">
                    <a16:creationId xmlns:a16="http://schemas.microsoft.com/office/drawing/2014/main" id="{BE70EE63-87D1-A846-80EA-2C1B8A2C46E4}"/>
                  </a:ext>
                </a:extLst>
              </p:cNvPr>
              <p:cNvSpPr/>
              <p:nvPr/>
            </p:nvSpPr>
            <p:spPr>
              <a:xfrm>
                <a:off x="2311346" y="4256130"/>
                <a:ext cx="8086544" cy="541965"/>
              </a:xfrm>
              <a:prstGeom prst="round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14:m>
                  <m:oMath xmlns:m="http://schemas.openxmlformats.org/officeDocument/2006/math">
                    <m:r>
                      <a:rPr lang="fr-FR" sz="2400" b="1" i="1" dirty="0" smtClean="0">
                        <a:solidFill>
                          <a:schemeClr val="tx1"/>
                        </a:solidFill>
                        <a:latin typeface="Cambria Math" panose="02040503050406030204" pitchFamily="18" charset="0"/>
                      </a:rPr>
                      <m:t>𝑭𝒓</m:t>
                    </m:r>
                    <m:r>
                      <a:rPr lang="fr-FR" sz="2400" b="1" i="1" dirty="0" smtClean="0">
                        <a:solidFill>
                          <a:schemeClr val="tx1"/>
                        </a:solidFill>
                        <a:latin typeface="Cambria Math" panose="02040503050406030204" pitchFamily="18" charset="0"/>
                      </a:rPr>
                      <m:t>é</m:t>
                    </m:r>
                    <m:r>
                      <a:rPr lang="fr-FR" sz="2400" b="1" i="1" dirty="0" smtClean="0">
                        <a:solidFill>
                          <a:schemeClr val="tx1"/>
                        </a:solidFill>
                        <a:latin typeface="Cambria Math" panose="02040503050406030204" pitchFamily="18" charset="0"/>
                      </a:rPr>
                      <m:t>𝒒𝒖𝒆𝒏𝒄𝒆</m:t>
                    </m:r>
                    <m:r>
                      <a:rPr lang="fr-MA" sz="2400" b="1" i="1" dirty="0" smtClean="0">
                        <a:solidFill>
                          <a:schemeClr val="tx1"/>
                        </a:solidFill>
                        <a:latin typeface="Cambria Math" panose="02040503050406030204" pitchFamily="18" charset="0"/>
                      </a:rPr>
                      <m:t> </m:t>
                    </m:r>
                    <m:r>
                      <m:rPr>
                        <m:nor/>
                      </m:rPr>
                      <a:rPr lang="fr-FR" sz="2400" b="1" i="0" dirty="0" smtClean="0">
                        <a:solidFill>
                          <a:schemeClr val="tx1"/>
                        </a:solidFill>
                        <a:latin typeface="Cambria Math" panose="02040503050406030204" pitchFamily="18" charset="0"/>
                      </a:rPr>
                      <m:t>4 </m:t>
                    </m:r>
                    <m:r>
                      <m:rPr>
                        <m:nor/>
                      </m:rPr>
                      <a:rPr lang="fr-FR" sz="2400" b="1" i="0" dirty="0" smtClean="0">
                        <a:solidFill>
                          <a:schemeClr val="tx1"/>
                        </a:solidFill>
                        <a:latin typeface="Cambria Math" panose="02040503050406030204" pitchFamily="18" charset="0"/>
                      </a:rPr>
                      <m:t>amis</m:t>
                    </m:r>
                    <m:r>
                      <a:rPr lang="fr-FR" sz="2400" b="1" i="1" dirty="0" smtClean="0">
                        <a:solidFill>
                          <a:schemeClr val="tx1"/>
                        </a:solidFill>
                        <a:latin typeface="Cambria Math" panose="02040503050406030204" pitchFamily="18" charset="0"/>
                      </a:rPr>
                      <m:t>=</m:t>
                    </m:r>
                    <m:f>
                      <m:fPr>
                        <m:ctrlPr>
                          <a:rPr lang="fr-FR" sz="2400" b="1" i="1" dirty="0" smtClean="0">
                            <a:solidFill>
                              <a:schemeClr val="tx1"/>
                            </a:solidFill>
                            <a:latin typeface="Cambria Math" panose="02040503050406030204" pitchFamily="18" charset="0"/>
                          </a:rPr>
                        </m:ctrlPr>
                      </m:fPr>
                      <m:num>
                        <m:r>
                          <a:rPr lang="fr-FR" sz="2400" b="1" i="1" dirty="0" smtClean="0">
                            <a:solidFill>
                              <a:schemeClr val="tx1"/>
                            </a:solidFill>
                            <a:latin typeface="Cambria Math" panose="02040503050406030204" pitchFamily="18" charset="0"/>
                          </a:rPr>
                          <m:t>𝑬𝒇𝒇𝒆𝒄𝒕𝒊𝒇</m:t>
                        </m:r>
                        <m:r>
                          <a:rPr lang="fr-FR" sz="2400" b="1" i="1" dirty="0" smtClean="0">
                            <a:solidFill>
                              <a:schemeClr val="tx1"/>
                            </a:solidFill>
                            <a:latin typeface="Cambria Math" panose="02040503050406030204" pitchFamily="18" charset="0"/>
                          </a:rPr>
                          <m:t> </m:t>
                        </m:r>
                        <m:r>
                          <a:rPr lang="fr-FR" sz="2400" b="1" i="1" dirty="0" smtClean="0">
                            <a:solidFill>
                              <a:schemeClr val="tx1"/>
                            </a:solidFill>
                            <a:latin typeface="Cambria Math" panose="02040503050406030204" pitchFamily="18" charset="0"/>
                          </a:rPr>
                          <m:t>𝒅𝒆</m:t>
                        </m:r>
                        <m:r>
                          <a:rPr lang="fr-FR" sz="2400" b="1" i="1" dirty="0" smtClean="0">
                            <a:solidFill>
                              <a:schemeClr val="tx1"/>
                            </a:solidFill>
                            <a:latin typeface="Cambria Math" panose="02040503050406030204" pitchFamily="18" charset="0"/>
                          </a:rPr>
                          <m:t> </m:t>
                        </m:r>
                        <m:r>
                          <a:rPr lang="fr-FR" sz="2400" b="1" i="1" dirty="0" smtClean="0">
                            <a:solidFill>
                              <a:schemeClr val="tx1"/>
                            </a:solidFill>
                            <a:latin typeface="Cambria Math" panose="02040503050406030204" pitchFamily="18" charset="0"/>
                          </a:rPr>
                          <m:t>𝒍𝒂</m:t>
                        </m:r>
                        <m:r>
                          <a:rPr lang="fr-FR" sz="2400" b="1" i="1" dirty="0" smtClean="0">
                            <a:solidFill>
                              <a:schemeClr val="tx1"/>
                            </a:solidFill>
                            <a:latin typeface="Cambria Math" panose="02040503050406030204" pitchFamily="18" charset="0"/>
                          </a:rPr>
                          <m:t> </m:t>
                        </m:r>
                        <m:r>
                          <a:rPr lang="fr-FR" sz="2400" b="1" i="1" dirty="0" smtClean="0">
                            <a:solidFill>
                              <a:schemeClr val="tx1"/>
                            </a:solidFill>
                            <a:latin typeface="Cambria Math" panose="02040503050406030204" pitchFamily="18" charset="0"/>
                          </a:rPr>
                          <m:t>𝒗𝒂𝒍𝒆𝒖𝒓</m:t>
                        </m:r>
                      </m:num>
                      <m:den>
                        <m:r>
                          <a:rPr lang="fr-FR" sz="2400" b="1" i="1" dirty="0" smtClean="0">
                            <a:solidFill>
                              <a:schemeClr val="tx1"/>
                            </a:solidFill>
                            <a:latin typeface="Cambria Math" panose="02040503050406030204" pitchFamily="18" charset="0"/>
                          </a:rPr>
                          <m:t>𝑬𝒇𝒇𝒆𝒄𝒕𝒊𝒇</m:t>
                        </m:r>
                        <m:r>
                          <a:rPr lang="fr-FR" sz="2400" b="1" i="1" dirty="0" smtClean="0">
                            <a:solidFill>
                              <a:schemeClr val="tx1"/>
                            </a:solidFill>
                            <a:latin typeface="Cambria Math" panose="02040503050406030204" pitchFamily="18" charset="0"/>
                          </a:rPr>
                          <m:t> </m:t>
                        </m:r>
                        <m:r>
                          <a:rPr lang="fr-FR" sz="2400" b="1" i="1" dirty="0" smtClean="0">
                            <a:solidFill>
                              <a:schemeClr val="tx1"/>
                            </a:solidFill>
                            <a:latin typeface="Cambria Math" panose="02040503050406030204" pitchFamily="18" charset="0"/>
                          </a:rPr>
                          <m:t>𝒕𝒐𝒕𝒂𝒍</m:t>
                        </m:r>
                      </m:den>
                    </m:f>
                    <m:r>
                      <a:rPr lang="fr-MA" sz="2400" b="1" i="1" dirty="0" smtClean="0">
                        <a:solidFill>
                          <a:schemeClr val="tx1"/>
                        </a:solidFill>
                        <a:latin typeface="Cambria Math" panose="02040503050406030204" pitchFamily="18" charset="0"/>
                      </a:rPr>
                      <m:t>=</m:t>
                    </m:r>
                    <m:f>
                      <m:fPr>
                        <m:ctrlPr>
                          <a:rPr lang="fr-FR" sz="2400" b="1" i="1" dirty="0">
                            <a:solidFill>
                              <a:schemeClr val="tx1"/>
                            </a:solidFill>
                            <a:latin typeface="Cambria Math" panose="02040503050406030204" pitchFamily="18" charset="0"/>
                          </a:rPr>
                        </m:ctrlPr>
                      </m:fPr>
                      <m:num>
                        <m:r>
                          <a:rPr lang="fr-FR" sz="2400" b="1" i="1" dirty="0" smtClean="0">
                            <a:solidFill>
                              <a:schemeClr val="tx1"/>
                            </a:solidFill>
                            <a:latin typeface="Cambria Math" panose="02040503050406030204" pitchFamily="18" charset="0"/>
                          </a:rPr>
                          <m:t>….</m:t>
                        </m:r>
                      </m:num>
                      <m:den>
                        <m:r>
                          <a:rPr lang="fr-FR" sz="2400" b="1" i="1" dirty="0" smtClean="0">
                            <a:solidFill>
                              <a:schemeClr val="tx1"/>
                            </a:solidFill>
                            <a:latin typeface="Cambria Math" panose="02040503050406030204" pitchFamily="18" charset="0"/>
                          </a:rPr>
                          <m:t>…..</m:t>
                        </m:r>
                      </m:den>
                    </m:f>
                  </m:oMath>
                </a14:m>
                <a:r>
                  <a:rPr lang="fr-FR" sz="2400" b="1" dirty="0">
                    <a:solidFill>
                      <a:schemeClr val="tx1"/>
                    </a:solidFill>
                  </a:rPr>
                  <a:t> = </a:t>
                </a:r>
                <a:r>
                  <a:rPr lang="fr-FR" sz="2400" b="1" dirty="0">
                    <a:solidFill>
                      <a:srgbClr val="C00000"/>
                    </a:solidFill>
                  </a:rPr>
                  <a:t>…..</a:t>
                </a:r>
                <a:r>
                  <a:rPr lang="fr-FR" sz="2400" b="1" dirty="0">
                    <a:solidFill>
                      <a:schemeClr val="tx1"/>
                    </a:solidFill>
                  </a:rPr>
                  <a:t> </a:t>
                </a:r>
              </a:p>
            </p:txBody>
          </p:sp>
        </mc:Choice>
        <mc:Fallback xmlns="">
          <p:sp>
            <p:nvSpPr>
              <p:cNvPr id="6" name="Rectangle à coins arrondis 22">
                <a:extLst>
                  <a:ext uri="{FF2B5EF4-FFF2-40B4-BE49-F238E27FC236}">
                    <a16:creationId xmlns:a16="http://schemas.microsoft.com/office/drawing/2014/main" id="{BE70EE63-87D1-A846-80EA-2C1B8A2C46E4}"/>
                  </a:ext>
                </a:extLst>
              </p:cNvPr>
              <p:cNvSpPr>
                <a:spLocks noRot="1" noChangeAspect="1" noMove="1" noResize="1" noEditPoints="1" noAdjustHandles="1" noChangeArrowheads="1" noChangeShapeType="1" noTextEdit="1"/>
              </p:cNvSpPr>
              <p:nvPr/>
            </p:nvSpPr>
            <p:spPr>
              <a:xfrm>
                <a:off x="2311346" y="4256130"/>
                <a:ext cx="8086544" cy="541965"/>
              </a:xfrm>
              <a:prstGeom prst="roundRect">
                <a:avLst/>
              </a:prstGeom>
              <a:blipFill>
                <a:blip r:embed="rId3"/>
                <a:stretch>
                  <a:fillRect t="-3371" b="-15730"/>
                </a:stretch>
              </a:blipFill>
              <a:ln w="38100">
                <a:noFill/>
              </a:ln>
            </p:spPr>
            <p:txBody>
              <a:bodyPr/>
              <a:lstStyle/>
              <a:p>
                <a:r>
                  <a:rPr lang="fr-FR">
                    <a:noFill/>
                  </a:rPr>
                  <a:t> </a:t>
                </a:r>
              </a:p>
            </p:txBody>
          </p:sp>
        </mc:Fallback>
      </mc:AlternateContent>
      <p:sp>
        <p:nvSpPr>
          <p:cNvPr id="13" name="ZoneTexte 12">
            <a:extLst>
              <a:ext uri="{FF2B5EF4-FFF2-40B4-BE49-F238E27FC236}">
                <a16:creationId xmlns:a16="http://schemas.microsoft.com/office/drawing/2014/main" id="{44E9A4E5-7399-F587-F3B9-9914DBF9A755}"/>
              </a:ext>
            </a:extLst>
          </p:cNvPr>
          <p:cNvSpPr txBox="1"/>
          <p:nvPr/>
        </p:nvSpPr>
        <p:spPr>
          <a:xfrm>
            <a:off x="3201906" y="5324579"/>
            <a:ext cx="6551608" cy="461665"/>
          </a:xfrm>
          <a:prstGeom prst="rect">
            <a:avLst/>
          </a:prstGeom>
          <a:noFill/>
        </p:spPr>
        <p:txBody>
          <a:bodyPr wrap="square" rtlCol="0">
            <a:spAutoFit/>
          </a:bodyPr>
          <a:lstStyle/>
          <a:p>
            <a:r>
              <a:rPr lang="fr-MA" sz="2400" b="1" dirty="0"/>
              <a:t>….. élèves sur ……. </a:t>
            </a:r>
            <a:r>
              <a:rPr lang="fr-MA" sz="2400" dirty="0"/>
              <a:t>ont 4 amis</a:t>
            </a:r>
          </a:p>
        </p:txBody>
      </p:sp>
      <p:graphicFrame>
        <p:nvGraphicFramePr>
          <p:cNvPr id="14" name="Tableau 13">
            <a:extLst>
              <a:ext uri="{FF2B5EF4-FFF2-40B4-BE49-F238E27FC236}">
                <a16:creationId xmlns:a16="http://schemas.microsoft.com/office/drawing/2014/main" id="{FF409798-D02E-BBA1-1EAD-4C070537B4F4}"/>
              </a:ext>
            </a:extLst>
          </p:cNvPr>
          <p:cNvGraphicFramePr>
            <a:graphicFrameLocks noGrp="1"/>
          </p:cNvGraphicFramePr>
          <p:nvPr>
            <p:extLst>
              <p:ext uri="{D42A27DB-BD31-4B8C-83A1-F6EECF244321}">
                <p14:modId xmlns:p14="http://schemas.microsoft.com/office/powerpoint/2010/main" val="3210382693"/>
              </p:ext>
            </p:extLst>
          </p:nvPr>
        </p:nvGraphicFramePr>
        <p:xfrm>
          <a:off x="1339727" y="1992286"/>
          <a:ext cx="8927394" cy="1737360"/>
        </p:xfrm>
        <a:graphic>
          <a:graphicData uri="http://schemas.openxmlformats.org/drawingml/2006/table">
            <a:tbl>
              <a:tblPr firstRow="1" bandRow="1">
                <a:tableStyleId>{5C22544A-7EE6-4342-B048-85BDC9FD1C3A}</a:tableStyleId>
              </a:tblPr>
              <a:tblGrid>
                <a:gridCol w="1676677">
                  <a:extLst>
                    <a:ext uri="{9D8B030D-6E8A-4147-A177-3AD203B41FA5}">
                      <a16:colId xmlns:a16="http://schemas.microsoft.com/office/drawing/2014/main" val="4106515342"/>
                    </a:ext>
                  </a:extLst>
                </a:gridCol>
                <a:gridCol w="1299121">
                  <a:extLst>
                    <a:ext uri="{9D8B030D-6E8A-4147-A177-3AD203B41FA5}">
                      <a16:colId xmlns:a16="http://schemas.microsoft.com/office/drawing/2014/main" val="2757492878"/>
                    </a:ext>
                  </a:extLst>
                </a:gridCol>
                <a:gridCol w="1487899">
                  <a:extLst>
                    <a:ext uri="{9D8B030D-6E8A-4147-A177-3AD203B41FA5}">
                      <a16:colId xmlns:a16="http://schemas.microsoft.com/office/drawing/2014/main" val="2089174270"/>
                    </a:ext>
                  </a:extLst>
                </a:gridCol>
                <a:gridCol w="1487899">
                  <a:extLst>
                    <a:ext uri="{9D8B030D-6E8A-4147-A177-3AD203B41FA5}">
                      <a16:colId xmlns:a16="http://schemas.microsoft.com/office/drawing/2014/main" val="1439056969"/>
                    </a:ext>
                  </a:extLst>
                </a:gridCol>
                <a:gridCol w="1487899">
                  <a:extLst>
                    <a:ext uri="{9D8B030D-6E8A-4147-A177-3AD203B41FA5}">
                      <a16:colId xmlns:a16="http://schemas.microsoft.com/office/drawing/2014/main" val="302676121"/>
                    </a:ext>
                  </a:extLst>
                </a:gridCol>
                <a:gridCol w="1487899">
                  <a:extLst>
                    <a:ext uri="{9D8B030D-6E8A-4147-A177-3AD203B41FA5}">
                      <a16:colId xmlns:a16="http://schemas.microsoft.com/office/drawing/2014/main" val="2204713430"/>
                    </a:ext>
                  </a:extLst>
                </a:gridCol>
              </a:tblGrid>
              <a:tr h="37084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Nombre d’amis</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3</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4</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5</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6</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7</a:t>
                      </a:r>
                    </a:p>
                  </a:txBody>
                  <a:tcPr/>
                </a:tc>
                <a:extLst>
                  <a:ext uri="{0D108BD9-81ED-4DB2-BD59-A6C34878D82A}">
                    <a16:rowId xmlns:a16="http://schemas.microsoft.com/office/drawing/2014/main" val="3116519769"/>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2</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6</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7</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4</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1</a:t>
                      </a:r>
                    </a:p>
                  </a:txBody>
                  <a:tcPr/>
                </a:tc>
                <a:extLst>
                  <a:ext uri="{0D108BD9-81ED-4DB2-BD59-A6C34878D82A}">
                    <a16:rowId xmlns:a16="http://schemas.microsoft.com/office/drawing/2014/main" val="1193069584"/>
                  </a:ext>
                </a:extLst>
              </a:tr>
              <a:tr h="370840">
                <a:tc>
                  <a:txBody>
                    <a:bodyPr/>
                    <a:lstStyle/>
                    <a:p>
                      <a:pPr algn="ctr"/>
                      <a:r>
                        <a:rPr lang="fr-FR" sz="2400" b="1" kern="1200" dirty="0">
                          <a:solidFill>
                            <a:schemeClr val="dk1"/>
                          </a:solidFill>
                          <a:latin typeface="Calibri" panose="020F0502020204030204"/>
                          <a:ea typeface="+mn-ea"/>
                          <a:cs typeface="+mn-cs"/>
                        </a:rPr>
                        <a:t>Fréquence</a:t>
                      </a:r>
                    </a:p>
                  </a:txBody>
                  <a:tcPr/>
                </a:tc>
                <a:tc>
                  <a:txBody>
                    <a:bodyPr/>
                    <a:lstStyle/>
                    <a:p>
                      <a:pPr algn="ctr"/>
                      <a:r>
                        <a:rPr lang="fr-FR" b="1" dirty="0"/>
                        <a:t>0,1</a:t>
                      </a:r>
                    </a:p>
                  </a:txBody>
                  <a:tcPr/>
                </a:tc>
                <a:tc>
                  <a:txBody>
                    <a:bodyPr/>
                    <a:lstStyle/>
                    <a:p>
                      <a:pPr algn="ctr"/>
                      <a:r>
                        <a:rPr lang="fr-FR" sz="2400" b="1" dirty="0">
                          <a:solidFill>
                            <a:srgbClr val="C00000"/>
                          </a:solidFill>
                        </a:rPr>
                        <a:t>…..</a:t>
                      </a:r>
                    </a:p>
                  </a:txBody>
                  <a:tcPr/>
                </a:tc>
                <a:tc>
                  <a:txBody>
                    <a:bodyPr/>
                    <a:lstStyle/>
                    <a:p>
                      <a:endParaRPr lang="fr-FR"/>
                    </a:p>
                  </a:txBody>
                  <a:tcPr/>
                </a:tc>
                <a:tc>
                  <a:txBody>
                    <a:bodyPr/>
                    <a:lstStyle/>
                    <a:p>
                      <a:endParaRPr lang="fr-FR"/>
                    </a:p>
                  </a:txBody>
                  <a:tcPr/>
                </a:tc>
                <a:tc>
                  <a:txBody>
                    <a:bodyPr/>
                    <a:lstStyle/>
                    <a:p>
                      <a:endParaRPr lang="fr-FR" dirty="0"/>
                    </a:p>
                  </a:txBody>
                  <a:tcPr/>
                </a:tc>
                <a:extLst>
                  <a:ext uri="{0D108BD9-81ED-4DB2-BD59-A6C34878D82A}">
                    <a16:rowId xmlns:a16="http://schemas.microsoft.com/office/drawing/2014/main" val="1572606495"/>
                  </a:ext>
                </a:extLst>
              </a:tr>
            </a:tbl>
          </a:graphicData>
        </a:graphic>
      </p:graphicFrame>
    </p:spTree>
    <p:extLst>
      <p:ext uri="{BB962C8B-B14F-4D97-AF65-F5344CB8AC3E}">
        <p14:creationId xmlns:p14="http://schemas.microsoft.com/office/powerpoint/2010/main" val="395252464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8D7665-CFD3-3835-4E44-FB9A5AFADD19}"/>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4A94372E-B0CD-7029-EFCF-D889B584B9BF}"/>
              </a:ext>
            </a:extLst>
          </p:cNvPr>
          <p:cNvSpPr>
            <a:spLocks noGrp="1"/>
          </p:cNvSpPr>
          <p:nvPr>
            <p:ph type="title"/>
          </p:nvPr>
        </p:nvSpPr>
        <p:spPr/>
        <p:txBody>
          <a:bodyPr/>
          <a:lstStyle/>
          <a:p>
            <a:r>
              <a:rPr lang="fr-FR" dirty="0"/>
              <a:t>Voici les bonnes réponses</a:t>
            </a:r>
          </a:p>
        </p:txBody>
      </p:sp>
      <p:grpSp>
        <p:nvGrpSpPr>
          <p:cNvPr id="10" name="Groupe 9">
            <a:extLst>
              <a:ext uri="{FF2B5EF4-FFF2-40B4-BE49-F238E27FC236}">
                <a16:creationId xmlns:a16="http://schemas.microsoft.com/office/drawing/2014/main" id="{14FF0655-F271-2F62-30BE-DD8E9C460011}"/>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CCB2E53B-BB5D-E1BD-4058-2E549A37F1F2}"/>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3399BE8A-5864-4EF3-BD6F-68DC267790AE}"/>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 name="Rectangle 2">
            <a:extLst>
              <a:ext uri="{FF2B5EF4-FFF2-40B4-BE49-F238E27FC236}">
                <a16:creationId xmlns:a16="http://schemas.microsoft.com/office/drawing/2014/main" id="{A6B41726-2897-F479-86C8-ED3D2AE4C2E9}"/>
              </a:ext>
            </a:extLst>
          </p:cNvPr>
          <p:cNvSpPr/>
          <p:nvPr/>
        </p:nvSpPr>
        <p:spPr>
          <a:xfrm>
            <a:off x="1984887" y="1234926"/>
            <a:ext cx="7338017" cy="646331"/>
          </a:xfrm>
          <a:prstGeom prst="rect">
            <a:avLst/>
          </a:prstGeom>
        </p:spPr>
        <p:txBody>
          <a:bodyPr wrap="square">
            <a:spAutoFit/>
          </a:bodyPr>
          <a:lstStyle/>
          <a:p>
            <a:pPr algn="ctr"/>
            <a:r>
              <a:rPr lang="fr-FR" sz="2800" dirty="0"/>
              <a:t>N=2+6+7+4+1=</a:t>
            </a:r>
            <a:r>
              <a:rPr lang="fr-FR" sz="3600" b="1" dirty="0">
                <a:solidFill>
                  <a:srgbClr val="C00000"/>
                </a:solidFill>
              </a:rPr>
              <a:t>20</a:t>
            </a:r>
            <a:endParaRPr lang="fr-FR" sz="2800" b="1" dirty="0">
              <a:solidFill>
                <a:srgbClr val="C00000"/>
              </a:solidFill>
            </a:endParaRPr>
          </a:p>
        </p:txBody>
      </p:sp>
      <mc:AlternateContent xmlns:mc="http://schemas.openxmlformats.org/markup-compatibility/2006" xmlns:a14="http://schemas.microsoft.com/office/drawing/2010/main">
        <mc:Choice Requires="a14">
          <p:sp>
            <p:nvSpPr>
              <p:cNvPr id="6" name="Rectangle à coins arrondis 22">
                <a:extLst>
                  <a:ext uri="{FF2B5EF4-FFF2-40B4-BE49-F238E27FC236}">
                    <a16:creationId xmlns:a16="http://schemas.microsoft.com/office/drawing/2014/main" id="{4A35FE31-D0EE-2B11-F074-829824C07170}"/>
                  </a:ext>
                </a:extLst>
              </p:cNvPr>
              <p:cNvSpPr/>
              <p:nvPr/>
            </p:nvSpPr>
            <p:spPr>
              <a:xfrm>
                <a:off x="2311346" y="4256130"/>
                <a:ext cx="8086544" cy="541965"/>
              </a:xfrm>
              <a:prstGeom prst="round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14:m>
                  <m:oMath xmlns:m="http://schemas.openxmlformats.org/officeDocument/2006/math">
                    <m:r>
                      <a:rPr lang="fr-FR" sz="2400" b="1" i="1" dirty="0" smtClean="0">
                        <a:solidFill>
                          <a:schemeClr val="tx1"/>
                        </a:solidFill>
                        <a:latin typeface="Cambria Math" panose="02040503050406030204" pitchFamily="18" charset="0"/>
                      </a:rPr>
                      <m:t>𝑭𝒓</m:t>
                    </m:r>
                    <m:r>
                      <a:rPr lang="fr-FR" sz="2400" b="1" i="1" dirty="0" smtClean="0">
                        <a:solidFill>
                          <a:schemeClr val="tx1"/>
                        </a:solidFill>
                        <a:latin typeface="Cambria Math" panose="02040503050406030204" pitchFamily="18" charset="0"/>
                      </a:rPr>
                      <m:t>é</m:t>
                    </m:r>
                    <m:r>
                      <a:rPr lang="fr-FR" sz="2400" b="1" i="1" dirty="0" smtClean="0">
                        <a:solidFill>
                          <a:schemeClr val="tx1"/>
                        </a:solidFill>
                        <a:latin typeface="Cambria Math" panose="02040503050406030204" pitchFamily="18" charset="0"/>
                      </a:rPr>
                      <m:t>𝒒𝒖𝒆𝒏𝒄𝒆</m:t>
                    </m:r>
                    <m:r>
                      <a:rPr lang="fr-MA" sz="2400" b="1" i="1" dirty="0" smtClean="0">
                        <a:solidFill>
                          <a:schemeClr val="tx1"/>
                        </a:solidFill>
                        <a:latin typeface="Cambria Math" panose="02040503050406030204" pitchFamily="18" charset="0"/>
                      </a:rPr>
                      <m:t> </m:t>
                    </m:r>
                    <m:r>
                      <m:rPr>
                        <m:nor/>
                      </m:rPr>
                      <a:rPr lang="fr-FR" sz="2400" b="1" i="0" dirty="0" smtClean="0">
                        <a:solidFill>
                          <a:schemeClr val="tx1"/>
                        </a:solidFill>
                        <a:latin typeface="Cambria Math" panose="02040503050406030204" pitchFamily="18" charset="0"/>
                      </a:rPr>
                      <m:t>4 </m:t>
                    </m:r>
                    <m:r>
                      <m:rPr>
                        <m:nor/>
                      </m:rPr>
                      <a:rPr lang="fr-FR" sz="2400" b="1" i="0" dirty="0" smtClean="0">
                        <a:solidFill>
                          <a:schemeClr val="tx1"/>
                        </a:solidFill>
                        <a:latin typeface="Cambria Math" panose="02040503050406030204" pitchFamily="18" charset="0"/>
                      </a:rPr>
                      <m:t>amis</m:t>
                    </m:r>
                    <m:r>
                      <a:rPr lang="fr-FR" sz="2400" b="1" i="1" dirty="0" smtClean="0">
                        <a:solidFill>
                          <a:schemeClr val="tx1"/>
                        </a:solidFill>
                        <a:latin typeface="Cambria Math" panose="02040503050406030204" pitchFamily="18" charset="0"/>
                      </a:rPr>
                      <m:t>=</m:t>
                    </m:r>
                    <m:f>
                      <m:fPr>
                        <m:ctrlPr>
                          <a:rPr lang="fr-FR" sz="2400" b="1" i="1" dirty="0" smtClean="0">
                            <a:solidFill>
                              <a:schemeClr val="tx1"/>
                            </a:solidFill>
                            <a:latin typeface="Cambria Math" panose="02040503050406030204" pitchFamily="18" charset="0"/>
                          </a:rPr>
                        </m:ctrlPr>
                      </m:fPr>
                      <m:num>
                        <m:r>
                          <a:rPr lang="fr-FR" sz="2400" b="1" i="1" dirty="0" smtClean="0">
                            <a:solidFill>
                              <a:schemeClr val="tx1"/>
                            </a:solidFill>
                            <a:latin typeface="Cambria Math" panose="02040503050406030204" pitchFamily="18" charset="0"/>
                          </a:rPr>
                          <m:t>𝑬𝒇𝒇𝒆𝒄𝒕𝒊𝒇</m:t>
                        </m:r>
                        <m:r>
                          <a:rPr lang="fr-FR" sz="2400" b="1" i="1" dirty="0" smtClean="0">
                            <a:solidFill>
                              <a:schemeClr val="tx1"/>
                            </a:solidFill>
                            <a:latin typeface="Cambria Math" panose="02040503050406030204" pitchFamily="18" charset="0"/>
                          </a:rPr>
                          <m:t> </m:t>
                        </m:r>
                        <m:r>
                          <a:rPr lang="fr-FR" sz="2400" b="1" i="1" dirty="0" smtClean="0">
                            <a:solidFill>
                              <a:schemeClr val="tx1"/>
                            </a:solidFill>
                            <a:latin typeface="Cambria Math" panose="02040503050406030204" pitchFamily="18" charset="0"/>
                          </a:rPr>
                          <m:t>𝒅𝒆</m:t>
                        </m:r>
                        <m:r>
                          <a:rPr lang="fr-FR" sz="2400" b="1" i="1" dirty="0" smtClean="0">
                            <a:solidFill>
                              <a:schemeClr val="tx1"/>
                            </a:solidFill>
                            <a:latin typeface="Cambria Math" panose="02040503050406030204" pitchFamily="18" charset="0"/>
                          </a:rPr>
                          <m:t> </m:t>
                        </m:r>
                        <m:r>
                          <a:rPr lang="fr-FR" sz="2400" b="1" i="1" dirty="0" smtClean="0">
                            <a:solidFill>
                              <a:schemeClr val="tx1"/>
                            </a:solidFill>
                            <a:latin typeface="Cambria Math" panose="02040503050406030204" pitchFamily="18" charset="0"/>
                          </a:rPr>
                          <m:t>𝒍𝒂</m:t>
                        </m:r>
                        <m:r>
                          <a:rPr lang="fr-FR" sz="2400" b="1" i="1" dirty="0" smtClean="0">
                            <a:solidFill>
                              <a:schemeClr val="tx1"/>
                            </a:solidFill>
                            <a:latin typeface="Cambria Math" panose="02040503050406030204" pitchFamily="18" charset="0"/>
                          </a:rPr>
                          <m:t> </m:t>
                        </m:r>
                        <m:r>
                          <a:rPr lang="fr-FR" sz="2400" b="1" i="1" dirty="0" smtClean="0">
                            <a:solidFill>
                              <a:schemeClr val="tx1"/>
                            </a:solidFill>
                            <a:latin typeface="Cambria Math" panose="02040503050406030204" pitchFamily="18" charset="0"/>
                          </a:rPr>
                          <m:t>𝒗𝒂𝒍𝒆𝒖𝒓</m:t>
                        </m:r>
                      </m:num>
                      <m:den>
                        <m:r>
                          <a:rPr lang="fr-FR" sz="2400" b="1" i="1" dirty="0" smtClean="0">
                            <a:solidFill>
                              <a:schemeClr val="tx1"/>
                            </a:solidFill>
                            <a:latin typeface="Cambria Math" panose="02040503050406030204" pitchFamily="18" charset="0"/>
                          </a:rPr>
                          <m:t>𝑬𝒇𝒇𝒆𝒄𝒕𝒊𝒇</m:t>
                        </m:r>
                        <m:r>
                          <a:rPr lang="fr-FR" sz="2400" b="1" i="1" dirty="0" smtClean="0">
                            <a:solidFill>
                              <a:schemeClr val="tx1"/>
                            </a:solidFill>
                            <a:latin typeface="Cambria Math" panose="02040503050406030204" pitchFamily="18" charset="0"/>
                          </a:rPr>
                          <m:t> </m:t>
                        </m:r>
                        <m:r>
                          <a:rPr lang="fr-FR" sz="2400" b="1" i="1" dirty="0" smtClean="0">
                            <a:solidFill>
                              <a:schemeClr val="tx1"/>
                            </a:solidFill>
                            <a:latin typeface="Cambria Math" panose="02040503050406030204" pitchFamily="18" charset="0"/>
                          </a:rPr>
                          <m:t>𝒕𝒐𝒕𝒂𝒍</m:t>
                        </m:r>
                      </m:den>
                    </m:f>
                    <m:r>
                      <a:rPr lang="fr-MA" sz="2400" b="1" i="1" dirty="0" smtClean="0">
                        <a:solidFill>
                          <a:schemeClr val="tx1"/>
                        </a:solidFill>
                        <a:latin typeface="Cambria Math" panose="02040503050406030204" pitchFamily="18" charset="0"/>
                      </a:rPr>
                      <m:t>=</m:t>
                    </m:r>
                    <m:f>
                      <m:fPr>
                        <m:ctrlPr>
                          <a:rPr lang="fr-FR" sz="2400" b="1" i="1" dirty="0">
                            <a:solidFill>
                              <a:schemeClr val="tx1"/>
                            </a:solidFill>
                            <a:latin typeface="Cambria Math" panose="02040503050406030204" pitchFamily="18" charset="0"/>
                          </a:rPr>
                        </m:ctrlPr>
                      </m:fPr>
                      <m:num>
                        <m:r>
                          <a:rPr lang="fr-FR" sz="2400" b="1" i="1" dirty="0" smtClean="0">
                            <a:solidFill>
                              <a:schemeClr val="tx1"/>
                            </a:solidFill>
                            <a:latin typeface="Cambria Math" panose="02040503050406030204" pitchFamily="18" charset="0"/>
                          </a:rPr>
                          <m:t>𝟔</m:t>
                        </m:r>
                      </m:num>
                      <m:den>
                        <m:r>
                          <a:rPr lang="fr-FR" sz="2400" b="1" i="1" dirty="0" smtClean="0">
                            <a:solidFill>
                              <a:schemeClr val="tx1"/>
                            </a:solidFill>
                            <a:latin typeface="Cambria Math" panose="02040503050406030204" pitchFamily="18" charset="0"/>
                          </a:rPr>
                          <m:t>𝟐𝟎</m:t>
                        </m:r>
                      </m:den>
                    </m:f>
                  </m:oMath>
                </a14:m>
                <a:r>
                  <a:rPr lang="fr-FR" sz="2400" b="1" dirty="0">
                    <a:solidFill>
                      <a:schemeClr val="tx1"/>
                    </a:solidFill>
                  </a:rPr>
                  <a:t> = </a:t>
                </a:r>
                <a:r>
                  <a:rPr lang="fr-FR" sz="2400" b="1" dirty="0">
                    <a:solidFill>
                      <a:srgbClr val="C00000"/>
                    </a:solidFill>
                  </a:rPr>
                  <a:t>0,3</a:t>
                </a:r>
                <a:r>
                  <a:rPr lang="fr-FR" sz="2400" b="1" dirty="0">
                    <a:solidFill>
                      <a:schemeClr val="tx1"/>
                    </a:solidFill>
                  </a:rPr>
                  <a:t> </a:t>
                </a:r>
              </a:p>
            </p:txBody>
          </p:sp>
        </mc:Choice>
        <mc:Fallback xmlns="">
          <p:sp>
            <p:nvSpPr>
              <p:cNvPr id="6" name="Rectangle à coins arrondis 22">
                <a:extLst>
                  <a:ext uri="{FF2B5EF4-FFF2-40B4-BE49-F238E27FC236}">
                    <a16:creationId xmlns:a16="http://schemas.microsoft.com/office/drawing/2014/main" id="{4A35FE31-D0EE-2B11-F074-829824C07170}"/>
                  </a:ext>
                </a:extLst>
              </p:cNvPr>
              <p:cNvSpPr>
                <a:spLocks noRot="1" noChangeAspect="1" noMove="1" noResize="1" noEditPoints="1" noAdjustHandles="1" noChangeArrowheads="1" noChangeShapeType="1" noTextEdit="1"/>
              </p:cNvSpPr>
              <p:nvPr/>
            </p:nvSpPr>
            <p:spPr>
              <a:xfrm>
                <a:off x="2311346" y="4256130"/>
                <a:ext cx="8086544" cy="541965"/>
              </a:xfrm>
              <a:prstGeom prst="roundRect">
                <a:avLst/>
              </a:prstGeom>
              <a:blipFill>
                <a:blip r:embed="rId3"/>
                <a:stretch>
                  <a:fillRect t="-3371" b="-15730"/>
                </a:stretch>
              </a:blipFill>
              <a:ln w="38100">
                <a:noFill/>
              </a:ln>
            </p:spPr>
            <p:txBody>
              <a:bodyPr/>
              <a:lstStyle/>
              <a:p>
                <a:r>
                  <a:rPr lang="fr-FR">
                    <a:noFill/>
                  </a:rPr>
                  <a:t> </a:t>
                </a:r>
              </a:p>
            </p:txBody>
          </p:sp>
        </mc:Fallback>
      </mc:AlternateContent>
      <p:sp>
        <p:nvSpPr>
          <p:cNvPr id="13" name="ZoneTexte 12">
            <a:extLst>
              <a:ext uri="{FF2B5EF4-FFF2-40B4-BE49-F238E27FC236}">
                <a16:creationId xmlns:a16="http://schemas.microsoft.com/office/drawing/2014/main" id="{572BF446-218D-C484-678C-FF5BCF32A72E}"/>
              </a:ext>
            </a:extLst>
          </p:cNvPr>
          <p:cNvSpPr txBox="1"/>
          <p:nvPr/>
        </p:nvSpPr>
        <p:spPr>
          <a:xfrm>
            <a:off x="3201906" y="5324579"/>
            <a:ext cx="6551608" cy="461665"/>
          </a:xfrm>
          <a:prstGeom prst="rect">
            <a:avLst/>
          </a:prstGeom>
          <a:noFill/>
        </p:spPr>
        <p:txBody>
          <a:bodyPr wrap="square" rtlCol="0">
            <a:spAutoFit/>
          </a:bodyPr>
          <a:lstStyle/>
          <a:p>
            <a:r>
              <a:rPr lang="fr-MA" sz="2400" b="1" dirty="0"/>
              <a:t>6 élèves sur 20 </a:t>
            </a:r>
            <a:r>
              <a:rPr lang="fr-MA" sz="2400" dirty="0"/>
              <a:t>ont 4 amis</a:t>
            </a:r>
          </a:p>
        </p:txBody>
      </p:sp>
      <p:graphicFrame>
        <p:nvGraphicFramePr>
          <p:cNvPr id="14" name="Tableau 13">
            <a:extLst>
              <a:ext uri="{FF2B5EF4-FFF2-40B4-BE49-F238E27FC236}">
                <a16:creationId xmlns:a16="http://schemas.microsoft.com/office/drawing/2014/main" id="{FCB1398B-D9D1-2212-F78F-D40B0DF73EB7}"/>
              </a:ext>
            </a:extLst>
          </p:cNvPr>
          <p:cNvGraphicFramePr>
            <a:graphicFrameLocks noGrp="1"/>
          </p:cNvGraphicFramePr>
          <p:nvPr>
            <p:extLst>
              <p:ext uri="{D42A27DB-BD31-4B8C-83A1-F6EECF244321}">
                <p14:modId xmlns:p14="http://schemas.microsoft.com/office/powerpoint/2010/main" val="90311238"/>
              </p:ext>
            </p:extLst>
          </p:nvPr>
        </p:nvGraphicFramePr>
        <p:xfrm>
          <a:off x="1339727" y="1992286"/>
          <a:ext cx="8927394" cy="1737360"/>
        </p:xfrm>
        <a:graphic>
          <a:graphicData uri="http://schemas.openxmlformats.org/drawingml/2006/table">
            <a:tbl>
              <a:tblPr firstRow="1" bandRow="1">
                <a:tableStyleId>{5C22544A-7EE6-4342-B048-85BDC9FD1C3A}</a:tableStyleId>
              </a:tblPr>
              <a:tblGrid>
                <a:gridCol w="1676677">
                  <a:extLst>
                    <a:ext uri="{9D8B030D-6E8A-4147-A177-3AD203B41FA5}">
                      <a16:colId xmlns:a16="http://schemas.microsoft.com/office/drawing/2014/main" val="4106515342"/>
                    </a:ext>
                  </a:extLst>
                </a:gridCol>
                <a:gridCol w="1299121">
                  <a:extLst>
                    <a:ext uri="{9D8B030D-6E8A-4147-A177-3AD203B41FA5}">
                      <a16:colId xmlns:a16="http://schemas.microsoft.com/office/drawing/2014/main" val="2757492878"/>
                    </a:ext>
                  </a:extLst>
                </a:gridCol>
                <a:gridCol w="1487899">
                  <a:extLst>
                    <a:ext uri="{9D8B030D-6E8A-4147-A177-3AD203B41FA5}">
                      <a16:colId xmlns:a16="http://schemas.microsoft.com/office/drawing/2014/main" val="2089174270"/>
                    </a:ext>
                  </a:extLst>
                </a:gridCol>
                <a:gridCol w="1487899">
                  <a:extLst>
                    <a:ext uri="{9D8B030D-6E8A-4147-A177-3AD203B41FA5}">
                      <a16:colId xmlns:a16="http://schemas.microsoft.com/office/drawing/2014/main" val="1439056969"/>
                    </a:ext>
                  </a:extLst>
                </a:gridCol>
                <a:gridCol w="1487899">
                  <a:extLst>
                    <a:ext uri="{9D8B030D-6E8A-4147-A177-3AD203B41FA5}">
                      <a16:colId xmlns:a16="http://schemas.microsoft.com/office/drawing/2014/main" val="302676121"/>
                    </a:ext>
                  </a:extLst>
                </a:gridCol>
                <a:gridCol w="1487899">
                  <a:extLst>
                    <a:ext uri="{9D8B030D-6E8A-4147-A177-3AD203B41FA5}">
                      <a16:colId xmlns:a16="http://schemas.microsoft.com/office/drawing/2014/main" val="2204713430"/>
                    </a:ext>
                  </a:extLst>
                </a:gridCol>
              </a:tblGrid>
              <a:tr h="37084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Nombre d’amis</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3</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4</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5</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6</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7</a:t>
                      </a:r>
                    </a:p>
                  </a:txBody>
                  <a:tcPr/>
                </a:tc>
                <a:extLst>
                  <a:ext uri="{0D108BD9-81ED-4DB2-BD59-A6C34878D82A}">
                    <a16:rowId xmlns:a16="http://schemas.microsoft.com/office/drawing/2014/main" val="3116519769"/>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2</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6</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7</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4</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1</a:t>
                      </a:r>
                    </a:p>
                  </a:txBody>
                  <a:tcPr/>
                </a:tc>
                <a:extLst>
                  <a:ext uri="{0D108BD9-81ED-4DB2-BD59-A6C34878D82A}">
                    <a16:rowId xmlns:a16="http://schemas.microsoft.com/office/drawing/2014/main" val="1193069584"/>
                  </a:ext>
                </a:extLst>
              </a:tr>
              <a:tr h="370840">
                <a:tc>
                  <a:txBody>
                    <a:bodyPr/>
                    <a:lstStyle/>
                    <a:p>
                      <a:pPr algn="ctr"/>
                      <a:r>
                        <a:rPr lang="fr-FR" sz="2400" b="1" kern="1200" dirty="0">
                          <a:solidFill>
                            <a:schemeClr val="dk1"/>
                          </a:solidFill>
                          <a:latin typeface="Calibri" panose="020F0502020204030204"/>
                          <a:ea typeface="+mn-ea"/>
                          <a:cs typeface="+mn-cs"/>
                        </a:rPr>
                        <a:t>Fréquence</a:t>
                      </a:r>
                    </a:p>
                  </a:txBody>
                  <a:tcPr/>
                </a:tc>
                <a:tc>
                  <a:txBody>
                    <a:bodyPr/>
                    <a:lstStyle/>
                    <a:p>
                      <a:pPr algn="ctr"/>
                      <a:r>
                        <a:rPr lang="fr-FR" b="1" dirty="0"/>
                        <a:t>0,1</a:t>
                      </a:r>
                    </a:p>
                  </a:txBody>
                  <a:tcPr/>
                </a:tc>
                <a:tc>
                  <a:txBody>
                    <a:bodyPr/>
                    <a:lstStyle/>
                    <a:p>
                      <a:pPr algn="ctr"/>
                      <a:endParaRPr lang="fr-FR" sz="2400" b="1" dirty="0">
                        <a:solidFill>
                          <a:srgbClr val="C00000"/>
                        </a:solidFill>
                      </a:endParaRPr>
                    </a:p>
                  </a:txBody>
                  <a:tcPr/>
                </a:tc>
                <a:tc>
                  <a:txBody>
                    <a:bodyPr/>
                    <a:lstStyle/>
                    <a:p>
                      <a:endParaRPr lang="fr-FR"/>
                    </a:p>
                  </a:txBody>
                  <a:tcPr/>
                </a:tc>
                <a:tc>
                  <a:txBody>
                    <a:bodyPr/>
                    <a:lstStyle/>
                    <a:p>
                      <a:endParaRPr lang="fr-FR"/>
                    </a:p>
                  </a:txBody>
                  <a:tcPr/>
                </a:tc>
                <a:tc>
                  <a:txBody>
                    <a:bodyPr/>
                    <a:lstStyle/>
                    <a:p>
                      <a:endParaRPr lang="fr-FR" dirty="0"/>
                    </a:p>
                  </a:txBody>
                  <a:tcPr/>
                </a:tc>
                <a:extLst>
                  <a:ext uri="{0D108BD9-81ED-4DB2-BD59-A6C34878D82A}">
                    <a16:rowId xmlns:a16="http://schemas.microsoft.com/office/drawing/2014/main" val="1572606495"/>
                  </a:ext>
                </a:extLst>
              </a:tr>
            </a:tbl>
          </a:graphicData>
        </a:graphic>
      </p:graphicFrame>
      <p:sp>
        <p:nvSpPr>
          <p:cNvPr id="7" name="ZoneTexte 6">
            <a:extLst>
              <a:ext uri="{FF2B5EF4-FFF2-40B4-BE49-F238E27FC236}">
                <a16:creationId xmlns:a16="http://schemas.microsoft.com/office/drawing/2014/main" id="{6860F38E-C4C9-5DC0-EF41-9004256997C3}"/>
              </a:ext>
            </a:extLst>
          </p:cNvPr>
          <p:cNvSpPr txBox="1"/>
          <p:nvPr/>
        </p:nvSpPr>
        <p:spPr>
          <a:xfrm>
            <a:off x="1924879" y="3244334"/>
            <a:ext cx="6099586" cy="369332"/>
          </a:xfrm>
          <a:prstGeom prst="rect">
            <a:avLst/>
          </a:prstGeom>
          <a:noFill/>
        </p:spPr>
        <p:txBody>
          <a:bodyPr wrap="square">
            <a:spAutoFit/>
          </a:bodyPr>
          <a:lstStyle/>
          <a:p>
            <a:pPr algn="ctr"/>
            <a:r>
              <a:rPr lang="fr-FR" sz="1800" b="1" dirty="0">
                <a:solidFill>
                  <a:srgbClr val="C00000"/>
                </a:solidFill>
              </a:rPr>
              <a:t>0,3</a:t>
            </a:r>
          </a:p>
        </p:txBody>
      </p:sp>
      <p:sp>
        <p:nvSpPr>
          <p:cNvPr id="9" name="Espace réservé du contenu 8">
            <a:extLst>
              <a:ext uri="{FF2B5EF4-FFF2-40B4-BE49-F238E27FC236}">
                <a16:creationId xmlns:a16="http://schemas.microsoft.com/office/drawing/2014/main" id="{B1DC2BED-E4AA-22C8-AF68-6FAED6AD74A7}"/>
              </a:ext>
            </a:extLst>
          </p:cNvPr>
          <p:cNvSpPr>
            <a:spLocks noGrp="1"/>
          </p:cNvSpPr>
          <p:nvPr>
            <p:ph sz="quarter" idx="11"/>
          </p:nvPr>
        </p:nvSpPr>
        <p:spPr/>
        <p:txBody>
          <a:bodyPr/>
          <a:lstStyle/>
          <a:p>
            <a:endParaRPr lang="fr-FR"/>
          </a:p>
        </p:txBody>
      </p:sp>
    </p:spTree>
    <p:extLst>
      <p:ext uri="{BB962C8B-B14F-4D97-AF65-F5344CB8AC3E}">
        <p14:creationId xmlns:p14="http://schemas.microsoft.com/office/powerpoint/2010/main" val="1946366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animBg="1"/>
      <p:bldP spid="13" grpId="0"/>
      <p:bldP spid="7"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D2527A-A56B-DEDB-9D86-24C0845BCC4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8DD68BC-9189-41ED-3D5A-BFD9FB38B5DD}"/>
              </a:ext>
            </a:extLst>
          </p:cNvPr>
          <p:cNvSpPr>
            <a:spLocks noGrp="1"/>
          </p:cNvSpPr>
          <p:nvPr>
            <p:ph type="title"/>
          </p:nvPr>
        </p:nvSpPr>
        <p:spPr/>
        <p:txBody>
          <a:bodyPr/>
          <a:lstStyle/>
          <a:p>
            <a:r>
              <a:rPr lang="fr-FR" dirty="0"/>
              <a:t>Complétez pour calculer  la fréquence 5 amis</a:t>
            </a:r>
          </a:p>
        </p:txBody>
      </p:sp>
      <p:sp>
        <p:nvSpPr>
          <p:cNvPr id="4" name="Espace réservé du contenu 3">
            <a:extLst>
              <a:ext uri="{FF2B5EF4-FFF2-40B4-BE49-F238E27FC236}">
                <a16:creationId xmlns:a16="http://schemas.microsoft.com/office/drawing/2014/main" id="{E38E28F2-AD16-2F30-79D0-2D0499BF2863}"/>
              </a:ext>
            </a:extLst>
          </p:cNvPr>
          <p:cNvSpPr>
            <a:spLocks noGrp="1"/>
          </p:cNvSpPr>
          <p:nvPr>
            <p:ph sz="quarter" idx="11"/>
          </p:nvPr>
        </p:nvSpPr>
        <p:spPr>
          <a:xfrm>
            <a:off x="935304" y="668339"/>
            <a:ext cx="10558061" cy="287134"/>
          </a:xfrm>
        </p:spPr>
        <p:txBody>
          <a:bodyPr/>
          <a:lstStyle/>
          <a:p>
            <a:pPr marL="0" lvl="0" indent="0">
              <a:defRPr/>
            </a:pPr>
            <a:r>
              <a:rPr lang="fr-FR" dirty="0">
                <a:solidFill>
                  <a:prstClr val="white">
                    <a:lumMod val="65000"/>
                  </a:prstClr>
                </a:solidFill>
                <a:latin typeface="Calibri"/>
              </a:rPr>
              <a:t>L’enseignant laisse un moment de réflexion et explique la situation</a:t>
            </a:r>
            <a:endParaRPr lang="fr-FR" dirty="0"/>
          </a:p>
        </p:txBody>
      </p:sp>
      <p:grpSp>
        <p:nvGrpSpPr>
          <p:cNvPr id="10" name="Groupe 9">
            <a:extLst>
              <a:ext uri="{FF2B5EF4-FFF2-40B4-BE49-F238E27FC236}">
                <a16:creationId xmlns:a16="http://schemas.microsoft.com/office/drawing/2014/main" id="{E0EF8D3A-0C50-2E57-A54C-DCF5F6732CC5}"/>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BC93751E-3B05-C1B2-539A-03EF3AF48F7C}"/>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A0E63D73-28DF-77EA-83B3-2744A201CBB4}"/>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5" name="Rectangle 4">
            <a:extLst>
              <a:ext uri="{FF2B5EF4-FFF2-40B4-BE49-F238E27FC236}">
                <a16:creationId xmlns:a16="http://schemas.microsoft.com/office/drawing/2014/main" id="{84D89369-B309-F2F1-0BA0-434D083B1ACA}"/>
              </a:ext>
            </a:extLst>
          </p:cNvPr>
          <p:cNvSpPr/>
          <p:nvPr/>
        </p:nvSpPr>
        <p:spPr>
          <a:xfrm>
            <a:off x="1984887" y="1234926"/>
            <a:ext cx="7338017" cy="646331"/>
          </a:xfrm>
          <a:prstGeom prst="rect">
            <a:avLst/>
          </a:prstGeom>
        </p:spPr>
        <p:txBody>
          <a:bodyPr wrap="square">
            <a:spAutoFit/>
          </a:bodyPr>
          <a:lstStyle/>
          <a:p>
            <a:pPr algn="ctr"/>
            <a:r>
              <a:rPr lang="fr-FR" sz="2800" dirty="0"/>
              <a:t>N=2+6+7+4+1=</a:t>
            </a:r>
            <a:r>
              <a:rPr lang="fr-FR" sz="3600" b="1" dirty="0">
                <a:solidFill>
                  <a:srgbClr val="C00000"/>
                </a:solidFill>
              </a:rPr>
              <a:t>…</a:t>
            </a:r>
            <a:endParaRPr lang="fr-FR" sz="2800" b="1" dirty="0">
              <a:solidFill>
                <a:srgbClr val="C00000"/>
              </a:solidFill>
            </a:endParaRPr>
          </a:p>
        </p:txBody>
      </p:sp>
      <mc:AlternateContent xmlns:mc="http://schemas.openxmlformats.org/markup-compatibility/2006" xmlns:a14="http://schemas.microsoft.com/office/drawing/2010/main">
        <mc:Choice Requires="a14">
          <p:sp>
            <p:nvSpPr>
              <p:cNvPr id="7" name="Rectangle à coins arrondis 22">
                <a:extLst>
                  <a:ext uri="{FF2B5EF4-FFF2-40B4-BE49-F238E27FC236}">
                    <a16:creationId xmlns:a16="http://schemas.microsoft.com/office/drawing/2014/main" id="{7EE138CC-B316-7EA0-D537-94B05FEA3CA0}"/>
                  </a:ext>
                </a:extLst>
              </p:cNvPr>
              <p:cNvSpPr/>
              <p:nvPr/>
            </p:nvSpPr>
            <p:spPr>
              <a:xfrm>
                <a:off x="2171062" y="4394450"/>
                <a:ext cx="8086544" cy="541965"/>
              </a:xfrm>
              <a:prstGeom prst="round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14:m>
                  <m:oMath xmlns:m="http://schemas.openxmlformats.org/officeDocument/2006/math">
                    <m:r>
                      <a:rPr lang="fr-FR" sz="2400" b="1" i="1" dirty="0" smtClean="0">
                        <a:solidFill>
                          <a:schemeClr val="tx1"/>
                        </a:solidFill>
                        <a:latin typeface="Cambria Math" panose="02040503050406030204" pitchFamily="18" charset="0"/>
                      </a:rPr>
                      <m:t>𝑭𝒓</m:t>
                    </m:r>
                    <m:r>
                      <a:rPr lang="fr-FR" sz="2400" b="1" i="1" dirty="0" smtClean="0">
                        <a:solidFill>
                          <a:schemeClr val="tx1"/>
                        </a:solidFill>
                        <a:latin typeface="Cambria Math" panose="02040503050406030204" pitchFamily="18" charset="0"/>
                      </a:rPr>
                      <m:t>é</m:t>
                    </m:r>
                    <m:r>
                      <a:rPr lang="fr-FR" sz="2400" b="1" i="1" dirty="0" smtClean="0">
                        <a:solidFill>
                          <a:schemeClr val="tx1"/>
                        </a:solidFill>
                        <a:latin typeface="Cambria Math" panose="02040503050406030204" pitchFamily="18" charset="0"/>
                      </a:rPr>
                      <m:t>𝒒𝒖𝒆𝒏𝒄𝒆</m:t>
                    </m:r>
                    <m:r>
                      <a:rPr lang="fr-MA" sz="2400" b="1" i="1" dirty="0" smtClean="0">
                        <a:solidFill>
                          <a:schemeClr val="tx1"/>
                        </a:solidFill>
                        <a:latin typeface="Cambria Math" panose="02040503050406030204" pitchFamily="18" charset="0"/>
                      </a:rPr>
                      <m:t> </m:t>
                    </m:r>
                    <m:r>
                      <m:rPr>
                        <m:nor/>
                      </m:rPr>
                      <a:rPr lang="fr-FR" sz="2400" b="1" i="0" dirty="0" smtClean="0">
                        <a:solidFill>
                          <a:schemeClr val="tx1"/>
                        </a:solidFill>
                        <a:latin typeface="Cambria Math" panose="02040503050406030204" pitchFamily="18" charset="0"/>
                      </a:rPr>
                      <m:t>5 </m:t>
                    </m:r>
                    <m:r>
                      <m:rPr>
                        <m:nor/>
                      </m:rPr>
                      <a:rPr lang="fr-FR" sz="2400" b="1" i="0" dirty="0" smtClean="0">
                        <a:solidFill>
                          <a:schemeClr val="tx1"/>
                        </a:solidFill>
                        <a:latin typeface="Cambria Math" panose="02040503050406030204" pitchFamily="18" charset="0"/>
                      </a:rPr>
                      <m:t>amis</m:t>
                    </m:r>
                    <m:r>
                      <m:rPr>
                        <m:nor/>
                      </m:rPr>
                      <a:rPr lang="fr-FR" sz="2400" b="1" i="0" dirty="0" smtClean="0">
                        <a:solidFill>
                          <a:schemeClr val="tx1"/>
                        </a:solidFill>
                        <a:latin typeface="Cambria Math" panose="02040503050406030204" pitchFamily="18" charset="0"/>
                      </a:rPr>
                      <m:t> </m:t>
                    </m:r>
                    <m:r>
                      <a:rPr lang="fr-FR" sz="2400" b="1" i="1" dirty="0" smtClean="0">
                        <a:solidFill>
                          <a:schemeClr val="tx1"/>
                        </a:solidFill>
                        <a:latin typeface="Cambria Math" panose="02040503050406030204" pitchFamily="18" charset="0"/>
                      </a:rPr>
                      <m:t>=</m:t>
                    </m:r>
                    <m:f>
                      <m:fPr>
                        <m:ctrlPr>
                          <a:rPr lang="fr-FR" sz="2400" b="1" i="1" dirty="0" smtClean="0">
                            <a:solidFill>
                              <a:schemeClr val="tx1"/>
                            </a:solidFill>
                            <a:latin typeface="Cambria Math" panose="02040503050406030204" pitchFamily="18" charset="0"/>
                          </a:rPr>
                        </m:ctrlPr>
                      </m:fPr>
                      <m:num>
                        <m:r>
                          <a:rPr lang="fr-FR" sz="2400" b="1" i="1" dirty="0" smtClean="0">
                            <a:solidFill>
                              <a:schemeClr val="tx1"/>
                            </a:solidFill>
                            <a:latin typeface="Cambria Math" panose="02040503050406030204" pitchFamily="18" charset="0"/>
                          </a:rPr>
                          <m:t>𝑬𝒇𝒇𝒆𝒄𝒕𝒊𝒇</m:t>
                        </m:r>
                        <m:r>
                          <a:rPr lang="fr-FR" sz="2400" b="1" i="1" dirty="0" smtClean="0">
                            <a:solidFill>
                              <a:schemeClr val="tx1"/>
                            </a:solidFill>
                            <a:latin typeface="Cambria Math" panose="02040503050406030204" pitchFamily="18" charset="0"/>
                          </a:rPr>
                          <m:t> </m:t>
                        </m:r>
                        <m:r>
                          <a:rPr lang="fr-FR" sz="2400" b="1" i="1" dirty="0" smtClean="0">
                            <a:solidFill>
                              <a:schemeClr val="tx1"/>
                            </a:solidFill>
                            <a:latin typeface="Cambria Math" panose="02040503050406030204" pitchFamily="18" charset="0"/>
                          </a:rPr>
                          <m:t>𝒅𝒆</m:t>
                        </m:r>
                        <m:r>
                          <a:rPr lang="fr-FR" sz="2400" b="1" i="1" dirty="0" smtClean="0">
                            <a:solidFill>
                              <a:schemeClr val="tx1"/>
                            </a:solidFill>
                            <a:latin typeface="Cambria Math" panose="02040503050406030204" pitchFamily="18" charset="0"/>
                          </a:rPr>
                          <m:t> </m:t>
                        </m:r>
                        <m:r>
                          <a:rPr lang="fr-FR" sz="2400" b="1" i="1" dirty="0" smtClean="0">
                            <a:solidFill>
                              <a:schemeClr val="tx1"/>
                            </a:solidFill>
                            <a:latin typeface="Cambria Math" panose="02040503050406030204" pitchFamily="18" charset="0"/>
                          </a:rPr>
                          <m:t>𝒍𝒂</m:t>
                        </m:r>
                        <m:r>
                          <a:rPr lang="fr-FR" sz="2400" b="1" i="1" dirty="0" smtClean="0">
                            <a:solidFill>
                              <a:schemeClr val="tx1"/>
                            </a:solidFill>
                            <a:latin typeface="Cambria Math" panose="02040503050406030204" pitchFamily="18" charset="0"/>
                          </a:rPr>
                          <m:t> </m:t>
                        </m:r>
                        <m:r>
                          <a:rPr lang="fr-FR" sz="2400" b="1" i="1" dirty="0" smtClean="0">
                            <a:solidFill>
                              <a:schemeClr val="tx1"/>
                            </a:solidFill>
                            <a:latin typeface="Cambria Math" panose="02040503050406030204" pitchFamily="18" charset="0"/>
                          </a:rPr>
                          <m:t>𝒗𝒂𝒍𝒆𝒖𝒓</m:t>
                        </m:r>
                      </m:num>
                      <m:den>
                        <m:r>
                          <a:rPr lang="fr-FR" sz="2400" b="1" i="1" dirty="0" smtClean="0">
                            <a:solidFill>
                              <a:schemeClr val="tx1"/>
                            </a:solidFill>
                            <a:latin typeface="Cambria Math" panose="02040503050406030204" pitchFamily="18" charset="0"/>
                          </a:rPr>
                          <m:t>𝑬𝒇𝒇𝒆𝒄𝒕𝒊𝒇</m:t>
                        </m:r>
                        <m:r>
                          <a:rPr lang="fr-FR" sz="2400" b="1" i="1" dirty="0" smtClean="0">
                            <a:solidFill>
                              <a:schemeClr val="tx1"/>
                            </a:solidFill>
                            <a:latin typeface="Cambria Math" panose="02040503050406030204" pitchFamily="18" charset="0"/>
                          </a:rPr>
                          <m:t> </m:t>
                        </m:r>
                        <m:r>
                          <a:rPr lang="fr-FR" sz="2400" b="1" i="1" dirty="0" smtClean="0">
                            <a:solidFill>
                              <a:schemeClr val="tx1"/>
                            </a:solidFill>
                            <a:latin typeface="Cambria Math" panose="02040503050406030204" pitchFamily="18" charset="0"/>
                          </a:rPr>
                          <m:t>𝒕𝒐𝒕𝒂𝒍</m:t>
                        </m:r>
                      </m:den>
                    </m:f>
                    <m:r>
                      <a:rPr lang="fr-MA" sz="2400" b="1" i="1" dirty="0" smtClean="0">
                        <a:solidFill>
                          <a:schemeClr val="tx1"/>
                        </a:solidFill>
                        <a:latin typeface="Cambria Math" panose="02040503050406030204" pitchFamily="18" charset="0"/>
                      </a:rPr>
                      <m:t>=</m:t>
                    </m:r>
                    <m:f>
                      <m:fPr>
                        <m:ctrlPr>
                          <a:rPr lang="fr-FR" sz="2400" b="1" i="1" dirty="0">
                            <a:solidFill>
                              <a:schemeClr val="tx1"/>
                            </a:solidFill>
                            <a:latin typeface="Cambria Math" panose="02040503050406030204" pitchFamily="18" charset="0"/>
                          </a:rPr>
                        </m:ctrlPr>
                      </m:fPr>
                      <m:num>
                        <m:r>
                          <a:rPr lang="fr-FR" sz="2400" b="1" i="1" dirty="0" smtClean="0">
                            <a:solidFill>
                              <a:schemeClr val="tx1"/>
                            </a:solidFill>
                            <a:latin typeface="Cambria Math" panose="02040503050406030204" pitchFamily="18" charset="0"/>
                          </a:rPr>
                          <m:t>….</m:t>
                        </m:r>
                      </m:num>
                      <m:den>
                        <m:r>
                          <a:rPr lang="fr-FR" sz="2400" b="1" i="1" dirty="0" smtClean="0">
                            <a:solidFill>
                              <a:schemeClr val="tx1"/>
                            </a:solidFill>
                            <a:latin typeface="Cambria Math" panose="02040503050406030204" pitchFamily="18" charset="0"/>
                          </a:rPr>
                          <m:t>….</m:t>
                        </m:r>
                      </m:den>
                    </m:f>
                  </m:oMath>
                </a14:m>
                <a:r>
                  <a:rPr lang="fr-FR" sz="2400" b="1" dirty="0">
                    <a:solidFill>
                      <a:schemeClr val="tx1"/>
                    </a:solidFill>
                  </a:rPr>
                  <a:t> = </a:t>
                </a:r>
                <a:r>
                  <a:rPr lang="fr-FR" sz="2400" b="1" dirty="0">
                    <a:solidFill>
                      <a:srgbClr val="C00000"/>
                    </a:solidFill>
                  </a:rPr>
                  <a:t>….</a:t>
                </a:r>
              </a:p>
            </p:txBody>
          </p:sp>
        </mc:Choice>
        <mc:Fallback xmlns="">
          <p:sp>
            <p:nvSpPr>
              <p:cNvPr id="7" name="Rectangle à coins arrondis 22">
                <a:extLst>
                  <a:ext uri="{FF2B5EF4-FFF2-40B4-BE49-F238E27FC236}">
                    <a16:creationId xmlns:a16="http://schemas.microsoft.com/office/drawing/2014/main" id="{7EE138CC-B316-7EA0-D537-94B05FEA3CA0}"/>
                  </a:ext>
                </a:extLst>
              </p:cNvPr>
              <p:cNvSpPr>
                <a:spLocks noRot="1" noChangeAspect="1" noMove="1" noResize="1" noEditPoints="1" noAdjustHandles="1" noChangeArrowheads="1" noChangeShapeType="1" noTextEdit="1"/>
              </p:cNvSpPr>
              <p:nvPr/>
            </p:nvSpPr>
            <p:spPr>
              <a:xfrm>
                <a:off x="2171062" y="4394450"/>
                <a:ext cx="8086544" cy="541965"/>
              </a:xfrm>
              <a:prstGeom prst="roundRect">
                <a:avLst/>
              </a:prstGeom>
              <a:blipFill>
                <a:blip r:embed="rId3"/>
                <a:stretch>
                  <a:fillRect t="-3371" b="-15730"/>
                </a:stretch>
              </a:blipFill>
              <a:ln w="38100">
                <a:noFill/>
              </a:ln>
            </p:spPr>
            <p:txBody>
              <a:bodyPr/>
              <a:lstStyle/>
              <a:p>
                <a:r>
                  <a:rPr lang="fr-FR">
                    <a:noFill/>
                  </a:rPr>
                  <a:t> </a:t>
                </a:r>
              </a:p>
            </p:txBody>
          </p:sp>
        </mc:Fallback>
      </mc:AlternateContent>
      <p:sp>
        <p:nvSpPr>
          <p:cNvPr id="8" name="ZoneTexte 7">
            <a:extLst>
              <a:ext uri="{FF2B5EF4-FFF2-40B4-BE49-F238E27FC236}">
                <a16:creationId xmlns:a16="http://schemas.microsoft.com/office/drawing/2014/main" id="{FF5DD3BF-7DF2-2997-299B-D91947CBF564}"/>
              </a:ext>
            </a:extLst>
          </p:cNvPr>
          <p:cNvSpPr txBox="1"/>
          <p:nvPr/>
        </p:nvSpPr>
        <p:spPr>
          <a:xfrm>
            <a:off x="3148388" y="5623074"/>
            <a:ext cx="6551608" cy="461665"/>
          </a:xfrm>
          <a:prstGeom prst="rect">
            <a:avLst/>
          </a:prstGeom>
          <a:noFill/>
        </p:spPr>
        <p:txBody>
          <a:bodyPr wrap="square" rtlCol="0">
            <a:spAutoFit/>
          </a:bodyPr>
          <a:lstStyle/>
          <a:p>
            <a:r>
              <a:rPr lang="fr-MA" sz="2400" b="1" dirty="0"/>
              <a:t>…. membres sur …… </a:t>
            </a:r>
            <a:r>
              <a:rPr lang="fr-MA" sz="2400" dirty="0"/>
              <a:t>ont  5 amis</a:t>
            </a:r>
          </a:p>
        </p:txBody>
      </p:sp>
      <p:graphicFrame>
        <p:nvGraphicFramePr>
          <p:cNvPr id="9" name="Tableau 8">
            <a:extLst>
              <a:ext uri="{FF2B5EF4-FFF2-40B4-BE49-F238E27FC236}">
                <a16:creationId xmlns:a16="http://schemas.microsoft.com/office/drawing/2014/main" id="{D5D16E5D-2B4B-EAE0-34D7-D194715C01EA}"/>
              </a:ext>
            </a:extLst>
          </p:cNvPr>
          <p:cNvGraphicFramePr>
            <a:graphicFrameLocks noGrp="1"/>
          </p:cNvGraphicFramePr>
          <p:nvPr>
            <p:extLst>
              <p:ext uri="{D42A27DB-BD31-4B8C-83A1-F6EECF244321}">
                <p14:modId xmlns:p14="http://schemas.microsoft.com/office/powerpoint/2010/main" val="3897231412"/>
              </p:ext>
            </p:extLst>
          </p:nvPr>
        </p:nvGraphicFramePr>
        <p:xfrm>
          <a:off x="1623053" y="1970431"/>
          <a:ext cx="8927394" cy="1737360"/>
        </p:xfrm>
        <a:graphic>
          <a:graphicData uri="http://schemas.openxmlformats.org/drawingml/2006/table">
            <a:tbl>
              <a:tblPr firstRow="1" bandRow="1">
                <a:tableStyleId>{5C22544A-7EE6-4342-B048-85BDC9FD1C3A}</a:tableStyleId>
              </a:tblPr>
              <a:tblGrid>
                <a:gridCol w="1676677">
                  <a:extLst>
                    <a:ext uri="{9D8B030D-6E8A-4147-A177-3AD203B41FA5}">
                      <a16:colId xmlns:a16="http://schemas.microsoft.com/office/drawing/2014/main" val="4106515342"/>
                    </a:ext>
                  </a:extLst>
                </a:gridCol>
                <a:gridCol w="1299121">
                  <a:extLst>
                    <a:ext uri="{9D8B030D-6E8A-4147-A177-3AD203B41FA5}">
                      <a16:colId xmlns:a16="http://schemas.microsoft.com/office/drawing/2014/main" val="2757492878"/>
                    </a:ext>
                  </a:extLst>
                </a:gridCol>
                <a:gridCol w="1487899">
                  <a:extLst>
                    <a:ext uri="{9D8B030D-6E8A-4147-A177-3AD203B41FA5}">
                      <a16:colId xmlns:a16="http://schemas.microsoft.com/office/drawing/2014/main" val="2089174270"/>
                    </a:ext>
                  </a:extLst>
                </a:gridCol>
                <a:gridCol w="1487899">
                  <a:extLst>
                    <a:ext uri="{9D8B030D-6E8A-4147-A177-3AD203B41FA5}">
                      <a16:colId xmlns:a16="http://schemas.microsoft.com/office/drawing/2014/main" val="1439056969"/>
                    </a:ext>
                  </a:extLst>
                </a:gridCol>
                <a:gridCol w="1487899">
                  <a:extLst>
                    <a:ext uri="{9D8B030D-6E8A-4147-A177-3AD203B41FA5}">
                      <a16:colId xmlns:a16="http://schemas.microsoft.com/office/drawing/2014/main" val="302676121"/>
                    </a:ext>
                  </a:extLst>
                </a:gridCol>
                <a:gridCol w="1487899">
                  <a:extLst>
                    <a:ext uri="{9D8B030D-6E8A-4147-A177-3AD203B41FA5}">
                      <a16:colId xmlns:a16="http://schemas.microsoft.com/office/drawing/2014/main" val="2204713430"/>
                    </a:ext>
                  </a:extLst>
                </a:gridCol>
              </a:tblGrid>
              <a:tr h="37084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Nombre d’amis</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3</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4</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5</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6</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7</a:t>
                      </a:r>
                    </a:p>
                  </a:txBody>
                  <a:tcPr/>
                </a:tc>
                <a:extLst>
                  <a:ext uri="{0D108BD9-81ED-4DB2-BD59-A6C34878D82A}">
                    <a16:rowId xmlns:a16="http://schemas.microsoft.com/office/drawing/2014/main" val="3116519769"/>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2</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6</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7</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4</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1</a:t>
                      </a:r>
                    </a:p>
                  </a:txBody>
                  <a:tcPr/>
                </a:tc>
                <a:extLst>
                  <a:ext uri="{0D108BD9-81ED-4DB2-BD59-A6C34878D82A}">
                    <a16:rowId xmlns:a16="http://schemas.microsoft.com/office/drawing/2014/main" val="1193069584"/>
                  </a:ext>
                </a:extLst>
              </a:tr>
              <a:tr h="370840">
                <a:tc>
                  <a:txBody>
                    <a:bodyPr/>
                    <a:lstStyle/>
                    <a:p>
                      <a:pPr algn="ctr"/>
                      <a:r>
                        <a:rPr lang="fr-FR" sz="2400" b="1" kern="1200" dirty="0">
                          <a:solidFill>
                            <a:schemeClr val="dk1"/>
                          </a:solidFill>
                          <a:latin typeface="Calibri" panose="020F0502020204030204"/>
                          <a:ea typeface="+mn-ea"/>
                          <a:cs typeface="+mn-cs"/>
                        </a:rPr>
                        <a:t>Fréquence</a:t>
                      </a:r>
                    </a:p>
                  </a:txBody>
                  <a:tcPr/>
                </a:tc>
                <a:tc>
                  <a:txBody>
                    <a:bodyPr/>
                    <a:lstStyle/>
                    <a:p>
                      <a:pPr algn="ctr"/>
                      <a:r>
                        <a:rPr lang="fr-FR" sz="2000" b="1" dirty="0"/>
                        <a:t>0,1</a:t>
                      </a:r>
                    </a:p>
                  </a:txBody>
                  <a:tcPr/>
                </a:tc>
                <a:tc>
                  <a:txBody>
                    <a:bodyPr/>
                    <a:lstStyle/>
                    <a:p>
                      <a:pPr algn="ctr"/>
                      <a:r>
                        <a:rPr lang="fr-FR" sz="2000" b="1" dirty="0"/>
                        <a:t>0,3</a:t>
                      </a:r>
                    </a:p>
                  </a:txBody>
                  <a:tcPr/>
                </a:tc>
                <a:tc>
                  <a:txBody>
                    <a:bodyPr/>
                    <a:lstStyle/>
                    <a:p>
                      <a:pPr algn="ctr"/>
                      <a:r>
                        <a:rPr lang="fr-FR" sz="2400" b="1" dirty="0">
                          <a:solidFill>
                            <a:srgbClr val="C00000"/>
                          </a:solidFill>
                        </a:rPr>
                        <a:t>….</a:t>
                      </a:r>
                    </a:p>
                  </a:txBody>
                  <a:tcPr/>
                </a:tc>
                <a:tc>
                  <a:txBody>
                    <a:bodyPr/>
                    <a:lstStyle/>
                    <a:p>
                      <a:endParaRPr lang="fr-FR"/>
                    </a:p>
                  </a:txBody>
                  <a:tcPr/>
                </a:tc>
                <a:tc>
                  <a:txBody>
                    <a:bodyPr/>
                    <a:lstStyle/>
                    <a:p>
                      <a:endParaRPr lang="fr-FR" dirty="0"/>
                    </a:p>
                  </a:txBody>
                  <a:tcPr/>
                </a:tc>
                <a:extLst>
                  <a:ext uri="{0D108BD9-81ED-4DB2-BD59-A6C34878D82A}">
                    <a16:rowId xmlns:a16="http://schemas.microsoft.com/office/drawing/2014/main" val="1572606495"/>
                  </a:ext>
                </a:extLst>
              </a:tr>
            </a:tbl>
          </a:graphicData>
        </a:graphic>
      </p:graphicFrame>
    </p:spTree>
    <p:extLst>
      <p:ext uri="{BB962C8B-B14F-4D97-AF65-F5344CB8AC3E}">
        <p14:creationId xmlns:p14="http://schemas.microsoft.com/office/powerpoint/2010/main" val="617057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3" name="Picture Placeholder 12" descr="A cartoon of a child and child&#10;&#10;AI-generated content may be incorrect.">
            <a:extLst>
              <a:ext uri="{FF2B5EF4-FFF2-40B4-BE49-F238E27FC236}">
                <a16:creationId xmlns:a16="http://schemas.microsoft.com/office/drawing/2014/main" id="{C4630898-4DF7-00FC-0442-466A92C3724E}"/>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495" b="2495"/>
          <a:stretch>
            <a:fillRect/>
          </a:stretch>
        </p:blipFill>
        <p:spPr/>
      </p:pic>
      <p:pic>
        <p:nvPicPr>
          <p:cNvPr id="9" name="Picture Placeholder 8" descr="A set of yellow measuring instruments&#10;&#10;AI-generated content may be incorrect.">
            <a:extLst>
              <a:ext uri="{FF2B5EF4-FFF2-40B4-BE49-F238E27FC236}">
                <a16:creationId xmlns:a16="http://schemas.microsoft.com/office/drawing/2014/main" id="{14F46C15-0783-6AD0-2BC9-A75E1A27D4D1}"/>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344" b="344"/>
          <a:stretch>
            <a:fillRect/>
          </a:stretch>
        </p:blipFill>
        <p:spPr/>
      </p:pic>
      <p:pic>
        <p:nvPicPr>
          <p:cNvPr id="15" name="Picture Placeholder 14" descr="A screen shot of a book&#10;&#10;AI-generated content may be incorrect.">
            <a:extLst>
              <a:ext uri="{FF2B5EF4-FFF2-40B4-BE49-F238E27FC236}">
                <a16:creationId xmlns:a16="http://schemas.microsoft.com/office/drawing/2014/main" id="{A28C2C76-706D-EBCF-B7E6-DA47A0F478D3}"/>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l="1416" r="1416"/>
          <a:stretch>
            <a:fillRect/>
          </a:stretch>
        </p:blipFill>
        <p:spPr/>
      </p:pic>
    </p:spTree>
    <p:extLst>
      <p:ext uri="{BB962C8B-B14F-4D97-AF65-F5344CB8AC3E}">
        <p14:creationId xmlns:p14="http://schemas.microsoft.com/office/powerpoint/2010/main" val="276918081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275237-8748-F60B-C998-C6EE9087EDC9}"/>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4D69EA42-8E17-B8DA-C11A-E72431C558F1}"/>
              </a:ext>
            </a:extLst>
          </p:cNvPr>
          <p:cNvSpPr>
            <a:spLocks noGrp="1"/>
          </p:cNvSpPr>
          <p:nvPr>
            <p:ph type="title"/>
          </p:nvPr>
        </p:nvSpPr>
        <p:spPr/>
        <p:txBody>
          <a:bodyPr/>
          <a:lstStyle/>
          <a:p>
            <a:r>
              <a:rPr lang="fr-FR" dirty="0"/>
              <a:t>Voici les bonnes réponses</a:t>
            </a:r>
          </a:p>
        </p:txBody>
      </p:sp>
      <p:grpSp>
        <p:nvGrpSpPr>
          <p:cNvPr id="10" name="Groupe 9">
            <a:extLst>
              <a:ext uri="{FF2B5EF4-FFF2-40B4-BE49-F238E27FC236}">
                <a16:creationId xmlns:a16="http://schemas.microsoft.com/office/drawing/2014/main" id="{5799E75F-1184-C10C-26CC-80FFE650CCC3}"/>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6F5FC521-7706-CD69-D059-3492AD515C01}"/>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5759CE71-8302-8F1E-849E-E9272144D473}"/>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5" name="Rectangle 4">
            <a:extLst>
              <a:ext uri="{FF2B5EF4-FFF2-40B4-BE49-F238E27FC236}">
                <a16:creationId xmlns:a16="http://schemas.microsoft.com/office/drawing/2014/main" id="{DE509E2A-4672-EEB2-33A4-28CDE49FA69E}"/>
              </a:ext>
            </a:extLst>
          </p:cNvPr>
          <p:cNvSpPr/>
          <p:nvPr/>
        </p:nvSpPr>
        <p:spPr>
          <a:xfrm>
            <a:off x="1984887" y="1234926"/>
            <a:ext cx="7338017" cy="646331"/>
          </a:xfrm>
          <a:prstGeom prst="rect">
            <a:avLst/>
          </a:prstGeom>
        </p:spPr>
        <p:txBody>
          <a:bodyPr wrap="square">
            <a:spAutoFit/>
          </a:bodyPr>
          <a:lstStyle/>
          <a:p>
            <a:pPr algn="ctr"/>
            <a:r>
              <a:rPr lang="fr-FR" sz="2800" dirty="0"/>
              <a:t>N=2+6+7+4+1=</a:t>
            </a:r>
            <a:r>
              <a:rPr lang="fr-FR" sz="3600" b="1" dirty="0">
                <a:solidFill>
                  <a:srgbClr val="C00000"/>
                </a:solidFill>
              </a:rPr>
              <a:t>20</a:t>
            </a:r>
            <a:endParaRPr lang="fr-FR" sz="2800" b="1" dirty="0">
              <a:solidFill>
                <a:srgbClr val="C00000"/>
              </a:solidFill>
            </a:endParaRPr>
          </a:p>
        </p:txBody>
      </p:sp>
      <mc:AlternateContent xmlns:mc="http://schemas.openxmlformats.org/markup-compatibility/2006" xmlns:a14="http://schemas.microsoft.com/office/drawing/2010/main">
        <mc:Choice Requires="a14">
          <p:sp>
            <p:nvSpPr>
              <p:cNvPr id="7" name="Rectangle à coins arrondis 22">
                <a:extLst>
                  <a:ext uri="{FF2B5EF4-FFF2-40B4-BE49-F238E27FC236}">
                    <a16:creationId xmlns:a16="http://schemas.microsoft.com/office/drawing/2014/main" id="{1B105DFB-3A9E-8698-8867-42EBCE7FD21B}"/>
                  </a:ext>
                </a:extLst>
              </p:cNvPr>
              <p:cNvSpPr/>
              <p:nvPr/>
            </p:nvSpPr>
            <p:spPr>
              <a:xfrm>
                <a:off x="2171062" y="4394450"/>
                <a:ext cx="8086544" cy="541965"/>
              </a:xfrm>
              <a:prstGeom prst="round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14:m>
                  <m:oMath xmlns:m="http://schemas.openxmlformats.org/officeDocument/2006/math">
                    <m:r>
                      <a:rPr lang="fr-FR" sz="2400" b="1" i="1" dirty="0" smtClean="0">
                        <a:solidFill>
                          <a:schemeClr val="tx1"/>
                        </a:solidFill>
                        <a:latin typeface="Cambria Math" panose="02040503050406030204" pitchFamily="18" charset="0"/>
                      </a:rPr>
                      <m:t>𝑭𝒓</m:t>
                    </m:r>
                    <m:r>
                      <a:rPr lang="fr-FR" sz="2400" b="1" i="1" dirty="0" smtClean="0">
                        <a:solidFill>
                          <a:schemeClr val="tx1"/>
                        </a:solidFill>
                        <a:latin typeface="Cambria Math" panose="02040503050406030204" pitchFamily="18" charset="0"/>
                      </a:rPr>
                      <m:t>é</m:t>
                    </m:r>
                    <m:r>
                      <a:rPr lang="fr-FR" sz="2400" b="1" i="1" dirty="0" smtClean="0">
                        <a:solidFill>
                          <a:schemeClr val="tx1"/>
                        </a:solidFill>
                        <a:latin typeface="Cambria Math" panose="02040503050406030204" pitchFamily="18" charset="0"/>
                      </a:rPr>
                      <m:t>𝒒𝒖𝒆𝒏𝒄𝒆</m:t>
                    </m:r>
                    <m:r>
                      <a:rPr lang="fr-MA" sz="2400" b="1" i="1" dirty="0" smtClean="0">
                        <a:solidFill>
                          <a:schemeClr val="tx1"/>
                        </a:solidFill>
                        <a:latin typeface="Cambria Math" panose="02040503050406030204" pitchFamily="18" charset="0"/>
                      </a:rPr>
                      <m:t> </m:t>
                    </m:r>
                    <m:r>
                      <m:rPr>
                        <m:nor/>
                      </m:rPr>
                      <a:rPr lang="fr-FR" sz="2400" b="1" i="0" dirty="0" smtClean="0">
                        <a:solidFill>
                          <a:schemeClr val="tx1"/>
                        </a:solidFill>
                        <a:latin typeface="Cambria Math" panose="02040503050406030204" pitchFamily="18" charset="0"/>
                      </a:rPr>
                      <m:t>5 </m:t>
                    </m:r>
                    <m:r>
                      <m:rPr>
                        <m:nor/>
                      </m:rPr>
                      <a:rPr lang="fr-FR" sz="2400" b="1" i="0" dirty="0" smtClean="0">
                        <a:solidFill>
                          <a:schemeClr val="tx1"/>
                        </a:solidFill>
                        <a:latin typeface="Cambria Math" panose="02040503050406030204" pitchFamily="18" charset="0"/>
                      </a:rPr>
                      <m:t>amis</m:t>
                    </m:r>
                    <m:r>
                      <m:rPr>
                        <m:nor/>
                      </m:rPr>
                      <a:rPr lang="fr-FR" sz="2400" b="1" i="0" dirty="0" smtClean="0">
                        <a:solidFill>
                          <a:schemeClr val="tx1"/>
                        </a:solidFill>
                        <a:latin typeface="Cambria Math" panose="02040503050406030204" pitchFamily="18" charset="0"/>
                      </a:rPr>
                      <m:t> </m:t>
                    </m:r>
                    <m:r>
                      <a:rPr lang="fr-FR" sz="2400" b="1" i="1" dirty="0" smtClean="0">
                        <a:solidFill>
                          <a:schemeClr val="tx1"/>
                        </a:solidFill>
                        <a:latin typeface="Cambria Math" panose="02040503050406030204" pitchFamily="18" charset="0"/>
                      </a:rPr>
                      <m:t>=</m:t>
                    </m:r>
                    <m:f>
                      <m:fPr>
                        <m:ctrlPr>
                          <a:rPr lang="fr-FR" sz="2400" b="1" i="1" dirty="0" smtClean="0">
                            <a:solidFill>
                              <a:schemeClr val="tx1"/>
                            </a:solidFill>
                            <a:latin typeface="Cambria Math" panose="02040503050406030204" pitchFamily="18" charset="0"/>
                          </a:rPr>
                        </m:ctrlPr>
                      </m:fPr>
                      <m:num>
                        <m:r>
                          <a:rPr lang="fr-FR" sz="2400" b="1" i="1" dirty="0" smtClean="0">
                            <a:solidFill>
                              <a:schemeClr val="tx1"/>
                            </a:solidFill>
                            <a:latin typeface="Cambria Math" panose="02040503050406030204" pitchFamily="18" charset="0"/>
                          </a:rPr>
                          <m:t>𝑬𝒇𝒇𝒆𝒄𝒕𝒊𝒇</m:t>
                        </m:r>
                        <m:r>
                          <a:rPr lang="fr-FR" sz="2400" b="1" i="1" dirty="0" smtClean="0">
                            <a:solidFill>
                              <a:schemeClr val="tx1"/>
                            </a:solidFill>
                            <a:latin typeface="Cambria Math" panose="02040503050406030204" pitchFamily="18" charset="0"/>
                          </a:rPr>
                          <m:t> </m:t>
                        </m:r>
                        <m:r>
                          <a:rPr lang="fr-FR" sz="2400" b="1" i="1" dirty="0" smtClean="0">
                            <a:solidFill>
                              <a:schemeClr val="tx1"/>
                            </a:solidFill>
                            <a:latin typeface="Cambria Math" panose="02040503050406030204" pitchFamily="18" charset="0"/>
                          </a:rPr>
                          <m:t>𝒅𝒆</m:t>
                        </m:r>
                        <m:r>
                          <a:rPr lang="fr-FR" sz="2400" b="1" i="1" dirty="0" smtClean="0">
                            <a:solidFill>
                              <a:schemeClr val="tx1"/>
                            </a:solidFill>
                            <a:latin typeface="Cambria Math" panose="02040503050406030204" pitchFamily="18" charset="0"/>
                          </a:rPr>
                          <m:t> </m:t>
                        </m:r>
                        <m:r>
                          <a:rPr lang="fr-FR" sz="2400" b="1" i="1" dirty="0" smtClean="0">
                            <a:solidFill>
                              <a:schemeClr val="tx1"/>
                            </a:solidFill>
                            <a:latin typeface="Cambria Math" panose="02040503050406030204" pitchFamily="18" charset="0"/>
                          </a:rPr>
                          <m:t>𝒍𝒂</m:t>
                        </m:r>
                        <m:r>
                          <a:rPr lang="fr-FR" sz="2400" b="1" i="1" dirty="0" smtClean="0">
                            <a:solidFill>
                              <a:schemeClr val="tx1"/>
                            </a:solidFill>
                            <a:latin typeface="Cambria Math" panose="02040503050406030204" pitchFamily="18" charset="0"/>
                          </a:rPr>
                          <m:t> </m:t>
                        </m:r>
                        <m:r>
                          <a:rPr lang="fr-FR" sz="2400" b="1" i="1" dirty="0" smtClean="0">
                            <a:solidFill>
                              <a:schemeClr val="tx1"/>
                            </a:solidFill>
                            <a:latin typeface="Cambria Math" panose="02040503050406030204" pitchFamily="18" charset="0"/>
                          </a:rPr>
                          <m:t>𝒗𝒂𝒍𝒆𝒖𝒓</m:t>
                        </m:r>
                      </m:num>
                      <m:den>
                        <m:r>
                          <a:rPr lang="fr-FR" sz="2400" b="1" i="1" dirty="0" smtClean="0">
                            <a:solidFill>
                              <a:schemeClr val="tx1"/>
                            </a:solidFill>
                            <a:latin typeface="Cambria Math" panose="02040503050406030204" pitchFamily="18" charset="0"/>
                          </a:rPr>
                          <m:t>𝑬𝒇𝒇𝒆𝒄𝒕𝒊𝒇</m:t>
                        </m:r>
                        <m:r>
                          <a:rPr lang="fr-FR" sz="2400" b="1" i="1" dirty="0" smtClean="0">
                            <a:solidFill>
                              <a:schemeClr val="tx1"/>
                            </a:solidFill>
                            <a:latin typeface="Cambria Math" panose="02040503050406030204" pitchFamily="18" charset="0"/>
                          </a:rPr>
                          <m:t> </m:t>
                        </m:r>
                        <m:r>
                          <a:rPr lang="fr-FR" sz="2400" b="1" i="1" dirty="0" smtClean="0">
                            <a:solidFill>
                              <a:schemeClr val="tx1"/>
                            </a:solidFill>
                            <a:latin typeface="Cambria Math" panose="02040503050406030204" pitchFamily="18" charset="0"/>
                          </a:rPr>
                          <m:t>𝒕𝒐𝒕𝒂𝒍</m:t>
                        </m:r>
                      </m:den>
                    </m:f>
                    <m:r>
                      <a:rPr lang="fr-MA" sz="2400" b="1" i="1" dirty="0" smtClean="0">
                        <a:solidFill>
                          <a:schemeClr val="tx1"/>
                        </a:solidFill>
                        <a:latin typeface="Cambria Math" panose="02040503050406030204" pitchFamily="18" charset="0"/>
                      </a:rPr>
                      <m:t>=</m:t>
                    </m:r>
                    <m:f>
                      <m:fPr>
                        <m:ctrlPr>
                          <a:rPr lang="fr-FR" sz="2400" b="1" i="1" dirty="0">
                            <a:solidFill>
                              <a:schemeClr val="tx1"/>
                            </a:solidFill>
                            <a:latin typeface="Cambria Math" panose="02040503050406030204" pitchFamily="18" charset="0"/>
                          </a:rPr>
                        </m:ctrlPr>
                      </m:fPr>
                      <m:num>
                        <m:r>
                          <a:rPr lang="fr-FR" sz="2400" b="1" i="1" dirty="0" smtClean="0">
                            <a:solidFill>
                              <a:schemeClr val="tx1"/>
                            </a:solidFill>
                            <a:latin typeface="Cambria Math" panose="02040503050406030204" pitchFamily="18" charset="0"/>
                          </a:rPr>
                          <m:t>𝟕</m:t>
                        </m:r>
                      </m:num>
                      <m:den>
                        <m:r>
                          <a:rPr lang="fr-FR" sz="2400" b="1" i="1" dirty="0" smtClean="0">
                            <a:solidFill>
                              <a:schemeClr val="tx1"/>
                            </a:solidFill>
                            <a:latin typeface="Cambria Math" panose="02040503050406030204" pitchFamily="18" charset="0"/>
                          </a:rPr>
                          <m:t>𝟐𝟎</m:t>
                        </m:r>
                      </m:den>
                    </m:f>
                  </m:oMath>
                </a14:m>
                <a:r>
                  <a:rPr lang="fr-FR" sz="2400" b="1" dirty="0">
                    <a:solidFill>
                      <a:schemeClr val="tx1"/>
                    </a:solidFill>
                  </a:rPr>
                  <a:t> = </a:t>
                </a:r>
                <a:r>
                  <a:rPr lang="fr-FR" sz="2400" b="1" dirty="0">
                    <a:solidFill>
                      <a:srgbClr val="C00000"/>
                    </a:solidFill>
                  </a:rPr>
                  <a:t>0,35</a:t>
                </a:r>
              </a:p>
            </p:txBody>
          </p:sp>
        </mc:Choice>
        <mc:Fallback xmlns="">
          <p:sp>
            <p:nvSpPr>
              <p:cNvPr id="7" name="Rectangle à coins arrondis 22">
                <a:extLst>
                  <a:ext uri="{FF2B5EF4-FFF2-40B4-BE49-F238E27FC236}">
                    <a16:creationId xmlns:a16="http://schemas.microsoft.com/office/drawing/2014/main" id="{1B105DFB-3A9E-8698-8867-42EBCE7FD21B}"/>
                  </a:ext>
                </a:extLst>
              </p:cNvPr>
              <p:cNvSpPr>
                <a:spLocks noRot="1" noChangeAspect="1" noMove="1" noResize="1" noEditPoints="1" noAdjustHandles="1" noChangeArrowheads="1" noChangeShapeType="1" noTextEdit="1"/>
              </p:cNvSpPr>
              <p:nvPr/>
            </p:nvSpPr>
            <p:spPr>
              <a:xfrm>
                <a:off x="2171062" y="4394450"/>
                <a:ext cx="8086544" cy="541965"/>
              </a:xfrm>
              <a:prstGeom prst="roundRect">
                <a:avLst/>
              </a:prstGeom>
              <a:blipFill>
                <a:blip r:embed="rId3"/>
                <a:stretch>
                  <a:fillRect t="-3371" b="-15730"/>
                </a:stretch>
              </a:blipFill>
              <a:ln w="38100">
                <a:noFill/>
              </a:ln>
            </p:spPr>
            <p:txBody>
              <a:bodyPr/>
              <a:lstStyle/>
              <a:p>
                <a:r>
                  <a:rPr lang="fr-FR">
                    <a:noFill/>
                  </a:rPr>
                  <a:t> </a:t>
                </a:r>
              </a:p>
            </p:txBody>
          </p:sp>
        </mc:Fallback>
      </mc:AlternateContent>
      <p:sp>
        <p:nvSpPr>
          <p:cNvPr id="8" name="ZoneTexte 7">
            <a:extLst>
              <a:ext uri="{FF2B5EF4-FFF2-40B4-BE49-F238E27FC236}">
                <a16:creationId xmlns:a16="http://schemas.microsoft.com/office/drawing/2014/main" id="{18EC88C9-6E18-DB39-14C6-C00183724590}"/>
              </a:ext>
            </a:extLst>
          </p:cNvPr>
          <p:cNvSpPr txBox="1"/>
          <p:nvPr/>
        </p:nvSpPr>
        <p:spPr>
          <a:xfrm>
            <a:off x="3148388" y="5623074"/>
            <a:ext cx="6551608" cy="461665"/>
          </a:xfrm>
          <a:prstGeom prst="rect">
            <a:avLst/>
          </a:prstGeom>
          <a:noFill/>
        </p:spPr>
        <p:txBody>
          <a:bodyPr wrap="square" rtlCol="0">
            <a:spAutoFit/>
          </a:bodyPr>
          <a:lstStyle/>
          <a:p>
            <a:r>
              <a:rPr lang="fr-MA" sz="2400" b="1" dirty="0"/>
              <a:t>7 membres sur 20 </a:t>
            </a:r>
            <a:r>
              <a:rPr lang="fr-MA" sz="2400" dirty="0"/>
              <a:t>ont  5 amis</a:t>
            </a:r>
          </a:p>
        </p:txBody>
      </p:sp>
      <p:graphicFrame>
        <p:nvGraphicFramePr>
          <p:cNvPr id="9" name="Tableau 8">
            <a:extLst>
              <a:ext uri="{FF2B5EF4-FFF2-40B4-BE49-F238E27FC236}">
                <a16:creationId xmlns:a16="http://schemas.microsoft.com/office/drawing/2014/main" id="{63089FCC-6854-D2C0-5994-78016E1152AD}"/>
              </a:ext>
            </a:extLst>
          </p:cNvPr>
          <p:cNvGraphicFramePr>
            <a:graphicFrameLocks noGrp="1"/>
          </p:cNvGraphicFramePr>
          <p:nvPr>
            <p:extLst>
              <p:ext uri="{D42A27DB-BD31-4B8C-83A1-F6EECF244321}">
                <p14:modId xmlns:p14="http://schemas.microsoft.com/office/powerpoint/2010/main" val="3996379794"/>
              </p:ext>
            </p:extLst>
          </p:nvPr>
        </p:nvGraphicFramePr>
        <p:xfrm>
          <a:off x="1623053" y="1970431"/>
          <a:ext cx="8927394" cy="1737360"/>
        </p:xfrm>
        <a:graphic>
          <a:graphicData uri="http://schemas.openxmlformats.org/drawingml/2006/table">
            <a:tbl>
              <a:tblPr firstRow="1" bandRow="1">
                <a:tableStyleId>{5C22544A-7EE6-4342-B048-85BDC9FD1C3A}</a:tableStyleId>
              </a:tblPr>
              <a:tblGrid>
                <a:gridCol w="1676677">
                  <a:extLst>
                    <a:ext uri="{9D8B030D-6E8A-4147-A177-3AD203B41FA5}">
                      <a16:colId xmlns:a16="http://schemas.microsoft.com/office/drawing/2014/main" val="4106515342"/>
                    </a:ext>
                  </a:extLst>
                </a:gridCol>
                <a:gridCol w="1299121">
                  <a:extLst>
                    <a:ext uri="{9D8B030D-6E8A-4147-A177-3AD203B41FA5}">
                      <a16:colId xmlns:a16="http://schemas.microsoft.com/office/drawing/2014/main" val="2757492878"/>
                    </a:ext>
                  </a:extLst>
                </a:gridCol>
                <a:gridCol w="1487899">
                  <a:extLst>
                    <a:ext uri="{9D8B030D-6E8A-4147-A177-3AD203B41FA5}">
                      <a16:colId xmlns:a16="http://schemas.microsoft.com/office/drawing/2014/main" val="2089174270"/>
                    </a:ext>
                  </a:extLst>
                </a:gridCol>
                <a:gridCol w="1487899">
                  <a:extLst>
                    <a:ext uri="{9D8B030D-6E8A-4147-A177-3AD203B41FA5}">
                      <a16:colId xmlns:a16="http://schemas.microsoft.com/office/drawing/2014/main" val="1439056969"/>
                    </a:ext>
                  </a:extLst>
                </a:gridCol>
                <a:gridCol w="1487899">
                  <a:extLst>
                    <a:ext uri="{9D8B030D-6E8A-4147-A177-3AD203B41FA5}">
                      <a16:colId xmlns:a16="http://schemas.microsoft.com/office/drawing/2014/main" val="302676121"/>
                    </a:ext>
                  </a:extLst>
                </a:gridCol>
                <a:gridCol w="1487899">
                  <a:extLst>
                    <a:ext uri="{9D8B030D-6E8A-4147-A177-3AD203B41FA5}">
                      <a16:colId xmlns:a16="http://schemas.microsoft.com/office/drawing/2014/main" val="2204713430"/>
                    </a:ext>
                  </a:extLst>
                </a:gridCol>
              </a:tblGrid>
              <a:tr h="37084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Nombre d’amis</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3</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4</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5</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6</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7</a:t>
                      </a:r>
                    </a:p>
                  </a:txBody>
                  <a:tcPr/>
                </a:tc>
                <a:extLst>
                  <a:ext uri="{0D108BD9-81ED-4DB2-BD59-A6C34878D82A}">
                    <a16:rowId xmlns:a16="http://schemas.microsoft.com/office/drawing/2014/main" val="3116519769"/>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2</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6</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7</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4</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1</a:t>
                      </a:r>
                    </a:p>
                  </a:txBody>
                  <a:tcPr/>
                </a:tc>
                <a:extLst>
                  <a:ext uri="{0D108BD9-81ED-4DB2-BD59-A6C34878D82A}">
                    <a16:rowId xmlns:a16="http://schemas.microsoft.com/office/drawing/2014/main" val="1193069584"/>
                  </a:ext>
                </a:extLst>
              </a:tr>
              <a:tr h="370840">
                <a:tc>
                  <a:txBody>
                    <a:bodyPr/>
                    <a:lstStyle/>
                    <a:p>
                      <a:pPr algn="ctr"/>
                      <a:r>
                        <a:rPr lang="fr-FR" sz="2400" b="1" kern="1200" dirty="0">
                          <a:solidFill>
                            <a:schemeClr val="dk1"/>
                          </a:solidFill>
                          <a:latin typeface="Calibri" panose="020F0502020204030204"/>
                          <a:ea typeface="+mn-ea"/>
                          <a:cs typeface="+mn-cs"/>
                        </a:rPr>
                        <a:t>Fréquence</a:t>
                      </a:r>
                    </a:p>
                  </a:txBody>
                  <a:tcPr/>
                </a:tc>
                <a:tc>
                  <a:txBody>
                    <a:bodyPr/>
                    <a:lstStyle/>
                    <a:p>
                      <a:pPr algn="ctr"/>
                      <a:r>
                        <a:rPr lang="fr-FR" sz="2000" b="1" dirty="0"/>
                        <a:t>0,1</a:t>
                      </a:r>
                    </a:p>
                  </a:txBody>
                  <a:tcPr/>
                </a:tc>
                <a:tc>
                  <a:txBody>
                    <a:bodyPr/>
                    <a:lstStyle/>
                    <a:p>
                      <a:pPr algn="ctr"/>
                      <a:r>
                        <a:rPr lang="fr-FR" sz="2000" b="1" dirty="0"/>
                        <a:t>0,3</a:t>
                      </a:r>
                    </a:p>
                  </a:txBody>
                  <a:tcPr/>
                </a:tc>
                <a:tc>
                  <a:txBody>
                    <a:bodyPr/>
                    <a:lstStyle/>
                    <a:p>
                      <a:pPr algn="ctr"/>
                      <a:endParaRPr lang="fr-FR" sz="2400" b="1" dirty="0">
                        <a:solidFill>
                          <a:srgbClr val="C00000"/>
                        </a:solidFill>
                      </a:endParaRPr>
                    </a:p>
                  </a:txBody>
                  <a:tcPr/>
                </a:tc>
                <a:tc>
                  <a:txBody>
                    <a:bodyPr/>
                    <a:lstStyle/>
                    <a:p>
                      <a:endParaRPr lang="fr-FR"/>
                    </a:p>
                  </a:txBody>
                  <a:tcPr/>
                </a:tc>
                <a:tc>
                  <a:txBody>
                    <a:bodyPr/>
                    <a:lstStyle/>
                    <a:p>
                      <a:endParaRPr lang="fr-FR" dirty="0"/>
                    </a:p>
                  </a:txBody>
                  <a:tcPr/>
                </a:tc>
                <a:extLst>
                  <a:ext uri="{0D108BD9-81ED-4DB2-BD59-A6C34878D82A}">
                    <a16:rowId xmlns:a16="http://schemas.microsoft.com/office/drawing/2014/main" val="1572606495"/>
                  </a:ext>
                </a:extLst>
              </a:tr>
            </a:tbl>
          </a:graphicData>
        </a:graphic>
      </p:graphicFrame>
      <p:sp>
        <p:nvSpPr>
          <p:cNvPr id="6" name="Espace réservé du contenu 5">
            <a:extLst>
              <a:ext uri="{FF2B5EF4-FFF2-40B4-BE49-F238E27FC236}">
                <a16:creationId xmlns:a16="http://schemas.microsoft.com/office/drawing/2014/main" id="{9EF6E9A1-B071-9142-A17D-1D13DB4EE05A}"/>
              </a:ext>
            </a:extLst>
          </p:cNvPr>
          <p:cNvSpPr>
            <a:spLocks noGrp="1"/>
          </p:cNvSpPr>
          <p:nvPr>
            <p:ph sz="quarter" idx="11"/>
          </p:nvPr>
        </p:nvSpPr>
        <p:spPr/>
        <p:txBody>
          <a:bodyPr/>
          <a:lstStyle/>
          <a:p>
            <a:endParaRPr lang="fr-FR"/>
          </a:p>
        </p:txBody>
      </p:sp>
      <p:sp>
        <p:nvSpPr>
          <p:cNvPr id="14" name="ZoneTexte 13">
            <a:extLst>
              <a:ext uri="{FF2B5EF4-FFF2-40B4-BE49-F238E27FC236}">
                <a16:creationId xmlns:a16="http://schemas.microsoft.com/office/drawing/2014/main" id="{FFC142C7-EB90-6A69-285E-28AD21018ABC}"/>
              </a:ext>
            </a:extLst>
          </p:cNvPr>
          <p:cNvSpPr txBox="1"/>
          <p:nvPr/>
        </p:nvSpPr>
        <p:spPr>
          <a:xfrm>
            <a:off x="3716767" y="3244334"/>
            <a:ext cx="6099586" cy="369332"/>
          </a:xfrm>
          <a:prstGeom prst="rect">
            <a:avLst/>
          </a:prstGeom>
          <a:noFill/>
        </p:spPr>
        <p:txBody>
          <a:bodyPr wrap="square">
            <a:spAutoFit/>
          </a:bodyPr>
          <a:lstStyle/>
          <a:p>
            <a:pPr algn="ctr"/>
            <a:r>
              <a:rPr lang="fr-FR" sz="1800" b="1" dirty="0">
                <a:solidFill>
                  <a:srgbClr val="C00000"/>
                </a:solidFill>
              </a:rPr>
              <a:t>0,35</a:t>
            </a:r>
          </a:p>
        </p:txBody>
      </p:sp>
    </p:spTree>
    <p:extLst>
      <p:ext uri="{BB962C8B-B14F-4D97-AF65-F5344CB8AC3E}">
        <p14:creationId xmlns:p14="http://schemas.microsoft.com/office/powerpoint/2010/main" val="2833314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animBg="1"/>
      <p:bldP spid="8" grpId="0"/>
      <p:bldP spid="14"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9D29C4-67E8-7538-DFD1-802FDF2B5F72}"/>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478DF20-6254-E431-CED5-D38782908787}"/>
              </a:ext>
            </a:extLst>
          </p:cNvPr>
          <p:cNvSpPr>
            <a:spLocks noGrp="1"/>
          </p:cNvSpPr>
          <p:nvPr>
            <p:ph type="title"/>
          </p:nvPr>
        </p:nvSpPr>
        <p:spPr/>
        <p:txBody>
          <a:bodyPr/>
          <a:lstStyle/>
          <a:p>
            <a:r>
              <a:rPr lang="fr-FR" dirty="0"/>
              <a:t>Complétez pour  calculer la fréquence 6 amis</a:t>
            </a:r>
          </a:p>
        </p:txBody>
      </p:sp>
      <p:sp>
        <p:nvSpPr>
          <p:cNvPr id="4" name="Espace réservé du contenu 3">
            <a:extLst>
              <a:ext uri="{FF2B5EF4-FFF2-40B4-BE49-F238E27FC236}">
                <a16:creationId xmlns:a16="http://schemas.microsoft.com/office/drawing/2014/main" id="{68559C58-3D53-BE6E-6B6B-905851B873DC}"/>
              </a:ext>
            </a:extLst>
          </p:cNvPr>
          <p:cNvSpPr>
            <a:spLocks noGrp="1"/>
          </p:cNvSpPr>
          <p:nvPr>
            <p:ph sz="quarter" idx="11"/>
          </p:nvPr>
        </p:nvSpPr>
        <p:spPr>
          <a:xfrm>
            <a:off x="935304" y="668339"/>
            <a:ext cx="10558061" cy="287134"/>
          </a:xfrm>
        </p:spPr>
        <p:txBody>
          <a:bodyPr/>
          <a:lstStyle/>
          <a:p>
            <a:pPr marL="0" lvl="0" indent="0">
              <a:defRPr/>
            </a:pPr>
            <a:r>
              <a:rPr lang="fr-FR" dirty="0">
                <a:solidFill>
                  <a:prstClr val="white">
                    <a:lumMod val="65000"/>
                  </a:prstClr>
                </a:solidFill>
                <a:latin typeface="Calibri"/>
              </a:rPr>
              <a:t>L’enseignant laisse un moment de réflexion et explique la situation</a:t>
            </a:r>
            <a:endParaRPr lang="fr-FR" dirty="0"/>
          </a:p>
        </p:txBody>
      </p:sp>
      <p:grpSp>
        <p:nvGrpSpPr>
          <p:cNvPr id="10" name="Groupe 9">
            <a:extLst>
              <a:ext uri="{FF2B5EF4-FFF2-40B4-BE49-F238E27FC236}">
                <a16:creationId xmlns:a16="http://schemas.microsoft.com/office/drawing/2014/main" id="{F4606972-01FE-B4EB-4E3C-19BDCE92C4C6}"/>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8503E908-CF68-16F2-BADC-7C6818CD01E7}"/>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6566173C-4DA2-928E-746A-DB20C00B1D82}"/>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 name="Rectangle 2">
            <a:extLst>
              <a:ext uri="{FF2B5EF4-FFF2-40B4-BE49-F238E27FC236}">
                <a16:creationId xmlns:a16="http://schemas.microsoft.com/office/drawing/2014/main" id="{581024CE-81AE-1F59-2F3F-69E1D9143FE1}"/>
              </a:ext>
            </a:extLst>
          </p:cNvPr>
          <p:cNvSpPr/>
          <p:nvPr/>
        </p:nvSpPr>
        <p:spPr>
          <a:xfrm>
            <a:off x="1984887" y="1234926"/>
            <a:ext cx="7338017" cy="646331"/>
          </a:xfrm>
          <a:prstGeom prst="rect">
            <a:avLst/>
          </a:prstGeom>
        </p:spPr>
        <p:txBody>
          <a:bodyPr wrap="square">
            <a:spAutoFit/>
          </a:bodyPr>
          <a:lstStyle/>
          <a:p>
            <a:pPr algn="ctr"/>
            <a:r>
              <a:rPr lang="fr-FR" sz="2800" dirty="0"/>
              <a:t>N=2+6+7+4+1=</a:t>
            </a:r>
            <a:r>
              <a:rPr lang="fr-FR" sz="3600" b="1" dirty="0">
                <a:solidFill>
                  <a:srgbClr val="C00000"/>
                </a:solidFill>
              </a:rPr>
              <a:t>….</a:t>
            </a:r>
            <a:endParaRPr lang="fr-FR" sz="2800" b="1" dirty="0">
              <a:solidFill>
                <a:srgbClr val="C00000"/>
              </a:solidFill>
            </a:endParaRPr>
          </a:p>
        </p:txBody>
      </p:sp>
      <mc:AlternateContent xmlns:mc="http://schemas.openxmlformats.org/markup-compatibility/2006" xmlns:a14="http://schemas.microsoft.com/office/drawing/2010/main">
        <mc:Choice Requires="a14">
          <p:sp>
            <p:nvSpPr>
              <p:cNvPr id="13" name="Rectangle à coins arrondis 22">
                <a:extLst>
                  <a:ext uri="{FF2B5EF4-FFF2-40B4-BE49-F238E27FC236}">
                    <a16:creationId xmlns:a16="http://schemas.microsoft.com/office/drawing/2014/main" id="{E4D48649-92EA-7330-8284-CCE4E57A8681}"/>
                  </a:ext>
                </a:extLst>
              </p:cNvPr>
              <p:cNvSpPr/>
              <p:nvPr/>
            </p:nvSpPr>
            <p:spPr>
              <a:xfrm>
                <a:off x="2171062" y="4469020"/>
                <a:ext cx="8086544" cy="541965"/>
              </a:xfrm>
              <a:prstGeom prst="round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14:m>
                  <m:oMath xmlns:m="http://schemas.openxmlformats.org/officeDocument/2006/math">
                    <m:r>
                      <a:rPr lang="fr-FR" sz="2400" b="1" i="1" dirty="0" smtClean="0">
                        <a:solidFill>
                          <a:schemeClr val="tx1"/>
                        </a:solidFill>
                        <a:latin typeface="Cambria Math" panose="02040503050406030204" pitchFamily="18" charset="0"/>
                      </a:rPr>
                      <m:t>𝑭𝒓</m:t>
                    </m:r>
                    <m:r>
                      <a:rPr lang="fr-FR" sz="2400" b="1" i="1" dirty="0" smtClean="0">
                        <a:solidFill>
                          <a:schemeClr val="tx1"/>
                        </a:solidFill>
                        <a:latin typeface="Cambria Math" panose="02040503050406030204" pitchFamily="18" charset="0"/>
                      </a:rPr>
                      <m:t>é</m:t>
                    </m:r>
                    <m:r>
                      <a:rPr lang="fr-FR" sz="2400" b="1" i="1" dirty="0" smtClean="0">
                        <a:solidFill>
                          <a:schemeClr val="tx1"/>
                        </a:solidFill>
                        <a:latin typeface="Cambria Math" panose="02040503050406030204" pitchFamily="18" charset="0"/>
                      </a:rPr>
                      <m:t>𝒒𝒖𝒆𝒏𝒄𝒆</m:t>
                    </m:r>
                    <m:r>
                      <a:rPr lang="fr-MA" sz="2400" b="1" i="1" dirty="0" smtClean="0">
                        <a:solidFill>
                          <a:schemeClr val="tx1"/>
                        </a:solidFill>
                        <a:latin typeface="Cambria Math" panose="02040503050406030204" pitchFamily="18" charset="0"/>
                      </a:rPr>
                      <m:t> </m:t>
                    </m:r>
                    <m:r>
                      <m:rPr>
                        <m:nor/>
                      </m:rPr>
                      <a:rPr lang="fr-FR" sz="2400" b="1" i="0" dirty="0" smtClean="0">
                        <a:solidFill>
                          <a:schemeClr val="tx1"/>
                        </a:solidFill>
                        <a:latin typeface="Cambria Math" panose="02040503050406030204" pitchFamily="18" charset="0"/>
                      </a:rPr>
                      <m:t>6 </m:t>
                    </m:r>
                    <m:r>
                      <m:rPr>
                        <m:nor/>
                      </m:rPr>
                      <a:rPr lang="fr-FR" sz="2400" b="1" i="0" dirty="0" smtClean="0">
                        <a:solidFill>
                          <a:schemeClr val="tx1"/>
                        </a:solidFill>
                        <a:latin typeface="Cambria Math" panose="02040503050406030204" pitchFamily="18" charset="0"/>
                      </a:rPr>
                      <m:t>amis</m:t>
                    </m:r>
                    <m:r>
                      <a:rPr lang="fr-FR" sz="2400" b="1" i="1" dirty="0" smtClean="0">
                        <a:solidFill>
                          <a:schemeClr val="tx1"/>
                        </a:solidFill>
                        <a:latin typeface="Cambria Math" panose="02040503050406030204" pitchFamily="18" charset="0"/>
                      </a:rPr>
                      <m:t>=</m:t>
                    </m:r>
                    <m:f>
                      <m:fPr>
                        <m:ctrlPr>
                          <a:rPr lang="fr-FR" sz="2400" b="1" i="1" dirty="0" smtClean="0">
                            <a:solidFill>
                              <a:schemeClr val="tx1"/>
                            </a:solidFill>
                            <a:latin typeface="Cambria Math" panose="02040503050406030204" pitchFamily="18" charset="0"/>
                          </a:rPr>
                        </m:ctrlPr>
                      </m:fPr>
                      <m:num>
                        <m:r>
                          <a:rPr lang="fr-FR" sz="2400" b="1" i="1" dirty="0" smtClean="0">
                            <a:solidFill>
                              <a:schemeClr val="tx1"/>
                            </a:solidFill>
                            <a:latin typeface="Cambria Math" panose="02040503050406030204" pitchFamily="18" charset="0"/>
                          </a:rPr>
                          <m:t>𝑬𝒇𝒇𝒆𝒄𝒕𝒊𝒇</m:t>
                        </m:r>
                        <m:r>
                          <a:rPr lang="fr-FR" sz="2400" b="1" i="1" dirty="0" smtClean="0">
                            <a:solidFill>
                              <a:schemeClr val="tx1"/>
                            </a:solidFill>
                            <a:latin typeface="Cambria Math" panose="02040503050406030204" pitchFamily="18" charset="0"/>
                          </a:rPr>
                          <m:t> </m:t>
                        </m:r>
                        <m:r>
                          <a:rPr lang="fr-FR" sz="2400" b="1" i="1" dirty="0" smtClean="0">
                            <a:solidFill>
                              <a:schemeClr val="tx1"/>
                            </a:solidFill>
                            <a:latin typeface="Cambria Math" panose="02040503050406030204" pitchFamily="18" charset="0"/>
                          </a:rPr>
                          <m:t>𝒅𝒆</m:t>
                        </m:r>
                        <m:r>
                          <a:rPr lang="fr-FR" sz="2400" b="1" i="1" dirty="0" smtClean="0">
                            <a:solidFill>
                              <a:schemeClr val="tx1"/>
                            </a:solidFill>
                            <a:latin typeface="Cambria Math" panose="02040503050406030204" pitchFamily="18" charset="0"/>
                          </a:rPr>
                          <m:t> </m:t>
                        </m:r>
                        <m:r>
                          <a:rPr lang="fr-FR" sz="2400" b="1" i="1" dirty="0" smtClean="0">
                            <a:solidFill>
                              <a:schemeClr val="tx1"/>
                            </a:solidFill>
                            <a:latin typeface="Cambria Math" panose="02040503050406030204" pitchFamily="18" charset="0"/>
                          </a:rPr>
                          <m:t>𝒍𝒂</m:t>
                        </m:r>
                        <m:r>
                          <a:rPr lang="fr-FR" sz="2400" b="1" i="1" dirty="0" smtClean="0">
                            <a:solidFill>
                              <a:schemeClr val="tx1"/>
                            </a:solidFill>
                            <a:latin typeface="Cambria Math" panose="02040503050406030204" pitchFamily="18" charset="0"/>
                          </a:rPr>
                          <m:t> </m:t>
                        </m:r>
                        <m:r>
                          <a:rPr lang="fr-FR" sz="2400" b="1" i="1" dirty="0" smtClean="0">
                            <a:solidFill>
                              <a:schemeClr val="tx1"/>
                            </a:solidFill>
                            <a:latin typeface="Cambria Math" panose="02040503050406030204" pitchFamily="18" charset="0"/>
                          </a:rPr>
                          <m:t>𝒗𝒂𝒍𝒆𝒖𝒓</m:t>
                        </m:r>
                      </m:num>
                      <m:den>
                        <m:r>
                          <a:rPr lang="fr-FR" sz="2400" b="1" i="1" dirty="0" smtClean="0">
                            <a:solidFill>
                              <a:schemeClr val="tx1"/>
                            </a:solidFill>
                            <a:latin typeface="Cambria Math" panose="02040503050406030204" pitchFamily="18" charset="0"/>
                          </a:rPr>
                          <m:t>𝑬𝒇𝒇𝒆𝒄𝒕𝒊𝒇</m:t>
                        </m:r>
                        <m:r>
                          <a:rPr lang="fr-FR" sz="2400" b="1" i="1" dirty="0" smtClean="0">
                            <a:solidFill>
                              <a:schemeClr val="tx1"/>
                            </a:solidFill>
                            <a:latin typeface="Cambria Math" panose="02040503050406030204" pitchFamily="18" charset="0"/>
                          </a:rPr>
                          <m:t> </m:t>
                        </m:r>
                        <m:r>
                          <a:rPr lang="fr-FR" sz="2400" b="1" i="1" dirty="0" smtClean="0">
                            <a:solidFill>
                              <a:schemeClr val="tx1"/>
                            </a:solidFill>
                            <a:latin typeface="Cambria Math" panose="02040503050406030204" pitchFamily="18" charset="0"/>
                          </a:rPr>
                          <m:t>𝒕𝒐𝒕𝒂𝒍</m:t>
                        </m:r>
                      </m:den>
                    </m:f>
                    <m:r>
                      <a:rPr lang="fr-MA" sz="2400" b="1" i="1" dirty="0" smtClean="0">
                        <a:solidFill>
                          <a:schemeClr val="tx1"/>
                        </a:solidFill>
                        <a:latin typeface="Cambria Math" panose="02040503050406030204" pitchFamily="18" charset="0"/>
                      </a:rPr>
                      <m:t>=</m:t>
                    </m:r>
                    <m:f>
                      <m:fPr>
                        <m:ctrlPr>
                          <a:rPr lang="fr-FR" sz="2400" b="1" i="1" dirty="0" smtClean="0">
                            <a:solidFill>
                              <a:schemeClr val="tx1"/>
                            </a:solidFill>
                            <a:latin typeface="Cambria Math" panose="02040503050406030204" pitchFamily="18" charset="0"/>
                          </a:rPr>
                        </m:ctrlPr>
                      </m:fPr>
                      <m:num>
                        <m:r>
                          <a:rPr lang="fr-FR" sz="2400" b="1" i="1" dirty="0" smtClean="0">
                            <a:solidFill>
                              <a:schemeClr val="tx1"/>
                            </a:solidFill>
                            <a:latin typeface="Cambria Math" panose="02040503050406030204" pitchFamily="18" charset="0"/>
                          </a:rPr>
                          <m:t>…..</m:t>
                        </m:r>
                      </m:num>
                      <m:den>
                        <m:r>
                          <a:rPr lang="fr-FR" sz="2400" b="1" i="1" dirty="0" smtClean="0">
                            <a:solidFill>
                              <a:schemeClr val="tx1"/>
                            </a:solidFill>
                            <a:latin typeface="Cambria Math" panose="02040503050406030204" pitchFamily="18" charset="0"/>
                          </a:rPr>
                          <m:t>……</m:t>
                        </m:r>
                      </m:den>
                    </m:f>
                  </m:oMath>
                </a14:m>
                <a:r>
                  <a:rPr lang="fr-FR" sz="2400" b="1" dirty="0">
                    <a:solidFill>
                      <a:schemeClr val="tx1"/>
                    </a:solidFill>
                  </a:rPr>
                  <a:t> = </a:t>
                </a:r>
                <a:r>
                  <a:rPr lang="fr-FR" sz="2400" b="1" dirty="0">
                    <a:solidFill>
                      <a:srgbClr val="C00000"/>
                    </a:solidFill>
                  </a:rPr>
                  <a:t>…….</a:t>
                </a:r>
                <a:r>
                  <a:rPr lang="fr-FR" sz="2400" b="1" dirty="0">
                    <a:solidFill>
                      <a:schemeClr val="tx1"/>
                    </a:solidFill>
                  </a:rPr>
                  <a:t> </a:t>
                </a:r>
              </a:p>
            </p:txBody>
          </p:sp>
        </mc:Choice>
        <mc:Fallback xmlns="">
          <p:sp>
            <p:nvSpPr>
              <p:cNvPr id="13" name="Rectangle à coins arrondis 22">
                <a:extLst>
                  <a:ext uri="{FF2B5EF4-FFF2-40B4-BE49-F238E27FC236}">
                    <a16:creationId xmlns:a16="http://schemas.microsoft.com/office/drawing/2014/main" id="{E4D48649-92EA-7330-8284-CCE4E57A8681}"/>
                  </a:ext>
                </a:extLst>
              </p:cNvPr>
              <p:cNvSpPr>
                <a:spLocks noRot="1" noChangeAspect="1" noMove="1" noResize="1" noEditPoints="1" noAdjustHandles="1" noChangeArrowheads="1" noChangeShapeType="1" noTextEdit="1"/>
              </p:cNvSpPr>
              <p:nvPr/>
            </p:nvSpPr>
            <p:spPr>
              <a:xfrm>
                <a:off x="2171062" y="4469020"/>
                <a:ext cx="8086544" cy="541965"/>
              </a:xfrm>
              <a:prstGeom prst="roundRect">
                <a:avLst/>
              </a:prstGeom>
              <a:blipFill>
                <a:blip r:embed="rId3"/>
                <a:stretch>
                  <a:fillRect t="-3371" b="-15730"/>
                </a:stretch>
              </a:blipFill>
              <a:ln w="38100">
                <a:noFill/>
              </a:ln>
            </p:spPr>
            <p:txBody>
              <a:bodyPr/>
              <a:lstStyle/>
              <a:p>
                <a:r>
                  <a:rPr lang="fr-FR">
                    <a:noFill/>
                  </a:rPr>
                  <a:t> </a:t>
                </a:r>
              </a:p>
            </p:txBody>
          </p:sp>
        </mc:Fallback>
      </mc:AlternateContent>
      <p:sp>
        <p:nvSpPr>
          <p:cNvPr id="14" name="ZoneTexte 13">
            <a:extLst>
              <a:ext uri="{FF2B5EF4-FFF2-40B4-BE49-F238E27FC236}">
                <a16:creationId xmlns:a16="http://schemas.microsoft.com/office/drawing/2014/main" id="{BB320FCC-643D-280E-97CD-B9ABFE8D39EB}"/>
              </a:ext>
            </a:extLst>
          </p:cNvPr>
          <p:cNvSpPr txBox="1"/>
          <p:nvPr/>
        </p:nvSpPr>
        <p:spPr>
          <a:xfrm>
            <a:off x="3394572" y="5532754"/>
            <a:ext cx="6551608" cy="461665"/>
          </a:xfrm>
          <a:prstGeom prst="rect">
            <a:avLst/>
          </a:prstGeom>
          <a:noFill/>
        </p:spPr>
        <p:txBody>
          <a:bodyPr wrap="square" rtlCol="0">
            <a:spAutoFit/>
          </a:bodyPr>
          <a:lstStyle/>
          <a:p>
            <a:r>
              <a:rPr lang="fr-MA" sz="2400" b="1" dirty="0"/>
              <a:t>…. élèves sur …… </a:t>
            </a:r>
            <a:r>
              <a:rPr lang="fr-MA" sz="2400" dirty="0"/>
              <a:t>ont 6 amis</a:t>
            </a:r>
          </a:p>
        </p:txBody>
      </p:sp>
      <p:graphicFrame>
        <p:nvGraphicFramePr>
          <p:cNvPr id="15" name="Tableau 14">
            <a:extLst>
              <a:ext uri="{FF2B5EF4-FFF2-40B4-BE49-F238E27FC236}">
                <a16:creationId xmlns:a16="http://schemas.microsoft.com/office/drawing/2014/main" id="{B4ABC395-E32E-B456-437E-0B1C61D6C794}"/>
              </a:ext>
            </a:extLst>
          </p:cNvPr>
          <p:cNvGraphicFramePr>
            <a:graphicFrameLocks noGrp="1"/>
          </p:cNvGraphicFramePr>
          <p:nvPr>
            <p:extLst>
              <p:ext uri="{D42A27DB-BD31-4B8C-83A1-F6EECF244321}">
                <p14:modId xmlns:p14="http://schemas.microsoft.com/office/powerpoint/2010/main" val="3573933217"/>
              </p:ext>
            </p:extLst>
          </p:nvPr>
        </p:nvGraphicFramePr>
        <p:xfrm>
          <a:off x="1623053" y="1979058"/>
          <a:ext cx="8927394" cy="1737360"/>
        </p:xfrm>
        <a:graphic>
          <a:graphicData uri="http://schemas.openxmlformats.org/drawingml/2006/table">
            <a:tbl>
              <a:tblPr firstRow="1" bandRow="1">
                <a:tableStyleId>{5C22544A-7EE6-4342-B048-85BDC9FD1C3A}</a:tableStyleId>
              </a:tblPr>
              <a:tblGrid>
                <a:gridCol w="1676677">
                  <a:extLst>
                    <a:ext uri="{9D8B030D-6E8A-4147-A177-3AD203B41FA5}">
                      <a16:colId xmlns:a16="http://schemas.microsoft.com/office/drawing/2014/main" val="4106515342"/>
                    </a:ext>
                  </a:extLst>
                </a:gridCol>
                <a:gridCol w="1299121">
                  <a:extLst>
                    <a:ext uri="{9D8B030D-6E8A-4147-A177-3AD203B41FA5}">
                      <a16:colId xmlns:a16="http://schemas.microsoft.com/office/drawing/2014/main" val="2757492878"/>
                    </a:ext>
                  </a:extLst>
                </a:gridCol>
                <a:gridCol w="1487899">
                  <a:extLst>
                    <a:ext uri="{9D8B030D-6E8A-4147-A177-3AD203B41FA5}">
                      <a16:colId xmlns:a16="http://schemas.microsoft.com/office/drawing/2014/main" val="2089174270"/>
                    </a:ext>
                  </a:extLst>
                </a:gridCol>
                <a:gridCol w="1487899">
                  <a:extLst>
                    <a:ext uri="{9D8B030D-6E8A-4147-A177-3AD203B41FA5}">
                      <a16:colId xmlns:a16="http://schemas.microsoft.com/office/drawing/2014/main" val="1439056969"/>
                    </a:ext>
                  </a:extLst>
                </a:gridCol>
                <a:gridCol w="1487899">
                  <a:extLst>
                    <a:ext uri="{9D8B030D-6E8A-4147-A177-3AD203B41FA5}">
                      <a16:colId xmlns:a16="http://schemas.microsoft.com/office/drawing/2014/main" val="302676121"/>
                    </a:ext>
                  </a:extLst>
                </a:gridCol>
                <a:gridCol w="1487899">
                  <a:extLst>
                    <a:ext uri="{9D8B030D-6E8A-4147-A177-3AD203B41FA5}">
                      <a16:colId xmlns:a16="http://schemas.microsoft.com/office/drawing/2014/main" val="2204713430"/>
                    </a:ext>
                  </a:extLst>
                </a:gridCol>
              </a:tblGrid>
              <a:tr h="37084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Nombre d’amis</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3</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4</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5</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6</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7</a:t>
                      </a:r>
                    </a:p>
                  </a:txBody>
                  <a:tcPr/>
                </a:tc>
                <a:extLst>
                  <a:ext uri="{0D108BD9-81ED-4DB2-BD59-A6C34878D82A}">
                    <a16:rowId xmlns:a16="http://schemas.microsoft.com/office/drawing/2014/main" val="3116519769"/>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2</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6</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7</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4</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1</a:t>
                      </a:r>
                    </a:p>
                  </a:txBody>
                  <a:tcPr/>
                </a:tc>
                <a:extLst>
                  <a:ext uri="{0D108BD9-81ED-4DB2-BD59-A6C34878D82A}">
                    <a16:rowId xmlns:a16="http://schemas.microsoft.com/office/drawing/2014/main" val="1193069584"/>
                  </a:ext>
                </a:extLst>
              </a:tr>
              <a:tr h="370840">
                <a:tc>
                  <a:txBody>
                    <a:bodyPr/>
                    <a:lstStyle/>
                    <a:p>
                      <a:r>
                        <a:rPr lang="fr-FR" sz="2400" b="1" kern="1200" dirty="0">
                          <a:solidFill>
                            <a:schemeClr val="dk1"/>
                          </a:solidFill>
                          <a:latin typeface="Calibri" panose="020F0502020204030204"/>
                          <a:ea typeface="+mn-ea"/>
                          <a:cs typeface="+mn-cs"/>
                        </a:rPr>
                        <a:t>Fréquence</a:t>
                      </a:r>
                    </a:p>
                  </a:txBody>
                  <a:tcPr/>
                </a:tc>
                <a:tc>
                  <a:txBody>
                    <a:bodyPr/>
                    <a:lstStyle/>
                    <a:p>
                      <a:pPr algn="ctr"/>
                      <a:r>
                        <a:rPr lang="fr-FR" sz="2000" b="1" dirty="0"/>
                        <a:t>0,1</a:t>
                      </a:r>
                    </a:p>
                  </a:txBody>
                  <a:tcPr/>
                </a:tc>
                <a:tc>
                  <a:txBody>
                    <a:bodyPr/>
                    <a:lstStyle/>
                    <a:p>
                      <a:pPr algn="ctr"/>
                      <a:r>
                        <a:rPr lang="fr-FR" sz="2000" b="1" dirty="0"/>
                        <a:t>0,3</a:t>
                      </a:r>
                    </a:p>
                  </a:txBody>
                  <a:tcPr/>
                </a:tc>
                <a:tc>
                  <a:txBody>
                    <a:bodyPr/>
                    <a:lstStyle/>
                    <a:p>
                      <a:pPr algn="ctr"/>
                      <a:r>
                        <a:rPr lang="fr-FR" sz="2000" b="1" dirty="0"/>
                        <a:t>0,35</a:t>
                      </a:r>
                    </a:p>
                  </a:txBody>
                  <a:tcPr/>
                </a:tc>
                <a:tc>
                  <a:txBody>
                    <a:bodyPr/>
                    <a:lstStyle/>
                    <a:p>
                      <a:pPr algn="ctr"/>
                      <a:r>
                        <a:rPr lang="fr-FR" sz="2400" b="1" dirty="0">
                          <a:solidFill>
                            <a:srgbClr val="C00000"/>
                          </a:solidFill>
                        </a:rPr>
                        <a:t>…..</a:t>
                      </a:r>
                    </a:p>
                  </a:txBody>
                  <a:tcPr/>
                </a:tc>
                <a:tc>
                  <a:txBody>
                    <a:bodyPr/>
                    <a:lstStyle/>
                    <a:p>
                      <a:endParaRPr lang="fr-FR" dirty="0"/>
                    </a:p>
                  </a:txBody>
                  <a:tcPr/>
                </a:tc>
                <a:extLst>
                  <a:ext uri="{0D108BD9-81ED-4DB2-BD59-A6C34878D82A}">
                    <a16:rowId xmlns:a16="http://schemas.microsoft.com/office/drawing/2014/main" val="1572606495"/>
                  </a:ext>
                </a:extLst>
              </a:tr>
            </a:tbl>
          </a:graphicData>
        </a:graphic>
      </p:graphicFrame>
    </p:spTree>
    <p:extLst>
      <p:ext uri="{BB962C8B-B14F-4D97-AF65-F5344CB8AC3E}">
        <p14:creationId xmlns:p14="http://schemas.microsoft.com/office/powerpoint/2010/main" val="8176287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0326D5-156A-3EAA-086C-2414C0D5C571}"/>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0BCC46F-E8D9-DF3A-ED1E-A88D5E8B3F14}"/>
              </a:ext>
            </a:extLst>
          </p:cNvPr>
          <p:cNvSpPr>
            <a:spLocks noGrp="1"/>
          </p:cNvSpPr>
          <p:nvPr>
            <p:ph type="title"/>
          </p:nvPr>
        </p:nvSpPr>
        <p:spPr/>
        <p:txBody>
          <a:bodyPr/>
          <a:lstStyle/>
          <a:p>
            <a:r>
              <a:rPr lang="fr-FR" dirty="0"/>
              <a:t>Voici les bonnes réponses</a:t>
            </a:r>
          </a:p>
        </p:txBody>
      </p:sp>
      <p:grpSp>
        <p:nvGrpSpPr>
          <p:cNvPr id="10" name="Groupe 9">
            <a:extLst>
              <a:ext uri="{FF2B5EF4-FFF2-40B4-BE49-F238E27FC236}">
                <a16:creationId xmlns:a16="http://schemas.microsoft.com/office/drawing/2014/main" id="{98FD915F-4A3D-296D-7508-D1A999234C18}"/>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2C238755-4605-382B-84CC-15A9A1028ACA}"/>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BFC2FDAF-5276-CA1F-7FE4-678A5EACF2CF}"/>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5" name="Rectangle 4">
            <a:extLst>
              <a:ext uri="{FF2B5EF4-FFF2-40B4-BE49-F238E27FC236}">
                <a16:creationId xmlns:a16="http://schemas.microsoft.com/office/drawing/2014/main" id="{07D8D926-3791-42D4-F507-D6C854FED38C}"/>
              </a:ext>
            </a:extLst>
          </p:cNvPr>
          <p:cNvSpPr/>
          <p:nvPr/>
        </p:nvSpPr>
        <p:spPr>
          <a:xfrm>
            <a:off x="1984887" y="1234926"/>
            <a:ext cx="7338017" cy="646331"/>
          </a:xfrm>
          <a:prstGeom prst="rect">
            <a:avLst/>
          </a:prstGeom>
        </p:spPr>
        <p:txBody>
          <a:bodyPr wrap="square">
            <a:spAutoFit/>
          </a:bodyPr>
          <a:lstStyle/>
          <a:p>
            <a:pPr algn="ctr"/>
            <a:r>
              <a:rPr lang="fr-FR" sz="2800" dirty="0"/>
              <a:t>N=2+6+7+4+1=</a:t>
            </a:r>
            <a:r>
              <a:rPr lang="fr-FR" sz="3600" b="1" dirty="0">
                <a:solidFill>
                  <a:srgbClr val="C00000"/>
                </a:solidFill>
              </a:rPr>
              <a:t>20</a:t>
            </a:r>
            <a:endParaRPr lang="fr-FR" sz="2800" b="1" dirty="0">
              <a:solidFill>
                <a:srgbClr val="C00000"/>
              </a:solidFill>
            </a:endParaRPr>
          </a:p>
        </p:txBody>
      </p:sp>
      <mc:AlternateContent xmlns:mc="http://schemas.openxmlformats.org/markup-compatibility/2006" xmlns:a14="http://schemas.microsoft.com/office/drawing/2010/main">
        <mc:Choice Requires="a14">
          <p:sp>
            <p:nvSpPr>
              <p:cNvPr id="8" name="Rectangle à coins arrondis 22">
                <a:extLst>
                  <a:ext uri="{FF2B5EF4-FFF2-40B4-BE49-F238E27FC236}">
                    <a16:creationId xmlns:a16="http://schemas.microsoft.com/office/drawing/2014/main" id="{5B395640-CB14-2D0C-B905-662B602811CC}"/>
                  </a:ext>
                </a:extLst>
              </p:cNvPr>
              <p:cNvSpPr/>
              <p:nvPr/>
            </p:nvSpPr>
            <p:spPr>
              <a:xfrm>
                <a:off x="2171062" y="4409984"/>
                <a:ext cx="8086544" cy="541965"/>
              </a:xfrm>
              <a:prstGeom prst="round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14:m>
                  <m:oMath xmlns:m="http://schemas.openxmlformats.org/officeDocument/2006/math">
                    <m:r>
                      <a:rPr lang="fr-FR" sz="2400" b="1" i="1" dirty="0" smtClean="0">
                        <a:solidFill>
                          <a:schemeClr val="tx1"/>
                        </a:solidFill>
                        <a:latin typeface="Cambria Math" panose="02040503050406030204" pitchFamily="18" charset="0"/>
                      </a:rPr>
                      <m:t>𝑭𝒓</m:t>
                    </m:r>
                    <m:r>
                      <a:rPr lang="fr-FR" sz="2400" b="1" i="1" dirty="0" smtClean="0">
                        <a:solidFill>
                          <a:schemeClr val="tx1"/>
                        </a:solidFill>
                        <a:latin typeface="Cambria Math" panose="02040503050406030204" pitchFamily="18" charset="0"/>
                      </a:rPr>
                      <m:t>é</m:t>
                    </m:r>
                    <m:r>
                      <a:rPr lang="fr-FR" sz="2400" b="1" i="1" dirty="0" smtClean="0">
                        <a:solidFill>
                          <a:schemeClr val="tx1"/>
                        </a:solidFill>
                        <a:latin typeface="Cambria Math" panose="02040503050406030204" pitchFamily="18" charset="0"/>
                      </a:rPr>
                      <m:t>𝒒𝒖𝒆𝒏𝒄𝒆</m:t>
                    </m:r>
                    <m:r>
                      <a:rPr lang="fr-MA" sz="2400" b="1" i="1" dirty="0" smtClean="0">
                        <a:solidFill>
                          <a:schemeClr val="tx1"/>
                        </a:solidFill>
                        <a:latin typeface="Cambria Math" panose="02040503050406030204" pitchFamily="18" charset="0"/>
                      </a:rPr>
                      <m:t> </m:t>
                    </m:r>
                    <m:r>
                      <m:rPr>
                        <m:nor/>
                      </m:rPr>
                      <a:rPr lang="fr-FR" sz="2400" b="1" i="0" dirty="0" smtClean="0">
                        <a:solidFill>
                          <a:schemeClr val="tx1"/>
                        </a:solidFill>
                        <a:latin typeface="Cambria Math" panose="02040503050406030204" pitchFamily="18" charset="0"/>
                      </a:rPr>
                      <m:t>6 </m:t>
                    </m:r>
                    <m:r>
                      <m:rPr>
                        <m:nor/>
                      </m:rPr>
                      <a:rPr lang="fr-FR" sz="2400" b="1" i="0" dirty="0" smtClean="0">
                        <a:solidFill>
                          <a:schemeClr val="tx1"/>
                        </a:solidFill>
                        <a:latin typeface="Cambria Math" panose="02040503050406030204" pitchFamily="18" charset="0"/>
                      </a:rPr>
                      <m:t>amis</m:t>
                    </m:r>
                    <m:r>
                      <a:rPr lang="fr-FR" sz="2400" b="1" i="1" dirty="0" smtClean="0">
                        <a:solidFill>
                          <a:schemeClr val="tx1"/>
                        </a:solidFill>
                        <a:latin typeface="Cambria Math" panose="02040503050406030204" pitchFamily="18" charset="0"/>
                      </a:rPr>
                      <m:t>=</m:t>
                    </m:r>
                    <m:f>
                      <m:fPr>
                        <m:ctrlPr>
                          <a:rPr lang="fr-FR" sz="2400" b="1" i="1" dirty="0" smtClean="0">
                            <a:solidFill>
                              <a:schemeClr val="tx1"/>
                            </a:solidFill>
                            <a:latin typeface="Cambria Math" panose="02040503050406030204" pitchFamily="18" charset="0"/>
                          </a:rPr>
                        </m:ctrlPr>
                      </m:fPr>
                      <m:num>
                        <m:r>
                          <a:rPr lang="fr-FR" sz="2400" b="1" i="1" dirty="0" smtClean="0">
                            <a:solidFill>
                              <a:schemeClr val="tx1"/>
                            </a:solidFill>
                            <a:latin typeface="Cambria Math" panose="02040503050406030204" pitchFamily="18" charset="0"/>
                          </a:rPr>
                          <m:t>𝑬𝒇𝒇𝒆𝒄𝒕𝒊𝒇</m:t>
                        </m:r>
                        <m:r>
                          <a:rPr lang="fr-FR" sz="2400" b="1" i="1" dirty="0" smtClean="0">
                            <a:solidFill>
                              <a:schemeClr val="tx1"/>
                            </a:solidFill>
                            <a:latin typeface="Cambria Math" panose="02040503050406030204" pitchFamily="18" charset="0"/>
                          </a:rPr>
                          <m:t> </m:t>
                        </m:r>
                        <m:r>
                          <a:rPr lang="fr-FR" sz="2400" b="1" i="1" dirty="0" smtClean="0">
                            <a:solidFill>
                              <a:schemeClr val="tx1"/>
                            </a:solidFill>
                            <a:latin typeface="Cambria Math" panose="02040503050406030204" pitchFamily="18" charset="0"/>
                          </a:rPr>
                          <m:t>𝒅𝒆</m:t>
                        </m:r>
                        <m:r>
                          <a:rPr lang="fr-FR" sz="2400" b="1" i="1" dirty="0" smtClean="0">
                            <a:solidFill>
                              <a:schemeClr val="tx1"/>
                            </a:solidFill>
                            <a:latin typeface="Cambria Math" panose="02040503050406030204" pitchFamily="18" charset="0"/>
                          </a:rPr>
                          <m:t> </m:t>
                        </m:r>
                        <m:r>
                          <a:rPr lang="fr-FR" sz="2400" b="1" i="1" dirty="0" smtClean="0">
                            <a:solidFill>
                              <a:schemeClr val="tx1"/>
                            </a:solidFill>
                            <a:latin typeface="Cambria Math" panose="02040503050406030204" pitchFamily="18" charset="0"/>
                          </a:rPr>
                          <m:t>𝒍𝒂</m:t>
                        </m:r>
                        <m:r>
                          <a:rPr lang="fr-FR" sz="2400" b="1" i="1" dirty="0" smtClean="0">
                            <a:solidFill>
                              <a:schemeClr val="tx1"/>
                            </a:solidFill>
                            <a:latin typeface="Cambria Math" panose="02040503050406030204" pitchFamily="18" charset="0"/>
                          </a:rPr>
                          <m:t> </m:t>
                        </m:r>
                        <m:r>
                          <a:rPr lang="fr-FR" sz="2400" b="1" i="1" dirty="0" smtClean="0">
                            <a:solidFill>
                              <a:schemeClr val="tx1"/>
                            </a:solidFill>
                            <a:latin typeface="Cambria Math" panose="02040503050406030204" pitchFamily="18" charset="0"/>
                          </a:rPr>
                          <m:t>𝒗𝒂𝒍𝒆𝒖𝒓</m:t>
                        </m:r>
                      </m:num>
                      <m:den>
                        <m:r>
                          <a:rPr lang="fr-FR" sz="2400" b="1" i="1" dirty="0" smtClean="0">
                            <a:solidFill>
                              <a:schemeClr val="tx1"/>
                            </a:solidFill>
                            <a:latin typeface="Cambria Math" panose="02040503050406030204" pitchFamily="18" charset="0"/>
                          </a:rPr>
                          <m:t>𝑬𝒇𝒇𝒆𝒄𝒕𝒊𝒇</m:t>
                        </m:r>
                        <m:r>
                          <a:rPr lang="fr-FR" sz="2400" b="1" i="1" dirty="0" smtClean="0">
                            <a:solidFill>
                              <a:schemeClr val="tx1"/>
                            </a:solidFill>
                            <a:latin typeface="Cambria Math" panose="02040503050406030204" pitchFamily="18" charset="0"/>
                          </a:rPr>
                          <m:t> </m:t>
                        </m:r>
                        <m:r>
                          <a:rPr lang="fr-FR" sz="2400" b="1" i="1" dirty="0" smtClean="0">
                            <a:solidFill>
                              <a:schemeClr val="tx1"/>
                            </a:solidFill>
                            <a:latin typeface="Cambria Math" panose="02040503050406030204" pitchFamily="18" charset="0"/>
                          </a:rPr>
                          <m:t>𝒕𝒐𝒕𝒂𝒍</m:t>
                        </m:r>
                      </m:den>
                    </m:f>
                    <m:r>
                      <a:rPr lang="fr-MA" sz="2400" b="1" i="1" dirty="0" smtClean="0">
                        <a:solidFill>
                          <a:schemeClr val="tx1"/>
                        </a:solidFill>
                        <a:latin typeface="Cambria Math" panose="02040503050406030204" pitchFamily="18" charset="0"/>
                      </a:rPr>
                      <m:t>=</m:t>
                    </m:r>
                    <m:f>
                      <m:fPr>
                        <m:ctrlPr>
                          <a:rPr lang="fr-FR" sz="2400" b="1" i="1" dirty="0">
                            <a:solidFill>
                              <a:schemeClr val="tx1"/>
                            </a:solidFill>
                            <a:latin typeface="Cambria Math" panose="02040503050406030204" pitchFamily="18" charset="0"/>
                          </a:rPr>
                        </m:ctrlPr>
                      </m:fPr>
                      <m:num>
                        <m:r>
                          <a:rPr lang="fr-FR" sz="2400" b="1" i="1" dirty="0" smtClean="0">
                            <a:solidFill>
                              <a:schemeClr val="tx1"/>
                            </a:solidFill>
                            <a:latin typeface="Cambria Math" panose="02040503050406030204" pitchFamily="18" charset="0"/>
                          </a:rPr>
                          <m:t>𝟒</m:t>
                        </m:r>
                      </m:num>
                      <m:den>
                        <m:r>
                          <a:rPr lang="fr-FR" sz="2400" b="1" i="1" dirty="0" smtClean="0">
                            <a:solidFill>
                              <a:schemeClr val="tx1"/>
                            </a:solidFill>
                            <a:latin typeface="Cambria Math" panose="02040503050406030204" pitchFamily="18" charset="0"/>
                          </a:rPr>
                          <m:t>𝟐𝟎</m:t>
                        </m:r>
                      </m:den>
                    </m:f>
                  </m:oMath>
                </a14:m>
                <a:r>
                  <a:rPr lang="fr-FR" sz="2400" b="1" dirty="0">
                    <a:solidFill>
                      <a:schemeClr val="tx1"/>
                    </a:solidFill>
                  </a:rPr>
                  <a:t> = </a:t>
                </a:r>
                <a:r>
                  <a:rPr lang="fr-FR" sz="2400" b="1" dirty="0">
                    <a:solidFill>
                      <a:srgbClr val="C00000"/>
                    </a:solidFill>
                  </a:rPr>
                  <a:t>0,2</a:t>
                </a:r>
                <a:r>
                  <a:rPr lang="fr-FR" sz="2400" b="1" dirty="0">
                    <a:solidFill>
                      <a:schemeClr val="tx1"/>
                    </a:solidFill>
                  </a:rPr>
                  <a:t> </a:t>
                </a:r>
              </a:p>
            </p:txBody>
          </p:sp>
        </mc:Choice>
        <mc:Fallback xmlns="">
          <p:sp>
            <p:nvSpPr>
              <p:cNvPr id="8" name="Rectangle à coins arrondis 22">
                <a:extLst>
                  <a:ext uri="{FF2B5EF4-FFF2-40B4-BE49-F238E27FC236}">
                    <a16:creationId xmlns:a16="http://schemas.microsoft.com/office/drawing/2014/main" id="{5B395640-CB14-2D0C-B905-662B602811CC}"/>
                  </a:ext>
                </a:extLst>
              </p:cNvPr>
              <p:cNvSpPr>
                <a:spLocks noRot="1" noChangeAspect="1" noMove="1" noResize="1" noEditPoints="1" noAdjustHandles="1" noChangeArrowheads="1" noChangeShapeType="1" noTextEdit="1"/>
              </p:cNvSpPr>
              <p:nvPr/>
            </p:nvSpPr>
            <p:spPr>
              <a:xfrm>
                <a:off x="2171062" y="4409984"/>
                <a:ext cx="8086544" cy="541965"/>
              </a:xfrm>
              <a:prstGeom prst="roundRect">
                <a:avLst/>
              </a:prstGeom>
              <a:blipFill>
                <a:blip r:embed="rId3"/>
                <a:stretch>
                  <a:fillRect t="-2247" b="-16854"/>
                </a:stretch>
              </a:blipFill>
              <a:ln w="38100">
                <a:noFill/>
              </a:ln>
            </p:spPr>
            <p:txBody>
              <a:bodyPr/>
              <a:lstStyle/>
              <a:p>
                <a:r>
                  <a:rPr lang="fr-FR">
                    <a:noFill/>
                  </a:rPr>
                  <a:t> </a:t>
                </a:r>
              </a:p>
            </p:txBody>
          </p:sp>
        </mc:Fallback>
      </mc:AlternateContent>
      <p:sp>
        <p:nvSpPr>
          <p:cNvPr id="9" name="ZoneTexte 8">
            <a:extLst>
              <a:ext uri="{FF2B5EF4-FFF2-40B4-BE49-F238E27FC236}">
                <a16:creationId xmlns:a16="http://schemas.microsoft.com/office/drawing/2014/main" id="{AE716114-2E90-8CF7-13FF-559A51793BD1}"/>
              </a:ext>
            </a:extLst>
          </p:cNvPr>
          <p:cNvSpPr txBox="1"/>
          <p:nvPr/>
        </p:nvSpPr>
        <p:spPr>
          <a:xfrm>
            <a:off x="3705998" y="5392580"/>
            <a:ext cx="6551608" cy="461665"/>
          </a:xfrm>
          <a:prstGeom prst="rect">
            <a:avLst/>
          </a:prstGeom>
          <a:noFill/>
        </p:spPr>
        <p:txBody>
          <a:bodyPr wrap="square" rtlCol="0">
            <a:spAutoFit/>
          </a:bodyPr>
          <a:lstStyle/>
          <a:p>
            <a:r>
              <a:rPr lang="fr-MA" sz="2400" b="1" dirty="0"/>
              <a:t>4 membre sur 20 </a:t>
            </a:r>
            <a:r>
              <a:rPr lang="fr-MA" sz="2400" dirty="0"/>
              <a:t> ont 6 amis</a:t>
            </a:r>
          </a:p>
        </p:txBody>
      </p:sp>
      <p:graphicFrame>
        <p:nvGraphicFramePr>
          <p:cNvPr id="16" name="Tableau 15">
            <a:extLst>
              <a:ext uri="{FF2B5EF4-FFF2-40B4-BE49-F238E27FC236}">
                <a16:creationId xmlns:a16="http://schemas.microsoft.com/office/drawing/2014/main" id="{78EE7397-BBAC-80F0-8D5C-CCD29C82E4E2}"/>
              </a:ext>
            </a:extLst>
          </p:cNvPr>
          <p:cNvGraphicFramePr>
            <a:graphicFrameLocks noGrp="1"/>
          </p:cNvGraphicFramePr>
          <p:nvPr>
            <p:extLst>
              <p:ext uri="{D42A27DB-BD31-4B8C-83A1-F6EECF244321}">
                <p14:modId xmlns:p14="http://schemas.microsoft.com/office/powerpoint/2010/main" val="2132616612"/>
              </p:ext>
            </p:extLst>
          </p:nvPr>
        </p:nvGraphicFramePr>
        <p:xfrm>
          <a:off x="1632303" y="2231993"/>
          <a:ext cx="8927394" cy="1737360"/>
        </p:xfrm>
        <a:graphic>
          <a:graphicData uri="http://schemas.openxmlformats.org/drawingml/2006/table">
            <a:tbl>
              <a:tblPr firstRow="1" bandRow="1">
                <a:tableStyleId>{5C22544A-7EE6-4342-B048-85BDC9FD1C3A}</a:tableStyleId>
              </a:tblPr>
              <a:tblGrid>
                <a:gridCol w="1676677">
                  <a:extLst>
                    <a:ext uri="{9D8B030D-6E8A-4147-A177-3AD203B41FA5}">
                      <a16:colId xmlns:a16="http://schemas.microsoft.com/office/drawing/2014/main" val="4106515342"/>
                    </a:ext>
                  </a:extLst>
                </a:gridCol>
                <a:gridCol w="1299121">
                  <a:extLst>
                    <a:ext uri="{9D8B030D-6E8A-4147-A177-3AD203B41FA5}">
                      <a16:colId xmlns:a16="http://schemas.microsoft.com/office/drawing/2014/main" val="2757492878"/>
                    </a:ext>
                  </a:extLst>
                </a:gridCol>
                <a:gridCol w="1487899">
                  <a:extLst>
                    <a:ext uri="{9D8B030D-6E8A-4147-A177-3AD203B41FA5}">
                      <a16:colId xmlns:a16="http://schemas.microsoft.com/office/drawing/2014/main" val="2089174270"/>
                    </a:ext>
                  </a:extLst>
                </a:gridCol>
                <a:gridCol w="1487899">
                  <a:extLst>
                    <a:ext uri="{9D8B030D-6E8A-4147-A177-3AD203B41FA5}">
                      <a16:colId xmlns:a16="http://schemas.microsoft.com/office/drawing/2014/main" val="1439056969"/>
                    </a:ext>
                  </a:extLst>
                </a:gridCol>
                <a:gridCol w="1487899">
                  <a:extLst>
                    <a:ext uri="{9D8B030D-6E8A-4147-A177-3AD203B41FA5}">
                      <a16:colId xmlns:a16="http://schemas.microsoft.com/office/drawing/2014/main" val="302676121"/>
                    </a:ext>
                  </a:extLst>
                </a:gridCol>
                <a:gridCol w="1487899">
                  <a:extLst>
                    <a:ext uri="{9D8B030D-6E8A-4147-A177-3AD203B41FA5}">
                      <a16:colId xmlns:a16="http://schemas.microsoft.com/office/drawing/2014/main" val="2204713430"/>
                    </a:ext>
                  </a:extLst>
                </a:gridCol>
              </a:tblGrid>
              <a:tr h="37084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Nombre d’amis</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3</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4</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5</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6</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7</a:t>
                      </a:r>
                    </a:p>
                  </a:txBody>
                  <a:tcPr/>
                </a:tc>
                <a:extLst>
                  <a:ext uri="{0D108BD9-81ED-4DB2-BD59-A6C34878D82A}">
                    <a16:rowId xmlns:a16="http://schemas.microsoft.com/office/drawing/2014/main" val="3116519769"/>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2</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6</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7</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4</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1</a:t>
                      </a:r>
                    </a:p>
                  </a:txBody>
                  <a:tcPr/>
                </a:tc>
                <a:extLst>
                  <a:ext uri="{0D108BD9-81ED-4DB2-BD59-A6C34878D82A}">
                    <a16:rowId xmlns:a16="http://schemas.microsoft.com/office/drawing/2014/main" val="1193069584"/>
                  </a:ext>
                </a:extLst>
              </a:tr>
              <a:tr h="370840">
                <a:tc>
                  <a:txBody>
                    <a:bodyPr/>
                    <a:lstStyle/>
                    <a:p>
                      <a:pPr algn="ctr"/>
                      <a:r>
                        <a:rPr lang="fr-FR" sz="2400" b="1" kern="1200" dirty="0">
                          <a:solidFill>
                            <a:schemeClr val="dk1"/>
                          </a:solidFill>
                          <a:latin typeface="Calibri" panose="020F0502020204030204"/>
                          <a:ea typeface="+mn-ea"/>
                          <a:cs typeface="+mn-cs"/>
                        </a:rPr>
                        <a:t>Fréquence</a:t>
                      </a:r>
                    </a:p>
                  </a:txBody>
                  <a:tcPr/>
                </a:tc>
                <a:tc>
                  <a:txBody>
                    <a:bodyPr/>
                    <a:lstStyle/>
                    <a:p>
                      <a:pPr algn="ctr"/>
                      <a:r>
                        <a:rPr lang="fr-FR" sz="2000" b="1" dirty="0"/>
                        <a:t>0,1</a:t>
                      </a:r>
                    </a:p>
                  </a:txBody>
                  <a:tcPr/>
                </a:tc>
                <a:tc>
                  <a:txBody>
                    <a:bodyPr/>
                    <a:lstStyle/>
                    <a:p>
                      <a:pPr algn="ctr"/>
                      <a:r>
                        <a:rPr lang="fr-FR" sz="2000" b="1" dirty="0"/>
                        <a:t>0,3</a:t>
                      </a:r>
                    </a:p>
                  </a:txBody>
                  <a:tcPr/>
                </a:tc>
                <a:tc>
                  <a:txBody>
                    <a:bodyPr/>
                    <a:lstStyle/>
                    <a:p>
                      <a:pPr algn="ctr"/>
                      <a:r>
                        <a:rPr lang="fr-FR" sz="2000" b="1" dirty="0"/>
                        <a:t>0,35</a:t>
                      </a:r>
                    </a:p>
                  </a:txBody>
                  <a:tcPr/>
                </a:tc>
                <a:tc>
                  <a:txBody>
                    <a:bodyPr/>
                    <a:lstStyle/>
                    <a:p>
                      <a:pPr algn="ctr"/>
                      <a:endParaRPr lang="fr-FR" sz="2000" b="1" dirty="0"/>
                    </a:p>
                  </a:txBody>
                  <a:tcPr/>
                </a:tc>
                <a:tc>
                  <a:txBody>
                    <a:bodyPr/>
                    <a:lstStyle/>
                    <a:p>
                      <a:pPr algn="ctr"/>
                      <a:endParaRPr lang="fr-FR" sz="2400" b="1" dirty="0">
                        <a:solidFill>
                          <a:srgbClr val="C00000"/>
                        </a:solidFill>
                      </a:endParaRPr>
                    </a:p>
                  </a:txBody>
                  <a:tcPr/>
                </a:tc>
                <a:extLst>
                  <a:ext uri="{0D108BD9-81ED-4DB2-BD59-A6C34878D82A}">
                    <a16:rowId xmlns:a16="http://schemas.microsoft.com/office/drawing/2014/main" val="1572606495"/>
                  </a:ext>
                </a:extLst>
              </a:tr>
            </a:tbl>
          </a:graphicData>
        </a:graphic>
      </p:graphicFrame>
      <p:sp>
        <p:nvSpPr>
          <p:cNvPr id="6" name="Espace réservé du contenu 5">
            <a:extLst>
              <a:ext uri="{FF2B5EF4-FFF2-40B4-BE49-F238E27FC236}">
                <a16:creationId xmlns:a16="http://schemas.microsoft.com/office/drawing/2014/main" id="{62F63349-E626-9B86-8FEC-5EFAAA11C3EA}"/>
              </a:ext>
            </a:extLst>
          </p:cNvPr>
          <p:cNvSpPr>
            <a:spLocks noGrp="1"/>
          </p:cNvSpPr>
          <p:nvPr>
            <p:ph sz="quarter" idx="11"/>
          </p:nvPr>
        </p:nvSpPr>
        <p:spPr/>
        <p:txBody>
          <a:bodyPr/>
          <a:lstStyle/>
          <a:p>
            <a:endParaRPr lang="fr-FR"/>
          </a:p>
        </p:txBody>
      </p:sp>
      <p:sp>
        <p:nvSpPr>
          <p:cNvPr id="15" name="ZoneTexte 14">
            <a:extLst>
              <a:ext uri="{FF2B5EF4-FFF2-40B4-BE49-F238E27FC236}">
                <a16:creationId xmlns:a16="http://schemas.microsoft.com/office/drawing/2014/main" id="{F74B17B8-0EAA-ADDE-0A50-BDADB157EF56}"/>
              </a:ext>
            </a:extLst>
          </p:cNvPr>
          <p:cNvSpPr txBox="1"/>
          <p:nvPr/>
        </p:nvSpPr>
        <p:spPr>
          <a:xfrm>
            <a:off x="5207751" y="3600021"/>
            <a:ext cx="6099586" cy="369332"/>
          </a:xfrm>
          <a:prstGeom prst="rect">
            <a:avLst/>
          </a:prstGeom>
          <a:noFill/>
        </p:spPr>
        <p:txBody>
          <a:bodyPr wrap="square">
            <a:spAutoFit/>
          </a:bodyPr>
          <a:lstStyle/>
          <a:p>
            <a:pPr algn="ctr"/>
            <a:r>
              <a:rPr lang="fr-FR" sz="1800" b="1" dirty="0">
                <a:solidFill>
                  <a:srgbClr val="FF0000"/>
                </a:solidFill>
              </a:rPr>
              <a:t>0,2</a:t>
            </a:r>
          </a:p>
        </p:txBody>
      </p:sp>
    </p:spTree>
    <p:extLst>
      <p:ext uri="{BB962C8B-B14F-4D97-AF65-F5344CB8AC3E}">
        <p14:creationId xmlns:p14="http://schemas.microsoft.com/office/powerpoint/2010/main" val="2092143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animBg="1"/>
      <p:bldP spid="9"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50C99E-DBEB-2637-0CA4-27127BC2B9C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EF037C10-EE58-B12E-9CD6-CA8A677D9D1A}"/>
              </a:ext>
            </a:extLst>
          </p:cNvPr>
          <p:cNvSpPr>
            <a:spLocks noGrp="1"/>
          </p:cNvSpPr>
          <p:nvPr>
            <p:ph type="title"/>
          </p:nvPr>
        </p:nvSpPr>
        <p:spPr/>
        <p:txBody>
          <a:bodyPr/>
          <a:lstStyle/>
          <a:p>
            <a:r>
              <a:rPr lang="fr-FR" dirty="0"/>
              <a:t>Complétez pour  calculer la fréquence 7 amis</a:t>
            </a:r>
          </a:p>
        </p:txBody>
      </p:sp>
      <p:grpSp>
        <p:nvGrpSpPr>
          <p:cNvPr id="10" name="Groupe 9">
            <a:extLst>
              <a:ext uri="{FF2B5EF4-FFF2-40B4-BE49-F238E27FC236}">
                <a16:creationId xmlns:a16="http://schemas.microsoft.com/office/drawing/2014/main" id="{7D7BD4ED-EDA6-A977-CCB9-B169BAFAB31C}"/>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AF020F35-E0B6-2860-23D1-7859978035FE}"/>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5BBEAE3F-8B67-30D5-7AB4-87C867702178}"/>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5" name="Rectangle 4">
            <a:extLst>
              <a:ext uri="{FF2B5EF4-FFF2-40B4-BE49-F238E27FC236}">
                <a16:creationId xmlns:a16="http://schemas.microsoft.com/office/drawing/2014/main" id="{D4363F74-FEBD-245D-FEFC-40F21C3CE12E}"/>
              </a:ext>
            </a:extLst>
          </p:cNvPr>
          <p:cNvSpPr/>
          <p:nvPr/>
        </p:nvSpPr>
        <p:spPr>
          <a:xfrm>
            <a:off x="1984887" y="1234926"/>
            <a:ext cx="7338017" cy="646331"/>
          </a:xfrm>
          <a:prstGeom prst="rect">
            <a:avLst/>
          </a:prstGeom>
        </p:spPr>
        <p:txBody>
          <a:bodyPr wrap="square">
            <a:spAutoFit/>
          </a:bodyPr>
          <a:lstStyle/>
          <a:p>
            <a:pPr algn="ctr"/>
            <a:r>
              <a:rPr lang="fr-FR" sz="2800" dirty="0"/>
              <a:t>N=2+6+7+4+1=</a:t>
            </a:r>
            <a:r>
              <a:rPr lang="fr-FR" sz="3600" b="1" dirty="0">
                <a:solidFill>
                  <a:srgbClr val="C00000"/>
                </a:solidFill>
              </a:rPr>
              <a:t>….</a:t>
            </a:r>
            <a:endParaRPr lang="fr-FR" sz="2800" b="1" dirty="0">
              <a:solidFill>
                <a:srgbClr val="C00000"/>
              </a:solidFill>
            </a:endParaRPr>
          </a:p>
        </p:txBody>
      </p:sp>
      <mc:AlternateContent xmlns:mc="http://schemas.openxmlformats.org/markup-compatibility/2006" xmlns:a14="http://schemas.microsoft.com/office/drawing/2010/main">
        <mc:Choice Requires="a14">
          <p:sp>
            <p:nvSpPr>
              <p:cNvPr id="8" name="Rectangle à coins arrondis 22">
                <a:extLst>
                  <a:ext uri="{FF2B5EF4-FFF2-40B4-BE49-F238E27FC236}">
                    <a16:creationId xmlns:a16="http://schemas.microsoft.com/office/drawing/2014/main" id="{8889F10E-E2E5-B57F-14FA-E42646A41C08}"/>
                  </a:ext>
                </a:extLst>
              </p:cNvPr>
              <p:cNvSpPr/>
              <p:nvPr/>
            </p:nvSpPr>
            <p:spPr>
              <a:xfrm>
                <a:off x="2171062" y="4409984"/>
                <a:ext cx="8086544" cy="541965"/>
              </a:xfrm>
              <a:prstGeom prst="round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14:m>
                  <m:oMath xmlns:m="http://schemas.openxmlformats.org/officeDocument/2006/math">
                    <m:r>
                      <a:rPr lang="fr-FR" sz="2400" b="1" i="1" dirty="0" smtClean="0">
                        <a:solidFill>
                          <a:schemeClr val="tx1"/>
                        </a:solidFill>
                        <a:latin typeface="Cambria Math" panose="02040503050406030204" pitchFamily="18" charset="0"/>
                      </a:rPr>
                      <m:t>𝑭𝒓</m:t>
                    </m:r>
                    <m:r>
                      <a:rPr lang="fr-FR" sz="2400" b="1" i="1" dirty="0" smtClean="0">
                        <a:solidFill>
                          <a:schemeClr val="tx1"/>
                        </a:solidFill>
                        <a:latin typeface="Cambria Math" panose="02040503050406030204" pitchFamily="18" charset="0"/>
                      </a:rPr>
                      <m:t>é</m:t>
                    </m:r>
                    <m:r>
                      <a:rPr lang="fr-FR" sz="2400" b="1" i="1" dirty="0" smtClean="0">
                        <a:solidFill>
                          <a:schemeClr val="tx1"/>
                        </a:solidFill>
                        <a:latin typeface="Cambria Math" panose="02040503050406030204" pitchFamily="18" charset="0"/>
                      </a:rPr>
                      <m:t>𝒒𝒖𝒆𝒏𝒄𝒆</m:t>
                    </m:r>
                    <m:r>
                      <a:rPr lang="fr-MA" sz="2400" b="1" i="1" dirty="0" smtClean="0">
                        <a:solidFill>
                          <a:schemeClr val="tx1"/>
                        </a:solidFill>
                        <a:latin typeface="Cambria Math" panose="02040503050406030204" pitchFamily="18" charset="0"/>
                      </a:rPr>
                      <m:t> </m:t>
                    </m:r>
                    <m:r>
                      <m:rPr>
                        <m:nor/>
                      </m:rPr>
                      <a:rPr lang="fr-FR" sz="2400" b="1" i="0" dirty="0" smtClean="0">
                        <a:solidFill>
                          <a:schemeClr val="tx1"/>
                        </a:solidFill>
                        <a:latin typeface="Cambria Math" panose="02040503050406030204" pitchFamily="18" charset="0"/>
                      </a:rPr>
                      <m:t>7 </m:t>
                    </m:r>
                    <m:r>
                      <m:rPr>
                        <m:nor/>
                      </m:rPr>
                      <a:rPr lang="fr-FR" sz="2400" b="1" i="0" dirty="0" smtClean="0">
                        <a:solidFill>
                          <a:schemeClr val="tx1"/>
                        </a:solidFill>
                        <a:latin typeface="Cambria Math" panose="02040503050406030204" pitchFamily="18" charset="0"/>
                      </a:rPr>
                      <m:t>amis</m:t>
                    </m:r>
                    <m:r>
                      <a:rPr lang="fr-FR" sz="2400" b="1" i="1" dirty="0" smtClean="0">
                        <a:solidFill>
                          <a:schemeClr val="tx1"/>
                        </a:solidFill>
                        <a:latin typeface="Cambria Math" panose="02040503050406030204" pitchFamily="18" charset="0"/>
                      </a:rPr>
                      <m:t>=</m:t>
                    </m:r>
                    <m:f>
                      <m:fPr>
                        <m:ctrlPr>
                          <a:rPr lang="fr-FR" sz="2400" b="1" i="1" dirty="0" smtClean="0">
                            <a:solidFill>
                              <a:schemeClr val="tx1"/>
                            </a:solidFill>
                            <a:latin typeface="Cambria Math" panose="02040503050406030204" pitchFamily="18" charset="0"/>
                          </a:rPr>
                        </m:ctrlPr>
                      </m:fPr>
                      <m:num>
                        <m:r>
                          <a:rPr lang="fr-FR" sz="2400" b="1" i="1" dirty="0" smtClean="0">
                            <a:solidFill>
                              <a:schemeClr val="tx1"/>
                            </a:solidFill>
                            <a:latin typeface="Cambria Math" panose="02040503050406030204" pitchFamily="18" charset="0"/>
                          </a:rPr>
                          <m:t>𝑬𝒇𝒇𝒆𝒄𝒕𝒊𝒇</m:t>
                        </m:r>
                        <m:r>
                          <a:rPr lang="fr-FR" sz="2400" b="1" i="1" dirty="0" smtClean="0">
                            <a:solidFill>
                              <a:schemeClr val="tx1"/>
                            </a:solidFill>
                            <a:latin typeface="Cambria Math" panose="02040503050406030204" pitchFamily="18" charset="0"/>
                          </a:rPr>
                          <m:t> </m:t>
                        </m:r>
                        <m:r>
                          <a:rPr lang="fr-FR" sz="2400" b="1" i="1" dirty="0" smtClean="0">
                            <a:solidFill>
                              <a:schemeClr val="tx1"/>
                            </a:solidFill>
                            <a:latin typeface="Cambria Math" panose="02040503050406030204" pitchFamily="18" charset="0"/>
                          </a:rPr>
                          <m:t>𝒅𝒆</m:t>
                        </m:r>
                        <m:r>
                          <a:rPr lang="fr-FR" sz="2400" b="1" i="1" dirty="0" smtClean="0">
                            <a:solidFill>
                              <a:schemeClr val="tx1"/>
                            </a:solidFill>
                            <a:latin typeface="Cambria Math" panose="02040503050406030204" pitchFamily="18" charset="0"/>
                          </a:rPr>
                          <m:t> </m:t>
                        </m:r>
                        <m:r>
                          <a:rPr lang="fr-FR" sz="2400" b="1" i="1" dirty="0" smtClean="0">
                            <a:solidFill>
                              <a:schemeClr val="tx1"/>
                            </a:solidFill>
                            <a:latin typeface="Cambria Math" panose="02040503050406030204" pitchFamily="18" charset="0"/>
                          </a:rPr>
                          <m:t>𝒍𝒂</m:t>
                        </m:r>
                        <m:r>
                          <a:rPr lang="fr-FR" sz="2400" b="1" i="1" dirty="0" smtClean="0">
                            <a:solidFill>
                              <a:schemeClr val="tx1"/>
                            </a:solidFill>
                            <a:latin typeface="Cambria Math" panose="02040503050406030204" pitchFamily="18" charset="0"/>
                          </a:rPr>
                          <m:t> </m:t>
                        </m:r>
                        <m:r>
                          <a:rPr lang="fr-FR" sz="2400" b="1" i="1" dirty="0" smtClean="0">
                            <a:solidFill>
                              <a:schemeClr val="tx1"/>
                            </a:solidFill>
                            <a:latin typeface="Cambria Math" panose="02040503050406030204" pitchFamily="18" charset="0"/>
                          </a:rPr>
                          <m:t>𝒗𝒂𝒍𝒆𝒖𝒓</m:t>
                        </m:r>
                      </m:num>
                      <m:den>
                        <m:r>
                          <a:rPr lang="fr-FR" sz="2400" b="1" i="1" dirty="0" smtClean="0">
                            <a:solidFill>
                              <a:schemeClr val="tx1"/>
                            </a:solidFill>
                            <a:latin typeface="Cambria Math" panose="02040503050406030204" pitchFamily="18" charset="0"/>
                          </a:rPr>
                          <m:t>𝑬𝒇𝒇𝒆𝒄𝒕𝒊𝒇</m:t>
                        </m:r>
                        <m:r>
                          <a:rPr lang="fr-FR" sz="2400" b="1" i="1" dirty="0" smtClean="0">
                            <a:solidFill>
                              <a:schemeClr val="tx1"/>
                            </a:solidFill>
                            <a:latin typeface="Cambria Math" panose="02040503050406030204" pitchFamily="18" charset="0"/>
                          </a:rPr>
                          <m:t> </m:t>
                        </m:r>
                        <m:r>
                          <a:rPr lang="fr-FR" sz="2400" b="1" i="1" dirty="0" smtClean="0">
                            <a:solidFill>
                              <a:schemeClr val="tx1"/>
                            </a:solidFill>
                            <a:latin typeface="Cambria Math" panose="02040503050406030204" pitchFamily="18" charset="0"/>
                          </a:rPr>
                          <m:t>𝒕𝒐𝒕𝒂𝒍</m:t>
                        </m:r>
                      </m:den>
                    </m:f>
                    <m:r>
                      <a:rPr lang="fr-MA" sz="2400" b="1" i="1" dirty="0" smtClean="0">
                        <a:solidFill>
                          <a:schemeClr val="tx1"/>
                        </a:solidFill>
                        <a:latin typeface="Cambria Math" panose="02040503050406030204" pitchFamily="18" charset="0"/>
                      </a:rPr>
                      <m:t>=</m:t>
                    </m:r>
                    <m:f>
                      <m:fPr>
                        <m:ctrlPr>
                          <a:rPr lang="fr-FR" sz="2400" b="1" i="1" dirty="0">
                            <a:solidFill>
                              <a:schemeClr val="tx1"/>
                            </a:solidFill>
                            <a:latin typeface="Cambria Math" panose="02040503050406030204" pitchFamily="18" charset="0"/>
                          </a:rPr>
                        </m:ctrlPr>
                      </m:fPr>
                      <m:num>
                        <m:r>
                          <a:rPr lang="fr-FR" sz="2400" b="1" i="1" dirty="0" smtClean="0">
                            <a:solidFill>
                              <a:schemeClr val="tx1"/>
                            </a:solidFill>
                            <a:latin typeface="Cambria Math" panose="02040503050406030204" pitchFamily="18" charset="0"/>
                          </a:rPr>
                          <m:t>…..</m:t>
                        </m:r>
                      </m:num>
                      <m:den>
                        <m:r>
                          <a:rPr lang="fr-FR" sz="2400" b="1" i="1" dirty="0" smtClean="0">
                            <a:solidFill>
                              <a:schemeClr val="tx1"/>
                            </a:solidFill>
                            <a:latin typeface="Cambria Math" panose="02040503050406030204" pitchFamily="18" charset="0"/>
                          </a:rPr>
                          <m:t>……..</m:t>
                        </m:r>
                      </m:den>
                    </m:f>
                  </m:oMath>
                </a14:m>
                <a:r>
                  <a:rPr lang="fr-FR" sz="2400" b="1" dirty="0">
                    <a:solidFill>
                      <a:schemeClr val="tx1"/>
                    </a:solidFill>
                  </a:rPr>
                  <a:t> = </a:t>
                </a:r>
                <a:r>
                  <a:rPr lang="fr-FR" sz="2400" b="1" dirty="0">
                    <a:solidFill>
                      <a:srgbClr val="C00000"/>
                    </a:solidFill>
                  </a:rPr>
                  <a:t>…..</a:t>
                </a:r>
                <a:r>
                  <a:rPr lang="fr-FR" sz="2400" b="1" dirty="0">
                    <a:solidFill>
                      <a:schemeClr val="tx1"/>
                    </a:solidFill>
                  </a:rPr>
                  <a:t> </a:t>
                </a:r>
              </a:p>
            </p:txBody>
          </p:sp>
        </mc:Choice>
        <mc:Fallback xmlns="">
          <p:sp>
            <p:nvSpPr>
              <p:cNvPr id="8" name="Rectangle à coins arrondis 22">
                <a:extLst>
                  <a:ext uri="{FF2B5EF4-FFF2-40B4-BE49-F238E27FC236}">
                    <a16:creationId xmlns:a16="http://schemas.microsoft.com/office/drawing/2014/main" id="{8889F10E-E2E5-B57F-14FA-E42646A41C08}"/>
                  </a:ext>
                </a:extLst>
              </p:cNvPr>
              <p:cNvSpPr>
                <a:spLocks noRot="1" noChangeAspect="1" noMove="1" noResize="1" noEditPoints="1" noAdjustHandles="1" noChangeArrowheads="1" noChangeShapeType="1" noTextEdit="1"/>
              </p:cNvSpPr>
              <p:nvPr/>
            </p:nvSpPr>
            <p:spPr>
              <a:xfrm>
                <a:off x="2171062" y="4409984"/>
                <a:ext cx="8086544" cy="541965"/>
              </a:xfrm>
              <a:prstGeom prst="roundRect">
                <a:avLst/>
              </a:prstGeom>
              <a:blipFill>
                <a:blip r:embed="rId3"/>
                <a:stretch>
                  <a:fillRect t="-2247" b="-16854"/>
                </a:stretch>
              </a:blipFill>
              <a:ln w="38100">
                <a:noFill/>
              </a:ln>
            </p:spPr>
            <p:txBody>
              <a:bodyPr/>
              <a:lstStyle/>
              <a:p>
                <a:r>
                  <a:rPr lang="fr-FR">
                    <a:noFill/>
                  </a:rPr>
                  <a:t> </a:t>
                </a:r>
              </a:p>
            </p:txBody>
          </p:sp>
        </mc:Fallback>
      </mc:AlternateContent>
      <p:sp>
        <p:nvSpPr>
          <p:cNvPr id="9" name="ZoneTexte 8">
            <a:extLst>
              <a:ext uri="{FF2B5EF4-FFF2-40B4-BE49-F238E27FC236}">
                <a16:creationId xmlns:a16="http://schemas.microsoft.com/office/drawing/2014/main" id="{43722B2C-E9A3-B40A-C986-57880C70C48D}"/>
              </a:ext>
            </a:extLst>
          </p:cNvPr>
          <p:cNvSpPr txBox="1"/>
          <p:nvPr/>
        </p:nvSpPr>
        <p:spPr>
          <a:xfrm>
            <a:off x="3705998" y="5392580"/>
            <a:ext cx="6551608" cy="461665"/>
          </a:xfrm>
          <a:prstGeom prst="rect">
            <a:avLst/>
          </a:prstGeom>
          <a:noFill/>
        </p:spPr>
        <p:txBody>
          <a:bodyPr wrap="square" rtlCol="0">
            <a:spAutoFit/>
          </a:bodyPr>
          <a:lstStyle/>
          <a:p>
            <a:r>
              <a:rPr lang="fr-MA" sz="2400" b="1" dirty="0"/>
              <a:t>….. membre sur ……. </a:t>
            </a:r>
            <a:r>
              <a:rPr lang="fr-MA" sz="2400" dirty="0"/>
              <a:t> a 7 amis</a:t>
            </a:r>
          </a:p>
        </p:txBody>
      </p:sp>
      <p:graphicFrame>
        <p:nvGraphicFramePr>
          <p:cNvPr id="16" name="Tableau 15">
            <a:extLst>
              <a:ext uri="{FF2B5EF4-FFF2-40B4-BE49-F238E27FC236}">
                <a16:creationId xmlns:a16="http://schemas.microsoft.com/office/drawing/2014/main" id="{AD63C9A5-AADE-A170-DD64-F0A8C22194BA}"/>
              </a:ext>
            </a:extLst>
          </p:cNvPr>
          <p:cNvGraphicFramePr>
            <a:graphicFrameLocks noGrp="1"/>
          </p:cNvGraphicFramePr>
          <p:nvPr/>
        </p:nvGraphicFramePr>
        <p:xfrm>
          <a:off x="1632303" y="2231993"/>
          <a:ext cx="8927394" cy="1737360"/>
        </p:xfrm>
        <a:graphic>
          <a:graphicData uri="http://schemas.openxmlformats.org/drawingml/2006/table">
            <a:tbl>
              <a:tblPr firstRow="1" bandRow="1">
                <a:tableStyleId>{5C22544A-7EE6-4342-B048-85BDC9FD1C3A}</a:tableStyleId>
              </a:tblPr>
              <a:tblGrid>
                <a:gridCol w="1676677">
                  <a:extLst>
                    <a:ext uri="{9D8B030D-6E8A-4147-A177-3AD203B41FA5}">
                      <a16:colId xmlns:a16="http://schemas.microsoft.com/office/drawing/2014/main" val="4106515342"/>
                    </a:ext>
                  </a:extLst>
                </a:gridCol>
                <a:gridCol w="1299121">
                  <a:extLst>
                    <a:ext uri="{9D8B030D-6E8A-4147-A177-3AD203B41FA5}">
                      <a16:colId xmlns:a16="http://schemas.microsoft.com/office/drawing/2014/main" val="2757492878"/>
                    </a:ext>
                  </a:extLst>
                </a:gridCol>
                <a:gridCol w="1487899">
                  <a:extLst>
                    <a:ext uri="{9D8B030D-6E8A-4147-A177-3AD203B41FA5}">
                      <a16:colId xmlns:a16="http://schemas.microsoft.com/office/drawing/2014/main" val="2089174270"/>
                    </a:ext>
                  </a:extLst>
                </a:gridCol>
                <a:gridCol w="1487899">
                  <a:extLst>
                    <a:ext uri="{9D8B030D-6E8A-4147-A177-3AD203B41FA5}">
                      <a16:colId xmlns:a16="http://schemas.microsoft.com/office/drawing/2014/main" val="1439056969"/>
                    </a:ext>
                  </a:extLst>
                </a:gridCol>
                <a:gridCol w="1487899">
                  <a:extLst>
                    <a:ext uri="{9D8B030D-6E8A-4147-A177-3AD203B41FA5}">
                      <a16:colId xmlns:a16="http://schemas.microsoft.com/office/drawing/2014/main" val="302676121"/>
                    </a:ext>
                  </a:extLst>
                </a:gridCol>
                <a:gridCol w="1487899">
                  <a:extLst>
                    <a:ext uri="{9D8B030D-6E8A-4147-A177-3AD203B41FA5}">
                      <a16:colId xmlns:a16="http://schemas.microsoft.com/office/drawing/2014/main" val="2204713430"/>
                    </a:ext>
                  </a:extLst>
                </a:gridCol>
              </a:tblGrid>
              <a:tr h="37084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Nombre d’amis</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3</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4</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5</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6</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7</a:t>
                      </a:r>
                    </a:p>
                  </a:txBody>
                  <a:tcPr/>
                </a:tc>
                <a:extLst>
                  <a:ext uri="{0D108BD9-81ED-4DB2-BD59-A6C34878D82A}">
                    <a16:rowId xmlns:a16="http://schemas.microsoft.com/office/drawing/2014/main" val="3116519769"/>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2</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6</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7</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4</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1</a:t>
                      </a:r>
                    </a:p>
                  </a:txBody>
                  <a:tcPr/>
                </a:tc>
                <a:extLst>
                  <a:ext uri="{0D108BD9-81ED-4DB2-BD59-A6C34878D82A}">
                    <a16:rowId xmlns:a16="http://schemas.microsoft.com/office/drawing/2014/main" val="1193069584"/>
                  </a:ext>
                </a:extLst>
              </a:tr>
              <a:tr h="370840">
                <a:tc>
                  <a:txBody>
                    <a:bodyPr/>
                    <a:lstStyle/>
                    <a:p>
                      <a:pPr algn="ctr"/>
                      <a:r>
                        <a:rPr lang="fr-FR" sz="2400" b="1" kern="1200" dirty="0">
                          <a:solidFill>
                            <a:schemeClr val="dk1"/>
                          </a:solidFill>
                          <a:latin typeface="Calibri" panose="020F0502020204030204"/>
                          <a:ea typeface="+mn-ea"/>
                          <a:cs typeface="+mn-cs"/>
                        </a:rPr>
                        <a:t>Fréquence</a:t>
                      </a:r>
                    </a:p>
                  </a:txBody>
                  <a:tcPr/>
                </a:tc>
                <a:tc>
                  <a:txBody>
                    <a:bodyPr/>
                    <a:lstStyle/>
                    <a:p>
                      <a:pPr algn="ctr"/>
                      <a:r>
                        <a:rPr lang="fr-FR" sz="2000" b="1" dirty="0"/>
                        <a:t>0,1</a:t>
                      </a:r>
                    </a:p>
                  </a:txBody>
                  <a:tcPr/>
                </a:tc>
                <a:tc>
                  <a:txBody>
                    <a:bodyPr/>
                    <a:lstStyle/>
                    <a:p>
                      <a:pPr algn="ctr"/>
                      <a:r>
                        <a:rPr lang="fr-FR" sz="2000" b="1" dirty="0"/>
                        <a:t>0,3</a:t>
                      </a:r>
                    </a:p>
                  </a:txBody>
                  <a:tcPr/>
                </a:tc>
                <a:tc>
                  <a:txBody>
                    <a:bodyPr/>
                    <a:lstStyle/>
                    <a:p>
                      <a:pPr algn="ctr"/>
                      <a:r>
                        <a:rPr lang="fr-FR" sz="2000" b="1" dirty="0"/>
                        <a:t>0,35</a:t>
                      </a:r>
                    </a:p>
                  </a:txBody>
                  <a:tcPr/>
                </a:tc>
                <a:tc>
                  <a:txBody>
                    <a:bodyPr/>
                    <a:lstStyle/>
                    <a:p>
                      <a:pPr algn="ctr"/>
                      <a:r>
                        <a:rPr lang="fr-FR" sz="2000" b="1" dirty="0"/>
                        <a:t>0,2</a:t>
                      </a:r>
                    </a:p>
                  </a:txBody>
                  <a:tcPr/>
                </a:tc>
                <a:tc>
                  <a:txBody>
                    <a:bodyPr/>
                    <a:lstStyle/>
                    <a:p>
                      <a:pPr algn="ctr"/>
                      <a:endParaRPr lang="fr-FR" sz="2400" b="1" dirty="0">
                        <a:solidFill>
                          <a:srgbClr val="C00000"/>
                        </a:solidFill>
                      </a:endParaRPr>
                    </a:p>
                  </a:txBody>
                  <a:tcPr/>
                </a:tc>
                <a:extLst>
                  <a:ext uri="{0D108BD9-81ED-4DB2-BD59-A6C34878D82A}">
                    <a16:rowId xmlns:a16="http://schemas.microsoft.com/office/drawing/2014/main" val="1572606495"/>
                  </a:ext>
                </a:extLst>
              </a:tr>
            </a:tbl>
          </a:graphicData>
        </a:graphic>
      </p:graphicFrame>
      <p:sp>
        <p:nvSpPr>
          <p:cNvPr id="6" name="Espace réservé du contenu 5">
            <a:extLst>
              <a:ext uri="{FF2B5EF4-FFF2-40B4-BE49-F238E27FC236}">
                <a16:creationId xmlns:a16="http://schemas.microsoft.com/office/drawing/2014/main" id="{02A6D9A5-8815-74F4-AB1F-9E48D2633E42}"/>
              </a:ext>
            </a:extLst>
          </p:cNvPr>
          <p:cNvSpPr>
            <a:spLocks noGrp="1"/>
          </p:cNvSpPr>
          <p:nvPr>
            <p:ph sz="quarter" idx="11"/>
          </p:nvPr>
        </p:nvSpPr>
        <p:spPr/>
        <p:txBody>
          <a:bodyPr/>
          <a:lstStyle/>
          <a:p>
            <a:endParaRPr lang="fr-FR"/>
          </a:p>
        </p:txBody>
      </p:sp>
      <p:sp>
        <p:nvSpPr>
          <p:cNvPr id="13" name="ZoneTexte 12">
            <a:extLst>
              <a:ext uri="{FF2B5EF4-FFF2-40B4-BE49-F238E27FC236}">
                <a16:creationId xmlns:a16="http://schemas.microsoft.com/office/drawing/2014/main" id="{00B95C18-0452-7B74-D32A-555101DFCED4}"/>
              </a:ext>
            </a:extLst>
          </p:cNvPr>
          <p:cNvSpPr txBox="1"/>
          <p:nvPr/>
        </p:nvSpPr>
        <p:spPr>
          <a:xfrm>
            <a:off x="6707393" y="3600021"/>
            <a:ext cx="6099586" cy="369332"/>
          </a:xfrm>
          <a:prstGeom prst="rect">
            <a:avLst/>
          </a:prstGeom>
          <a:noFill/>
        </p:spPr>
        <p:txBody>
          <a:bodyPr wrap="square">
            <a:spAutoFit/>
          </a:bodyPr>
          <a:lstStyle/>
          <a:p>
            <a:pPr algn="ctr"/>
            <a:r>
              <a:rPr lang="fr-FR" b="1" dirty="0">
                <a:solidFill>
                  <a:srgbClr val="C00000"/>
                </a:solidFill>
              </a:rPr>
              <a:t>…….</a:t>
            </a:r>
            <a:endParaRPr lang="fr-FR" sz="1800" b="1" dirty="0">
              <a:solidFill>
                <a:srgbClr val="C00000"/>
              </a:solidFill>
            </a:endParaRPr>
          </a:p>
        </p:txBody>
      </p:sp>
    </p:spTree>
    <p:extLst>
      <p:ext uri="{BB962C8B-B14F-4D97-AF65-F5344CB8AC3E}">
        <p14:creationId xmlns:p14="http://schemas.microsoft.com/office/powerpoint/2010/main" val="188078897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CC7B63-F2A5-3D08-270A-0CD28E15610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950DD1F-B989-9F06-F18F-5CB69F606259}"/>
              </a:ext>
            </a:extLst>
          </p:cNvPr>
          <p:cNvSpPr>
            <a:spLocks noGrp="1"/>
          </p:cNvSpPr>
          <p:nvPr>
            <p:ph type="title"/>
          </p:nvPr>
        </p:nvSpPr>
        <p:spPr/>
        <p:txBody>
          <a:bodyPr/>
          <a:lstStyle/>
          <a:p>
            <a:r>
              <a:rPr lang="fr-FR" dirty="0"/>
              <a:t>Voici les bonnes réponses</a:t>
            </a:r>
          </a:p>
        </p:txBody>
      </p:sp>
      <p:grpSp>
        <p:nvGrpSpPr>
          <p:cNvPr id="10" name="Groupe 9">
            <a:extLst>
              <a:ext uri="{FF2B5EF4-FFF2-40B4-BE49-F238E27FC236}">
                <a16:creationId xmlns:a16="http://schemas.microsoft.com/office/drawing/2014/main" id="{EBB8528B-AD72-57D0-AFA5-0F76A9590241}"/>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3C859A7E-FC18-336F-707A-565E55533B44}"/>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6634B184-75D7-3AF1-6F1D-D956BF2F24E5}"/>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5" name="Rectangle 4">
            <a:extLst>
              <a:ext uri="{FF2B5EF4-FFF2-40B4-BE49-F238E27FC236}">
                <a16:creationId xmlns:a16="http://schemas.microsoft.com/office/drawing/2014/main" id="{1ECBC2FD-B176-8E2F-138D-B042414CD723}"/>
              </a:ext>
            </a:extLst>
          </p:cNvPr>
          <p:cNvSpPr/>
          <p:nvPr/>
        </p:nvSpPr>
        <p:spPr>
          <a:xfrm>
            <a:off x="1984887" y="1234926"/>
            <a:ext cx="7338017" cy="646331"/>
          </a:xfrm>
          <a:prstGeom prst="rect">
            <a:avLst/>
          </a:prstGeom>
        </p:spPr>
        <p:txBody>
          <a:bodyPr wrap="square">
            <a:spAutoFit/>
          </a:bodyPr>
          <a:lstStyle/>
          <a:p>
            <a:pPr algn="ctr"/>
            <a:r>
              <a:rPr lang="fr-FR" sz="2800" dirty="0"/>
              <a:t>N=2+6+7+4+1=</a:t>
            </a:r>
            <a:r>
              <a:rPr lang="fr-FR" sz="3600" b="1" dirty="0">
                <a:solidFill>
                  <a:srgbClr val="C00000"/>
                </a:solidFill>
              </a:rPr>
              <a:t>20</a:t>
            </a:r>
            <a:endParaRPr lang="fr-FR" sz="2800" b="1" dirty="0">
              <a:solidFill>
                <a:srgbClr val="C00000"/>
              </a:solidFill>
            </a:endParaRPr>
          </a:p>
        </p:txBody>
      </p:sp>
      <mc:AlternateContent xmlns:mc="http://schemas.openxmlformats.org/markup-compatibility/2006" xmlns:a14="http://schemas.microsoft.com/office/drawing/2010/main">
        <mc:Choice Requires="a14">
          <p:sp>
            <p:nvSpPr>
              <p:cNvPr id="8" name="Rectangle à coins arrondis 22">
                <a:extLst>
                  <a:ext uri="{FF2B5EF4-FFF2-40B4-BE49-F238E27FC236}">
                    <a16:creationId xmlns:a16="http://schemas.microsoft.com/office/drawing/2014/main" id="{5075989F-D33E-21D1-C1A4-6FD499E47240}"/>
                  </a:ext>
                </a:extLst>
              </p:cNvPr>
              <p:cNvSpPr/>
              <p:nvPr/>
            </p:nvSpPr>
            <p:spPr>
              <a:xfrm>
                <a:off x="2171062" y="4409984"/>
                <a:ext cx="8086544" cy="541965"/>
              </a:xfrm>
              <a:prstGeom prst="round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14:m>
                  <m:oMath xmlns:m="http://schemas.openxmlformats.org/officeDocument/2006/math">
                    <m:r>
                      <a:rPr lang="fr-FR" sz="2400" b="1" i="1" dirty="0" smtClean="0">
                        <a:solidFill>
                          <a:schemeClr val="tx1"/>
                        </a:solidFill>
                        <a:latin typeface="Cambria Math" panose="02040503050406030204" pitchFamily="18" charset="0"/>
                      </a:rPr>
                      <m:t>𝑭𝒓</m:t>
                    </m:r>
                    <m:r>
                      <a:rPr lang="fr-FR" sz="2400" b="1" i="1" dirty="0" smtClean="0">
                        <a:solidFill>
                          <a:schemeClr val="tx1"/>
                        </a:solidFill>
                        <a:latin typeface="Cambria Math" panose="02040503050406030204" pitchFamily="18" charset="0"/>
                      </a:rPr>
                      <m:t>é</m:t>
                    </m:r>
                    <m:r>
                      <a:rPr lang="fr-FR" sz="2400" b="1" i="1" dirty="0" smtClean="0">
                        <a:solidFill>
                          <a:schemeClr val="tx1"/>
                        </a:solidFill>
                        <a:latin typeface="Cambria Math" panose="02040503050406030204" pitchFamily="18" charset="0"/>
                      </a:rPr>
                      <m:t>𝒒𝒖𝒆𝒏𝒄𝒆</m:t>
                    </m:r>
                    <m:r>
                      <a:rPr lang="fr-MA" sz="2400" b="1" i="1" dirty="0" smtClean="0">
                        <a:solidFill>
                          <a:schemeClr val="tx1"/>
                        </a:solidFill>
                        <a:latin typeface="Cambria Math" panose="02040503050406030204" pitchFamily="18" charset="0"/>
                      </a:rPr>
                      <m:t> </m:t>
                    </m:r>
                    <m:r>
                      <m:rPr>
                        <m:nor/>
                      </m:rPr>
                      <a:rPr lang="fr-FR" sz="2400" b="1" i="0" dirty="0" smtClean="0">
                        <a:solidFill>
                          <a:schemeClr val="tx1"/>
                        </a:solidFill>
                        <a:latin typeface="Cambria Math" panose="02040503050406030204" pitchFamily="18" charset="0"/>
                      </a:rPr>
                      <m:t>7 </m:t>
                    </m:r>
                    <m:r>
                      <m:rPr>
                        <m:nor/>
                      </m:rPr>
                      <a:rPr lang="fr-FR" sz="2400" b="1" i="0" dirty="0" smtClean="0">
                        <a:solidFill>
                          <a:schemeClr val="tx1"/>
                        </a:solidFill>
                        <a:latin typeface="Cambria Math" panose="02040503050406030204" pitchFamily="18" charset="0"/>
                      </a:rPr>
                      <m:t>amis</m:t>
                    </m:r>
                    <m:r>
                      <a:rPr lang="fr-FR" sz="2400" b="1" i="1" dirty="0" smtClean="0">
                        <a:solidFill>
                          <a:schemeClr val="tx1"/>
                        </a:solidFill>
                        <a:latin typeface="Cambria Math" panose="02040503050406030204" pitchFamily="18" charset="0"/>
                      </a:rPr>
                      <m:t>=</m:t>
                    </m:r>
                    <m:f>
                      <m:fPr>
                        <m:ctrlPr>
                          <a:rPr lang="fr-FR" sz="2400" b="1" i="1" dirty="0" smtClean="0">
                            <a:solidFill>
                              <a:schemeClr val="tx1"/>
                            </a:solidFill>
                            <a:latin typeface="Cambria Math" panose="02040503050406030204" pitchFamily="18" charset="0"/>
                          </a:rPr>
                        </m:ctrlPr>
                      </m:fPr>
                      <m:num>
                        <m:r>
                          <a:rPr lang="fr-FR" sz="2400" b="1" i="1" dirty="0" smtClean="0">
                            <a:solidFill>
                              <a:schemeClr val="tx1"/>
                            </a:solidFill>
                            <a:latin typeface="Cambria Math" panose="02040503050406030204" pitchFamily="18" charset="0"/>
                          </a:rPr>
                          <m:t>𝑬𝒇𝒇𝒆𝒄𝒕𝒊𝒇</m:t>
                        </m:r>
                        <m:r>
                          <a:rPr lang="fr-FR" sz="2400" b="1" i="1" dirty="0" smtClean="0">
                            <a:solidFill>
                              <a:schemeClr val="tx1"/>
                            </a:solidFill>
                            <a:latin typeface="Cambria Math" panose="02040503050406030204" pitchFamily="18" charset="0"/>
                          </a:rPr>
                          <m:t> </m:t>
                        </m:r>
                        <m:r>
                          <a:rPr lang="fr-FR" sz="2400" b="1" i="1" dirty="0" smtClean="0">
                            <a:solidFill>
                              <a:schemeClr val="tx1"/>
                            </a:solidFill>
                            <a:latin typeface="Cambria Math" panose="02040503050406030204" pitchFamily="18" charset="0"/>
                          </a:rPr>
                          <m:t>𝒅𝒆</m:t>
                        </m:r>
                        <m:r>
                          <a:rPr lang="fr-FR" sz="2400" b="1" i="1" dirty="0" smtClean="0">
                            <a:solidFill>
                              <a:schemeClr val="tx1"/>
                            </a:solidFill>
                            <a:latin typeface="Cambria Math" panose="02040503050406030204" pitchFamily="18" charset="0"/>
                          </a:rPr>
                          <m:t> </m:t>
                        </m:r>
                        <m:r>
                          <a:rPr lang="fr-FR" sz="2400" b="1" i="1" dirty="0" smtClean="0">
                            <a:solidFill>
                              <a:schemeClr val="tx1"/>
                            </a:solidFill>
                            <a:latin typeface="Cambria Math" panose="02040503050406030204" pitchFamily="18" charset="0"/>
                          </a:rPr>
                          <m:t>𝒍𝒂</m:t>
                        </m:r>
                        <m:r>
                          <a:rPr lang="fr-FR" sz="2400" b="1" i="1" dirty="0" smtClean="0">
                            <a:solidFill>
                              <a:schemeClr val="tx1"/>
                            </a:solidFill>
                            <a:latin typeface="Cambria Math" panose="02040503050406030204" pitchFamily="18" charset="0"/>
                          </a:rPr>
                          <m:t> </m:t>
                        </m:r>
                        <m:r>
                          <a:rPr lang="fr-FR" sz="2400" b="1" i="1" dirty="0" smtClean="0">
                            <a:solidFill>
                              <a:schemeClr val="tx1"/>
                            </a:solidFill>
                            <a:latin typeface="Cambria Math" panose="02040503050406030204" pitchFamily="18" charset="0"/>
                          </a:rPr>
                          <m:t>𝒗𝒂𝒍𝒆𝒖𝒓</m:t>
                        </m:r>
                      </m:num>
                      <m:den>
                        <m:r>
                          <a:rPr lang="fr-FR" sz="2400" b="1" i="1" dirty="0" smtClean="0">
                            <a:solidFill>
                              <a:schemeClr val="tx1"/>
                            </a:solidFill>
                            <a:latin typeface="Cambria Math" panose="02040503050406030204" pitchFamily="18" charset="0"/>
                          </a:rPr>
                          <m:t>𝑬𝒇𝒇𝒆𝒄𝒕𝒊𝒇</m:t>
                        </m:r>
                        <m:r>
                          <a:rPr lang="fr-FR" sz="2400" b="1" i="1" dirty="0" smtClean="0">
                            <a:solidFill>
                              <a:schemeClr val="tx1"/>
                            </a:solidFill>
                            <a:latin typeface="Cambria Math" panose="02040503050406030204" pitchFamily="18" charset="0"/>
                          </a:rPr>
                          <m:t> </m:t>
                        </m:r>
                        <m:r>
                          <a:rPr lang="fr-FR" sz="2400" b="1" i="1" dirty="0" smtClean="0">
                            <a:solidFill>
                              <a:schemeClr val="tx1"/>
                            </a:solidFill>
                            <a:latin typeface="Cambria Math" panose="02040503050406030204" pitchFamily="18" charset="0"/>
                          </a:rPr>
                          <m:t>𝒕𝒐𝒕𝒂𝒍</m:t>
                        </m:r>
                      </m:den>
                    </m:f>
                    <m:r>
                      <a:rPr lang="fr-MA" sz="2400" b="1" i="1" dirty="0" smtClean="0">
                        <a:solidFill>
                          <a:schemeClr val="tx1"/>
                        </a:solidFill>
                        <a:latin typeface="Cambria Math" panose="02040503050406030204" pitchFamily="18" charset="0"/>
                      </a:rPr>
                      <m:t>=</m:t>
                    </m:r>
                    <m:f>
                      <m:fPr>
                        <m:ctrlPr>
                          <a:rPr lang="fr-FR" sz="2400" b="1" i="1" dirty="0">
                            <a:solidFill>
                              <a:schemeClr val="tx1"/>
                            </a:solidFill>
                            <a:latin typeface="Cambria Math" panose="02040503050406030204" pitchFamily="18" charset="0"/>
                          </a:rPr>
                        </m:ctrlPr>
                      </m:fPr>
                      <m:num>
                        <m:r>
                          <a:rPr lang="fr-FR" sz="2400" b="1" i="1" dirty="0" smtClean="0">
                            <a:solidFill>
                              <a:schemeClr val="tx1"/>
                            </a:solidFill>
                            <a:latin typeface="Cambria Math" panose="02040503050406030204" pitchFamily="18" charset="0"/>
                          </a:rPr>
                          <m:t>𝟏</m:t>
                        </m:r>
                      </m:num>
                      <m:den>
                        <m:r>
                          <a:rPr lang="fr-FR" sz="2400" b="1" i="1" dirty="0" smtClean="0">
                            <a:solidFill>
                              <a:schemeClr val="tx1"/>
                            </a:solidFill>
                            <a:latin typeface="Cambria Math" panose="02040503050406030204" pitchFamily="18" charset="0"/>
                          </a:rPr>
                          <m:t>𝟐𝟎</m:t>
                        </m:r>
                      </m:den>
                    </m:f>
                  </m:oMath>
                </a14:m>
                <a:r>
                  <a:rPr lang="fr-FR" sz="2400" b="1" dirty="0">
                    <a:solidFill>
                      <a:schemeClr val="tx1"/>
                    </a:solidFill>
                  </a:rPr>
                  <a:t> = </a:t>
                </a:r>
                <a:r>
                  <a:rPr lang="fr-FR" sz="2400" b="1" dirty="0">
                    <a:solidFill>
                      <a:srgbClr val="C00000"/>
                    </a:solidFill>
                  </a:rPr>
                  <a:t>0,05</a:t>
                </a:r>
                <a:r>
                  <a:rPr lang="fr-FR" sz="2400" b="1" dirty="0">
                    <a:solidFill>
                      <a:schemeClr val="tx1"/>
                    </a:solidFill>
                  </a:rPr>
                  <a:t> </a:t>
                </a:r>
              </a:p>
            </p:txBody>
          </p:sp>
        </mc:Choice>
        <mc:Fallback xmlns="">
          <p:sp>
            <p:nvSpPr>
              <p:cNvPr id="8" name="Rectangle à coins arrondis 22">
                <a:extLst>
                  <a:ext uri="{FF2B5EF4-FFF2-40B4-BE49-F238E27FC236}">
                    <a16:creationId xmlns:a16="http://schemas.microsoft.com/office/drawing/2014/main" id="{5075989F-D33E-21D1-C1A4-6FD499E47240}"/>
                  </a:ext>
                </a:extLst>
              </p:cNvPr>
              <p:cNvSpPr>
                <a:spLocks noRot="1" noChangeAspect="1" noMove="1" noResize="1" noEditPoints="1" noAdjustHandles="1" noChangeArrowheads="1" noChangeShapeType="1" noTextEdit="1"/>
              </p:cNvSpPr>
              <p:nvPr/>
            </p:nvSpPr>
            <p:spPr>
              <a:xfrm>
                <a:off x="2171062" y="4409984"/>
                <a:ext cx="8086544" cy="541965"/>
              </a:xfrm>
              <a:prstGeom prst="roundRect">
                <a:avLst/>
              </a:prstGeom>
              <a:blipFill>
                <a:blip r:embed="rId3"/>
                <a:stretch>
                  <a:fillRect t="-2247" b="-16854"/>
                </a:stretch>
              </a:blipFill>
              <a:ln w="38100">
                <a:noFill/>
              </a:ln>
            </p:spPr>
            <p:txBody>
              <a:bodyPr/>
              <a:lstStyle/>
              <a:p>
                <a:r>
                  <a:rPr lang="fr-FR">
                    <a:noFill/>
                  </a:rPr>
                  <a:t> </a:t>
                </a:r>
              </a:p>
            </p:txBody>
          </p:sp>
        </mc:Fallback>
      </mc:AlternateContent>
      <p:sp>
        <p:nvSpPr>
          <p:cNvPr id="9" name="ZoneTexte 8">
            <a:extLst>
              <a:ext uri="{FF2B5EF4-FFF2-40B4-BE49-F238E27FC236}">
                <a16:creationId xmlns:a16="http://schemas.microsoft.com/office/drawing/2014/main" id="{363FEF9A-7A18-9ED4-86F5-9385816524FC}"/>
              </a:ext>
            </a:extLst>
          </p:cNvPr>
          <p:cNvSpPr txBox="1"/>
          <p:nvPr/>
        </p:nvSpPr>
        <p:spPr>
          <a:xfrm>
            <a:off x="3705998" y="5392580"/>
            <a:ext cx="6551608" cy="461665"/>
          </a:xfrm>
          <a:prstGeom prst="rect">
            <a:avLst/>
          </a:prstGeom>
          <a:noFill/>
        </p:spPr>
        <p:txBody>
          <a:bodyPr wrap="square" rtlCol="0">
            <a:spAutoFit/>
          </a:bodyPr>
          <a:lstStyle/>
          <a:p>
            <a:r>
              <a:rPr lang="fr-MA" sz="2400" b="1" dirty="0"/>
              <a:t>1 membre sur 20 </a:t>
            </a:r>
            <a:r>
              <a:rPr lang="fr-MA" sz="2400" dirty="0"/>
              <a:t> a 7 amis</a:t>
            </a:r>
          </a:p>
        </p:txBody>
      </p:sp>
      <p:graphicFrame>
        <p:nvGraphicFramePr>
          <p:cNvPr id="16" name="Tableau 15">
            <a:extLst>
              <a:ext uri="{FF2B5EF4-FFF2-40B4-BE49-F238E27FC236}">
                <a16:creationId xmlns:a16="http://schemas.microsoft.com/office/drawing/2014/main" id="{8A48AD25-3B04-BCA4-5B2E-6C464FAB6611}"/>
              </a:ext>
            </a:extLst>
          </p:cNvPr>
          <p:cNvGraphicFramePr>
            <a:graphicFrameLocks noGrp="1"/>
          </p:cNvGraphicFramePr>
          <p:nvPr/>
        </p:nvGraphicFramePr>
        <p:xfrm>
          <a:off x="1632303" y="2231993"/>
          <a:ext cx="8927394" cy="1737360"/>
        </p:xfrm>
        <a:graphic>
          <a:graphicData uri="http://schemas.openxmlformats.org/drawingml/2006/table">
            <a:tbl>
              <a:tblPr firstRow="1" bandRow="1">
                <a:tableStyleId>{5C22544A-7EE6-4342-B048-85BDC9FD1C3A}</a:tableStyleId>
              </a:tblPr>
              <a:tblGrid>
                <a:gridCol w="1676677">
                  <a:extLst>
                    <a:ext uri="{9D8B030D-6E8A-4147-A177-3AD203B41FA5}">
                      <a16:colId xmlns:a16="http://schemas.microsoft.com/office/drawing/2014/main" val="4106515342"/>
                    </a:ext>
                  </a:extLst>
                </a:gridCol>
                <a:gridCol w="1299121">
                  <a:extLst>
                    <a:ext uri="{9D8B030D-6E8A-4147-A177-3AD203B41FA5}">
                      <a16:colId xmlns:a16="http://schemas.microsoft.com/office/drawing/2014/main" val="2757492878"/>
                    </a:ext>
                  </a:extLst>
                </a:gridCol>
                <a:gridCol w="1487899">
                  <a:extLst>
                    <a:ext uri="{9D8B030D-6E8A-4147-A177-3AD203B41FA5}">
                      <a16:colId xmlns:a16="http://schemas.microsoft.com/office/drawing/2014/main" val="2089174270"/>
                    </a:ext>
                  </a:extLst>
                </a:gridCol>
                <a:gridCol w="1487899">
                  <a:extLst>
                    <a:ext uri="{9D8B030D-6E8A-4147-A177-3AD203B41FA5}">
                      <a16:colId xmlns:a16="http://schemas.microsoft.com/office/drawing/2014/main" val="1439056969"/>
                    </a:ext>
                  </a:extLst>
                </a:gridCol>
                <a:gridCol w="1487899">
                  <a:extLst>
                    <a:ext uri="{9D8B030D-6E8A-4147-A177-3AD203B41FA5}">
                      <a16:colId xmlns:a16="http://schemas.microsoft.com/office/drawing/2014/main" val="302676121"/>
                    </a:ext>
                  </a:extLst>
                </a:gridCol>
                <a:gridCol w="1487899">
                  <a:extLst>
                    <a:ext uri="{9D8B030D-6E8A-4147-A177-3AD203B41FA5}">
                      <a16:colId xmlns:a16="http://schemas.microsoft.com/office/drawing/2014/main" val="2204713430"/>
                    </a:ext>
                  </a:extLst>
                </a:gridCol>
              </a:tblGrid>
              <a:tr h="37084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Nombre d’amis</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3</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4</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5</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6</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7</a:t>
                      </a:r>
                    </a:p>
                  </a:txBody>
                  <a:tcPr/>
                </a:tc>
                <a:extLst>
                  <a:ext uri="{0D108BD9-81ED-4DB2-BD59-A6C34878D82A}">
                    <a16:rowId xmlns:a16="http://schemas.microsoft.com/office/drawing/2014/main" val="3116519769"/>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2</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6</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7</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4</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1</a:t>
                      </a:r>
                    </a:p>
                  </a:txBody>
                  <a:tcPr/>
                </a:tc>
                <a:extLst>
                  <a:ext uri="{0D108BD9-81ED-4DB2-BD59-A6C34878D82A}">
                    <a16:rowId xmlns:a16="http://schemas.microsoft.com/office/drawing/2014/main" val="1193069584"/>
                  </a:ext>
                </a:extLst>
              </a:tr>
              <a:tr h="370840">
                <a:tc>
                  <a:txBody>
                    <a:bodyPr/>
                    <a:lstStyle/>
                    <a:p>
                      <a:pPr algn="ctr"/>
                      <a:r>
                        <a:rPr lang="fr-FR" sz="2400" b="1" kern="1200" dirty="0">
                          <a:solidFill>
                            <a:schemeClr val="dk1"/>
                          </a:solidFill>
                          <a:latin typeface="Calibri" panose="020F0502020204030204"/>
                          <a:ea typeface="+mn-ea"/>
                          <a:cs typeface="+mn-cs"/>
                        </a:rPr>
                        <a:t>Fréquence</a:t>
                      </a:r>
                    </a:p>
                  </a:txBody>
                  <a:tcPr/>
                </a:tc>
                <a:tc>
                  <a:txBody>
                    <a:bodyPr/>
                    <a:lstStyle/>
                    <a:p>
                      <a:pPr algn="ctr"/>
                      <a:r>
                        <a:rPr lang="fr-FR" sz="2000" b="1" dirty="0"/>
                        <a:t>0,1</a:t>
                      </a:r>
                    </a:p>
                  </a:txBody>
                  <a:tcPr/>
                </a:tc>
                <a:tc>
                  <a:txBody>
                    <a:bodyPr/>
                    <a:lstStyle/>
                    <a:p>
                      <a:pPr algn="ctr"/>
                      <a:r>
                        <a:rPr lang="fr-FR" sz="2000" b="1" dirty="0"/>
                        <a:t>0,3</a:t>
                      </a:r>
                    </a:p>
                  </a:txBody>
                  <a:tcPr/>
                </a:tc>
                <a:tc>
                  <a:txBody>
                    <a:bodyPr/>
                    <a:lstStyle/>
                    <a:p>
                      <a:pPr algn="ctr"/>
                      <a:r>
                        <a:rPr lang="fr-FR" sz="2000" b="1" dirty="0"/>
                        <a:t>0,35</a:t>
                      </a:r>
                    </a:p>
                  </a:txBody>
                  <a:tcPr/>
                </a:tc>
                <a:tc>
                  <a:txBody>
                    <a:bodyPr/>
                    <a:lstStyle/>
                    <a:p>
                      <a:pPr algn="ctr"/>
                      <a:r>
                        <a:rPr lang="fr-FR" sz="2000" b="1" dirty="0"/>
                        <a:t>0,2</a:t>
                      </a:r>
                    </a:p>
                  </a:txBody>
                  <a:tcPr/>
                </a:tc>
                <a:tc>
                  <a:txBody>
                    <a:bodyPr/>
                    <a:lstStyle/>
                    <a:p>
                      <a:pPr algn="ctr"/>
                      <a:endParaRPr lang="fr-FR" sz="2400" b="1" dirty="0">
                        <a:solidFill>
                          <a:srgbClr val="C00000"/>
                        </a:solidFill>
                      </a:endParaRPr>
                    </a:p>
                  </a:txBody>
                  <a:tcPr/>
                </a:tc>
                <a:extLst>
                  <a:ext uri="{0D108BD9-81ED-4DB2-BD59-A6C34878D82A}">
                    <a16:rowId xmlns:a16="http://schemas.microsoft.com/office/drawing/2014/main" val="1572606495"/>
                  </a:ext>
                </a:extLst>
              </a:tr>
            </a:tbl>
          </a:graphicData>
        </a:graphic>
      </p:graphicFrame>
      <p:sp>
        <p:nvSpPr>
          <p:cNvPr id="6" name="Espace réservé du contenu 5">
            <a:extLst>
              <a:ext uri="{FF2B5EF4-FFF2-40B4-BE49-F238E27FC236}">
                <a16:creationId xmlns:a16="http://schemas.microsoft.com/office/drawing/2014/main" id="{DBF5F9F4-9066-881F-42D4-C9BE70628EFB}"/>
              </a:ext>
            </a:extLst>
          </p:cNvPr>
          <p:cNvSpPr>
            <a:spLocks noGrp="1"/>
          </p:cNvSpPr>
          <p:nvPr>
            <p:ph sz="quarter" idx="11"/>
          </p:nvPr>
        </p:nvSpPr>
        <p:spPr/>
        <p:txBody>
          <a:bodyPr/>
          <a:lstStyle/>
          <a:p>
            <a:endParaRPr lang="fr-FR"/>
          </a:p>
        </p:txBody>
      </p:sp>
      <p:sp>
        <p:nvSpPr>
          <p:cNvPr id="13" name="ZoneTexte 12">
            <a:extLst>
              <a:ext uri="{FF2B5EF4-FFF2-40B4-BE49-F238E27FC236}">
                <a16:creationId xmlns:a16="http://schemas.microsoft.com/office/drawing/2014/main" id="{1A90374F-74D8-8903-1A4A-D262A255B928}"/>
              </a:ext>
            </a:extLst>
          </p:cNvPr>
          <p:cNvSpPr txBox="1"/>
          <p:nvPr/>
        </p:nvSpPr>
        <p:spPr>
          <a:xfrm>
            <a:off x="6707393" y="3600021"/>
            <a:ext cx="6099586" cy="369332"/>
          </a:xfrm>
          <a:prstGeom prst="rect">
            <a:avLst/>
          </a:prstGeom>
          <a:noFill/>
        </p:spPr>
        <p:txBody>
          <a:bodyPr wrap="square">
            <a:spAutoFit/>
          </a:bodyPr>
          <a:lstStyle/>
          <a:p>
            <a:pPr algn="ctr"/>
            <a:r>
              <a:rPr lang="fr-FR" sz="1800" b="1" dirty="0">
                <a:solidFill>
                  <a:srgbClr val="C00000"/>
                </a:solidFill>
              </a:rPr>
              <a:t>0,05</a:t>
            </a:r>
          </a:p>
        </p:txBody>
      </p:sp>
    </p:spTree>
    <p:extLst>
      <p:ext uri="{BB962C8B-B14F-4D97-AF65-F5344CB8AC3E}">
        <p14:creationId xmlns:p14="http://schemas.microsoft.com/office/powerpoint/2010/main" val="740604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animBg="1"/>
      <p:bldP spid="9" grpId="0"/>
      <p:bldP spid="13"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634307-4FCA-ED35-18EA-18103584147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8A0B58B-6A94-B001-C8CA-034D06A7674A}"/>
              </a:ext>
            </a:extLst>
          </p:cNvPr>
          <p:cNvSpPr>
            <a:spLocks noGrp="1"/>
          </p:cNvSpPr>
          <p:nvPr>
            <p:ph type="title"/>
          </p:nvPr>
        </p:nvSpPr>
        <p:spPr/>
        <p:txBody>
          <a:bodyPr/>
          <a:lstStyle/>
          <a:p>
            <a:r>
              <a:rPr lang="fr-FR" dirty="0"/>
              <a:t>En fin nous obtenons le tableau des fréquences</a:t>
            </a:r>
          </a:p>
        </p:txBody>
      </p:sp>
      <p:sp>
        <p:nvSpPr>
          <p:cNvPr id="4" name="Espace réservé du contenu 3">
            <a:extLst>
              <a:ext uri="{FF2B5EF4-FFF2-40B4-BE49-F238E27FC236}">
                <a16:creationId xmlns:a16="http://schemas.microsoft.com/office/drawing/2014/main" id="{559F716B-D7EC-C7A1-1652-B79CD22D2F1C}"/>
              </a:ext>
            </a:extLst>
          </p:cNvPr>
          <p:cNvSpPr>
            <a:spLocks noGrp="1"/>
          </p:cNvSpPr>
          <p:nvPr>
            <p:ph sz="quarter" idx="11"/>
          </p:nvPr>
        </p:nvSpPr>
        <p:spPr>
          <a:xfrm>
            <a:off x="935304" y="668339"/>
            <a:ext cx="10558061" cy="287134"/>
          </a:xfrm>
        </p:spPr>
        <p:txBody>
          <a:bodyPr/>
          <a:lstStyle/>
          <a:p>
            <a:pPr marL="0" lvl="0" indent="0">
              <a:defRPr/>
            </a:pPr>
            <a:r>
              <a:rPr lang="fr-FR" dirty="0">
                <a:solidFill>
                  <a:prstClr val="white">
                    <a:lumMod val="65000"/>
                  </a:prstClr>
                </a:solidFill>
                <a:latin typeface="Calibri"/>
              </a:rPr>
              <a:t>L’enseignant laisse un moment de réflexion et explique la situation</a:t>
            </a:r>
            <a:endParaRPr lang="fr-FR" dirty="0"/>
          </a:p>
        </p:txBody>
      </p:sp>
      <p:grpSp>
        <p:nvGrpSpPr>
          <p:cNvPr id="10" name="Groupe 9">
            <a:extLst>
              <a:ext uri="{FF2B5EF4-FFF2-40B4-BE49-F238E27FC236}">
                <a16:creationId xmlns:a16="http://schemas.microsoft.com/office/drawing/2014/main" id="{93DDDA00-BF44-DC8B-81DE-3AC5912E5EE3}"/>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9CB68BBB-4D6E-ACB0-A76C-BC6D396B62AB}"/>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42F9612D-46CD-A421-B211-738FCB370788}"/>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 name="Rectangle 2">
            <a:extLst>
              <a:ext uri="{FF2B5EF4-FFF2-40B4-BE49-F238E27FC236}">
                <a16:creationId xmlns:a16="http://schemas.microsoft.com/office/drawing/2014/main" id="{1B81F89F-E9DA-8DE5-0C6C-F14A95CFB621}"/>
              </a:ext>
            </a:extLst>
          </p:cNvPr>
          <p:cNvSpPr/>
          <p:nvPr/>
        </p:nvSpPr>
        <p:spPr>
          <a:xfrm>
            <a:off x="1984887" y="1234926"/>
            <a:ext cx="7338017" cy="646331"/>
          </a:xfrm>
          <a:prstGeom prst="rect">
            <a:avLst/>
          </a:prstGeom>
        </p:spPr>
        <p:txBody>
          <a:bodyPr wrap="square">
            <a:spAutoFit/>
          </a:bodyPr>
          <a:lstStyle/>
          <a:p>
            <a:pPr algn="ctr"/>
            <a:r>
              <a:rPr lang="fr-FR" sz="2800" dirty="0"/>
              <a:t>N=2+6+7+4+1=</a:t>
            </a:r>
            <a:r>
              <a:rPr lang="fr-FR" sz="3600" b="1" dirty="0">
                <a:solidFill>
                  <a:srgbClr val="C00000"/>
                </a:solidFill>
              </a:rPr>
              <a:t>20</a:t>
            </a:r>
            <a:endParaRPr lang="fr-FR" sz="2800" b="1" dirty="0">
              <a:solidFill>
                <a:srgbClr val="C00000"/>
              </a:solidFill>
            </a:endParaRPr>
          </a:p>
        </p:txBody>
      </p:sp>
      <mc:AlternateContent xmlns:mc="http://schemas.openxmlformats.org/markup-compatibility/2006" xmlns:a14="http://schemas.microsoft.com/office/drawing/2010/main">
        <mc:Choice Requires="a14">
          <p:sp>
            <p:nvSpPr>
              <p:cNvPr id="6" name="Rectangle à coins arrondis 71">
                <a:extLst>
                  <a:ext uri="{FF2B5EF4-FFF2-40B4-BE49-F238E27FC236}">
                    <a16:creationId xmlns:a16="http://schemas.microsoft.com/office/drawing/2014/main" id="{71F2A450-2F3B-5358-36A3-E22C0C46C97A}"/>
                  </a:ext>
                </a:extLst>
              </p:cNvPr>
              <p:cNvSpPr/>
              <p:nvPr/>
            </p:nvSpPr>
            <p:spPr>
              <a:xfrm>
                <a:off x="605319" y="4344597"/>
                <a:ext cx="10962861" cy="1084829"/>
              </a:xfrm>
              <a:prstGeom prst="round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i="0" dirty="0">
                    <a:solidFill>
                      <a:schemeClr val="tx1"/>
                    </a:solidFill>
                    <a:latin typeface="+mj-lt"/>
                  </a:rPr>
                  <a:t>La somme des fréquences</a:t>
                </a:r>
                <a14:m>
                  <m:oMath xmlns:m="http://schemas.openxmlformats.org/officeDocument/2006/math">
                    <m:r>
                      <a:rPr lang="fr-FR" sz="3200" b="1" i="1" dirty="0">
                        <a:solidFill>
                          <a:schemeClr val="tx1"/>
                        </a:solidFill>
                        <a:latin typeface="Cambria Math" panose="02040503050406030204" pitchFamily="18" charset="0"/>
                      </a:rPr>
                      <m:t> </m:t>
                    </m:r>
                    <m:r>
                      <a:rPr lang="fr-FR" sz="3200" b="1" i="1" dirty="0" smtClean="0">
                        <a:solidFill>
                          <a:schemeClr val="tx1"/>
                        </a:solidFill>
                        <a:latin typeface="Cambria Math" panose="02040503050406030204" pitchFamily="18" charset="0"/>
                      </a:rPr>
                      <m:t>:</m:t>
                    </m:r>
                  </m:oMath>
                </a14:m>
                <a:endParaRPr lang="fr-FR" sz="3200" b="1" i="1" dirty="0">
                  <a:solidFill>
                    <a:schemeClr val="tx1"/>
                  </a:solidFill>
                  <a:latin typeface="Cambria Math" panose="02040503050406030204" pitchFamily="18" charset="0"/>
                </a:endParaRPr>
              </a:p>
              <a:p>
                <a:pPr algn="ctr"/>
                <a14:m>
                  <m:oMathPara xmlns:m="http://schemas.openxmlformats.org/officeDocument/2006/math">
                    <m:oMathParaPr>
                      <m:jc m:val="centerGroup"/>
                    </m:oMathParaPr>
                    <m:oMath xmlns:m="http://schemas.openxmlformats.org/officeDocument/2006/math">
                      <m:r>
                        <a:rPr lang="fr-FR" sz="3200" b="1" i="1" dirty="0" smtClean="0">
                          <a:solidFill>
                            <a:srgbClr val="FF0000"/>
                          </a:solidFill>
                          <a:latin typeface="Cambria Math" panose="02040503050406030204" pitchFamily="18" charset="0"/>
                        </a:rPr>
                        <m:t>𝟎</m:t>
                      </m:r>
                      <m:r>
                        <a:rPr lang="fr-FR" sz="3200" b="1" i="1" dirty="0" smtClean="0">
                          <a:solidFill>
                            <a:srgbClr val="FF0000"/>
                          </a:solidFill>
                          <a:latin typeface="Cambria Math" panose="02040503050406030204" pitchFamily="18" charset="0"/>
                        </a:rPr>
                        <m:t>,</m:t>
                      </m:r>
                      <m:r>
                        <a:rPr lang="fr-FR" sz="3200" b="1" i="1" dirty="0" smtClean="0">
                          <a:solidFill>
                            <a:srgbClr val="FF0000"/>
                          </a:solidFill>
                          <a:latin typeface="Cambria Math" panose="02040503050406030204" pitchFamily="18" charset="0"/>
                        </a:rPr>
                        <m:t>𝟏</m:t>
                      </m:r>
                      <m:r>
                        <a:rPr lang="fr-FR" sz="3200" b="1" i="1" dirty="0" smtClean="0">
                          <a:solidFill>
                            <a:schemeClr val="tx1"/>
                          </a:solidFill>
                          <a:latin typeface="Cambria Math" panose="02040503050406030204" pitchFamily="18" charset="0"/>
                        </a:rPr>
                        <m:t>+</m:t>
                      </m:r>
                      <m:r>
                        <a:rPr lang="fr-FR" sz="3200" b="1" i="1" dirty="0" smtClean="0">
                          <a:solidFill>
                            <a:srgbClr val="FF0000"/>
                          </a:solidFill>
                          <a:latin typeface="Cambria Math" panose="02040503050406030204" pitchFamily="18" charset="0"/>
                        </a:rPr>
                        <m:t>𝟎</m:t>
                      </m:r>
                      <m:r>
                        <a:rPr lang="fr-FR" sz="3200" b="1" i="1" dirty="0" smtClean="0">
                          <a:solidFill>
                            <a:srgbClr val="FF0000"/>
                          </a:solidFill>
                          <a:latin typeface="Cambria Math" panose="02040503050406030204" pitchFamily="18" charset="0"/>
                        </a:rPr>
                        <m:t>,</m:t>
                      </m:r>
                      <m:r>
                        <a:rPr lang="fr-FR" sz="3200" b="1" i="1" dirty="0" smtClean="0">
                          <a:solidFill>
                            <a:srgbClr val="FF0000"/>
                          </a:solidFill>
                          <a:latin typeface="Cambria Math" panose="02040503050406030204" pitchFamily="18" charset="0"/>
                        </a:rPr>
                        <m:t>𝟑</m:t>
                      </m:r>
                      <m:r>
                        <a:rPr lang="fr-FR" sz="3200" b="1" i="1" dirty="0" smtClean="0">
                          <a:solidFill>
                            <a:schemeClr val="tx1"/>
                          </a:solidFill>
                          <a:latin typeface="Cambria Math" panose="02040503050406030204" pitchFamily="18" charset="0"/>
                        </a:rPr>
                        <m:t>+</m:t>
                      </m:r>
                      <m:r>
                        <a:rPr lang="fr-FR" sz="3200" b="1" i="1" dirty="0" smtClean="0">
                          <a:solidFill>
                            <a:srgbClr val="FF0000"/>
                          </a:solidFill>
                          <a:latin typeface="Cambria Math" panose="02040503050406030204" pitchFamily="18" charset="0"/>
                        </a:rPr>
                        <m:t>𝟎</m:t>
                      </m:r>
                      <m:r>
                        <a:rPr lang="fr-FR" sz="3200" b="1" i="1" dirty="0" smtClean="0">
                          <a:solidFill>
                            <a:srgbClr val="FF0000"/>
                          </a:solidFill>
                          <a:latin typeface="Cambria Math" panose="02040503050406030204" pitchFamily="18" charset="0"/>
                        </a:rPr>
                        <m:t>,</m:t>
                      </m:r>
                      <m:r>
                        <a:rPr lang="fr-FR" sz="3200" b="1" i="1" dirty="0" smtClean="0">
                          <a:solidFill>
                            <a:srgbClr val="FF0000"/>
                          </a:solidFill>
                          <a:latin typeface="Cambria Math" panose="02040503050406030204" pitchFamily="18" charset="0"/>
                        </a:rPr>
                        <m:t>𝟑𝟓</m:t>
                      </m:r>
                      <m:r>
                        <a:rPr lang="fr-FR" sz="3200" b="1" i="1" dirty="0" smtClean="0">
                          <a:solidFill>
                            <a:schemeClr val="tx1"/>
                          </a:solidFill>
                          <a:latin typeface="Cambria Math" panose="02040503050406030204" pitchFamily="18" charset="0"/>
                        </a:rPr>
                        <m:t>+</m:t>
                      </m:r>
                      <m:r>
                        <a:rPr lang="fr-FR" sz="3200" b="1" i="1" dirty="0" smtClean="0">
                          <a:solidFill>
                            <a:srgbClr val="FF0000"/>
                          </a:solidFill>
                          <a:latin typeface="Cambria Math" panose="02040503050406030204" pitchFamily="18" charset="0"/>
                        </a:rPr>
                        <m:t>𝟎</m:t>
                      </m:r>
                      <m:r>
                        <a:rPr lang="fr-FR" sz="3200" b="1" i="1" dirty="0" smtClean="0">
                          <a:solidFill>
                            <a:srgbClr val="FF0000"/>
                          </a:solidFill>
                          <a:latin typeface="Cambria Math" panose="02040503050406030204" pitchFamily="18" charset="0"/>
                        </a:rPr>
                        <m:t>,</m:t>
                      </m:r>
                      <m:r>
                        <a:rPr lang="fr-FR" sz="3200" b="1" i="1" dirty="0" smtClean="0">
                          <a:solidFill>
                            <a:srgbClr val="FF0000"/>
                          </a:solidFill>
                          <a:latin typeface="Cambria Math" panose="02040503050406030204" pitchFamily="18" charset="0"/>
                        </a:rPr>
                        <m:t>𝟐</m:t>
                      </m:r>
                      <m:r>
                        <a:rPr lang="fr-FR" sz="3200" b="1" i="1" dirty="0" smtClean="0">
                          <a:solidFill>
                            <a:schemeClr val="tx1"/>
                          </a:solidFill>
                          <a:latin typeface="Cambria Math" panose="02040503050406030204" pitchFamily="18" charset="0"/>
                        </a:rPr>
                        <m:t>+</m:t>
                      </m:r>
                      <m:r>
                        <a:rPr lang="fr-FR" sz="3200" b="1" i="1" dirty="0" smtClean="0">
                          <a:solidFill>
                            <a:srgbClr val="FF0000"/>
                          </a:solidFill>
                          <a:latin typeface="Cambria Math" panose="02040503050406030204" pitchFamily="18" charset="0"/>
                        </a:rPr>
                        <m:t>𝟎</m:t>
                      </m:r>
                      <m:r>
                        <a:rPr lang="fr-FR" sz="3200" b="1" i="1" dirty="0" smtClean="0">
                          <a:solidFill>
                            <a:srgbClr val="FF0000"/>
                          </a:solidFill>
                          <a:latin typeface="Cambria Math" panose="02040503050406030204" pitchFamily="18" charset="0"/>
                        </a:rPr>
                        <m:t>,</m:t>
                      </m:r>
                      <m:r>
                        <a:rPr lang="fr-FR" sz="3200" b="1" i="1" dirty="0" smtClean="0">
                          <a:solidFill>
                            <a:srgbClr val="FF0000"/>
                          </a:solidFill>
                          <a:latin typeface="Cambria Math" panose="02040503050406030204" pitchFamily="18" charset="0"/>
                        </a:rPr>
                        <m:t>𝟎𝟓</m:t>
                      </m:r>
                      <m:r>
                        <a:rPr lang="fr-FR" sz="3200" b="1" i="1" dirty="0" smtClean="0">
                          <a:solidFill>
                            <a:schemeClr val="tx1"/>
                          </a:solidFill>
                          <a:latin typeface="Cambria Math" panose="02040503050406030204" pitchFamily="18" charset="0"/>
                        </a:rPr>
                        <m:t>=</m:t>
                      </m:r>
                      <m:r>
                        <a:rPr lang="fr-FR" sz="3200" b="1" i="1" dirty="0" smtClean="0">
                          <a:solidFill>
                            <a:srgbClr val="C00000"/>
                          </a:solidFill>
                          <a:latin typeface="Cambria Math" panose="02040503050406030204" pitchFamily="18" charset="0"/>
                        </a:rPr>
                        <m:t>𝟏</m:t>
                      </m:r>
                    </m:oMath>
                  </m:oMathPara>
                </a14:m>
                <a:endParaRPr lang="fr-FR" b="1" dirty="0">
                  <a:solidFill>
                    <a:schemeClr val="tx1"/>
                  </a:solidFill>
                </a:endParaRPr>
              </a:p>
            </p:txBody>
          </p:sp>
        </mc:Choice>
        <mc:Fallback xmlns="">
          <p:sp>
            <p:nvSpPr>
              <p:cNvPr id="6" name="Rectangle à coins arrondis 71">
                <a:extLst>
                  <a:ext uri="{FF2B5EF4-FFF2-40B4-BE49-F238E27FC236}">
                    <a16:creationId xmlns:a16="http://schemas.microsoft.com/office/drawing/2014/main" id="{71F2A450-2F3B-5358-36A3-E22C0C46C97A}"/>
                  </a:ext>
                </a:extLst>
              </p:cNvPr>
              <p:cNvSpPr>
                <a:spLocks noRot="1" noChangeAspect="1" noMove="1" noResize="1" noEditPoints="1" noAdjustHandles="1" noChangeArrowheads="1" noChangeShapeType="1" noTextEdit="1"/>
              </p:cNvSpPr>
              <p:nvPr/>
            </p:nvSpPr>
            <p:spPr>
              <a:xfrm>
                <a:off x="605319" y="4344597"/>
                <a:ext cx="10962861" cy="1084829"/>
              </a:xfrm>
              <a:prstGeom prst="roundRect">
                <a:avLst/>
              </a:prstGeom>
              <a:blipFill>
                <a:blip r:embed="rId3"/>
                <a:stretch>
                  <a:fillRect t="-6180"/>
                </a:stretch>
              </a:blipFill>
              <a:ln w="38100">
                <a:noFill/>
              </a:ln>
            </p:spPr>
            <p:txBody>
              <a:bodyPr/>
              <a:lstStyle/>
              <a:p>
                <a:r>
                  <a:rPr lang="fr-FR">
                    <a:noFill/>
                  </a:rPr>
                  <a:t> </a:t>
                </a:r>
              </a:p>
            </p:txBody>
          </p:sp>
        </mc:Fallback>
      </mc:AlternateContent>
      <p:graphicFrame>
        <p:nvGraphicFramePr>
          <p:cNvPr id="13" name="Tableau 12">
            <a:extLst>
              <a:ext uri="{FF2B5EF4-FFF2-40B4-BE49-F238E27FC236}">
                <a16:creationId xmlns:a16="http://schemas.microsoft.com/office/drawing/2014/main" id="{F3E40420-ACD2-904C-1587-EEC6B7CBC5DE}"/>
              </a:ext>
            </a:extLst>
          </p:cNvPr>
          <p:cNvGraphicFramePr>
            <a:graphicFrameLocks noGrp="1"/>
          </p:cNvGraphicFramePr>
          <p:nvPr>
            <p:extLst>
              <p:ext uri="{D42A27DB-BD31-4B8C-83A1-F6EECF244321}">
                <p14:modId xmlns:p14="http://schemas.microsoft.com/office/powerpoint/2010/main" val="852845094"/>
              </p:ext>
            </p:extLst>
          </p:nvPr>
        </p:nvGraphicFramePr>
        <p:xfrm>
          <a:off x="1190198" y="2138052"/>
          <a:ext cx="8927394" cy="1798320"/>
        </p:xfrm>
        <a:graphic>
          <a:graphicData uri="http://schemas.openxmlformats.org/drawingml/2006/table">
            <a:tbl>
              <a:tblPr firstRow="1" bandRow="1">
                <a:tableStyleId>{5C22544A-7EE6-4342-B048-85BDC9FD1C3A}</a:tableStyleId>
              </a:tblPr>
              <a:tblGrid>
                <a:gridCol w="1920750">
                  <a:extLst>
                    <a:ext uri="{9D8B030D-6E8A-4147-A177-3AD203B41FA5}">
                      <a16:colId xmlns:a16="http://schemas.microsoft.com/office/drawing/2014/main" val="4106515342"/>
                    </a:ext>
                  </a:extLst>
                </a:gridCol>
                <a:gridCol w="1055048">
                  <a:extLst>
                    <a:ext uri="{9D8B030D-6E8A-4147-A177-3AD203B41FA5}">
                      <a16:colId xmlns:a16="http://schemas.microsoft.com/office/drawing/2014/main" val="2757492878"/>
                    </a:ext>
                  </a:extLst>
                </a:gridCol>
                <a:gridCol w="1487899">
                  <a:extLst>
                    <a:ext uri="{9D8B030D-6E8A-4147-A177-3AD203B41FA5}">
                      <a16:colId xmlns:a16="http://schemas.microsoft.com/office/drawing/2014/main" val="2089174270"/>
                    </a:ext>
                  </a:extLst>
                </a:gridCol>
                <a:gridCol w="1487899">
                  <a:extLst>
                    <a:ext uri="{9D8B030D-6E8A-4147-A177-3AD203B41FA5}">
                      <a16:colId xmlns:a16="http://schemas.microsoft.com/office/drawing/2014/main" val="1439056969"/>
                    </a:ext>
                  </a:extLst>
                </a:gridCol>
                <a:gridCol w="1487899">
                  <a:extLst>
                    <a:ext uri="{9D8B030D-6E8A-4147-A177-3AD203B41FA5}">
                      <a16:colId xmlns:a16="http://schemas.microsoft.com/office/drawing/2014/main" val="302676121"/>
                    </a:ext>
                  </a:extLst>
                </a:gridCol>
                <a:gridCol w="1487899">
                  <a:extLst>
                    <a:ext uri="{9D8B030D-6E8A-4147-A177-3AD203B41FA5}">
                      <a16:colId xmlns:a16="http://schemas.microsoft.com/office/drawing/2014/main" val="2204713430"/>
                    </a:ext>
                  </a:extLst>
                </a:gridCol>
              </a:tblGrid>
              <a:tr h="37084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Nombre d’amis</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3</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4</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5</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6</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7</a:t>
                      </a:r>
                    </a:p>
                  </a:txBody>
                  <a:tcPr/>
                </a:tc>
                <a:extLst>
                  <a:ext uri="{0D108BD9-81ED-4DB2-BD59-A6C34878D82A}">
                    <a16:rowId xmlns:a16="http://schemas.microsoft.com/office/drawing/2014/main" val="3116519769"/>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2</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6</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7</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4</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1</a:t>
                      </a:r>
                    </a:p>
                  </a:txBody>
                  <a:tcPr/>
                </a:tc>
                <a:extLst>
                  <a:ext uri="{0D108BD9-81ED-4DB2-BD59-A6C34878D82A}">
                    <a16:rowId xmlns:a16="http://schemas.microsoft.com/office/drawing/2014/main" val="1193069584"/>
                  </a:ext>
                </a:extLst>
              </a:tr>
              <a:tr h="370840">
                <a:tc>
                  <a:txBody>
                    <a:bodyPr/>
                    <a:lstStyle/>
                    <a:p>
                      <a:r>
                        <a:rPr lang="fr-FR" sz="2800" b="1" kern="1200" dirty="0">
                          <a:solidFill>
                            <a:srgbClr val="FF0000"/>
                          </a:solidFill>
                          <a:latin typeface="Calibri" panose="020F0502020204030204"/>
                          <a:ea typeface="+mn-ea"/>
                          <a:cs typeface="+mn-cs"/>
                        </a:rPr>
                        <a:t>Fréquence</a:t>
                      </a:r>
                    </a:p>
                  </a:txBody>
                  <a:tcPr/>
                </a:tc>
                <a:tc>
                  <a:txBody>
                    <a:bodyPr/>
                    <a:lstStyle/>
                    <a:p>
                      <a:pPr algn="ctr"/>
                      <a:r>
                        <a:rPr lang="fr-FR" sz="2400" b="1" dirty="0">
                          <a:solidFill>
                            <a:srgbClr val="FF0000"/>
                          </a:solidFill>
                        </a:rPr>
                        <a:t>0,1</a:t>
                      </a:r>
                    </a:p>
                  </a:txBody>
                  <a:tcPr/>
                </a:tc>
                <a:tc>
                  <a:txBody>
                    <a:bodyPr/>
                    <a:lstStyle/>
                    <a:p>
                      <a:pPr algn="ctr"/>
                      <a:r>
                        <a:rPr lang="fr-FR" sz="2400" b="1" dirty="0">
                          <a:solidFill>
                            <a:srgbClr val="FF0000"/>
                          </a:solidFill>
                        </a:rPr>
                        <a:t>0,3</a:t>
                      </a:r>
                    </a:p>
                  </a:txBody>
                  <a:tcPr/>
                </a:tc>
                <a:tc>
                  <a:txBody>
                    <a:bodyPr/>
                    <a:lstStyle/>
                    <a:p>
                      <a:pPr algn="ctr"/>
                      <a:r>
                        <a:rPr lang="fr-FR" sz="2400" b="1" dirty="0">
                          <a:solidFill>
                            <a:srgbClr val="FF0000"/>
                          </a:solidFill>
                        </a:rPr>
                        <a:t>0,35</a:t>
                      </a:r>
                    </a:p>
                  </a:txBody>
                  <a:tcPr/>
                </a:tc>
                <a:tc>
                  <a:txBody>
                    <a:bodyPr/>
                    <a:lstStyle/>
                    <a:p>
                      <a:pPr algn="ctr"/>
                      <a:r>
                        <a:rPr lang="fr-FR" sz="2400" b="1" dirty="0">
                          <a:solidFill>
                            <a:srgbClr val="FF0000"/>
                          </a:solidFill>
                        </a:rPr>
                        <a:t>0,2</a:t>
                      </a:r>
                    </a:p>
                  </a:txBody>
                  <a:tcPr/>
                </a:tc>
                <a:tc>
                  <a:txBody>
                    <a:bodyPr/>
                    <a:lstStyle/>
                    <a:p>
                      <a:pPr algn="ctr"/>
                      <a:r>
                        <a:rPr lang="fr-FR" sz="2400" b="1" dirty="0">
                          <a:solidFill>
                            <a:srgbClr val="FF0000"/>
                          </a:solidFill>
                        </a:rPr>
                        <a:t>0,05</a:t>
                      </a:r>
                    </a:p>
                  </a:txBody>
                  <a:tcPr/>
                </a:tc>
                <a:extLst>
                  <a:ext uri="{0D108BD9-81ED-4DB2-BD59-A6C34878D82A}">
                    <a16:rowId xmlns:a16="http://schemas.microsoft.com/office/drawing/2014/main" val="1572606495"/>
                  </a:ext>
                </a:extLst>
              </a:tr>
            </a:tbl>
          </a:graphicData>
        </a:graphic>
      </p:graphicFrame>
    </p:spTree>
    <p:extLst>
      <p:ext uri="{BB962C8B-B14F-4D97-AF65-F5344CB8AC3E}">
        <p14:creationId xmlns:p14="http://schemas.microsoft.com/office/powerpoint/2010/main" val="292932479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B2D6FA-0CB4-CFDC-562F-B0F9A8E4973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5B16E72-00EF-5A68-A426-22FB906C8D9A}"/>
              </a:ext>
            </a:extLst>
          </p:cNvPr>
          <p:cNvSpPr>
            <a:spLocks noGrp="1"/>
          </p:cNvSpPr>
          <p:nvPr>
            <p:ph type="body" sz="quarter" idx="10"/>
          </p:nvPr>
        </p:nvSpPr>
        <p:spPr/>
        <p:txBody>
          <a:bodyPr>
            <a:normAutofit fontScale="92500" lnSpcReduction="20000"/>
          </a:bodyPr>
          <a:lstStyle/>
          <a:p>
            <a:endParaRPr lang="fr-FR"/>
          </a:p>
        </p:txBody>
      </p:sp>
      <p:sp>
        <p:nvSpPr>
          <p:cNvPr id="3" name="Rectangle 2">
            <a:extLst>
              <a:ext uri="{FF2B5EF4-FFF2-40B4-BE49-F238E27FC236}">
                <a16:creationId xmlns:a16="http://schemas.microsoft.com/office/drawing/2014/main" id="{B4EDA7BA-72E8-7FA6-F4E1-E13674879876}"/>
              </a:ext>
            </a:extLst>
          </p:cNvPr>
          <p:cNvSpPr/>
          <p:nvPr/>
        </p:nvSpPr>
        <p:spPr>
          <a:xfrm>
            <a:off x="7140102" y="4105072"/>
            <a:ext cx="525294" cy="51556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200" b="1" i="0" u="none" strike="noStrike" kern="1200" cap="none" spc="0" normalizeH="0" baseline="0" noProof="0" dirty="0">
                <a:ln>
                  <a:noFill/>
                </a:ln>
                <a:solidFill>
                  <a:srgbClr val="FF0000"/>
                </a:solidFill>
                <a:effectLst/>
                <a:uLnTx/>
                <a:uFillTx/>
                <a:latin typeface="Aptos" panose="02110004020202020204"/>
                <a:ea typeface="+mn-ea"/>
                <a:cs typeface="+mn-cs"/>
              </a:rPr>
              <a:t>2</a:t>
            </a:r>
          </a:p>
        </p:txBody>
      </p:sp>
    </p:spTree>
    <p:extLst>
      <p:ext uri="{BB962C8B-B14F-4D97-AF65-F5344CB8AC3E}">
        <p14:creationId xmlns:p14="http://schemas.microsoft.com/office/powerpoint/2010/main" val="382890392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A39724-0495-0CC5-107B-A1880E52885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2640C6A7-5434-1358-C88E-92F2EAE69B9E}"/>
              </a:ext>
            </a:extLst>
          </p:cNvPr>
          <p:cNvSpPr>
            <a:spLocks noGrp="1"/>
          </p:cNvSpPr>
          <p:nvPr>
            <p:ph type="title"/>
          </p:nvPr>
        </p:nvSpPr>
        <p:spPr>
          <a:xfrm>
            <a:off x="1030288" y="334005"/>
            <a:ext cx="10277091" cy="267549"/>
          </a:xfrm>
        </p:spPr>
        <p:txBody>
          <a:bodyPr/>
          <a:lstStyle/>
          <a:p>
            <a:r>
              <a:rPr lang="fr-FR" dirty="0"/>
              <a:t>Maintenant je vais examiner la situation suivante que nous avons déjà traité.</a:t>
            </a:r>
          </a:p>
        </p:txBody>
      </p:sp>
      <p:sp>
        <p:nvSpPr>
          <p:cNvPr id="4" name="Espace réservé du contenu 3">
            <a:extLst>
              <a:ext uri="{FF2B5EF4-FFF2-40B4-BE49-F238E27FC236}">
                <a16:creationId xmlns:a16="http://schemas.microsoft.com/office/drawing/2014/main" id="{C1B8EBD8-7580-3B20-89DC-0E90B9503DD4}"/>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explique et montre les axes et les grandeurs associées à chaque axe. </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70F392B4-8C84-E2ED-E265-AE548A6BC245}"/>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3" name="Rectangle 2">
            <a:extLst>
              <a:ext uri="{FF2B5EF4-FFF2-40B4-BE49-F238E27FC236}">
                <a16:creationId xmlns:a16="http://schemas.microsoft.com/office/drawing/2014/main" id="{C2DCAD2A-8FE2-6C42-1522-B677EE87A00A}"/>
              </a:ext>
            </a:extLst>
          </p:cNvPr>
          <p:cNvSpPr/>
          <p:nvPr/>
        </p:nvSpPr>
        <p:spPr>
          <a:xfrm>
            <a:off x="5995851" y="1925805"/>
            <a:ext cx="1166949" cy="215972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 name="Rectangle 5">
            <a:extLst>
              <a:ext uri="{FF2B5EF4-FFF2-40B4-BE49-F238E27FC236}">
                <a16:creationId xmlns:a16="http://schemas.microsoft.com/office/drawing/2014/main" id="{A7950749-3EE7-8F32-ADB0-DF64B7B7AF31}"/>
              </a:ext>
            </a:extLst>
          </p:cNvPr>
          <p:cNvSpPr/>
          <p:nvPr/>
        </p:nvSpPr>
        <p:spPr>
          <a:xfrm>
            <a:off x="996949" y="1417437"/>
            <a:ext cx="9916213" cy="1077218"/>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200" b="0" i="0" u="none" strike="noStrike" kern="1200" cap="none" spc="0" normalizeH="0" baseline="0" noProof="0" dirty="0">
                <a:ln>
                  <a:noFill/>
                </a:ln>
                <a:solidFill>
                  <a:prstClr val="black"/>
                </a:solidFill>
                <a:effectLst/>
                <a:uLnTx/>
                <a:uFillTx/>
                <a:latin typeface="Aptos" panose="02110004020202020204"/>
                <a:ea typeface="+mn-ea"/>
                <a:cs typeface="+mn-cs"/>
              </a:rPr>
              <a:t>Dans un club de judo, les 32 sportifs se répartissent de la façon suivante:</a:t>
            </a:r>
          </a:p>
        </p:txBody>
      </p:sp>
      <p:graphicFrame>
        <p:nvGraphicFramePr>
          <p:cNvPr id="7" name="Tableau 6">
            <a:extLst>
              <a:ext uri="{FF2B5EF4-FFF2-40B4-BE49-F238E27FC236}">
                <a16:creationId xmlns:a16="http://schemas.microsoft.com/office/drawing/2014/main" id="{4E1D7397-3555-30D0-6EAC-76233C59DDCF}"/>
              </a:ext>
            </a:extLst>
          </p:cNvPr>
          <p:cNvGraphicFramePr>
            <a:graphicFrameLocks noGrp="1"/>
          </p:cNvGraphicFramePr>
          <p:nvPr/>
        </p:nvGraphicFramePr>
        <p:xfrm>
          <a:off x="996949" y="2653706"/>
          <a:ext cx="9916213" cy="2723364"/>
        </p:xfrm>
        <a:graphic>
          <a:graphicData uri="http://schemas.openxmlformats.org/drawingml/2006/table">
            <a:tbl>
              <a:tblPr firstRow="1" bandRow="1">
                <a:tableStyleId>{5C22544A-7EE6-4342-B048-85BDC9FD1C3A}</a:tableStyleId>
              </a:tblPr>
              <a:tblGrid>
                <a:gridCol w="2095813">
                  <a:extLst>
                    <a:ext uri="{9D8B030D-6E8A-4147-A177-3AD203B41FA5}">
                      <a16:colId xmlns:a16="http://schemas.microsoft.com/office/drawing/2014/main" val="20000"/>
                    </a:ext>
                  </a:extLst>
                </a:gridCol>
                <a:gridCol w="1564080">
                  <a:extLst>
                    <a:ext uri="{9D8B030D-6E8A-4147-A177-3AD203B41FA5}">
                      <a16:colId xmlns:a16="http://schemas.microsoft.com/office/drawing/2014/main" val="20001"/>
                    </a:ext>
                  </a:extLst>
                </a:gridCol>
                <a:gridCol w="1564080">
                  <a:extLst>
                    <a:ext uri="{9D8B030D-6E8A-4147-A177-3AD203B41FA5}">
                      <a16:colId xmlns:a16="http://schemas.microsoft.com/office/drawing/2014/main" val="20002"/>
                    </a:ext>
                  </a:extLst>
                </a:gridCol>
                <a:gridCol w="1564080">
                  <a:extLst>
                    <a:ext uri="{9D8B030D-6E8A-4147-A177-3AD203B41FA5}">
                      <a16:colId xmlns:a16="http://schemas.microsoft.com/office/drawing/2014/main" val="20003"/>
                    </a:ext>
                  </a:extLst>
                </a:gridCol>
                <a:gridCol w="1564080">
                  <a:extLst>
                    <a:ext uri="{9D8B030D-6E8A-4147-A177-3AD203B41FA5}">
                      <a16:colId xmlns:a16="http://schemas.microsoft.com/office/drawing/2014/main" val="20004"/>
                    </a:ext>
                  </a:extLst>
                </a:gridCol>
                <a:gridCol w="1564080">
                  <a:extLst>
                    <a:ext uri="{9D8B030D-6E8A-4147-A177-3AD203B41FA5}">
                      <a16:colId xmlns:a16="http://schemas.microsoft.com/office/drawing/2014/main" val="20005"/>
                    </a:ext>
                  </a:extLst>
                </a:gridCol>
              </a:tblGrid>
              <a:tr h="1134354">
                <a:tc>
                  <a:txBody>
                    <a:bodyPr/>
                    <a:lstStyle/>
                    <a:p>
                      <a:pPr algn="ctr"/>
                      <a:r>
                        <a:rPr lang="fr-FR" sz="2400" b="1" i="0" u="none" strike="noStrike" kern="1200" baseline="0" dirty="0">
                          <a:solidFill>
                            <a:schemeClr val="lt1"/>
                          </a:solidFill>
                          <a:latin typeface="+mn-lt"/>
                          <a:ea typeface="+mn-ea"/>
                          <a:cs typeface="+mn-cs"/>
                        </a:rPr>
                        <a:t>Niveau au Judo</a:t>
                      </a:r>
                      <a:endParaRPr lang="fr-FR" sz="2400" b="1" dirty="0"/>
                    </a:p>
                  </a:txBody>
                  <a:tcPr/>
                </a:tc>
                <a:tc>
                  <a:txBody>
                    <a:bodyPr/>
                    <a:lstStyle/>
                    <a:p>
                      <a:pPr algn="ctr"/>
                      <a:r>
                        <a:rPr lang="fr-FR" sz="2400" b="0" i="0" u="none" strike="noStrike" kern="1200" baseline="0" dirty="0">
                          <a:solidFill>
                            <a:schemeClr val="lt1"/>
                          </a:solidFill>
                          <a:latin typeface="+mn-lt"/>
                          <a:ea typeface="+mn-ea"/>
                          <a:cs typeface="+mn-cs"/>
                        </a:rPr>
                        <a:t>Poussins</a:t>
                      </a:r>
                      <a:endParaRPr lang="fr-FR" sz="2400" dirty="0"/>
                    </a:p>
                  </a:txBody>
                  <a:tcPr/>
                </a:tc>
                <a:tc>
                  <a:txBody>
                    <a:bodyPr/>
                    <a:lstStyle/>
                    <a:p>
                      <a:pPr algn="ctr"/>
                      <a:r>
                        <a:rPr lang="fr-FR" sz="2400" b="0" i="0" u="none" strike="noStrike" kern="1200" baseline="0" dirty="0">
                          <a:solidFill>
                            <a:schemeClr val="lt1"/>
                          </a:solidFill>
                          <a:latin typeface="+mn-lt"/>
                          <a:ea typeface="+mn-ea"/>
                          <a:cs typeface="+mn-cs"/>
                        </a:rPr>
                        <a:t>Benjamins</a:t>
                      </a:r>
                      <a:endParaRPr lang="fr-FR" sz="2400" dirty="0"/>
                    </a:p>
                  </a:txBody>
                  <a:tcPr/>
                </a:tc>
                <a:tc>
                  <a:txBody>
                    <a:bodyPr/>
                    <a:lstStyle/>
                    <a:p>
                      <a:pPr algn="ctr"/>
                      <a:r>
                        <a:rPr lang="fr-FR" sz="2400" b="0" i="0" u="none" strike="noStrike" kern="1200" baseline="0" dirty="0">
                          <a:solidFill>
                            <a:schemeClr val="lt1"/>
                          </a:solidFill>
                          <a:latin typeface="+mn-lt"/>
                          <a:ea typeface="+mn-ea"/>
                          <a:cs typeface="+mn-cs"/>
                        </a:rPr>
                        <a:t>Minimes</a:t>
                      </a:r>
                      <a:endParaRPr lang="fr-FR" sz="2400" dirty="0"/>
                    </a:p>
                  </a:txBody>
                  <a:tcPr/>
                </a:tc>
                <a:tc>
                  <a:txBody>
                    <a:bodyPr/>
                    <a:lstStyle/>
                    <a:p>
                      <a:pPr algn="ctr"/>
                      <a:r>
                        <a:rPr lang="fr-FR" sz="2400" b="0" i="0" u="none" strike="noStrike" kern="1200" baseline="0" dirty="0">
                          <a:solidFill>
                            <a:schemeClr val="lt1"/>
                          </a:solidFill>
                          <a:latin typeface="+mn-lt"/>
                          <a:ea typeface="+mn-ea"/>
                          <a:cs typeface="+mn-cs"/>
                        </a:rPr>
                        <a:t>Cadets</a:t>
                      </a:r>
                      <a:endParaRPr lang="fr-FR" sz="2400" dirty="0"/>
                    </a:p>
                  </a:txBody>
                  <a:tcPr/>
                </a:tc>
                <a:tc>
                  <a:txBody>
                    <a:bodyPr/>
                    <a:lstStyle/>
                    <a:p>
                      <a:pPr algn="ctr"/>
                      <a:r>
                        <a:rPr lang="fr-FR" sz="2400" b="0" i="0" u="none" strike="noStrike" kern="1200" baseline="0" dirty="0">
                          <a:solidFill>
                            <a:schemeClr val="lt1"/>
                          </a:solidFill>
                          <a:latin typeface="+mn-lt"/>
                          <a:ea typeface="+mn-ea"/>
                          <a:cs typeface="+mn-cs"/>
                        </a:rPr>
                        <a:t>Juniors</a:t>
                      </a:r>
                      <a:endParaRPr lang="fr-FR" sz="2400" dirty="0"/>
                    </a:p>
                  </a:txBody>
                  <a:tcPr/>
                </a:tc>
                <a:extLst>
                  <a:ext uri="{0D108BD9-81ED-4DB2-BD59-A6C34878D82A}">
                    <a16:rowId xmlns:a16="http://schemas.microsoft.com/office/drawing/2014/main" val="10000"/>
                  </a:ext>
                </a:extLst>
              </a:tr>
              <a:tr h="1589010">
                <a:tc>
                  <a:txBody>
                    <a:bodyPr/>
                    <a:lstStyle/>
                    <a:p>
                      <a:pPr algn="ctr"/>
                      <a:r>
                        <a:rPr lang="fr-FR" sz="2400" b="1" i="0" u="none" strike="noStrike" kern="1200" baseline="0" dirty="0">
                          <a:solidFill>
                            <a:schemeClr val="dk1"/>
                          </a:solidFill>
                          <a:latin typeface="+mn-lt"/>
                          <a:ea typeface="+mn-ea"/>
                          <a:cs typeface="+mn-cs"/>
                        </a:rPr>
                        <a:t>Nombre de sportifs</a:t>
                      </a:r>
                      <a:endParaRPr lang="fr-FR" sz="2400" b="1" dirty="0"/>
                    </a:p>
                  </a:txBody>
                  <a:tcPr/>
                </a:tc>
                <a:tc>
                  <a:txBody>
                    <a:bodyPr/>
                    <a:lstStyle/>
                    <a:p>
                      <a:pPr algn="ctr"/>
                      <a:r>
                        <a:rPr lang="fr-FR" sz="2400" b="1" dirty="0"/>
                        <a:t>10</a:t>
                      </a:r>
                    </a:p>
                  </a:txBody>
                  <a:tcPr/>
                </a:tc>
                <a:tc>
                  <a:txBody>
                    <a:bodyPr/>
                    <a:lstStyle/>
                    <a:p>
                      <a:pPr algn="ctr"/>
                      <a:r>
                        <a:rPr lang="fr-FR" sz="2400" b="1" dirty="0"/>
                        <a:t>7</a:t>
                      </a:r>
                    </a:p>
                  </a:txBody>
                  <a:tcPr/>
                </a:tc>
                <a:tc>
                  <a:txBody>
                    <a:bodyPr/>
                    <a:lstStyle/>
                    <a:p>
                      <a:pPr algn="ctr"/>
                      <a:r>
                        <a:rPr lang="fr-FR" sz="2400" b="1" dirty="0"/>
                        <a:t>6</a:t>
                      </a:r>
                    </a:p>
                  </a:txBody>
                  <a:tcPr/>
                </a:tc>
                <a:tc>
                  <a:txBody>
                    <a:bodyPr/>
                    <a:lstStyle/>
                    <a:p>
                      <a:pPr algn="ctr"/>
                      <a:r>
                        <a:rPr lang="fr-FR" sz="2400" b="1" dirty="0"/>
                        <a:t>5</a:t>
                      </a:r>
                    </a:p>
                  </a:txBody>
                  <a:tcPr/>
                </a:tc>
                <a:tc>
                  <a:txBody>
                    <a:bodyPr/>
                    <a:lstStyle/>
                    <a:p>
                      <a:pPr algn="ctr"/>
                      <a:r>
                        <a:rPr lang="fr-FR" sz="2400" b="1" dirty="0"/>
                        <a:t>4</a:t>
                      </a:r>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1046721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06F1CC-D588-B2EF-46E9-5078EA57B386}"/>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C0E39F7-2066-BC5C-A40C-EC026C124B3F}"/>
              </a:ext>
            </a:extLst>
          </p:cNvPr>
          <p:cNvSpPr>
            <a:spLocks noGrp="1"/>
          </p:cNvSpPr>
          <p:nvPr>
            <p:ph type="title"/>
          </p:nvPr>
        </p:nvSpPr>
        <p:spPr/>
        <p:txBody>
          <a:bodyPr/>
          <a:lstStyle/>
          <a:p>
            <a:r>
              <a:rPr lang="fr-FR" dirty="0"/>
              <a:t>Je calcule le pourcentage des poussins</a:t>
            </a:r>
          </a:p>
        </p:txBody>
      </p:sp>
      <p:sp>
        <p:nvSpPr>
          <p:cNvPr id="4" name="Espace réservé du contenu 3">
            <a:extLst>
              <a:ext uri="{FF2B5EF4-FFF2-40B4-BE49-F238E27FC236}">
                <a16:creationId xmlns:a16="http://schemas.microsoft.com/office/drawing/2014/main" id="{C81C8618-237B-D0A8-48A5-4AB551172D8D}"/>
              </a:ext>
            </a:extLst>
          </p:cNvPr>
          <p:cNvSpPr>
            <a:spLocks noGrp="1"/>
          </p:cNvSpPr>
          <p:nvPr>
            <p:ph sz="quarter" idx="11"/>
          </p:nvPr>
        </p:nvSpPr>
        <p:spPr>
          <a:xfrm>
            <a:off x="1029862" y="607336"/>
            <a:ext cx="10277475" cy="268287"/>
          </a:xfrm>
        </p:spPr>
        <p:txBody>
          <a:bodyPr/>
          <a:lstStyle/>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66F30D33-575A-727A-40CC-B2BB95F5FE42}"/>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6" name="Image 5">
            <a:extLst>
              <a:ext uri="{FF2B5EF4-FFF2-40B4-BE49-F238E27FC236}">
                <a16:creationId xmlns:a16="http://schemas.microsoft.com/office/drawing/2014/main" id="{FAB22647-42F8-EDB3-7B58-EA29F04E182B}"/>
              </a:ext>
            </a:extLst>
          </p:cNvPr>
          <p:cNvPicPr>
            <a:picLocks noChangeAspect="1"/>
          </p:cNvPicPr>
          <p:nvPr/>
        </p:nvPicPr>
        <p:blipFill>
          <a:blip r:embed="rId2"/>
          <a:stretch>
            <a:fillRect/>
          </a:stretch>
        </p:blipFill>
        <p:spPr>
          <a:xfrm>
            <a:off x="11261035" y="1052633"/>
            <a:ext cx="502852" cy="502852"/>
          </a:xfrm>
          <a:prstGeom prst="rect">
            <a:avLst/>
          </a:prstGeom>
        </p:spPr>
      </p:pic>
      <mc:AlternateContent xmlns:mc="http://schemas.openxmlformats.org/markup-compatibility/2006" xmlns:a14="http://schemas.microsoft.com/office/drawing/2010/main">
        <mc:Choice Requires="a14">
          <p:sp>
            <p:nvSpPr>
              <p:cNvPr id="11" name="Rectangle à coins arrondis 71">
                <a:extLst>
                  <a:ext uri="{FF2B5EF4-FFF2-40B4-BE49-F238E27FC236}">
                    <a16:creationId xmlns:a16="http://schemas.microsoft.com/office/drawing/2014/main" id="{B43B0EA1-D1DE-6373-83F9-8B7DDC3EAFFD}"/>
                  </a:ext>
                </a:extLst>
              </p:cNvPr>
              <p:cNvSpPr/>
              <p:nvPr/>
            </p:nvSpPr>
            <p:spPr>
              <a:xfrm>
                <a:off x="2310287" y="1163670"/>
                <a:ext cx="7211400" cy="391815"/>
              </a:xfrm>
              <a:prstGeom prst="round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𝑬𝒇𝒇𝒆𝒄𝒕𝒊𝒇</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 </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𝒕𝒐𝒕𝒂𝒍</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𝟏𝟎</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𝟕</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𝟔</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𝟓</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𝟒</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2400" b="1" i="1" u="none" strike="noStrike" kern="1200" cap="none" spc="0" normalizeH="0" baseline="0" noProof="0" dirty="0" smtClean="0">
                          <a:ln>
                            <a:noFill/>
                          </a:ln>
                          <a:solidFill>
                            <a:srgbClr val="FF0000"/>
                          </a:solidFill>
                          <a:effectLst/>
                          <a:uLnTx/>
                          <a:uFillTx/>
                          <a:latin typeface="Cambria Math" panose="02040503050406030204" pitchFamily="18" charset="0"/>
                          <a:ea typeface="+mn-ea"/>
                          <a:cs typeface="+mn-cs"/>
                        </a:rPr>
                        <m:t>𝟑𝟐</m:t>
                      </m:r>
                    </m:oMath>
                  </m:oMathPara>
                </a14:m>
                <a:endParaRPr kumimoji="0" lang="fr-FR"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11" name="Rectangle à coins arrondis 71">
                <a:extLst>
                  <a:ext uri="{FF2B5EF4-FFF2-40B4-BE49-F238E27FC236}">
                    <a16:creationId xmlns:a16="http://schemas.microsoft.com/office/drawing/2014/main" id="{B43B0EA1-D1DE-6373-83F9-8B7DDC3EAFFD}"/>
                  </a:ext>
                </a:extLst>
              </p:cNvPr>
              <p:cNvSpPr>
                <a:spLocks noRot="1" noChangeAspect="1" noMove="1" noResize="1" noEditPoints="1" noAdjustHandles="1" noChangeArrowheads="1" noChangeShapeType="1" noTextEdit="1"/>
              </p:cNvSpPr>
              <p:nvPr/>
            </p:nvSpPr>
            <p:spPr>
              <a:xfrm>
                <a:off x="2310287" y="1163670"/>
                <a:ext cx="7211400" cy="391815"/>
              </a:xfrm>
              <a:prstGeom prst="roundRect">
                <a:avLst/>
              </a:prstGeom>
              <a:blipFill>
                <a:blip r:embed="rId3"/>
                <a:stretch>
                  <a:fillRect b="-31250"/>
                </a:stretch>
              </a:blipFill>
              <a:ln w="38100">
                <a:noFill/>
              </a:ln>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3" name="Rectangle à coins arrondis 95">
                <a:extLst>
                  <a:ext uri="{FF2B5EF4-FFF2-40B4-BE49-F238E27FC236}">
                    <a16:creationId xmlns:a16="http://schemas.microsoft.com/office/drawing/2014/main" id="{FA69BA08-AFDA-6EF6-3E19-2F9252DF3F01}"/>
                  </a:ext>
                </a:extLst>
              </p:cNvPr>
              <p:cNvSpPr/>
              <p:nvPr/>
            </p:nvSpPr>
            <p:spPr>
              <a:xfrm>
                <a:off x="2389800" y="4022619"/>
                <a:ext cx="6878538" cy="646665"/>
              </a:xfrm>
              <a:prstGeom prst="roundRect">
                <a:avLst/>
              </a:prstGeom>
              <a:solidFill>
                <a:schemeClr val="accent2">
                  <a:lumMod val="20000"/>
                  <a:lumOff val="80000"/>
                </a:schemeClr>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14:m>
                  <m:oMathPara xmlns:m="http://schemas.openxmlformats.org/officeDocument/2006/math">
                    <m:oMathParaPr>
                      <m:jc m:val="left"/>
                    </m:oMathParaPr>
                    <m:oMath xmlns:m="http://schemas.openxmlformats.org/officeDocument/2006/math">
                      <m:r>
                        <a:rPr lang="fr-FR" sz="2800" b="1" i="1" dirty="0">
                          <a:solidFill>
                            <a:schemeClr val="tx1"/>
                          </a:solidFill>
                          <a:latin typeface="Cambria Math" panose="02040503050406030204" pitchFamily="18" charset="0"/>
                        </a:rPr>
                        <m:t>𝑷𝒐𝒖𝒓𝒄𝒆𝒏𝒕𝒂𝒈𝒆</m:t>
                      </m:r>
                      <m:r>
                        <a:rPr lang="fr-FR" sz="2800" b="1" i="1" dirty="0">
                          <a:solidFill>
                            <a:schemeClr val="tx1"/>
                          </a:solidFill>
                          <a:latin typeface="Cambria Math" panose="02040503050406030204" pitchFamily="18" charset="0"/>
                        </a:rPr>
                        <m:t>=</m:t>
                      </m:r>
                      <m:r>
                        <a:rPr lang="fr-FR" sz="2800" b="1" i="1" dirty="0">
                          <a:solidFill>
                            <a:schemeClr val="tx1"/>
                          </a:solidFill>
                          <a:latin typeface="Cambria Math" panose="02040503050406030204" pitchFamily="18" charset="0"/>
                        </a:rPr>
                        <m:t>𝑭𝒓</m:t>
                      </m:r>
                      <m:r>
                        <a:rPr lang="fr-FR" sz="2800" b="1" i="1" dirty="0">
                          <a:solidFill>
                            <a:schemeClr val="tx1"/>
                          </a:solidFill>
                          <a:latin typeface="Cambria Math" panose="02040503050406030204" pitchFamily="18" charset="0"/>
                        </a:rPr>
                        <m:t>é</m:t>
                      </m:r>
                      <m:r>
                        <a:rPr lang="fr-FR" sz="2800" b="1" i="1" dirty="0">
                          <a:solidFill>
                            <a:schemeClr val="tx1"/>
                          </a:solidFill>
                          <a:latin typeface="Cambria Math" panose="02040503050406030204" pitchFamily="18" charset="0"/>
                        </a:rPr>
                        <m:t>𝒒𝒖𝒆𝒏𝒄𝒆</m:t>
                      </m:r>
                      <m:r>
                        <a:rPr lang="fr-FR" sz="2800" b="1" i="1" dirty="0">
                          <a:solidFill>
                            <a:schemeClr val="tx1"/>
                          </a:solidFill>
                          <a:latin typeface="Cambria Math" panose="02040503050406030204" pitchFamily="18" charset="0"/>
                          <a:ea typeface="Cambria Math" panose="02040503050406030204" pitchFamily="18" charset="0"/>
                        </a:rPr>
                        <m:t>×</m:t>
                      </m:r>
                      <m:r>
                        <a:rPr lang="fr-FR" sz="2800" b="1" i="1" dirty="0">
                          <a:solidFill>
                            <a:schemeClr val="tx1"/>
                          </a:solidFill>
                          <a:latin typeface="Cambria Math" panose="02040503050406030204" pitchFamily="18" charset="0"/>
                          <a:ea typeface="Cambria Math" panose="02040503050406030204" pitchFamily="18" charset="0"/>
                        </a:rPr>
                        <m:t>𝟏𝟎𝟎</m:t>
                      </m:r>
                    </m:oMath>
                  </m:oMathPara>
                </a14:m>
                <a:endParaRPr lang="fr-FR" sz="2800" b="1" dirty="0">
                  <a:solidFill>
                    <a:schemeClr val="tx1"/>
                  </a:solidFill>
                </a:endParaRPr>
              </a:p>
            </p:txBody>
          </p:sp>
        </mc:Choice>
        <mc:Fallback xmlns="">
          <p:sp>
            <p:nvSpPr>
              <p:cNvPr id="13" name="Rectangle à coins arrondis 95">
                <a:extLst>
                  <a:ext uri="{FF2B5EF4-FFF2-40B4-BE49-F238E27FC236}">
                    <a16:creationId xmlns:a16="http://schemas.microsoft.com/office/drawing/2014/main" id="{FA69BA08-AFDA-6EF6-3E19-2F9252DF3F01}"/>
                  </a:ext>
                </a:extLst>
              </p:cNvPr>
              <p:cNvSpPr>
                <a:spLocks noRot="1" noChangeAspect="1" noMove="1" noResize="1" noEditPoints="1" noAdjustHandles="1" noChangeArrowheads="1" noChangeShapeType="1" noTextEdit="1"/>
              </p:cNvSpPr>
              <p:nvPr/>
            </p:nvSpPr>
            <p:spPr>
              <a:xfrm>
                <a:off x="2389800" y="4022619"/>
                <a:ext cx="6878538" cy="646665"/>
              </a:xfrm>
              <a:prstGeom prst="roundRect">
                <a:avLst/>
              </a:prstGeom>
              <a:blipFill>
                <a:blip r:embed="rId4"/>
                <a:stretch>
                  <a:fillRect/>
                </a:stretch>
              </a:blipFill>
              <a:ln w="38100">
                <a:solidFill>
                  <a:schemeClr val="accent1"/>
                </a:solidFill>
              </a:ln>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5" name="Rectangle à coins arrondis 96">
                <a:extLst>
                  <a:ext uri="{FF2B5EF4-FFF2-40B4-BE49-F238E27FC236}">
                    <a16:creationId xmlns:a16="http://schemas.microsoft.com/office/drawing/2014/main" id="{DBFE8035-CA7D-7E82-7ED5-348CBEC96A4B}"/>
                  </a:ext>
                </a:extLst>
              </p:cNvPr>
              <p:cNvSpPr/>
              <p:nvPr/>
            </p:nvSpPr>
            <p:spPr>
              <a:xfrm>
                <a:off x="1001302" y="4980852"/>
                <a:ext cx="10547074" cy="514592"/>
              </a:xfrm>
              <a:prstGeom prst="round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MA" sz="3200" b="1" dirty="0">
                    <a:solidFill>
                      <a:schemeClr val="tx1"/>
                    </a:solidFill>
                  </a:rPr>
                  <a:t>Pourcentage </a:t>
                </a:r>
                <a14:m>
                  <m:oMath xmlns:m="http://schemas.openxmlformats.org/officeDocument/2006/math">
                    <m:r>
                      <a:rPr lang="fr-MA" sz="3200" b="1" i="1" dirty="0" smtClean="0">
                        <a:solidFill>
                          <a:schemeClr val="tx1"/>
                        </a:solidFill>
                        <a:latin typeface="Cambria Math" panose="02040503050406030204" pitchFamily="18" charset="0"/>
                      </a:rPr>
                      <m:t>𝒅𝒆𝒔</m:t>
                    </m:r>
                    <m:r>
                      <a:rPr lang="fr-MA" sz="3200" b="1" i="1" dirty="0" smtClean="0">
                        <a:solidFill>
                          <a:schemeClr val="tx1"/>
                        </a:solidFill>
                        <a:latin typeface="Cambria Math" panose="02040503050406030204" pitchFamily="18" charset="0"/>
                      </a:rPr>
                      <m:t> </m:t>
                    </m:r>
                    <m:r>
                      <m:rPr>
                        <m:nor/>
                      </m:rPr>
                      <a:rPr lang="fr-FR" sz="3200" b="1" i="0" dirty="0" smtClean="0">
                        <a:solidFill>
                          <a:schemeClr val="tx1"/>
                        </a:solidFill>
                        <a:latin typeface="Cambria Math" panose="02040503050406030204" pitchFamily="18" charset="0"/>
                      </a:rPr>
                      <m:t>Poussins</m:t>
                    </m:r>
                    <m:r>
                      <a:rPr lang="fr-FR" sz="3200" b="1" i="1" dirty="0" smtClean="0">
                        <a:solidFill>
                          <a:schemeClr val="tx1"/>
                        </a:solidFill>
                        <a:latin typeface="Cambria Math" panose="02040503050406030204" pitchFamily="18" charset="0"/>
                      </a:rPr>
                      <m:t>=</m:t>
                    </m:r>
                    <m:r>
                      <a:rPr lang="fr-MA" sz="3200" b="1" i="1" dirty="0" smtClean="0">
                        <a:solidFill>
                          <a:schemeClr val="tx1"/>
                        </a:solidFill>
                        <a:latin typeface="Cambria Math" panose="02040503050406030204" pitchFamily="18" charset="0"/>
                      </a:rPr>
                      <m:t>𝟎</m:t>
                    </m:r>
                    <m:r>
                      <a:rPr lang="fr-MA" sz="3200" b="1" i="1" dirty="0" smtClean="0">
                        <a:solidFill>
                          <a:schemeClr val="tx1"/>
                        </a:solidFill>
                        <a:latin typeface="Cambria Math" panose="02040503050406030204" pitchFamily="18" charset="0"/>
                      </a:rPr>
                      <m:t>,</m:t>
                    </m:r>
                    <m:r>
                      <a:rPr lang="fr-FR" sz="3200" b="1" i="1" dirty="0" smtClean="0">
                        <a:solidFill>
                          <a:schemeClr val="tx1"/>
                        </a:solidFill>
                        <a:latin typeface="Cambria Math" panose="02040503050406030204" pitchFamily="18" charset="0"/>
                      </a:rPr>
                      <m:t>𝟑</m:t>
                    </m:r>
                    <m:r>
                      <a:rPr lang="fr-MA" sz="3200" b="1" i="1" dirty="0" smtClean="0">
                        <a:solidFill>
                          <a:schemeClr val="tx1"/>
                        </a:solidFill>
                        <a:latin typeface="Cambria Math" panose="02040503050406030204" pitchFamily="18" charset="0"/>
                      </a:rPr>
                      <m:t>𝟏𝟐𝟓</m:t>
                    </m:r>
                    <m:r>
                      <a:rPr lang="fr-MA" sz="3200" b="1" i="1" dirty="0" smtClean="0">
                        <a:solidFill>
                          <a:schemeClr val="tx1"/>
                        </a:solidFill>
                        <a:latin typeface="Cambria Math" panose="02040503050406030204" pitchFamily="18" charset="0"/>
                      </a:rPr>
                      <m:t> ×</m:t>
                    </m:r>
                    <m:r>
                      <a:rPr lang="fr-MA" sz="3200" b="1" i="1" dirty="0" smtClean="0">
                        <a:solidFill>
                          <a:schemeClr val="tx1"/>
                        </a:solidFill>
                        <a:latin typeface="Cambria Math" panose="02040503050406030204" pitchFamily="18" charset="0"/>
                      </a:rPr>
                      <m:t>𝟏𝟎𝟎</m:t>
                    </m:r>
                    <m:r>
                      <a:rPr lang="fr-MA" sz="3200" b="1" i="1" dirty="0" smtClean="0">
                        <a:solidFill>
                          <a:schemeClr val="tx1"/>
                        </a:solidFill>
                        <a:latin typeface="Cambria Math" panose="02040503050406030204" pitchFamily="18" charset="0"/>
                      </a:rPr>
                      <m:t>=</m:t>
                    </m:r>
                    <m:r>
                      <a:rPr lang="fr-FR" sz="3200" b="1" i="1" dirty="0" smtClean="0">
                        <a:solidFill>
                          <a:schemeClr val="tx1"/>
                        </a:solidFill>
                        <a:latin typeface="Cambria Math" panose="02040503050406030204" pitchFamily="18" charset="0"/>
                      </a:rPr>
                      <m:t>𝟑</m:t>
                    </m:r>
                    <m:r>
                      <a:rPr lang="fr-MA" sz="3200" b="1" i="1" dirty="0" smtClean="0">
                        <a:solidFill>
                          <a:schemeClr val="tx1"/>
                        </a:solidFill>
                        <a:latin typeface="Cambria Math" panose="02040503050406030204" pitchFamily="18" charset="0"/>
                      </a:rPr>
                      <m:t>𝟏</m:t>
                    </m:r>
                    <m:r>
                      <a:rPr lang="fr-FR" sz="3200" b="1" i="1" dirty="0" smtClean="0">
                        <a:solidFill>
                          <a:schemeClr val="tx1"/>
                        </a:solidFill>
                        <a:latin typeface="Cambria Math" panose="02040503050406030204" pitchFamily="18" charset="0"/>
                      </a:rPr>
                      <m:t>,</m:t>
                    </m:r>
                    <m:r>
                      <a:rPr lang="fr-MA" sz="3200" b="1" i="1" dirty="0" smtClean="0">
                        <a:solidFill>
                          <a:schemeClr val="tx1"/>
                        </a:solidFill>
                        <a:latin typeface="Cambria Math" panose="02040503050406030204" pitchFamily="18" charset="0"/>
                      </a:rPr>
                      <m:t>𝟐𝟓</m:t>
                    </m:r>
                    <m:r>
                      <a:rPr lang="fr-MA" sz="3200" b="1" i="1" dirty="0" smtClean="0">
                        <a:solidFill>
                          <a:schemeClr val="tx1"/>
                        </a:solidFill>
                        <a:latin typeface="Cambria Math" panose="02040503050406030204" pitchFamily="18" charset="0"/>
                      </a:rPr>
                      <m:t>%</m:t>
                    </m:r>
                  </m:oMath>
                </a14:m>
                <a:endParaRPr lang="fr-FR" sz="3200" b="1" dirty="0">
                  <a:solidFill>
                    <a:schemeClr val="tx1"/>
                  </a:solidFill>
                </a:endParaRPr>
              </a:p>
            </p:txBody>
          </p:sp>
        </mc:Choice>
        <mc:Fallback xmlns="">
          <p:sp>
            <p:nvSpPr>
              <p:cNvPr id="15" name="Rectangle à coins arrondis 96">
                <a:extLst>
                  <a:ext uri="{FF2B5EF4-FFF2-40B4-BE49-F238E27FC236}">
                    <a16:creationId xmlns:a16="http://schemas.microsoft.com/office/drawing/2014/main" id="{DBFE8035-CA7D-7E82-7ED5-348CBEC96A4B}"/>
                  </a:ext>
                </a:extLst>
              </p:cNvPr>
              <p:cNvSpPr>
                <a:spLocks noRot="1" noChangeAspect="1" noMove="1" noResize="1" noEditPoints="1" noAdjustHandles="1" noChangeArrowheads="1" noChangeShapeType="1" noTextEdit="1"/>
              </p:cNvSpPr>
              <p:nvPr/>
            </p:nvSpPr>
            <p:spPr>
              <a:xfrm>
                <a:off x="1001302" y="4980852"/>
                <a:ext cx="10547074" cy="514592"/>
              </a:xfrm>
              <a:prstGeom prst="roundRect">
                <a:avLst/>
              </a:prstGeom>
              <a:blipFill>
                <a:blip r:embed="rId5"/>
                <a:stretch>
                  <a:fillRect l="-1214" t="-20238" b="-47619"/>
                </a:stretch>
              </a:blipFill>
              <a:ln w="38100">
                <a:noFill/>
              </a:ln>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6" name="ZoneTexte 15">
                <a:extLst>
                  <a:ext uri="{FF2B5EF4-FFF2-40B4-BE49-F238E27FC236}">
                    <a16:creationId xmlns:a16="http://schemas.microsoft.com/office/drawing/2014/main" id="{10055B01-87BC-7A9A-AE20-AB8871016D0C}"/>
                  </a:ext>
                </a:extLst>
              </p:cNvPr>
              <p:cNvSpPr txBox="1"/>
              <p:nvPr/>
            </p:nvSpPr>
            <p:spPr>
              <a:xfrm>
                <a:off x="2553265" y="5865770"/>
                <a:ext cx="7604526" cy="584775"/>
              </a:xfrm>
              <a:prstGeom prst="rect">
                <a:avLst/>
              </a:prstGeom>
              <a:noFill/>
            </p:spPr>
            <p:txBody>
              <a:bodyPr wrap="square" rtlCol="0">
                <a:spAutoFit/>
              </a:bodyPr>
              <a:lstStyle/>
              <a:p>
                <a:r>
                  <a:rPr lang="fr-MA" sz="3200" b="1" dirty="0"/>
                  <a:t>31,25% des sportifs sont des </a:t>
                </a:r>
                <a14:m>
                  <m:oMath xmlns:m="http://schemas.openxmlformats.org/officeDocument/2006/math">
                    <m:r>
                      <m:rPr>
                        <m:nor/>
                      </m:rPr>
                      <a:rPr kumimoji="0" lang="fr-FR" sz="3200" b="1" i="0"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Poussins</m:t>
                    </m:r>
                  </m:oMath>
                </a14:m>
                <a:endParaRPr lang="fr-MA" sz="3200" b="1" dirty="0"/>
              </a:p>
            </p:txBody>
          </p:sp>
        </mc:Choice>
        <mc:Fallback xmlns="">
          <p:sp>
            <p:nvSpPr>
              <p:cNvPr id="16" name="ZoneTexte 15">
                <a:extLst>
                  <a:ext uri="{FF2B5EF4-FFF2-40B4-BE49-F238E27FC236}">
                    <a16:creationId xmlns:a16="http://schemas.microsoft.com/office/drawing/2014/main" id="{10055B01-87BC-7A9A-AE20-AB8871016D0C}"/>
                  </a:ext>
                </a:extLst>
              </p:cNvPr>
              <p:cNvSpPr txBox="1">
                <a:spLocks noRot="1" noChangeAspect="1" noMove="1" noResize="1" noEditPoints="1" noAdjustHandles="1" noChangeArrowheads="1" noChangeShapeType="1" noTextEdit="1"/>
              </p:cNvSpPr>
              <p:nvPr/>
            </p:nvSpPr>
            <p:spPr>
              <a:xfrm>
                <a:off x="2553265" y="5865770"/>
                <a:ext cx="7604526" cy="584775"/>
              </a:xfrm>
              <a:prstGeom prst="rect">
                <a:avLst/>
              </a:prstGeom>
              <a:blipFill>
                <a:blip r:embed="rId6"/>
                <a:stretch>
                  <a:fillRect l="-2085" t="-12500" b="-3437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graphicFrame>
            <p:nvGraphicFramePr>
              <p:cNvPr id="17" name="Tableau 16">
                <a:extLst>
                  <a:ext uri="{FF2B5EF4-FFF2-40B4-BE49-F238E27FC236}">
                    <a16:creationId xmlns:a16="http://schemas.microsoft.com/office/drawing/2014/main" id="{7D9D51FD-EE01-77E3-EC11-9646E2AE61E5}"/>
                  </a:ext>
                </a:extLst>
              </p:cNvPr>
              <p:cNvGraphicFramePr>
                <a:graphicFrameLocks noGrp="1"/>
              </p:cNvGraphicFramePr>
              <p:nvPr>
                <p:extLst>
                  <p:ext uri="{D42A27DB-BD31-4B8C-83A1-F6EECF244321}">
                    <p14:modId xmlns:p14="http://schemas.microsoft.com/office/powerpoint/2010/main" val="474531711"/>
                  </p:ext>
                </p:extLst>
              </p:nvPr>
            </p:nvGraphicFramePr>
            <p:xfrm>
              <a:off x="824948" y="1697674"/>
              <a:ext cx="9068124" cy="2072640"/>
            </p:xfrm>
            <a:graphic>
              <a:graphicData uri="http://schemas.openxmlformats.org/drawingml/2006/table">
                <a:tbl>
                  <a:tblPr firstRow="1" bandRow="1">
                    <a:tableStyleId>{5C22544A-7EE6-4342-B048-85BDC9FD1C3A}</a:tableStyleId>
                  </a:tblPr>
                  <a:tblGrid>
                    <a:gridCol w="1511354">
                      <a:extLst>
                        <a:ext uri="{9D8B030D-6E8A-4147-A177-3AD203B41FA5}">
                          <a16:colId xmlns:a16="http://schemas.microsoft.com/office/drawing/2014/main" val="4214766472"/>
                        </a:ext>
                      </a:extLst>
                    </a:gridCol>
                    <a:gridCol w="1511354">
                      <a:extLst>
                        <a:ext uri="{9D8B030D-6E8A-4147-A177-3AD203B41FA5}">
                          <a16:colId xmlns:a16="http://schemas.microsoft.com/office/drawing/2014/main" val="3117553720"/>
                        </a:ext>
                      </a:extLst>
                    </a:gridCol>
                    <a:gridCol w="1511354">
                      <a:extLst>
                        <a:ext uri="{9D8B030D-6E8A-4147-A177-3AD203B41FA5}">
                          <a16:colId xmlns:a16="http://schemas.microsoft.com/office/drawing/2014/main" val="2505091020"/>
                        </a:ext>
                      </a:extLst>
                    </a:gridCol>
                    <a:gridCol w="1511354">
                      <a:extLst>
                        <a:ext uri="{9D8B030D-6E8A-4147-A177-3AD203B41FA5}">
                          <a16:colId xmlns:a16="http://schemas.microsoft.com/office/drawing/2014/main" val="146851304"/>
                        </a:ext>
                      </a:extLst>
                    </a:gridCol>
                    <a:gridCol w="1511354">
                      <a:extLst>
                        <a:ext uri="{9D8B030D-6E8A-4147-A177-3AD203B41FA5}">
                          <a16:colId xmlns:a16="http://schemas.microsoft.com/office/drawing/2014/main" val="2936325749"/>
                        </a:ext>
                      </a:extLst>
                    </a:gridCol>
                    <a:gridCol w="1511354">
                      <a:extLst>
                        <a:ext uri="{9D8B030D-6E8A-4147-A177-3AD203B41FA5}">
                          <a16:colId xmlns:a16="http://schemas.microsoft.com/office/drawing/2014/main" val="415261095"/>
                        </a:ext>
                      </a:extLst>
                    </a:gridCol>
                  </a:tblGrid>
                  <a:tr h="0">
                    <a:tc>
                      <a:txBody>
                        <a:bodyPr/>
                        <a:lstStyle/>
                        <a:p>
                          <a:pPr algn="ctr"/>
                          <a:r>
                            <a:rPr lang="fr-FR" sz="1600" b="1" i="0" u="none" strike="noStrike" kern="1200" baseline="0" dirty="0">
                              <a:solidFill>
                                <a:schemeClr val="lt1"/>
                              </a:solidFill>
                              <a:latin typeface="+mn-lt"/>
                              <a:ea typeface="+mn-ea"/>
                              <a:cs typeface="+mn-cs"/>
                            </a:rPr>
                            <a:t>Niveau au Judo</a:t>
                          </a:r>
                          <a:endParaRPr lang="fr-FR" sz="1600" b="1" dirty="0"/>
                        </a:p>
                      </a:txBody>
                      <a:tcPr/>
                    </a:tc>
                    <a:tc>
                      <a:txBody>
                        <a:bodyPr/>
                        <a:lstStyle/>
                        <a:p>
                          <a:pPr algn="ctr"/>
                          <a:r>
                            <a:rPr lang="fr-FR" sz="1600" b="0" i="0" u="none" strike="noStrike" kern="1200" baseline="0" dirty="0">
                              <a:solidFill>
                                <a:schemeClr val="lt1"/>
                              </a:solidFill>
                              <a:latin typeface="+mn-lt"/>
                              <a:ea typeface="+mn-ea"/>
                              <a:cs typeface="+mn-cs"/>
                            </a:rPr>
                            <a:t>Poussins</a:t>
                          </a:r>
                          <a:endParaRPr lang="fr-FR" sz="1600" dirty="0"/>
                        </a:p>
                      </a:txBody>
                      <a:tcPr/>
                    </a:tc>
                    <a:tc>
                      <a:txBody>
                        <a:bodyPr/>
                        <a:lstStyle/>
                        <a:p>
                          <a:pPr algn="ctr"/>
                          <a:r>
                            <a:rPr lang="fr-FR" sz="1600" b="0" i="0" u="none" strike="noStrike" kern="1200" baseline="0" dirty="0">
                              <a:solidFill>
                                <a:schemeClr val="lt1"/>
                              </a:solidFill>
                              <a:latin typeface="+mn-lt"/>
                              <a:ea typeface="+mn-ea"/>
                              <a:cs typeface="+mn-cs"/>
                            </a:rPr>
                            <a:t>Benjamins</a:t>
                          </a:r>
                          <a:endParaRPr lang="fr-FR" sz="1600" dirty="0"/>
                        </a:p>
                      </a:txBody>
                      <a:tcPr/>
                    </a:tc>
                    <a:tc>
                      <a:txBody>
                        <a:bodyPr/>
                        <a:lstStyle/>
                        <a:p>
                          <a:pPr algn="ctr"/>
                          <a:r>
                            <a:rPr lang="fr-FR" sz="1600" b="0" i="0" u="none" strike="noStrike" kern="1200" baseline="0" dirty="0">
                              <a:solidFill>
                                <a:schemeClr val="lt1"/>
                              </a:solidFill>
                              <a:latin typeface="+mn-lt"/>
                              <a:ea typeface="+mn-ea"/>
                              <a:cs typeface="+mn-cs"/>
                            </a:rPr>
                            <a:t>Minimes</a:t>
                          </a:r>
                          <a:endParaRPr lang="fr-FR" sz="1600" dirty="0"/>
                        </a:p>
                      </a:txBody>
                      <a:tcPr/>
                    </a:tc>
                    <a:tc>
                      <a:txBody>
                        <a:bodyPr/>
                        <a:lstStyle/>
                        <a:p>
                          <a:pPr algn="ctr"/>
                          <a:r>
                            <a:rPr lang="fr-FR" sz="1600" b="0" i="0" u="none" strike="noStrike" kern="1200" baseline="0" dirty="0">
                              <a:solidFill>
                                <a:schemeClr val="lt1"/>
                              </a:solidFill>
                              <a:latin typeface="+mn-lt"/>
                              <a:ea typeface="+mn-ea"/>
                              <a:cs typeface="+mn-cs"/>
                            </a:rPr>
                            <a:t>Cadets</a:t>
                          </a:r>
                          <a:endParaRPr lang="fr-FR" sz="1600" dirty="0"/>
                        </a:p>
                      </a:txBody>
                      <a:tcPr/>
                    </a:tc>
                    <a:tc>
                      <a:txBody>
                        <a:bodyPr/>
                        <a:lstStyle/>
                        <a:p>
                          <a:pPr algn="ctr"/>
                          <a:r>
                            <a:rPr lang="fr-FR" sz="1600" b="0" i="0" u="none" strike="noStrike" kern="1200" baseline="0" dirty="0">
                              <a:solidFill>
                                <a:schemeClr val="lt1"/>
                              </a:solidFill>
                              <a:latin typeface="+mn-lt"/>
                              <a:ea typeface="+mn-ea"/>
                              <a:cs typeface="+mn-cs"/>
                            </a:rPr>
                            <a:t>Juniors</a:t>
                          </a:r>
                          <a:endParaRPr lang="fr-FR" sz="1600" dirty="0"/>
                        </a:p>
                      </a:txBody>
                      <a:tcPr/>
                    </a:tc>
                    <a:extLst>
                      <a:ext uri="{0D108BD9-81ED-4DB2-BD59-A6C34878D82A}">
                        <a16:rowId xmlns:a16="http://schemas.microsoft.com/office/drawing/2014/main" val="2047573407"/>
                      </a:ext>
                    </a:extLst>
                  </a:tr>
                  <a:tr h="370840">
                    <a:tc>
                      <a:txBody>
                        <a:bodyPr/>
                        <a:lstStyle/>
                        <a:p>
                          <a:pPr algn="ctr"/>
                          <a:r>
                            <a:rPr lang="fr-FR" sz="1600" b="1" i="0" u="none" strike="noStrike" kern="1200" baseline="0" dirty="0">
                              <a:solidFill>
                                <a:schemeClr val="dk1"/>
                              </a:solidFill>
                              <a:latin typeface="+mn-lt"/>
                              <a:ea typeface="+mn-ea"/>
                              <a:cs typeface="+mn-cs"/>
                            </a:rPr>
                            <a:t>Nombre de sportifs</a:t>
                          </a:r>
                          <a:endParaRPr lang="fr-FR" sz="1600" b="1" dirty="0"/>
                        </a:p>
                      </a:txBody>
                      <a:tcPr/>
                    </a:tc>
                    <a:tc>
                      <a:txBody>
                        <a:bodyPr/>
                        <a:lstStyle/>
                        <a:p>
                          <a:pPr algn="ctr"/>
                          <a:r>
                            <a:rPr lang="fr-FR" sz="2000" b="1" kern="1200" dirty="0">
                              <a:solidFill>
                                <a:schemeClr val="dk1"/>
                              </a:solidFill>
                              <a:latin typeface="+mn-lt"/>
                              <a:ea typeface="+mn-ea"/>
                              <a:cs typeface="+mn-cs"/>
                            </a:rPr>
                            <a:t>10</a:t>
                          </a:r>
                        </a:p>
                      </a:txBody>
                      <a:tcPr/>
                    </a:tc>
                    <a:tc>
                      <a:txBody>
                        <a:bodyPr/>
                        <a:lstStyle/>
                        <a:p>
                          <a:pPr algn="ctr"/>
                          <a:r>
                            <a:rPr lang="fr-FR" sz="2000" b="1" kern="1200" dirty="0">
                              <a:solidFill>
                                <a:schemeClr val="dk1"/>
                              </a:solidFill>
                              <a:latin typeface="+mn-lt"/>
                              <a:ea typeface="+mn-ea"/>
                              <a:cs typeface="+mn-cs"/>
                            </a:rPr>
                            <a:t>7</a:t>
                          </a:r>
                        </a:p>
                      </a:txBody>
                      <a:tcPr/>
                    </a:tc>
                    <a:tc>
                      <a:txBody>
                        <a:bodyPr/>
                        <a:lstStyle/>
                        <a:p>
                          <a:pPr algn="ctr"/>
                          <a:r>
                            <a:rPr lang="fr-FR" sz="2000" b="1" kern="1200" dirty="0">
                              <a:solidFill>
                                <a:schemeClr val="dk1"/>
                              </a:solidFill>
                              <a:latin typeface="+mn-lt"/>
                              <a:ea typeface="+mn-ea"/>
                              <a:cs typeface="+mn-cs"/>
                            </a:rPr>
                            <a:t>6</a:t>
                          </a:r>
                        </a:p>
                      </a:txBody>
                      <a:tcPr/>
                    </a:tc>
                    <a:tc>
                      <a:txBody>
                        <a:bodyPr/>
                        <a:lstStyle/>
                        <a:p>
                          <a:pPr algn="ctr"/>
                          <a:r>
                            <a:rPr lang="fr-FR" sz="2000" b="1" kern="1200" dirty="0">
                              <a:solidFill>
                                <a:schemeClr val="dk1"/>
                              </a:solidFill>
                              <a:latin typeface="+mn-lt"/>
                              <a:ea typeface="+mn-ea"/>
                              <a:cs typeface="+mn-cs"/>
                            </a:rPr>
                            <a:t>5</a:t>
                          </a:r>
                        </a:p>
                      </a:txBody>
                      <a:tcPr/>
                    </a:tc>
                    <a:tc>
                      <a:txBody>
                        <a:bodyPr/>
                        <a:lstStyle/>
                        <a:p>
                          <a:pPr algn="ctr"/>
                          <a:r>
                            <a:rPr lang="fr-FR" sz="2000" b="1" kern="1200" dirty="0">
                              <a:solidFill>
                                <a:schemeClr val="dk1"/>
                              </a:solidFill>
                              <a:latin typeface="+mn-lt"/>
                              <a:ea typeface="+mn-ea"/>
                              <a:cs typeface="+mn-cs"/>
                            </a:rPr>
                            <a:t>4</a:t>
                          </a:r>
                        </a:p>
                      </a:txBody>
                      <a:tcPr/>
                    </a:tc>
                    <a:extLst>
                      <a:ext uri="{0D108BD9-81ED-4DB2-BD59-A6C34878D82A}">
                        <a16:rowId xmlns:a16="http://schemas.microsoft.com/office/drawing/2014/main" val="2426667361"/>
                      </a:ext>
                    </a:extLst>
                  </a:tr>
                  <a:tr h="370840">
                    <a:tc>
                      <a:txBody>
                        <a:bodyPr/>
                        <a:lstStyle/>
                        <a:p>
                          <a:pPr algn="ctr"/>
                          <a:r>
                            <a:rPr lang="fr-FR" sz="1600" b="1" i="0" u="none" strike="noStrike" kern="1200" baseline="0" dirty="0">
                              <a:solidFill>
                                <a:schemeClr val="dk1"/>
                              </a:solidFill>
                              <a:latin typeface="+mn-lt"/>
                              <a:ea typeface="+mn-ea"/>
                              <a:cs typeface="+mn-cs"/>
                            </a:rPr>
                            <a:t>Fréquence</a:t>
                          </a:r>
                        </a:p>
                      </a:txBody>
                      <a:tcPr/>
                    </a:tc>
                    <a:tc>
                      <a:txBody>
                        <a:bodyPr/>
                        <a:lstStyle/>
                        <a:p>
                          <a:pPr algn="ctr"/>
                          <a:r>
                            <a:rPr lang="fr-FR" sz="2000" b="1" dirty="0"/>
                            <a:t>0,3125</a:t>
                          </a:r>
                        </a:p>
                      </a:txBody>
                      <a:tcPr/>
                    </a:tc>
                    <a:tc>
                      <a:txBody>
                        <a:bodyPr/>
                        <a:lstStyle/>
                        <a:p>
                          <a:pPr algn="ctr"/>
                          <a:r>
                            <a:rPr lang="fr-FR" sz="2000" b="1" dirty="0"/>
                            <a:t>0,21875</a:t>
                          </a:r>
                        </a:p>
                      </a:txBody>
                      <a:tcPr/>
                    </a:tc>
                    <a:tc>
                      <a:txBody>
                        <a:bodyPr/>
                        <a:lstStyle/>
                        <a:p>
                          <a:pPr algn="ctr"/>
                          <a:r>
                            <a:rPr lang="fr-FR" sz="2000" b="1" dirty="0"/>
                            <a:t>0,1875</a:t>
                          </a:r>
                        </a:p>
                      </a:txBody>
                      <a:tcPr/>
                    </a:tc>
                    <a:tc>
                      <a:txBody>
                        <a:bodyPr/>
                        <a:lstStyle/>
                        <a:p>
                          <a:pPr algn="ctr"/>
                          <a:r>
                            <a:rPr lang="fr-FR" sz="2000" b="1" dirty="0"/>
                            <a:t>0,15625</a:t>
                          </a:r>
                        </a:p>
                      </a:txBody>
                      <a:tcPr/>
                    </a:tc>
                    <a:tc>
                      <a:txBody>
                        <a:bodyPr/>
                        <a:lstStyle/>
                        <a:p>
                          <a:pPr algn="ctr"/>
                          <a:r>
                            <a:rPr lang="fr-FR" sz="2400" b="1" dirty="0">
                              <a:solidFill>
                                <a:schemeClr val="tx1"/>
                              </a:solidFill>
                            </a:rPr>
                            <a:t>0,125</a:t>
                          </a:r>
                        </a:p>
                      </a:txBody>
                      <a:tcPr/>
                    </a:tc>
                    <a:extLst>
                      <a:ext uri="{0D108BD9-81ED-4DB2-BD59-A6C34878D82A}">
                        <a16:rowId xmlns:a16="http://schemas.microsoft.com/office/drawing/2014/main" val="3702724748"/>
                      </a:ext>
                    </a:extLst>
                  </a:tr>
                  <a:tr h="370840">
                    <a:tc>
                      <a:txBody>
                        <a:bodyPr/>
                        <a:lstStyle/>
                        <a:p>
                          <a:r>
                            <a:rPr lang="fr-FR" sz="1600" b="1" i="0" u="none" strike="noStrike" kern="1200" baseline="0" dirty="0">
                              <a:solidFill>
                                <a:schemeClr val="dk1"/>
                              </a:solidFill>
                              <a:latin typeface="+mn-lt"/>
                              <a:ea typeface="+mn-ea"/>
                              <a:cs typeface="+mn-cs"/>
                            </a:rPr>
                            <a:t>Pourcentage</a:t>
                          </a:r>
                        </a:p>
                      </a:txBody>
                      <a:tcPr/>
                    </a:tc>
                    <a:tc>
                      <a:txBody>
                        <a:bodyPr/>
                        <a:lstStyle/>
                        <a:p>
                          <a:pPr/>
                          <a14:m>
                            <m:oMathPara xmlns:m="http://schemas.openxmlformats.org/officeDocument/2006/math">
                              <m:oMathParaPr>
                                <m:jc m:val="centerGroup"/>
                              </m:oMathParaPr>
                              <m:oMath xmlns:m="http://schemas.openxmlformats.org/officeDocument/2006/math">
                                <m:r>
                                  <a:rPr lang="fr-FR" sz="2400" b="1" i="1" dirty="0" smtClean="0">
                                    <a:solidFill>
                                      <a:srgbClr val="FF0000"/>
                                    </a:solidFill>
                                    <a:latin typeface="Cambria Math" panose="02040503050406030204" pitchFamily="18" charset="0"/>
                                  </a:rPr>
                                  <m:t>𝟑</m:t>
                                </m:r>
                                <m:r>
                                  <a:rPr lang="fr-MA" sz="2400" b="1" i="1" dirty="0" smtClean="0">
                                    <a:solidFill>
                                      <a:srgbClr val="FF0000"/>
                                    </a:solidFill>
                                    <a:latin typeface="Cambria Math" panose="02040503050406030204" pitchFamily="18" charset="0"/>
                                  </a:rPr>
                                  <m:t>𝟏</m:t>
                                </m:r>
                                <m:r>
                                  <a:rPr lang="fr-FR" sz="2400" b="1" i="1" dirty="0" smtClean="0">
                                    <a:solidFill>
                                      <a:srgbClr val="FF0000"/>
                                    </a:solidFill>
                                    <a:latin typeface="Cambria Math" panose="02040503050406030204" pitchFamily="18" charset="0"/>
                                  </a:rPr>
                                  <m:t>,</m:t>
                                </m:r>
                                <m:r>
                                  <a:rPr lang="fr-MA" sz="2400" b="1" i="1" dirty="0" smtClean="0">
                                    <a:solidFill>
                                      <a:srgbClr val="FF0000"/>
                                    </a:solidFill>
                                    <a:latin typeface="Cambria Math" panose="02040503050406030204" pitchFamily="18" charset="0"/>
                                  </a:rPr>
                                  <m:t>𝟐𝟓</m:t>
                                </m:r>
                                <m:r>
                                  <a:rPr lang="fr-MA" sz="2400" b="1" i="1" dirty="0" smtClean="0">
                                    <a:solidFill>
                                      <a:srgbClr val="FF0000"/>
                                    </a:solidFill>
                                    <a:latin typeface="Cambria Math" panose="02040503050406030204" pitchFamily="18" charset="0"/>
                                  </a:rPr>
                                  <m:t>%</m:t>
                                </m:r>
                              </m:oMath>
                            </m:oMathPara>
                          </a14:m>
                          <a:endParaRPr lang="fr-FR" sz="2400" dirty="0">
                            <a:solidFill>
                              <a:srgbClr val="FF0000"/>
                            </a:solidFill>
                          </a:endParaRPr>
                        </a:p>
                      </a:txBody>
                      <a:tcPr/>
                    </a:tc>
                    <a:tc>
                      <a:txBody>
                        <a:bodyPr/>
                        <a:lstStyle/>
                        <a:p>
                          <a:endParaRPr lang="fr-FR"/>
                        </a:p>
                      </a:txBody>
                      <a:tcPr/>
                    </a:tc>
                    <a:tc>
                      <a:txBody>
                        <a:bodyPr/>
                        <a:lstStyle/>
                        <a:p>
                          <a:endParaRPr lang="fr-FR"/>
                        </a:p>
                      </a:txBody>
                      <a:tcPr/>
                    </a:tc>
                    <a:tc>
                      <a:txBody>
                        <a:bodyPr/>
                        <a:lstStyle/>
                        <a:p>
                          <a:endParaRPr lang="fr-FR"/>
                        </a:p>
                      </a:txBody>
                      <a:tcPr/>
                    </a:tc>
                    <a:tc>
                      <a:txBody>
                        <a:bodyPr/>
                        <a:lstStyle/>
                        <a:p>
                          <a:endParaRPr lang="fr-FR" dirty="0"/>
                        </a:p>
                      </a:txBody>
                      <a:tcPr/>
                    </a:tc>
                    <a:extLst>
                      <a:ext uri="{0D108BD9-81ED-4DB2-BD59-A6C34878D82A}">
                        <a16:rowId xmlns:a16="http://schemas.microsoft.com/office/drawing/2014/main" val="1026251496"/>
                      </a:ext>
                    </a:extLst>
                  </a:tr>
                </a:tbl>
              </a:graphicData>
            </a:graphic>
          </p:graphicFrame>
        </mc:Choice>
        <mc:Fallback xmlns="">
          <p:graphicFrame>
            <p:nvGraphicFramePr>
              <p:cNvPr id="17" name="Tableau 16">
                <a:extLst>
                  <a:ext uri="{FF2B5EF4-FFF2-40B4-BE49-F238E27FC236}">
                    <a16:creationId xmlns:a16="http://schemas.microsoft.com/office/drawing/2014/main" id="{7D9D51FD-EE01-77E3-EC11-9646E2AE61E5}"/>
                  </a:ext>
                </a:extLst>
              </p:cNvPr>
              <p:cNvGraphicFramePr>
                <a:graphicFrameLocks noGrp="1"/>
              </p:cNvGraphicFramePr>
              <p:nvPr>
                <p:extLst>
                  <p:ext uri="{D42A27DB-BD31-4B8C-83A1-F6EECF244321}">
                    <p14:modId xmlns:p14="http://schemas.microsoft.com/office/powerpoint/2010/main" val="474531711"/>
                  </p:ext>
                </p:extLst>
              </p:nvPr>
            </p:nvGraphicFramePr>
            <p:xfrm>
              <a:off x="824948" y="1697674"/>
              <a:ext cx="9068124" cy="2072640"/>
            </p:xfrm>
            <a:graphic>
              <a:graphicData uri="http://schemas.openxmlformats.org/drawingml/2006/table">
                <a:tbl>
                  <a:tblPr firstRow="1" bandRow="1">
                    <a:tableStyleId>{5C22544A-7EE6-4342-B048-85BDC9FD1C3A}</a:tableStyleId>
                  </a:tblPr>
                  <a:tblGrid>
                    <a:gridCol w="1511354">
                      <a:extLst>
                        <a:ext uri="{9D8B030D-6E8A-4147-A177-3AD203B41FA5}">
                          <a16:colId xmlns:a16="http://schemas.microsoft.com/office/drawing/2014/main" val="4214766472"/>
                        </a:ext>
                      </a:extLst>
                    </a:gridCol>
                    <a:gridCol w="1511354">
                      <a:extLst>
                        <a:ext uri="{9D8B030D-6E8A-4147-A177-3AD203B41FA5}">
                          <a16:colId xmlns:a16="http://schemas.microsoft.com/office/drawing/2014/main" val="3117553720"/>
                        </a:ext>
                      </a:extLst>
                    </a:gridCol>
                    <a:gridCol w="1511354">
                      <a:extLst>
                        <a:ext uri="{9D8B030D-6E8A-4147-A177-3AD203B41FA5}">
                          <a16:colId xmlns:a16="http://schemas.microsoft.com/office/drawing/2014/main" val="2505091020"/>
                        </a:ext>
                      </a:extLst>
                    </a:gridCol>
                    <a:gridCol w="1511354">
                      <a:extLst>
                        <a:ext uri="{9D8B030D-6E8A-4147-A177-3AD203B41FA5}">
                          <a16:colId xmlns:a16="http://schemas.microsoft.com/office/drawing/2014/main" val="146851304"/>
                        </a:ext>
                      </a:extLst>
                    </a:gridCol>
                    <a:gridCol w="1511354">
                      <a:extLst>
                        <a:ext uri="{9D8B030D-6E8A-4147-A177-3AD203B41FA5}">
                          <a16:colId xmlns:a16="http://schemas.microsoft.com/office/drawing/2014/main" val="2936325749"/>
                        </a:ext>
                      </a:extLst>
                    </a:gridCol>
                    <a:gridCol w="1511354">
                      <a:extLst>
                        <a:ext uri="{9D8B030D-6E8A-4147-A177-3AD203B41FA5}">
                          <a16:colId xmlns:a16="http://schemas.microsoft.com/office/drawing/2014/main" val="415261095"/>
                        </a:ext>
                      </a:extLst>
                    </a:gridCol>
                  </a:tblGrid>
                  <a:tr h="579120">
                    <a:tc>
                      <a:txBody>
                        <a:bodyPr/>
                        <a:lstStyle/>
                        <a:p>
                          <a:pPr algn="ctr"/>
                          <a:r>
                            <a:rPr lang="fr-FR" sz="1600" b="1" i="0" u="none" strike="noStrike" kern="1200" baseline="0" dirty="0">
                              <a:solidFill>
                                <a:schemeClr val="lt1"/>
                              </a:solidFill>
                              <a:latin typeface="+mn-lt"/>
                              <a:ea typeface="+mn-ea"/>
                              <a:cs typeface="+mn-cs"/>
                            </a:rPr>
                            <a:t>Niveau au Judo</a:t>
                          </a:r>
                          <a:endParaRPr lang="fr-FR" sz="1600" b="1" dirty="0"/>
                        </a:p>
                      </a:txBody>
                      <a:tcPr/>
                    </a:tc>
                    <a:tc>
                      <a:txBody>
                        <a:bodyPr/>
                        <a:lstStyle/>
                        <a:p>
                          <a:pPr algn="ctr"/>
                          <a:r>
                            <a:rPr lang="fr-FR" sz="1600" b="0" i="0" u="none" strike="noStrike" kern="1200" baseline="0" dirty="0">
                              <a:solidFill>
                                <a:schemeClr val="lt1"/>
                              </a:solidFill>
                              <a:latin typeface="+mn-lt"/>
                              <a:ea typeface="+mn-ea"/>
                              <a:cs typeface="+mn-cs"/>
                            </a:rPr>
                            <a:t>Poussins</a:t>
                          </a:r>
                          <a:endParaRPr lang="fr-FR" sz="1600" dirty="0"/>
                        </a:p>
                      </a:txBody>
                      <a:tcPr/>
                    </a:tc>
                    <a:tc>
                      <a:txBody>
                        <a:bodyPr/>
                        <a:lstStyle/>
                        <a:p>
                          <a:pPr algn="ctr"/>
                          <a:r>
                            <a:rPr lang="fr-FR" sz="1600" b="0" i="0" u="none" strike="noStrike" kern="1200" baseline="0" dirty="0">
                              <a:solidFill>
                                <a:schemeClr val="lt1"/>
                              </a:solidFill>
                              <a:latin typeface="+mn-lt"/>
                              <a:ea typeface="+mn-ea"/>
                              <a:cs typeface="+mn-cs"/>
                            </a:rPr>
                            <a:t>Benjamins</a:t>
                          </a:r>
                          <a:endParaRPr lang="fr-FR" sz="1600" dirty="0"/>
                        </a:p>
                      </a:txBody>
                      <a:tcPr/>
                    </a:tc>
                    <a:tc>
                      <a:txBody>
                        <a:bodyPr/>
                        <a:lstStyle/>
                        <a:p>
                          <a:pPr algn="ctr"/>
                          <a:r>
                            <a:rPr lang="fr-FR" sz="1600" b="0" i="0" u="none" strike="noStrike" kern="1200" baseline="0" dirty="0">
                              <a:solidFill>
                                <a:schemeClr val="lt1"/>
                              </a:solidFill>
                              <a:latin typeface="+mn-lt"/>
                              <a:ea typeface="+mn-ea"/>
                              <a:cs typeface="+mn-cs"/>
                            </a:rPr>
                            <a:t>Minimes</a:t>
                          </a:r>
                          <a:endParaRPr lang="fr-FR" sz="1600" dirty="0"/>
                        </a:p>
                      </a:txBody>
                      <a:tcPr/>
                    </a:tc>
                    <a:tc>
                      <a:txBody>
                        <a:bodyPr/>
                        <a:lstStyle/>
                        <a:p>
                          <a:pPr algn="ctr"/>
                          <a:r>
                            <a:rPr lang="fr-FR" sz="1600" b="0" i="0" u="none" strike="noStrike" kern="1200" baseline="0" dirty="0">
                              <a:solidFill>
                                <a:schemeClr val="lt1"/>
                              </a:solidFill>
                              <a:latin typeface="+mn-lt"/>
                              <a:ea typeface="+mn-ea"/>
                              <a:cs typeface="+mn-cs"/>
                            </a:rPr>
                            <a:t>Cadets</a:t>
                          </a:r>
                          <a:endParaRPr lang="fr-FR" sz="1600" dirty="0"/>
                        </a:p>
                      </a:txBody>
                      <a:tcPr/>
                    </a:tc>
                    <a:tc>
                      <a:txBody>
                        <a:bodyPr/>
                        <a:lstStyle/>
                        <a:p>
                          <a:pPr algn="ctr"/>
                          <a:r>
                            <a:rPr lang="fr-FR" sz="1600" b="0" i="0" u="none" strike="noStrike" kern="1200" baseline="0" dirty="0">
                              <a:solidFill>
                                <a:schemeClr val="lt1"/>
                              </a:solidFill>
                              <a:latin typeface="+mn-lt"/>
                              <a:ea typeface="+mn-ea"/>
                              <a:cs typeface="+mn-cs"/>
                            </a:rPr>
                            <a:t>Juniors</a:t>
                          </a:r>
                          <a:endParaRPr lang="fr-FR" sz="1600" dirty="0"/>
                        </a:p>
                      </a:txBody>
                      <a:tcPr/>
                    </a:tc>
                    <a:extLst>
                      <a:ext uri="{0D108BD9-81ED-4DB2-BD59-A6C34878D82A}">
                        <a16:rowId xmlns:a16="http://schemas.microsoft.com/office/drawing/2014/main" val="2047573407"/>
                      </a:ext>
                    </a:extLst>
                  </a:tr>
                  <a:tr h="579120">
                    <a:tc>
                      <a:txBody>
                        <a:bodyPr/>
                        <a:lstStyle/>
                        <a:p>
                          <a:pPr algn="ctr"/>
                          <a:r>
                            <a:rPr lang="fr-FR" sz="1600" b="1" i="0" u="none" strike="noStrike" kern="1200" baseline="0" dirty="0">
                              <a:solidFill>
                                <a:schemeClr val="dk1"/>
                              </a:solidFill>
                              <a:latin typeface="+mn-lt"/>
                              <a:ea typeface="+mn-ea"/>
                              <a:cs typeface="+mn-cs"/>
                            </a:rPr>
                            <a:t>Nombre de sportifs</a:t>
                          </a:r>
                          <a:endParaRPr lang="fr-FR" sz="1600" b="1" dirty="0"/>
                        </a:p>
                      </a:txBody>
                      <a:tcPr/>
                    </a:tc>
                    <a:tc>
                      <a:txBody>
                        <a:bodyPr/>
                        <a:lstStyle/>
                        <a:p>
                          <a:pPr algn="ctr"/>
                          <a:r>
                            <a:rPr lang="fr-FR" sz="2000" b="1" kern="1200" dirty="0">
                              <a:solidFill>
                                <a:schemeClr val="dk1"/>
                              </a:solidFill>
                              <a:latin typeface="+mn-lt"/>
                              <a:ea typeface="+mn-ea"/>
                              <a:cs typeface="+mn-cs"/>
                            </a:rPr>
                            <a:t>10</a:t>
                          </a:r>
                        </a:p>
                      </a:txBody>
                      <a:tcPr/>
                    </a:tc>
                    <a:tc>
                      <a:txBody>
                        <a:bodyPr/>
                        <a:lstStyle/>
                        <a:p>
                          <a:pPr algn="ctr"/>
                          <a:r>
                            <a:rPr lang="fr-FR" sz="2000" b="1" kern="1200" dirty="0">
                              <a:solidFill>
                                <a:schemeClr val="dk1"/>
                              </a:solidFill>
                              <a:latin typeface="+mn-lt"/>
                              <a:ea typeface="+mn-ea"/>
                              <a:cs typeface="+mn-cs"/>
                            </a:rPr>
                            <a:t>7</a:t>
                          </a:r>
                        </a:p>
                      </a:txBody>
                      <a:tcPr/>
                    </a:tc>
                    <a:tc>
                      <a:txBody>
                        <a:bodyPr/>
                        <a:lstStyle/>
                        <a:p>
                          <a:pPr algn="ctr"/>
                          <a:r>
                            <a:rPr lang="fr-FR" sz="2000" b="1" kern="1200" dirty="0">
                              <a:solidFill>
                                <a:schemeClr val="dk1"/>
                              </a:solidFill>
                              <a:latin typeface="+mn-lt"/>
                              <a:ea typeface="+mn-ea"/>
                              <a:cs typeface="+mn-cs"/>
                            </a:rPr>
                            <a:t>6</a:t>
                          </a:r>
                        </a:p>
                      </a:txBody>
                      <a:tcPr/>
                    </a:tc>
                    <a:tc>
                      <a:txBody>
                        <a:bodyPr/>
                        <a:lstStyle/>
                        <a:p>
                          <a:pPr algn="ctr"/>
                          <a:r>
                            <a:rPr lang="fr-FR" sz="2000" b="1" kern="1200" dirty="0">
                              <a:solidFill>
                                <a:schemeClr val="dk1"/>
                              </a:solidFill>
                              <a:latin typeface="+mn-lt"/>
                              <a:ea typeface="+mn-ea"/>
                              <a:cs typeface="+mn-cs"/>
                            </a:rPr>
                            <a:t>5</a:t>
                          </a:r>
                        </a:p>
                      </a:txBody>
                      <a:tcPr/>
                    </a:tc>
                    <a:tc>
                      <a:txBody>
                        <a:bodyPr/>
                        <a:lstStyle/>
                        <a:p>
                          <a:pPr algn="ctr"/>
                          <a:r>
                            <a:rPr lang="fr-FR" sz="2000" b="1" kern="1200" dirty="0">
                              <a:solidFill>
                                <a:schemeClr val="dk1"/>
                              </a:solidFill>
                              <a:latin typeface="+mn-lt"/>
                              <a:ea typeface="+mn-ea"/>
                              <a:cs typeface="+mn-cs"/>
                            </a:rPr>
                            <a:t>4</a:t>
                          </a:r>
                        </a:p>
                      </a:txBody>
                      <a:tcPr/>
                    </a:tc>
                    <a:extLst>
                      <a:ext uri="{0D108BD9-81ED-4DB2-BD59-A6C34878D82A}">
                        <a16:rowId xmlns:a16="http://schemas.microsoft.com/office/drawing/2014/main" val="2426667361"/>
                      </a:ext>
                    </a:extLst>
                  </a:tr>
                  <a:tr h="457200">
                    <a:tc>
                      <a:txBody>
                        <a:bodyPr/>
                        <a:lstStyle/>
                        <a:p>
                          <a:pPr algn="ctr"/>
                          <a:r>
                            <a:rPr lang="fr-FR" sz="1600" b="1" i="0" u="none" strike="noStrike" kern="1200" baseline="0" dirty="0">
                              <a:solidFill>
                                <a:schemeClr val="dk1"/>
                              </a:solidFill>
                              <a:latin typeface="+mn-lt"/>
                              <a:ea typeface="+mn-ea"/>
                              <a:cs typeface="+mn-cs"/>
                            </a:rPr>
                            <a:t>Fréquence</a:t>
                          </a:r>
                        </a:p>
                      </a:txBody>
                      <a:tcPr/>
                    </a:tc>
                    <a:tc>
                      <a:txBody>
                        <a:bodyPr/>
                        <a:lstStyle/>
                        <a:p>
                          <a:pPr algn="ctr"/>
                          <a:r>
                            <a:rPr lang="fr-FR" sz="2000" b="1" dirty="0"/>
                            <a:t>0,3125</a:t>
                          </a:r>
                        </a:p>
                      </a:txBody>
                      <a:tcPr/>
                    </a:tc>
                    <a:tc>
                      <a:txBody>
                        <a:bodyPr/>
                        <a:lstStyle/>
                        <a:p>
                          <a:pPr algn="ctr"/>
                          <a:r>
                            <a:rPr lang="fr-FR" sz="2000" b="1" dirty="0"/>
                            <a:t>0,21875</a:t>
                          </a:r>
                        </a:p>
                      </a:txBody>
                      <a:tcPr/>
                    </a:tc>
                    <a:tc>
                      <a:txBody>
                        <a:bodyPr/>
                        <a:lstStyle/>
                        <a:p>
                          <a:pPr algn="ctr"/>
                          <a:r>
                            <a:rPr lang="fr-FR" sz="2000" b="1" dirty="0"/>
                            <a:t>0,1875</a:t>
                          </a:r>
                        </a:p>
                      </a:txBody>
                      <a:tcPr/>
                    </a:tc>
                    <a:tc>
                      <a:txBody>
                        <a:bodyPr/>
                        <a:lstStyle/>
                        <a:p>
                          <a:pPr algn="ctr"/>
                          <a:r>
                            <a:rPr lang="fr-FR" sz="2000" b="1" dirty="0"/>
                            <a:t>0,15625</a:t>
                          </a:r>
                        </a:p>
                      </a:txBody>
                      <a:tcPr/>
                    </a:tc>
                    <a:tc>
                      <a:txBody>
                        <a:bodyPr/>
                        <a:lstStyle/>
                        <a:p>
                          <a:pPr algn="ctr"/>
                          <a:r>
                            <a:rPr lang="fr-FR" sz="2400" b="1" dirty="0">
                              <a:solidFill>
                                <a:schemeClr val="tx1"/>
                              </a:solidFill>
                            </a:rPr>
                            <a:t>0,125</a:t>
                          </a:r>
                        </a:p>
                      </a:txBody>
                      <a:tcPr/>
                    </a:tc>
                    <a:extLst>
                      <a:ext uri="{0D108BD9-81ED-4DB2-BD59-A6C34878D82A}">
                        <a16:rowId xmlns:a16="http://schemas.microsoft.com/office/drawing/2014/main" val="3702724748"/>
                      </a:ext>
                    </a:extLst>
                  </a:tr>
                  <a:tr h="457200">
                    <a:tc>
                      <a:txBody>
                        <a:bodyPr/>
                        <a:lstStyle/>
                        <a:p>
                          <a:r>
                            <a:rPr lang="fr-FR" sz="1600" b="1" i="0" u="none" strike="noStrike" kern="1200" baseline="0" dirty="0">
                              <a:solidFill>
                                <a:schemeClr val="dk1"/>
                              </a:solidFill>
                              <a:latin typeface="+mn-lt"/>
                              <a:ea typeface="+mn-ea"/>
                              <a:cs typeface="+mn-cs"/>
                            </a:rPr>
                            <a:t>Pourcentage</a:t>
                          </a:r>
                        </a:p>
                      </a:txBody>
                      <a:tcPr/>
                    </a:tc>
                    <a:tc>
                      <a:txBody>
                        <a:bodyPr/>
                        <a:lstStyle/>
                        <a:p>
                          <a:endParaRPr lang="fr-FR"/>
                        </a:p>
                      </a:txBody>
                      <a:tcPr>
                        <a:blipFill>
                          <a:blip r:embed="rId7"/>
                          <a:stretch>
                            <a:fillRect l="-100403" t="-358667" r="-402016" b="-2667"/>
                          </a:stretch>
                        </a:blipFill>
                      </a:tcPr>
                    </a:tc>
                    <a:tc>
                      <a:txBody>
                        <a:bodyPr/>
                        <a:lstStyle/>
                        <a:p>
                          <a:endParaRPr lang="fr-FR"/>
                        </a:p>
                      </a:txBody>
                      <a:tcPr/>
                    </a:tc>
                    <a:tc>
                      <a:txBody>
                        <a:bodyPr/>
                        <a:lstStyle/>
                        <a:p>
                          <a:endParaRPr lang="fr-FR"/>
                        </a:p>
                      </a:txBody>
                      <a:tcPr/>
                    </a:tc>
                    <a:tc>
                      <a:txBody>
                        <a:bodyPr/>
                        <a:lstStyle/>
                        <a:p>
                          <a:endParaRPr lang="fr-FR"/>
                        </a:p>
                      </a:txBody>
                      <a:tcPr/>
                    </a:tc>
                    <a:tc>
                      <a:txBody>
                        <a:bodyPr/>
                        <a:lstStyle/>
                        <a:p>
                          <a:endParaRPr lang="fr-FR" dirty="0"/>
                        </a:p>
                      </a:txBody>
                      <a:tcPr/>
                    </a:tc>
                    <a:extLst>
                      <a:ext uri="{0D108BD9-81ED-4DB2-BD59-A6C34878D82A}">
                        <a16:rowId xmlns:a16="http://schemas.microsoft.com/office/drawing/2014/main" val="1026251496"/>
                      </a:ext>
                    </a:extLst>
                  </a:tr>
                </a:tbl>
              </a:graphicData>
            </a:graphic>
          </p:graphicFrame>
        </mc:Fallback>
      </mc:AlternateContent>
    </p:spTree>
    <p:extLst>
      <p:ext uri="{BB962C8B-B14F-4D97-AF65-F5344CB8AC3E}">
        <p14:creationId xmlns:p14="http://schemas.microsoft.com/office/powerpoint/2010/main" val="286242730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AFC3C-19FC-E7DF-CE1B-9B15F76225B7}"/>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C9D38BF-25E7-D334-50C7-E2EC01D15036}"/>
              </a:ext>
            </a:extLst>
          </p:cNvPr>
          <p:cNvSpPr>
            <a:spLocks noGrp="1"/>
          </p:cNvSpPr>
          <p:nvPr>
            <p:ph type="title"/>
          </p:nvPr>
        </p:nvSpPr>
        <p:spPr>
          <a:xfrm>
            <a:off x="1030288" y="400789"/>
            <a:ext cx="10277091" cy="267549"/>
          </a:xfrm>
        </p:spPr>
        <p:txBody>
          <a:bodyPr/>
          <a:lstStyle/>
          <a:p>
            <a:r>
              <a:rPr lang="fr-FR" sz="1400" dirty="0"/>
              <a:t>Je calcule le pourcentage des Benjamins</a:t>
            </a:r>
          </a:p>
        </p:txBody>
      </p:sp>
      <p:pic>
        <p:nvPicPr>
          <p:cNvPr id="9" name="Google Shape;289;p51">
            <a:extLst>
              <a:ext uri="{FF2B5EF4-FFF2-40B4-BE49-F238E27FC236}">
                <a16:creationId xmlns:a16="http://schemas.microsoft.com/office/drawing/2014/main" id="{369181A6-1983-1FF0-1D24-95F640BAE24B}"/>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6" name="Espace réservé du contenu 5">
            <a:extLst>
              <a:ext uri="{FF2B5EF4-FFF2-40B4-BE49-F238E27FC236}">
                <a16:creationId xmlns:a16="http://schemas.microsoft.com/office/drawing/2014/main" id="{EAE57958-75A0-4B4F-D72B-31F571906C50}"/>
              </a:ext>
            </a:extLst>
          </p:cNvPr>
          <p:cNvSpPr>
            <a:spLocks noGrp="1"/>
          </p:cNvSpPr>
          <p:nvPr>
            <p:ph sz="quarter" idx="11"/>
          </p:nvPr>
        </p:nvSpPr>
        <p:spPr/>
        <p:txBody>
          <a:bodyPr/>
          <a:lstStyle/>
          <a:p>
            <a:r>
              <a:rPr lang="fr-FR" dirty="0"/>
              <a:t> L’enseignant explique aux élèves comment compter l’effectif de chaque valeur</a:t>
            </a:r>
          </a:p>
          <a:p>
            <a:r>
              <a:rPr lang="fr-FR" dirty="0"/>
              <a:t> </a:t>
            </a:r>
            <a:endParaRPr lang="fr-CH" dirty="0"/>
          </a:p>
        </p:txBody>
      </p:sp>
      <mc:AlternateContent xmlns:mc="http://schemas.openxmlformats.org/markup-compatibility/2006" xmlns:a14="http://schemas.microsoft.com/office/drawing/2010/main">
        <mc:Choice Requires="a14">
          <p:sp>
            <p:nvSpPr>
              <p:cNvPr id="4" name="Rectangle à coins arrondis 71">
                <a:extLst>
                  <a:ext uri="{FF2B5EF4-FFF2-40B4-BE49-F238E27FC236}">
                    <a16:creationId xmlns:a16="http://schemas.microsoft.com/office/drawing/2014/main" id="{8E712FF9-BF53-B495-51AF-7C1B307CA4B1}"/>
                  </a:ext>
                </a:extLst>
              </p:cNvPr>
              <p:cNvSpPr/>
              <p:nvPr/>
            </p:nvSpPr>
            <p:spPr>
              <a:xfrm>
                <a:off x="2310287" y="1163670"/>
                <a:ext cx="7211400" cy="391815"/>
              </a:xfrm>
              <a:prstGeom prst="round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𝑬𝒇𝒇𝒆𝒄𝒕𝒊𝒇</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 </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𝒕𝒐𝒕𝒂𝒍</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𝟏𝟎</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𝟕</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𝟔</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𝟓</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𝟒</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2400" b="1" i="1" u="none" strike="noStrike" kern="1200" cap="none" spc="0" normalizeH="0" baseline="0" noProof="0" dirty="0" smtClean="0">
                          <a:ln>
                            <a:noFill/>
                          </a:ln>
                          <a:solidFill>
                            <a:srgbClr val="FF0000"/>
                          </a:solidFill>
                          <a:effectLst/>
                          <a:uLnTx/>
                          <a:uFillTx/>
                          <a:latin typeface="Cambria Math" panose="02040503050406030204" pitchFamily="18" charset="0"/>
                          <a:ea typeface="+mn-ea"/>
                          <a:cs typeface="+mn-cs"/>
                        </a:rPr>
                        <m:t>𝟑𝟐</m:t>
                      </m:r>
                    </m:oMath>
                  </m:oMathPara>
                </a14:m>
                <a:endParaRPr kumimoji="0" lang="fr-FR"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4" name="Rectangle à coins arrondis 71">
                <a:extLst>
                  <a:ext uri="{FF2B5EF4-FFF2-40B4-BE49-F238E27FC236}">
                    <a16:creationId xmlns:a16="http://schemas.microsoft.com/office/drawing/2014/main" id="{8E712FF9-BF53-B495-51AF-7C1B307CA4B1}"/>
                  </a:ext>
                </a:extLst>
              </p:cNvPr>
              <p:cNvSpPr>
                <a:spLocks noRot="1" noChangeAspect="1" noMove="1" noResize="1" noEditPoints="1" noAdjustHandles="1" noChangeArrowheads="1" noChangeShapeType="1" noTextEdit="1"/>
              </p:cNvSpPr>
              <p:nvPr/>
            </p:nvSpPr>
            <p:spPr>
              <a:xfrm>
                <a:off x="2310287" y="1163670"/>
                <a:ext cx="7211400" cy="391815"/>
              </a:xfrm>
              <a:prstGeom prst="roundRect">
                <a:avLst/>
              </a:prstGeom>
              <a:blipFill>
                <a:blip r:embed="rId3"/>
                <a:stretch>
                  <a:fillRect b="-31250"/>
                </a:stretch>
              </a:blipFill>
              <a:ln w="38100">
                <a:noFill/>
              </a:ln>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5" name="Rectangle à coins arrondis 95">
                <a:extLst>
                  <a:ext uri="{FF2B5EF4-FFF2-40B4-BE49-F238E27FC236}">
                    <a16:creationId xmlns:a16="http://schemas.microsoft.com/office/drawing/2014/main" id="{841AF114-D71D-A70D-809B-950FEF6C3C41}"/>
                  </a:ext>
                </a:extLst>
              </p:cNvPr>
              <p:cNvSpPr/>
              <p:nvPr/>
            </p:nvSpPr>
            <p:spPr>
              <a:xfrm>
                <a:off x="2473752" y="3903097"/>
                <a:ext cx="6878538" cy="646665"/>
              </a:xfrm>
              <a:prstGeom prst="roundRect">
                <a:avLst/>
              </a:prstGeom>
              <a:solidFill>
                <a:schemeClr val="accent2">
                  <a:lumMod val="20000"/>
                  <a:lumOff val="80000"/>
                </a:schemeClr>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14:m>
                  <m:oMathPara xmlns:m="http://schemas.openxmlformats.org/officeDocument/2006/math">
                    <m:oMathParaPr>
                      <m:jc m:val="left"/>
                    </m:oMathParaPr>
                    <m:oMath xmlns:m="http://schemas.openxmlformats.org/officeDocument/2006/math">
                      <m:r>
                        <a:rPr lang="fr-FR" sz="2800" b="1" i="1" dirty="0">
                          <a:solidFill>
                            <a:schemeClr val="tx1"/>
                          </a:solidFill>
                          <a:latin typeface="Cambria Math" panose="02040503050406030204" pitchFamily="18" charset="0"/>
                        </a:rPr>
                        <m:t>𝑷𝒐𝒖𝒓𝒄𝒆𝒏𝒕𝒂𝒈𝒆</m:t>
                      </m:r>
                      <m:r>
                        <a:rPr lang="fr-FR" sz="2800" b="1" i="1" dirty="0">
                          <a:solidFill>
                            <a:schemeClr val="tx1"/>
                          </a:solidFill>
                          <a:latin typeface="Cambria Math" panose="02040503050406030204" pitchFamily="18" charset="0"/>
                        </a:rPr>
                        <m:t>=</m:t>
                      </m:r>
                      <m:r>
                        <a:rPr lang="fr-FR" sz="2800" b="1" i="1" dirty="0">
                          <a:solidFill>
                            <a:schemeClr val="tx1"/>
                          </a:solidFill>
                          <a:latin typeface="Cambria Math" panose="02040503050406030204" pitchFamily="18" charset="0"/>
                        </a:rPr>
                        <m:t>𝑭𝒓</m:t>
                      </m:r>
                      <m:r>
                        <a:rPr lang="fr-FR" sz="2800" b="1" i="1" dirty="0">
                          <a:solidFill>
                            <a:schemeClr val="tx1"/>
                          </a:solidFill>
                          <a:latin typeface="Cambria Math" panose="02040503050406030204" pitchFamily="18" charset="0"/>
                        </a:rPr>
                        <m:t>é</m:t>
                      </m:r>
                      <m:r>
                        <a:rPr lang="fr-FR" sz="2800" b="1" i="1" dirty="0">
                          <a:solidFill>
                            <a:schemeClr val="tx1"/>
                          </a:solidFill>
                          <a:latin typeface="Cambria Math" panose="02040503050406030204" pitchFamily="18" charset="0"/>
                        </a:rPr>
                        <m:t>𝒒𝒖𝒆𝒏𝒄𝒆</m:t>
                      </m:r>
                      <m:r>
                        <a:rPr lang="fr-FR" sz="2800" b="1" i="1" dirty="0">
                          <a:solidFill>
                            <a:schemeClr val="tx1"/>
                          </a:solidFill>
                          <a:latin typeface="Cambria Math" panose="02040503050406030204" pitchFamily="18" charset="0"/>
                          <a:ea typeface="Cambria Math" panose="02040503050406030204" pitchFamily="18" charset="0"/>
                        </a:rPr>
                        <m:t>×</m:t>
                      </m:r>
                      <m:r>
                        <a:rPr lang="fr-FR" sz="2800" b="1" i="1" dirty="0">
                          <a:solidFill>
                            <a:schemeClr val="tx1"/>
                          </a:solidFill>
                          <a:latin typeface="Cambria Math" panose="02040503050406030204" pitchFamily="18" charset="0"/>
                          <a:ea typeface="Cambria Math" panose="02040503050406030204" pitchFamily="18" charset="0"/>
                        </a:rPr>
                        <m:t>𝟏𝟎𝟎</m:t>
                      </m:r>
                    </m:oMath>
                  </m:oMathPara>
                </a14:m>
                <a:endParaRPr lang="fr-FR" sz="2800" b="1" dirty="0">
                  <a:solidFill>
                    <a:schemeClr val="tx1"/>
                  </a:solidFill>
                </a:endParaRPr>
              </a:p>
            </p:txBody>
          </p:sp>
        </mc:Choice>
        <mc:Fallback xmlns="">
          <p:sp>
            <p:nvSpPr>
              <p:cNvPr id="5" name="Rectangle à coins arrondis 95">
                <a:extLst>
                  <a:ext uri="{FF2B5EF4-FFF2-40B4-BE49-F238E27FC236}">
                    <a16:creationId xmlns:a16="http://schemas.microsoft.com/office/drawing/2014/main" id="{841AF114-D71D-A70D-809B-950FEF6C3C41}"/>
                  </a:ext>
                </a:extLst>
              </p:cNvPr>
              <p:cNvSpPr>
                <a:spLocks noRot="1" noChangeAspect="1" noMove="1" noResize="1" noEditPoints="1" noAdjustHandles="1" noChangeArrowheads="1" noChangeShapeType="1" noTextEdit="1"/>
              </p:cNvSpPr>
              <p:nvPr/>
            </p:nvSpPr>
            <p:spPr>
              <a:xfrm>
                <a:off x="2473752" y="3903097"/>
                <a:ext cx="6878538" cy="646665"/>
              </a:xfrm>
              <a:prstGeom prst="roundRect">
                <a:avLst/>
              </a:prstGeom>
              <a:blipFill>
                <a:blip r:embed="rId4"/>
                <a:stretch>
                  <a:fillRect/>
                </a:stretch>
              </a:blipFill>
              <a:ln w="38100">
                <a:solidFill>
                  <a:schemeClr val="accent1"/>
                </a:solidFill>
              </a:ln>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7" name="Rectangle à coins arrondis 96">
                <a:extLst>
                  <a:ext uri="{FF2B5EF4-FFF2-40B4-BE49-F238E27FC236}">
                    <a16:creationId xmlns:a16="http://schemas.microsoft.com/office/drawing/2014/main" id="{48040E6B-E214-E7C9-6020-6258F7B74479}"/>
                  </a:ext>
                </a:extLst>
              </p:cNvPr>
              <p:cNvSpPr/>
              <p:nvPr/>
            </p:nvSpPr>
            <p:spPr>
              <a:xfrm>
                <a:off x="642449" y="4903030"/>
                <a:ext cx="11201720" cy="514592"/>
              </a:xfrm>
              <a:prstGeom prst="round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MA" sz="3200" b="1" dirty="0">
                    <a:solidFill>
                      <a:schemeClr val="tx1"/>
                    </a:solidFill>
                  </a:rPr>
                  <a:t>Pourcentage </a:t>
                </a:r>
                <a14:m>
                  <m:oMath xmlns:m="http://schemas.openxmlformats.org/officeDocument/2006/math">
                    <m:r>
                      <a:rPr lang="fr-MA" sz="3200" b="1" i="1" dirty="0" smtClean="0">
                        <a:solidFill>
                          <a:schemeClr val="tx1"/>
                        </a:solidFill>
                        <a:latin typeface="Cambria Math" panose="02040503050406030204" pitchFamily="18" charset="0"/>
                      </a:rPr>
                      <m:t>𝒅𝒆𝒔</m:t>
                    </m:r>
                    <m:r>
                      <a:rPr lang="fr-MA" sz="3200" b="1" i="1" dirty="0" smtClean="0">
                        <a:solidFill>
                          <a:schemeClr val="tx1"/>
                        </a:solidFill>
                        <a:latin typeface="Cambria Math" panose="02040503050406030204" pitchFamily="18" charset="0"/>
                      </a:rPr>
                      <m:t> </m:t>
                    </m:r>
                    <m:r>
                      <m:rPr>
                        <m:nor/>
                      </m:rPr>
                      <a:rPr lang="fr-FR" sz="3200" b="1" i="0" dirty="0" smtClean="0">
                        <a:solidFill>
                          <a:schemeClr val="tx1"/>
                        </a:solidFill>
                        <a:latin typeface="Cambria Math" panose="02040503050406030204" pitchFamily="18" charset="0"/>
                      </a:rPr>
                      <m:t>Benjami</m:t>
                    </m:r>
                    <m:r>
                      <a:rPr lang="fr-FR" sz="3200" b="1" i="1" dirty="0" smtClean="0">
                        <a:solidFill>
                          <a:schemeClr val="tx1"/>
                        </a:solidFill>
                        <a:latin typeface="Cambria Math" panose="02040503050406030204" pitchFamily="18" charset="0"/>
                      </a:rPr>
                      <m:t>𝒏𝒔</m:t>
                    </m:r>
                    <m:r>
                      <a:rPr lang="fr-FR" sz="3200" b="1" i="1" dirty="0" smtClean="0">
                        <a:solidFill>
                          <a:schemeClr val="tx1"/>
                        </a:solidFill>
                        <a:latin typeface="Cambria Math" panose="02040503050406030204" pitchFamily="18" charset="0"/>
                      </a:rPr>
                      <m:t>=</m:t>
                    </m:r>
                    <m:r>
                      <a:rPr lang="fr-MA" sz="3200" b="1" i="1" dirty="0" smtClean="0">
                        <a:solidFill>
                          <a:schemeClr val="tx1"/>
                        </a:solidFill>
                        <a:latin typeface="Cambria Math" panose="02040503050406030204" pitchFamily="18" charset="0"/>
                      </a:rPr>
                      <m:t>𝟎</m:t>
                    </m:r>
                    <m:r>
                      <a:rPr lang="fr-MA" sz="3200" b="1" i="1" dirty="0" smtClean="0">
                        <a:solidFill>
                          <a:schemeClr val="tx1"/>
                        </a:solidFill>
                        <a:latin typeface="Cambria Math" panose="02040503050406030204" pitchFamily="18" charset="0"/>
                      </a:rPr>
                      <m:t>,</m:t>
                    </m:r>
                    <m:r>
                      <a:rPr lang="fr-FR" sz="3200" b="1" i="1" dirty="0" smtClean="0">
                        <a:solidFill>
                          <a:schemeClr val="tx1"/>
                        </a:solidFill>
                        <a:latin typeface="Cambria Math" panose="02040503050406030204" pitchFamily="18" charset="0"/>
                      </a:rPr>
                      <m:t>𝟐𝟏𝟖𝟕𝟓</m:t>
                    </m:r>
                    <m:r>
                      <a:rPr lang="fr-MA" sz="3200" b="1" i="1" dirty="0" smtClean="0">
                        <a:solidFill>
                          <a:schemeClr val="tx1"/>
                        </a:solidFill>
                        <a:latin typeface="Cambria Math" panose="02040503050406030204" pitchFamily="18" charset="0"/>
                      </a:rPr>
                      <m:t> ×</m:t>
                    </m:r>
                    <m:r>
                      <a:rPr lang="fr-MA" sz="3200" b="1" i="1" dirty="0" smtClean="0">
                        <a:solidFill>
                          <a:schemeClr val="tx1"/>
                        </a:solidFill>
                        <a:latin typeface="Cambria Math" panose="02040503050406030204" pitchFamily="18" charset="0"/>
                      </a:rPr>
                      <m:t>𝟏𝟎𝟎</m:t>
                    </m:r>
                    <m:r>
                      <a:rPr lang="fr-MA" sz="3200" b="1" i="1" dirty="0" smtClean="0">
                        <a:solidFill>
                          <a:schemeClr val="tx1"/>
                        </a:solidFill>
                        <a:latin typeface="Cambria Math" panose="02040503050406030204" pitchFamily="18" charset="0"/>
                      </a:rPr>
                      <m:t>=</m:t>
                    </m:r>
                    <m:r>
                      <a:rPr lang="fr-FR" sz="3200" b="1" i="1" dirty="0" smtClean="0">
                        <a:solidFill>
                          <a:schemeClr val="tx1"/>
                        </a:solidFill>
                        <a:latin typeface="Cambria Math" panose="02040503050406030204" pitchFamily="18" charset="0"/>
                      </a:rPr>
                      <m:t>𝟐𝟏</m:t>
                    </m:r>
                    <m:r>
                      <a:rPr lang="fr-FR" sz="3200" b="1" i="1" dirty="0" smtClean="0">
                        <a:solidFill>
                          <a:schemeClr val="tx1"/>
                        </a:solidFill>
                        <a:latin typeface="Cambria Math" panose="02040503050406030204" pitchFamily="18" charset="0"/>
                      </a:rPr>
                      <m:t>,</m:t>
                    </m:r>
                    <m:r>
                      <a:rPr lang="fr-FR" sz="3200" b="1" i="1" dirty="0" smtClean="0">
                        <a:solidFill>
                          <a:schemeClr val="tx1"/>
                        </a:solidFill>
                        <a:latin typeface="Cambria Math" panose="02040503050406030204" pitchFamily="18" charset="0"/>
                      </a:rPr>
                      <m:t>𝟖𝟕𝟓</m:t>
                    </m:r>
                    <m:r>
                      <a:rPr lang="fr-MA" sz="3200" b="1" i="1" dirty="0" smtClean="0">
                        <a:solidFill>
                          <a:schemeClr val="tx1"/>
                        </a:solidFill>
                        <a:latin typeface="Cambria Math" panose="02040503050406030204" pitchFamily="18" charset="0"/>
                      </a:rPr>
                      <m:t>%</m:t>
                    </m:r>
                  </m:oMath>
                </a14:m>
                <a:endParaRPr lang="fr-FR" sz="3200" b="1" dirty="0">
                  <a:solidFill>
                    <a:schemeClr val="tx1"/>
                  </a:solidFill>
                </a:endParaRPr>
              </a:p>
            </p:txBody>
          </p:sp>
        </mc:Choice>
        <mc:Fallback xmlns="">
          <p:sp>
            <p:nvSpPr>
              <p:cNvPr id="7" name="Rectangle à coins arrondis 96">
                <a:extLst>
                  <a:ext uri="{FF2B5EF4-FFF2-40B4-BE49-F238E27FC236}">
                    <a16:creationId xmlns:a16="http://schemas.microsoft.com/office/drawing/2014/main" id="{48040E6B-E214-E7C9-6020-6258F7B74479}"/>
                  </a:ext>
                </a:extLst>
              </p:cNvPr>
              <p:cNvSpPr>
                <a:spLocks noRot="1" noChangeAspect="1" noMove="1" noResize="1" noEditPoints="1" noAdjustHandles="1" noChangeArrowheads="1" noChangeShapeType="1" noTextEdit="1"/>
              </p:cNvSpPr>
              <p:nvPr/>
            </p:nvSpPr>
            <p:spPr>
              <a:xfrm>
                <a:off x="642449" y="4903030"/>
                <a:ext cx="11201720" cy="514592"/>
              </a:xfrm>
              <a:prstGeom prst="roundRect">
                <a:avLst/>
              </a:prstGeom>
              <a:blipFill>
                <a:blip r:embed="rId5"/>
                <a:stretch>
                  <a:fillRect l="-1143" t="-20000" b="-45882"/>
                </a:stretch>
              </a:blipFill>
              <a:ln w="38100">
                <a:noFill/>
              </a:ln>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8" name="ZoneTexte 7">
                <a:extLst>
                  <a:ext uri="{FF2B5EF4-FFF2-40B4-BE49-F238E27FC236}">
                    <a16:creationId xmlns:a16="http://schemas.microsoft.com/office/drawing/2014/main" id="{A9D283BA-0359-68F9-B6F6-3FC0395B47EE}"/>
                  </a:ext>
                </a:extLst>
              </p:cNvPr>
              <p:cNvSpPr txBox="1"/>
              <p:nvPr/>
            </p:nvSpPr>
            <p:spPr>
              <a:xfrm>
                <a:off x="2473752" y="5694330"/>
                <a:ext cx="8551802" cy="584775"/>
              </a:xfrm>
              <a:prstGeom prst="rect">
                <a:avLst/>
              </a:prstGeom>
              <a:noFill/>
            </p:spPr>
            <p:txBody>
              <a:bodyPr wrap="square" rtlCol="0">
                <a:spAutoFit/>
              </a:bodyPr>
              <a:lstStyle/>
              <a:p>
                <a:r>
                  <a:rPr lang="fr-MA" sz="3200" b="1" dirty="0"/>
                  <a:t>21,875% des sportifs sont des </a:t>
                </a:r>
                <a14:m>
                  <m:oMath xmlns:m="http://schemas.openxmlformats.org/officeDocument/2006/math">
                    <m:r>
                      <m:rPr>
                        <m:nor/>
                      </m:rPr>
                      <a:rPr kumimoji="0" lang="fr-FR" sz="3200" b="1" i="0"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Benjamins</m:t>
                    </m:r>
                  </m:oMath>
                </a14:m>
                <a:endParaRPr lang="fr-MA" sz="3200" b="1" dirty="0"/>
              </a:p>
            </p:txBody>
          </p:sp>
        </mc:Choice>
        <mc:Fallback xmlns="">
          <p:sp>
            <p:nvSpPr>
              <p:cNvPr id="8" name="ZoneTexte 7">
                <a:extLst>
                  <a:ext uri="{FF2B5EF4-FFF2-40B4-BE49-F238E27FC236}">
                    <a16:creationId xmlns:a16="http://schemas.microsoft.com/office/drawing/2014/main" id="{A9D283BA-0359-68F9-B6F6-3FC0395B47EE}"/>
                  </a:ext>
                </a:extLst>
              </p:cNvPr>
              <p:cNvSpPr txBox="1">
                <a:spLocks noRot="1" noChangeAspect="1" noMove="1" noResize="1" noEditPoints="1" noAdjustHandles="1" noChangeArrowheads="1" noChangeShapeType="1" noTextEdit="1"/>
              </p:cNvSpPr>
              <p:nvPr/>
            </p:nvSpPr>
            <p:spPr>
              <a:xfrm>
                <a:off x="2473752" y="5694330"/>
                <a:ext cx="8551802" cy="584775"/>
              </a:xfrm>
              <a:prstGeom prst="rect">
                <a:avLst/>
              </a:prstGeom>
              <a:blipFill>
                <a:blip r:embed="rId6"/>
                <a:stretch>
                  <a:fillRect l="-1853" t="-12500" b="-3437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graphicFrame>
            <p:nvGraphicFramePr>
              <p:cNvPr id="13" name="Tableau 12">
                <a:extLst>
                  <a:ext uri="{FF2B5EF4-FFF2-40B4-BE49-F238E27FC236}">
                    <a16:creationId xmlns:a16="http://schemas.microsoft.com/office/drawing/2014/main" id="{E6418F30-BA60-778C-22C4-01F237E5FC1A}"/>
                  </a:ext>
                </a:extLst>
              </p:cNvPr>
              <p:cNvGraphicFramePr>
                <a:graphicFrameLocks noGrp="1"/>
              </p:cNvGraphicFramePr>
              <p:nvPr>
                <p:extLst>
                  <p:ext uri="{D42A27DB-BD31-4B8C-83A1-F6EECF244321}">
                    <p14:modId xmlns:p14="http://schemas.microsoft.com/office/powerpoint/2010/main" val="3162191403"/>
                  </p:ext>
                </p:extLst>
              </p:nvPr>
            </p:nvGraphicFramePr>
            <p:xfrm>
              <a:off x="1015448" y="1697674"/>
              <a:ext cx="8877624" cy="2072640"/>
            </p:xfrm>
            <a:graphic>
              <a:graphicData uri="http://schemas.openxmlformats.org/drawingml/2006/table">
                <a:tbl>
                  <a:tblPr firstRow="1" bandRow="1">
                    <a:tableStyleId>{5C22544A-7EE6-4342-B048-85BDC9FD1C3A}</a:tableStyleId>
                  </a:tblPr>
                  <a:tblGrid>
                    <a:gridCol w="1479604">
                      <a:extLst>
                        <a:ext uri="{9D8B030D-6E8A-4147-A177-3AD203B41FA5}">
                          <a16:colId xmlns:a16="http://schemas.microsoft.com/office/drawing/2014/main" val="4214766472"/>
                        </a:ext>
                      </a:extLst>
                    </a:gridCol>
                    <a:gridCol w="1479604">
                      <a:extLst>
                        <a:ext uri="{9D8B030D-6E8A-4147-A177-3AD203B41FA5}">
                          <a16:colId xmlns:a16="http://schemas.microsoft.com/office/drawing/2014/main" val="3117553720"/>
                        </a:ext>
                      </a:extLst>
                    </a:gridCol>
                    <a:gridCol w="1479604">
                      <a:extLst>
                        <a:ext uri="{9D8B030D-6E8A-4147-A177-3AD203B41FA5}">
                          <a16:colId xmlns:a16="http://schemas.microsoft.com/office/drawing/2014/main" val="2505091020"/>
                        </a:ext>
                      </a:extLst>
                    </a:gridCol>
                    <a:gridCol w="1479604">
                      <a:extLst>
                        <a:ext uri="{9D8B030D-6E8A-4147-A177-3AD203B41FA5}">
                          <a16:colId xmlns:a16="http://schemas.microsoft.com/office/drawing/2014/main" val="146851304"/>
                        </a:ext>
                      </a:extLst>
                    </a:gridCol>
                    <a:gridCol w="1479604">
                      <a:extLst>
                        <a:ext uri="{9D8B030D-6E8A-4147-A177-3AD203B41FA5}">
                          <a16:colId xmlns:a16="http://schemas.microsoft.com/office/drawing/2014/main" val="2936325749"/>
                        </a:ext>
                      </a:extLst>
                    </a:gridCol>
                    <a:gridCol w="1479604">
                      <a:extLst>
                        <a:ext uri="{9D8B030D-6E8A-4147-A177-3AD203B41FA5}">
                          <a16:colId xmlns:a16="http://schemas.microsoft.com/office/drawing/2014/main" val="415261095"/>
                        </a:ext>
                      </a:extLst>
                    </a:gridCol>
                  </a:tblGrid>
                  <a:tr h="0">
                    <a:tc>
                      <a:txBody>
                        <a:bodyPr/>
                        <a:lstStyle/>
                        <a:p>
                          <a:pPr algn="ctr"/>
                          <a:r>
                            <a:rPr lang="fr-FR" sz="1600" b="1" i="0" u="none" strike="noStrike" kern="1200" baseline="0" dirty="0">
                              <a:solidFill>
                                <a:schemeClr val="lt1"/>
                              </a:solidFill>
                              <a:latin typeface="+mn-lt"/>
                              <a:ea typeface="+mn-ea"/>
                              <a:cs typeface="+mn-cs"/>
                            </a:rPr>
                            <a:t>Niveau au Judo</a:t>
                          </a:r>
                          <a:endParaRPr lang="fr-FR" sz="1600" b="1" dirty="0"/>
                        </a:p>
                      </a:txBody>
                      <a:tcPr/>
                    </a:tc>
                    <a:tc>
                      <a:txBody>
                        <a:bodyPr/>
                        <a:lstStyle/>
                        <a:p>
                          <a:pPr algn="ctr"/>
                          <a:r>
                            <a:rPr lang="fr-FR" sz="1600" b="0" i="0" u="none" strike="noStrike" kern="1200" baseline="0" dirty="0">
                              <a:solidFill>
                                <a:schemeClr val="lt1"/>
                              </a:solidFill>
                              <a:latin typeface="+mn-lt"/>
                              <a:ea typeface="+mn-ea"/>
                              <a:cs typeface="+mn-cs"/>
                            </a:rPr>
                            <a:t>Poussins</a:t>
                          </a:r>
                          <a:endParaRPr lang="fr-FR" sz="1600" dirty="0"/>
                        </a:p>
                      </a:txBody>
                      <a:tcPr/>
                    </a:tc>
                    <a:tc>
                      <a:txBody>
                        <a:bodyPr/>
                        <a:lstStyle/>
                        <a:p>
                          <a:pPr algn="ctr"/>
                          <a:r>
                            <a:rPr lang="fr-FR" sz="1600" b="0" i="0" u="none" strike="noStrike" kern="1200" baseline="0" dirty="0">
                              <a:solidFill>
                                <a:schemeClr val="lt1"/>
                              </a:solidFill>
                              <a:latin typeface="+mn-lt"/>
                              <a:ea typeface="+mn-ea"/>
                              <a:cs typeface="+mn-cs"/>
                            </a:rPr>
                            <a:t>Benjamins</a:t>
                          </a:r>
                          <a:endParaRPr lang="fr-FR" sz="1600" dirty="0"/>
                        </a:p>
                      </a:txBody>
                      <a:tcPr/>
                    </a:tc>
                    <a:tc>
                      <a:txBody>
                        <a:bodyPr/>
                        <a:lstStyle/>
                        <a:p>
                          <a:pPr algn="ctr"/>
                          <a:r>
                            <a:rPr lang="fr-FR" sz="1600" b="0" i="0" u="none" strike="noStrike" kern="1200" baseline="0" dirty="0">
                              <a:solidFill>
                                <a:schemeClr val="lt1"/>
                              </a:solidFill>
                              <a:latin typeface="+mn-lt"/>
                              <a:ea typeface="+mn-ea"/>
                              <a:cs typeface="+mn-cs"/>
                            </a:rPr>
                            <a:t>Minimes</a:t>
                          </a:r>
                          <a:endParaRPr lang="fr-FR" sz="1600" dirty="0"/>
                        </a:p>
                      </a:txBody>
                      <a:tcPr/>
                    </a:tc>
                    <a:tc>
                      <a:txBody>
                        <a:bodyPr/>
                        <a:lstStyle/>
                        <a:p>
                          <a:pPr algn="ctr"/>
                          <a:r>
                            <a:rPr lang="fr-FR" sz="1600" b="0" i="0" u="none" strike="noStrike" kern="1200" baseline="0" dirty="0">
                              <a:solidFill>
                                <a:schemeClr val="lt1"/>
                              </a:solidFill>
                              <a:latin typeface="+mn-lt"/>
                              <a:ea typeface="+mn-ea"/>
                              <a:cs typeface="+mn-cs"/>
                            </a:rPr>
                            <a:t>Cadets</a:t>
                          </a:r>
                          <a:endParaRPr lang="fr-FR" sz="1600" dirty="0"/>
                        </a:p>
                      </a:txBody>
                      <a:tcPr/>
                    </a:tc>
                    <a:tc>
                      <a:txBody>
                        <a:bodyPr/>
                        <a:lstStyle/>
                        <a:p>
                          <a:pPr algn="ctr"/>
                          <a:r>
                            <a:rPr lang="fr-FR" sz="1600" b="0" i="0" u="none" strike="noStrike" kern="1200" baseline="0" dirty="0">
                              <a:solidFill>
                                <a:schemeClr val="lt1"/>
                              </a:solidFill>
                              <a:latin typeface="+mn-lt"/>
                              <a:ea typeface="+mn-ea"/>
                              <a:cs typeface="+mn-cs"/>
                            </a:rPr>
                            <a:t>Juniors</a:t>
                          </a:r>
                          <a:endParaRPr lang="fr-FR" sz="1600" dirty="0"/>
                        </a:p>
                      </a:txBody>
                      <a:tcPr/>
                    </a:tc>
                    <a:extLst>
                      <a:ext uri="{0D108BD9-81ED-4DB2-BD59-A6C34878D82A}">
                        <a16:rowId xmlns:a16="http://schemas.microsoft.com/office/drawing/2014/main" val="2047573407"/>
                      </a:ext>
                    </a:extLst>
                  </a:tr>
                  <a:tr h="370840">
                    <a:tc>
                      <a:txBody>
                        <a:bodyPr/>
                        <a:lstStyle/>
                        <a:p>
                          <a:pPr algn="ctr"/>
                          <a:r>
                            <a:rPr lang="fr-FR" sz="1600" b="1" i="0" u="none" strike="noStrike" kern="1200" baseline="0" dirty="0">
                              <a:solidFill>
                                <a:schemeClr val="dk1"/>
                              </a:solidFill>
                              <a:latin typeface="+mn-lt"/>
                              <a:ea typeface="+mn-ea"/>
                              <a:cs typeface="+mn-cs"/>
                            </a:rPr>
                            <a:t>Nombre de sportifs</a:t>
                          </a:r>
                          <a:endParaRPr lang="fr-FR" sz="1600" b="1" dirty="0"/>
                        </a:p>
                      </a:txBody>
                      <a:tcPr/>
                    </a:tc>
                    <a:tc>
                      <a:txBody>
                        <a:bodyPr/>
                        <a:lstStyle/>
                        <a:p>
                          <a:pPr algn="ctr"/>
                          <a:r>
                            <a:rPr lang="fr-FR" sz="2000" b="1" kern="1200" dirty="0">
                              <a:solidFill>
                                <a:schemeClr val="dk1"/>
                              </a:solidFill>
                              <a:latin typeface="+mn-lt"/>
                              <a:ea typeface="+mn-ea"/>
                              <a:cs typeface="+mn-cs"/>
                            </a:rPr>
                            <a:t>10</a:t>
                          </a:r>
                        </a:p>
                      </a:txBody>
                      <a:tcPr/>
                    </a:tc>
                    <a:tc>
                      <a:txBody>
                        <a:bodyPr/>
                        <a:lstStyle/>
                        <a:p>
                          <a:pPr algn="ctr"/>
                          <a:r>
                            <a:rPr lang="fr-FR" sz="2000" b="1" kern="1200" dirty="0">
                              <a:solidFill>
                                <a:schemeClr val="dk1"/>
                              </a:solidFill>
                              <a:latin typeface="+mn-lt"/>
                              <a:ea typeface="+mn-ea"/>
                              <a:cs typeface="+mn-cs"/>
                            </a:rPr>
                            <a:t>7</a:t>
                          </a:r>
                        </a:p>
                      </a:txBody>
                      <a:tcPr/>
                    </a:tc>
                    <a:tc>
                      <a:txBody>
                        <a:bodyPr/>
                        <a:lstStyle/>
                        <a:p>
                          <a:pPr algn="ctr"/>
                          <a:r>
                            <a:rPr lang="fr-FR" sz="2000" b="1" kern="1200" dirty="0">
                              <a:solidFill>
                                <a:schemeClr val="dk1"/>
                              </a:solidFill>
                              <a:latin typeface="+mn-lt"/>
                              <a:ea typeface="+mn-ea"/>
                              <a:cs typeface="+mn-cs"/>
                            </a:rPr>
                            <a:t>6</a:t>
                          </a:r>
                        </a:p>
                      </a:txBody>
                      <a:tcPr/>
                    </a:tc>
                    <a:tc>
                      <a:txBody>
                        <a:bodyPr/>
                        <a:lstStyle/>
                        <a:p>
                          <a:pPr algn="ctr"/>
                          <a:r>
                            <a:rPr lang="fr-FR" sz="2000" b="1" kern="1200" dirty="0">
                              <a:solidFill>
                                <a:schemeClr val="dk1"/>
                              </a:solidFill>
                              <a:latin typeface="+mn-lt"/>
                              <a:ea typeface="+mn-ea"/>
                              <a:cs typeface="+mn-cs"/>
                            </a:rPr>
                            <a:t>5</a:t>
                          </a:r>
                        </a:p>
                      </a:txBody>
                      <a:tcPr/>
                    </a:tc>
                    <a:tc>
                      <a:txBody>
                        <a:bodyPr/>
                        <a:lstStyle/>
                        <a:p>
                          <a:pPr algn="ctr"/>
                          <a:r>
                            <a:rPr lang="fr-FR" sz="2000" b="1" kern="1200" dirty="0">
                              <a:solidFill>
                                <a:schemeClr val="dk1"/>
                              </a:solidFill>
                              <a:latin typeface="+mn-lt"/>
                              <a:ea typeface="+mn-ea"/>
                              <a:cs typeface="+mn-cs"/>
                            </a:rPr>
                            <a:t>4</a:t>
                          </a:r>
                        </a:p>
                      </a:txBody>
                      <a:tcPr/>
                    </a:tc>
                    <a:extLst>
                      <a:ext uri="{0D108BD9-81ED-4DB2-BD59-A6C34878D82A}">
                        <a16:rowId xmlns:a16="http://schemas.microsoft.com/office/drawing/2014/main" val="2426667361"/>
                      </a:ext>
                    </a:extLst>
                  </a:tr>
                  <a:tr h="370840">
                    <a:tc>
                      <a:txBody>
                        <a:bodyPr/>
                        <a:lstStyle/>
                        <a:p>
                          <a:pPr algn="ctr"/>
                          <a:r>
                            <a:rPr lang="fr-FR" sz="1600" b="1" i="0" u="none" strike="noStrike" kern="1200" baseline="0" dirty="0">
                              <a:solidFill>
                                <a:schemeClr val="dk1"/>
                              </a:solidFill>
                              <a:latin typeface="+mn-lt"/>
                              <a:ea typeface="+mn-ea"/>
                              <a:cs typeface="+mn-cs"/>
                            </a:rPr>
                            <a:t>Fréquence</a:t>
                          </a:r>
                        </a:p>
                      </a:txBody>
                      <a:tcPr/>
                    </a:tc>
                    <a:tc>
                      <a:txBody>
                        <a:bodyPr/>
                        <a:lstStyle/>
                        <a:p>
                          <a:pPr algn="ctr"/>
                          <a:r>
                            <a:rPr lang="fr-FR" sz="2000" b="1" dirty="0"/>
                            <a:t>0,3125</a:t>
                          </a:r>
                        </a:p>
                      </a:txBody>
                      <a:tcPr/>
                    </a:tc>
                    <a:tc>
                      <a:txBody>
                        <a:bodyPr/>
                        <a:lstStyle/>
                        <a:p>
                          <a:pPr algn="ctr"/>
                          <a:r>
                            <a:rPr lang="fr-FR" sz="2000" b="1" dirty="0"/>
                            <a:t>0,21875</a:t>
                          </a:r>
                        </a:p>
                      </a:txBody>
                      <a:tcPr/>
                    </a:tc>
                    <a:tc>
                      <a:txBody>
                        <a:bodyPr/>
                        <a:lstStyle/>
                        <a:p>
                          <a:pPr algn="ctr"/>
                          <a:r>
                            <a:rPr lang="fr-FR" sz="2000" b="1" dirty="0"/>
                            <a:t>0,1875</a:t>
                          </a:r>
                        </a:p>
                      </a:txBody>
                      <a:tcPr/>
                    </a:tc>
                    <a:tc>
                      <a:txBody>
                        <a:bodyPr/>
                        <a:lstStyle/>
                        <a:p>
                          <a:pPr algn="ctr"/>
                          <a:r>
                            <a:rPr lang="fr-FR" sz="2000" b="1" dirty="0"/>
                            <a:t>0,15625</a:t>
                          </a:r>
                        </a:p>
                      </a:txBody>
                      <a:tcPr/>
                    </a:tc>
                    <a:tc>
                      <a:txBody>
                        <a:bodyPr/>
                        <a:lstStyle/>
                        <a:p>
                          <a:pPr algn="ctr"/>
                          <a:r>
                            <a:rPr lang="fr-FR" sz="2400" b="1" dirty="0">
                              <a:solidFill>
                                <a:schemeClr val="tx1"/>
                              </a:solidFill>
                            </a:rPr>
                            <a:t>0,125</a:t>
                          </a:r>
                        </a:p>
                      </a:txBody>
                      <a:tcPr/>
                    </a:tc>
                    <a:extLst>
                      <a:ext uri="{0D108BD9-81ED-4DB2-BD59-A6C34878D82A}">
                        <a16:rowId xmlns:a16="http://schemas.microsoft.com/office/drawing/2014/main" val="3702724748"/>
                      </a:ext>
                    </a:extLst>
                  </a:tr>
                  <a:tr h="370840">
                    <a:tc>
                      <a:txBody>
                        <a:bodyPr/>
                        <a:lstStyle/>
                        <a:p>
                          <a:r>
                            <a:rPr lang="fr-FR" sz="1600" b="1" i="0" u="none" strike="noStrike" kern="1200" baseline="0" dirty="0">
                              <a:solidFill>
                                <a:schemeClr val="dk1"/>
                              </a:solidFill>
                              <a:latin typeface="+mn-lt"/>
                              <a:ea typeface="+mn-ea"/>
                              <a:cs typeface="+mn-cs"/>
                            </a:rPr>
                            <a:t>Pourcentage</a:t>
                          </a:r>
                        </a:p>
                      </a:txBody>
                      <a:tcPr/>
                    </a:tc>
                    <a:tc>
                      <a:txBody>
                        <a:bodyPr/>
                        <a:lstStyle/>
                        <a:p>
                          <a:pPr/>
                          <a14:m>
                            <m:oMathPara xmlns:m="http://schemas.openxmlformats.org/officeDocument/2006/math">
                              <m:oMathParaPr>
                                <m:jc m:val="centerGroup"/>
                              </m:oMathParaPr>
                              <m:oMath xmlns:m="http://schemas.openxmlformats.org/officeDocument/2006/math">
                                <m:r>
                                  <a:rPr lang="fr-FR" sz="2400" b="1" i="1" dirty="0" smtClean="0">
                                    <a:solidFill>
                                      <a:schemeClr val="tx1"/>
                                    </a:solidFill>
                                    <a:latin typeface="Cambria Math" panose="02040503050406030204" pitchFamily="18" charset="0"/>
                                  </a:rPr>
                                  <m:t>𝟑</m:t>
                                </m:r>
                                <m:r>
                                  <a:rPr lang="fr-MA" sz="2400" b="1" i="1" dirty="0" smtClean="0">
                                    <a:solidFill>
                                      <a:schemeClr val="tx1"/>
                                    </a:solidFill>
                                    <a:latin typeface="Cambria Math" panose="02040503050406030204" pitchFamily="18" charset="0"/>
                                  </a:rPr>
                                  <m:t>𝟏</m:t>
                                </m:r>
                                <m:r>
                                  <a:rPr lang="fr-FR" sz="2400" b="1" i="1" dirty="0" smtClean="0">
                                    <a:solidFill>
                                      <a:schemeClr val="tx1"/>
                                    </a:solidFill>
                                    <a:latin typeface="Cambria Math" panose="02040503050406030204" pitchFamily="18" charset="0"/>
                                  </a:rPr>
                                  <m:t>,</m:t>
                                </m:r>
                                <m:r>
                                  <a:rPr lang="fr-MA" sz="2400" b="1" i="1" dirty="0" smtClean="0">
                                    <a:solidFill>
                                      <a:schemeClr val="tx1"/>
                                    </a:solidFill>
                                    <a:latin typeface="Cambria Math" panose="02040503050406030204" pitchFamily="18" charset="0"/>
                                  </a:rPr>
                                  <m:t>𝟐𝟓</m:t>
                                </m:r>
                                <m:r>
                                  <a:rPr lang="fr-MA" sz="2400" b="1" i="1" dirty="0" smtClean="0">
                                    <a:solidFill>
                                      <a:schemeClr val="tx1"/>
                                    </a:solidFill>
                                    <a:latin typeface="Cambria Math" panose="02040503050406030204" pitchFamily="18" charset="0"/>
                                  </a:rPr>
                                  <m:t>%</m:t>
                                </m:r>
                              </m:oMath>
                            </m:oMathPara>
                          </a14:m>
                          <a:endParaRPr lang="fr-FR" sz="2400" dirty="0">
                            <a:solidFill>
                              <a:schemeClr val="tx1"/>
                            </a:solidFill>
                          </a:endParaRPr>
                        </a:p>
                      </a:txBody>
                      <a:tcPr/>
                    </a:tc>
                    <a:tc>
                      <a:txBody>
                        <a:bodyPr/>
                        <a:lstStyle/>
                        <a:p>
                          <a:pPr/>
                          <a14:m>
                            <m:oMathPara xmlns:m="http://schemas.openxmlformats.org/officeDocument/2006/math">
                              <m:oMathParaPr>
                                <m:jc m:val="centerGroup"/>
                              </m:oMathParaPr>
                              <m:oMath xmlns:m="http://schemas.openxmlformats.org/officeDocument/2006/math">
                                <m:r>
                                  <a:rPr lang="fr-FR" sz="2400" b="1" i="1" dirty="0" smtClean="0">
                                    <a:solidFill>
                                      <a:srgbClr val="FF0000"/>
                                    </a:solidFill>
                                    <a:latin typeface="Cambria Math" panose="02040503050406030204" pitchFamily="18" charset="0"/>
                                  </a:rPr>
                                  <m:t>𝟐𝟏</m:t>
                                </m:r>
                                <m:r>
                                  <a:rPr lang="fr-FR" sz="2400" b="1" i="1" dirty="0" smtClean="0">
                                    <a:solidFill>
                                      <a:srgbClr val="FF0000"/>
                                    </a:solidFill>
                                    <a:latin typeface="Cambria Math" panose="02040503050406030204" pitchFamily="18" charset="0"/>
                                  </a:rPr>
                                  <m:t>,</m:t>
                                </m:r>
                                <m:r>
                                  <a:rPr lang="fr-FR" sz="2400" b="1" i="1" dirty="0" smtClean="0">
                                    <a:solidFill>
                                      <a:srgbClr val="FF0000"/>
                                    </a:solidFill>
                                    <a:latin typeface="Cambria Math" panose="02040503050406030204" pitchFamily="18" charset="0"/>
                                  </a:rPr>
                                  <m:t>𝟖𝟕𝟓</m:t>
                                </m:r>
                                <m:r>
                                  <a:rPr lang="fr-MA" sz="2400" b="1" i="1" dirty="0" smtClean="0">
                                    <a:solidFill>
                                      <a:srgbClr val="FF0000"/>
                                    </a:solidFill>
                                    <a:latin typeface="Cambria Math" panose="02040503050406030204" pitchFamily="18" charset="0"/>
                                  </a:rPr>
                                  <m:t>%</m:t>
                                </m:r>
                              </m:oMath>
                            </m:oMathPara>
                          </a14:m>
                          <a:endParaRPr lang="fr-FR" sz="2400" dirty="0">
                            <a:solidFill>
                              <a:srgbClr val="FF0000"/>
                            </a:solidFill>
                          </a:endParaRPr>
                        </a:p>
                      </a:txBody>
                      <a:tcPr/>
                    </a:tc>
                    <a:tc>
                      <a:txBody>
                        <a:bodyPr/>
                        <a:lstStyle/>
                        <a:p>
                          <a:endParaRPr lang="fr-FR"/>
                        </a:p>
                      </a:txBody>
                      <a:tcPr/>
                    </a:tc>
                    <a:tc>
                      <a:txBody>
                        <a:bodyPr/>
                        <a:lstStyle/>
                        <a:p>
                          <a:endParaRPr lang="fr-FR"/>
                        </a:p>
                      </a:txBody>
                      <a:tcPr/>
                    </a:tc>
                    <a:tc>
                      <a:txBody>
                        <a:bodyPr/>
                        <a:lstStyle/>
                        <a:p>
                          <a:endParaRPr lang="fr-FR" dirty="0"/>
                        </a:p>
                      </a:txBody>
                      <a:tcPr/>
                    </a:tc>
                    <a:extLst>
                      <a:ext uri="{0D108BD9-81ED-4DB2-BD59-A6C34878D82A}">
                        <a16:rowId xmlns:a16="http://schemas.microsoft.com/office/drawing/2014/main" val="1026251496"/>
                      </a:ext>
                    </a:extLst>
                  </a:tr>
                </a:tbl>
              </a:graphicData>
            </a:graphic>
          </p:graphicFrame>
        </mc:Choice>
        <mc:Fallback xmlns="">
          <p:graphicFrame>
            <p:nvGraphicFramePr>
              <p:cNvPr id="13" name="Tableau 12">
                <a:extLst>
                  <a:ext uri="{FF2B5EF4-FFF2-40B4-BE49-F238E27FC236}">
                    <a16:creationId xmlns:a16="http://schemas.microsoft.com/office/drawing/2014/main" id="{E6418F30-BA60-778C-22C4-01F237E5FC1A}"/>
                  </a:ext>
                </a:extLst>
              </p:cNvPr>
              <p:cNvGraphicFramePr>
                <a:graphicFrameLocks noGrp="1"/>
              </p:cNvGraphicFramePr>
              <p:nvPr>
                <p:extLst>
                  <p:ext uri="{D42A27DB-BD31-4B8C-83A1-F6EECF244321}">
                    <p14:modId xmlns:p14="http://schemas.microsoft.com/office/powerpoint/2010/main" val="3162191403"/>
                  </p:ext>
                </p:extLst>
              </p:nvPr>
            </p:nvGraphicFramePr>
            <p:xfrm>
              <a:off x="1015448" y="1697674"/>
              <a:ext cx="8877624" cy="2072640"/>
            </p:xfrm>
            <a:graphic>
              <a:graphicData uri="http://schemas.openxmlformats.org/drawingml/2006/table">
                <a:tbl>
                  <a:tblPr firstRow="1" bandRow="1">
                    <a:tableStyleId>{5C22544A-7EE6-4342-B048-85BDC9FD1C3A}</a:tableStyleId>
                  </a:tblPr>
                  <a:tblGrid>
                    <a:gridCol w="1479604">
                      <a:extLst>
                        <a:ext uri="{9D8B030D-6E8A-4147-A177-3AD203B41FA5}">
                          <a16:colId xmlns:a16="http://schemas.microsoft.com/office/drawing/2014/main" val="4214766472"/>
                        </a:ext>
                      </a:extLst>
                    </a:gridCol>
                    <a:gridCol w="1479604">
                      <a:extLst>
                        <a:ext uri="{9D8B030D-6E8A-4147-A177-3AD203B41FA5}">
                          <a16:colId xmlns:a16="http://schemas.microsoft.com/office/drawing/2014/main" val="3117553720"/>
                        </a:ext>
                      </a:extLst>
                    </a:gridCol>
                    <a:gridCol w="1479604">
                      <a:extLst>
                        <a:ext uri="{9D8B030D-6E8A-4147-A177-3AD203B41FA5}">
                          <a16:colId xmlns:a16="http://schemas.microsoft.com/office/drawing/2014/main" val="2505091020"/>
                        </a:ext>
                      </a:extLst>
                    </a:gridCol>
                    <a:gridCol w="1479604">
                      <a:extLst>
                        <a:ext uri="{9D8B030D-6E8A-4147-A177-3AD203B41FA5}">
                          <a16:colId xmlns:a16="http://schemas.microsoft.com/office/drawing/2014/main" val="146851304"/>
                        </a:ext>
                      </a:extLst>
                    </a:gridCol>
                    <a:gridCol w="1479604">
                      <a:extLst>
                        <a:ext uri="{9D8B030D-6E8A-4147-A177-3AD203B41FA5}">
                          <a16:colId xmlns:a16="http://schemas.microsoft.com/office/drawing/2014/main" val="2936325749"/>
                        </a:ext>
                      </a:extLst>
                    </a:gridCol>
                    <a:gridCol w="1479604">
                      <a:extLst>
                        <a:ext uri="{9D8B030D-6E8A-4147-A177-3AD203B41FA5}">
                          <a16:colId xmlns:a16="http://schemas.microsoft.com/office/drawing/2014/main" val="415261095"/>
                        </a:ext>
                      </a:extLst>
                    </a:gridCol>
                  </a:tblGrid>
                  <a:tr h="579120">
                    <a:tc>
                      <a:txBody>
                        <a:bodyPr/>
                        <a:lstStyle/>
                        <a:p>
                          <a:pPr algn="ctr"/>
                          <a:r>
                            <a:rPr lang="fr-FR" sz="1600" b="1" i="0" u="none" strike="noStrike" kern="1200" baseline="0" dirty="0">
                              <a:solidFill>
                                <a:schemeClr val="lt1"/>
                              </a:solidFill>
                              <a:latin typeface="+mn-lt"/>
                              <a:ea typeface="+mn-ea"/>
                              <a:cs typeface="+mn-cs"/>
                            </a:rPr>
                            <a:t>Niveau au Judo</a:t>
                          </a:r>
                          <a:endParaRPr lang="fr-FR" sz="1600" b="1" dirty="0"/>
                        </a:p>
                      </a:txBody>
                      <a:tcPr/>
                    </a:tc>
                    <a:tc>
                      <a:txBody>
                        <a:bodyPr/>
                        <a:lstStyle/>
                        <a:p>
                          <a:pPr algn="ctr"/>
                          <a:r>
                            <a:rPr lang="fr-FR" sz="1600" b="0" i="0" u="none" strike="noStrike" kern="1200" baseline="0" dirty="0">
                              <a:solidFill>
                                <a:schemeClr val="lt1"/>
                              </a:solidFill>
                              <a:latin typeface="+mn-lt"/>
                              <a:ea typeface="+mn-ea"/>
                              <a:cs typeface="+mn-cs"/>
                            </a:rPr>
                            <a:t>Poussins</a:t>
                          </a:r>
                          <a:endParaRPr lang="fr-FR" sz="1600" dirty="0"/>
                        </a:p>
                      </a:txBody>
                      <a:tcPr/>
                    </a:tc>
                    <a:tc>
                      <a:txBody>
                        <a:bodyPr/>
                        <a:lstStyle/>
                        <a:p>
                          <a:pPr algn="ctr"/>
                          <a:r>
                            <a:rPr lang="fr-FR" sz="1600" b="0" i="0" u="none" strike="noStrike" kern="1200" baseline="0" dirty="0">
                              <a:solidFill>
                                <a:schemeClr val="lt1"/>
                              </a:solidFill>
                              <a:latin typeface="+mn-lt"/>
                              <a:ea typeface="+mn-ea"/>
                              <a:cs typeface="+mn-cs"/>
                            </a:rPr>
                            <a:t>Benjamins</a:t>
                          </a:r>
                          <a:endParaRPr lang="fr-FR" sz="1600" dirty="0"/>
                        </a:p>
                      </a:txBody>
                      <a:tcPr/>
                    </a:tc>
                    <a:tc>
                      <a:txBody>
                        <a:bodyPr/>
                        <a:lstStyle/>
                        <a:p>
                          <a:pPr algn="ctr"/>
                          <a:r>
                            <a:rPr lang="fr-FR" sz="1600" b="0" i="0" u="none" strike="noStrike" kern="1200" baseline="0" dirty="0">
                              <a:solidFill>
                                <a:schemeClr val="lt1"/>
                              </a:solidFill>
                              <a:latin typeface="+mn-lt"/>
                              <a:ea typeface="+mn-ea"/>
                              <a:cs typeface="+mn-cs"/>
                            </a:rPr>
                            <a:t>Minimes</a:t>
                          </a:r>
                          <a:endParaRPr lang="fr-FR" sz="1600" dirty="0"/>
                        </a:p>
                      </a:txBody>
                      <a:tcPr/>
                    </a:tc>
                    <a:tc>
                      <a:txBody>
                        <a:bodyPr/>
                        <a:lstStyle/>
                        <a:p>
                          <a:pPr algn="ctr"/>
                          <a:r>
                            <a:rPr lang="fr-FR" sz="1600" b="0" i="0" u="none" strike="noStrike" kern="1200" baseline="0" dirty="0">
                              <a:solidFill>
                                <a:schemeClr val="lt1"/>
                              </a:solidFill>
                              <a:latin typeface="+mn-lt"/>
                              <a:ea typeface="+mn-ea"/>
                              <a:cs typeface="+mn-cs"/>
                            </a:rPr>
                            <a:t>Cadets</a:t>
                          </a:r>
                          <a:endParaRPr lang="fr-FR" sz="1600" dirty="0"/>
                        </a:p>
                      </a:txBody>
                      <a:tcPr/>
                    </a:tc>
                    <a:tc>
                      <a:txBody>
                        <a:bodyPr/>
                        <a:lstStyle/>
                        <a:p>
                          <a:pPr algn="ctr"/>
                          <a:r>
                            <a:rPr lang="fr-FR" sz="1600" b="0" i="0" u="none" strike="noStrike" kern="1200" baseline="0" dirty="0">
                              <a:solidFill>
                                <a:schemeClr val="lt1"/>
                              </a:solidFill>
                              <a:latin typeface="+mn-lt"/>
                              <a:ea typeface="+mn-ea"/>
                              <a:cs typeface="+mn-cs"/>
                            </a:rPr>
                            <a:t>Juniors</a:t>
                          </a:r>
                          <a:endParaRPr lang="fr-FR" sz="1600" dirty="0"/>
                        </a:p>
                      </a:txBody>
                      <a:tcPr/>
                    </a:tc>
                    <a:extLst>
                      <a:ext uri="{0D108BD9-81ED-4DB2-BD59-A6C34878D82A}">
                        <a16:rowId xmlns:a16="http://schemas.microsoft.com/office/drawing/2014/main" val="2047573407"/>
                      </a:ext>
                    </a:extLst>
                  </a:tr>
                  <a:tr h="579120">
                    <a:tc>
                      <a:txBody>
                        <a:bodyPr/>
                        <a:lstStyle/>
                        <a:p>
                          <a:pPr algn="ctr"/>
                          <a:r>
                            <a:rPr lang="fr-FR" sz="1600" b="1" i="0" u="none" strike="noStrike" kern="1200" baseline="0" dirty="0">
                              <a:solidFill>
                                <a:schemeClr val="dk1"/>
                              </a:solidFill>
                              <a:latin typeface="+mn-lt"/>
                              <a:ea typeface="+mn-ea"/>
                              <a:cs typeface="+mn-cs"/>
                            </a:rPr>
                            <a:t>Nombre de sportifs</a:t>
                          </a:r>
                          <a:endParaRPr lang="fr-FR" sz="1600" b="1" dirty="0"/>
                        </a:p>
                      </a:txBody>
                      <a:tcPr/>
                    </a:tc>
                    <a:tc>
                      <a:txBody>
                        <a:bodyPr/>
                        <a:lstStyle/>
                        <a:p>
                          <a:pPr algn="ctr"/>
                          <a:r>
                            <a:rPr lang="fr-FR" sz="2000" b="1" kern="1200" dirty="0">
                              <a:solidFill>
                                <a:schemeClr val="dk1"/>
                              </a:solidFill>
                              <a:latin typeface="+mn-lt"/>
                              <a:ea typeface="+mn-ea"/>
                              <a:cs typeface="+mn-cs"/>
                            </a:rPr>
                            <a:t>10</a:t>
                          </a:r>
                        </a:p>
                      </a:txBody>
                      <a:tcPr/>
                    </a:tc>
                    <a:tc>
                      <a:txBody>
                        <a:bodyPr/>
                        <a:lstStyle/>
                        <a:p>
                          <a:pPr algn="ctr"/>
                          <a:r>
                            <a:rPr lang="fr-FR" sz="2000" b="1" kern="1200" dirty="0">
                              <a:solidFill>
                                <a:schemeClr val="dk1"/>
                              </a:solidFill>
                              <a:latin typeface="+mn-lt"/>
                              <a:ea typeface="+mn-ea"/>
                              <a:cs typeface="+mn-cs"/>
                            </a:rPr>
                            <a:t>7</a:t>
                          </a:r>
                        </a:p>
                      </a:txBody>
                      <a:tcPr/>
                    </a:tc>
                    <a:tc>
                      <a:txBody>
                        <a:bodyPr/>
                        <a:lstStyle/>
                        <a:p>
                          <a:pPr algn="ctr"/>
                          <a:r>
                            <a:rPr lang="fr-FR" sz="2000" b="1" kern="1200" dirty="0">
                              <a:solidFill>
                                <a:schemeClr val="dk1"/>
                              </a:solidFill>
                              <a:latin typeface="+mn-lt"/>
                              <a:ea typeface="+mn-ea"/>
                              <a:cs typeface="+mn-cs"/>
                            </a:rPr>
                            <a:t>6</a:t>
                          </a:r>
                        </a:p>
                      </a:txBody>
                      <a:tcPr/>
                    </a:tc>
                    <a:tc>
                      <a:txBody>
                        <a:bodyPr/>
                        <a:lstStyle/>
                        <a:p>
                          <a:pPr algn="ctr"/>
                          <a:r>
                            <a:rPr lang="fr-FR" sz="2000" b="1" kern="1200" dirty="0">
                              <a:solidFill>
                                <a:schemeClr val="dk1"/>
                              </a:solidFill>
                              <a:latin typeface="+mn-lt"/>
                              <a:ea typeface="+mn-ea"/>
                              <a:cs typeface="+mn-cs"/>
                            </a:rPr>
                            <a:t>5</a:t>
                          </a:r>
                        </a:p>
                      </a:txBody>
                      <a:tcPr/>
                    </a:tc>
                    <a:tc>
                      <a:txBody>
                        <a:bodyPr/>
                        <a:lstStyle/>
                        <a:p>
                          <a:pPr algn="ctr"/>
                          <a:r>
                            <a:rPr lang="fr-FR" sz="2000" b="1" kern="1200" dirty="0">
                              <a:solidFill>
                                <a:schemeClr val="dk1"/>
                              </a:solidFill>
                              <a:latin typeface="+mn-lt"/>
                              <a:ea typeface="+mn-ea"/>
                              <a:cs typeface="+mn-cs"/>
                            </a:rPr>
                            <a:t>4</a:t>
                          </a:r>
                        </a:p>
                      </a:txBody>
                      <a:tcPr/>
                    </a:tc>
                    <a:extLst>
                      <a:ext uri="{0D108BD9-81ED-4DB2-BD59-A6C34878D82A}">
                        <a16:rowId xmlns:a16="http://schemas.microsoft.com/office/drawing/2014/main" val="2426667361"/>
                      </a:ext>
                    </a:extLst>
                  </a:tr>
                  <a:tr h="457200">
                    <a:tc>
                      <a:txBody>
                        <a:bodyPr/>
                        <a:lstStyle/>
                        <a:p>
                          <a:pPr algn="ctr"/>
                          <a:r>
                            <a:rPr lang="fr-FR" sz="1600" b="1" i="0" u="none" strike="noStrike" kern="1200" baseline="0" dirty="0">
                              <a:solidFill>
                                <a:schemeClr val="dk1"/>
                              </a:solidFill>
                              <a:latin typeface="+mn-lt"/>
                              <a:ea typeface="+mn-ea"/>
                              <a:cs typeface="+mn-cs"/>
                            </a:rPr>
                            <a:t>Fréquence</a:t>
                          </a:r>
                        </a:p>
                      </a:txBody>
                      <a:tcPr/>
                    </a:tc>
                    <a:tc>
                      <a:txBody>
                        <a:bodyPr/>
                        <a:lstStyle/>
                        <a:p>
                          <a:pPr algn="ctr"/>
                          <a:r>
                            <a:rPr lang="fr-FR" sz="2000" b="1" dirty="0"/>
                            <a:t>0,3125</a:t>
                          </a:r>
                        </a:p>
                      </a:txBody>
                      <a:tcPr/>
                    </a:tc>
                    <a:tc>
                      <a:txBody>
                        <a:bodyPr/>
                        <a:lstStyle/>
                        <a:p>
                          <a:pPr algn="ctr"/>
                          <a:r>
                            <a:rPr lang="fr-FR" sz="2000" b="1" dirty="0"/>
                            <a:t>0,21875</a:t>
                          </a:r>
                        </a:p>
                      </a:txBody>
                      <a:tcPr/>
                    </a:tc>
                    <a:tc>
                      <a:txBody>
                        <a:bodyPr/>
                        <a:lstStyle/>
                        <a:p>
                          <a:pPr algn="ctr"/>
                          <a:r>
                            <a:rPr lang="fr-FR" sz="2000" b="1" dirty="0"/>
                            <a:t>0,1875</a:t>
                          </a:r>
                        </a:p>
                      </a:txBody>
                      <a:tcPr/>
                    </a:tc>
                    <a:tc>
                      <a:txBody>
                        <a:bodyPr/>
                        <a:lstStyle/>
                        <a:p>
                          <a:pPr algn="ctr"/>
                          <a:r>
                            <a:rPr lang="fr-FR" sz="2000" b="1" dirty="0"/>
                            <a:t>0,15625</a:t>
                          </a:r>
                        </a:p>
                      </a:txBody>
                      <a:tcPr/>
                    </a:tc>
                    <a:tc>
                      <a:txBody>
                        <a:bodyPr/>
                        <a:lstStyle/>
                        <a:p>
                          <a:pPr algn="ctr"/>
                          <a:r>
                            <a:rPr lang="fr-FR" sz="2400" b="1" dirty="0">
                              <a:solidFill>
                                <a:schemeClr val="tx1"/>
                              </a:solidFill>
                            </a:rPr>
                            <a:t>0,125</a:t>
                          </a:r>
                        </a:p>
                      </a:txBody>
                      <a:tcPr/>
                    </a:tc>
                    <a:extLst>
                      <a:ext uri="{0D108BD9-81ED-4DB2-BD59-A6C34878D82A}">
                        <a16:rowId xmlns:a16="http://schemas.microsoft.com/office/drawing/2014/main" val="3702724748"/>
                      </a:ext>
                    </a:extLst>
                  </a:tr>
                  <a:tr h="457200">
                    <a:tc>
                      <a:txBody>
                        <a:bodyPr/>
                        <a:lstStyle/>
                        <a:p>
                          <a:r>
                            <a:rPr lang="fr-FR" sz="1600" b="1" i="0" u="none" strike="noStrike" kern="1200" baseline="0" dirty="0">
                              <a:solidFill>
                                <a:schemeClr val="dk1"/>
                              </a:solidFill>
                              <a:latin typeface="+mn-lt"/>
                              <a:ea typeface="+mn-ea"/>
                              <a:cs typeface="+mn-cs"/>
                            </a:rPr>
                            <a:t>Pourcentage</a:t>
                          </a:r>
                        </a:p>
                      </a:txBody>
                      <a:tcPr/>
                    </a:tc>
                    <a:tc>
                      <a:txBody>
                        <a:bodyPr/>
                        <a:lstStyle/>
                        <a:p>
                          <a:endParaRPr lang="fr-FR"/>
                        </a:p>
                      </a:txBody>
                      <a:tcPr>
                        <a:blipFill>
                          <a:blip r:embed="rId7"/>
                          <a:stretch>
                            <a:fillRect l="-100412" t="-358667" r="-401646" b="-2667"/>
                          </a:stretch>
                        </a:blipFill>
                      </a:tcPr>
                    </a:tc>
                    <a:tc>
                      <a:txBody>
                        <a:bodyPr/>
                        <a:lstStyle/>
                        <a:p>
                          <a:endParaRPr lang="fr-FR"/>
                        </a:p>
                      </a:txBody>
                      <a:tcPr>
                        <a:blipFill>
                          <a:blip r:embed="rId7"/>
                          <a:stretch>
                            <a:fillRect l="-200412" t="-358667" r="-301646" b="-2667"/>
                          </a:stretch>
                        </a:blipFill>
                      </a:tcPr>
                    </a:tc>
                    <a:tc>
                      <a:txBody>
                        <a:bodyPr/>
                        <a:lstStyle/>
                        <a:p>
                          <a:endParaRPr lang="fr-FR"/>
                        </a:p>
                      </a:txBody>
                      <a:tcPr/>
                    </a:tc>
                    <a:tc>
                      <a:txBody>
                        <a:bodyPr/>
                        <a:lstStyle/>
                        <a:p>
                          <a:endParaRPr lang="fr-FR"/>
                        </a:p>
                      </a:txBody>
                      <a:tcPr/>
                    </a:tc>
                    <a:tc>
                      <a:txBody>
                        <a:bodyPr/>
                        <a:lstStyle/>
                        <a:p>
                          <a:endParaRPr lang="fr-FR" dirty="0"/>
                        </a:p>
                      </a:txBody>
                      <a:tcPr/>
                    </a:tc>
                    <a:extLst>
                      <a:ext uri="{0D108BD9-81ED-4DB2-BD59-A6C34878D82A}">
                        <a16:rowId xmlns:a16="http://schemas.microsoft.com/office/drawing/2014/main" val="1026251496"/>
                      </a:ext>
                    </a:extLst>
                  </a:tr>
                </a:tbl>
              </a:graphicData>
            </a:graphic>
          </p:graphicFrame>
        </mc:Fallback>
      </mc:AlternateContent>
    </p:spTree>
    <p:extLst>
      <p:ext uri="{BB962C8B-B14F-4D97-AF65-F5344CB8AC3E}">
        <p14:creationId xmlns:p14="http://schemas.microsoft.com/office/powerpoint/2010/main" val="6799131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 name="Google Shape;286;p29">
            <a:extLst>
              <a:ext uri="{FF2B5EF4-FFF2-40B4-BE49-F238E27FC236}">
                <a16:creationId xmlns:a16="http://schemas.microsoft.com/office/drawing/2014/main" id="{ABDCD58E-FB84-201F-97D0-4B520E132A8C}"/>
              </a:ext>
            </a:extLst>
          </p:cNvPr>
          <p:cNvSpPr/>
          <p:nvPr/>
        </p:nvSpPr>
        <p:spPr>
          <a:xfrm>
            <a:off x="3022813" y="1810564"/>
            <a:ext cx="8145605"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a:r>
              <a:rPr lang="fr-FR" b="1" dirty="0"/>
              <a:t>Correction devoir surveillé N°4</a:t>
            </a:r>
            <a:endParaRPr lang="fr-FR" sz="2000" b="1" dirty="0">
              <a:solidFill>
                <a:schemeClr val="bg1">
                  <a:lumMod val="65000"/>
                </a:schemeClr>
              </a:solidFill>
              <a:latin typeface="Arial" panose="020B0604020202020204" pitchFamily="34" charset="0"/>
              <a:cs typeface="Arial" panose="020B0604020202020204" pitchFamily="34" charset="0"/>
            </a:endParaRPr>
          </a:p>
        </p:txBody>
      </p:sp>
      <p:sp>
        <p:nvSpPr>
          <p:cNvPr id="15" name="Google Shape;289;p29">
            <a:extLst>
              <a:ext uri="{FF2B5EF4-FFF2-40B4-BE49-F238E27FC236}">
                <a16:creationId xmlns:a16="http://schemas.microsoft.com/office/drawing/2014/main" id="{85F375F5-004F-F064-1F4E-54D59B70D8FA}"/>
              </a:ext>
            </a:extLst>
          </p:cNvPr>
          <p:cNvSpPr/>
          <p:nvPr/>
        </p:nvSpPr>
        <p:spPr>
          <a:xfrm>
            <a:off x="1342224" y="5659257"/>
            <a:ext cx="133632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p>
            <a:pPr algn="ctr" defTabSz="914377"/>
            <a:r>
              <a:rPr kumimoji="0" lang="fr-FR" sz="2000" b="0" i="0" u="none" strike="noStrike" kern="0" cap="none" spc="0" normalizeH="0" baseline="0" noProof="0" dirty="0">
                <a:ln>
                  <a:noFill/>
                </a:ln>
                <a:solidFill>
                  <a:prstClr val="white">
                    <a:lumMod val="50000"/>
                  </a:prstClr>
                </a:solidFill>
                <a:effectLst/>
                <a:uLnTx/>
                <a:uFillTx/>
                <a:latin typeface="Calibri" panose="020F0502020204030204" pitchFamily="34" charset="0"/>
                <a:ea typeface="Calibri"/>
                <a:cs typeface="Calibri" panose="020F0502020204030204" pitchFamily="34" charset="0"/>
                <a:sym typeface="Arial"/>
              </a:rPr>
              <a:t>Tâche 4</a:t>
            </a:r>
            <a:endParaRPr lang="fr-FR" sz="2000" kern="0" dirty="0">
              <a:solidFill>
                <a:prstClr val="white">
                  <a:lumMod val="50000"/>
                </a:prstClr>
              </a:solidFill>
              <a:latin typeface="Calibri" panose="020F0502020204030204" pitchFamily="34" charset="0"/>
              <a:ea typeface="Calibri"/>
              <a:cs typeface="Calibri" panose="020F0502020204030204" pitchFamily="34" charset="0"/>
              <a:sym typeface="Arial"/>
            </a:endParaRPr>
          </a:p>
        </p:txBody>
      </p:sp>
      <p:sp>
        <p:nvSpPr>
          <p:cNvPr id="16" name="Google Shape;291;p29">
            <a:extLst>
              <a:ext uri="{FF2B5EF4-FFF2-40B4-BE49-F238E27FC236}">
                <a16:creationId xmlns:a16="http://schemas.microsoft.com/office/drawing/2014/main" id="{ADD5BB2C-B97C-AC7F-2FD4-315C808D858B}"/>
              </a:ext>
            </a:extLst>
          </p:cNvPr>
          <p:cNvSpPr/>
          <p:nvPr/>
        </p:nvSpPr>
        <p:spPr>
          <a:xfrm>
            <a:off x="1321651" y="4730249"/>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p>
            <a:pPr algn="ctr" defTabSz="914377"/>
            <a:endParaRPr lang="fr-FR" sz="2000" kern="0" dirty="0">
              <a:solidFill>
                <a:prstClr val="white">
                  <a:lumMod val="50000"/>
                </a:prstClr>
              </a:solidFill>
              <a:latin typeface="Calibri" panose="020F0502020204030204" pitchFamily="34" charset="0"/>
              <a:ea typeface="Calibri"/>
              <a:cs typeface="Calibri" panose="020F0502020204030204" pitchFamily="34" charset="0"/>
              <a:sym typeface="Arial"/>
            </a:endParaRPr>
          </a:p>
        </p:txBody>
      </p:sp>
      <p:sp>
        <p:nvSpPr>
          <p:cNvPr id="17" name="Google Shape;293;p29">
            <a:extLst>
              <a:ext uri="{FF2B5EF4-FFF2-40B4-BE49-F238E27FC236}">
                <a16:creationId xmlns:a16="http://schemas.microsoft.com/office/drawing/2014/main" id="{EE321337-206A-A690-7375-D168168C42F0}"/>
              </a:ext>
            </a:extLst>
          </p:cNvPr>
          <p:cNvSpPr/>
          <p:nvPr/>
        </p:nvSpPr>
        <p:spPr>
          <a:xfrm>
            <a:off x="1389205" y="3772715"/>
            <a:ext cx="1358093"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a:r>
              <a:rPr lang="fr-FR" b="1" dirty="0">
                <a:sym typeface="Arial"/>
              </a:rPr>
              <a:t>Tâche 2</a:t>
            </a:r>
          </a:p>
        </p:txBody>
      </p:sp>
      <p:sp>
        <p:nvSpPr>
          <p:cNvPr id="18" name="Google Shape;291;p29">
            <a:extLst>
              <a:ext uri="{FF2B5EF4-FFF2-40B4-BE49-F238E27FC236}">
                <a16:creationId xmlns:a16="http://schemas.microsoft.com/office/drawing/2014/main" id="{C292A691-6A85-6748-2155-87E370E3EA1E}"/>
              </a:ext>
            </a:extLst>
          </p:cNvPr>
          <p:cNvSpPr/>
          <p:nvPr/>
        </p:nvSpPr>
        <p:spPr>
          <a:xfrm>
            <a:off x="1357806" y="2805686"/>
            <a:ext cx="1320739" cy="734401"/>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a:r>
              <a:rPr lang="fr-FR" b="1" dirty="0">
                <a:sym typeface="Arial"/>
              </a:rPr>
              <a:t>Tâche 1</a:t>
            </a:r>
          </a:p>
        </p:txBody>
      </p:sp>
      <p:sp>
        <p:nvSpPr>
          <p:cNvPr id="19" name="Google Shape;289;p29">
            <a:extLst>
              <a:ext uri="{FF2B5EF4-FFF2-40B4-BE49-F238E27FC236}">
                <a16:creationId xmlns:a16="http://schemas.microsoft.com/office/drawing/2014/main" id="{4017964E-FA83-761C-86B1-3E5647955B13}"/>
              </a:ext>
            </a:extLst>
          </p:cNvPr>
          <p:cNvSpPr/>
          <p:nvPr/>
        </p:nvSpPr>
        <p:spPr>
          <a:xfrm>
            <a:off x="1357806" y="1850835"/>
            <a:ext cx="1320739"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defTabSz="685783"/>
            <a:r>
              <a:rPr lang="fr-FR" sz="2000" b="1" dirty="0">
                <a:sym typeface="Arial"/>
              </a:rPr>
              <a:t>CDS</a:t>
            </a:r>
          </a:p>
        </p:txBody>
      </p:sp>
      <p:sp>
        <p:nvSpPr>
          <p:cNvPr id="20" name="Google Shape;292;p29">
            <a:extLst>
              <a:ext uri="{FF2B5EF4-FFF2-40B4-BE49-F238E27FC236}">
                <a16:creationId xmlns:a16="http://schemas.microsoft.com/office/drawing/2014/main" id="{D06668B3-CDDA-352E-AEE0-24A484BF68E6}"/>
              </a:ext>
            </a:extLst>
          </p:cNvPr>
          <p:cNvSpPr/>
          <p:nvPr/>
        </p:nvSpPr>
        <p:spPr>
          <a:xfrm>
            <a:off x="2991543" y="5597659"/>
            <a:ext cx="8111946" cy="82022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p>
            <a:pPr algn="ctr"/>
            <a:r>
              <a:rPr lang="fr-FR" sz="2000" b="1" dirty="0">
                <a:solidFill>
                  <a:schemeClr val="bg1">
                    <a:lumMod val="50000"/>
                  </a:schemeClr>
                </a:solidFill>
              </a:rPr>
              <a:t>Déterminer et interpréter le mode d’une série statistique</a:t>
            </a:r>
          </a:p>
        </p:txBody>
      </p:sp>
      <p:sp>
        <p:nvSpPr>
          <p:cNvPr id="21" name="Google Shape;292;p29">
            <a:extLst>
              <a:ext uri="{FF2B5EF4-FFF2-40B4-BE49-F238E27FC236}">
                <a16:creationId xmlns:a16="http://schemas.microsoft.com/office/drawing/2014/main" id="{A4B2D5EF-B2D1-FD9E-B26A-6CC6935619CF}"/>
              </a:ext>
            </a:extLst>
          </p:cNvPr>
          <p:cNvSpPr/>
          <p:nvPr/>
        </p:nvSpPr>
        <p:spPr>
          <a:xfrm>
            <a:off x="3056472" y="3718565"/>
            <a:ext cx="8111946"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a:r>
              <a:rPr lang="fr-FR" b="1" dirty="0"/>
              <a:t>Organiser des données statistiques quantitatives en tableau </a:t>
            </a:r>
          </a:p>
        </p:txBody>
      </p:sp>
      <p:sp>
        <p:nvSpPr>
          <p:cNvPr id="22" name="Google Shape;292;p29">
            <a:extLst>
              <a:ext uri="{FF2B5EF4-FFF2-40B4-BE49-F238E27FC236}">
                <a16:creationId xmlns:a16="http://schemas.microsoft.com/office/drawing/2014/main" id="{1345C3FC-2AC4-C7BA-A11F-5818CA7455A4}"/>
              </a:ext>
            </a:extLst>
          </p:cNvPr>
          <p:cNvSpPr/>
          <p:nvPr/>
        </p:nvSpPr>
        <p:spPr>
          <a:xfrm>
            <a:off x="3057672" y="2814531"/>
            <a:ext cx="8110746"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a:r>
              <a:rPr lang="fr-FR" b="1" dirty="0"/>
              <a:t>Organiser des données statistiques qualitatives en tableau</a:t>
            </a:r>
          </a:p>
        </p:txBody>
      </p:sp>
      <p:sp>
        <p:nvSpPr>
          <p:cNvPr id="23" name="Google Shape;292;p29">
            <a:extLst>
              <a:ext uri="{FF2B5EF4-FFF2-40B4-BE49-F238E27FC236}">
                <a16:creationId xmlns:a16="http://schemas.microsoft.com/office/drawing/2014/main" id="{BF8E1DED-2DE7-54AB-A58D-2A5E90AF3AD5}"/>
              </a:ext>
            </a:extLst>
          </p:cNvPr>
          <p:cNvSpPr/>
          <p:nvPr/>
        </p:nvSpPr>
        <p:spPr>
          <a:xfrm>
            <a:off x="2991543" y="4693305"/>
            <a:ext cx="814850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a:r>
              <a:rPr lang="fr-FR" sz="2400" b="1" dirty="0"/>
              <a:t>Calculer et interpréter la fréquence et le pourcentage </a:t>
            </a:r>
          </a:p>
        </p:txBody>
      </p:sp>
      <p:sp>
        <p:nvSpPr>
          <p:cNvPr id="25" name="Rectangle 24">
            <a:extLst>
              <a:ext uri="{FF2B5EF4-FFF2-40B4-BE49-F238E27FC236}">
                <a16:creationId xmlns:a16="http://schemas.microsoft.com/office/drawing/2014/main" id="{E2D8B298-C52A-F641-FE46-F63A5D014E5F}"/>
              </a:ext>
            </a:extLst>
          </p:cNvPr>
          <p:cNvSpPr/>
          <p:nvPr/>
        </p:nvSpPr>
        <p:spPr>
          <a:xfrm>
            <a:off x="1389205" y="1080983"/>
            <a:ext cx="9750839" cy="554477"/>
          </a:xfrm>
          <a:prstGeom prst="rect">
            <a:avLst/>
          </a:prstGeom>
          <a:solidFill>
            <a:srgbClr val="1D6FA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b="1" dirty="0">
              <a:solidFill>
                <a:prstClr val="white"/>
              </a:solidFill>
              <a:latin typeface="Arial" panose="020B0604020202020204" pitchFamily="34" charset="0"/>
              <a:cs typeface="Arial" panose="020B0604020202020204" pitchFamily="34" charset="0"/>
              <a:sym typeface="Arial"/>
            </a:endParaRPr>
          </a:p>
        </p:txBody>
      </p:sp>
      <p:sp>
        <p:nvSpPr>
          <p:cNvPr id="31" name="Text Placeholder 30">
            <a:extLst>
              <a:ext uri="{FF2B5EF4-FFF2-40B4-BE49-F238E27FC236}">
                <a16:creationId xmlns:a16="http://schemas.microsoft.com/office/drawing/2014/main" id="{ACE85E0A-429A-B51A-FED1-DABE33E433BE}"/>
              </a:ext>
            </a:extLst>
          </p:cNvPr>
          <p:cNvSpPr txBox="1">
            <a:spLocks/>
          </p:cNvSpPr>
          <p:nvPr/>
        </p:nvSpPr>
        <p:spPr>
          <a:xfrm>
            <a:off x="1588655" y="1124515"/>
            <a:ext cx="9360054" cy="5544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800" b="1"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r>
              <a:rPr lang="fr-FR" dirty="0"/>
              <a:t>Leçon 13 : Statistiques et probabilité</a:t>
            </a:r>
          </a:p>
        </p:txBody>
      </p:sp>
      <p:sp>
        <p:nvSpPr>
          <p:cNvPr id="33" name="Text Placeholder 30">
            <a:extLst>
              <a:ext uri="{FF2B5EF4-FFF2-40B4-BE49-F238E27FC236}">
                <a16:creationId xmlns:a16="http://schemas.microsoft.com/office/drawing/2014/main" id="{74B77D63-73E9-1593-011E-46752471AACE}"/>
              </a:ext>
            </a:extLst>
          </p:cNvPr>
          <p:cNvSpPr txBox="1">
            <a:spLocks/>
          </p:cNvSpPr>
          <p:nvPr/>
        </p:nvSpPr>
        <p:spPr>
          <a:xfrm>
            <a:off x="1357806" y="1725150"/>
            <a:ext cx="1227600"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endParaRPr lang="fr-FR" b="1" dirty="0">
              <a:sym typeface="Arial"/>
            </a:endParaRPr>
          </a:p>
        </p:txBody>
      </p:sp>
      <p:sp>
        <p:nvSpPr>
          <p:cNvPr id="34" name="Text Placeholder 30">
            <a:extLst>
              <a:ext uri="{FF2B5EF4-FFF2-40B4-BE49-F238E27FC236}">
                <a16:creationId xmlns:a16="http://schemas.microsoft.com/office/drawing/2014/main" id="{5A5473BC-EC26-52C1-01CB-9DB741F8195B}"/>
              </a:ext>
            </a:extLst>
          </p:cNvPr>
          <p:cNvSpPr txBox="1">
            <a:spLocks/>
          </p:cNvSpPr>
          <p:nvPr/>
        </p:nvSpPr>
        <p:spPr>
          <a:xfrm>
            <a:off x="1342223" y="5659257"/>
            <a:ext cx="1227600"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endParaRPr lang="fr-FR" dirty="0">
              <a:solidFill>
                <a:schemeClr val="bg1">
                  <a:lumMod val="65000"/>
                </a:schemeClr>
              </a:solidFill>
              <a:sym typeface="Arial"/>
            </a:endParaRPr>
          </a:p>
        </p:txBody>
      </p:sp>
      <p:sp>
        <p:nvSpPr>
          <p:cNvPr id="35" name="Text Placeholder 30">
            <a:extLst>
              <a:ext uri="{FF2B5EF4-FFF2-40B4-BE49-F238E27FC236}">
                <a16:creationId xmlns:a16="http://schemas.microsoft.com/office/drawing/2014/main" id="{73E5BBA2-961A-BE45-24C4-7E95127A3713}"/>
              </a:ext>
            </a:extLst>
          </p:cNvPr>
          <p:cNvSpPr txBox="1">
            <a:spLocks/>
          </p:cNvSpPr>
          <p:nvPr/>
        </p:nvSpPr>
        <p:spPr>
          <a:xfrm>
            <a:off x="1342223" y="3761969"/>
            <a:ext cx="1227600"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endParaRPr lang="fr-FR" dirty="0">
              <a:solidFill>
                <a:schemeClr val="bg1">
                  <a:lumMod val="65000"/>
                </a:schemeClr>
              </a:solidFill>
              <a:sym typeface="Arial"/>
            </a:endParaRPr>
          </a:p>
        </p:txBody>
      </p:sp>
      <p:sp>
        <p:nvSpPr>
          <p:cNvPr id="36" name="Text Placeholder 30">
            <a:extLst>
              <a:ext uri="{FF2B5EF4-FFF2-40B4-BE49-F238E27FC236}">
                <a16:creationId xmlns:a16="http://schemas.microsoft.com/office/drawing/2014/main" id="{5F879908-CFB2-F5B3-9CE2-A65F5F3E6223}"/>
              </a:ext>
            </a:extLst>
          </p:cNvPr>
          <p:cNvSpPr txBox="1">
            <a:spLocks/>
          </p:cNvSpPr>
          <p:nvPr/>
        </p:nvSpPr>
        <p:spPr>
          <a:xfrm>
            <a:off x="3115952" y="1788112"/>
            <a:ext cx="8144401"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sz="1800" dirty="0">
              <a:solidFill>
                <a:schemeClr val="bg2">
                  <a:lumMod val="75000"/>
                </a:schemeClr>
              </a:solidFill>
              <a:sym typeface="Arial"/>
            </a:endParaRPr>
          </a:p>
        </p:txBody>
      </p:sp>
      <p:sp>
        <p:nvSpPr>
          <p:cNvPr id="37" name="Text Placeholder 30">
            <a:extLst>
              <a:ext uri="{FF2B5EF4-FFF2-40B4-BE49-F238E27FC236}">
                <a16:creationId xmlns:a16="http://schemas.microsoft.com/office/drawing/2014/main" id="{E5613986-D276-9B3C-5DB2-6BC9EC6464B6}"/>
              </a:ext>
            </a:extLst>
          </p:cNvPr>
          <p:cNvSpPr txBox="1">
            <a:spLocks/>
          </p:cNvSpPr>
          <p:nvPr/>
        </p:nvSpPr>
        <p:spPr>
          <a:xfrm>
            <a:off x="3167034" y="2610870"/>
            <a:ext cx="8110747"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defRPr/>
            </a:pPr>
            <a:endParaRPr lang="fr-FR" dirty="0">
              <a:solidFill>
                <a:prstClr val="black"/>
              </a:solidFill>
              <a:sym typeface="Arial"/>
            </a:endParaRPr>
          </a:p>
        </p:txBody>
      </p:sp>
      <p:sp>
        <p:nvSpPr>
          <p:cNvPr id="38" name="Text Placeholder 30">
            <a:extLst>
              <a:ext uri="{FF2B5EF4-FFF2-40B4-BE49-F238E27FC236}">
                <a16:creationId xmlns:a16="http://schemas.microsoft.com/office/drawing/2014/main" id="{EBDE91BD-63FD-5B1F-6DD1-B92C2E29D06E}"/>
              </a:ext>
            </a:extLst>
          </p:cNvPr>
          <p:cNvSpPr txBox="1">
            <a:spLocks/>
          </p:cNvSpPr>
          <p:nvPr/>
        </p:nvSpPr>
        <p:spPr>
          <a:xfrm>
            <a:off x="3167034" y="3497922"/>
            <a:ext cx="8110747"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defRPr/>
            </a:pPr>
            <a:endParaRPr lang="fr-FR" sz="1600" b="1" dirty="0">
              <a:solidFill>
                <a:prstClr val="black"/>
              </a:solidFill>
              <a:sym typeface="Arial"/>
            </a:endParaRPr>
          </a:p>
        </p:txBody>
      </p:sp>
      <p:sp>
        <p:nvSpPr>
          <p:cNvPr id="57" name="Text Placeholder 56">
            <a:extLst>
              <a:ext uri="{FF2B5EF4-FFF2-40B4-BE49-F238E27FC236}">
                <a16:creationId xmlns:a16="http://schemas.microsoft.com/office/drawing/2014/main" id="{E5BB8188-B4EF-6660-AB63-219894C8D82B}"/>
              </a:ext>
            </a:extLst>
          </p:cNvPr>
          <p:cNvSpPr txBox="1">
            <a:spLocks/>
          </p:cNvSpPr>
          <p:nvPr/>
        </p:nvSpPr>
        <p:spPr>
          <a:xfrm>
            <a:off x="1320452" y="2793074"/>
            <a:ext cx="1227600"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dirty="0">
              <a:solidFill>
                <a:schemeClr val="bg1">
                  <a:lumMod val="65000"/>
                </a:schemeClr>
              </a:solidFill>
            </a:endParaRPr>
          </a:p>
        </p:txBody>
      </p:sp>
      <p:sp>
        <p:nvSpPr>
          <p:cNvPr id="58" name="Text Placeholder 56">
            <a:extLst>
              <a:ext uri="{FF2B5EF4-FFF2-40B4-BE49-F238E27FC236}">
                <a16:creationId xmlns:a16="http://schemas.microsoft.com/office/drawing/2014/main" id="{DEA8D192-0ACB-D289-1C7C-02D71D351638}"/>
              </a:ext>
            </a:extLst>
          </p:cNvPr>
          <p:cNvSpPr txBox="1">
            <a:spLocks/>
          </p:cNvSpPr>
          <p:nvPr/>
        </p:nvSpPr>
        <p:spPr>
          <a:xfrm>
            <a:off x="3133380" y="5680036"/>
            <a:ext cx="8109547" cy="734400"/>
          </a:xfrm>
          <a:prstGeom prst="rect">
            <a:avLst/>
          </a:prstGeom>
        </p:spPr>
        <p:txBody>
          <a:bodyPr anchor="ctr"/>
          <a:lstStyle>
            <a:lvl1pPr marL="228600" indent="-228600" algn="ctr" defTabSz="685783" rtl="0" eaLnBrk="1" latinLnBrk="0" hangingPunct="1">
              <a:lnSpc>
                <a:spcPct val="90000"/>
              </a:lnSpc>
              <a:spcBef>
                <a:spcPts val="10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defTabSz="685783"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chemeClr val="tx1"/>
              </a:solidFill>
              <a:effectLst/>
              <a:uLnTx/>
              <a:uFillTx/>
              <a:latin typeface="Aptos" panose="02110004020202020204"/>
              <a:ea typeface="+mn-ea"/>
              <a:cs typeface="+mn-cs"/>
              <a:sym typeface="Arial"/>
            </a:endParaRPr>
          </a:p>
        </p:txBody>
      </p:sp>
      <p:sp>
        <p:nvSpPr>
          <p:cNvPr id="59" name="Text Placeholder 30">
            <a:extLst>
              <a:ext uri="{FF2B5EF4-FFF2-40B4-BE49-F238E27FC236}">
                <a16:creationId xmlns:a16="http://schemas.microsoft.com/office/drawing/2014/main" id="{FC010466-58C6-D15B-C6EC-229C11D5FFF2}"/>
              </a:ext>
            </a:extLst>
          </p:cNvPr>
          <p:cNvSpPr txBox="1">
            <a:spLocks/>
          </p:cNvSpPr>
          <p:nvPr/>
        </p:nvSpPr>
        <p:spPr>
          <a:xfrm>
            <a:off x="3133380" y="5103730"/>
            <a:ext cx="8150400" cy="734400"/>
          </a:xfrm>
          <a:prstGeom prst="rect">
            <a:avLst/>
          </a:prstGeom>
        </p:spPr>
        <p:txBody>
          <a:bodyPr anchor="ctr">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defRPr/>
            </a:pPr>
            <a:endParaRPr lang="fr-FR" sz="2000" dirty="0">
              <a:solidFill>
                <a:prstClr val="black"/>
              </a:solidFill>
              <a:sym typeface="Arial"/>
            </a:endParaRPr>
          </a:p>
        </p:txBody>
      </p:sp>
      <p:sp>
        <p:nvSpPr>
          <p:cNvPr id="24" name="Google Shape;293;p29">
            <a:extLst>
              <a:ext uri="{FF2B5EF4-FFF2-40B4-BE49-F238E27FC236}">
                <a16:creationId xmlns:a16="http://schemas.microsoft.com/office/drawing/2014/main" id="{EE321337-206A-A690-7375-D168168C42F0}"/>
              </a:ext>
            </a:extLst>
          </p:cNvPr>
          <p:cNvSpPr/>
          <p:nvPr/>
        </p:nvSpPr>
        <p:spPr>
          <a:xfrm>
            <a:off x="1320452" y="4728997"/>
            <a:ext cx="1358093"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a:r>
              <a:rPr lang="fr-FR" sz="2400" b="1" dirty="0">
                <a:sym typeface="Arial"/>
              </a:rPr>
              <a:t>Tâche 3</a:t>
            </a:r>
          </a:p>
        </p:txBody>
      </p:sp>
    </p:spTree>
    <p:extLst>
      <p:ext uri="{BB962C8B-B14F-4D97-AF65-F5344CB8AC3E}">
        <p14:creationId xmlns:p14="http://schemas.microsoft.com/office/powerpoint/2010/main" val="213335200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9B9750-5B52-215D-D161-3F0413C62E79}"/>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D232CCC-CB8E-3F5C-B5BB-8D4FCC0A6A1A}"/>
              </a:ext>
            </a:extLst>
          </p:cNvPr>
          <p:cNvSpPr>
            <a:spLocks noGrp="1"/>
          </p:cNvSpPr>
          <p:nvPr>
            <p:ph type="title"/>
          </p:nvPr>
        </p:nvSpPr>
        <p:spPr>
          <a:xfrm>
            <a:off x="1030288" y="400789"/>
            <a:ext cx="10277091" cy="267549"/>
          </a:xfrm>
        </p:spPr>
        <p:txBody>
          <a:bodyPr/>
          <a:lstStyle/>
          <a:p>
            <a:r>
              <a:rPr lang="fr-FR" dirty="0"/>
              <a:t>Je calcule le pourcentage des minimes</a:t>
            </a:r>
            <a:endParaRPr lang="fr-FR" sz="1400" dirty="0"/>
          </a:p>
        </p:txBody>
      </p:sp>
      <p:pic>
        <p:nvPicPr>
          <p:cNvPr id="9" name="Google Shape;289;p51">
            <a:extLst>
              <a:ext uri="{FF2B5EF4-FFF2-40B4-BE49-F238E27FC236}">
                <a16:creationId xmlns:a16="http://schemas.microsoft.com/office/drawing/2014/main" id="{24199D23-0CFC-32EB-A74C-4888DB1553A3}"/>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6" name="Espace réservé du contenu 5">
            <a:extLst>
              <a:ext uri="{FF2B5EF4-FFF2-40B4-BE49-F238E27FC236}">
                <a16:creationId xmlns:a16="http://schemas.microsoft.com/office/drawing/2014/main" id="{95E86093-E4B7-B4BB-E030-9CB7971570AD}"/>
              </a:ext>
            </a:extLst>
          </p:cNvPr>
          <p:cNvSpPr>
            <a:spLocks noGrp="1"/>
          </p:cNvSpPr>
          <p:nvPr>
            <p:ph sz="quarter" idx="11"/>
          </p:nvPr>
        </p:nvSpPr>
        <p:spPr/>
        <p:txBody>
          <a:bodyPr/>
          <a:lstStyle/>
          <a:p>
            <a:r>
              <a:rPr lang="fr-FR" dirty="0"/>
              <a:t>L’ enseignant explique </a:t>
            </a:r>
            <a:endParaRPr lang="fr-CH" dirty="0"/>
          </a:p>
        </p:txBody>
      </p:sp>
      <p:pic>
        <p:nvPicPr>
          <p:cNvPr id="4" name="Image 3">
            <a:extLst>
              <a:ext uri="{FF2B5EF4-FFF2-40B4-BE49-F238E27FC236}">
                <a16:creationId xmlns:a16="http://schemas.microsoft.com/office/drawing/2014/main" id="{A8951072-9A8E-B005-829D-7CDB764687AA}"/>
              </a:ext>
            </a:extLst>
          </p:cNvPr>
          <p:cNvPicPr>
            <a:picLocks noChangeAspect="1"/>
          </p:cNvPicPr>
          <p:nvPr/>
        </p:nvPicPr>
        <p:blipFill>
          <a:blip r:embed="rId2"/>
          <a:stretch>
            <a:fillRect/>
          </a:stretch>
        </p:blipFill>
        <p:spPr>
          <a:xfrm>
            <a:off x="11261035" y="1052633"/>
            <a:ext cx="502852" cy="502852"/>
          </a:xfrm>
          <a:prstGeom prst="rect">
            <a:avLst/>
          </a:prstGeom>
        </p:spPr>
      </p:pic>
      <mc:AlternateContent xmlns:mc="http://schemas.openxmlformats.org/markup-compatibility/2006" xmlns:a14="http://schemas.microsoft.com/office/drawing/2010/main">
        <mc:Choice Requires="a14">
          <p:sp>
            <p:nvSpPr>
              <p:cNvPr id="3" name="Rectangle à coins arrondis 71">
                <a:extLst>
                  <a:ext uri="{FF2B5EF4-FFF2-40B4-BE49-F238E27FC236}">
                    <a16:creationId xmlns:a16="http://schemas.microsoft.com/office/drawing/2014/main" id="{CAB3DA5E-9752-0F8C-E155-BD47A7EE2E91}"/>
                  </a:ext>
                </a:extLst>
              </p:cNvPr>
              <p:cNvSpPr/>
              <p:nvPr/>
            </p:nvSpPr>
            <p:spPr>
              <a:xfrm>
                <a:off x="2310287" y="1163670"/>
                <a:ext cx="7211400" cy="391815"/>
              </a:xfrm>
              <a:prstGeom prst="round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𝑬𝒇𝒇𝒆𝒄𝒕𝒊𝒇</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 </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𝒕𝒐𝒕𝒂𝒍</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𝟏𝟎</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𝟕</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𝟔</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𝟓</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𝟒</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2400" b="1" i="1" u="none" strike="noStrike" kern="1200" cap="none" spc="0" normalizeH="0" baseline="0" noProof="0" dirty="0" smtClean="0">
                          <a:ln>
                            <a:noFill/>
                          </a:ln>
                          <a:solidFill>
                            <a:srgbClr val="FF0000"/>
                          </a:solidFill>
                          <a:effectLst/>
                          <a:uLnTx/>
                          <a:uFillTx/>
                          <a:latin typeface="Cambria Math" panose="02040503050406030204" pitchFamily="18" charset="0"/>
                          <a:ea typeface="+mn-ea"/>
                          <a:cs typeface="+mn-cs"/>
                        </a:rPr>
                        <m:t>𝟑𝟐</m:t>
                      </m:r>
                    </m:oMath>
                  </m:oMathPara>
                </a14:m>
                <a:endParaRPr kumimoji="0" lang="fr-FR"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3" name="Rectangle à coins arrondis 71">
                <a:extLst>
                  <a:ext uri="{FF2B5EF4-FFF2-40B4-BE49-F238E27FC236}">
                    <a16:creationId xmlns:a16="http://schemas.microsoft.com/office/drawing/2014/main" id="{CAB3DA5E-9752-0F8C-E155-BD47A7EE2E91}"/>
                  </a:ext>
                </a:extLst>
              </p:cNvPr>
              <p:cNvSpPr>
                <a:spLocks noRot="1" noChangeAspect="1" noMove="1" noResize="1" noEditPoints="1" noAdjustHandles="1" noChangeArrowheads="1" noChangeShapeType="1" noTextEdit="1"/>
              </p:cNvSpPr>
              <p:nvPr/>
            </p:nvSpPr>
            <p:spPr>
              <a:xfrm>
                <a:off x="2310287" y="1163670"/>
                <a:ext cx="7211400" cy="391815"/>
              </a:xfrm>
              <a:prstGeom prst="roundRect">
                <a:avLst/>
              </a:prstGeom>
              <a:blipFill>
                <a:blip r:embed="rId3"/>
                <a:stretch>
                  <a:fillRect b="-31250"/>
                </a:stretch>
              </a:blipFill>
              <a:ln w="38100">
                <a:noFill/>
              </a:ln>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2" name="Rectangle à coins arrondis 95">
                <a:extLst>
                  <a:ext uri="{FF2B5EF4-FFF2-40B4-BE49-F238E27FC236}">
                    <a16:creationId xmlns:a16="http://schemas.microsoft.com/office/drawing/2014/main" id="{4759F432-F440-9194-8CCD-139B87D2EF4B}"/>
                  </a:ext>
                </a:extLst>
              </p:cNvPr>
              <p:cNvSpPr/>
              <p:nvPr/>
            </p:nvSpPr>
            <p:spPr>
              <a:xfrm>
                <a:off x="2473752" y="4197900"/>
                <a:ext cx="6878538" cy="646665"/>
              </a:xfrm>
              <a:prstGeom prst="roundRect">
                <a:avLst/>
              </a:prstGeom>
              <a:solidFill>
                <a:schemeClr val="accent2">
                  <a:lumMod val="20000"/>
                  <a:lumOff val="80000"/>
                </a:schemeClr>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14:m>
                  <m:oMathPara xmlns:m="http://schemas.openxmlformats.org/officeDocument/2006/math">
                    <m:oMathParaPr>
                      <m:jc m:val="left"/>
                    </m:oMathParaPr>
                    <m:oMath xmlns:m="http://schemas.openxmlformats.org/officeDocument/2006/math">
                      <m:r>
                        <a:rPr lang="fr-FR" sz="2800" b="1" i="1" dirty="0">
                          <a:solidFill>
                            <a:schemeClr val="tx1"/>
                          </a:solidFill>
                          <a:latin typeface="Cambria Math" panose="02040503050406030204" pitchFamily="18" charset="0"/>
                        </a:rPr>
                        <m:t>𝑷𝒐𝒖𝒓𝒄𝒆𝒏𝒕𝒂𝒈𝒆</m:t>
                      </m:r>
                      <m:r>
                        <a:rPr lang="fr-FR" sz="2800" b="1" i="1" dirty="0">
                          <a:solidFill>
                            <a:schemeClr val="tx1"/>
                          </a:solidFill>
                          <a:latin typeface="Cambria Math" panose="02040503050406030204" pitchFamily="18" charset="0"/>
                        </a:rPr>
                        <m:t>=</m:t>
                      </m:r>
                      <m:r>
                        <a:rPr lang="fr-FR" sz="2800" b="1" i="1" dirty="0">
                          <a:solidFill>
                            <a:schemeClr val="tx1"/>
                          </a:solidFill>
                          <a:latin typeface="Cambria Math" panose="02040503050406030204" pitchFamily="18" charset="0"/>
                        </a:rPr>
                        <m:t>𝑭𝒓</m:t>
                      </m:r>
                      <m:r>
                        <a:rPr lang="fr-FR" sz="2800" b="1" i="1" dirty="0">
                          <a:solidFill>
                            <a:schemeClr val="tx1"/>
                          </a:solidFill>
                          <a:latin typeface="Cambria Math" panose="02040503050406030204" pitchFamily="18" charset="0"/>
                        </a:rPr>
                        <m:t>é</m:t>
                      </m:r>
                      <m:r>
                        <a:rPr lang="fr-FR" sz="2800" b="1" i="1" dirty="0">
                          <a:solidFill>
                            <a:schemeClr val="tx1"/>
                          </a:solidFill>
                          <a:latin typeface="Cambria Math" panose="02040503050406030204" pitchFamily="18" charset="0"/>
                        </a:rPr>
                        <m:t>𝒒𝒖𝒆𝒏𝒄𝒆</m:t>
                      </m:r>
                      <m:r>
                        <a:rPr lang="fr-FR" sz="2800" b="1" i="1" dirty="0">
                          <a:solidFill>
                            <a:schemeClr val="tx1"/>
                          </a:solidFill>
                          <a:latin typeface="Cambria Math" panose="02040503050406030204" pitchFamily="18" charset="0"/>
                          <a:ea typeface="Cambria Math" panose="02040503050406030204" pitchFamily="18" charset="0"/>
                        </a:rPr>
                        <m:t>×</m:t>
                      </m:r>
                      <m:r>
                        <a:rPr lang="fr-FR" sz="2800" b="1" i="1" dirty="0">
                          <a:solidFill>
                            <a:schemeClr val="tx1"/>
                          </a:solidFill>
                          <a:latin typeface="Cambria Math" panose="02040503050406030204" pitchFamily="18" charset="0"/>
                          <a:ea typeface="Cambria Math" panose="02040503050406030204" pitchFamily="18" charset="0"/>
                        </a:rPr>
                        <m:t>𝟏𝟎𝟎</m:t>
                      </m:r>
                    </m:oMath>
                  </m:oMathPara>
                </a14:m>
                <a:endParaRPr lang="fr-FR" sz="2800" b="1" dirty="0">
                  <a:solidFill>
                    <a:schemeClr val="tx1"/>
                  </a:solidFill>
                </a:endParaRPr>
              </a:p>
            </p:txBody>
          </p:sp>
        </mc:Choice>
        <mc:Fallback xmlns="">
          <p:sp>
            <p:nvSpPr>
              <p:cNvPr id="12" name="Rectangle à coins arrondis 95">
                <a:extLst>
                  <a:ext uri="{FF2B5EF4-FFF2-40B4-BE49-F238E27FC236}">
                    <a16:creationId xmlns:a16="http://schemas.microsoft.com/office/drawing/2014/main" id="{4759F432-F440-9194-8CCD-139B87D2EF4B}"/>
                  </a:ext>
                </a:extLst>
              </p:cNvPr>
              <p:cNvSpPr>
                <a:spLocks noRot="1" noChangeAspect="1" noMove="1" noResize="1" noEditPoints="1" noAdjustHandles="1" noChangeArrowheads="1" noChangeShapeType="1" noTextEdit="1"/>
              </p:cNvSpPr>
              <p:nvPr/>
            </p:nvSpPr>
            <p:spPr>
              <a:xfrm>
                <a:off x="2473752" y="4197900"/>
                <a:ext cx="6878538" cy="646665"/>
              </a:xfrm>
              <a:prstGeom prst="roundRect">
                <a:avLst/>
              </a:prstGeom>
              <a:blipFill>
                <a:blip r:embed="rId4"/>
                <a:stretch>
                  <a:fillRect/>
                </a:stretch>
              </a:blipFill>
              <a:ln w="38100">
                <a:solidFill>
                  <a:schemeClr val="accent1"/>
                </a:solidFill>
              </a:ln>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3" name="Rectangle à coins arrondis 96">
                <a:extLst>
                  <a:ext uri="{FF2B5EF4-FFF2-40B4-BE49-F238E27FC236}">
                    <a16:creationId xmlns:a16="http://schemas.microsoft.com/office/drawing/2014/main" id="{48525083-D0B9-602D-AA45-E3E29EB277A5}"/>
                  </a:ext>
                </a:extLst>
              </p:cNvPr>
              <p:cNvSpPr/>
              <p:nvPr/>
            </p:nvSpPr>
            <p:spPr>
              <a:xfrm>
                <a:off x="965387" y="5091171"/>
                <a:ext cx="10547074" cy="514592"/>
              </a:xfrm>
              <a:prstGeom prst="round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MA" sz="3200" b="1" dirty="0">
                    <a:solidFill>
                      <a:schemeClr val="tx1"/>
                    </a:solidFill>
                  </a:rPr>
                  <a:t>Pourcentage </a:t>
                </a:r>
                <a14:m>
                  <m:oMath xmlns:m="http://schemas.openxmlformats.org/officeDocument/2006/math">
                    <m:r>
                      <a:rPr lang="fr-MA" sz="3200" b="1" i="1" dirty="0" smtClean="0">
                        <a:solidFill>
                          <a:schemeClr val="tx1"/>
                        </a:solidFill>
                        <a:latin typeface="Cambria Math" panose="02040503050406030204" pitchFamily="18" charset="0"/>
                      </a:rPr>
                      <m:t>𝒅𝒆𝒔</m:t>
                    </m:r>
                    <m:r>
                      <a:rPr lang="fr-FR" sz="3200" b="1" i="1" dirty="0" smtClean="0">
                        <a:solidFill>
                          <a:schemeClr val="tx1"/>
                        </a:solidFill>
                        <a:latin typeface="Cambria Math" panose="02040503050406030204" pitchFamily="18" charset="0"/>
                      </a:rPr>
                      <m:t> </m:t>
                    </m:r>
                    <m:r>
                      <a:rPr lang="fr-FR" sz="3200" b="1" i="1" dirty="0" smtClean="0">
                        <a:solidFill>
                          <a:schemeClr val="tx1"/>
                        </a:solidFill>
                        <a:latin typeface="Cambria Math" panose="02040503050406030204" pitchFamily="18" charset="0"/>
                      </a:rPr>
                      <m:t>𝑴𝒊𝒏𝒊𝒎𝒆𝒔</m:t>
                    </m:r>
                    <m:r>
                      <a:rPr lang="fr-FR" sz="3200" b="1" i="1" dirty="0" smtClean="0">
                        <a:solidFill>
                          <a:schemeClr val="tx1"/>
                        </a:solidFill>
                        <a:latin typeface="Cambria Math" panose="02040503050406030204" pitchFamily="18" charset="0"/>
                      </a:rPr>
                      <m:t>=</m:t>
                    </m:r>
                    <m:r>
                      <a:rPr lang="fr-FR" sz="3200" b="1" i="1" dirty="0" smtClean="0">
                        <a:solidFill>
                          <a:schemeClr val="tx1"/>
                        </a:solidFill>
                        <a:latin typeface="Cambria Math" panose="02040503050406030204" pitchFamily="18" charset="0"/>
                      </a:rPr>
                      <m:t>𝟎</m:t>
                    </m:r>
                    <m:r>
                      <a:rPr lang="fr-FR" sz="3200" b="1" i="1" dirty="0" smtClean="0">
                        <a:solidFill>
                          <a:schemeClr val="tx1"/>
                        </a:solidFill>
                        <a:latin typeface="Cambria Math" panose="02040503050406030204" pitchFamily="18" charset="0"/>
                      </a:rPr>
                      <m:t>,</m:t>
                    </m:r>
                    <m:r>
                      <a:rPr lang="fr-FR" sz="3200" b="1" i="1" dirty="0" smtClean="0">
                        <a:solidFill>
                          <a:schemeClr val="tx1"/>
                        </a:solidFill>
                        <a:latin typeface="Cambria Math" panose="02040503050406030204" pitchFamily="18" charset="0"/>
                      </a:rPr>
                      <m:t>𝟏𝟖𝟕𝟓</m:t>
                    </m:r>
                    <m:r>
                      <a:rPr lang="fr-MA" sz="3200" b="1" i="1" dirty="0" smtClean="0">
                        <a:solidFill>
                          <a:schemeClr val="tx1"/>
                        </a:solidFill>
                        <a:latin typeface="Cambria Math" panose="02040503050406030204" pitchFamily="18" charset="0"/>
                      </a:rPr>
                      <m:t>×</m:t>
                    </m:r>
                    <m:r>
                      <a:rPr lang="fr-MA" sz="3200" b="1" i="1" dirty="0" smtClean="0">
                        <a:solidFill>
                          <a:schemeClr val="tx1"/>
                        </a:solidFill>
                        <a:latin typeface="Cambria Math" panose="02040503050406030204" pitchFamily="18" charset="0"/>
                      </a:rPr>
                      <m:t>𝟏𝟎𝟎</m:t>
                    </m:r>
                    <m:r>
                      <a:rPr lang="fr-MA" sz="3200" b="1" i="1" dirty="0" smtClean="0">
                        <a:solidFill>
                          <a:schemeClr val="tx1"/>
                        </a:solidFill>
                        <a:latin typeface="Cambria Math" panose="02040503050406030204" pitchFamily="18" charset="0"/>
                      </a:rPr>
                      <m:t>=</m:t>
                    </m:r>
                    <m:r>
                      <a:rPr lang="fr-FR" sz="3200" b="1" i="1" dirty="0" smtClean="0">
                        <a:solidFill>
                          <a:schemeClr val="tx1"/>
                        </a:solidFill>
                        <a:latin typeface="Cambria Math" panose="02040503050406030204" pitchFamily="18" charset="0"/>
                      </a:rPr>
                      <m:t>𝟏𝟖</m:t>
                    </m:r>
                    <m:r>
                      <a:rPr lang="fr-FR" sz="3200" b="1" i="1" dirty="0" smtClean="0">
                        <a:solidFill>
                          <a:schemeClr val="tx1"/>
                        </a:solidFill>
                        <a:latin typeface="Cambria Math" panose="02040503050406030204" pitchFamily="18" charset="0"/>
                      </a:rPr>
                      <m:t>,</m:t>
                    </m:r>
                    <m:r>
                      <a:rPr lang="fr-FR" sz="3200" b="1" i="1" dirty="0" smtClean="0">
                        <a:solidFill>
                          <a:schemeClr val="tx1"/>
                        </a:solidFill>
                        <a:latin typeface="Cambria Math" panose="02040503050406030204" pitchFamily="18" charset="0"/>
                      </a:rPr>
                      <m:t>𝟕𝟓</m:t>
                    </m:r>
                    <m:r>
                      <a:rPr lang="fr-MA" sz="3200" b="1" i="1" dirty="0" smtClean="0">
                        <a:solidFill>
                          <a:schemeClr val="tx1"/>
                        </a:solidFill>
                        <a:latin typeface="Cambria Math" panose="02040503050406030204" pitchFamily="18" charset="0"/>
                      </a:rPr>
                      <m:t>%</m:t>
                    </m:r>
                  </m:oMath>
                </a14:m>
                <a:endParaRPr lang="fr-FR" sz="3200" b="1" dirty="0">
                  <a:solidFill>
                    <a:schemeClr val="tx1"/>
                  </a:solidFill>
                </a:endParaRPr>
              </a:p>
            </p:txBody>
          </p:sp>
        </mc:Choice>
        <mc:Fallback xmlns="">
          <p:sp>
            <p:nvSpPr>
              <p:cNvPr id="13" name="Rectangle à coins arrondis 96">
                <a:extLst>
                  <a:ext uri="{FF2B5EF4-FFF2-40B4-BE49-F238E27FC236}">
                    <a16:creationId xmlns:a16="http://schemas.microsoft.com/office/drawing/2014/main" id="{48525083-D0B9-602D-AA45-E3E29EB277A5}"/>
                  </a:ext>
                </a:extLst>
              </p:cNvPr>
              <p:cNvSpPr>
                <a:spLocks noRot="1" noChangeAspect="1" noMove="1" noResize="1" noEditPoints="1" noAdjustHandles="1" noChangeArrowheads="1" noChangeShapeType="1" noTextEdit="1"/>
              </p:cNvSpPr>
              <p:nvPr/>
            </p:nvSpPr>
            <p:spPr>
              <a:xfrm>
                <a:off x="965387" y="5091171"/>
                <a:ext cx="10547074" cy="514592"/>
              </a:xfrm>
              <a:prstGeom prst="roundRect">
                <a:avLst/>
              </a:prstGeom>
              <a:blipFill>
                <a:blip r:embed="rId5"/>
                <a:stretch>
                  <a:fillRect l="-1213" t="-20000" b="-45882"/>
                </a:stretch>
              </a:blipFill>
              <a:ln w="38100">
                <a:noFill/>
              </a:ln>
            </p:spPr>
            <p:txBody>
              <a:bodyPr/>
              <a:lstStyle/>
              <a:p>
                <a:r>
                  <a:rPr lang="fr-FR">
                    <a:noFill/>
                  </a:rPr>
                  <a:t> </a:t>
                </a:r>
              </a:p>
            </p:txBody>
          </p:sp>
        </mc:Fallback>
      </mc:AlternateContent>
      <p:sp>
        <p:nvSpPr>
          <p:cNvPr id="14" name="ZoneTexte 13">
            <a:extLst>
              <a:ext uri="{FF2B5EF4-FFF2-40B4-BE49-F238E27FC236}">
                <a16:creationId xmlns:a16="http://schemas.microsoft.com/office/drawing/2014/main" id="{880A8B47-7F39-034A-2EF4-D736F00D62F0}"/>
              </a:ext>
            </a:extLst>
          </p:cNvPr>
          <p:cNvSpPr txBox="1"/>
          <p:nvPr/>
        </p:nvSpPr>
        <p:spPr>
          <a:xfrm>
            <a:off x="2473751" y="5852369"/>
            <a:ext cx="8059433" cy="584775"/>
          </a:xfrm>
          <a:prstGeom prst="rect">
            <a:avLst/>
          </a:prstGeom>
          <a:noFill/>
        </p:spPr>
        <p:txBody>
          <a:bodyPr wrap="square" rtlCol="0">
            <a:spAutoFit/>
          </a:bodyPr>
          <a:lstStyle/>
          <a:p>
            <a:r>
              <a:rPr lang="fr-MA" sz="3200" b="1" dirty="0"/>
              <a:t>18,75% des sportifs sont des Minimes</a:t>
            </a:r>
          </a:p>
        </p:txBody>
      </p:sp>
      <mc:AlternateContent xmlns:mc="http://schemas.openxmlformats.org/markup-compatibility/2006" xmlns:a14="http://schemas.microsoft.com/office/drawing/2010/main">
        <mc:Choice Requires="a14">
          <p:graphicFrame>
            <p:nvGraphicFramePr>
              <p:cNvPr id="15" name="Tableau 14">
                <a:extLst>
                  <a:ext uri="{FF2B5EF4-FFF2-40B4-BE49-F238E27FC236}">
                    <a16:creationId xmlns:a16="http://schemas.microsoft.com/office/drawing/2014/main" id="{0A303D43-623E-DF8A-8E36-3475747D51AA}"/>
                  </a:ext>
                </a:extLst>
              </p:cNvPr>
              <p:cNvGraphicFramePr>
                <a:graphicFrameLocks noGrp="1"/>
              </p:cNvGraphicFramePr>
              <p:nvPr>
                <p:extLst>
                  <p:ext uri="{D42A27DB-BD31-4B8C-83A1-F6EECF244321}">
                    <p14:modId xmlns:p14="http://schemas.microsoft.com/office/powerpoint/2010/main" val="83489827"/>
                  </p:ext>
                </p:extLst>
              </p:nvPr>
            </p:nvGraphicFramePr>
            <p:xfrm>
              <a:off x="1015448" y="1802091"/>
              <a:ext cx="8877624" cy="2072640"/>
            </p:xfrm>
            <a:graphic>
              <a:graphicData uri="http://schemas.openxmlformats.org/drawingml/2006/table">
                <a:tbl>
                  <a:tblPr firstRow="1" bandRow="1">
                    <a:tableStyleId>{5C22544A-7EE6-4342-B048-85BDC9FD1C3A}</a:tableStyleId>
                  </a:tblPr>
                  <a:tblGrid>
                    <a:gridCol w="1479604">
                      <a:extLst>
                        <a:ext uri="{9D8B030D-6E8A-4147-A177-3AD203B41FA5}">
                          <a16:colId xmlns:a16="http://schemas.microsoft.com/office/drawing/2014/main" val="4214766472"/>
                        </a:ext>
                      </a:extLst>
                    </a:gridCol>
                    <a:gridCol w="1479604">
                      <a:extLst>
                        <a:ext uri="{9D8B030D-6E8A-4147-A177-3AD203B41FA5}">
                          <a16:colId xmlns:a16="http://schemas.microsoft.com/office/drawing/2014/main" val="3117553720"/>
                        </a:ext>
                      </a:extLst>
                    </a:gridCol>
                    <a:gridCol w="1479604">
                      <a:extLst>
                        <a:ext uri="{9D8B030D-6E8A-4147-A177-3AD203B41FA5}">
                          <a16:colId xmlns:a16="http://schemas.microsoft.com/office/drawing/2014/main" val="2505091020"/>
                        </a:ext>
                      </a:extLst>
                    </a:gridCol>
                    <a:gridCol w="1479604">
                      <a:extLst>
                        <a:ext uri="{9D8B030D-6E8A-4147-A177-3AD203B41FA5}">
                          <a16:colId xmlns:a16="http://schemas.microsoft.com/office/drawing/2014/main" val="146851304"/>
                        </a:ext>
                      </a:extLst>
                    </a:gridCol>
                    <a:gridCol w="1479604">
                      <a:extLst>
                        <a:ext uri="{9D8B030D-6E8A-4147-A177-3AD203B41FA5}">
                          <a16:colId xmlns:a16="http://schemas.microsoft.com/office/drawing/2014/main" val="2936325749"/>
                        </a:ext>
                      </a:extLst>
                    </a:gridCol>
                    <a:gridCol w="1479604">
                      <a:extLst>
                        <a:ext uri="{9D8B030D-6E8A-4147-A177-3AD203B41FA5}">
                          <a16:colId xmlns:a16="http://schemas.microsoft.com/office/drawing/2014/main" val="415261095"/>
                        </a:ext>
                      </a:extLst>
                    </a:gridCol>
                  </a:tblGrid>
                  <a:tr h="0">
                    <a:tc>
                      <a:txBody>
                        <a:bodyPr/>
                        <a:lstStyle/>
                        <a:p>
                          <a:pPr algn="ctr"/>
                          <a:r>
                            <a:rPr lang="fr-FR" sz="1600" b="1" i="0" u="none" strike="noStrike" kern="1200" baseline="0" dirty="0">
                              <a:solidFill>
                                <a:schemeClr val="lt1"/>
                              </a:solidFill>
                              <a:latin typeface="+mn-lt"/>
                              <a:ea typeface="+mn-ea"/>
                              <a:cs typeface="+mn-cs"/>
                            </a:rPr>
                            <a:t>Niveau au Judo</a:t>
                          </a:r>
                          <a:endParaRPr lang="fr-FR" sz="1600" b="1" dirty="0"/>
                        </a:p>
                      </a:txBody>
                      <a:tcPr/>
                    </a:tc>
                    <a:tc>
                      <a:txBody>
                        <a:bodyPr/>
                        <a:lstStyle/>
                        <a:p>
                          <a:pPr algn="ctr"/>
                          <a:r>
                            <a:rPr lang="fr-FR" sz="1600" b="0" i="0" u="none" strike="noStrike" kern="1200" baseline="0" dirty="0">
                              <a:solidFill>
                                <a:schemeClr val="lt1"/>
                              </a:solidFill>
                              <a:latin typeface="+mn-lt"/>
                              <a:ea typeface="+mn-ea"/>
                              <a:cs typeface="+mn-cs"/>
                            </a:rPr>
                            <a:t>Poussins</a:t>
                          </a:r>
                          <a:endParaRPr lang="fr-FR" sz="1600" dirty="0"/>
                        </a:p>
                      </a:txBody>
                      <a:tcPr/>
                    </a:tc>
                    <a:tc>
                      <a:txBody>
                        <a:bodyPr/>
                        <a:lstStyle/>
                        <a:p>
                          <a:pPr algn="ctr"/>
                          <a:r>
                            <a:rPr lang="fr-FR" sz="1600" b="0" i="0" u="none" strike="noStrike" kern="1200" baseline="0" dirty="0">
                              <a:solidFill>
                                <a:schemeClr val="lt1"/>
                              </a:solidFill>
                              <a:latin typeface="+mn-lt"/>
                              <a:ea typeface="+mn-ea"/>
                              <a:cs typeface="+mn-cs"/>
                            </a:rPr>
                            <a:t>Benjamins</a:t>
                          </a:r>
                          <a:endParaRPr lang="fr-FR" sz="1600" dirty="0"/>
                        </a:p>
                      </a:txBody>
                      <a:tcPr/>
                    </a:tc>
                    <a:tc>
                      <a:txBody>
                        <a:bodyPr/>
                        <a:lstStyle/>
                        <a:p>
                          <a:pPr algn="ctr"/>
                          <a:r>
                            <a:rPr lang="fr-FR" sz="1600" b="0" i="0" u="none" strike="noStrike" kern="1200" baseline="0" dirty="0">
                              <a:solidFill>
                                <a:schemeClr val="lt1"/>
                              </a:solidFill>
                              <a:latin typeface="+mn-lt"/>
                              <a:ea typeface="+mn-ea"/>
                              <a:cs typeface="+mn-cs"/>
                            </a:rPr>
                            <a:t>Minimes</a:t>
                          </a:r>
                          <a:endParaRPr lang="fr-FR" sz="1600" dirty="0"/>
                        </a:p>
                      </a:txBody>
                      <a:tcPr/>
                    </a:tc>
                    <a:tc>
                      <a:txBody>
                        <a:bodyPr/>
                        <a:lstStyle/>
                        <a:p>
                          <a:pPr algn="ctr"/>
                          <a:r>
                            <a:rPr lang="fr-FR" sz="1600" b="0" i="0" u="none" strike="noStrike" kern="1200" baseline="0" dirty="0">
                              <a:solidFill>
                                <a:schemeClr val="lt1"/>
                              </a:solidFill>
                              <a:latin typeface="+mn-lt"/>
                              <a:ea typeface="+mn-ea"/>
                              <a:cs typeface="+mn-cs"/>
                            </a:rPr>
                            <a:t>Cadets</a:t>
                          </a:r>
                          <a:endParaRPr lang="fr-FR" sz="1600" dirty="0"/>
                        </a:p>
                      </a:txBody>
                      <a:tcPr/>
                    </a:tc>
                    <a:tc>
                      <a:txBody>
                        <a:bodyPr/>
                        <a:lstStyle/>
                        <a:p>
                          <a:pPr algn="ctr"/>
                          <a:r>
                            <a:rPr lang="fr-FR" sz="1600" b="0" i="0" u="none" strike="noStrike" kern="1200" baseline="0" dirty="0">
                              <a:solidFill>
                                <a:schemeClr val="lt1"/>
                              </a:solidFill>
                              <a:latin typeface="+mn-lt"/>
                              <a:ea typeface="+mn-ea"/>
                              <a:cs typeface="+mn-cs"/>
                            </a:rPr>
                            <a:t>Juniors</a:t>
                          </a:r>
                          <a:endParaRPr lang="fr-FR" sz="1600" dirty="0"/>
                        </a:p>
                      </a:txBody>
                      <a:tcPr/>
                    </a:tc>
                    <a:extLst>
                      <a:ext uri="{0D108BD9-81ED-4DB2-BD59-A6C34878D82A}">
                        <a16:rowId xmlns:a16="http://schemas.microsoft.com/office/drawing/2014/main" val="2047573407"/>
                      </a:ext>
                    </a:extLst>
                  </a:tr>
                  <a:tr h="370840">
                    <a:tc>
                      <a:txBody>
                        <a:bodyPr/>
                        <a:lstStyle/>
                        <a:p>
                          <a:pPr algn="ctr"/>
                          <a:r>
                            <a:rPr lang="fr-FR" sz="1600" b="1" i="0" u="none" strike="noStrike" kern="1200" baseline="0" dirty="0">
                              <a:solidFill>
                                <a:schemeClr val="dk1"/>
                              </a:solidFill>
                              <a:latin typeface="+mn-lt"/>
                              <a:ea typeface="+mn-ea"/>
                              <a:cs typeface="+mn-cs"/>
                            </a:rPr>
                            <a:t>Nombre de sportifs</a:t>
                          </a:r>
                          <a:endParaRPr lang="fr-FR" sz="1600" b="1" dirty="0"/>
                        </a:p>
                      </a:txBody>
                      <a:tcPr/>
                    </a:tc>
                    <a:tc>
                      <a:txBody>
                        <a:bodyPr/>
                        <a:lstStyle/>
                        <a:p>
                          <a:pPr algn="ctr"/>
                          <a:r>
                            <a:rPr lang="fr-FR" sz="2000" b="1" kern="1200" dirty="0">
                              <a:solidFill>
                                <a:schemeClr val="dk1"/>
                              </a:solidFill>
                              <a:latin typeface="+mn-lt"/>
                              <a:ea typeface="+mn-ea"/>
                              <a:cs typeface="+mn-cs"/>
                            </a:rPr>
                            <a:t>10</a:t>
                          </a:r>
                        </a:p>
                      </a:txBody>
                      <a:tcPr/>
                    </a:tc>
                    <a:tc>
                      <a:txBody>
                        <a:bodyPr/>
                        <a:lstStyle/>
                        <a:p>
                          <a:pPr algn="ctr"/>
                          <a:r>
                            <a:rPr lang="fr-FR" sz="2000" b="1" kern="1200" dirty="0">
                              <a:solidFill>
                                <a:schemeClr val="dk1"/>
                              </a:solidFill>
                              <a:latin typeface="+mn-lt"/>
                              <a:ea typeface="+mn-ea"/>
                              <a:cs typeface="+mn-cs"/>
                            </a:rPr>
                            <a:t>7</a:t>
                          </a:r>
                        </a:p>
                      </a:txBody>
                      <a:tcPr/>
                    </a:tc>
                    <a:tc>
                      <a:txBody>
                        <a:bodyPr/>
                        <a:lstStyle/>
                        <a:p>
                          <a:pPr algn="ctr"/>
                          <a:r>
                            <a:rPr lang="fr-FR" sz="2000" b="1" kern="1200" dirty="0">
                              <a:solidFill>
                                <a:schemeClr val="dk1"/>
                              </a:solidFill>
                              <a:latin typeface="+mn-lt"/>
                              <a:ea typeface="+mn-ea"/>
                              <a:cs typeface="+mn-cs"/>
                            </a:rPr>
                            <a:t>6</a:t>
                          </a:r>
                        </a:p>
                      </a:txBody>
                      <a:tcPr/>
                    </a:tc>
                    <a:tc>
                      <a:txBody>
                        <a:bodyPr/>
                        <a:lstStyle/>
                        <a:p>
                          <a:pPr algn="ctr"/>
                          <a:r>
                            <a:rPr lang="fr-FR" sz="2000" b="1" kern="1200" dirty="0">
                              <a:solidFill>
                                <a:schemeClr val="dk1"/>
                              </a:solidFill>
                              <a:latin typeface="+mn-lt"/>
                              <a:ea typeface="+mn-ea"/>
                              <a:cs typeface="+mn-cs"/>
                            </a:rPr>
                            <a:t>5</a:t>
                          </a:r>
                        </a:p>
                      </a:txBody>
                      <a:tcPr/>
                    </a:tc>
                    <a:tc>
                      <a:txBody>
                        <a:bodyPr/>
                        <a:lstStyle/>
                        <a:p>
                          <a:pPr algn="ctr"/>
                          <a:r>
                            <a:rPr lang="fr-FR" sz="2000" b="1" kern="1200" dirty="0">
                              <a:solidFill>
                                <a:schemeClr val="dk1"/>
                              </a:solidFill>
                              <a:latin typeface="+mn-lt"/>
                              <a:ea typeface="+mn-ea"/>
                              <a:cs typeface="+mn-cs"/>
                            </a:rPr>
                            <a:t>4</a:t>
                          </a:r>
                        </a:p>
                      </a:txBody>
                      <a:tcPr/>
                    </a:tc>
                    <a:extLst>
                      <a:ext uri="{0D108BD9-81ED-4DB2-BD59-A6C34878D82A}">
                        <a16:rowId xmlns:a16="http://schemas.microsoft.com/office/drawing/2014/main" val="2426667361"/>
                      </a:ext>
                    </a:extLst>
                  </a:tr>
                  <a:tr h="370840">
                    <a:tc>
                      <a:txBody>
                        <a:bodyPr/>
                        <a:lstStyle/>
                        <a:p>
                          <a:pPr algn="ctr"/>
                          <a:r>
                            <a:rPr lang="fr-FR" sz="1600" b="1" i="0" u="none" strike="noStrike" kern="1200" baseline="0" dirty="0">
                              <a:solidFill>
                                <a:schemeClr val="dk1"/>
                              </a:solidFill>
                              <a:latin typeface="+mn-lt"/>
                              <a:ea typeface="+mn-ea"/>
                              <a:cs typeface="+mn-cs"/>
                            </a:rPr>
                            <a:t>Fréquence</a:t>
                          </a:r>
                        </a:p>
                      </a:txBody>
                      <a:tcPr/>
                    </a:tc>
                    <a:tc>
                      <a:txBody>
                        <a:bodyPr/>
                        <a:lstStyle/>
                        <a:p>
                          <a:pPr algn="ctr"/>
                          <a:r>
                            <a:rPr lang="fr-FR" sz="2000" b="1" dirty="0"/>
                            <a:t>0,3125</a:t>
                          </a:r>
                        </a:p>
                      </a:txBody>
                      <a:tcPr/>
                    </a:tc>
                    <a:tc>
                      <a:txBody>
                        <a:bodyPr/>
                        <a:lstStyle/>
                        <a:p>
                          <a:pPr algn="ctr"/>
                          <a:r>
                            <a:rPr lang="fr-FR" sz="2000" b="1" dirty="0"/>
                            <a:t>0,21875</a:t>
                          </a:r>
                        </a:p>
                      </a:txBody>
                      <a:tcPr/>
                    </a:tc>
                    <a:tc>
                      <a:txBody>
                        <a:bodyPr/>
                        <a:lstStyle/>
                        <a:p>
                          <a:pPr algn="ctr"/>
                          <a:r>
                            <a:rPr lang="fr-FR" sz="2000" b="1" dirty="0"/>
                            <a:t>0,1875</a:t>
                          </a:r>
                        </a:p>
                      </a:txBody>
                      <a:tcPr/>
                    </a:tc>
                    <a:tc>
                      <a:txBody>
                        <a:bodyPr/>
                        <a:lstStyle/>
                        <a:p>
                          <a:pPr algn="ctr"/>
                          <a:r>
                            <a:rPr lang="fr-FR" sz="2000" b="1" dirty="0"/>
                            <a:t>0,15625</a:t>
                          </a:r>
                        </a:p>
                      </a:txBody>
                      <a:tcPr/>
                    </a:tc>
                    <a:tc>
                      <a:txBody>
                        <a:bodyPr/>
                        <a:lstStyle/>
                        <a:p>
                          <a:pPr algn="ctr"/>
                          <a:r>
                            <a:rPr lang="fr-FR" sz="2400" b="1" dirty="0">
                              <a:solidFill>
                                <a:schemeClr val="tx1"/>
                              </a:solidFill>
                            </a:rPr>
                            <a:t>0,125</a:t>
                          </a:r>
                        </a:p>
                      </a:txBody>
                      <a:tcPr/>
                    </a:tc>
                    <a:extLst>
                      <a:ext uri="{0D108BD9-81ED-4DB2-BD59-A6C34878D82A}">
                        <a16:rowId xmlns:a16="http://schemas.microsoft.com/office/drawing/2014/main" val="3702724748"/>
                      </a:ext>
                    </a:extLst>
                  </a:tr>
                  <a:tr h="370840">
                    <a:tc>
                      <a:txBody>
                        <a:bodyPr/>
                        <a:lstStyle/>
                        <a:p>
                          <a:r>
                            <a:rPr lang="fr-FR" sz="1600" b="1" i="0" u="none" strike="noStrike" kern="1200" baseline="0" dirty="0">
                              <a:solidFill>
                                <a:schemeClr val="dk1"/>
                              </a:solidFill>
                              <a:latin typeface="+mn-lt"/>
                              <a:ea typeface="+mn-ea"/>
                              <a:cs typeface="+mn-cs"/>
                            </a:rPr>
                            <a:t>Pourcentage</a:t>
                          </a:r>
                        </a:p>
                      </a:txBody>
                      <a:tcPr/>
                    </a:tc>
                    <a:tc>
                      <a:txBody>
                        <a:bodyPr/>
                        <a:lstStyle/>
                        <a:p>
                          <a:pPr/>
                          <a14:m>
                            <m:oMathPara xmlns:m="http://schemas.openxmlformats.org/officeDocument/2006/math">
                              <m:oMathParaPr>
                                <m:jc m:val="centerGroup"/>
                              </m:oMathParaPr>
                              <m:oMath xmlns:m="http://schemas.openxmlformats.org/officeDocument/2006/math">
                                <m:r>
                                  <a:rPr lang="fr-FR" sz="2400" b="1" i="1" dirty="0" smtClean="0">
                                    <a:solidFill>
                                      <a:schemeClr val="tx1"/>
                                    </a:solidFill>
                                    <a:latin typeface="Cambria Math" panose="02040503050406030204" pitchFamily="18" charset="0"/>
                                  </a:rPr>
                                  <m:t>𝟑</m:t>
                                </m:r>
                                <m:r>
                                  <a:rPr lang="fr-MA" sz="2400" b="1" i="1" dirty="0" smtClean="0">
                                    <a:solidFill>
                                      <a:schemeClr val="tx1"/>
                                    </a:solidFill>
                                    <a:latin typeface="Cambria Math" panose="02040503050406030204" pitchFamily="18" charset="0"/>
                                  </a:rPr>
                                  <m:t>𝟏</m:t>
                                </m:r>
                                <m:r>
                                  <a:rPr lang="fr-FR" sz="2400" b="1" i="1" dirty="0" smtClean="0">
                                    <a:solidFill>
                                      <a:schemeClr val="tx1"/>
                                    </a:solidFill>
                                    <a:latin typeface="Cambria Math" panose="02040503050406030204" pitchFamily="18" charset="0"/>
                                  </a:rPr>
                                  <m:t>,</m:t>
                                </m:r>
                                <m:r>
                                  <a:rPr lang="fr-MA" sz="2400" b="1" i="1" dirty="0" smtClean="0">
                                    <a:solidFill>
                                      <a:schemeClr val="tx1"/>
                                    </a:solidFill>
                                    <a:latin typeface="Cambria Math" panose="02040503050406030204" pitchFamily="18" charset="0"/>
                                  </a:rPr>
                                  <m:t>𝟐𝟓</m:t>
                                </m:r>
                                <m:r>
                                  <a:rPr lang="fr-MA" sz="2400" b="1" i="1" dirty="0" smtClean="0">
                                    <a:solidFill>
                                      <a:schemeClr val="tx1"/>
                                    </a:solidFill>
                                    <a:latin typeface="Cambria Math" panose="02040503050406030204" pitchFamily="18" charset="0"/>
                                  </a:rPr>
                                  <m:t>%</m:t>
                                </m:r>
                              </m:oMath>
                            </m:oMathPara>
                          </a14:m>
                          <a:endParaRPr lang="fr-FR" sz="2400" dirty="0">
                            <a:solidFill>
                              <a:schemeClr val="tx1"/>
                            </a:solidFill>
                          </a:endParaRPr>
                        </a:p>
                      </a:txBody>
                      <a:tcPr/>
                    </a:tc>
                    <a:tc>
                      <a:txBody>
                        <a:bodyPr/>
                        <a:lstStyle/>
                        <a:p>
                          <a:pPr/>
                          <a14:m>
                            <m:oMathPara xmlns:m="http://schemas.openxmlformats.org/officeDocument/2006/math">
                              <m:oMathParaPr>
                                <m:jc m:val="centerGroup"/>
                              </m:oMathParaPr>
                              <m:oMath xmlns:m="http://schemas.openxmlformats.org/officeDocument/2006/math">
                                <m:r>
                                  <a:rPr lang="fr-FR" sz="2400" b="1" i="1" dirty="0" smtClean="0">
                                    <a:solidFill>
                                      <a:schemeClr val="tx1"/>
                                    </a:solidFill>
                                    <a:latin typeface="Cambria Math" panose="02040503050406030204" pitchFamily="18" charset="0"/>
                                  </a:rPr>
                                  <m:t>𝟐𝟏</m:t>
                                </m:r>
                                <m:r>
                                  <a:rPr lang="fr-FR" sz="2400" b="1" i="1" dirty="0" smtClean="0">
                                    <a:solidFill>
                                      <a:schemeClr val="tx1"/>
                                    </a:solidFill>
                                    <a:latin typeface="Cambria Math" panose="02040503050406030204" pitchFamily="18" charset="0"/>
                                  </a:rPr>
                                  <m:t>,</m:t>
                                </m:r>
                                <m:r>
                                  <a:rPr lang="fr-FR" sz="2400" b="1" i="1" dirty="0" smtClean="0">
                                    <a:solidFill>
                                      <a:schemeClr val="tx1"/>
                                    </a:solidFill>
                                    <a:latin typeface="Cambria Math" panose="02040503050406030204" pitchFamily="18" charset="0"/>
                                  </a:rPr>
                                  <m:t>𝟖𝟕𝟓</m:t>
                                </m:r>
                                <m:r>
                                  <a:rPr lang="fr-MA" sz="2400" b="1" i="1" dirty="0" smtClean="0">
                                    <a:solidFill>
                                      <a:schemeClr val="tx1"/>
                                    </a:solidFill>
                                    <a:latin typeface="Cambria Math" panose="02040503050406030204" pitchFamily="18" charset="0"/>
                                  </a:rPr>
                                  <m:t>%</m:t>
                                </m:r>
                              </m:oMath>
                            </m:oMathPara>
                          </a14:m>
                          <a:endParaRPr lang="fr-FR" sz="2400" dirty="0">
                            <a:solidFill>
                              <a:schemeClr val="tx1"/>
                            </a:solidFill>
                          </a:endParaRPr>
                        </a:p>
                      </a:txBody>
                      <a:tcPr/>
                    </a:tc>
                    <a:tc>
                      <a:txBody>
                        <a:bodyPr/>
                        <a:lstStyle/>
                        <a:p>
                          <a:pPr/>
                          <a14:m>
                            <m:oMathPara xmlns:m="http://schemas.openxmlformats.org/officeDocument/2006/math">
                              <m:oMathParaPr>
                                <m:jc m:val="centerGroup"/>
                              </m:oMathParaPr>
                              <m:oMath xmlns:m="http://schemas.openxmlformats.org/officeDocument/2006/math">
                                <m:r>
                                  <a:rPr kumimoji="0" lang="fr-FR" sz="2400" b="1" i="1" u="none" strike="noStrike" kern="1200" cap="none" spc="0" normalizeH="0" baseline="0" noProof="0" dirty="0" smtClean="0">
                                    <a:ln>
                                      <a:noFill/>
                                    </a:ln>
                                    <a:solidFill>
                                      <a:srgbClr val="FF0000"/>
                                    </a:solidFill>
                                    <a:effectLst/>
                                    <a:uLnTx/>
                                    <a:uFillTx/>
                                    <a:latin typeface="Cambria Math" panose="02040503050406030204" pitchFamily="18" charset="0"/>
                                    <a:ea typeface="+mn-ea"/>
                                    <a:cs typeface="+mn-cs"/>
                                  </a:rPr>
                                  <m:t>𝟏𝟖</m:t>
                                </m:r>
                                <m:r>
                                  <a:rPr kumimoji="0" lang="fr-FR" sz="2400" b="1" i="1" u="none" strike="noStrike" kern="1200" cap="none" spc="0" normalizeH="0" baseline="0" noProof="0" dirty="0" smtClean="0">
                                    <a:ln>
                                      <a:noFill/>
                                    </a:ln>
                                    <a:solidFill>
                                      <a:srgbClr val="FF0000"/>
                                    </a:solidFill>
                                    <a:effectLst/>
                                    <a:uLnTx/>
                                    <a:uFillTx/>
                                    <a:latin typeface="Cambria Math" panose="02040503050406030204" pitchFamily="18" charset="0"/>
                                    <a:ea typeface="+mn-ea"/>
                                    <a:cs typeface="+mn-cs"/>
                                  </a:rPr>
                                  <m:t>,</m:t>
                                </m:r>
                                <m:r>
                                  <a:rPr kumimoji="0" lang="fr-FR" sz="2400" b="1" i="1" u="none" strike="noStrike" kern="1200" cap="none" spc="0" normalizeH="0" baseline="0" noProof="0" dirty="0" smtClean="0">
                                    <a:ln>
                                      <a:noFill/>
                                    </a:ln>
                                    <a:solidFill>
                                      <a:srgbClr val="FF0000"/>
                                    </a:solidFill>
                                    <a:effectLst/>
                                    <a:uLnTx/>
                                    <a:uFillTx/>
                                    <a:latin typeface="Cambria Math" panose="02040503050406030204" pitchFamily="18" charset="0"/>
                                    <a:ea typeface="+mn-ea"/>
                                    <a:cs typeface="+mn-cs"/>
                                  </a:rPr>
                                  <m:t>𝟕𝟓</m:t>
                                </m:r>
                                <m:r>
                                  <a:rPr kumimoji="0" lang="fr-MA" sz="2400" b="1" i="1" u="none" strike="noStrike" kern="1200" cap="none" spc="0" normalizeH="0" baseline="0" noProof="0" dirty="0" smtClean="0">
                                    <a:ln>
                                      <a:noFill/>
                                    </a:ln>
                                    <a:solidFill>
                                      <a:srgbClr val="FF0000"/>
                                    </a:solidFill>
                                    <a:effectLst/>
                                    <a:uLnTx/>
                                    <a:uFillTx/>
                                    <a:latin typeface="Cambria Math" panose="02040503050406030204" pitchFamily="18" charset="0"/>
                                    <a:ea typeface="+mn-ea"/>
                                    <a:cs typeface="+mn-cs"/>
                                  </a:rPr>
                                  <m:t>%</m:t>
                                </m:r>
                              </m:oMath>
                            </m:oMathPara>
                          </a14:m>
                          <a:endParaRPr lang="fr-FR" sz="1400" dirty="0">
                            <a:solidFill>
                              <a:srgbClr val="FF0000"/>
                            </a:solidFill>
                          </a:endParaRPr>
                        </a:p>
                      </a:txBody>
                      <a:tcPr/>
                    </a:tc>
                    <a:tc>
                      <a:txBody>
                        <a:bodyPr/>
                        <a:lstStyle/>
                        <a:p>
                          <a:endParaRPr lang="fr-FR" sz="1400" dirty="0"/>
                        </a:p>
                      </a:txBody>
                      <a:tcPr/>
                    </a:tc>
                    <a:tc>
                      <a:txBody>
                        <a:bodyPr/>
                        <a:lstStyle/>
                        <a:p>
                          <a:endParaRPr lang="fr-FR" dirty="0"/>
                        </a:p>
                      </a:txBody>
                      <a:tcPr/>
                    </a:tc>
                    <a:extLst>
                      <a:ext uri="{0D108BD9-81ED-4DB2-BD59-A6C34878D82A}">
                        <a16:rowId xmlns:a16="http://schemas.microsoft.com/office/drawing/2014/main" val="1026251496"/>
                      </a:ext>
                    </a:extLst>
                  </a:tr>
                </a:tbl>
              </a:graphicData>
            </a:graphic>
          </p:graphicFrame>
        </mc:Choice>
        <mc:Fallback xmlns="">
          <p:graphicFrame>
            <p:nvGraphicFramePr>
              <p:cNvPr id="15" name="Tableau 14">
                <a:extLst>
                  <a:ext uri="{FF2B5EF4-FFF2-40B4-BE49-F238E27FC236}">
                    <a16:creationId xmlns:a16="http://schemas.microsoft.com/office/drawing/2014/main" id="{0A303D43-623E-DF8A-8E36-3475747D51AA}"/>
                  </a:ext>
                </a:extLst>
              </p:cNvPr>
              <p:cNvGraphicFramePr>
                <a:graphicFrameLocks noGrp="1"/>
              </p:cNvGraphicFramePr>
              <p:nvPr>
                <p:extLst>
                  <p:ext uri="{D42A27DB-BD31-4B8C-83A1-F6EECF244321}">
                    <p14:modId xmlns:p14="http://schemas.microsoft.com/office/powerpoint/2010/main" val="83489827"/>
                  </p:ext>
                </p:extLst>
              </p:nvPr>
            </p:nvGraphicFramePr>
            <p:xfrm>
              <a:off x="1015448" y="1802091"/>
              <a:ext cx="8877624" cy="2072640"/>
            </p:xfrm>
            <a:graphic>
              <a:graphicData uri="http://schemas.openxmlformats.org/drawingml/2006/table">
                <a:tbl>
                  <a:tblPr firstRow="1" bandRow="1">
                    <a:tableStyleId>{5C22544A-7EE6-4342-B048-85BDC9FD1C3A}</a:tableStyleId>
                  </a:tblPr>
                  <a:tblGrid>
                    <a:gridCol w="1479604">
                      <a:extLst>
                        <a:ext uri="{9D8B030D-6E8A-4147-A177-3AD203B41FA5}">
                          <a16:colId xmlns:a16="http://schemas.microsoft.com/office/drawing/2014/main" val="4214766472"/>
                        </a:ext>
                      </a:extLst>
                    </a:gridCol>
                    <a:gridCol w="1479604">
                      <a:extLst>
                        <a:ext uri="{9D8B030D-6E8A-4147-A177-3AD203B41FA5}">
                          <a16:colId xmlns:a16="http://schemas.microsoft.com/office/drawing/2014/main" val="3117553720"/>
                        </a:ext>
                      </a:extLst>
                    </a:gridCol>
                    <a:gridCol w="1479604">
                      <a:extLst>
                        <a:ext uri="{9D8B030D-6E8A-4147-A177-3AD203B41FA5}">
                          <a16:colId xmlns:a16="http://schemas.microsoft.com/office/drawing/2014/main" val="2505091020"/>
                        </a:ext>
                      </a:extLst>
                    </a:gridCol>
                    <a:gridCol w="1479604">
                      <a:extLst>
                        <a:ext uri="{9D8B030D-6E8A-4147-A177-3AD203B41FA5}">
                          <a16:colId xmlns:a16="http://schemas.microsoft.com/office/drawing/2014/main" val="146851304"/>
                        </a:ext>
                      </a:extLst>
                    </a:gridCol>
                    <a:gridCol w="1479604">
                      <a:extLst>
                        <a:ext uri="{9D8B030D-6E8A-4147-A177-3AD203B41FA5}">
                          <a16:colId xmlns:a16="http://schemas.microsoft.com/office/drawing/2014/main" val="2936325749"/>
                        </a:ext>
                      </a:extLst>
                    </a:gridCol>
                    <a:gridCol w="1479604">
                      <a:extLst>
                        <a:ext uri="{9D8B030D-6E8A-4147-A177-3AD203B41FA5}">
                          <a16:colId xmlns:a16="http://schemas.microsoft.com/office/drawing/2014/main" val="415261095"/>
                        </a:ext>
                      </a:extLst>
                    </a:gridCol>
                  </a:tblGrid>
                  <a:tr h="579120">
                    <a:tc>
                      <a:txBody>
                        <a:bodyPr/>
                        <a:lstStyle/>
                        <a:p>
                          <a:pPr algn="ctr"/>
                          <a:r>
                            <a:rPr lang="fr-FR" sz="1600" b="1" i="0" u="none" strike="noStrike" kern="1200" baseline="0" dirty="0">
                              <a:solidFill>
                                <a:schemeClr val="lt1"/>
                              </a:solidFill>
                              <a:latin typeface="+mn-lt"/>
                              <a:ea typeface="+mn-ea"/>
                              <a:cs typeface="+mn-cs"/>
                            </a:rPr>
                            <a:t>Niveau au Judo</a:t>
                          </a:r>
                          <a:endParaRPr lang="fr-FR" sz="1600" b="1" dirty="0"/>
                        </a:p>
                      </a:txBody>
                      <a:tcPr/>
                    </a:tc>
                    <a:tc>
                      <a:txBody>
                        <a:bodyPr/>
                        <a:lstStyle/>
                        <a:p>
                          <a:pPr algn="ctr"/>
                          <a:r>
                            <a:rPr lang="fr-FR" sz="1600" b="0" i="0" u="none" strike="noStrike" kern="1200" baseline="0" dirty="0">
                              <a:solidFill>
                                <a:schemeClr val="lt1"/>
                              </a:solidFill>
                              <a:latin typeface="+mn-lt"/>
                              <a:ea typeface="+mn-ea"/>
                              <a:cs typeface="+mn-cs"/>
                            </a:rPr>
                            <a:t>Poussins</a:t>
                          </a:r>
                          <a:endParaRPr lang="fr-FR" sz="1600" dirty="0"/>
                        </a:p>
                      </a:txBody>
                      <a:tcPr/>
                    </a:tc>
                    <a:tc>
                      <a:txBody>
                        <a:bodyPr/>
                        <a:lstStyle/>
                        <a:p>
                          <a:pPr algn="ctr"/>
                          <a:r>
                            <a:rPr lang="fr-FR" sz="1600" b="0" i="0" u="none" strike="noStrike" kern="1200" baseline="0" dirty="0">
                              <a:solidFill>
                                <a:schemeClr val="lt1"/>
                              </a:solidFill>
                              <a:latin typeface="+mn-lt"/>
                              <a:ea typeface="+mn-ea"/>
                              <a:cs typeface="+mn-cs"/>
                            </a:rPr>
                            <a:t>Benjamins</a:t>
                          </a:r>
                          <a:endParaRPr lang="fr-FR" sz="1600" dirty="0"/>
                        </a:p>
                      </a:txBody>
                      <a:tcPr/>
                    </a:tc>
                    <a:tc>
                      <a:txBody>
                        <a:bodyPr/>
                        <a:lstStyle/>
                        <a:p>
                          <a:pPr algn="ctr"/>
                          <a:r>
                            <a:rPr lang="fr-FR" sz="1600" b="0" i="0" u="none" strike="noStrike" kern="1200" baseline="0" dirty="0">
                              <a:solidFill>
                                <a:schemeClr val="lt1"/>
                              </a:solidFill>
                              <a:latin typeface="+mn-lt"/>
                              <a:ea typeface="+mn-ea"/>
                              <a:cs typeface="+mn-cs"/>
                            </a:rPr>
                            <a:t>Minimes</a:t>
                          </a:r>
                          <a:endParaRPr lang="fr-FR" sz="1600" dirty="0"/>
                        </a:p>
                      </a:txBody>
                      <a:tcPr/>
                    </a:tc>
                    <a:tc>
                      <a:txBody>
                        <a:bodyPr/>
                        <a:lstStyle/>
                        <a:p>
                          <a:pPr algn="ctr"/>
                          <a:r>
                            <a:rPr lang="fr-FR" sz="1600" b="0" i="0" u="none" strike="noStrike" kern="1200" baseline="0" dirty="0">
                              <a:solidFill>
                                <a:schemeClr val="lt1"/>
                              </a:solidFill>
                              <a:latin typeface="+mn-lt"/>
                              <a:ea typeface="+mn-ea"/>
                              <a:cs typeface="+mn-cs"/>
                            </a:rPr>
                            <a:t>Cadets</a:t>
                          </a:r>
                          <a:endParaRPr lang="fr-FR" sz="1600" dirty="0"/>
                        </a:p>
                      </a:txBody>
                      <a:tcPr/>
                    </a:tc>
                    <a:tc>
                      <a:txBody>
                        <a:bodyPr/>
                        <a:lstStyle/>
                        <a:p>
                          <a:pPr algn="ctr"/>
                          <a:r>
                            <a:rPr lang="fr-FR" sz="1600" b="0" i="0" u="none" strike="noStrike" kern="1200" baseline="0" dirty="0">
                              <a:solidFill>
                                <a:schemeClr val="lt1"/>
                              </a:solidFill>
                              <a:latin typeface="+mn-lt"/>
                              <a:ea typeface="+mn-ea"/>
                              <a:cs typeface="+mn-cs"/>
                            </a:rPr>
                            <a:t>Juniors</a:t>
                          </a:r>
                          <a:endParaRPr lang="fr-FR" sz="1600" dirty="0"/>
                        </a:p>
                      </a:txBody>
                      <a:tcPr/>
                    </a:tc>
                    <a:extLst>
                      <a:ext uri="{0D108BD9-81ED-4DB2-BD59-A6C34878D82A}">
                        <a16:rowId xmlns:a16="http://schemas.microsoft.com/office/drawing/2014/main" val="2047573407"/>
                      </a:ext>
                    </a:extLst>
                  </a:tr>
                  <a:tr h="579120">
                    <a:tc>
                      <a:txBody>
                        <a:bodyPr/>
                        <a:lstStyle/>
                        <a:p>
                          <a:pPr algn="ctr"/>
                          <a:r>
                            <a:rPr lang="fr-FR" sz="1600" b="1" i="0" u="none" strike="noStrike" kern="1200" baseline="0" dirty="0">
                              <a:solidFill>
                                <a:schemeClr val="dk1"/>
                              </a:solidFill>
                              <a:latin typeface="+mn-lt"/>
                              <a:ea typeface="+mn-ea"/>
                              <a:cs typeface="+mn-cs"/>
                            </a:rPr>
                            <a:t>Nombre de sportifs</a:t>
                          </a:r>
                          <a:endParaRPr lang="fr-FR" sz="1600" b="1" dirty="0"/>
                        </a:p>
                      </a:txBody>
                      <a:tcPr/>
                    </a:tc>
                    <a:tc>
                      <a:txBody>
                        <a:bodyPr/>
                        <a:lstStyle/>
                        <a:p>
                          <a:pPr algn="ctr"/>
                          <a:r>
                            <a:rPr lang="fr-FR" sz="2000" b="1" kern="1200" dirty="0">
                              <a:solidFill>
                                <a:schemeClr val="dk1"/>
                              </a:solidFill>
                              <a:latin typeface="+mn-lt"/>
                              <a:ea typeface="+mn-ea"/>
                              <a:cs typeface="+mn-cs"/>
                            </a:rPr>
                            <a:t>10</a:t>
                          </a:r>
                        </a:p>
                      </a:txBody>
                      <a:tcPr/>
                    </a:tc>
                    <a:tc>
                      <a:txBody>
                        <a:bodyPr/>
                        <a:lstStyle/>
                        <a:p>
                          <a:pPr algn="ctr"/>
                          <a:r>
                            <a:rPr lang="fr-FR" sz="2000" b="1" kern="1200" dirty="0">
                              <a:solidFill>
                                <a:schemeClr val="dk1"/>
                              </a:solidFill>
                              <a:latin typeface="+mn-lt"/>
                              <a:ea typeface="+mn-ea"/>
                              <a:cs typeface="+mn-cs"/>
                            </a:rPr>
                            <a:t>7</a:t>
                          </a:r>
                        </a:p>
                      </a:txBody>
                      <a:tcPr/>
                    </a:tc>
                    <a:tc>
                      <a:txBody>
                        <a:bodyPr/>
                        <a:lstStyle/>
                        <a:p>
                          <a:pPr algn="ctr"/>
                          <a:r>
                            <a:rPr lang="fr-FR" sz="2000" b="1" kern="1200" dirty="0">
                              <a:solidFill>
                                <a:schemeClr val="dk1"/>
                              </a:solidFill>
                              <a:latin typeface="+mn-lt"/>
                              <a:ea typeface="+mn-ea"/>
                              <a:cs typeface="+mn-cs"/>
                            </a:rPr>
                            <a:t>6</a:t>
                          </a:r>
                        </a:p>
                      </a:txBody>
                      <a:tcPr/>
                    </a:tc>
                    <a:tc>
                      <a:txBody>
                        <a:bodyPr/>
                        <a:lstStyle/>
                        <a:p>
                          <a:pPr algn="ctr"/>
                          <a:r>
                            <a:rPr lang="fr-FR" sz="2000" b="1" kern="1200" dirty="0">
                              <a:solidFill>
                                <a:schemeClr val="dk1"/>
                              </a:solidFill>
                              <a:latin typeface="+mn-lt"/>
                              <a:ea typeface="+mn-ea"/>
                              <a:cs typeface="+mn-cs"/>
                            </a:rPr>
                            <a:t>5</a:t>
                          </a:r>
                        </a:p>
                      </a:txBody>
                      <a:tcPr/>
                    </a:tc>
                    <a:tc>
                      <a:txBody>
                        <a:bodyPr/>
                        <a:lstStyle/>
                        <a:p>
                          <a:pPr algn="ctr"/>
                          <a:r>
                            <a:rPr lang="fr-FR" sz="2000" b="1" kern="1200" dirty="0">
                              <a:solidFill>
                                <a:schemeClr val="dk1"/>
                              </a:solidFill>
                              <a:latin typeface="+mn-lt"/>
                              <a:ea typeface="+mn-ea"/>
                              <a:cs typeface="+mn-cs"/>
                            </a:rPr>
                            <a:t>4</a:t>
                          </a:r>
                        </a:p>
                      </a:txBody>
                      <a:tcPr/>
                    </a:tc>
                    <a:extLst>
                      <a:ext uri="{0D108BD9-81ED-4DB2-BD59-A6C34878D82A}">
                        <a16:rowId xmlns:a16="http://schemas.microsoft.com/office/drawing/2014/main" val="2426667361"/>
                      </a:ext>
                    </a:extLst>
                  </a:tr>
                  <a:tr h="457200">
                    <a:tc>
                      <a:txBody>
                        <a:bodyPr/>
                        <a:lstStyle/>
                        <a:p>
                          <a:pPr algn="ctr"/>
                          <a:r>
                            <a:rPr lang="fr-FR" sz="1600" b="1" i="0" u="none" strike="noStrike" kern="1200" baseline="0" dirty="0">
                              <a:solidFill>
                                <a:schemeClr val="dk1"/>
                              </a:solidFill>
                              <a:latin typeface="+mn-lt"/>
                              <a:ea typeface="+mn-ea"/>
                              <a:cs typeface="+mn-cs"/>
                            </a:rPr>
                            <a:t>Fréquence</a:t>
                          </a:r>
                        </a:p>
                      </a:txBody>
                      <a:tcPr/>
                    </a:tc>
                    <a:tc>
                      <a:txBody>
                        <a:bodyPr/>
                        <a:lstStyle/>
                        <a:p>
                          <a:pPr algn="ctr"/>
                          <a:r>
                            <a:rPr lang="fr-FR" sz="2000" b="1" dirty="0"/>
                            <a:t>0,3125</a:t>
                          </a:r>
                        </a:p>
                      </a:txBody>
                      <a:tcPr/>
                    </a:tc>
                    <a:tc>
                      <a:txBody>
                        <a:bodyPr/>
                        <a:lstStyle/>
                        <a:p>
                          <a:pPr algn="ctr"/>
                          <a:r>
                            <a:rPr lang="fr-FR" sz="2000" b="1" dirty="0"/>
                            <a:t>0,21875</a:t>
                          </a:r>
                        </a:p>
                      </a:txBody>
                      <a:tcPr/>
                    </a:tc>
                    <a:tc>
                      <a:txBody>
                        <a:bodyPr/>
                        <a:lstStyle/>
                        <a:p>
                          <a:pPr algn="ctr"/>
                          <a:r>
                            <a:rPr lang="fr-FR" sz="2000" b="1" dirty="0"/>
                            <a:t>0,1875</a:t>
                          </a:r>
                        </a:p>
                      </a:txBody>
                      <a:tcPr/>
                    </a:tc>
                    <a:tc>
                      <a:txBody>
                        <a:bodyPr/>
                        <a:lstStyle/>
                        <a:p>
                          <a:pPr algn="ctr"/>
                          <a:r>
                            <a:rPr lang="fr-FR" sz="2000" b="1" dirty="0"/>
                            <a:t>0,15625</a:t>
                          </a:r>
                        </a:p>
                      </a:txBody>
                      <a:tcPr/>
                    </a:tc>
                    <a:tc>
                      <a:txBody>
                        <a:bodyPr/>
                        <a:lstStyle/>
                        <a:p>
                          <a:pPr algn="ctr"/>
                          <a:r>
                            <a:rPr lang="fr-FR" sz="2400" b="1" dirty="0">
                              <a:solidFill>
                                <a:schemeClr val="tx1"/>
                              </a:solidFill>
                            </a:rPr>
                            <a:t>0,125</a:t>
                          </a:r>
                        </a:p>
                      </a:txBody>
                      <a:tcPr/>
                    </a:tc>
                    <a:extLst>
                      <a:ext uri="{0D108BD9-81ED-4DB2-BD59-A6C34878D82A}">
                        <a16:rowId xmlns:a16="http://schemas.microsoft.com/office/drawing/2014/main" val="3702724748"/>
                      </a:ext>
                    </a:extLst>
                  </a:tr>
                  <a:tr h="457200">
                    <a:tc>
                      <a:txBody>
                        <a:bodyPr/>
                        <a:lstStyle/>
                        <a:p>
                          <a:r>
                            <a:rPr lang="fr-FR" sz="1600" b="1" i="0" u="none" strike="noStrike" kern="1200" baseline="0" dirty="0">
                              <a:solidFill>
                                <a:schemeClr val="dk1"/>
                              </a:solidFill>
                              <a:latin typeface="+mn-lt"/>
                              <a:ea typeface="+mn-ea"/>
                              <a:cs typeface="+mn-cs"/>
                            </a:rPr>
                            <a:t>Pourcentage</a:t>
                          </a:r>
                        </a:p>
                      </a:txBody>
                      <a:tcPr/>
                    </a:tc>
                    <a:tc>
                      <a:txBody>
                        <a:bodyPr/>
                        <a:lstStyle/>
                        <a:p>
                          <a:endParaRPr lang="fr-FR"/>
                        </a:p>
                      </a:txBody>
                      <a:tcPr>
                        <a:blipFill>
                          <a:blip r:embed="rId6"/>
                          <a:stretch>
                            <a:fillRect l="-100412" t="-357333" r="-401646" b="-2667"/>
                          </a:stretch>
                        </a:blipFill>
                      </a:tcPr>
                    </a:tc>
                    <a:tc>
                      <a:txBody>
                        <a:bodyPr/>
                        <a:lstStyle/>
                        <a:p>
                          <a:endParaRPr lang="fr-FR"/>
                        </a:p>
                      </a:txBody>
                      <a:tcPr>
                        <a:blipFill>
                          <a:blip r:embed="rId6"/>
                          <a:stretch>
                            <a:fillRect l="-200412" t="-357333" r="-301646" b="-2667"/>
                          </a:stretch>
                        </a:blipFill>
                      </a:tcPr>
                    </a:tc>
                    <a:tc>
                      <a:txBody>
                        <a:bodyPr/>
                        <a:lstStyle/>
                        <a:p>
                          <a:endParaRPr lang="fr-FR"/>
                        </a:p>
                      </a:txBody>
                      <a:tcPr>
                        <a:blipFill>
                          <a:blip r:embed="rId6"/>
                          <a:stretch>
                            <a:fillRect l="-301653" t="-357333" r="-202893" b="-2667"/>
                          </a:stretch>
                        </a:blipFill>
                      </a:tcPr>
                    </a:tc>
                    <a:tc>
                      <a:txBody>
                        <a:bodyPr/>
                        <a:lstStyle/>
                        <a:p>
                          <a:endParaRPr lang="fr-FR" sz="1400" dirty="0"/>
                        </a:p>
                      </a:txBody>
                      <a:tcPr/>
                    </a:tc>
                    <a:tc>
                      <a:txBody>
                        <a:bodyPr/>
                        <a:lstStyle/>
                        <a:p>
                          <a:endParaRPr lang="fr-FR" dirty="0"/>
                        </a:p>
                      </a:txBody>
                      <a:tcPr/>
                    </a:tc>
                    <a:extLst>
                      <a:ext uri="{0D108BD9-81ED-4DB2-BD59-A6C34878D82A}">
                        <a16:rowId xmlns:a16="http://schemas.microsoft.com/office/drawing/2014/main" val="1026251496"/>
                      </a:ext>
                    </a:extLst>
                  </a:tr>
                </a:tbl>
              </a:graphicData>
            </a:graphic>
          </p:graphicFrame>
        </mc:Fallback>
      </mc:AlternateContent>
    </p:spTree>
    <p:extLst>
      <p:ext uri="{BB962C8B-B14F-4D97-AF65-F5344CB8AC3E}">
        <p14:creationId xmlns:p14="http://schemas.microsoft.com/office/powerpoint/2010/main" val="120863379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7A0769-51B1-E8E2-A1A8-F63B6CDE036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2A1638B-1A24-B283-50EF-7696689BAC9B}"/>
              </a:ext>
            </a:extLst>
          </p:cNvPr>
          <p:cNvSpPr>
            <a:spLocks noGrp="1"/>
          </p:cNvSpPr>
          <p:nvPr>
            <p:ph type="title"/>
          </p:nvPr>
        </p:nvSpPr>
        <p:spPr>
          <a:xfrm>
            <a:off x="1030288" y="400789"/>
            <a:ext cx="10277091" cy="267549"/>
          </a:xfrm>
        </p:spPr>
        <p:txBody>
          <a:bodyPr/>
          <a:lstStyle/>
          <a:p>
            <a:r>
              <a:rPr lang="fr-FR" dirty="0"/>
              <a:t>Je calcule le pourcentage des cadets</a:t>
            </a:r>
            <a:endParaRPr lang="fr-FR" sz="1400" dirty="0"/>
          </a:p>
        </p:txBody>
      </p:sp>
      <p:pic>
        <p:nvPicPr>
          <p:cNvPr id="9" name="Google Shape;289;p51">
            <a:extLst>
              <a:ext uri="{FF2B5EF4-FFF2-40B4-BE49-F238E27FC236}">
                <a16:creationId xmlns:a16="http://schemas.microsoft.com/office/drawing/2014/main" id="{04D9EE98-AE27-03AC-A31A-23D6331A2E47}"/>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6" name="Espace réservé du contenu 5">
            <a:extLst>
              <a:ext uri="{FF2B5EF4-FFF2-40B4-BE49-F238E27FC236}">
                <a16:creationId xmlns:a16="http://schemas.microsoft.com/office/drawing/2014/main" id="{DD645B41-FFD8-2D96-039D-FF78EC7A8A21}"/>
              </a:ext>
            </a:extLst>
          </p:cNvPr>
          <p:cNvSpPr>
            <a:spLocks noGrp="1"/>
          </p:cNvSpPr>
          <p:nvPr>
            <p:ph sz="quarter" idx="11"/>
          </p:nvPr>
        </p:nvSpPr>
        <p:spPr/>
        <p:txBody>
          <a:bodyPr/>
          <a:lstStyle/>
          <a:p>
            <a:r>
              <a:rPr lang="fr-FR" dirty="0"/>
              <a:t>L’ enseignant explique </a:t>
            </a:r>
            <a:endParaRPr lang="fr-CH" dirty="0"/>
          </a:p>
        </p:txBody>
      </p:sp>
      <p:pic>
        <p:nvPicPr>
          <p:cNvPr id="5" name="Image 4">
            <a:extLst>
              <a:ext uri="{FF2B5EF4-FFF2-40B4-BE49-F238E27FC236}">
                <a16:creationId xmlns:a16="http://schemas.microsoft.com/office/drawing/2014/main" id="{DB71941B-24D0-213B-4AB8-1A02AF73C59C}"/>
              </a:ext>
            </a:extLst>
          </p:cNvPr>
          <p:cNvPicPr>
            <a:picLocks noChangeAspect="1"/>
          </p:cNvPicPr>
          <p:nvPr/>
        </p:nvPicPr>
        <p:blipFill>
          <a:blip r:embed="rId2"/>
          <a:stretch>
            <a:fillRect/>
          </a:stretch>
        </p:blipFill>
        <p:spPr>
          <a:xfrm>
            <a:off x="11261035" y="1052633"/>
            <a:ext cx="502852" cy="502852"/>
          </a:xfrm>
          <a:prstGeom prst="rect">
            <a:avLst/>
          </a:prstGeom>
        </p:spPr>
      </p:pic>
      <mc:AlternateContent xmlns:mc="http://schemas.openxmlformats.org/markup-compatibility/2006" xmlns:a14="http://schemas.microsoft.com/office/drawing/2010/main">
        <mc:Choice Requires="a14">
          <p:sp>
            <p:nvSpPr>
              <p:cNvPr id="7" name="Rectangle à coins arrondis 71">
                <a:extLst>
                  <a:ext uri="{FF2B5EF4-FFF2-40B4-BE49-F238E27FC236}">
                    <a16:creationId xmlns:a16="http://schemas.microsoft.com/office/drawing/2014/main" id="{71408411-A4DA-AE5F-CCBD-95E25E8A025C}"/>
                  </a:ext>
                </a:extLst>
              </p:cNvPr>
              <p:cNvSpPr/>
              <p:nvPr/>
            </p:nvSpPr>
            <p:spPr>
              <a:xfrm>
                <a:off x="2310287" y="1163670"/>
                <a:ext cx="7211400" cy="391815"/>
              </a:xfrm>
              <a:prstGeom prst="round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𝑬𝒇𝒇𝒆𝒄𝒕𝒊𝒇</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 </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𝒕𝒐𝒕𝒂𝒍</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𝟏𝟎</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𝟕</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𝟔</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𝟓</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𝟒</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2400" b="1" i="1" u="none" strike="noStrike" kern="1200" cap="none" spc="0" normalizeH="0" baseline="0" noProof="0" dirty="0" smtClean="0">
                          <a:ln>
                            <a:noFill/>
                          </a:ln>
                          <a:solidFill>
                            <a:srgbClr val="FF0000"/>
                          </a:solidFill>
                          <a:effectLst/>
                          <a:uLnTx/>
                          <a:uFillTx/>
                          <a:latin typeface="Cambria Math" panose="02040503050406030204" pitchFamily="18" charset="0"/>
                          <a:ea typeface="+mn-ea"/>
                          <a:cs typeface="+mn-cs"/>
                        </a:rPr>
                        <m:t>𝟑𝟐</m:t>
                      </m:r>
                    </m:oMath>
                  </m:oMathPara>
                </a14:m>
                <a:endParaRPr kumimoji="0" lang="fr-FR"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7" name="Rectangle à coins arrondis 71">
                <a:extLst>
                  <a:ext uri="{FF2B5EF4-FFF2-40B4-BE49-F238E27FC236}">
                    <a16:creationId xmlns:a16="http://schemas.microsoft.com/office/drawing/2014/main" id="{71408411-A4DA-AE5F-CCBD-95E25E8A025C}"/>
                  </a:ext>
                </a:extLst>
              </p:cNvPr>
              <p:cNvSpPr>
                <a:spLocks noRot="1" noChangeAspect="1" noMove="1" noResize="1" noEditPoints="1" noAdjustHandles="1" noChangeArrowheads="1" noChangeShapeType="1" noTextEdit="1"/>
              </p:cNvSpPr>
              <p:nvPr/>
            </p:nvSpPr>
            <p:spPr>
              <a:xfrm>
                <a:off x="2310287" y="1163670"/>
                <a:ext cx="7211400" cy="391815"/>
              </a:xfrm>
              <a:prstGeom prst="roundRect">
                <a:avLst/>
              </a:prstGeom>
              <a:blipFill>
                <a:blip r:embed="rId3"/>
                <a:stretch>
                  <a:fillRect b="-31250"/>
                </a:stretch>
              </a:blipFill>
              <a:ln w="38100">
                <a:noFill/>
              </a:ln>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8" name="Rectangle à coins arrondis 95">
                <a:extLst>
                  <a:ext uri="{FF2B5EF4-FFF2-40B4-BE49-F238E27FC236}">
                    <a16:creationId xmlns:a16="http://schemas.microsoft.com/office/drawing/2014/main" id="{ACC425EC-82DA-F4DC-E56B-B5F8AEB5D577}"/>
                  </a:ext>
                </a:extLst>
              </p:cNvPr>
              <p:cNvSpPr/>
              <p:nvPr/>
            </p:nvSpPr>
            <p:spPr>
              <a:xfrm>
                <a:off x="2389800" y="4129663"/>
                <a:ext cx="6878538" cy="646665"/>
              </a:xfrm>
              <a:prstGeom prst="roundRect">
                <a:avLst/>
              </a:prstGeom>
              <a:solidFill>
                <a:schemeClr val="accent2">
                  <a:lumMod val="20000"/>
                  <a:lumOff val="80000"/>
                </a:schemeClr>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14:m>
                  <m:oMathPara xmlns:m="http://schemas.openxmlformats.org/officeDocument/2006/math">
                    <m:oMathParaPr>
                      <m:jc m:val="left"/>
                    </m:oMathParaPr>
                    <m:oMath xmlns:m="http://schemas.openxmlformats.org/officeDocument/2006/math">
                      <m:r>
                        <a:rPr lang="fr-FR" sz="2800" b="1" i="1" dirty="0">
                          <a:solidFill>
                            <a:schemeClr val="tx1"/>
                          </a:solidFill>
                          <a:latin typeface="Cambria Math" panose="02040503050406030204" pitchFamily="18" charset="0"/>
                        </a:rPr>
                        <m:t>𝑷𝒐𝒖𝒓𝒄𝒆𝒏𝒕𝒂𝒈𝒆</m:t>
                      </m:r>
                      <m:r>
                        <a:rPr lang="fr-FR" sz="2800" b="1" i="1" dirty="0">
                          <a:solidFill>
                            <a:schemeClr val="tx1"/>
                          </a:solidFill>
                          <a:latin typeface="Cambria Math" panose="02040503050406030204" pitchFamily="18" charset="0"/>
                        </a:rPr>
                        <m:t>=</m:t>
                      </m:r>
                      <m:r>
                        <a:rPr lang="fr-FR" sz="2800" b="1" i="1" dirty="0">
                          <a:solidFill>
                            <a:schemeClr val="tx1"/>
                          </a:solidFill>
                          <a:latin typeface="Cambria Math" panose="02040503050406030204" pitchFamily="18" charset="0"/>
                        </a:rPr>
                        <m:t>𝑭𝒓</m:t>
                      </m:r>
                      <m:r>
                        <a:rPr lang="fr-FR" sz="2800" b="1" i="1" dirty="0">
                          <a:solidFill>
                            <a:schemeClr val="tx1"/>
                          </a:solidFill>
                          <a:latin typeface="Cambria Math" panose="02040503050406030204" pitchFamily="18" charset="0"/>
                        </a:rPr>
                        <m:t>é</m:t>
                      </m:r>
                      <m:r>
                        <a:rPr lang="fr-FR" sz="2800" b="1" i="1" dirty="0">
                          <a:solidFill>
                            <a:schemeClr val="tx1"/>
                          </a:solidFill>
                          <a:latin typeface="Cambria Math" panose="02040503050406030204" pitchFamily="18" charset="0"/>
                        </a:rPr>
                        <m:t>𝒒𝒖𝒆𝒏𝒄𝒆</m:t>
                      </m:r>
                      <m:r>
                        <a:rPr lang="fr-FR" sz="2800" b="1" i="1" dirty="0">
                          <a:solidFill>
                            <a:schemeClr val="tx1"/>
                          </a:solidFill>
                          <a:latin typeface="Cambria Math" panose="02040503050406030204" pitchFamily="18" charset="0"/>
                          <a:ea typeface="Cambria Math" panose="02040503050406030204" pitchFamily="18" charset="0"/>
                        </a:rPr>
                        <m:t>×</m:t>
                      </m:r>
                      <m:r>
                        <a:rPr lang="fr-FR" sz="2800" b="1" i="1" dirty="0">
                          <a:solidFill>
                            <a:schemeClr val="tx1"/>
                          </a:solidFill>
                          <a:latin typeface="Cambria Math" panose="02040503050406030204" pitchFamily="18" charset="0"/>
                          <a:ea typeface="Cambria Math" panose="02040503050406030204" pitchFamily="18" charset="0"/>
                        </a:rPr>
                        <m:t>𝟏𝟎𝟎</m:t>
                      </m:r>
                    </m:oMath>
                  </m:oMathPara>
                </a14:m>
                <a:endParaRPr lang="fr-FR" sz="2800" b="1" dirty="0">
                  <a:solidFill>
                    <a:schemeClr val="tx1"/>
                  </a:solidFill>
                </a:endParaRPr>
              </a:p>
            </p:txBody>
          </p:sp>
        </mc:Choice>
        <mc:Fallback xmlns="">
          <p:sp>
            <p:nvSpPr>
              <p:cNvPr id="8" name="Rectangle à coins arrondis 95">
                <a:extLst>
                  <a:ext uri="{FF2B5EF4-FFF2-40B4-BE49-F238E27FC236}">
                    <a16:creationId xmlns:a16="http://schemas.microsoft.com/office/drawing/2014/main" id="{ACC425EC-82DA-F4DC-E56B-B5F8AEB5D577}"/>
                  </a:ext>
                </a:extLst>
              </p:cNvPr>
              <p:cNvSpPr>
                <a:spLocks noRot="1" noChangeAspect="1" noMove="1" noResize="1" noEditPoints="1" noAdjustHandles="1" noChangeArrowheads="1" noChangeShapeType="1" noTextEdit="1"/>
              </p:cNvSpPr>
              <p:nvPr/>
            </p:nvSpPr>
            <p:spPr>
              <a:xfrm>
                <a:off x="2389800" y="4129663"/>
                <a:ext cx="6878538" cy="646665"/>
              </a:xfrm>
              <a:prstGeom prst="roundRect">
                <a:avLst/>
              </a:prstGeom>
              <a:blipFill>
                <a:blip r:embed="rId4"/>
                <a:stretch>
                  <a:fillRect/>
                </a:stretch>
              </a:blipFill>
              <a:ln w="38100">
                <a:solidFill>
                  <a:schemeClr val="accent1"/>
                </a:solidFill>
              </a:ln>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0" name="Rectangle à coins arrondis 96">
                <a:extLst>
                  <a:ext uri="{FF2B5EF4-FFF2-40B4-BE49-F238E27FC236}">
                    <a16:creationId xmlns:a16="http://schemas.microsoft.com/office/drawing/2014/main" id="{362A29DE-5B7C-5546-B9FB-09F8057E4FED}"/>
                  </a:ext>
                </a:extLst>
              </p:cNvPr>
              <p:cNvSpPr/>
              <p:nvPr/>
            </p:nvSpPr>
            <p:spPr>
              <a:xfrm>
                <a:off x="813213" y="5179738"/>
                <a:ext cx="10547074" cy="514592"/>
              </a:xfrm>
              <a:prstGeom prst="round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MA" sz="3200" b="1" dirty="0">
                    <a:solidFill>
                      <a:schemeClr val="tx1"/>
                    </a:solidFill>
                  </a:rPr>
                  <a:t>Pourcentage </a:t>
                </a:r>
                <a14:m>
                  <m:oMath xmlns:m="http://schemas.openxmlformats.org/officeDocument/2006/math">
                    <m:r>
                      <a:rPr lang="fr-MA" sz="3200" b="1" i="1" dirty="0" smtClean="0">
                        <a:solidFill>
                          <a:schemeClr val="tx1"/>
                        </a:solidFill>
                        <a:latin typeface="Cambria Math" panose="02040503050406030204" pitchFamily="18" charset="0"/>
                      </a:rPr>
                      <m:t>𝒅𝒆𝒔</m:t>
                    </m:r>
                    <m:r>
                      <a:rPr lang="fr-MA" sz="3200" b="1" i="1" dirty="0" smtClean="0">
                        <a:solidFill>
                          <a:schemeClr val="tx1"/>
                        </a:solidFill>
                        <a:latin typeface="Cambria Math" panose="02040503050406030204" pitchFamily="18" charset="0"/>
                      </a:rPr>
                      <m:t> </m:t>
                    </m:r>
                    <m:r>
                      <m:rPr>
                        <m:nor/>
                      </m:rPr>
                      <a:rPr lang="fr-FR" sz="3200" b="1" i="0" dirty="0" smtClean="0">
                        <a:solidFill>
                          <a:schemeClr val="tx1"/>
                        </a:solidFill>
                        <a:latin typeface="Cambria Math" panose="02040503050406030204" pitchFamily="18" charset="0"/>
                      </a:rPr>
                      <m:t>Cadet</m:t>
                    </m:r>
                    <m:r>
                      <m:rPr>
                        <m:nor/>
                      </m:rPr>
                      <a:rPr lang="fr-MA" sz="3200" b="1" i="0" dirty="0" smtClean="0">
                        <a:solidFill>
                          <a:schemeClr val="tx1"/>
                        </a:solidFill>
                        <a:latin typeface="Cambria Math" panose="02040503050406030204" pitchFamily="18" charset="0"/>
                      </a:rPr>
                      <m:t>s</m:t>
                    </m:r>
                    <m:r>
                      <a:rPr lang="fr-FR" sz="3200" b="1" i="1" dirty="0" smtClean="0">
                        <a:solidFill>
                          <a:schemeClr val="tx1"/>
                        </a:solidFill>
                        <a:latin typeface="Cambria Math" panose="02040503050406030204" pitchFamily="18" charset="0"/>
                      </a:rPr>
                      <m:t>=</m:t>
                    </m:r>
                    <m:r>
                      <a:rPr lang="fr-MA" sz="3200" b="1" i="1" dirty="0" smtClean="0">
                        <a:solidFill>
                          <a:schemeClr val="tx1"/>
                        </a:solidFill>
                        <a:latin typeface="Cambria Math" panose="02040503050406030204" pitchFamily="18" charset="0"/>
                      </a:rPr>
                      <m:t>𝟎</m:t>
                    </m:r>
                    <m:r>
                      <a:rPr lang="fr-MA" sz="3200" b="1" i="1" dirty="0" smtClean="0">
                        <a:solidFill>
                          <a:schemeClr val="tx1"/>
                        </a:solidFill>
                        <a:latin typeface="Cambria Math" panose="02040503050406030204" pitchFamily="18" charset="0"/>
                      </a:rPr>
                      <m:t>,</m:t>
                    </m:r>
                    <m:r>
                      <a:rPr lang="fr-FR" sz="3200" b="1" i="1" dirty="0" smtClean="0">
                        <a:solidFill>
                          <a:schemeClr val="tx1"/>
                        </a:solidFill>
                        <a:latin typeface="Cambria Math" panose="02040503050406030204" pitchFamily="18" charset="0"/>
                      </a:rPr>
                      <m:t>𝟏𝟓𝟔𝟐𝟓</m:t>
                    </m:r>
                    <m:r>
                      <a:rPr lang="fr-MA" sz="3200" b="1" i="1" dirty="0" smtClean="0">
                        <a:solidFill>
                          <a:schemeClr val="tx1"/>
                        </a:solidFill>
                        <a:latin typeface="Cambria Math" panose="02040503050406030204" pitchFamily="18" charset="0"/>
                      </a:rPr>
                      <m:t> ×</m:t>
                    </m:r>
                    <m:r>
                      <a:rPr lang="fr-MA" sz="3200" b="1" i="1" dirty="0" smtClean="0">
                        <a:solidFill>
                          <a:schemeClr val="tx1"/>
                        </a:solidFill>
                        <a:latin typeface="Cambria Math" panose="02040503050406030204" pitchFamily="18" charset="0"/>
                      </a:rPr>
                      <m:t>𝟏𝟎𝟎</m:t>
                    </m:r>
                    <m:r>
                      <a:rPr lang="fr-MA" sz="3200" b="1" i="1" dirty="0" smtClean="0">
                        <a:solidFill>
                          <a:schemeClr val="tx1"/>
                        </a:solidFill>
                        <a:latin typeface="Cambria Math" panose="02040503050406030204" pitchFamily="18" charset="0"/>
                      </a:rPr>
                      <m:t>=</m:t>
                    </m:r>
                    <m:r>
                      <a:rPr lang="fr-FR" sz="3200" b="1" i="1" dirty="0" smtClean="0">
                        <a:solidFill>
                          <a:schemeClr val="tx1"/>
                        </a:solidFill>
                        <a:latin typeface="Cambria Math" panose="02040503050406030204" pitchFamily="18" charset="0"/>
                      </a:rPr>
                      <m:t>𝟏𝟓</m:t>
                    </m:r>
                    <m:r>
                      <a:rPr lang="fr-FR" sz="3200" b="1" i="1" dirty="0" smtClean="0">
                        <a:solidFill>
                          <a:schemeClr val="tx1"/>
                        </a:solidFill>
                        <a:latin typeface="Cambria Math" panose="02040503050406030204" pitchFamily="18" charset="0"/>
                      </a:rPr>
                      <m:t>,</m:t>
                    </m:r>
                    <m:r>
                      <a:rPr lang="fr-FR" sz="3200" b="1" i="1" dirty="0" smtClean="0">
                        <a:solidFill>
                          <a:schemeClr val="tx1"/>
                        </a:solidFill>
                        <a:latin typeface="Cambria Math" panose="02040503050406030204" pitchFamily="18" charset="0"/>
                      </a:rPr>
                      <m:t>𝟔𝟐𝟓</m:t>
                    </m:r>
                    <m:r>
                      <a:rPr lang="fr-MA" sz="3200" b="1" i="1" dirty="0" smtClean="0">
                        <a:solidFill>
                          <a:schemeClr val="tx1"/>
                        </a:solidFill>
                        <a:latin typeface="Cambria Math" panose="02040503050406030204" pitchFamily="18" charset="0"/>
                      </a:rPr>
                      <m:t>%</m:t>
                    </m:r>
                  </m:oMath>
                </a14:m>
                <a:endParaRPr lang="fr-FR" sz="3200" b="1" dirty="0">
                  <a:solidFill>
                    <a:schemeClr val="tx1"/>
                  </a:solidFill>
                </a:endParaRPr>
              </a:p>
            </p:txBody>
          </p:sp>
        </mc:Choice>
        <mc:Fallback xmlns="">
          <p:sp>
            <p:nvSpPr>
              <p:cNvPr id="10" name="Rectangle à coins arrondis 96">
                <a:extLst>
                  <a:ext uri="{FF2B5EF4-FFF2-40B4-BE49-F238E27FC236}">
                    <a16:creationId xmlns:a16="http://schemas.microsoft.com/office/drawing/2014/main" id="{362A29DE-5B7C-5546-B9FB-09F8057E4FED}"/>
                  </a:ext>
                </a:extLst>
              </p:cNvPr>
              <p:cNvSpPr>
                <a:spLocks noRot="1" noChangeAspect="1" noMove="1" noResize="1" noEditPoints="1" noAdjustHandles="1" noChangeArrowheads="1" noChangeShapeType="1" noTextEdit="1"/>
              </p:cNvSpPr>
              <p:nvPr/>
            </p:nvSpPr>
            <p:spPr>
              <a:xfrm>
                <a:off x="813213" y="5179738"/>
                <a:ext cx="10547074" cy="514592"/>
              </a:xfrm>
              <a:prstGeom prst="roundRect">
                <a:avLst/>
              </a:prstGeom>
              <a:blipFill>
                <a:blip r:embed="rId5"/>
                <a:stretch>
                  <a:fillRect l="-1213" t="-21429" b="-46429"/>
                </a:stretch>
              </a:blipFill>
              <a:ln w="38100">
                <a:noFill/>
              </a:ln>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1" name="ZoneTexte 10">
                <a:extLst>
                  <a:ext uri="{FF2B5EF4-FFF2-40B4-BE49-F238E27FC236}">
                    <a16:creationId xmlns:a16="http://schemas.microsoft.com/office/drawing/2014/main" id="{D2500E97-E750-2D39-929E-61E6DD7E777C}"/>
                  </a:ext>
                </a:extLst>
              </p:cNvPr>
              <p:cNvSpPr txBox="1"/>
              <p:nvPr/>
            </p:nvSpPr>
            <p:spPr>
              <a:xfrm>
                <a:off x="2494722" y="5757092"/>
                <a:ext cx="7842603" cy="584775"/>
              </a:xfrm>
              <a:prstGeom prst="rect">
                <a:avLst/>
              </a:prstGeom>
              <a:noFill/>
            </p:spPr>
            <p:txBody>
              <a:bodyPr wrap="square" rtlCol="0">
                <a:spAutoFit/>
              </a:bodyPr>
              <a:lstStyle/>
              <a:p>
                <a14:m>
                  <m:oMath xmlns:m="http://schemas.openxmlformats.org/officeDocument/2006/math">
                    <m:r>
                      <a:rPr lang="fr-FR" sz="3200" b="1" i="1" dirty="0" smtClean="0">
                        <a:solidFill>
                          <a:schemeClr val="tx1"/>
                        </a:solidFill>
                        <a:latin typeface="Cambria Math" panose="02040503050406030204" pitchFamily="18" charset="0"/>
                      </a:rPr>
                      <m:t>𝟏𝟓</m:t>
                    </m:r>
                    <m:r>
                      <a:rPr lang="fr-FR" sz="3200" b="1" i="1" dirty="0" smtClean="0">
                        <a:solidFill>
                          <a:schemeClr val="tx1"/>
                        </a:solidFill>
                        <a:latin typeface="Cambria Math" panose="02040503050406030204" pitchFamily="18" charset="0"/>
                      </a:rPr>
                      <m:t>,</m:t>
                    </m:r>
                    <m:r>
                      <a:rPr lang="fr-FR" sz="3200" b="1" i="1" dirty="0" smtClean="0">
                        <a:solidFill>
                          <a:schemeClr val="tx1"/>
                        </a:solidFill>
                        <a:latin typeface="Cambria Math" panose="02040503050406030204" pitchFamily="18" charset="0"/>
                      </a:rPr>
                      <m:t>𝟔𝟐𝟓</m:t>
                    </m:r>
                    <m:r>
                      <a:rPr lang="fr-MA" sz="3200" b="1" i="1" dirty="0" smtClean="0">
                        <a:solidFill>
                          <a:schemeClr val="tx1"/>
                        </a:solidFill>
                        <a:latin typeface="Cambria Math" panose="02040503050406030204" pitchFamily="18" charset="0"/>
                      </a:rPr>
                      <m:t>%</m:t>
                    </m:r>
                  </m:oMath>
                </a14:m>
                <a:r>
                  <a:rPr lang="fr-MA" sz="3200" b="1" dirty="0"/>
                  <a:t> des sportifs sont des Cadets</a:t>
                </a:r>
              </a:p>
            </p:txBody>
          </p:sp>
        </mc:Choice>
        <mc:Fallback xmlns="">
          <p:sp>
            <p:nvSpPr>
              <p:cNvPr id="11" name="ZoneTexte 10">
                <a:extLst>
                  <a:ext uri="{FF2B5EF4-FFF2-40B4-BE49-F238E27FC236}">
                    <a16:creationId xmlns:a16="http://schemas.microsoft.com/office/drawing/2014/main" id="{D2500E97-E750-2D39-929E-61E6DD7E777C}"/>
                  </a:ext>
                </a:extLst>
              </p:cNvPr>
              <p:cNvSpPr txBox="1">
                <a:spLocks noRot="1" noChangeAspect="1" noMove="1" noResize="1" noEditPoints="1" noAdjustHandles="1" noChangeArrowheads="1" noChangeShapeType="1" noTextEdit="1"/>
              </p:cNvSpPr>
              <p:nvPr/>
            </p:nvSpPr>
            <p:spPr>
              <a:xfrm>
                <a:off x="2494722" y="5757092"/>
                <a:ext cx="7842603" cy="584775"/>
              </a:xfrm>
              <a:prstGeom prst="rect">
                <a:avLst/>
              </a:prstGeom>
              <a:blipFill>
                <a:blip r:embed="rId6"/>
                <a:stretch>
                  <a:fillRect t="-12500" b="-3437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graphicFrame>
            <p:nvGraphicFramePr>
              <p:cNvPr id="16" name="Tableau 15">
                <a:extLst>
                  <a:ext uri="{FF2B5EF4-FFF2-40B4-BE49-F238E27FC236}">
                    <a16:creationId xmlns:a16="http://schemas.microsoft.com/office/drawing/2014/main" id="{FF905E47-F87F-416C-BF10-FED568C2D772}"/>
                  </a:ext>
                </a:extLst>
              </p:cNvPr>
              <p:cNvGraphicFramePr>
                <a:graphicFrameLocks noGrp="1"/>
              </p:cNvGraphicFramePr>
              <p:nvPr>
                <p:extLst>
                  <p:ext uri="{D42A27DB-BD31-4B8C-83A1-F6EECF244321}">
                    <p14:modId xmlns:p14="http://schemas.microsoft.com/office/powerpoint/2010/main" val="3826852882"/>
                  </p:ext>
                </p:extLst>
              </p:nvPr>
            </p:nvGraphicFramePr>
            <p:xfrm>
              <a:off x="1765068" y="1930011"/>
              <a:ext cx="8128002" cy="2072640"/>
            </p:xfrm>
            <a:graphic>
              <a:graphicData uri="http://schemas.openxmlformats.org/drawingml/2006/table">
                <a:tbl>
                  <a:tblPr firstRow="1" bandRow="1">
                    <a:tableStyleId>{5C22544A-7EE6-4342-B048-85BDC9FD1C3A}</a:tableStyleId>
                  </a:tblPr>
                  <a:tblGrid>
                    <a:gridCol w="1354667">
                      <a:extLst>
                        <a:ext uri="{9D8B030D-6E8A-4147-A177-3AD203B41FA5}">
                          <a16:colId xmlns:a16="http://schemas.microsoft.com/office/drawing/2014/main" val="4214766472"/>
                        </a:ext>
                      </a:extLst>
                    </a:gridCol>
                    <a:gridCol w="1354667">
                      <a:extLst>
                        <a:ext uri="{9D8B030D-6E8A-4147-A177-3AD203B41FA5}">
                          <a16:colId xmlns:a16="http://schemas.microsoft.com/office/drawing/2014/main" val="3117553720"/>
                        </a:ext>
                      </a:extLst>
                    </a:gridCol>
                    <a:gridCol w="1354667">
                      <a:extLst>
                        <a:ext uri="{9D8B030D-6E8A-4147-A177-3AD203B41FA5}">
                          <a16:colId xmlns:a16="http://schemas.microsoft.com/office/drawing/2014/main" val="2505091020"/>
                        </a:ext>
                      </a:extLst>
                    </a:gridCol>
                    <a:gridCol w="1354667">
                      <a:extLst>
                        <a:ext uri="{9D8B030D-6E8A-4147-A177-3AD203B41FA5}">
                          <a16:colId xmlns:a16="http://schemas.microsoft.com/office/drawing/2014/main" val="146851304"/>
                        </a:ext>
                      </a:extLst>
                    </a:gridCol>
                    <a:gridCol w="1354667">
                      <a:extLst>
                        <a:ext uri="{9D8B030D-6E8A-4147-A177-3AD203B41FA5}">
                          <a16:colId xmlns:a16="http://schemas.microsoft.com/office/drawing/2014/main" val="2936325749"/>
                        </a:ext>
                      </a:extLst>
                    </a:gridCol>
                    <a:gridCol w="1354667">
                      <a:extLst>
                        <a:ext uri="{9D8B030D-6E8A-4147-A177-3AD203B41FA5}">
                          <a16:colId xmlns:a16="http://schemas.microsoft.com/office/drawing/2014/main" val="415261095"/>
                        </a:ext>
                      </a:extLst>
                    </a:gridCol>
                  </a:tblGrid>
                  <a:tr h="0">
                    <a:tc>
                      <a:txBody>
                        <a:bodyPr/>
                        <a:lstStyle/>
                        <a:p>
                          <a:pPr algn="ctr"/>
                          <a:r>
                            <a:rPr lang="fr-FR" sz="1600" b="1" i="0" u="none" strike="noStrike" kern="1200" baseline="0" dirty="0">
                              <a:solidFill>
                                <a:schemeClr val="lt1"/>
                              </a:solidFill>
                              <a:latin typeface="+mn-lt"/>
                              <a:ea typeface="+mn-ea"/>
                              <a:cs typeface="+mn-cs"/>
                            </a:rPr>
                            <a:t>Niveau au Judo</a:t>
                          </a:r>
                          <a:endParaRPr lang="fr-FR" sz="1600" b="1" dirty="0"/>
                        </a:p>
                      </a:txBody>
                      <a:tcPr/>
                    </a:tc>
                    <a:tc>
                      <a:txBody>
                        <a:bodyPr/>
                        <a:lstStyle/>
                        <a:p>
                          <a:pPr algn="ctr"/>
                          <a:r>
                            <a:rPr lang="fr-FR" sz="1600" b="0" i="0" u="none" strike="noStrike" kern="1200" baseline="0" dirty="0">
                              <a:solidFill>
                                <a:schemeClr val="lt1"/>
                              </a:solidFill>
                              <a:latin typeface="+mn-lt"/>
                              <a:ea typeface="+mn-ea"/>
                              <a:cs typeface="+mn-cs"/>
                            </a:rPr>
                            <a:t>Poussins</a:t>
                          </a:r>
                          <a:endParaRPr lang="fr-FR" sz="1600" dirty="0"/>
                        </a:p>
                      </a:txBody>
                      <a:tcPr/>
                    </a:tc>
                    <a:tc>
                      <a:txBody>
                        <a:bodyPr/>
                        <a:lstStyle/>
                        <a:p>
                          <a:pPr algn="ctr"/>
                          <a:r>
                            <a:rPr lang="fr-FR" sz="1600" b="0" i="0" u="none" strike="noStrike" kern="1200" baseline="0" dirty="0">
                              <a:solidFill>
                                <a:schemeClr val="lt1"/>
                              </a:solidFill>
                              <a:latin typeface="+mn-lt"/>
                              <a:ea typeface="+mn-ea"/>
                              <a:cs typeface="+mn-cs"/>
                            </a:rPr>
                            <a:t>Benjamins</a:t>
                          </a:r>
                          <a:endParaRPr lang="fr-FR" sz="1600" dirty="0"/>
                        </a:p>
                      </a:txBody>
                      <a:tcPr/>
                    </a:tc>
                    <a:tc>
                      <a:txBody>
                        <a:bodyPr/>
                        <a:lstStyle/>
                        <a:p>
                          <a:pPr algn="ctr"/>
                          <a:r>
                            <a:rPr lang="fr-FR" sz="1600" b="0" i="0" u="none" strike="noStrike" kern="1200" baseline="0" dirty="0">
                              <a:solidFill>
                                <a:schemeClr val="lt1"/>
                              </a:solidFill>
                              <a:latin typeface="+mn-lt"/>
                              <a:ea typeface="+mn-ea"/>
                              <a:cs typeface="+mn-cs"/>
                            </a:rPr>
                            <a:t>Minimes</a:t>
                          </a:r>
                          <a:endParaRPr lang="fr-FR" sz="1600" dirty="0"/>
                        </a:p>
                      </a:txBody>
                      <a:tcPr/>
                    </a:tc>
                    <a:tc>
                      <a:txBody>
                        <a:bodyPr/>
                        <a:lstStyle/>
                        <a:p>
                          <a:pPr algn="ctr"/>
                          <a:r>
                            <a:rPr lang="fr-FR" sz="1600" b="0" i="0" u="none" strike="noStrike" kern="1200" baseline="0" dirty="0">
                              <a:solidFill>
                                <a:schemeClr val="lt1"/>
                              </a:solidFill>
                              <a:latin typeface="+mn-lt"/>
                              <a:ea typeface="+mn-ea"/>
                              <a:cs typeface="+mn-cs"/>
                            </a:rPr>
                            <a:t>Cadets</a:t>
                          </a:r>
                          <a:endParaRPr lang="fr-FR" sz="1600" dirty="0"/>
                        </a:p>
                      </a:txBody>
                      <a:tcPr/>
                    </a:tc>
                    <a:tc>
                      <a:txBody>
                        <a:bodyPr/>
                        <a:lstStyle/>
                        <a:p>
                          <a:pPr algn="ctr"/>
                          <a:r>
                            <a:rPr lang="fr-FR" sz="1600" b="0" i="0" u="none" strike="noStrike" kern="1200" baseline="0" dirty="0">
                              <a:solidFill>
                                <a:schemeClr val="lt1"/>
                              </a:solidFill>
                              <a:latin typeface="+mn-lt"/>
                              <a:ea typeface="+mn-ea"/>
                              <a:cs typeface="+mn-cs"/>
                            </a:rPr>
                            <a:t>Juniors</a:t>
                          </a:r>
                          <a:endParaRPr lang="fr-FR" sz="1600" dirty="0"/>
                        </a:p>
                      </a:txBody>
                      <a:tcPr/>
                    </a:tc>
                    <a:extLst>
                      <a:ext uri="{0D108BD9-81ED-4DB2-BD59-A6C34878D82A}">
                        <a16:rowId xmlns:a16="http://schemas.microsoft.com/office/drawing/2014/main" val="2047573407"/>
                      </a:ext>
                    </a:extLst>
                  </a:tr>
                  <a:tr h="370840">
                    <a:tc>
                      <a:txBody>
                        <a:bodyPr/>
                        <a:lstStyle/>
                        <a:p>
                          <a:pPr algn="ctr"/>
                          <a:r>
                            <a:rPr lang="fr-FR" sz="1600" b="1" i="0" u="none" strike="noStrike" kern="1200" baseline="0" dirty="0">
                              <a:solidFill>
                                <a:schemeClr val="dk1"/>
                              </a:solidFill>
                              <a:latin typeface="+mn-lt"/>
                              <a:ea typeface="+mn-ea"/>
                              <a:cs typeface="+mn-cs"/>
                            </a:rPr>
                            <a:t>Nombre de sportifs</a:t>
                          </a:r>
                          <a:endParaRPr lang="fr-FR" sz="1600" b="1" dirty="0"/>
                        </a:p>
                      </a:txBody>
                      <a:tcPr/>
                    </a:tc>
                    <a:tc>
                      <a:txBody>
                        <a:bodyPr/>
                        <a:lstStyle/>
                        <a:p>
                          <a:pPr algn="ctr"/>
                          <a:r>
                            <a:rPr lang="fr-FR" sz="2000" b="1" kern="1200" dirty="0">
                              <a:solidFill>
                                <a:schemeClr val="dk1"/>
                              </a:solidFill>
                              <a:latin typeface="+mn-lt"/>
                              <a:ea typeface="+mn-ea"/>
                              <a:cs typeface="+mn-cs"/>
                            </a:rPr>
                            <a:t>10</a:t>
                          </a:r>
                        </a:p>
                      </a:txBody>
                      <a:tcPr/>
                    </a:tc>
                    <a:tc>
                      <a:txBody>
                        <a:bodyPr/>
                        <a:lstStyle/>
                        <a:p>
                          <a:pPr algn="ctr"/>
                          <a:r>
                            <a:rPr lang="fr-FR" sz="2000" b="1" kern="1200" dirty="0">
                              <a:solidFill>
                                <a:schemeClr val="dk1"/>
                              </a:solidFill>
                              <a:latin typeface="+mn-lt"/>
                              <a:ea typeface="+mn-ea"/>
                              <a:cs typeface="+mn-cs"/>
                            </a:rPr>
                            <a:t>7</a:t>
                          </a:r>
                        </a:p>
                      </a:txBody>
                      <a:tcPr/>
                    </a:tc>
                    <a:tc>
                      <a:txBody>
                        <a:bodyPr/>
                        <a:lstStyle/>
                        <a:p>
                          <a:pPr algn="ctr"/>
                          <a:r>
                            <a:rPr lang="fr-FR" sz="2000" b="1" kern="1200" dirty="0">
                              <a:solidFill>
                                <a:schemeClr val="dk1"/>
                              </a:solidFill>
                              <a:latin typeface="+mn-lt"/>
                              <a:ea typeface="+mn-ea"/>
                              <a:cs typeface="+mn-cs"/>
                            </a:rPr>
                            <a:t>6</a:t>
                          </a:r>
                        </a:p>
                      </a:txBody>
                      <a:tcPr/>
                    </a:tc>
                    <a:tc>
                      <a:txBody>
                        <a:bodyPr/>
                        <a:lstStyle/>
                        <a:p>
                          <a:pPr algn="ctr"/>
                          <a:r>
                            <a:rPr lang="fr-FR" sz="2000" b="1" kern="1200" dirty="0">
                              <a:solidFill>
                                <a:schemeClr val="dk1"/>
                              </a:solidFill>
                              <a:latin typeface="+mn-lt"/>
                              <a:ea typeface="+mn-ea"/>
                              <a:cs typeface="+mn-cs"/>
                            </a:rPr>
                            <a:t>5</a:t>
                          </a:r>
                        </a:p>
                      </a:txBody>
                      <a:tcPr/>
                    </a:tc>
                    <a:tc>
                      <a:txBody>
                        <a:bodyPr/>
                        <a:lstStyle/>
                        <a:p>
                          <a:pPr algn="ctr"/>
                          <a:r>
                            <a:rPr lang="fr-FR" sz="2000" b="1" kern="1200" dirty="0">
                              <a:solidFill>
                                <a:schemeClr val="dk1"/>
                              </a:solidFill>
                              <a:latin typeface="+mn-lt"/>
                              <a:ea typeface="+mn-ea"/>
                              <a:cs typeface="+mn-cs"/>
                            </a:rPr>
                            <a:t>4</a:t>
                          </a:r>
                        </a:p>
                      </a:txBody>
                      <a:tcPr/>
                    </a:tc>
                    <a:extLst>
                      <a:ext uri="{0D108BD9-81ED-4DB2-BD59-A6C34878D82A}">
                        <a16:rowId xmlns:a16="http://schemas.microsoft.com/office/drawing/2014/main" val="2426667361"/>
                      </a:ext>
                    </a:extLst>
                  </a:tr>
                  <a:tr h="370840">
                    <a:tc>
                      <a:txBody>
                        <a:bodyPr/>
                        <a:lstStyle/>
                        <a:p>
                          <a:pPr algn="ctr"/>
                          <a:r>
                            <a:rPr lang="fr-FR" sz="1600" b="1" i="0" u="none" strike="noStrike" kern="1200" baseline="0" dirty="0">
                              <a:solidFill>
                                <a:schemeClr val="dk1"/>
                              </a:solidFill>
                              <a:latin typeface="+mn-lt"/>
                              <a:ea typeface="+mn-ea"/>
                              <a:cs typeface="+mn-cs"/>
                            </a:rPr>
                            <a:t>Fréquence</a:t>
                          </a:r>
                        </a:p>
                      </a:txBody>
                      <a:tcPr/>
                    </a:tc>
                    <a:tc>
                      <a:txBody>
                        <a:bodyPr/>
                        <a:lstStyle/>
                        <a:p>
                          <a:pPr algn="ctr"/>
                          <a:r>
                            <a:rPr lang="fr-FR" sz="2000" b="1" dirty="0"/>
                            <a:t>0,3125</a:t>
                          </a:r>
                        </a:p>
                      </a:txBody>
                      <a:tcPr/>
                    </a:tc>
                    <a:tc>
                      <a:txBody>
                        <a:bodyPr/>
                        <a:lstStyle/>
                        <a:p>
                          <a:pPr algn="ctr"/>
                          <a:r>
                            <a:rPr lang="fr-FR" sz="2000" b="1" dirty="0"/>
                            <a:t>0,21875</a:t>
                          </a:r>
                        </a:p>
                      </a:txBody>
                      <a:tcPr/>
                    </a:tc>
                    <a:tc>
                      <a:txBody>
                        <a:bodyPr/>
                        <a:lstStyle/>
                        <a:p>
                          <a:pPr algn="ctr"/>
                          <a:r>
                            <a:rPr lang="fr-FR" sz="2000" b="1" dirty="0"/>
                            <a:t>0,1875</a:t>
                          </a:r>
                        </a:p>
                      </a:txBody>
                      <a:tcPr/>
                    </a:tc>
                    <a:tc>
                      <a:txBody>
                        <a:bodyPr/>
                        <a:lstStyle/>
                        <a:p>
                          <a:pPr algn="ctr"/>
                          <a:r>
                            <a:rPr lang="fr-FR" sz="2000" b="1" dirty="0"/>
                            <a:t>0,15625</a:t>
                          </a:r>
                        </a:p>
                      </a:txBody>
                      <a:tcPr/>
                    </a:tc>
                    <a:tc>
                      <a:txBody>
                        <a:bodyPr/>
                        <a:lstStyle/>
                        <a:p>
                          <a:pPr algn="ctr"/>
                          <a:r>
                            <a:rPr lang="fr-FR" sz="2400" b="1" dirty="0">
                              <a:solidFill>
                                <a:schemeClr val="tx1"/>
                              </a:solidFill>
                            </a:rPr>
                            <a:t>0,125</a:t>
                          </a:r>
                        </a:p>
                      </a:txBody>
                      <a:tcPr/>
                    </a:tc>
                    <a:extLst>
                      <a:ext uri="{0D108BD9-81ED-4DB2-BD59-A6C34878D82A}">
                        <a16:rowId xmlns:a16="http://schemas.microsoft.com/office/drawing/2014/main" val="3702724748"/>
                      </a:ext>
                    </a:extLst>
                  </a:tr>
                  <a:tr h="370840">
                    <a:tc>
                      <a:txBody>
                        <a:bodyPr/>
                        <a:lstStyle/>
                        <a:p>
                          <a:r>
                            <a:rPr lang="fr-FR" sz="1600" b="1" i="0" u="none" strike="noStrike" kern="1200" baseline="0" dirty="0">
                              <a:solidFill>
                                <a:schemeClr val="dk1"/>
                              </a:solidFill>
                              <a:latin typeface="+mn-lt"/>
                              <a:ea typeface="+mn-ea"/>
                              <a:cs typeface="+mn-cs"/>
                            </a:rPr>
                            <a:t>Pourcentage</a:t>
                          </a:r>
                        </a:p>
                      </a:txBody>
                      <a:tcPr/>
                    </a:tc>
                    <a:tc>
                      <a:txBody>
                        <a:bodyPr/>
                        <a:lstStyle/>
                        <a:p>
                          <a:pPr/>
                          <a14:m>
                            <m:oMathPara xmlns:m="http://schemas.openxmlformats.org/officeDocument/2006/math">
                              <m:oMathParaPr>
                                <m:jc m:val="centerGroup"/>
                              </m:oMathParaPr>
                              <m:oMath xmlns:m="http://schemas.openxmlformats.org/officeDocument/2006/math">
                                <m:r>
                                  <a:rPr lang="fr-FR" sz="2400" b="1" i="1" dirty="0" smtClean="0">
                                    <a:solidFill>
                                      <a:schemeClr val="tx1"/>
                                    </a:solidFill>
                                    <a:latin typeface="Cambria Math" panose="02040503050406030204" pitchFamily="18" charset="0"/>
                                  </a:rPr>
                                  <m:t>𝟑</m:t>
                                </m:r>
                                <m:r>
                                  <a:rPr lang="fr-MA" sz="2400" b="1" i="1" dirty="0" smtClean="0">
                                    <a:solidFill>
                                      <a:schemeClr val="tx1"/>
                                    </a:solidFill>
                                    <a:latin typeface="Cambria Math" panose="02040503050406030204" pitchFamily="18" charset="0"/>
                                  </a:rPr>
                                  <m:t>𝟏</m:t>
                                </m:r>
                                <m:r>
                                  <a:rPr lang="fr-FR" sz="2400" b="1" i="1" dirty="0" smtClean="0">
                                    <a:solidFill>
                                      <a:schemeClr val="tx1"/>
                                    </a:solidFill>
                                    <a:latin typeface="Cambria Math" panose="02040503050406030204" pitchFamily="18" charset="0"/>
                                  </a:rPr>
                                  <m:t>,</m:t>
                                </m:r>
                                <m:r>
                                  <a:rPr lang="fr-MA" sz="2400" b="1" i="1" dirty="0" smtClean="0">
                                    <a:solidFill>
                                      <a:schemeClr val="tx1"/>
                                    </a:solidFill>
                                    <a:latin typeface="Cambria Math" panose="02040503050406030204" pitchFamily="18" charset="0"/>
                                  </a:rPr>
                                  <m:t>𝟐𝟓</m:t>
                                </m:r>
                                <m:r>
                                  <a:rPr lang="fr-MA" sz="2400" b="1" i="1" dirty="0" smtClean="0">
                                    <a:solidFill>
                                      <a:schemeClr val="tx1"/>
                                    </a:solidFill>
                                    <a:latin typeface="Cambria Math" panose="02040503050406030204" pitchFamily="18" charset="0"/>
                                  </a:rPr>
                                  <m:t>%</m:t>
                                </m:r>
                              </m:oMath>
                            </m:oMathPara>
                          </a14:m>
                          <a:endParaRPr lang="fr-FR" sz="2400" dirty="0">
                            <a:solidFill>
                              <a:schemeClr val="tx1"/>
                            </a:solidFill>
                          </a:endParaRPr>
                        </a:p>
                      </a:txBody>
                      <a:tcPr/>
                    </a:tc>
                    <a:tc>
                      <a:txBody>
                        <a:bodyPr/>
                        <a:lstStyle/>
                        <a:p>
                          <a:pPr/>
                          <a14:m>
                            <m:oMathPara xmlns:m="http://schemas.openxmlformats.org/officeDocument/2006/math">
                              <m:oMathParaPr>
                                <m:jc m:val="centerGroup"/>
                              </m:oMathParaPr>
                              <m:oMath xmlns:m="http://schemas.openxmlformats.org/officeDocument/2006/math">
                                <m:r>
                                  <a:rPr lang="fr-FR" sz="2400" b="1" i="1" dirty="0" smtClean="0">
                                    <a:solidFill>
                                      <a:schemeClr val="tx1"/>
                                    </a:solidFill>
                                    <a:latin typeface="Cambria Math" panose="02040503050406030204" pitchFamily="18" charset="0"/>
                                  </a:rPr>
                                  <m:t>𝟐𝟏</m:t>
                                </m:r>
                                <m:r>
                                  <a:rPr lang="fr-FR" sz="2400" b="1" i="1" dirty="0" smtClean="0">
                                    <a:solidFill>
                                      <a:schemeClr val="tx1"/>
                                    </a:solidFill>
                                    <a:latin typeface="Cambria Math" panose="02040503050406030204" pitchFamily="18" charset="0"/>
                                  </a:rPr>
                                  <m:t>,</m:t>
                                </m:r>
                                <m:r>
                                  <a:rPr lang="fr-FR" sz="2400" b="1" i="1" dirty="0" smtClean="0">
                                    <a:solidFill>
                                      <a:schemeClr val="tx1"/>
                                    </a:solidFill>
                                    <a:latin typeface="Cambria Math" panose="02040503050406030204" pitchFamily="18" charset="0"/>
                                  </a:rPr>
                                  <m:t>𝟖𝟕𝟓</m:t>
                                </m:r>
                                <m:r>
                                  <a:rPr lang="fr-MA" sz="2400" b="1" i="1" dirty="0" smtClean="0">
                                    <a:solidFill>
                                      <a:schemeClr val="tx1"/>
                                    </a:solidFill>
                                    <a:latin typeface="Cambria Math" panose="02040503050406030204" pitchFamily="18" charset="0"/>
                                  </a:rPr>
                                  <m:t>%</m:t>
                                </m:r>
                              </m:oMath>
                            </m:oMathPara>
                          </a14:m>
                          <a:endParaRPr lang="fr-FR" sz="2400" dirty="0">
                            <a:solidFill>
                              <a:schemeClr val="tx1"/>
                            </a:solidFill>
                          </a:endParaRPr>
                        </a:p>
                      </a:txBody>
                      <a:tcPr/>
                    </a:tc>
                    <a:tc>
                      <a:txBody>
                        <a:bodyPr/>
                        <a:lstStyle/>
                        <a:p>
                          <a:pPr/>
                          <a14:m>
                            <m:oMathPara xmlns:m="http://schemas.openxmlformats.org/officeDocument/2006/math">
                              <m:oMathParaPr>
                                <m:jc m:val="centerGroup"/>
                              </m:oMathParaPr>
                              <m:oMath xmlns:m="http://schemas.openxmlformats.org/officeDocument/2006/math">
                                <m:r>
                                  <a:rPr kumimoji="0" lang="fr-FR" sz="2400" b="1" i="1" u="none" strike="noStrike" kern="1200" cap="none" spc="0" normalizeH="0" baseline="0" noProof="0" dirty="0" smtClean="0">
                                    <a:ln>
                                      <a:noFill/>
                                    </a:ln>
                                    <a:solidFill>
                                      <a:schemeClr val="tx1"/>
                                    </a:solidFill>
                                    <a:effectLst/>
                                    <a:uLnTx/>
                                    <a:uFillTx/>
                                    <a:latin typeface="Cambria Math" panose="02040503050406030204" pitchFamily="18" charset="0"/>
                                    <a:ea typeface="+mn-ea"/>
                                    <a:cs typeface="+mn-cs"/>
                                  </a:rPr>
                                  <m:t>𝟏𝟖</m:t>
                                </m:r>
                                <m:r>
                                  <a:rPr kumimoji="0" lang="fr-FR" sz="2400" b="1" i="1" u="none" strike="noStrike" kern="1200" cap="none" spc="0" normalizeH="0" baseline="0" noProof="0" dirty="0" smtClean="0">
                                    <a:ln>
                                      <a:noFill/>
                                    </a:ln>
                                    <a:solidFill>
                                      <a:schemeClr val="tx1"/>
                                    </a:solidFill>
                                    <a:effectLst/>
                                    <a:uLnTx/>
                                    <a:uFillTx/>
                                    <a:latin typeface="Cambria Math" panose="02040503050406030204" pitchFamily="18" charset="0"/>
                                    <a:ea typeface="+mn-ea"/>
                                    <a:cs typeface="+mn-cs"/>
                                  </a:rPr>
                                  <m:t>,</m:t>
                                </m:r>
                                <m:r>
                                  <a:rPr kumimoji="0" lang="fr-FR" sz="2400" b="1" i="1" u="none" strike="noStrike" kern="1200" cap="none" spc="0" normalizeH="0" baseline="0" noProof="0" dirty="0" smtClean="0">
                                    <a:ln>
                                      <a:noFill/>
                                    </a:ln>
                                    <a:solidFill>
                                      <a:schemeClr val="tx1"/>
                                    </a:solidFill>
                                    <a:effectLst/>
                                    <a:uLnTx/>
                                    <a:uFillTx/>
                                    <a:latin typeface="Cambria Math" panose="02040503050406030204" pitchFamily="18" charset="0"/>
                                    <a:ea typeface="+mn-ea"/>
                                    <a:cs typeface="+mn-cs"/>
                                  </a:rPr>
                                  <m:t>𝟕𝟓</m:t>
                                </m:r>
                                <m:r>
                                  <a:rPr kumimoji="0" lang="fr-MA" sz="2400" b="1" i="1" u="none" strike="noStrike" kern="1200" cap="none" spc="0" normalizeH="0" baseline="0" noProof="0" dirty="0" smtClean="0">
                                    <a:ln>
                                      <a:noFill/>
                                    </a:ln>
                                    <a:solidFill>
                                      <a:schemeClr val="tx1"/>
                                    </a:solidFill>
                                    <a:effectLst/>
                                    <a:uLnTx/>
                                    <a:uFillTx/>
                                    <a:latin typeface="Cambria Math" panose="02040503050406030204" pitchFamily="18" charset="0"/>
                                    <a:ea typeface="+mn-ea"/>
                                    <a:cs typeface="+mn-cs"/>
                                  </a:rPr>
                                  <m:t>%</m:t>
                                </m:r>
                              </m:oMath>
                            </m:oMathPara>
                          </a14:m>
                          <a:endParaRPr lang="fr-FR" sz="1400" dirty="0">
                            <a:solidFill>
                              <a:schemeClr val="tx1"/>
                            </a:solidFill>
                          </a:endParaRPr>
                        </a:p>
                      </a:txBody>
                      <a:tcPr/>
                    </a:tc>
                    <a:tc>
                      <a:txBody>
                        <a:bodyPr/>
                        <a:lstStyle/>
                        <a:p>
                          <a:pPr/>
                          <a14:m>
                            <m:oMathPara xmlns:m="http://schemas.openxmlformats.org/officeDocument/2006/math">
                              <m:oMathParaPr>
                                <m:jc m:val="centerGroup"/>
                              </m:oMathParaPr>
                              <m:oMath xmlns:m="http://schemas.openxmlformats.org/officeDocument/2006/math">
                                <m:r>
                                  <a:rPr lang="fr-FR" sz="2000" b="1" i="1" dirty="0" smtClean="0">
                                    <a:solidFill>
                                      <a:srgbClr val="FF0000"/>
                                    </a:solidFill>
                                    <a:latin typeface="Cambria Math" panose="02040503050406030204" pitchFamily="18" charset="0"/>
                                  </a:rPr>
                                  <m:t>𝟏𝟓</m:t>
                                </m:r>
                                <m:r>
                                  <a:rPr lang="fr-FR" sz="2000" b="1" i="1" dirty="0" smtClean="0">
                                    <a:solidFill>
                                      <a:srgbClr val="FF0000"/>
                                    </a:solidFill>
                                    <a:latin typeface="Cambria Math" panose="02040503050406030204" pitchFamily="18" charset="0"/>
                                  </a:rPr>
                                  <m:t>,</m:t>
                                </m:r>
                                <m:r>
                                  <a:rPr lang="fr-FR" sz="2000" b="1" i="1" dirty="0" smtClean="0">
                                    <a:solidFill>
                                      <a:srgbClr val="FF0000"/>
                                    </a:solidFill>
                                    <a:latin typeface="Cambria Math" panose="02040503050406030204" pitchFamily="18" charset="0"/>
                                  </a:rPr>
                                  <m:t>𝟔𝟐𝟓</m:t>
                                </m:r>
                                <m:r>
                                  <a:rPr lang="fr-MA" sz="2000" b="1" i="1" dirty="0" smtClean="0">
                                    <a:solidFill>
                                      <a:srgbClr val="FF0000"/>
                                    </a:solidFill>
                                    <a:latin typeface="Cambria Math" panose="02040503050406030204" pitchFamily="18" charset="0"/>
                                  </a:rPr>
                                  <m:t>%</m:t>
                                </m:r>
                              </m:oMath>
                            </m:oMathPara>
                          </a14:m>
                          <a:endParaRPr lang="fr-FR" sz="2000" dirty="0">
                            <a:solidFill>
                              <a:srgbClr val="FF0000"/>
                            </a:solidFill>
                          </a:endParaRPr>
                        </a:p>
                      </a:txBody>
                      <a:tcPr/>
                    </a:tc>
                    <a:tc>
                      <a:txBody>
                        <a:bodyPr/>
                        <a:lstStyle/>
                        <a:p>
                          <a:endParaRPr lang="fr-FR" dirty="0"/>
                        </a:p>
                      </a:txBody>
                      <a:tcPr/>
                    </a:tc>
                    <a:extLst>
                      <a:ext uri="{0D108BD9-81ED-4DB2-BD59-A6C34878D82A}">
                        <a16:rowId xmlns:a16="http://schemas.microsoft.com/office/drawing/2014/main" val="1026251496"/>
                      </a:ext>
                    </a:extLst>
                  </a:tr>
                </a:tbl>
              </a:graphicData>
            </a:graphic>
          </p:graphicFrame>
        </mc:Choice>
        <mc:Fallback xmlns="">
          <p:graphicFrame>
            <p:nvGraphicFramePr>
              <p:cNvPr id="16" name="Tableau 15">
                <a:extLst>
                  <a:ext uri="{FF2B5EF4-FFF2-40B4-BE49-F238E27FC236}">
                    <a16:creationId xmlns:a16="http://schemas.microsoft.com/office/drawing/2014/main" id="{FF905E47-F87F-416C-BF10-FED568C2D772}"/>
                  </a:ext>
                </a:extLst>
              </p:cNvPr>
              <p:cNvGraphicFramePr>
                <a:graphicFrameLocks noGrp="1"/>
              </p:cNvGraphicFramePr>
              <p:nvPr>
                <p:extLst>
                  <p:ext uri="{D42A27DB-BD31-4B8C-83A1-F6EECF244321}">
                    <p14:modId xmlns:p14="http://schemas.microsoft.com/office/powerpoint/2010/main" val="3826852882"/>
                  </p:ext>
                </p:extLst>
              </p:nvPr>
            </p:nvGraphicFramePr>
            <p:xfrm>
              <a:off x="1765068" y="1930011"/>
              <a:ext cx="8128002" cy="2072640"/>
            </p:xfrm>
            <a:graphic>
              <a:graphicData uri="http://schemas.openxmlformats.org/drawingml/2006/table">
                <a:tbl>
                  <a:tblPr firstRow="1" bandRow="1">
                    <a:tableStyleId>{5C22544A-7EE6-4342-B048-85BDC9FD1C3A}</a:tableStyleId>
                  </a:tblPr>
                  <a:tblGrid>
                    <a:gridCol w="1354667">
                      <a:extLst>
                        <a:ext uri="{9D8B030D-6E8A-4147-A177-3AD203B41FA5}">
                          <a16:colId xmlns:a16="http://schemas.microsoft.com/office/drawing/2014/main" val="4214766472"/>
                        </a:ext>
                      </a:extLst>
                    </a:gridCol>
                    <a:gridCol w="1354667">
                      <a:extLst>
                        <a:ext uri="{9D8B030D-6E8A-4147-A177-3AD203B41FA5}">
                          <a16:colId xmlns:a16="http://schemas.microsoft.com/office/drawing/2014/main" val="3117553720"/>
                        </a:ext>
                      </a:extLst>
                    </a:gridCol>
                    <a:gridCol w="1354667">
                      <a:extLst>
                        <a:ext uri="{9D8B030D-6E8A-4147-A177-3AD203B41FA5}">
                          <a16:colId xmlns:a16="http://schemas.microsoft.com/office/drawing/2014/main" val="2505091020"/>
                        </a:ext>
                      </a:extLst>
                    </a:gridCol>
                    <a:gridCol w="1354667">
                      <a:extLst>
                        <a:ext uri="{9D8B030D-6E8A-4147-A177-3AD203B41FA5}">
                          <a16:colId xmlns:a16="http://schemas.microsoft.com/office/drawing/2014/main" val="146851304"/>
                        </a:ext>
                      </a:extLst>
                    </a:gridCol>
                    <a:gridCol w="1354667">
                      <a:extLst>
                        <a:ext uri="{9D8B030D-6E8A-4147-A177-3AD203B41FA5}">
                          <a16:colId xmlns:a16="http://schemas.microsoft.com/office/drawing/2014/main" val="2936325749"/>
                        </a:ext>
                      </a:extLst>
                    </a:gridCol>
                    <a:gridCol w="1354667">
                      <a:extLst>
                        <a:ext uri="{9D8B030D-6E8A-4147-A177-3AD203B41FA5}">
                          <a16:colId xmlns:a16="http://schemas.microsoft.com/office/drawing/2014/main" val="415261095"/>
                        </a:ext>
                      </a:extLst>
                    </a:gridCol>
                  </a:tblGrid>
                  <a:tr h="579120">
                    <a:tc>
                      <a:txBody>
                        <a:bodyPr/>
                        <a:lstStyle/>
                        <a:p>
                          <a:pPr algn="ctr"/>
                          <a:r>
                            <a:rPr lang="fr-FR" sz="1600" b="1" i="0" u="none" strike="noStrike" kern="1200" baseline="0" dirty="0">
                              <a:solidFill>
                                <a:schemeClr val="lt1"/>
                              </a:solidFill>
                              <a:latin typeface="+mn-lt"/>
                              <a:ea typeface="+mn-ea"/>
                              <a:cs typeface="+mn-cs"/>
                            </a:rPr>
                            <a:t>Niveau au Judo</a:t>
                          </a:r>
                          <a:endParaRPr lang="fr-FR" sz="1600" b="1" dirty="0"/>
                        </a:p>
                      </a:txBody>
                      <a:tcPr/>
                    </a:tc>
                    <a:tc>
                      <a:txBody>
                        <a:bodyPr/>
                        <a:lstStyle/>
                        <a:p>
                          <a:pPr algn="ctr"/>
                          <a:r>
                            <a:rPr lang="fr-FR" sz="1600" b="0" i="0" u="none" strike="noStrike" kern="1200" baseline="0" dirty="0">
                              <a:solidFill>
                                <a:schemeClr val="lt1"/>
                              </a:solidFill>
                              <a:latin typeface="+mn-lt"/>
                              <a:ea typeface="+mn-ea"/>
                              <a:cs typeface="+mn-cs"/>
                            </a:rPr>
                            <a:t>Poussins</a:t>
                          </a:r>
                          <a:endParaRPr lang="fr-FR" sz="1600" dirty="0"/>
                        </a:p>
                      </a:txBody>
                      <a:tcPr/>
                    </a:tc>
                    <a:tc>
                      <a:txBody>
                        <a:bodyPr/>
                        <a:lstStyle/>
                        <a:p>
                          <a:pPr algn="ctr"/>
                          <a:r>
                            <a:rPr lang="fr-FR" sz="1600" b="0" i="0" u="none" strike="noStrike" kern="1200" baseline="0" dirty="0">
                              <a:solidFill>
                                <a:schemeClr val="lt1"/>
                              </a:solidFill>
                              <a:latin typeface="+mn-lt"/>
                              <a:ea typeface="+mn-ea"/>
                              <a:cs typeface="+mn-cs"/>
                            </a:rPr>
                            <a:t>Benjamins</a:t>
                          </a:r>
                          <a:endParaRPr lang="fr-FR" sz="1600" dirty="0"/>
                        </a:p>
                      </a:txBody>
                      <a:tcPr/>
                    </a:tc>
                    <a:tc>
                      <a:txBody>
                        <a:bodyPr/>
                        <a:lstStyle/>
                        <a:p>
                          <a:pPr algn="ctr"/>
                          <a:r>
                            <a:rPr lang="fr-FR" sz="1600" b="0" i="0" u="none" strike="noStrike" kern="1200" baseline="0" dirty="0">
                              <a:solidFill>
                                <a:schemeClr val="lt1"/>
                              </a:solidFill>
                              <a:latin typeface="+mn-lt"/>
                              <a:ea typeface="+mn-ea"/>
                              <a:cs typeface="+mn-cs"/>
                            </a:rPr>
                            <a:t>Minimes</a:t>
                          </a:r>
                          <a:endParaRPr lang="fr-FR" sz="1600" dirty="0"/>
                        </a:p>
                      </a:txBody>
                      <a:tcPr/>
                    </a:tc>
                    <a:tc>
                      <a:txBody>
                        <a:bodyPr/>
                        <a:lstStyle/>
                        <a:p>
                          <a:pPr algn="ctr"/>
                          <a:r>
                            <a:rPr lang="fr-FR" sz="1600" b="0" i="0" u="none" strike="noStrike" kern="1200" baseline="0" dirty="0">
                              <a:solidFill>
                                <a:schemeClr val="lt1"/>
                              </a:solidFill>
                              <a:latin typeface="+mn-lt"/>
                              <a:ea typeface="+mn-ea"/>
                              <a:cs typeface="+mn-cs"/>
                            </a:rPr>
                            <a:t>Cadets</a:t>
                          </a:r>
                          <a:endParaRPr lang="fr-FR" sz="1600" dirty="0"/>
                        </a:p>
                      </a:txBody>
                      <a:tcPr/>
                    </a:tc>
                    <a:tc>
                      <a:txBody>
                        <a:bodyPr/>
                        <a:lstStyle/>
                        <a:p>
                          <a:pPr algn="ctr"/>
                          <a:r>
                            <a:rPr lang="fr-FR" sz="1600" b="0" i="0" u="none" strike="noStrike" kern="1200" baseline="0" dirty="0">
                              <a:solidFill>
                                <a:schemeClr val="lt1"/>
                              </a:solidFill>
                              <a:latin typeface="+mn-lt"/>
                              <a:ea typeface="+mn-ea"/>
                              <a:cs typeface="+mn-cs"/>
                            </a:rPr>
                            <a:t>Juniors</a:t>
                          </a:r>
                          <a:endParaRPr lang="fr-FR" sz="1600" dirty="0"/>
                        </a:p>
                      </a:txBody>
                      <a:tcPr/>
                    </a:tc>
                    <a:extLst>
                      <a:ext uri="{0D108BD9-81ED-4DB2-BD59-A6C34878D82A}">
                        <a16:rowId xmlns:a16="http://schemas.microsoft.com/office/drawing/2014/main" val="2047573407"/>
                      </a:ext>
                    </a:extLst>
                  </a:tr>
                  <a:tr h="579120">
                    <a:tc>
                      <a:txBody>
                        <a:bodyPr/>
                        <a:lstStyle/>
                        <a:p>
                          <a:pPr algn="ctr"/>
                          <a:r>
                            <a:rPr lang="fr-FR" sz="1600" b="1" i="0" u="none" strike="noStrike" kern="1200" baseline="0" dirty="0">
                              <a:solidFill>
                                <a:schemeClr val="dk1"/>
                              </a:solidFill>
                              <a:latin typeface="+mn-lt"/>
                              <a:ea typeface="+mn-ea"/>
                              <a:cs typeface="+mn-cs"/>
                            </a:rPr>
                            <a:t>Nombre de sportifs</a:t>
                          </a:r>
                          <a:endParaRPr lang="fr-FR" sz="1600" b="1" dirty="0"/>
                        </a:p>
                      </a:txBody>
                      <a:tcPr/>
                    </a:tc>
                    <a:tc>
                      <a:txBody>
                        <a:bodyPr/>
                        <a:lstStyle/>
                        <a:p>
                          <a:pPr algn="ctr"/>
                          <a:r>
                            <a:rPr lang="fr-FR" sz="2000" b="1" kern="1200" dirty="0">
                              <a:solidFill>
                                <a:schemeClr val="dk1"/>
                              </a:solidFill>
                              <a:latin typeface="+mn-lt"/>
                              <a:ea typeface="+mn-ea"/>
                              <a:cs typeface="+mn-cs"/>
                            </a:rPr>
                            <a:t>10</a:t>
                          </a:r>
                        </a:p>
                      </a:txBody>
                      <a:tcPr/>
                    </a:tc>
                    <a:tc>
                      <a:txBody>
                        <a:bodyPr/>
                        <a:lstStyle/>
                        <a:p>
                          <a:pPr algn="ctr"/>
                          <a:r>
                            <a:rPr lang="fr-FR" sz="2000" b="1" kern="1200" dirty="0">
                              <a:solidFill>
                                <a:schemeClr val="dk1"/>
                              </a:solidFill>
                              <a:latin typeface="+mn-lt"/>
                              <a:ea typeface="+mn-ea"/>
                              <a:cs typeface="+mn-cs"/>
                            </a:rPr>
                            <a:t>7</a:t>
                          </a:r>
                        </a:p>
                      </a:txBody>
                      <a:tcPr/>
                    </a:tc>
                    <a:tc>
                      <a:txBody>
                        <a:bodyPr/>
                        <a:lstStyle/>
                        <a:p>
                          <a:pPr algn="ctr"/>
                          <a:r>
                            <a:rPr lang="fr-FR" sz="2000" b="1" kern="1200" dirty="0">
                              <a:solidFill>
                                <a:schemeClr val="dk1"/>
                              </a:solidFill>
                              <a:latin typeface="+mn-lt"/>
                              <a:ea typeface="+mn-ea"/>
                              <a:cs typeface="+mn-cs"/>
                            </a:rPr>
                            <a:t>6</a:t>
                          </a:r>
                        </a:p>
                      </a:txBody>
                      <a:tcPr/>
                    </a:tc>
                    <a:tc>
                      <a:txBody>
                        <a:bodyPr/>
                        <a:lstStyle/>
                        <a:p>
                          <a:pPr algn="ctr"/>
                          <a:r>
                            <a:rPr lang="fr-FR" sz="2000" b="1" kern="1200" dirty="0">
                              <a:solidFill>
                                <a:schemeClr val="dk1"/>
                              </a:solidFill>
                              <a:latin typeface="+mn-lt"/>
                              <a:ea typeface="+mn-ea"/>
                              <a:cs typeface="+mn-cs"/>
                            </a:rPr>
                            <a:t>5</a:t>
                          </a:r>
                        </a:p>
                      </a:txBody>
                      <a:tcPr/>
                    </a:tc>
                    <a:tc>
                      <a:txBody>
                        <a:bodyPr/>
                        <a:lstStyle/>
                        <a:p>
                          <a:pPr algn="ctr"/>
                          <a:r>
                            <a:rPr lang="fr-FR" sz="2000" b="1" kern="1200" dirty="0">
                              <a:solidFill>
                                <a:schemeClr val="dk1"/>
                              </a:solidFill>
                              <a:latin typeface="+mn-lt"/>
                              <a:ea typeface="+mn-ea"/>
                              <a:cs typeface="+mn-cs"/>
                            </a:rPr>
                            <a:t>4</a:t>
                          </a:r>
                        </a:p>
                      </a:txBody>
                      <a:tcPr/>
                    </a:tc>
                    <a:extLst>
                      <a:ext uri="{0D108BD9-81ED-4DB2-BD59-A6C34878D82A}">
                        <a16:rowId xmlns:a16="http://schemas.microsoft.com/office/drawing/2014/main" val="2426667361"/>
                      </a:ext>
                    </a:extLst>
                  </a:tr>
                  <a:tr h="457200">
                    <a:tc>
                      <a:txBody>
                        <a:bodyPr/>
                        <a:lstStyle/>
                        <a:p>
                          <a:pPr algn="ctr"/>
                          <a:r>
                            <a:rPr lang="fr-FR" sz="1600" b="1" i="0" u="none" strike="noStrike" kern="1200" baseline="0" dirty="0">
                              <a:solidFill>
                                <a:schemeClr val="dk1"/>
                              </a:solidFill>
                              <a:latin typeface="+mn-lt"/>
                              <a:ea typeface="+mn-ea"/>
                              <a:cs typeface="+mn-cs"/>
                            </a:rPr>
                            <a:t>Fréquence</a:t>
                          </a:r>
                        </a:p>
                      </a:txBody>
                      <a:tcPr/>
                    </a:tc>
                    <a:tc>
                      <a:txBody>
                        <a:bodyPr/>
                        <a:lstStyle/>
                        <a:p>
                          <a:pPr algn="ctr"/>
                          <a:r>
                            <a:rPr lang="fr-FR" sz="2000" b="1" dirty="0"/>
                            <a:t>0,3125</a:t>
                          </a:r>
                        </a:p>
                      </a:txBody>
                      <a:tcPr/>
                    </a:tc>
                    <a:tc>
                      <a:txBody>
                        <a:bodyPr/>
                        <a:lstStyle/>
                        <a:p>
                          <a:pPr algn="ctr"/>
                          <a:r>
                            <a:rPr lang="fr-FR" sz="2000" b="1" dirty="0"/>
                            <a:t>0,21875</a:t>
                          </a:r>
                        </a:p>
                      </a:txBody>
                      <a:tcPr/>
                    </a:tc>
                    <a:tc>
                      <a:txBody>
                        <a:bodyPr/>
                        <a:lstStyle/>
                        <a:p>
                          <a:pPr algn="ctr"/>
                          <a:r>
                            <a:rPr lang="fr-FR" sz="2000" b="1" dirty="0"/>
                            <a:t>0,1875</a:t>
                          </a:r>
                        </a:p>
                      </a:txBody>
                      <a:tcPr/>
                    </a:tc>
                    <a:tc>
                      <a:txBody>
                        <a:bodyPr/>
                        <a:lstStyle/>
                        <a:p>
                          <a:pPr algn="ctr"/>
                          <a:r>
                            <a:rPr lang="fr-FR" sz="2000" b="1" dirty="0"/>
                            <a:t>0,15625</a:t>
                          </a:r>
                        </a:p>
                      </a:txBody>
                      <a:tcPr/>
                    </a:tc>
                    <a:tc>
                      <a:txBody>
                        <a:bodyPr/>
                        <a:lstStyle/>
                        <a:p>
                          <a:pPr algn="ctr"/>
                          <a:r>
                            <a:rPr lang="fr-FR" sz="2400" b="1" dirty="0">
                              <a:solidFill>
                                <a:schemeClr val="tx1"/>
                              </a:solidFill>
                            </a:rPr>
                            <a:t>0,125</a:t>
                          </a:r>
                        </a:p>
                      </a:txBody>
                      <a:tcPr/>
                    </a:tc>
                    <a:extLst>
                      <a:ext uri="{0D108BD9-81ED-4DB2-BD59-A6C34878D82A}">
                        <a16:rowId xmlns:a16="http://schemas.microsoft.com/office/drawing/2014/main" val="3702724748"/>
                      </a:ext>
                    </a:extLst>
                  </a:tr>
                  <a:tr h="457200">
                    <a:tc>
                      <a:txBody>
                        <a:bodyPr/>
                        <a:lstStyle/>
                        <a:p>
                          <a:r>
                            <a:rPr lang="fr-FR" sz="1600" b="1" i="0" u="none" strike="noStrike" kern="1200" baseline="0" dirty="0">
                              <a:solidFill>
                                <a:schemeClr val="dk1"/>
                              </a:solidFill>
                              <a:latin typeface="+mn-lt"/>
                              <a:ea typeface="+mn-ea"/>
                              <a:cs typeface="+mn-cs"/>
                            </a:rPr>
                            <a:t>Pourcentage</a:t>
                          </a:r>
                        </a:p>
                      </a:txBody>
                      <a:tcPr/>
                    </a:tc>
                    <a:tc>
                      <a:txBody>
                        <a:bodyPr/>
                        <a:lstStyle/>
                        <a:p>
                          <a:endParaRPr lang="fr-FR"/>
                        </a:p>
                      </a:txBody>
                      <a:tcPr>
                        <a:blipFill>
                          <a:blip r:embed="rId7"/>
                          <a:stretch>
                            <a:fillRect l="-100000" t="-357333" r="-400897" b="-2667"/>
                          </a:stretch>
                        </a:blipFill>
                      </a:tcPr>
                    </a:tc>
                    <a:tc>
                      <a:txBody>
                        <a:bodyPr/>
                        <a:lstStyle/>
                        <a:p>
                          <a:endParaRPr lang="fr-FR"/>
                        </a:p>
                      </a:txBody>
                      <a:tcPr>
                        <a:blipFill>
                          <a:blip r:embed="rId7"/>
                          <a:stretch>
                            <a:fillRect l="-200901" t="-357333" r="-302703" b="-2667"/>
                          </a:stretch>
                        </a:blipFill>
                      </a:tcPr>
                    </a:tc>
                    <a:tc>
                      <a:txBody>
                        <a:bodyPr/>
                        <a:lstStyle/>
                        <a:p>
                          <a:endParaRPr lang="fr-FR"/>
                        </a:p>
                      </a:txBody>
                      <a:tcPr>
                        <a:blipFill>
                          <a:blip r:embed="rId7"/>
                          <a:stretch>
                            <a:fillRect l="-300901" t="-357333" r="-202703" b="-2667"/>
                          </a:stretch>
                        </a:blipFill>
                      </a:tcPr>
                    </a:tc>
                    <a:tc>
                      <a:txBody>
                        <a:bodyPr/>
                        <a:lstStyle/>
                        <a:p>
                          <a:endParaRPr lang="fr-FR"/>
                        </a:p>
                      </a:txBody>
                      <a:tcPr>
                        <a:blipFill>
                          <a:blip r:embed="rId7"/>
                          <a:stretch>
                            <a:fillRect l="-399103" t="-357333" r="-101794" b="-2667"/>
                          </a:stretch>
                        </a:blipFill>
                      </a:tcPr>
                    </a:tc>
                    <a:tc>
                      <a:txBody>
                        <a:bodyPr/>
                        <a:lstStyle/>
                        <a:p>
                          <a:endParaRPr lang="fr-FR" dirty="0"/>
                        </a:p>
                      </a:txBody>
                      <a:tcPr/>
                    </a:tc>
                    <a:extLst>
                      <a:ext uri="{0D108BD9-81ED-4DB2-BD59-A6C34878D82A}">
                        <a16:rowId xmlns:a16="http://schemas.microsoft.com/office/drawing/2014/main" val="1026251496"/>
                      </a:ext>
                    </a:extLst>
                  </a:tr>
                </a:tbl>
              </a:graphicData>
            </a:graphic>
          </p:graphicFrame>
        </mc:Fallback>
      </mc:AlternateContent>
    </p:spTree>
    <p:extLst>
      <p:ext uri="{BB962C8B-B14F-4D97-AF65-F5344CB8AC3E}">
        <p14:creationId xmlns:p14="http://schemas.microsoft.com/office/powerpoint/2010/main" val="74474014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8D0FA6-F28E-DA79-351D-DA22A0EA3605}"/>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DBB475B2-5302-876B-5791-5A6EEAFAEE1C}"/>
              </a:ext>
            </a:extLst>
          </p:cNvPr>
          <p:cNvSpPr>
            <a:spLocks noGrp="1"/>
          </p:cNvSpPr>
          <p:nvPr>
            <p:ph type="title"/>
          </p:nvPr>
        </p:nvSpPr>
        <p:spPr>
          <a:xfrm>
            <a:off x="1030288" y="400789"/>
            <a:ext cx="10277091" cy="267549"/>
          </a:xfrm>
        </p:spPr>
        <p:txBody>
          <a:bodyPr/>
          <a:lstStyle/>
          <a:p>
            <a:r>
              <a:rPr lang="fr-FR" dirty="0"/>
              <a:t>Je calcule le pourcentage des juniors</a:t>
            </a:r>
            <a:endParaRPr lang="fr-FR" sz="1400" dirty="0"/>
          </a:p>
        </p:txBody>
      </p:sp>
      <p:pic>
        <p:nvPicPr>
          <p:cNvPr id="9" name="Google Shape;289;p51">
            <a:extLst>
              <a:ext uri="{FF2B5EF4-FFF2-40B4-BE49-F238E27FC236}">
                <a16:creationId xmlns:a16="http://schemas.microsoft.com/office/drawing/2014/main" id="{C2AA74E9-47D3-A1C8-6477-D494832ABB17}"/>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6" name="Espace réservé du contenu 5">
            <a:extLst>
              <a:ext uri="{FF2B5EF4-FFF2-40B4-BE49-F238E27FC236}">
                <a16:creationId xmlns:a16="http://schemas.microsoft.com/office/drawing/2014/main" id="{38DE759F-0331-01FE-5A1A-B468B26AD17C}"/>
              </a:ext>
            </a:extLst>
          </p:cNvPr>
          <p:cNvSpPr>
            <a:spLocks noGrp="1"/>
          </p:cNvSpPr>
          <p:nvPr>
            <p:ph sz="quarter" idx="11"/>
          </p:nvPr>
        </p:nvSpPr>
        <p:spPr/>
        <p:txBody>
          <a:bodyPr/>
          <a:lstStyle/>
          <a:p>
            <a:r>
              <a:rPr lang="fr-FR" dirty="0"/>
              <a:t>L’ enseignant explique </a:t>
            </a:r>
            <a:endParaRPr lang="fr-CH" dirty="0"/>
          </a:p>
        </p:txBody>
      </p:sp>
      <p:pic>
        <p:nvPicPr>
          <p:cNvPr id="4" name="Image 3">
            <a:extLst>
              <a:ext uri="{FF2B5EF4-FFF2-40B4-BE49-F238E27FC236}">
                <a16:creationId xmlns:a16="http://schemas.microsoft.com/office/drawing/2014/main" id="{45350D67-92E1-962A-DBDE-5E65A6060104}"/>
              </a:ext>
            </a:extLst>
          </p:cNvPr>
          <p:cNvPicPr>
            <a:picLocks noChangeAspect="1"/>
          </p:cNvPicPr>
          <p:nvPr/>
        </p:nvPicPr>
        <p:blipFill>
          <a:blip r:embed="rId2"/>
          <a:stretch>
            <a:fillRect/>
          </a:stretch>
        </p:blipFill>
        <p:spPr>
          <a:xfrm>
            <a:off x="11261035" y="1052633"/>
            <a:ext cx="502852" cy="502852"/>
          </a:xfrm>
          <a:prstGeom prst="rect">
            <a:avLst/>
          </a:prstGeom>
        </p:spPr>
      </p:pic>
      <p:pic>
        <p:nvPicPr>
          <p:cNvPr id="3" name="Image 2">
            <a:extLst>
              <a:ext uri="{FF2B5EF4-FFF2-40B4-BE49-F238E27FC236}">
                <a16:creationId xmlns:a16="http://schemas.microsoft.com/office/drawing/2014/main" id="{F577FFFA-1DC6-A032-B23B-396489BFE853}"/>
              </a:ext>
            </a:extLst>
          </p:cNvPr>
          <p:cNvPicPr>
            <a:picLocks noChangeAspect="1"/>
          </p:cNvPicPr>
          <p:nvPr/>
        </p:nvPicPr>
        <p:blipFill>
          <a:blip r:embed="rId2"/>
          <a:stretch>
            <a:fillRect/>
          </a:stretch>
        </p:blipFill>
        <p:spPr>
          <a:xfrm>
            <a:off x="11261035" y="1052633"/>
            <a:ext cx="502852" cy="502852"/>
          </a:xfrm>
          <a:prstGeom prst="rect">
            <a:avLst/>
          </a:prstGeom>
        </p:spPr>
      </p:pic>
      <mc:AlternateContent xmlns:mc="http://schemas.openxmlformats.org/markup-compatibility/2006" xmlns:a14="http://schemas.microsoft.com/office/drawing/2010/main">
        <mc:Choice Requires="a14">
          <p:sp>
            <p:nvSpPr>
              <p:cNvPr id="12" name="Rectangle à coins arrondis 71">
                <a:extLst>
                  <a:ext uri="{FF2B5EF4-FFF2-40B4-BE49-F238E27FC236}">
                    <a16:creationId xmlns:a16="http://schemas.microsoft.com/office/drawing/2014/main" id="{CFAC302A-FD10-0028-8E5D-0FC87B611CF5}"/>
                  </a:ext>
                </a:extLst>
              </p:cNvPr>
              <p:cNvSpPr/>
              <p:nvPr/>
            </p:nvSpPr>
            <p:spPr>
              <a:xfrm>
                <a:off x="2310287" y="1163670"/>
                <a:ext cx="7211400" cy="391815"/>
              </a:xfrm>
              <a:prstGeom prst="round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𝑬𝒇𝒇𝒆𝒄𝒕𝒊𝒇</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 </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𝒕𝒐𝒕𝒂𝒍</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𝟏𝟎</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𝟕</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𝟔</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𝟓</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𝟒</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2400" b="1" i="1" u="none" strike="noStrike" kern="1200" cap="none" spc="0" normalizeH="0" baseline="0" noProof="0" dirty="0" smtClean="0">
                          <a:ln>
                            <a:noFill/>
                          </a:ln>
                          <a:solidFill>
                            <a:srgbClr val="FF0000"/>
                          </a:solidFill>
                          <a:effectLst/>
                          <a:uLnTx/>
                          <a:uFillTx/>
                          <a:latin typeface="Cambria Math" panose="02040503050406030204" pitchFamily="18" charset="0"/>
                          <a:ea typeface="+mn-ea"/>
                          <a:cs typeface="+mn-cs"/>
                        </a:rPr>
                        <m:t>𝟑𝟐</m:t>
                      </m:r>
                    </m:oMath>
                  </m:oMathPara>
                </a14:m>
                <a:endParaRPr kumimoji="0" lang="fr-FR"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12" name="Rectangle à coins arrondis 71">
                <a:extLst>
                  <a:ext uri="{FF2B5EF4-FFF2-40B4-BE49-F238E27FC236}">
                    <a16:creationId xmlns:a16="http://schemas.microsoft.com/office/drawing/2014/main" id="{CFAC302A-FD10-0028-8E5D-0FC87B611CF5}"/>
                  </a:ext>
                </a:extLst>
              </p:cNvPr>
              <p:cNvSpPr>
                <a:spLocks noRot="1" noChangeAspect="1" noMove="1" noResize="1" noEditPoints="1" noAdjustHandles="1" noChangeArrowheads="1" noChangeShapeType="1" noTextEdit="1"/>
              </p:cNvSpPr>
              <p:nvPr/>
            </p:nvSpPr>
            <p:spPr>
              <a:xfrm>
                <a:off x="2310287" y="1163670"/>
                <a:ext cx="7211400" cy="391815"/>
              </a:xfrm>
              <a:prstGeom prst="roundRect">
                <a:avLst/>
              </a:prstGeom>
              <a:blipFill>
                <a:blip r:embed="rId3"/>
                <a:stretch>
                  <a:fillRect b="-31250"/>
                </a:stretch>
              </a:blipFill>
              <a:ln w="38100">
                <a:noFill/>
              </a:ln>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3" name="Rectangle à coins arrondis 95">
                <a:extLst>
                  <a:ext uri="{FF2B5EF4-FFF2-40B4-BE49-F238E27FC236}">
                    <a16:creationId xmlns:a16="http://schemas.microsoft.com/office/drawing/2014/main" id="{C4D46D83-EE6E-8DAA-320F-5D334361481F}"/>
                  </a:ext>
                </a:extLst>
              </p:cNvPr>
              <p:cNvSpPr/>
              <p:nvPr/>
            </p:nvSpPr>
            <p:spPr>
              <a:xfrm>
                <a:off x="2476718" y="4124940"/>
                <a:ext cx="6878538" cy="646665"/>
              </a:xfrm>
              <a:prstGeom prst="roundRect">
                <a:avLst/>
              </a:prstGeom>
              <a:solidFill>
                <a:schemeClr val="accent2">
                  <a:lumMod val="20000"/>
                  <a:lumOff val="80000"/>
                </a:schemeClr>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14:m>
                  <m:oMathPara xmlns:m="http://schemas.openxmlformats.org/officeDocument/2006/math">
                    <m:oMathParaPr>
                      <m:jc m:val="left"/>
                    </m:oMathParaPr>
                    <m:oMath xmlns:m="http://schemas.openxmlformats.org/officeDocument/2006/math">
                      <m:r>
                        <a:rPr lang="fr-FR" sz="2800" b="1" i="1" dirty="0">
                          <a:solidFill>
                            <a:schemeClr val="tx1"/>
                          </a:solidFill>
                          <a:latin typeface="Cambria Math" panose="02040503050406030204" pitchFamily="18" charset="0"/>
                        </a:rPr>
                        <m:t>𝑷𝒐𝒖𝒓𝒄𝒆𝒏𝒕𝒂𝒈𝒆</m:t>
                      </m:r>
                      <m:r>
                        <a:rPr lang="fr-FR" sz="2800" b="1" i="1" dirty="0">
                          <a:solidFill>
                            <a:schemeClr val="tx1"/>
                          </a:solidFill>
                          <a:latin typeface="Cambria Math" panose="02040503050406030204" pitchFamily="18" charset="0"/>
                        </a:rPr>
                        <m:t>=</m:t>
                      </m:r>
                      <m:r>
                        <a:rPr lang="fr-FR" sz="2800" b="1" i="1" dirty="0">
                          <a:solidFill>
                            <a:schemeClr val="tx1"/>
                          </a:solidFill>
                          <a:latin typeface="Cambria Math" panose="02040503050406030204" pitchFamily="18" charset="0"/>
                        </a:rPr>
                        <m:t>𝑭𝒓</m:t>
                      </m:r>
                      <m:r>
                        <a:rPr lang="fr-FR" sz="2800" b="1" i="1" dirty="0">
                          <a:solidFill>
                            <a:schemeClr val="tx1"/>
                          </a:solidFill>
                          <a:latin typeface="Cambria Math" panose="02040503050406030204" pitchFamily="18" charset="0"/>
                        </a:rPr>
                        <m:t>é</m:t>
                      </m:r>
                      <m:r>
                        <a:rPr lang="fr-FR" sz="2800" b="1" i="1" dirty="0">
                          <a:solidFill>
                            <a:schemeClr val="tx1"/>
                          </a:solidFill>
                          <a:latin typeface="Cambria Math" panose="02040503050406030204" pitchFamily="18" charset="0"/>
                        </a:rPr>
                        <m:t>𝒒𝒖𝒆𝒏𝒄𝒆</m:t>
                      </m:r>
                      <m:r>
                        <a:rPr lang="fr-FR" sz="2800" b="1" i="1" dirty="0">
                          <a:solidFill>
                            <a:schemeClr val="tx1"/>
                          </a:solidFill>
                          <a:latin typeface="Cambria Math" panose="02040503050406030204" pitchFamily="18" charset="0"/>
                          <a:ea typeface="Cambria Math" panose="02040503050406030204" pitchFamily="18" charset="0"/>
                        </a:rPr>
                        <m:t>×</m:t>
                      </m:r>
                      <m:r>
                        <a:rPr lang="fr-FR" sz="2800" b="1" i="1" dirty="0">
                          <a:solidFill>
                            <a:schemeClr val="tx1"/>
                          </a:solidFill>
                          <a:latin typeface="Cambria Math" panose="02040503050406030204" pitchFamily="18" charset="0"/>
                          <a:ea typeface="Cambria Math" panose="02040503050406030204" pitchFamily="18" charset="0"/>
                        </a:rPr>
                        <m:t>𝟏𝟎𝟎</m:t>
                      </m:r>
                    </m:oMath>
                  </m:oMathPara>
                </a14:m>
                <a:endParaRPr lang="fr-FR" sz="2800" b="1" dirty="0">
                  <a:solidFill>
                    <a:schemeClr val="tx1"/>
                  </a:solidFill>
                </a:endParaRPr>
              </a:p>
            </p:txBody>
          </p:sp>
        </mc:Choice>
        <mc:Fallback xmlns="">
          <p:sp>
            <p:nvSpPr>
              <p:cNvPr id="13" name="Rectangle à coins arrondis 95">
                <a:extLst>
                  <a:ext uri="{FF2B5EF4-FFF2-40B4-BE49-F238E27FC236}">
                    <a16:creationId xmlns:a16="http://schemas.microsoft.com/office/drawing/2014/main" id="{C4D46D83-EE6E-8DAA-320F-5D334361481F}"/>
                  </a:ext>
                </a:extLst>
              </p:cNvPr>
              <p:cNvSpPr>
                <a:spLocks noRot="1" noChangeAspect="1" noMove="1" noResize="1" noEditPoints="1" noAdjustHandles="1" noChangeArrowheads="1" noChangeShapeType="1" noTextEdit="1"/>
              </p:cNvSpPr>
              <p:nvPr/>
            </p:nvSpPr>
            <p:spPr>
              <a:xfrm>
                <a:off x="2476718" y="4124940"/>
                <a:ext cx="6878538" cy="646665"/>
              </a:xfrm>
              <a:prstGeom prst="roundRect">
                <a:avLst/>
              </a:prstGeom>
              <a:blipFill>
                <a:blip r:embed="rId4"/>
                <a:stretch>
                  <a:fillRect/>
                </a:stretch>
              </a:blipFill>
              <a:ln w="38100">
                <a:solidFill>
                  <a:schemeClr val="accent1"/>
                </a:solidFill>
              </a:ln>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4" name="Rectangle à coins arrondis 96">
                <a:extLst>
                  <a:ext uri="{FF2B5EF4-FFF2-40B4-BE49-F238E27FC236}">
                    <a16:creationId xmlns:a16="http://schemas.microsoft.com/office/drawing/2014/main" id="{E6592604-A751-1310-F322-5D2E76E2EC3A}"/>
                  </a:ext>
                </a:extLst>
              </p:cNvPr>
              <p:cNvSpPr/>
              <p:nvPr/>
            </p:nvSpPr>
            <p:spPr>
              <a:xfrm>
                <a:off x="1119809" y="5179738"/>
                <a:ext cx="10547074" cy="514592"/>
              </a:xfrm>
              <a:prstGeom prst="round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MA" sz="3200" b="1" dirty="0">
                    <a:solidFill>
                      <a:schemeClr val="tx1"/>
                    </a:solidFill>
                  </a:rPr>
                  <a:t>Pourcentage </a:t>
                </a:r>
                <a14:m>
                  <m:oMath xmlns:m="http://schemas.openxmlformats.org/officeDocument/2006/math">
                    <m:r>
                      <a:rPr lang="fr-MA" sz="3200" b="1" i="1" dirty="0" smtClean="0">
                        <a:solidFill>
                          <a:schemeClr val="tx1"/>
                        </a:solidFill>
                        <a:latin typeface="Cambria Math" panose="02040503050406030204" pitchFamily="18" charset="0"/>
                      </a:rPr>
                      <m:t>𝒅𝒆𝒔</m:t>
                    </m:r>
                    <m:r>
                      <a:rPr lang="fr-MA" sz="3200" b="1" i="1" dirty="0" smtClean="0">
                        <a:solidFill>
                          <a:schemeClr val="tx1"/>
                        </a:solidFill>
                        <a:latin typeface="Cambria Math" panose="02040503050406030204" pitchFamily="18" charset="0"/>
                      </a:rPr>
                      <m:t> </m:t>
                    </m:r>
                    <m:r>
                      <m:rPr>
                        <m:nor/>
                      </m:rPr>
                      <a:rPr lang="fr-MA" sz="3200" b="1" i="0" dirty="0" smtClean="0">
                        <a:solidFill>
                          <a:schemeClr val="tx1"/>
                        </a:solidFill>
                        <a:latin typeface="Cambria Math" panose="02040503050406030204" pitchFamily="18" charset="0"/>
                      </a:rPr>
                      <m:t>Juniors</m:t>
                    </m:r>
                    <m:r>
                      <a:rPr lang="fr-FR" sz="3200" b="1" i="1" dirty="0" smtClean="0">
                        <a:solidFill>
                          <a:schemeClr val="tx1"/>
                        </a:solidFill>
                        <a:latin typeface="Cambria Math" panose="02040503050406030204" pitchFamily="18" charset="0"/>
                      </a:rPr>
                      <m:t>=</m:t>
                    </m:r>
                    <m:r>
                      <a:rPr lang="fr-MA" sz="3200" b="1" i="1" dirty="0" smtClean="0">
                        <a:solidFill>
                          <a:schemeClr val="tx1"/>
                        </a:solidFill>
                        <a:latin typeface="Cambria Math" panose="02040503050406030204" pitchFamily="18" charset="0"/>
                      </a:rPr>
                      <m:t>𝟎</m:t>
                    </m:r>
                    <m:r>
                      <a:rPr lang="fr-MA" sz="3200" b="1" i="1" dirty="0" smtClean="0">
                        <a:solidFill>
                          <a:schemeClr val="tx1"/>
                        </a:solidFill>
                        <a:latin typeface="Cambria Math" panose="02040503050406030204" pitchFamily="18" charset="0"/>
                      </a:rPr>
                      <m:t>,</m:t>
                    </m:r>
                    <m:r>
                      <a:rPr lang="fr-MA" sz="3200" b="1" i="1" dirty="0" smtClean="0">
                        <a:solidFill>
                          <a:schemeClr val="tx1"/>
                        </a:solidFill>
                        <a:latin typeface="Cambria Math" panose="02040503050406030204" pitchFamily="18" charset="0"/>
                      </a:rPr>
                      <m:t>𝟏𝟐𝟓</m:t>
                    </m:r>
                    <m:r>
                      <a:rPr lang="fr-MA" sz="3200" b="1" i="1" dirty="0" smtClean="0">
                        <a:solidFill>
                          <a:schemeClr val="tx1"/>
                        </a:solidFill>
                        <a:latin typeface="Cambria Math" panose="02040503050406030204" pitchFamily="18" charset="0"/>
                      </a:rPr>
                      <m:t> ×</m:t>
                    </m:r>
                    <m:r>
                      <a:rPr lang="fr-MA" sz="3200" b="1" i="1" dirty="0" smtClean="0">
                        <a:solidFill>
                          <a:schemeClr val="tx1"/>
                        </a:solidFill>
                        <a:latin typeface="Cambria Math" panose="02040503050406030204" pitchFamily="18" charset="0"/>
                      </a:rPr>
                      <m:t>𝟏𝟎𝟎</m:t>
                    </m:r>
                    <m:r>
                      <a:rPr lang="fr-MA" sz="3200" b="1" i="1" dirty="0" smtClean="0">
                        <a:solidFill>
                          <a:schemeClr val="tx1"/>
                        </a:solidFill>
                        <a:latin typeface="Cambria Math" panose="02040503050406030204" pitchFamily="18" charset="0"/>
                      </a:rPr>
                      <m:t>=</m:t>
                    </m:r>
                    <m:r>
                      <a:rPr lang="fr-MA" sz="3200" b="1" i="1" dirty="0" smtClean="0">
                        <a:solidFill>
                          <a:schemeClr val="tx1"/>
                        </a:solidFill>
                        <a:latin typeface="Cambria Math" panose="02040503050406030204" pitchFamily="18" charset="0"/>
                      </a:rPr>
                      <m:t>𝟏𝟐</m:t>
                    </m:r>
                    <m:r>
                      <a:rPr lang="fr-MA" sz="3200" b="1" i="1" dirty="0" smtClean="0">
                        <a:solidFill>
                          <a:schemeClr val="tx1"/>
                        </a:solidFill>
                        <a:latin typeface="Cambria Math" panose="02040503050406030204" pitchFamily="18" charset="0"/>
                      </a:rPr>
                      <m:t>,</m:t>
                    </m:r>
                    <m:r>
                      <a:rPr lang="fr-MA" sz="3200" b="1" i="1" dirty="0" smtClean="0">
                        <a:solidFill>
                          <a:schemeClr val="tx1"/>
                        </a:solidFill>
                        <a:latin typeface="Cambria Math" panose="02040503050406030204" pitchFamily="18" charset="0"/>
                      </a:rPr>
                      <m:t>𝟓</m:t>
                    </m:r>
                    <m:r>
                      <a:rPr lang="fr-MA" sz="3200" b="1" i="1" dirty="0" smtClean="0">
                        <a:solidFill>
                          <a:schemeClr val="tx1"/>
                        </a:solidFill>
                        <a:latin typeface="Cambria Math" panose="02040503050406030204" pitchFamily="18" charset="0"/>
                      </a:rPr>
                      <m:t>%</m:t>
                    </m:r>
                  </m:oMath>
                </a14:m>
                <a:endParaRPr lang="fr-FR" sz="3200" b="1" dirty="0">
                  <a:solidFill>
                    <a:schemeClr val="tx1"/>
                  </a:solidFill>
                </a:endParaRPr>
              </a:p>
            </p:txBody>
          </p:sp>
        </mc:Choice>
        <mc:Fallback xmlns="">
          <p:sp>
            <p:nvSpPr>
              <p:cNvPr id="14" name="Rectangle à coins arrondis 96">
                <a:extLst>
                  <a:ext uri="{FF2B5EF4-FFF2-40B4-BE49-F238E27FC236}">
                    <a16:creationId xmlns:a16="http://schemas.microsoft.com/office/drawing/2014/main" id="{E6592604-A751-1310-F322-5D2E76E2EC3A}"/>
                  </a:ext>
                </a:extLst>
              </p:cNvPr>
              <p:cNvSpPr>
                <a:spLocks noRot="1" noChangeAspect="1" noMove="1" noResize="1" noEditPoints="1" noAdjustHandles="1" noChangeArrowheads="1" noChangeShapeType="1" noTextEdit="1"/>
              </p:cNvSpPr>
              <p:nvPr/>
            </p:nvSpPr>
            <p:spPr>
              <a:xfrm>
                <a:off x="1119809" y="5179738"/>
                <a:ext cx="10547074" cy="514592"/>
              </a:xfrm>
              <a:prstGeom prst="roundRect">
                <a:avLst/>
              </a:prstGeom>
              <a:blipFill>
                <a:blip r:embed="rId5"/>
                <a:stretch>
                  <a:fillRect l="-1272" t="-21429" b="-46429"/>
                </a:stretch>
              </a:blipFill>
              <a:ln w="38100">
                <a:noFill/>
              </a:ln>
            </p:spPr>
            <p:txBody>
              <a:bodyPr/>
              <a:lstStyle/>
              <a:p>
                <a:r>
                  <a:rPr lang="fr-FR">
                    <a:noFill/>
                  </a:rPr>
                  <a:t> </a:t>
                </a:r>
              </a:p>
            </p:txBody>
          </p:sp>
        </mc:Fallback>
      </mc:AlternateContent>
      <p:sp>
        <p:nvSpPr>
          <p:cNvPr id="15" name="ZoneTexte 14">
            <a:extLst>
              <a:ext uri="{FF2B5EF4-FFF2-40B4-BE49-F238E27FC236}">
                <a16:creationId xmlns:a16="http://schemas.microsoft.com/office/drawing/2014/main" id="{8765DCC6-18CA-A322-57A2-84AD1075E189}"/>
              </a:ext>
            </a:extLst>
          </p:cNvPr>
          <p:cNvSpPr txBox="1"/>
          <p:nvPr/>
        </p:nvSpPr>
        <p:spPr>
          <a:xfrm>
            <a:off x="2640183" y="5879924"/>
            <a:ext cx="8016094" cy="584775"/>
          </a:xfrm>
          <a:prstGeom prst="rect">
            <a:avLst/>
          </a:prstGeom>
          <a:noFill/>
        </p:spPr>
        <p:txBody>
          <a:bodyPr wrap="square" rtlCol="0">
            <a:spAutoFit/>
          </a:bodyPr>
          <a:lstStyle/>
          <a:p>
            <a:r>
              <a:rPr lang="fr-MA" sz="3200" b="1" dirty="0"/>
              <a:t>12,5% des sportifs sont des Juniors</a:t>
            </a:r>
          </a:p>
        </p:txBody>
      </p:sp>
      <mc:AlternateContent xmlns:mc="http://schemas.openxmlformats.org/markup-compatibility/2006" xmlns:a14="http://schemas.microsoft.com/office/drawing/2010/main">
        <mc:Choice Requires="a14">
          <p:graphicFrame>
            <p:nvGraphicFramePr>
              <p:cNvPr id="16" name="Tableau 15">
                <a:extLst>
                  <a:ext uri="{FF2B5EF4-FFF2-40B4-BE49-F238E27FC236}">
                    <a16:creationId xmlns:a16="http://schemas.microsoft.com/office/drawing/2014/main" id="{8444BD54-9648-1BF5-686A-D2404E4C7DB3}"/>
                  </a:ext>
                </a:extLst>
              </p:cNvPr>
              <p:cNvGraphicFramePr>
                <a:graphicFrameLocks noGrp="1"/>
              </p:cNvGraphicFramePr>
              <p:nvPr>
                <p:extLst>
                  <p:ext uri="{D42A27DB-BD31-4B8C-83A1-F6EECF244321}">
                    <p14:modId xmlns:p14="http://schemas.microsoft.com/office/powerpoint/2010/main" val="1809988979"/>
                  </p:ext>
                </p:extLst>
              </p:nvPr>
            </p:nvGraphicFramePr>
            <p:xfrm>
              <a:off x="1765068" y="1697674"/>
              <a:ext cx="8128002" cy="2133600"/>
            </p:xfrm>
            <a:graphic>
              <a:graphicData uri="http://schemas.openxmlformats.org/drawingml/2006/table">
                <a:tbl>
                  <a:tblPr firstRow="1" bandRow="1">
                    <a:tableStyleId>{5C22544A-7EE6-4342-B048-85BDC9FD1C3A}</a:tableStyleId>
                  </a:tblPr>
                  <a:tblGrid>
                    <a:gridCol w="1354667">
                      <a:extLst>
                        <a:ext uri="{9D8B030D-6E8A-4147-A177-3AD203B41FA5}">
                          <a16:colId xmlns:a16="http://schemas.microsoft.com/office/drawing/2014/main" val="4214766472"/>
                        </a:ext>
                      </a:extLst>
                    </a:gridCol>
                    <a:gridCol w="1354667">
                      <a:extLst>
                        <a:ext uri="{9D8B030D-6E8A-4147-A177-3AD203B41FA5}">
                          <a16:colId xmlns:a16="http://schemas.microsoft.com/office/drawing/2014/main" val="3117553720"/>
                        </a:ext>
                      </a:extLst>
                    </a:gridCol>
                    <a:gridCol w="1354667">
                      <a:extLst>
                        <a:ext uri="{9D8B030D-6E8A-4147-A177-3AD203B41FA5}">
                          <a16:colId xmlns:a16="http://schemas.microsoft.com/office/drawing/2014/main" val="2505091020"/>
                        </a:ext>
                      </a:extLst>
                    </a:gridCol>
                    <a:gridCol w="1354667">
                      <a:extLst>
                        <a:ext uri="{9D8B030D-6E8A-4147-A177-3AD203B41FA5}">
                          <a16:colId xmlns:a16="http://schemas.microsoft.com/office/drawing/2014/main" val="146851304"/>
                        </a:ext>
                      </a:extLst>
                    </a:gridCol>
                    <a:gridCol w="1354667">
                      <a:extLst>
                        <a:ext uri="{9D8B030D-6E8A-4147-A177-3AD203B41FA5}">
                          <a16:colId xmlns:a16="http://schemas.microsoft.com/office/drawing/2014/main" val="2936325749"/>
                        </a:ext>
                      </a:extLst>
                    </a:gridCol>
                    <a:gridCol w="1354667">
                      <a:extLst>
                        <a:ext uri="{9D8B030D-6E8A-4147-A177-3AD203B41FA5}">
                          <a16:colId xmlns:a16="http://schemas.microsoft.com/office/drawing/2014/main" val="415261095"/>
                        </a:ext>
                      </a:extLst>
                    </a:gridCol>
                  </a:tblGrid>
                  <a:tr h="0">
                    <a:tc>
                      <a:txBody>
                        <a:bodyPr/>
                        <a:lstStyle/>
                        <a:p>
                          <a:pPr algn="ctr"/>
                          <a:r>
                            <a:rPr lang="fr-FR" sz="1600" b="1" i="0" u="none" strike="noStrike" kern="1200" baseline="0" dirty="0">
                              <a:solidFill>
                                <a:schemeClr val="lt1"/>
                              </a:solidFill>
                              <a:latin typeface="+mn-lt"/>
                              <a:ea typeface="+mn-ea"/>
                              <a:cs typeface="+mn-cs"/>
                            </a:rPr>
                            <a:t>Niveau au Judo</a:t>
                          </a:r>
                          <a:endParaRPr lang="fr-FR" sz="1600" b="1" dirty="0"/>
                        </a:p>
                      </a:txBody>
                      <a:tcPr/>
                    </a:tc>
                    <a:tc>
                      <a:txBody>
                        <a:bodyPr/>
                        <a:lstStyle/>
                        <a:p>
                          <a:pPr algn="ctr"/>
                          <a:r>
                            <a:rPr lang="fr-FR" sz="1600" b="0" i="0" u="none" strike="noStrike" kern="1200" baseline="0" dirty="0">
                              <a:solidFill>
                                <a:schemeClr val="lt1"/>
                              </a:solidFill>
                              <a:latin typeface="+mn-lt"/>
                              <a:ea typeface="+mn-ea"/>
                              <a:cs typeface="+mn-cs"/>
                            </a:rPr>
                            <a:t>Poussins</a:t>
                          </a:r>
                          <a:endParaRPr lang="fr-FR" sz="1600" dirty="0"/>
                        </a:p>
                      </a:txBody>
                      <a:tcPr/>
                    </a:tc>
                    <a:tc>
                      <a:txBody>
                        <a:bodyPr/>
                        <a:lstStyle/>
                        <a:p>
                          <a:pPr algn="ctr"/>
                          <a:r>
                            <a:rPr lang="fr-FR" sz="1600" b="0" i="0" u="none" strike="noStrike" kern="1200" baseline="0" dirty="0">
                              <a:solidFill>
                                <a:schemeClr val="lt1"/>
                              </a:solidFill>
                              <a:latin typeface="+mn-lt"/>
                              <a:ea typeface="+mn-ea"/>
                              <a:cs typeface="+mn-cs"/>
                            </a:rPr>
                            <a:t>Benjamins</a:t>
                          </a:r>
                          <a:endParaRPr lang="fr-FR" sz="1600" dirty="0"/>
                        </a:p>
                      </a:txBody>
                      <a:tcPr/>
                    </a:tc>
                    <a:tc>
                      <a:txBody>
                        <a:bodyPr/>
                        <a:lstStyle/>
                        <a:p>
                          <a:pPr algn="ctr"/>
                          <a:r>
                            <a:rPr lang="fr-FR" sz="1600" b="0" i="0" u="none" strike="noStrike" kern="1200" baseline="0" dirty="0">
                              <a:solidFill>
                                <a:schemeClr val="lt1"/>
                              </a:solidFill>
                              <a:latin typeface="+mn-lt"/>
                              <a:ea typeface="+mn-ea"/>
                              <a:cs typeface="+mn-cs"/>
                            </a:rPr>
                            <a:t>Minimes</a:t>
                          </a:r>
                          <a:endParaRPr lang="fr-FR" sz="1600" dirty="0"/>
                        </a:p>
                      </a:txBody>
                      <a:tcPr/>
                    </a:tc>
                    <a:tc>
                      <a:txBody>
                        <a:bodyPr/>
                        <a:lstStyle/>
                        <a:p>
                          <a:pPr algn="ctr"/>
                          <a:r>
                            <a:rPr lang="fr-FR" sz="1600" b="0" i="0" u="none" strike="noStrike" kern="1200" baseline="0" dirty="0">
                              <a:solidFill>
                                <a:schemeClr val="lt1"/>
                              </a:solidFill>
                              <a:latin typeface="+mn-lt"/>
                              <a:ea typeface="+mn-ea"/>
                              <a:cs typeface="+mn-cs"/>
                            </a:rPr>
                            <a:t>Cadets</a:t>
                          </a:r>
                          <a:endParaRPr lang="fr-FR" sz="1600" dirty="0"/>
                        </a:p>
                      </a:txBody>
                      <a:tcPr/>
                    </a:tc>
                    <a:tc>
                      <a:txBody>
                        <a:bodyPr/>
                        <a:lstStyle/>
                        <a:p>
                          <a:pPr algn="ctr"/>
                          <a:r>
                            <a:rPr lang="fr-FR" sz="1600" b="0" i="0" u="none" strike="noStrike" kern="1200" baseline="0" dirty="0">
                              <a:solidFill>
                                <a:schemeClr val="lt1"/>
                              </a:solidFill>
                              <a:latin typeface="+mn-lt"/>
                              <a:ea typeface="+mn-ea"/>
                              <a:cs typeface="+mn-cs"/>
                            </a:rPr>
                            <a:t>Juniors</a:t>
                          </a:r>
                          <a:endParaRPr lang="fr-FR" sz="1600" dirty="0"/>
                        </a:p>
                      </a:txBody>
                      <a:tcPr/>
                    </a:tc>
                    <a:extLst>
                      <a:ext uri="{0D108BD9-81ED-4DB2-BD59-A6C34878D82A}">
                        <a16:rowId xmlns:a16="http://schemas.microsoft.com/office/drawing/2014/main" val="2047573407"/>
                      </a:ext>
                    </a:extLst>
                  </a:tr>
                  <a:tr h="370840">
                    <a:tc>
                      <a:txBody>
                        <a:bodyPr/>
                        <a:lstStyle/>
                        <a:p>
                          <a:pPr algn="ctr"/>
                          <a:r>
                            <a:rPr lang="fr-FR" sz="1600" b="1" i="0" u="none" strike="noStrike" kern="1200" baseline="0" dirty="0">
                              <a:solidFill>
                                <a:schemeClr val="dk1"/>
                              </a:solidFill>
                              <a:latin typeface="+mn-lt"/>
                              <a:ea typeface="+mn-ea"/>
                              <a:cs typeface="+mn-cs"/>
                            </a:rPr>
                            <a:t>Nombre de sportifs</a:t>
                          </a:r>
                          <a:endParaRPr lang="fr-FR" sz="1600" b="1" dirty="0"/>
                        </a:p>
                      </a:txBody>
                      <a:tcPr/>
                    </a:tc>
                    <a:tc>
                      <a:txBody>
                        <a:bodyPr/>
                        <a:lstStyle/>
                        <a:p>
                          <a:pPr algn="ctr"/>
                          <a:r>
                            <a:rPr lang="fr-FR" sz="2000" b="1" kern="1200" dirty="0">
                              <a:solidFill>
                                <a:schemeClr val="dk1"/>
                              </a:solidFill>
                              <a:latin typeface="+mn-lt"/>
                              <a:ea typeface="+mn-ea"/>
                              <a:cs typeface="+mn-cs"/>
                            </a:rPr>
                            <a:t>10</a:t>
                          </a:r>
                        </a:p>
                      </a:txBody>
                      <a:tcPr/>
                    </a:tc>
                    <a:tc>
                      <a:txBody>
                        <a:bodyPr/>
                        <a:lstStyle/>
                        <a:p>
                          <a:pPr algn="ctr"/>
                          <a:r>
                            <a:rPr lang="fr-FR" sz="2000" b="1" kern="1200" dirty="0">
                              <a:solidFill>
                                <a:schemeClr val="dk1"/>
                              </a:solidFill>
                              <a:latin typeface="+mn-lt"/>
                              <a:ea typeface="+mn-ea"/>
                              <a:cs typeface="+mn-cs"/>
                            </a:rPr>
                            <a:t>7</a:t>
                          </a:r>
                        </a:p>
                      </a:txBody>
                      <a:tcPr/>
                    </a:tc>
                    <a:tc>
                      <a:txBody>
                        <a:bodyPr/>
                        <a:lstStyle/>
                        <a:p>
                          <a:pPr algn="ctr"/>
                          <a:r>
                            <a:rPr lang="fr-FR" sz="2000" b="1" kern="1200" dirty="0">
                              <a:solidFill>
                                <a:schemeClr val="dk1"/>
                              </a:solidFill>
                              <a:latin typeface="+mn-lt"/>
                              <a:ea typeface="+mn-ea"/>
                              <a:cs typeface="+mn-cs"/>
                            </a:rPr>
                            <a:t>6</a:t>
                          </a:r>
                        </a:p>
                      </a:txBody>
                      <a:tcPr/>
                    </a:tc>
                    <a:tc>
                      <a:txBody>
                        <a:bodyPr/>
                        <a:lstStyle/>
                        <a:p>
                          <a:pPr algn="ctr"/>
                          <a:r>
                            <a:rPr lang="fr-FR" sz="2000" b="1" kern="1200" dirty="0">
                              <a:solidFill>
                                <a:schemeClr val="dk1"/>
                              </a:solidFill>
                              <a:latin typeface="+mn-lt"/>
                              <a:ea typeface="+mn-ea"/>
                              <a:cs typeface="+mn-cs"/>
                            </a:rPr>
                            <a:t>5</a:t>
                          </a:r>
                        </a:p>
                      </a:txBody>
                      <a:tcPr/>
                    </a:tc>
                    <a:tc>
                      <a:txBody>
                        <a:bodyPr/>
                        <a:lstStyle/>
                        <a:p>
                          <a:pPr algn="ctr"/>
                          <a:r>
                            <a:rPr lang="fr-FR" sz="2000" b="1" kern="1200" dirty="0">
                              <a:solidFill>
                                <a:schemeClr val="dk1"/>
                              </a:solidFill>
                              <a:latin typeface="+mn-lt"/>
                              <a:ea typeface="+mn-ea"/>
                              <a:cs typeface="+mn-cs"/>
                            </a:rPr>
                            <a:t>4</a:t>
                          </a:r>
                        </a:p>
                      </a:txBody>
                      <a:tcPr/>
                    </a:tc>
                    <a:extLst>
                      <a:ext uri="{0D108BD9-81ED-4DB2-BD59-A6C34878D82A}">
                        <a16:rowId xmlns:a16="http://schemas.microsoft.com/office/drawing/2014/main" val="2426667361"/>
                      </a:ext>
                    </a:extLst>
                  </a:tr>
                  <a:tr h="370840">
                    <a:tc>
                      <a:txBody>
                        <a:bodyPr/>
                        <a:lstStyle/>
                        <a:p>
                          <a:pPr algn="ctr"/>
                          <a:r>
                            <a:rPr lang="fr-FR" sz="1600" b="1" i="0" u="none" strike="noStrike" kern="1200" baseline="0" dirty="0">
                              <a:solidFill>
                                <a:schemeClr val="dk1"/>
                              </a:solidFill>
                              <a:latin typeface="+mn-lt"/>
                              <a:ea typeface="+mn-ea"/>
                              <a:cs typeface="+mn-cs"/>
                            </a:rPr>
                            <a:t>Fréquence</a:t>
                          </a:r>
                        </a:p>
                      </a:txBody>
                      <a:tcPr/>
                    </a:tc>
                    <a:tc>
                      <a:txBody>
                        <a:bodyPr/>
                        <a:lstStyle/>
                        <a:p>
                          <a:pPr algn="ctr"/>
                          <a:r>
                            <a:rPr lang="fr-FR" sz="2000" b="1" dirty="0"/>
                            <a:t>0,3125</a:t>
                          </a:r>
                        </a:p>
                      </a:txBody>
                      <a:tcPr/>
                    </a:tc>
                    <a:tc>
                      <a:txBody>
                        <a:bodyPr/>
                        <a:lstStyle/>
                        <a:p>
                          <a:pPr algn="ctr"/>
                          <a:r>
                            <a:rPr lang="fr-FR" sz="2000" b="1" dirty="0"/>
                            <a:t>0,21875</a:t>
                          </a:r>
                        </a:p>
                      </a:txBody>
                      <a:tcPr/>
                    </a:tc>
                    <a:tc>
                      <a:txBody>
                        <a:bodyPr/>
                        <a:lstStyle/>
                        <a:p>
                          <a:pPr algn="ctr"/>
                          <a:r>
                            <a:rPr lang="fr-FR" sz="2000" b="1" dirty="0"/>
                            <a:t>0,1875</a:t>
                          </a:r>
                        </a:p>
                      </a:txBody>
                      <a:tcPr/>
                    </a:tc>
                    <a:tc>
                      <a:txBody>
                        <a:bodyPr/>
                        <a:lstStyle/>
                        <a:p>
                          <a:pPr algn="ctr"/>
                          <a:r>
                            <a:rPr lang="fr-FR" sz="2000" b="1" dirty="0"/>
                            <a:t>0,15625</a:t>
                          </a:r>
                        </a:p>
                      </a:txBody>
                      <a:tcPr/>
                    </a:tc>
                    <a:tc>
                      <a:txBody>
                        <a:bodyPr/>
                        <a:lstStyle/>
                        <a:p>
                          <a:pPr algn="ctr"/>
                          <a:r>
                            <a:rPr lang="fr-FR" sz="2400" b="1" dirty="0">
                              <a:solidFill>
                                <a:schemeClr val="tx1"/>
                              </a:solidFill>
                            </a:rPr>
                            <a:t>0,125</a:t>
                          </a:r>
                        </a:p>
                      </a:txBody>
                      <a:tcPr/>
                    </a:tc>
                    <a:extLst>
                      <a:ext uri="{0D108BD9-81ED-4DB2-BD59-A6C34878D82A}">
                        <a16:rowId xmlns:a16="http://schemas.microsoft.com/office/drawing/2014/main" val="3702724748"/>
                      </a:ext>
                    </a:extLst>
                  </a:tr>
                  <a:tr h="370840">
                    <a:tc>
                      <a:txBody>
                        <a:bodyPr/>
                        <a:lstStyle/>
                        <a:p>
                          <a:r>
                            <a:rPr lang="fr-FR" sz="1600" b="1" i="0" u="none" strike="noStrike" kern="1200" baseline="0" dirty="0">
                              <a:solidFill>
                                <a:schemeClr val="dk1"/>
                              </a:solidFill>
                              <a:latin typeface="+mn-lt"/>
                              <a:ea typeface="+mn-ea"/>
                              <a:cs typeface="+mn-cs"/>
                            </a:rPr>
                            <a:t>Pourcentage</a:t>
                          </a:r>
                        </a:p>
                      </a:txBody>
                      <a:tcPr/>
                    </a:tc>
                    <a:tc>
                      <a:txBody>
                        <a:bodyPr/>
                        <a:lstStyle/>
                        <a:p>
                          <a:pPr/>
                          <a14:m>
                            <m:oMathPara xmlns:m="http://schemas.openxmlformats.org/officeDocument/2006/math">
                              <m:oMathParaPr>
                                <m:jc m:val="centerGroup"/>
                              </m:oMathParaPr>
                              <m:oMath xmlns:m="http://schemas.openxmlformats.org/officeDocument/2006/math">
                                <m:r>
                                  <a:rPr lang="fr-FR" sz="2400" b="1" i="1" dirty="0" smtClean="0">
                                    <a:solidFill>
                                      <a:schemeClr val="tx1"/>
                                    </a:solidFill>
                                    <a:latin typeface="Cambria Math" panose="02040503050406030204" pitchFamily="18" charset="0"/>
                                  </a:rPr>
                                  <m:t>𝟑</m:t>
                                </m:r>
                                <m:r>
                                  <a:rPr lang="fr-MA" sz="2400" b="1" i="1" dirty="0" smtClean="0">
                                    <a:solidFill>
                                      <a:schemeClr val="tx1"/>
                                    </a:solidFill>
                                    <a:latin typeface="Cambria Math" panose="02040503050406030204" pitchFamily="18" charset="0"/>
                                  </a:rPr>
                                  <m:t>𝟏</m:t>
                                </m:r>
                                <m:r>
                                  <a:rPr lang="fr-FR" sz="2400" b="1" i="1" dirty="0" smtClean="0">
                                    <a:solidFill>
                                      <a:schemeClr val="tx1"/>
                                    </a:solidFill>
                                    <a:latin typeface="Cambria Math" panose="02040503050406030204" pitchFamily="18" charset="0"/>
                                  </a:rPr>
                                  <m:t>,</m:t>
                                </m:r>
                                <m:r>
                                  <a:rPr lang="fr-MA" sz="2400" b="1" i="1" dirty="0" smtClean="0">
                                    <a:solidFill>
                                      <a:schemeClr val="tx1"/>
                                    </a:solidFill>
                                    <a:latin typeface="Cambria Math" panose="02040503050406030204" pitchFamily="18" charset="0"/>
                                  </a:rPr>
                                  <m:t>𝟐𝟓</m:t>
                                </m:r>
                                <m:r>
                                  <a:rPr lang="fr-MA" sz="2400" b="1" i="1" dirty="0" smtClean="0">
                                    <a:solidFill>
                                      <a:schemeClr val="tx1"/>
                                    </a:solidFill>
                                    <a:latin typeface="Cambria Math" panose="02040503050406030204" pitchFamily="18" charset="0"/>
                                  </a:rPr>
                                  <m:t>%</m:t>
                                </m:r>
                              </m:oMath>
                            </m:oMathPara>
                          </a14:m>
                          <a:endParaRPr lang="fr-FR" sz="2400" dirty="0">
                            <a:solidFill>
                              <a:schemeClr val="tx1"/>
                            </a:solidFill>
                          </a:endParaRPr>
                        </a:p>
                      </a:txBody>
                      <a:tcPr/>
                    </a:tc>
                    <a:tc>
                      <a:txBody>
                        <a:bodyPr/>
                        <a:lstStyle/>
                        <a:p>
                          <a:pPr/>
                          <a14:m>
                            <m:oMathPara xmlns:m="http://schemas.openxmlformats.org/officeDocument/2006/math">
                              <m:oMathParaPr>
                                <m:jc m:val="centerGroup"/>
                              </m:oMathParaPr>
                              <m:oMath xmlns:m="http://schemas.openxmlformats.org/officeDocument/2006/math">
                                <m:r>
                                  <a:rPr lang="fr-FR" sz="2400" b="1" i="1" dirty="0" smtClean="0">
                                    <a:solidFill>
                                      <a:schemeClr val="tx1"/>
                                    </a:solidFill>
                                    <a:latin typeface="Cambria Math" panose="02040503050406030204" pitchFamily="18" charset="0"/>
                                  </a:rPr>
                                  <m:t>𝟐𝟏</m:t>
                                </m:r>
                                <m:r>
                                  <a:rPr lang="fr-FR" sz="2400" b="1" i="1" dirty="0" smtClean="0">
                                    <a:solidFill>
                                      <a:schemeClr val="tx1"/>
                                    </a:solidFill>
                                    <a:latin typeface="Cambria Math" panose="02040503050406030204" pitchFamily="18" charset="0"/>
                                  </a:rPr>
                                  <m:t>,</m:t>
                                </m:r>
                                <m:r>
                                  <a:rPr lang="fr-FR" sz="2400" b="1" i="1" dirty="0" smtClean="0">
                                    <a:solidFill>
                                      <a:schemeClr val="tx1"/>
                                    </a:solidFill>
                                    <a:latin typeface="Cambria Math" panose="02040503050406030204" pitchFamily="18" charset="0"/>
                                  </a:rPr>
                                  <m:t>𝟖𝟕𝟓</m:t>
                                </m:r>
                                <m:r>
                                  <a:rPr lang="fr-MA" sz="2400" b="1" i="1" dirty="0" smtClean="0">
                                    <a:solidFill>
                                      <a:schemeClr val="tx1"/>
                                    </a:solidFill>
                                    <a:latin typeface="Cambria Math" panose="02040503050406030204" pitchFamily="18" charset="0"/>
                                  </a:rPr>
                                  <m:t>%</m:t>
                                </m:r>
                              </m:oMath>
                            </m:oMathPara>
                          </a14:m>
                          <a:endParaRPr lang="fr-FR" sz="2400" dirty="0">
                            <a:solidFill>
                              <a:schemeClr val="tx1"/>
                            </a:solidFill>
                          </a:endParaRPr>
                        </a:p>
                      </a:txBody>
                      <a:tcPr/>
                    </a:tc>
                    <a:tc>
                      <a:txBody>
                        <a:bodyPr/>
                        <a:lstStyle/>
                        <a:p>
                          <a:pPr/>
                          <a14:m>
                            <m:oMathPara xmlns:m="http://schemas.openxmlformats.org/officeDocument/2006/math">
                              <m:oMathParaPr>
                                <m:jc m:val="centerGroup"/>
                              </m:oMathParaPr>
                              <m:oMath xmlns:m="http://schemas.openxmlformats.org/officeDocument/2006/math">
                                <m:r>
                                  <a:rPr kumimoji="0" lang="fr-FR" sz="2400" b="1" i="1" u="none" strike="noStrike" kern="1200" cap="none" spc="0" normalizeH="0" baseline="0" noProof="0" dirty="0" smtClean="0">
                                    <a:ln>
                                      <a:noFill/>
                                    </a:ln>
                                    <a:solidFill>
                                      <a:schemeClr val="tx1"/>
                                    </a:solidFill>
                                    <a:effectLst/>
                                    <a:uLnTx/>
                                    <a:uFillTx/>
                                    <a:latin typeface="Cambria Math" panose="02040503050406030204" pitchFamily="18" charset="0"/>
                                    <a:ea typeface="+mn-ea"/>
                                    <a:cs typeface="+mn-cs"/>
                                  </a:rPr>
                                  <m:t>𝟏𝟖</m:t>
                                </m:r>
                                <m:r>
                                  <a:rPr kumimoji="0" lang="fr-FR" sz="2400" b="1" i="1" u="none" strike="noStrike" kern="1200" cap="none" spc="0" normalizeH="0" baseline="0" noProof="0" dirty="0" smtClean="0">
                                    <a:ln>
                                      <a:noFill/>
                                    </a:ln>
                                    <a:solidFill>
                                      <a:schemeClr val="tx1"/>
                                    </a:solidFill>
                                    <a:effectLst/>
                                    <a:uLnTx/>
                                    <a:uFillTx/>
                                    <a:latin typeface="Cambria Math" panose="02040503050406030204" pitchFamily="18" charset="0"/>
                                    <a:ea typeface="+mn-ea"/>
                                    <a:cs typeface="+mn-cs"/>
                                  </a:rPr>
                                  <m:t>,</m:t>
                                </m:r>
                                <m:r>
                                  <a:rPr kumimoji="0" lang="fr-FR" sz="2400" b="1" i="1" u="none" strike="noStrike" kern="1200" cap="none" spc="0" normalizeH="0" baseline="0" noProof="0" dirty="0" smtClean="0">
                                    <a:ln>
                                      <a:noFill/>
                                    </a:ln>
                                    <a:solidFill>
                                      <a:schemeClr val="tx1"/>
                                    </a:solidFill>
                                    <a:effectLst/>
                                    <a:uLnTx/>
                                    <a:uFillTx/>
                                    <a:latin typeface="Cambria Math" panose="02040503050406030204" pitchFamily="18" charset="0"/>
                                    <a:ea typeface="+mn-ea"/>
                                    <a:cs typeface="+mn-cs"/>
                                  </a:rPr>
                                  <m:t>𝟕𝟓</m:t>
                                </m:r>
                                <m:r>
                                  <a:rPr kumimoji="0" lang="fr-MA" sz="2400" b="1" i="1" u="none" strike="noStrike" kern="1200" cap="none" spc="0" normalizeH="0" baseline="0" noProof="0" dirty="0" smtClean="0">
                                    <a:ln>
                                      <a:noFill/>
                                    </a:ln>
                                    <a:solidFill>
                                      <a:schemeClr val="tx1"/>
                                    </a:solidFill>
                                    <a:effectLst/>
                                    <a:uLnTx/>
                                    <a:uFillTx/>
                                    <a:latin typeface="Cambria Math" panose="02040503050406030204" pitchFamily="18" charset="0"/>
                                    <a:ea typeface="+mn-ea"/>
                                    <a:cs typeface="+mn-cs"/>
                                  </a:rPr>
                                  <m:t>%</m:t>
                                </m:r>
                              </m:oMath>
                            </m:oMathPara>
                          </a14:m>
                          <a:endParaRPr lang="fr-FR" sz="1400" dirty="0">
                            <a:solidFill>
                              <a:schemeClr val="tx1"/>
                            </a:solidFill>
                          </a:endParaRPr>
                        </a:p>
                      </a:txBody>
                      <a:tcPr/>
                    </a:tc>
                    <a:tc>
                      <a:txBody>
                        <a:bodyPr/>
                        <a:lstStyle/>
                        <a:p>
                          <a:pPr/>
                          <a14:m>
                            <m:oMathPara xmlns:m="http://schemas.openxmlformats.org/officeDocument/2006/math">
                              <m:oMathParaPr>
                                <m:jc m:val="centerGroup"/>
                              </m:oMathParaPr>
                              <m:oMath xmlns:m="http://schemas.openxmlformats.org/officeDocument/2006/math">
                                <m:r>
                                  <a:rPr lang="fr-FR" sz="2000" b="1" i="1" dirty="0" smtClean="0">
                                    <a:solidFill>
                                      <a:schemeClr val="tx1"/>
                                    </a:solidFill>
                                    <a:latin typeface="Cambria Math" panose="02040503050406030204" pitchFamily="18" charset="0"/>
                                  </a:rPr>
                                  <m:t>𝟏𝟓</m:t>
                                </m:r>
                                <m:r>
                                  <a:rPr lang="fr-FR" sz="2000" b="1" i="1" dirty="0" smtClean="0">
                                    <a:solidFill>
                                      <a:schemeClr val="tx1"/>
                                    </a:solidFill>
                                    <a:latin typeface="Cambria Math" panose="02040503050406030204" pitchFamily="18" charset="0"/>
                                  </a:rPr>
                                  <m:t>,</m:t>
                                </m:r>
                                <m:r>
                                  <a:rPr lang="fr-FR" sz="2000" b="1" i="1" dirty="0" smtClean="0">
                                    <a:solidFill>
                                      <a:schemeClr val="tx1"/>
                                    </a:solidFill>
                                    <a:latin typeface="Cambria Math" panose="02040503050406030204" pitchFamily="18" charset="0"/>
                                  </a:rPr>
                                  <m:t>𝟔𝟐𝟓</m:t>
                                </m:r>
                                <m:r>
                                  <a:rPr lang="fr-MA" sz="2000" b="1" i="1" dirty="0" smtClean="0">
                                    <a:solidFill>
                                      <a:schemeClr val="tx1"/>
                                    </a:solidFill>
                                    <a:latin typeface="Cambria Math" panose="02040503050406030204" pitchFamily="18" charset="0"/>
                                  </a:rPr>
                                  <m:t>%</m:t>
                                </m:r>
                              </m:oMath>
                            </m:oMathPara>
                          </a14:m>
                          <a:endParaRPr lang="fr-FR" sz="2000" dirty="0">
                            <a:solidFill>
                              <a:schemeClr val="tx1"/>
                            </a:solidFill>
                          </a:endParaRPr>
                        </a:p>
                      </a:txBody>
                      <a:tcPr/>
                    </a:tc>
                    <a:tc>
                      <a:txBody>
                        <a:bodyPr/>
                        <a:lstStyle/>
                        <a:p>
                          <a:pPr/>
                          <a14:m>
                            <m:oMathPara xmlns:m="http://schemas.openxmlformats.org/officeDocument/2006/math">
                              <m:oMathParaPr>
                                <m:jc m:val="centerGroup"/>
                              </m:oMathParaPr>
                              <m:oMath xmlns:m="http://schemas.openxmlformats.org/officeDocument/2006/math">
                                <m:r>
                                  <a:rPr kumimoji="0" lang="fr-MA" sz="2800" b="1" i="1" u="none" strike="noStrike" kern="1200" cap="none" spc="0" normalizeH="0" baseline="0" noProof="0" dirty="0" smtClean="0">
                                    <a:ln>
                                      <a:noFill/>
                                    </a:ln>
                                    <a:solidFill>
                                      <a:srgbClr val="C00000"/>
                                    </a:solidFill>
                                    <a:effectLst/>
                                    <a:uLnTx/>
                                    <a:uFillTx/>
                                    <a:latin typeface="Cambria Math" panose="02040503050406030204" pitchFamily="18" charset="0"/>
                                    <a:ea typeface="+mn-ea"/>
                                    <a:cs typeface="+mn-cs"/>
                                  </a:rPr>
                                  <m:t>𝟏𝟐</m:t>
                                </m:r>
                                <m:r>
                                  <a:rPr kumimoji="0" lang="fr-MA" sz="2800" b="1" i="1" u="none" strike="noStrike" kern="1200" cap="none" spc="0" normalizeH="0" baseline="0" noProof="0" dirty="0" smtClean="0">
                                    <a:ln>
                                      <a:noFill/>
                                    </a:ln>
                                    <a:solidFill>
                                      <a:srgbClr val="C00000"/>
                                    </a:solidFill>
                                    <a:effectLst/>
                                    <a:uLnTx/>
                                    <a:uFillTx/>
                                    <a:latin typeface="Cambria Math" panose="02040503050406030204" pitchFamily="18" charset="0"/>
                                    <a:ea typeface="+mn-ea"/>
                                    <a:cs typeface="+mn-cs"/>
                                  </a:rPr>
                                  <m:t>,</m:t>
                                </m:r>
                                <m:r>
                                  <a:rPr kumimoji="0" lang="fr-MA" sz="2800" b="1" i="1" u="none" strike="noStrike" kern="1200" cap="none" spc="0" normalizeH="0" baseline="0" noProof="0" dirty="0" smtClean="0">
                                    <a:ln>
                                      <a:noFill/>
                                    </a:ln>
                                    <a:solidFill>
                                      <a:srgbClr val="C00000"/>
                                    </a:solidFill>
                                    <a:effectLst/>
                                    <a:uLnTx/>
                                    <a:uFillTx/>
                                    <a:latin typeface="Cambria Math" panose="02040503050406030204" pitchFamily="18" charset="0"/>
                                    <a:ea typeface="+mn-ea"/>
                                    <a:cs typeface="+mn-cs"/>
                                  </a:rPr>
                                  <m:t>𝟓</m:t>
                                </m:r>
                                <m:r>
                                  <a:rPr kumimoji="0" lang="fr-MA" sz="2800" b="1" i="1" u="none" strike="noStrike" kern="1200" cap="none" spc="0" normalizeH="0" baseline="0" noProof="0" dirty="0" smtClean="0">
                                    <a:ln>
                                      <a:noFill/>
                                    </a:ln>
                                    <a:solidFill>
                                      <a:srgbClr val="C00000"/>
                                    </a:solidFill>
                                    <a:effectLst/>
                                    <a:uLnTx/>
                                    <a:uFillTx/>
                                    <a:latin typeface="Cambria Math" panose="02040503050406030204" pitchFamily="18" charset="0"/>
                                    <a:ea typeface="+mn-ea"/>
                                    <a:cs typeface="+mn-cs"/>
                                  </a:rPr>
                                  <m:t>%</m:t>
                                </m:r>
                              </m:oMath>
                            </m:oMathPara>
                          </a14:m>
                          <a:endParaRPr lang="fr-FR" sz="1600" dirty="0">
                            <a:solidFill>
                              <a:srgbClr val="C00000"/>
                            </a:solidFill>
                          </a:endParaRPr>
                        </a:p>
                      </a:txBody>
                      <a:tcPr/>
                    </a:tc>
                    <a:extLst>
                      <a:ext uri="{0D108BD9-81ED-4DB2-BD59-A6C34878D82A}">
                        <a16:rowId xmlns:a16="http://schemas.microsoft.com/office/drawing/2014/main" val="1026251496"/>
                      </a:ext>
                    </a:extLst>
                  </a:tr>
                </a:tbl>
              </a:graphicData>
            </a:graphic>
          </p:graphicFrame>
        </mc:Choice>
        <mc:Fallback xmlns="">
          <p:graphicFrame>
            <p:nvGraphicFramePr>
              <p:cNvPr id="16" name="Tableau 15">
                <a:extLst>
                  <a:ext uri="{FF2B5EF4-FFF2-40B4-BE49-F238E27FC236}">
                    <a16:creationId xmlns:a16="http://schemas.microsoft.com/office/drawing/2014/main" id="{8444BD54-9648-1BF5-686A-D2404E4C7DB3}"/>
                  </a:ext>
                </a:extLst>
              </p:cNvPr>
              <p:cNvGraphicFramePr>
                <a:graphicFrameLocks noGrp="1"/>
              </p:cNvGraphicFramePr>
              <p:nvPr>
                <p:extLst>
                  <p:ext uri="{D42A27DB-BD31-4B8C-83A1-F6EECF244321}">
                    <p14:modId xmlns:p14="http://schemas.microsoft.com/office/powerpoint/2010/main" val="1809988979"/>
                  </p:ext>
                </p:extLst>
              </p:nvPr>
            </p:nvGraphicFramePr>
            <p:xfrm>
              <a:off x="1765068" y="1697674"/>
              <a:ext cx="8128002" cy="2133600"/>
            </p:xfrm>
            <a:graphic>
              <a:graphicData uri="http://schemas.openxmlformats.org/drawingml/2006/table">
                <a:tbl>
                  <a:tblPr firstRow="1" bandRow="1">
                    <a:tableStyleId>{5C22544A-7EE6-4342-B048-85BDC9FD1C3A}</a:tableStyleId>
                  </a:tblPr>
                  <a:tblGrid>
                    <a:gridCol w="1354667">
                      <a:extLst>
                        <a:ext uri="{9D8B030D-6E8A-4147-A177-3AD203B41FA5}">
                          <a16:colId xmlns:a16="http://schemas.microsoft.com/office/drawing/2014/main" val="4214766472"/>
                        </a:ext>
                      </a:extLst>
                    </a:gridCol>
                    <a:gridCol w="1354667">
                      <a:extLst>
                        <a:ext uri="{9D8B030D-6E8A-4147-A177-3AD203B41FA5}">
                          <a16:colId xmlns:a16="http://schemas.microsoft.com/office/drawing/2014/main" val="3117553720"/>
                        </a:ext>
                      </a:extLst>
                    </a:gridCol>
                    <a:gridCol w="1354667">
                      <a:extLst>
                        <a:ext uri="{9D8B030D-6E8A-4147-A177-3AD203B41FA5}">
                          <a16:colId xmlns:a16="http://schemas.microsoft.com/office/drawing/2014/main" val="2505091020"/>
                        </a:ext>
                      </a:extLst>
                    </a:gridCol>
                    <a:gridCol w="1354667">
                      <a:extLst>
                        <a:ext uri="{9D8B030D-6E8A-4147-A177-3AD203B41FA5}">
                          <a16:colId xmlns:a16="http://schemas.microsoft.com/office/drawing/2014/main" val="146851304"/>
                        </a:ext>
                      </a:extLst>
                    </a:gridCol>
                    <a:gridCol w="1354667">
                      <a:extLst>
                        <a:ext uri="{9D8B030D-6E8A-4147-A177-3AD203B41FA5}">
                          <a16:colId xmlns:a16="http://schemas.microsoft.com/office/drawing/2014/main" val="2936325749"/>
                        </a:ext>
                      </a:extLst>
                    </a:gridCol>
                    <a:gridCol w="1354667">
                      <a:extLst>
                        <a:ext uri="{9D8B030D-6E8A-4147-A177-3AD203B41FA5}">
                          <a16:colId xmlns:a16="http://schemas.microsoft.com/office/drawing/2014/main" val="415261095"/>
                        </a:ext>
                      </a:extLst>
                    </a:gridCol>
                  </a:tblGrid>
                  <a:tr h="579120">
                    <a:tc>
                      <a:txBody>
                        <a:bodyPr/>
                        <a:lstStyle/>
                        <a:p>
                          <a:pPr algn="ctr"/>
                          <a:r>
                            <a:rPr lang="fr-FR" sz="1600" b="1" i="0" u="none" strike="noStrike" kern="1200" baseline="0" dirty="0">
                              <a:solidFill>
                                <a:schemeClr val="lt1"/>
                              </a:solidFill>
                              <a:latin typeface="+mn-lt"/>
                              <a:ea typeface="+mn-ea"/>
                              <a:cs typeface="+mn-cs"/>
                            </a:rPr>
                            <a:t>Niveau au Judo</a:t>
                          </a:r>
                          <a:endParaRPr lang="fr-FR" sz="1600" b="1" dirty="0"/>
                        </a:p>
                      </a:txBody>
                      <a:tcPr/>
                    </a:tc>
                    <a:tc>
                      <a:txBody>
                        <a:bodyPr/>
                        <a:lstStyle/>
                        <a:p>
                          <a:pPr algn="ctr"/>
                          <a:r>
                            <a:rPr lang="fr-FR" sz="1600" b="0" i="0" u="none" strike="noStrike" kern="1200" baseline="0" dirty="0">
                              <a:solidFill>
                                <a:schemeClr val="lt1"/>
                              </a:solidFill>
                              <a:latin typeface="+mn-lt"/>
                              <a:ea typeface="+mn-ea"/>
                              <a:cs typeface="+mn-cs"/>
                            </a:rPr>
                            <a:t>Poussins</a:t>
                          </a:r>
                          <a:endParaRPr lang="fr-FR" sz="1600" dirty="0"/>
                        </a:p>
                      </a:txBody>
                      <a:tcPr/>
                    </a:tc>
                    <a:tc>
                      <a:txBody>
                        <a:bodyPr/>
                        <a:lstStyle/>
                        <a:p>
                          <a:pPr algn="ctr"/>
                          <a:r>
                            <a:rPr lang="fr-FR" sz="1600" b="0" i="0" u="none" strike="noStrike" kern="1200" baseline="0" dirty="0">
                              <a:solidFill>
                                <a:schemeClr val="lt1"/>
                              </a:solidFill>
                              <a:latin typeface="+mn-lt"/>
                              <a:ea typeface="+mn-ea"/>
                              <a:cs typeface="+mn-cs"/>
                            </a:rPr>
                            <a:t>Benjamins</a:t>
                          </a:r>
                          <a:endParaRPr lang="fr-FR" sz="1600" dirty="0"/>
                        </a:p>
                      </a:txBody>
                      <a:tcPr/>
                    </a:tc>
                    <a:tc>
                      <a:txBody>
                        <a:bodyPr/>
                        <a:lstStyle/>
                        <a:p>
                          <a:pPr algn="ctr"/>
                          <a:r>
                            <a:rPr lang="fr-FR" sz="1600" b="0" i="0" u="none" strike="noStrike" kern="1200" baseline="0" dirty="0">
                              <a:solidFill>
                                <a:schemeClr val="lt1"/>
                              </a:solidFill>
                              <a:latin typeface="+mn-lt"/>
                              <a:ea typeface="+mn-ea"/>
                              <a:cs typeface="+mn-cs"/>
                            </a:rPr>
                            <a:t>Minimes</a:t>
                          </a:r>
                          <a:endParaRPr lang="fr-FR" sz="1600" dirty="0"/>
                        </a:p>
                      </a:txBody>
                      <a:tcPr/>
                    </a:tc>
                    <a:tc>
                      <a:txBody>
                        <a:bodyPr/>
                        <a:lstStyle/>
                        <a:p>
                          <a:pPr algn="ctr"/>
                          <a:r>
                            <a:rPr lang="fr-FR" sz="1600" b="0" i="0" u="none" strike="noStrike" kern="1200" baseline="0" dirty="0">
                              <a:solidFill>
                                <a:schemeClr val="lt1"/>
                              </a:solidFill>
                              <a:latin typeface="+mn-lt"/>
                              <a:ea typeface="+mn-ea"/>
                              <a:cs typeface="+mn-cs"/>
                            </a:rPr>
                            <a:t>Cadets</a:t>
                          </a:r>
                          <a:endParaRPr lang="fr-FR" sz="1600" dirty="0"/>
                        </a:p>
                      </a:txBody>
                      <a:tcPr/>
                    </a:tc>
                    <a:tc>
                      <a:txBody>
                        <a:bodyPr/>
                        <a:lstStyle/>
                        <a:p>
                          <a:pPr algn="ctr"/>
                          <a:r>
                            <a:rPr lang="fr-FR" sz="1600" b="0" i="0" u="none" strike="noStrike" kern="1200" baseline="0" dirty="0">
                              <a:solidFill>
                                <a:schemeClr val="lt1"/>
                              </a:solidFill>
                              <a:latin typeface="+mn-lt"/>
                              <a:ea typeface="+mn-ea"/>
                              <a:cs typeface="+mn-cs"/>
                            </a:rPr>
                            <a:t>Juniors</a:t>
                          </a:r>
                          <a:endParaRPr lang="fr-FR" sz="1600" dirty="0"/>
                        </a:p>
                      </a:txBody>
                      <a:tcPr/>
                    </a:tc>
                    <a:extLst>
                      <a:ext uri="{0D108BD9-81ED-4DB2-BD59-A6C34878D82A}">
                        <a16:rowId xmlns:a16="http://schemas.microsoft.com/office/drawing/2014/main" val="2047573407"/>
                      </a:ext>
                    </a:extLst>
                  </a:tr>
                  <a:tr h="579120">
                    <a:tc>
                      <a:txBody>
                        <a:bodyPr/>
                        <a:lstStyle/>
                        <a:p>
                          <a:pPr algn="ctr"/>
                          <a:r>
                            <a:rPr lang="fr-FR" sz="1600" b="1" i="0" u="none" strike="noStrike" kern="1200" baseline="0" dirty="0">
                              <a:solidFill>
                                <a:schemeClr val="dk1"/>
                              </a:solidFill>
                              <a:latin typeface="+mn-lt"/>
                              <a:ea typeface="+mn-ea"/>
                              <a:cs typeface="+mn-cs"/>
                            </a:rPr>
                            <a:t>Nombre de sportifs</a:t>
                          </a:r>
                          <a:endParaRPr lang="fr-FR" sz="1600" b="1" dirty="0"/>
                        </a:p>
                      </a:txBody>
                      <a:tcPr/>
                    </a:tc>
                    <a:tc>
                      <a:txBody>
                        <a:bodyPr/>
                        <a:lstStyle/>
                        <a:p>
                          <a:pPr algn="ctr"/>
                          <a:r>
                            <a:rPr lang="fr-FR" sz="2000" b="1" kern="1200" dirty="0">
                              <a:solidFill>
                                <a:schemeClr val="dk1"/>
                              </a:solidFill>
                              <a:latin typeface="+mn-lt"/>
                              <a:ea typeface="+mn-ea"/>
                              <a:cs typeface="+mn-cs"/>
                            </a:rPr>
                            <a:t>10</a:t>
                          </a:r>
                        </a:p>
                      </a:txBody>
                      <a:tcPr/>
                    </a:tc>
                    <a:tc>
                      <a:txBody>
                        <a:bodyPr/>
                        <a:lstStyle/>
                        <a:p>
                          <a:pPr algn="ctr"/>
                          <a:r>
                            <a:rPr lang="fr-FR" sz="2000" b="1" kern="1200" dirty="0">
                              <a:solidFill>
                                <a:schemeClr val="dk1"/>
                              </a:solidFill>
                              <a:latin typeface="+mn-lt"/>
                              <a:ea typeface="+mn-ea"/>
                              <a:cs typeface="+mn-cs"/>
                            </a:rPr>
                            <a:t>7</a:t>
                          </a:r>
                        </a:p>
                      </a:txBody>
                      <a:tcPr/>
                    </a:tc>
                    <a:tc>
                      <a:txBody>
                        <a:bodyPr/>
                        <a:lstStyle/>
                        <a:p>
                          <a:pPr algn="ctr"/>
                          <a:r>
                            <a:rPr lang="fr-FR" sz="2000" b="1" kern="1200" dirty="0">
                              <a:solidFill>
                                <a:schemeClr val="dk1"/>
                              </a:solidFill>
                              <a:latin typeface="+mn-lt"/>
                              <a:ea typeface="+mn-ea"/>
                              <a:cs typeface="+mn-cs"/>
                            </a:rPr>
                            <a:t>6</a:t>
                          </a:r>
                        </a:p>
                      </a:txBody>
                      <a:tcPr/>
                    </a:tc>
                    <a:tc>
                      <a:txBody>
                        <a:bodyPr/>
                        <a:lstStyle/>
                        <a:p>
                          <a:pPr algn="ctr"/>
                          <a:r>
                            <a:rPr lang="fr-FR" sz="2000" b="1" kern="1200" dirty="0">
                              <a:solidFill>
                                <a:schemeClr val="dk1"/>
                              </a:solidFill>
                              <a:latin typeface="+mn-lt"/>
                              <a:ea typeface="+mn-ea"/>
                              <a:cs typeface="+mn-cs"/>
                            </a:rPr>
                            <a:t>5</a:t>
                          </a:r>
                        </a:p>
                      </a:txBody>
                      <a:tcPr/>
                    </a:tc>
                    <a:tc>
                      <a:txBody>
                        <a:bodyPr/>
                        <a:lstStyle/>
                        <a:p>
                          <a:pPr algn="ctr"/>
                          <a:r>
                            <a:rPr lang="fr-FR" sz="2000" b="1" kern="1200" dirty="0">
                              <a:solidFill>
                                <a:schemeClr val="dk1"/>
                              </a:solidFill>
                              <a:latin typeface="+mn-lt"/>
                              <a:ea typeface="+mn-ea"/>
                              <a:cs typeface="+mn-cs"/>
                            </a:rPr>
                            <a:t>4</a:t>
                          </a:r>
                        </a:p>
                      </a:txBody>
                      <a:tcPr/>
                    </a:tc>
                    <a:extLst>
                      <a:ext uri="{0D108BD9-81ED-4DB2-BD59-A6C34878D82A}">
                        <a16:rowId xmlns:a16="http://schemas.microsoft.com/office/drawing/2014/main" val="2426667361"/>
                      </a:ext>
                    </a:extLst>
                  </a:tr>
                  <a:tr h="457200">
                    <a:tc>
                      <a:txBody>
                        <a:bodyPr/>
                        <a:lstStyle/>
                        <a:p>
                          <a:pPr algn="ctr"/>
                          <a:r>
                            <a:rPr lang="fr-FR" sz="1600" b="1" i="0" u="none" strike="noStrike" kern="1200" baseline="0" dirty="0">
                              <a:solidFill>
                                <a:schemeClr val="dk1"/>
                              </a:solidFill>
                              <a:latin typeface="+mn-lt"/>
                              <a:ea typeface="+mn-ea"/>
                              <a:cs typeface="+mn-cs"/>
                            </a:rPr>
                            <a:t>Fréquence</a:t>
                          </a:r>
                        </a:p>
                      </a:txBody>
                      <a:tcPr/>
                    </a:tc>
                    <a:tc>
                      <a:txBody>
                        <a:bodyPr/>
                        <a:lstStyle/>
                        <a:p>
                          <a:pPr algn="ctr"/>
                          <a:r>
                            <a:rPr lang="fr-FR" sz="2000" b="1" dirty="0"/>
                            <a:t>0,3125</a:t>
                          </a:r>
                        </a:p>
                      </a:txBody>
                      <a:tcPr/>
                    </a:tc>
                    <a:tc>
                      <a:txBody>
                        <a:bodyPr/>
                        <a:lstStyle/>
                        <a:p>
                          <a:pPr algn="ctr"/>
                          <a:r>
                            <a:rPr lang="fr-FR" sz="2000" b="1" dirty="0"/>
                            <a:t>0,21875</a:t>
                          </a:r>
                        </a:p>
                      </a:txBody>
                      <a:tcPr/>
                    </a:tc>
                    <a:tc>
                      <a:txBody>
                        <a:bodyPr/>
                        <a:lstStyle/>
                        <a:p>
                          <a:pPr algn="ctr"/>
                          <a:r>
                            <a:rPr lang="fr-FR" sz="2000" b="1" dirty="0"/>
                            <a:t>0,1875</a:t>
                          </a:r>
                        </a:p>
                      </a:txBody>
                      <a:tcPr/>
                    </a:tc>
                    <a:tc>
                      <a:txBody>
                        <a:bodyPr/>
                        <a:lstStyle/>
                        <a:p>
                          <a:pPr algn="ctr"/>
                          <a:r>
                            <a:rPr lang="fr-FR" sz="2000" b="1" dirty="0"/>
                            <a:t>0,15625</a:t>
                          </a:r>
                        </a:p>
                      </a:txBody>
                      <a:tcPr/>
                    </a:tc>
                    <a:tc>
                      <a:txBody>
                        <a:bodyPr/>
                        <a:lstStyle/>
                        <a:p>
                          <a:pPr algn="ctr"/>
                          <a:r>
                            <a:rPr lang="fr-FR" sz="2400" b="1" dirty="0">
                              <a:solidFill>
                                <a:schemeClr val="tx1"/>
                              </a:solidFill>
                            </a:rPr>
                            <a:t>0,125</a:t>
                          </a:r>
                        </a:p>
                      </a:txBody>
                      <a:tcPr/>
                    </a:tc>
                    <a:extLst>
                      <a:ext uri="{0D108BD9-81ED-4DB2-BD59-A6C34878D82A}">
                        <a16:rowId xmlns:a16="http://schemas.microsoft.com/office/drawing/2014/main" val="3702724748"/>
                      </a:ext>
                    </a:extLst>
                  </a:tr>
                  <a:tr h="518160">
                    <a:tc>
                      <a:txBody>
                        <a:bodyPr/>
                        <a:lstStyle/>
                        <a:p>
                          <a:r>
                            <a:rPr lang="fr-FR" sz="1600" b="1" i="0" u="none" strike="noStrike" kern="1200" baseline="0" dirty="0">
                              <a:solidFill>
                                <a:schemeClr val="dk1"/>
                              </a:solidFill>
                              <a:latin typeface="+mn-lt"/>
                              <a:ea typeface="+mn-ea"/>
                              <a:cs typeface="+mn-cs"/>
                            </a:rPr>
                            <a:t>Pourcentage</a:t>
                          </a:r>
                        </a:p>
                      </a:txBody>
                      <a:tcPr/>
                    </a:tc>
                    <a:tc>
                      <a:txBody>
                        <a:bodyPr/>
                        <a:lstStyle/>
                        <a:p>
                          <a:endParaRPr lang="fr-FR"/>
                        </a:p>
                      </a:txBody>
                      <a:tcPr>
                        <a:blipFill>
                          <a:blip r:embed="rId6"/>
                          <a:stretch>
                            <a:fillRect l="-100000" t="-316471" r="-400897" b="-2353"/>
                          </a:stretch>
                        </a:blipFill>
                      </a:tcPr>
                    </a:tc>
                    <a:tc>
                      <a:txBody>
                        <a:bodyPr/>
                        <a:lstStyle/>
                        <a:p>
                          <a:endParaRPr lang="fr-FR"/>
                        </a:p>
                      </a:txBody>
                      <a:tcPr>
                        <a:blipFill>
                          <a:blip r:embed="rId6"/>
                          <a:stretch>
                            <a:fillRect l="-200901" t="-316471" r="-302703" b="-2353"/>
                          </a:stretch>
                        </a:blipFill>
                      </a:tcPr>
                    </a:tc>
                    <a:tc>
                      <a:txBody>
                        <a:bodyPr/>
                        <a:lstStyle/>
                        <a:p>
                          <a:endParaRPr lang="fr-FR"/>
                        </a:p>
                      </a:txBody>
                      <a:tcPr>
                        <a:blipFill>
                          <a:blip r:embed="rId6"/>
                          <a:stretch>
                            <a:fillRect l="-300901" t="-316471" r="-202703" b="-2353"/>
                          </a:stretch>
                        </a:blipFill>
                      </a:tcPr>
                    </a:tc>
                    <a:tc>
                      <a:txBody>
                        <a:bodyPr/>
                        <a:lstStyle/>
                        <a:p>
                          <a:endParaRPr lang="fr-FR"/>
                        </a:p>
                      </a:txBody>
                      <a:tcPr>
                        <a:blipFill>
                          <a:blip r:embed="rId6"/>
                          <a:stretch>
                            <a:fillRect l="-399103" t="-316471" r="-101794" b="-2353"/>
                          </a:stretch>
                        </a:blipFill>
                      </a:tcPr>
                    </a:tc>
                    <a:tc>
                      <a:txBody>
                        <a:bodyPr/>
                        <a:lstStyle/>
                        <a:p>
                          <a:endParaRPr lang="fr-FR"/>
                        </a:p>
                      </a:txBody>
                      <a:tcPr>
                        <a:blipFill>
                          <a:blip r:embed="rId6"/>
                          <a:stretch>
                            <a:fillRect l="-501351" t="-316471" r="-2252" b="-2353"/>
                          </a:stretch>
                        </a:blipFill>
                      </a:tcPr>
                    </a:tc>
                    <a:extLst>
                      <a:ext uri="{0D108BD9-81ED-4DB2-BD59-A6C34878D82A}">
                        <a16:rowId xmlns:a16="http://schemas.microsoft.com/office/drawing/2014/main" val="1026251496"/>
                      </a:ext>
                    </a:extLst>
                  </a:tr>
                </a:tbl>
              </a:graphicData>
            </a:graphic>
          </p:graphicFrame>
        </mc:Fallback>
      </mc:AlternateContent>
    </p:spTree>
    <p:extLst>
      <p:ext uri="{BB962C8B-B14F-4D97-AF65-F5344CB8AC3E}">
        <p14:creationId xmlns:p14="http://schemas.microsoft.com/office/powerpoint/2010/main" val="245570275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5A2936-0CDF-F560-73C5-8C4264859BCF}"/>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CC97270F-577D-7E94-2609-D89F0AA281B5}"/>
              </a:ext>
            </a:extLst>
          </p:cNvPr>
          <p:cNvSpPr>
            <a:spLocks noGrp="1"/>
          </p:cNvSpPr>
          <p:nvPr>
            <p:ph type="title"/>
          </p:nvPr>
        </p:nvSpPr>
        <p:spPr>
          <a:xfrm>
            <a:off x="1030288" y="400789"/>
            <a:ext cx="10277091" cy="267549"/>
          </a:xfrm>
        </p:spPr>
        <p:txBody>
          <a:bodyPr/>
          <a:lstStyle/>
          <a:p>
            <a:r>
              <a:rPr lang="fr-FR" dirty="0"/>
              <a:t>En fin nous obtenons le tableau des pourcentages</a:t>
            </a:r>
            <a:endParaRPr lang="fr-FR" sz="1400" dirty="0"/>
          </a:p>
        </p:txBody>
      </p:sp>
      <p:pic>
        <p:nvPicPr>
          <p:cNvPr id="9" name="Google Shape;289;p51">
            <a:extLst>
              <a:ext uri="{FF2B5EF4-FFF2-40B4-BE49-F238E27FC236}">
                <a16:creationId xmlns:a16="http://schemas.microsoft.com/office/drawing/2014/main" id="{AFCAA070-B6D0-386C-1BD1-B009FBB3C824}"/>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6" name="Espace réservé du contenu 5">
            <a:extLst>
              <a:ext uri="{FF2B5EF4-FFF2-40B4-BE49-F238E27FC236}">
                <a16:creationId xmlns:a16="http://schemas.microsoft.com/office/drawing/2014/main" id="{29064196-9804-7E02-C501-A62C7E64A5FD}"/>
              </a:ext>
            </a:extLst>
          </p:cNvPr>
          <p:cNvSpPr>
            <a:spLocks noGrp="1"/>
          </p:cNvSpPr>
          <p:nvPr>
            <p:ph sz="quarter" idx="11"/>
          </p:nvPr>
        </p:nvSpPr>
        <p:spPr/>
        <p:txBody>
          <a:bodyPr/>
          <a:lstStyle/>
          <a:p>
            <a:r>
              <a:rPr lang="fr-FR" dirty="0"/>
              <a:t>L’ enseignant explique </a:t>
            </a:r>
            <a:endParaRPr lang="fr-CH" dirty="0"/>
          </a:p>
        </p:txBody>
      </p:sp>
      <p:pic>
        <p:nvPicPr>
          <p:cNvPr id="4" name="Image 3">
            <a:extLst>
              <a:ext uri="{FF2B5EF4-FFF2-40B4-BE49-F238E27FC236}">
                <a16:creationId xmlns:a16="http://schemas.microsoft.com/office/drawing/2014/main" id="{A2F823FC-6F1B-F576-3840-FD6887FB3610}"/>
              </a:ext>
            </a:extLst>
          </p:cNvPr>
          <p:cNvPicPr>
            <a:picLocks noChangeAspect="1"/>
          </p:cNvPicPr>
          <p:nvPr/>
        </p:nvPicPr>
        <p:blipFill>
          <a:blip r:embed="rId2"/>
          <a:stretch>
            <a:fillRect/>
          </a:stretch>
        </p:blipFill>
        <p:spPr>
          <a:xfrm>
            <a:off x="11261035" y="1052633"/>
            <a:ext cx="502852" cy="502852"/>
          </a:xfrm>
          <a:prstGeom prst="rect">
            <a:avLst/>
          </a:prstGeom>
        </p:spPr>
      </p:pic>
      <mc:AlternateContent xmlns:mc="http://schemas.openxmlformats.org/markup-compatibility/2006" xmlns:a14="http://schemas.microsoft.com/office/drawing/2010/main">
        <mc:Choice Requires="a14">
          <p:sp>
            <p:nvSpPr>
              <p:cNvPr id="5" name="Rectangle à coins arrondis 71">
                <a:extLst>
                  <a:ext uri="{FF2B5EF4-FFF2-40B4-BE49-F238E27FC236}">
                    <a16:creationId xmlns:a16="http://schemas.microsoft.com/office/drawing/2014/main" id="{CC4221EA-E6CF-70E9-29AF-543BCC735E2E}"/>
                  </a:ext>
                </a:extLst>
              </p:cNvPr>
              <p:cNvSpPr/>
              <p:nvPr/>
            </p:nvSpPr>
            <p:spPr>
              <a:xfrm>
                <a:off x="2223369" y="1304059"/>
                <a:ext cx="7211400" cy="391815"/>
              </a:xfrm>
              <a:prstGeom prst="round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𝑬𝒇𝒇𝒆𝒄𝒕𝒊𝒇</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 </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𝒕𝒐𝒕𝒂𝒍</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𝟏𝟎</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𝟕</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𝟔</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𝟓</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𝟒</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2400" b="1" i="1" u="none" strike="noStrike" kern="1200" cap="none" spc="0" normalizeH="0" baseline="0" noProof="0" dirty="0" smtClean="0">
                          <a:ln>
                            <a:noFill/>
                          </a:ln>
                          <a:solidFill>
                            <a:srgbClr val="FF0000"/>
                          </a:solidFill>
                          <a:effectLst/>
                          <a:uLnTx/>
                          <a:uFillTx/>
                          <a:latin typeface="Cambria Math" panose="02040503050406030204" pitchFamily="18" charset="0"/>
                          <a:ea typeface="+mn-ea"/>
                          <a:cs typeface="+mn-cs"/>
                        </a:rPr>
                        <m:t>𝟑𝟐</m:t>
                      </m:r>
                    </m:oMath>
                  </m:oMathPara>
                </a14:m>
                <a:endParaRPr kumimoji="0" lang="fr-FR"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5" name="Rectangle à coins arrondis 71">
                <a:extLst>
                  <a:ext uri="{FF2B5EF4-FFF2-40B4-BE49-F238E27FC236}">
                    <a16:creationId xmlns:a16="http://schemas.microsoft.com/office/drawing/2014/main" id="{CC4221EA-E6CF-70E9-29AF-543BCC735E2E}"/>
                  </a:ext>
                </a:extLst>
              </p:cNvPr>
              <p:cNvSpPr>
                <a:spLocks noRot="1" noChangeAspect="1" noMove="1" noResize="1" noEditPoints="1" noAdjustHandles="1" noChangeArrowheads="1" noChangeShapeType="1" noTextEdit="1"/>
              </p:cNvSpPr>
              <p:nvPr/>
            </p:nvSpPr>
            <p:spPr>
              <a:xfrm>
                <a:off x="2223369" y="1304059"/>
                <a:ext cx="7211400" cy="391815"/>
              </a:xfrm>
              <a:prstGeom prst="roundRect">
                <a:avLst/>
              </a:prstGeom>
              <a:blipFill>
                <a:blip r:embed="rId3"/>
                <a:stretch>
                  <a:fillRect b="-31250"/>
                </a:stretch>
              </a:blipFill>
              <a:ln w="38100">
                <a:noFill/>
              </a:ln>
            </p:spPr>
            <p:txBody>
              <a:bodyPr/>
              <a:lstStyle/>
              <a:p>
                <a:r>
                  <a:rPr lang="fr-FR">
                    <a:noFill/>
                  </a:rPr>
                  <a:t> </a:t>
                </a:r>
              </a:p>
            </p:txBody>
          </p:sp>
        </mc:Fallback>
      </mc:AlternateContent>
      <mc:AlternateContent xmlns:mc="http://schemas.openxmlformats.org/markup-compatibility/2006" xmlns:a14="http://schemas.microsoft.com/office/drawing/2010/main">
        <mc:Choice Requires="a14">
          <p:graphicFrame>
            <p:nvGraphicFramePr>
              <p:cNvPr id="7" name="Tableau 6">
                <a:extLst>
                  <a:ext uri="{FF2B5EF4-FFF2-40B4-BE49-F238E27FC236}">
                    <a16:creationId xmlns:a16="http://schemas.microsoft.com/office/drawing/2014/main" id="{3B499CCB-5BB6-C50A-9DF9-E201C895B399}"/>
                  </a:ext>
                </a:extLst>
              </p:cNvPr>
              <p:cNvGraphicFramePr>
                <a:graphicFrameLocks noGrp="1"/>
              </p:cNvGraphicFramePr>
              <p:nvPr>
                <p:extLst>
                  <p:ext uri="{D42A27DB-BD31-4B8C-83A1-F6EECF244321}">
                    <p14:modId xmlns:p14="http://schemas.microsoft.com/office/powerpoint/2010/main" val="1799005241"/>
                  </p:ext>
                </p:extLst>
              </p:nvPr>
            </p:nvGraphicFramePr>
            <p:xfrm>
              <a:off x="1765068" y="1995848"/>
              <a:ext cx="8128002" cy="2133600"/>
            </p:xfrm>
            <a:graphic>
              <a:graphicData uri="http://schemas.openxmlformats.org/drawingml/2006/table">
                <a:tbl>
                  <a:tblPr firstRow="1" bandRow="1">
                    <a:tableStyleId>{5C22544A-7EE6-4342-B048-85BDC9FD1C3A}</a:tableStyleId>
                  </a:tblPr>
                  <a:tblGrid>
                    <a:gridCol w="1354667">
                      <a:extLst>
                        <a:ext uri="{9D8B030D-6E8A-4147-A177-3AD203B41FA5}">
                          <a16:colId xmlns:a16="http://schemas.microsoft.com/office/drawing/2014/main" val="4214766472"/>
                        </a:ext>
                      </a:extLst>
                    </a:gridCol>
                    <a:gridCol w="1354667">
                      <a:extLst>
                        <a:ext uri="{9D8B030D-6E8A-4147-A177-3AD203B41FA5}">
                          <a16:colId xmlns:a16="http://schemas.microsoft.com/office/drawing/2014/main" val="3117553720"/>
                        </a:ext>
                      </a:extLst>
                    </a:gridCol>
                    <a:gridCol w="1354667">
                      <a:extLst>
                        <a:ext uri="{9D8B030D-6E8A-4147-A177-3AD203B41FA5}">
                          <a16:colId xmlns:a16="http://schemas.microsoft.com/office/drawing/2014/main" val="2505091020"/>
                        </a:ext>
                      </a:extLst>
                    </a:gridCol>
                    <a:gridCol w="1354667">
                      <a:extLst>
                        <a:ext uri="{9D8B030D-6E8A-4147-A177-3AD203B41FA5}">
                          <a16:colId xmlns:a16="http://schemas.microsoft.com/office/drawing/2014/main" val="146851304"/>
                        </a:ext>
                      </a:extLst>
                    </a:gridCol>
                    <a:gridCol w="1354667">
                      <a:extLst>
                        <a:ext uri="{9D8B030D-6E8A-4147-A177-3AD203B41FA5}">
                          <a16:colId xmlns:a16="http://schemas.microsoft.com/office/drawing/2014/main" val="2936325749"/>
                        </a:ext>
                      </a:extLst>
                    </a:gridCol>
                    <a:gridCol w="1354667">
                      <a:extLst>
                        <a:ext uri="{9D8B030D-6E8A-4147-A177-3AD203B41FA5}">
                          <a16:colId xmlns:a16="http://schemas.microsoft.com/office/drawing/2014/main" val="415261095"/>
                        </a:ext>
                      </a:extLst>
                    </a:gridCol>
                  </a:tblGrid>
                  <a:tr h="0">
                    <a:tc>
                      <a:txBody>
                        <a:bodyPr/>
                        <a:lstStyle/>
                        <a:p>
                          <a:pPr algn="ctr"/>
                          <a:r>
                            <a:rPr lang="fr-FR" sz="1600" b="1" i="0" u="none" strike="noStrike" kern="1200" baseline="0" dirty="0">
                              <a:solidFill>
                                <a:schemeClr val="lt1"/>
                              </a:solidFill>
                              <a:latin typeface="+mn-lt"/>
                              <a:ea typeface="+mn-ea"/>
                              <a:cs typeface="+mn-cs"/>
                            </a:rPr>
                            <a:t>Niveau au Judo</a:t>
                          </a:r>
                          <a:endParaRPr lang="fr-FR" sz="1600" b="1" dirty="0"/>
                        </a:p>
                      </a:txBody>
                      <a:tcPr/>
                    </a:tc>
                    <a:tc>
                      <a:txBody>
                        <a:bodyPr/>
                        <a:lstStyle/>
                        <a:p>
                          <a:pPr algn="ctr"/>
                          <a:r>
                            <a:rPr lang="fr-FR" sz="1600" b="0" i="0" u="none" strike="noStrike" kern="1200" baseline="0" dirty="0">
                              <a:solidFill>
                                <a:schemeClr val="lt1"/>
                              </a:solidFill>
                              <a:latin typeface="+mn-lt"/>
                              <a:ea typeface="+mn-ea"/>
                              <a:cs typeface="+mn-cs"/>
                            </a:rPr>
                            <a:t>Poussins</a:t>
                          </a:r>
                          <a:endParaRPr lang="fr-FR" sz="1600" dirty="0"/>
                        </a:p>
                      </a:txBody>
                      <a:tcPr/>
                    </a:tc>
                    <a:tc>
                      <a:txBody>
                        <a:bodyPr/>
                        <a:lstStyle/>
                        <a:p>
                          <a:pPr algn="ctr"/>
                          <a:r>
                            <a:rPr lang="fr-FR" sz="1600" b="0" i="0" u="none" strike="noStrike" kern="1200" baseline="0" dirty="0">
                              <a:solidFill>
                                <a:schemeClr val="lt1"/>
                              </a:solidFill>
                              <a:latin typeface="+mn-lt"/>
                              <a:ea typeface="+mn-ea"/>
                              <a:cs typeface="+mn-cs"/>
                            </a:rPr>
                            <a:t>Benjamins</a:t>
                          </a:r>
                          <a:endParaRPr lang="fr-FR" sz="1600" dirty="0"/>
                        </a:p>
                      </a:txBody>
                      <a:tcPr/>
                    </a:tc>
                    <a:tc>
                      <a:txBody>
                        <a:bodyPr/>
                        <a:lstStyle/>
                        <a:p>
                          <a:pPr algn="ctr"/>
                          <a:r>
                            <a:rPr lang="fr-FR" sz="1600" b="0" i="0" u="none" strike="noStrike" kern="1200" baseline="0" dirty="0">
                              <a:solidFill>
                                <a:schemeClr val="lt1"/>
                              </a:solidFill>
                              <a:latin typeface="+mn-lt"/>
                              <a:ea typeface="+mn-ea"/>
                              <a:cs typeface="+mn-cs"/>
                            </a:rPr>
                            <a:t>Minimes</a:t>
                          </a:r>
                          <a:endParaRPr lang="fr-FR" sz="1600" dirty="0"/>
                        </a:p>
                      </a:txBody>
                      <a:tcPr/>
                    </a:tc>
                    <a:tc>
                      <a:txBody>
                        <a:bodyPr/>
                        <a:lstStyle/>
                        <a:p>
                          <a:pPr algn="ctr"/>
                          <a:r>
                            <a:rPr lang="fr-FR" sz="1600" b="0" i="0" u="none" strike="noStrike" kern="1200" baseline="0" dirty="0">
                              <a:solidFill>
                                <a:schemeClr val="lt1"/>
                              </a:solidFill>
                              <a:latin typeface="+mn-lt"/>
                              <a:ea typeface="+mn-ea"/>
                              <a:cs typeface="+mn-cs"/>
                            </a:rPr>
                            <a:t>Cadets</a:t>
                          </a:r>
                          <a:endParaRPr lang="fr-FR" sz="1600" dirty="0"/>
                        </a:p>
                      </a:txBody>
                      <a:tcPr/>
                    </a:tc>
                    <a:tc>
                      <a:txBody>
                        <a:bodyPr/>
                        <a:lstStyle/>
                        <a:p>
                          <a:pPr algn="ctr"/>
                          <a:r>
                            <a:rPr lang="fr-FR" sz="1600" b="0" i="0" u="none" strike="noStrike" kern="1200" baseline="0" dirty="0">
                              <a:solidFill>
                                <a:schemeClr val="lt1"/>
                              </a:solidFill>
                              <a:latin typeface="+mn-lt"/>
                              <a:ea typeface="+mn-ea"/>
                              <a:cs typeface="+mn-cs"/>
                            </a:rPr>
                            <a:t>Juniors</a:t>
                          </a:r>
                          <a:endParaRPr lang="fr-FR" sz="1600" dirty="0"/>
                        </a:p>
                      </a:txBody>
                      <a:tcPr/>
                    </a:tc>
                    <a:extLst>
                      <a:ext uri="{0D108BD9-81ED-4DB2-BD59-A6C34878D82A}">
                        <a16:rowId xmlns:a16="http://schemas.microsoft.com/office/drawing/2014/main" val="2047573407"/>
                      </a:ext>
                    </a:extLst>
                  </a:tr>
                  <a:tr h="370840">
                    <a:tc>
                      <a:txBody>
                        <a:bodyPr/>
                        <a:lstStyle/>
                        <a:p>
                          <a:pPr algn="ctr"/>
                          <a:r>
                            <a:rPr lang="fr-FR" sz="1600" b="1" i="0" u="none" strike="noStrike" kern="1200" baseline="0" dirty="0">
                              <a:solidFill>
                                <a:schemeClr val="dk1"/>
                              </a:solidFill>
                              <a:latin typeface="+mn-lt"/>
                              <a:ea typeface="+mn-ea"/>
                              <a:cs typeface="+mn-cs"/>
                            </a:rPr>
                            <a:t>Nombre de sportifs</a:t>
                          </a:r>
                          <a:endParaRPr lang="fr-FR" sz="1600" b="1" dirty="0"/>
                        </a:p>
                      </a:txBody>
                      <a:tcPr/>
                    </a:tc>
                    <a:tc>
                      <a:txBody>
                        <a:bodyPr/>
                        <a:lstStyle/>
                        <a:p>
                          <a:pPr algn="ctr"/>
                          <a:r>
                            <a:rPr lang="fr-FR" sz="2000" b="1" kern="1200" dirty="0">
                              <a:solidFill>
                                <a:schemeClr val="dk1"/>
                              </a:solidFill>
                              <a:latin typeface="+mn-lt"/>
                              <a:ea typeface="+mn-ea"/>
                              <a:cs typeface="+mn-cs"/>
                            </a:rPr>
                            <a:t>10</a:t>
                          </a:r>
                        </a:p>
                      </a:txBody>
                      <a:tcPr/>
                    </a:tc>
                    <a:tc>
                      <a:txBody>
                        <a:bodyPr/>
                        <a:lstStyle/>
                        <a:p>
                          <a:pPr algn="ctr"/>
                          <a:r>
                            <a:rPr lang="fr-FR" sz="2000" b="1" kern="1200" dirty="0">
                              <a:solidFill>
                                <a:schemeClr val="dk1"/>
                              </a:solidFill>
                              <a:latin typeface="+mn-lt"/>
                              <a:ea typeface="+mn-ea"/>
                              <a:cs typeface="+mn-cs"/>
                            </a:rPr>
                            <a:t>7</a:t>
                          </a:r>
                        </a:p>
                      </a:txBody>
                      <a:tcPr/>
                    </a:tc>
                    <a:tc>
                      <a:txBody>
                        <a:bodyPr/>
                        <a:lstStyle/>
                        <a:p>
                          <a:pPr algn="ctr"/>
                          <a:r>
                            <a:rPr lang="fr-FR" sz="2000" b="1" kern="1200" dirty="0">
                              <a:solidFill>
                                <a:schemeClr val="dk1"/>
                              </a:solidFill>
                              <a:latin typeface="+mn-lt"/>
                              <a:ea typeface="+mn-ea"/>
                              <a:cs typeface="+mn-cs"/>
                            </a:rPr>
                            <a:t>6</a:t>
                          </a:r>
                        </a:p>
                      </a:txBody>
                      <a:tcPr/>
                    </a:tc>
                    <a:tc>
                      <a:txBody>
                        <a:bodyPr/>
                        <a:lstStyle/>
                        <a:p>
                          <a:pPr algn="ctr"/>
                          <a:r>
                            <a:rPr lang="fr-FR" sz="2000" b="1" kern="1200" dirty="0">
                              <a:solidFill>
                                <a:schemeClr val="dk1"/>
                              </a:solidFill>
                              <a:latin typeface="+mn-lt"/>
                              <a:ea typeface="+mn-ea"/>
                              <a:cs typeface="+mn-cs"/>
                            </a:rPr>
                            <a:t>5</a:t>
                          </a:r>
                        </a:p>
                      </a:txBody>
                      <a:tcPr/>
                    </a:tc>
                    <a:tc>
                      <a:txBody>
                        <a:bodyPr/>
                        <a:lstStyle/>
                        <a:p>
                          <a:pPr algn="ctr"/>
                          <a:r>
                            <a:rPr lang="fr-FR" sz="2000" b="1" kern="1200" dirty="0">
                              <a:solidFill>
                                <a:schemeClr val="dk1"/>
                              </a:solidFill>
                              <a:latin typeface="+mn-lt"/>
                              <a:ea typeface="+mn-ea"/>
                              <a:cs typeface="+mn-cs"/>
                            </a:rPr>
                            <a:t>4</a:t>
                          </a:r>
                        </a:p>
                      </a:txBody>
                      <a:tcPr/>
                    </a:tc>
                    <a:extLst>
                      <a:ext uri="{0D108BD9-81ED-4DB2-BD59-A6C34878D82A}">
                        <a16:rowId xmlns:a16="http://schemas.microsoft.com/office/drawing/2014/main" val="2426667361"/>
                      </a:ext>
                    </a:extLst>
                  </a:tr>
                  <a:tr h="370840">
                    <a:tc>
                      <a:txBody>
                        <a:bodyPr/>
                        <a:lstStyle/>
                        <a:p>
                          <a:pPr algn="ctr"/>
                          <a:r>
                            <a:rPr lang="fr-FR" sz="1600" b="1" i="0" u="none" strike="noStrike" kern="1200" baseline="0" dirty="0">
                              <a:solidFill>
                                <a:schemeClr val="dk1"/>
                              </a:solidFill>
                              <a:latin typeface="+mn-lt"/>
                              <a:ea typeface="+mn-ea"/>
                              <a:cs typeface="+mn-cs"/>
                            </a:rPr>
                            <a:t>Fréquence</a:t>
                          </a:r>
                        </a:p>
                      </a:txBody>
                      <a:tcPr/>
                    </a:tc>
                    <a:tc>
                      <a:txBody>
                        <a:bodyPr/>
                        <a:lstStyle/>
                        <a:p>
                          <a:pPr algn="ctr"/>
                          <a:r>
                            <a:rPr lang="fr-FR" sz="2000" b="1" dirty="0"/>
                            <a:t>0,3125</a:t>
                          </a:r>
                        </a:p>
                      </a:txBody>
                      <a:tcPr/>
                    </a:tc>
                    <a:tc>
                      <a:txBody>
                        <a:bodyPr/>
                        <a:lstStyle/>
                        <a:p>
                          <a:pPr algn="ctr"/>
                          <a:r>
                            <a:rPr lang="fr-FR" sz="2000" b="1" dirty="0"/>
                            <a:t>0,21875</a:t>
                          </a:r>
                        </a:p>
                      </a:txBody>
                      <a:tcPr/>
                    </a:tc>
                    <a:tc>
                      <a:txBody>
                        <a:bodyPr/>
                        <a:lstStyle/>
                        <a:p>
                          <a:pPr algn="ctr"/>
                          <a:r>
                            <a:rPr lang="fr-FR" sz="2000" b="1" dirty="0"/>
                            <a:t>0,1875</a:t>
                          </a:r>
                        </a:p>
                      </a:txBody>
                      <a:tcPr/>
                    </a:tc>
                    <a:tc>
                      <a:txBody>
                        <a:bodyPr/>
                        <a:lstStyle/>
                        <a:p>
                          <a:pPr algn="ctr"/>
                          <a:r>
                            <a:rPr lang="fr-FR" sz="2000" b="1" dirty="0"/>
                            <a:t>0,15625</a:t>
                          </a:r>
                        </a:p>
                      </a:txBody>
                      <a:tcPr/>
                    </a:tc>
                    <a:tc>
                      <a:txBody>
                        <a:bodyPr/>
                        <a:lstStyle/>
                        <a:p>
                          <a:pPr algn="ctr"/>
                          <a:r>
                            <a:rPr lang="fr-FR" sz="2400" b="1" dirty="0">
                              <a:solidFill>
                                <a:schemeClr val="tx1"/>
                              </a:solidFill>
                            </a:rPr>
                            <a:t>0,125</a:t>
                          </a:r>
                        </a:p>
                      </a:txBody>
                      <a:tcPr/>
                    </a:tc>
                    <a:extLst>
                      <a:ext uri="{0D108BD9-81ED-4DB2-BD59-A6C34878D82A}">
                        <a16:rowId xmlns:a16="http://schemas.microsoft.com/office/drawing/2014/main" val="3702724748"/>
                      </a:ext>
                    </a:extLst>
                  </a:tr>
                  <a:tr h="370840">
                    <a:tc>
                      <a:txBody>
                        <a:bodyPr/>
                        <a:lstStyle/>
                        <a:p>
                          <a:r>
                            <a:rPr lang="fr-FR" sz="1600" b="1" i="0" u="none" strike="noStrike" kern="1200" baseline="0" dirty="0">
                              <a:solidFill>
                                <a:schemeClr val="dk1"/>
                              </a:solidFill>
                              <a:latin typeface="+mn-lt"/>
                              <a:ea typeface="+mn-ea"/>
                              <a:cs typeface="+mn-cs"/>
                            </a:rPr>
                            <a:t>Pourcentage</a:t>
                          </a:r>
                        </a:p>
                      </a:txBody>
                      <a:tcPr/>
                    </a:tc>
                    <a:tc>
                      <a:txBody>
                        <a:bodyPr/>
                        <a:lstStyle/>
                        <a:p>
                          <a:pPr/>
                          <a14:m>
                            <m:oMathPara xmlns:m="http://schemas.openxmlformats.org/officeDocument/2006/math">
                              <m:oMathParaPr>
                                <m:jc m:val="centerGroup"/>
                              </m:oMathParaPr>
                              <m:oMath xmlns:m="http://schemas.openxmlformats.org/officeDocument/2006/math">
                                <m:r>
                                  <a:rPr lang="fr-FR" sz="2400" b="1" i="1" dirty="0" smtClean="0">
                                    <a:solidFill>
                                      <a:schemeClr val="tx1"/>
                                    </a:solidFill>
                                    <a:latin typeface="Cambria Math" panose="02040503050406030204" pitchFamily="18" charset="0"/>
                                  </a:rPr>
                                  <m:t>𝟑</m:t>
                                </m:r>
                                <m:r>
                                  <a:rPr lang="fr-MA" sz="2400" b="1" i="1" dirty="0" smtClean="0">
                                    <a:solidFill>
                                      <a:schemeClr val="tx1"/>
                                    </a:solidFill>
                                    <a:latin typeface="Cambria Math" panose="02040503050406030204" pitchFamily="18" charset="0"/>
                                  </a:rPr>
                                  <m:t>𝟏</m:t>
                                </m:r>
                                <m:r>
                                  <a:rPr lang="fr-FR" sz="2400" b="1" i="1" dirty="0" smtClean="0">
                                    <a:solidFill>
                                      <a:schemeClr val="tx1"/>
                                    </a:solidFill>
                                    <a:latin typeface="Cambria Math" panose="02040503050406030204" pitchFamily="18" charset="0"/>
                                  </a:rPr>
                                  <m:t>,</m:t>
                                </m:r>
                                <m:r>
                                  <a:rPr lang="fr-MA" sz="2400" b="1" i="1" dirty="0" smtClean="0">
                                    <a:solidFill>
                                      <a:schemeClr val="tx1"/>
                                    </a:solidFill>
                                    <a:latin typeface="Cambria Math" panose="02040503050406030204" pitchFamily="18" charset="0"/>
                                  </a:rPr>
                                  <m:t>𝟐𝟓</m:t>
                                </m:r>
                                <m:r>
                                  <a:rPr lang="fr-MA" sz="2400" b="1" i="1" dirty="0" smtClean="0">
                                    <a:solidFill>
                                      <a:schemeClr val="tx1"/>
                                    </a:solidFill>
                                    <a:latin typeface="Cambria Math" panose="02040503050406030204" pitchFamily="18" charset="0"/>
                                  </a:rPr>
                                  <m:t>%</m:t>
                                </m:r>
                              </m:oMath>
                            </m:oMathPara>
                          </a14:m>
                          <a:endParaRPr lang="fr-FR" sz="2400" dirty="0">
                            <a:solidFill>
                              <a:schemeClr val="tx1"/>
                            </a:solidFill>
                          </a:endParaRPr>
                        </a:p>
                      </a:txBody>
                      <a:tcPr/>
                    </a:tc>
                    <a:tc>
                      <a:txBody>
                        <a:bodyPr/>
                        <a:lstStyle/>
                        <a:p>
                          <a:pPr/>
                          <a14:m>
                            <m:oMathPara xmlns:m="http://schemas.openxmlformats.org/officeDocument/2006/math">
                              <m:oMathParaPr>
                                <m:jc m:val="centerGroup"/>
                              </m:oMathParaPr>
                              <m:oMath xmlns:m="http://schemas.openxmlformats.org/officeDocument/2006/math">
                                <m:r>
                                  <a:rPr lang="fr-FR" sz="2400" b="1" i="1" dirty="0" smtClean="0">
                                    <a:solidFill>
                                      <a:schemeClr val="tx1"/>
                                    </a:solidFill>
                                    <a:latin typeface="Cambria Math" panose="02040503050406030204" pitchFamily="18" charset="0"/>
                                  </a:rPr>
                                  <m:t>𝟐𝟏</m:t>
                                </m:r>
                                <m:r>
                                  <a:rPr lang="fr-FR" sz="2400" b="1" i="1" dirty="0" smtClean="0">
                                    <a:solidFill>
                                      <a:schemeClr val="tx1"/>
                                    </a:solidFill>
                                    <a:latin typeface="Cambria Math" panose="02040503050406030204" pitchFamily="18" charset="0"/>
                                  </a:rPr>
                                  <m:t>,</m:t>
                                </m:r>
                                <m:r>
                                  <a:rPr lang="fr-FR" sz="2400" b="1" i="1" dirty="0" smtClean="0">
                                    <a:solidFill>
                                      <a:schemeClr val="tx1"/>
                                    </a:solidFill>
                                    <a:latin typeface="Cambria Math" panose="02040503050406030204" pitchFamily="18" charset="0"/>
                                  </a:rPr>
                                  <m:t>𝟖𝟕𝟓</m:t>
                                </m:r>
                                <m:r>
                                  <a:rPr lang="fr-MA" sz="2400" b="1" i="1" dirty="0" smtClean="0">
                                    <a:solidFill>
                                      <a:schemeClr val="tx1"/>
                                    </a:solidFill>
                                    <a:latin typeface="Cambria Math" panose="02040503050406030204" pitchFamily="18" charset="0"/>
                                  </a:rPr>
                                  <m:t>%</m:t>
                                </m:r>
                              </m:oMath>
                            </m:oMathPara>
                          </a14:m>
                          <a:endParaRPr lang="fr-FR" sz="2400" dirty="0">
                            <a:solidFill>
                              <a:schemeClr val="tx1"/>
                            </a:solidFill>
                          </a:endParaRPr>
                        </a:p>
                      </a:txBody>
                      <a:tcPr/>
                    </a:tc>
                    <a:tc>
                      <a:txBody>
                        <a:bodyPr/>
                        <a:lstStyle/>
                        <a:p>
                          <a:pPr/>
                          <a14:m>
                            <m:oMathPara xmlns:m="http://schemas.openxmlformats.org/officeDocument/2006/math">
                              <m:oMathParaPr>
                                <m:jc m:val="centerGroup"/>
                              </m:oMathParaPr>
                              <m:oMath xmlns:m="http://schemas.openxmlformats.org/officeDocument/2006/math">
                                <m:r>
                                  <a:rPr kumimoji="0" lang="fr-FR" sz="2400" b="1" i="1" u="none" strike="noStrike" kern="1200" cap="none" spc="0" normalizeH="0" baseline="0" noProof="0" dirty="0" smtClean="0">
                                    <a:ln>
                                      <a:noFill/>
                                    </a:ln>
                                    <a:solidFill>
                                      <a:schemeClr val="tx1"/>
                                    </a:solidFill>
                                    <a:effectLst/>
                                    <a:uLnTx/>
                                    <a:uFillTx/>
                                    <a:latin typeface="Cambria Math" panose="02040503050406030204" pitchFamily="18" charset="0"/>
                                    <a:ea typeface="+mn-ea"/>
                                    <a:cs typeface="+mn-cs"/>
                                  </a:rPr>
                                  <m:t>𝟏𝟖</m:t>
                                </m:r>
                                <m:r>
                                  <a:rPr kumimoji="0" lang="fr-FR" sz="2400" b="1" i="1" u="none" strike="noStrike" kern="1200" cap="none" spc="0" normalizeH="0" baseline="0" noProof="0" dirty="0" smtClean="0">
                                    <a:ln>
                                      <a:noFill/>
                                    </a:ln>
                                    <a:solidFill>
                                      <a:schemeClr val="tx1"/>
                                    </a:solidFill>
                                    <a:effectLst/>
                                    <a:uLnTx/>
                                    <a:uFillTx/>
                                    <a:latin typeface="Cambria Math" panose="02040503050406030204" pitchFamily="18" charset="0"/>
                                    <a:ea typeface="+mn-ea"/>
                                    <a:cs typeface="+mn-cs"/>
                                  </a:rPr>
                                  <m:t>,</m:t>
                                </m:r>
                                <m:r>
                                  <a:rPr kumimoji="0" lang="fr-FR" sz="2400" b="1" i="1" u="none" strike="noStrike" kern="1200" cap="none" spc="0" normalizeH="0" baseline="0" noProof="0" dirty="0" smtClean="0">
                                    <a:ln>
                                      <a:noFill/>
                                    </a:ln>
                                    <a:solidFill>
                                      <a:schemeClr val="tx1"/>
                                    </a:solidFill>
                                    <a:effectLst/>
                                    <a:uLnTx/>
                                    <a:uFillTx/>
                                    <a:latin typeface="Cambria Math" panose="02040503050406030204" pitchFamily="18" charset="0"/>
                                    <a:ea typeface="+mn-ea"/>
                                    <a:cs typeface="+mn-cs"/>
                                  </a:rPr>
                                  <m:t>𝟕𝟓</m:t>
                                </m:r>
                                <m:r>
                                  <a:rPr kumimoji="0" lang="fr-MA" sz="2400" b="1" i="1" u="none" strike="noStrike" kern="1200" cap="none" spc="0" normalizeH="0" baseline="0" noProof="0" dirty="0" smtClean="0">
                                    <a:ln>
                                      <a:noFill/>
                                    </a:ln>
                                    <a:solidFill>
                                      <a:schemeClr val="tx1"/>
                                    </a:solidFill>
                                    <a:effectLst/>
                                    <a:uLnTx/>
                                    <a:uFillTx/>
                                    <a:latin typeface="Cambria Math" panose="02040503050406030204" pitchFamily="18" charset="0"/>
                                    <a:ea typeface="+mn-ea"/>
                                    <a:cs typeface="+mn-cs"/>
                                  </a:rPr>
                                  <m:t>%</m:t>
                                </m:r>
                              </m:oMath>
                            </m:oMathPara>
                          </a14:m>
                          <a:endParaRPr lang="fr-FR" sz="1400" dirty="0">
                            <a:solidFill>
                              <a:schemeClr val="tx1"/>
                            </a:solidFill>
                          </a:endParaRPr>
                        </a:p>
                      </a:txBody>
                      <a:tcPr/>
                    </a:tc>
                    <a:tc>
                      <a:txBody>
                        <a:bodyPr/>
                        <a:lstStyle/>
                        <a:p>
                          <a:pPr/>
                          <a14:m>
                            <m:oMathPara xmlns:m="http://schemas.openxmlformats.org/officeDocument/2006/math">
                              <m:oMathParaPr>
                                <m:jc m:val="centerGroup"/>
                              </m:oMathParaPr>
                              <m:oMath xmlns:m="http://schemas.openxmlformats.org/officeDocument/2006/math">
                                <m:r>
                                  <a:rPr lang="fr-FR" sz="2000" b="1" i="1" dirty="0" smtClean="0">
                                    <a:solidFill>
                                      <a:schemeClr val="tx1"/>
                                    </a:solidFill>
                                    <a:latin typeface="Cambria Math" panose="02040503050406030204" pitchFamily="18" charset="0"/>
                                  </a:rPr>
                                  <m:t>𝟏𝟓</m:t>
                                </m:r>
                                <m:r>
                                  <a:rPr lang="fr-FR" sz="2000" b="1" i="1" dirty="0" smtClean="0">
                                    <a:solidFill>
                                      <a:schemeClr val="tx1"/>
                                    </a:solidFill>
                                    <a:latin typeface="Cambria Math" panose="02040503050406030204" pitchFamily="18" charset="0"/>
                                  </a:rPr>
                                  <m:t>,</m:t>
                                </m:r>
                                <m:r>
                                  <a:rPr lang="fr-FR" sz="2000" b="1" i="1" dirty="0" smtClean="0">
                                    <a:solidFill>
                                      <a:schemeClr val="tx1"/>
                                    </a:solidFill>
                                    <a:latin typeface="Cambria Math" panose="02040503050406030204" pitchFamily="18" charset="0"/>
                                  </a:rPr>
                                  <m:t>𝟔𝟐𝟓</m:t>
                                </m:r>
                                <m:r>
                                  <a:rPr lang="fr-MA" sz="2000" b="1" i="1" dirty="0" smtClean="0">
                                    <a:solidFill>
                                      <a:schemeClr val="tx1"/>
                                    </a:solidFill>
                                    <a:latin typeface="Cambria Math" panose="02040503050406030204" pitchFamily="18" charset="0"/>
                                  </a:rPr>
                                  <m:t>%</m:t>
                                </m:r>
                              </m:oMath>
                            </m:oMathPara>
                          </a14:m>
                          <a:endParaRPr lang="fr-FR" sz="2000" dirty="0">
                            <a:solidFill>
                              <a:schemeClr val="tx1"/>
                            </a:solidFill>
                          </a:endParaRPr>
                        </a:p>
                      </a:txBody>
                      <a:tcPr/>
                    </a:tc>
                    <a:tc>
                      <a:txBody>
                        <a:bodyPr/>
                        <a:lstStyle/>
                        <a:p>
                          <a:pPr/>
                          <a14:m>
                            <m:oMathPara xmlns:m="http://schemas.openxmlformats.org/officeDocument/2006/math">
                              <m:oMathParaPr>
                                <m:jc m:val="centerGroup"/>
                              </m:oMathParaPr>
                              <m:oMath xmlns:m="http://schemas.openxmlformats.org/officeDocument/2006/math">
                                <m:r>
                                  <a:rPr kumimoji="0" lang="fr-MA" sz="2800" b="1" i="1" u="none" strike="noStrike" kern="1200" cap="none" spc="0" normalizeH="0" baseline="0" noProof="0" dirty="0" smtClean="0">
                                    <a:ln>
                                      <a:noFill/>
                                    </a:ln>
                                    <a:solidFill>
                                      <a:srgbClr val="C00000"/>
                                    </a:solidFill>
                                    <a:effectLst/>
                                    <a:uLnTx/>
                                    <a:uFillTx/>
                                    <a:latin typeface="Cambria Math" panose="02040503050406030204" pitchFamily="18" charset="0"/>
                                    <a:ea typeface="+mn-ea"/>
                                    <a:cs typeface="+mn-cs"/>
                                  </a:rPr>
                                  <m:t>𝟏𝟐</m:t>
                                </m:r>
                                <m:r>
                                  <a:rPr kumimoji="0" lang="fr-MA" sz="2800" b="1" i="1" u="none" strike="noStrike" kern="1200" cap="none" spc="0" normalizeH="0" baseline="0" noProof="0" dirty="0" smtClean="0">
                                    <a:ln>
                                      <a:noFill/>
                                    </a:ln>
                                    <a:solidFill>
                                      <a:srgbClr val="C00000"/>
                                    </a:solidFill>
                                    <a:effectLst/>
                                    <a:uLnTx/>
                                    <a:uFillTx/>
                                    <a:latin typeface="Cambria Math" panose="02040503050406030204" pitchFamily="18" charset="0"/>
                                    <a:ea typeface="+mn-ea"/>
                                    <a:cs typeface="+mn-cs"/>
                                  </a:rPr>
                                  <m:t>,</m:t>
                                </m:r>
                                <m:r>
                                  <a:rPr kumimoji="0" lang="fr-MA" sz="2800" b="1" i="1" u="none" strike="noStrike" kern="1200" cap="none" spc="0" normalizeH="0" baseline="0" noProof="0" dirty="0" smtClean="0">
                                    <a:ln>
                                      <a:noFill/>
                                    </a:ln>
                                    <a:solidFill>
                                      <a:srgbClr val="C00000"/>
                                    </a:solidFill>
                                    <a:effectLst/>
                                    <a:uLnTx/>
                                    <a:uFillTx/>
                                    <a:latin typeface="Cambria Math" panose="02040503050406030204" pitchFamily="18" charset="0"/>
                                    <a:ea typeface="+mn-ea"/>
                                    <a:cs typeface="+mn-cs"/>
                                  </a:rPr>
                                  <m:t>𝟓</m:t>
                                </m:r>
                                <m:r>
                                  <a:rPr kumimoji="0" lang="fr-MA" sz="2800" b="1" i="1" u="none" strike="noStrike" kern="1200" cap="none" spc="0" normalizeH="0" baseline="0" noProof="0" dirty="0" smtClean="0">
                                    <a:ln>
                                      <a:noFill/>
                                    </a:ln>
                                    <a:solidFill>
                                      <a:srgbClr val="C00000"/>
                                    </a:solidFill>
                                    <a:effectLst/>
                                    <a:uLnTx/>
                                    <a:uFillTx/>
                                    <a:latin typeface="Cambria Math" panose="02040503050406030204" pitchFamily="18" charset="0"/>
                                    <a:ea typeface="+mn-ea"/>
                                    <a:cs typeface="+mn-cs"/>
                                  </a:rPr>
                                  <m:t>%</m:t>
                                </m:r>
                              </m:oMath>
                            </m:oMathPara>
                          </a14:m>
                          <a:endParaRPr lang="fr-FR" sz="1600" dirty="0">
                            <a:solidFill>
                              <a:srgbClr val="C00000"/>
                            </a:solidFill>
                          </a:endParaRPr>
                        </a:p>
                      </a:txBody>
                      <a:tcPr/>
                    </a:tc>
                    <a:extLst>
                      <a:ext uri="{0D108BD9-81ED-4DB2-BD59-A6C34878D82A}">
                        <a16:rowId xmlns:a16="http://schemas.microsoft.com/office/drawing/2014/main" val="1026251496"/>
                      </a:ext>
                    </a:extLst>
                  </a:tr>
                </a:tbl>
              </a:graphicData>
            </a:graphic>
          </p:graphicFrame>
        </mc:Choice>
        <mc:Fallback xmlns="">
          <p:graphicFrame>
            <p:nvGraphicFramePr>
              <p:cNvPr id="7" name="Tableau 6">
                <a:extLst>
                  <a:ext uri="{FF2B5EF4-FFF2-40B4-BE49-F238E27FC236}">
                    <a16:creationId xmlns:a16="http://schemas.microsoft.com/office/drawing/2014/main" id="{3B499CCB-5BB6-C50A-9DF9-E201C895B399}"/>
                  </a:ext>
                </a:extLst>
              </p:cNvPr>
              <p:cNvGraphicFramePr>
                <a:graphicFrameLocks noGrp="1"/>
              </p:cNvGraphicFramePr>
              <p:nvPr>
                <p:extLst>
                  <p:ext uri="{D42A27DB-BD31-4B8C-83A1-F6EECF244321}">
                    <p14:modId xmlns:p14="http://schemas.microsoft.com/office/powerpoint/2010/main" val="1799005241"/>
                  </p:ext>
                </p:extLst>
              </p:nvPr>
            </p:nvGraphicFramePr>
            <p:xfrm>
              <a:off x="1765068" y="1995848"/>
              <a:ext cx="8128002" cy="2133600"/>
            </p:xfrm>
            <a:graphic>
              <a:graphicData uri="http://schemas.openxmlformats.org/drawingml/2006/table">
                <a:tbl>
                  <a:tblPr firstRow="1" bandRow="1">
                    <a:tableStyleId>{5C22544A-7EE6-4342-B048-85BDC9FD1C3A}</a:tableStyleId>
                  </a:tblPr>
                  <a:tblGrid>
                    <a:gridCol w="1354667">
                      <a:extLst>
                        <a:ext uri="{9D8B030D-6E8A-4147-A177-3AD203B41FA5}">
                          <a16:colId xmlns:a16="http://schemas.microsoft.com/office/drawing/2014/main" val="4214766472"/>
                        </a:ext>
                      </a:extLst>
                    </a:gridCol>
                    <a:gridCol w="1354667">
                      <a:extLst>
                        <a:ext uri="{9D8B030D-6E8A-4147-A177-3AD203B41FA5}">
                          <a16:colId xmlns:a16="http://schemas.microsoft.com/office/drawing/2014/main" val="3117553720"/>
                        </a:ext>
                      </a:extLst>
                    </a:gridCol>
                    <a:gridCol w="1354667">
                      <a:extLst>
                        <a:ext uri="{9D8B030D-6E8A-4147-A177-3AD203B41FA5}">
                          <a16:colId xmlns:a16="http://schemas.microsoft.com/office/drawing/2014/main" val="2505091020"/>
                        </a:ext>
                      </a:extLst>
                    </a:gridCol>
                    <a:gridCol w="1354667">
                      <a:extLst>
                        <a:ext uri="{9D8B030D-6E8A-4147-A177-3AD203B41FA5}">
                          <a16:colId xmlns:a16="http://schemas.microsoft.com/office/drawing/2014/main" val="146851304"/>
                        </a:ext>
                      </a:extLst>
                    </a:gridCol>
                    <a:gridCol w="1354667">
                      <a:extLst>
                        <a:ext uri="{9D8B030D-6E8A-4147-A177-3AD203B41FA5}">
                          <a16:colId xmlns:a16="http://schemas.microsoft.com/office/drawing/2014/main" val="2936325749"/>
                        </a:ext>
                      </a:extLst>
                    </a:gridCol>
                    <a:gridCol w="1354667">
                      <a:extLst>
                        <a:ext uri="{9D8B030D-6E8A-4147-A177-3AD203B41FA5}">
                          <a16:colId xmlns:a16="http://schemas.microsoft.com/office/drawing/2014/main" val="415261095"/>
                        </a:ext>
                      </a:extLst>
                    </a:gridCol>
                  </a:tblGrid>
                  <a:tr h="579120">
                    <a:tc>
                      <a:txBody>
                        <a:bodyPr/>
                        <a:lstStyle/>
                        <a:p>
                          <a:pPr algn="ctr"/>
                          <a:r>
                            <a:rPr lang="fr-FR" sz="1600" b="1" i="0" u="none" strike="noStrike" kern="1200" baseline="0" dirty="0">
                              <a:solidFill>
                                <a:schemeClr val="lt1"/>
                              </a:solidFill>
                              <a:latin typeface="+mn-lt"/>
                              <a:ea typeface="+mn-ea"/>
                              <a:cs typeface="+mn-cs"/>
                            </a:rPr>
                            <a:t>Niveau au Judo</a:t>
                          </a:r>
                          <a:endParaRPr lang="fr-FR" sz="1600" b="1" dirty="0"/>
                        </a:p>
                      </a:txBody>
                      <a:tcPr/>
                    </a:tc>
                    <a:tc>
                      <a:txBody>
                        <a:bodyPr/>
                        <a:lstStyle/>
                        <a:p>
                          <a:pPr algn="ctr"/>
                          <a:r>
                            <a:rPr lang="fr-FR" sz="1600" b="0" i="0" u="none" strike="noStrike" kern="1200" baseline="0" dirty="0">
                              <a:solidFill>
                                <a:schemeClr val="lt1"/>
                              </a:solidFill>
                              <a:latin typeface="+mn-lt"/>
                              <a:ea typeface="+mn-ea"/>
                              <a:cs typeface="+mn-cs"/>
                            </a:rPr>
                            <a:t>Poussins</a:t>
                          </a:r>
                          <a:endParaRPr lang="fr-FR" sz="1600" dirty="0"/>
                        </a:p>
                      </a:txBody>
                      <a:tcPr/>
                    </a:tc>
                    <a:tc>
                      <a:txBody>
                        <a:bodyPr/>
                        <a:lstStyle/>
                        <a:p>
                          <a:pPr algn="ctr"/>
                          <a:r>
                            <a:rPr lang="fr-FR" sz="1600" b="0" i="0" u="none" strike="noStrike" kern="1200" baseline="0" dirty="0">
                              <a:solidFill>
                                <a:schemeClr val="lt1"/>
                              </a:solidFill>
                              <a:latin typeface="+mn-lt"/>
                              <a:ea typeface="+mn-ea"/>
                              <a:cs typeface="+mn-cs"/>
                            </a:rPr>
                            <a:t>Benjamins</a:t>
                          </a:r>
                          <a:endParaRPr lang="fr-FR" sz="1600" dirty="0"/>
                        </a:p>
                      </a:txBody>
                      <a:tcPr/>
                    </a:tc>
                    <a:tc>
                      <a:txBody>
                        <a:bodyPr/>
                        <a:lstStyle/>
                        <a:p>
                          <a:pPr algn="ctr"/>
                          <a:r>
                            <a:rPr lang="fr-FR" sz="1600" b="0" i="0" u="none" strike="noStrike" kern="1200" baseline="0" dirty="0">
                              <a:solidFill>
                                <a:schemeClr val="lt1"/>
                              </a:solidFill>
                              <a:latin typeface="+mn-lt"/>
                              <a:ea typeface="+mn-ea"/>
                              <a:cs typeface="+mn-cs"/>
                            </a:rPr>
                            <a:t>Minimes</a:t>
                          </a:r>
                          <a:endParaRPr lang="fr-FR" sz="1600" dirty="0"/>
                        </a:p>
                      </a:txBody>
                      <a:tcPr/>
                    </a:tc>
                    <a:tc>
                      <a:txBody>
                        <a:bodyPr/>
                        <a:lstStyle/>
                        <a:p>
                          <a:pPr algn="ctr"/>
                          <a:r>
                            <a:rPr lang="fr-FR" sz="1600" b="0" i="0" u="none" strike="noStrike" kern="1200" baseline="0" dirty="0">
                              <a:solidFill>
                                <a:schemeClr val="lt1"/>
                              </a:solidFill>
                              <a:latin typeface="+mn-lt"/>
                              <a:ea typeface="+mn-ea"/>
                              <a:cs typeface="+mn-cs"/>
                            </a:rPr>
                            <a:t>Cadets</a:t>
                          </a:r>
                          <a:endParaRPr lang="fr-FR" sz="1600" dirty="0"/>
                        </a:p>
                      </a:txBody>
                      <a:tcPr/>
                    </a:tc>
                    <a:tc>
                      <a:txBody>
                        <a:bodyPr/>
                        <a:lstStyle/>
                        <a:p>
                          <a:pPr algn="ctr"/>
                          <a:r>
                            <a:rPr lang="fr-FR" sz="1600" b="0" i="0" u="none" strike="noStrike" kern="1200" baseline="0" dirty="0">
                              <a:solidFill>
                                <a:schemeClr val="lt1"/>
                              </a:solidFill>
                              <a:latin typeface="+mn-lt"/>
                              <a:ea typeface="+mn-ea"/>
                              <a:cs typeface="+mn-cs"/>
                            </a:rPr>
                            <a:t>Juniors</a:t>
                          </a:r>
                          <a:endParaRPr lang="fr-FR" sz="1600" dirty="0"/>
                        </a:p>
                      </a:txBody>
                      <a:tcPr/>
                    </a:tc>
                    <a:extLst>
                      <a:ext uri="{0D108BD9-81ED-4DB2-BD59-A6C34878D82A}">
                        <a16:rowId xmlns:a16="http://schemas.microsoft.com/office/drawing/2014/main" val="2047573407"/>
                      </a:ext>
                    </a:extLst>
                  </a:tr>
                  <a:tr h="579120">
                    <a:tc>
                      <a:txBody>
                        <a:bodyPr/>
                        <a:lstStyle/>
                        <a:p>
                          <a:pPr algn="ctr"/>
                          <a:r>
                            <a:rPr lang="fr-FR" sz="1600" b="1" i="0" u="none" strike="noStrike" kern="1200" baseline="0" dirty="0">
                              <a:solidFill>
                                <a:schemeClr val="dk1"/>
                              </a:solidFill>
                              <a:latin typeface="+mn-lt"/>
                              <a:ea typeface="+mn-ea"/>
                              <a:cs typeface="+mn-cs"/>
                            </a:rPr>
                            <a:t>Nombre de sportifs</a:t>
                          </a:r>
                          <a:endParaRPr lang="fr-FR" sz="1600" b="1" dirty="0"/>
                        </a:p>
                      </a:txBody>
                      <a:tcPr/>
                    </a:tc>
                    <a:tc>
                      <a:txBody>
                        <a:bodyPr/>
                        <a:lstStyle/>
                        <a:p>
                          <a:pPr algn="ctr"/>
                          <a:r>
                            <a:rPr lang="fr-FR" sz="2000" b="1" kern="1200" dirty="0">
                              <a:solidFill>
                                <a:schemeClr val="dk1"/>
                              </a:solidFill>
                              <a:latin typeface="+mn-lt"/>
                              <a:ea typeface="+mn-ea"/>
                              <a:cs typeface="+mn-cs"/>
                            </a:rPr>
                            <a:t>10</a:t>
                          </a:r>
                        </a:p>
                      </a:txBody>
                      <a:tcPr/>
                    </a:tc>
                    <a:tc>
                      <a:txBody>
                        <a:bodyPr/>
                        <a:lstStyle/>
                        <a:p>
                          <a:pPr algn="ctr"/>
                          <a:r>
                            <a:rPr lang="fr-FR" sz="2000" b="1" kern="1200" dirty="0">
                              <a:solidFill>
                                <a:schemeClr val="dk1"/>
                              </a:solidFill>
                              <a:latin typeface="+mn-lt"/>
                              <a:ea typeface="+mn-ea"/>
                              <a:cs typeface="+mn-cs"/>
                            </a:rPr>
                            <a:t>7</a:t>
                          </a:r>
                        </a:p>
                      </a:txBody>
                      <a:tcPr/>
                    </a:tc>
                    <a:tc>
                      <a:txBody>
                        <a:bodyPr/>
                        <a:lstStyle/>
                        <a:p>
                          <a:pPr algn="ctr"/>
                          <a:r>
                            <a:rPr lang="fr-FR" sz="2000" b="1" kern="1200" dirty="0">
                              <a:solidFill>
                                <a:schemeClr val="dk1"/>
                              </a:solidFill>
                              <a:latin typeface="+mn-lt"/>
                              <a:ea typeface="+mn-ea"/>
                              <a:cs typeface="+mn-cs"/>
                            </a:rPr>
                            <a:t>6</a:t>
                          </a:r>
                        </a:p>
                      </a:txBody>
                      <a:tcPr/>
                    </a:tc>
                    <a:tc>
                      <a:txBody>
                        <a:bodyPr/>
                        <a:lstStyle/>
                        <a:p>
                          <a:pPr algn="ctr"/>
                          <a:r>
                            <a:rPr lang="fr-FR" sz="2000" b="1" kern="1200" dirty="0">
                              <a:solidFill>
                                <a:schemeClr val="dk1"/>
                              </a:solidFill>
                              <a:latin typeface="+mn-lt"/>
                              <a:ea typeface="+mn-ea"/>
                              <a:cs typeface="+mn-cs"/>
                            </a:rPr>
                            <a:t>5</a:t>
                          </a:r>
                        </a:p>
                      </a:txBody>
                      <a:tcPr/>
                    </a:tc>
                    <a:tc>
                      <a:txBody>
                        <a:bodyPr/>
                        <a:lstStyle/>
                        <a:p>
                          <a:pPr algn="ctr"/>
                          <a:r>
                            <a:rPr lang="fr-FR" sz="2000" b="1" kern="1200" dirty="0">
                              <a:solidFill>
                                <a:schemeClr val="dk1"/>
                              </a:solidFill>
                              <a:latin typeface="+mn-lt"/>
                              <a:ea typeface="+mn-ea"/>
                              <a:cs typeface="+mn-cs"/>
                            </a:rPr>
                            <a:t>4</a:t>
                          </a:r>
                        </a:p>
                      </a:txBody>
                      <a:tcPr/>
                    </a:tc>
                    <a:extLst>
                      <a:ext uri="{0D108BD9-81ED-4DB2-BD59-A6C34878D82A}">
                        <a16:rowId xmlns:a16="http://schemas.microsoft.com/office/drawing/2014/main" val="2426667361"/>
                      </a:ext>
                    </a:extLst>
                  </a:tr>
                  <a:tr h="457200">
                    <a:tc>
                      <a:txBody>
                        <a:bodyPr/>
                        <a:lstStyle/>
                        <a:p>
                          <a:pPr algn="ctr"/>
                          <a:r>
                            <a:rPr lang="fr-FR" sz="1600" b="1" i="0" u="none" strike="noStrike" kern="1200" baseline="0" dirty="0">
                              <a:solidFill>
                                <a:schemeClr val="dk1"/>
                              </a:solidFill>
                              <a:latin typeface="+mn-lt"/>
                              <a:ea typeface="+mn-ea"/>
                              <a:cs typeface="+mn-cs"/>
                            </a:rPr>
                            <a:t>Fréquence</a:t>
                          </a:r>
                        </a:p>
                      </a:txBody>
                      <a:tcPr/>
                    </a:tc>
                    <a:tc>
                      <a:txBody>
                        <a:bodyPr/>
                        <a:lstStyle/>
                        <a:p>
                          <a:pPr algn="ctr"/>
                          <a:r>
                            <a:rPr lang="fr-FR" sz="2000" b="1" dirty="0"/>
                            <a:t>0,3125</a:t>
                          </a:r>
                        </a:p>
                      </a:txBody>
                      <a:tcPr/>
                    </a:tc>
                    <a:tc>
                      <a:txBody>
                        <a:bodyPr/>
                        <a:lstStyle/>
                        <a:p>
                          <a:pPr algn="ctr"/>
                          <a:r>
                            <a:rPr lang="fr-FR" sz="2000" b="1" dirty="0"/>
                            <a:t>0,21875</a:t>
                          </a:r>
                        </a:p>
                      </a:txBody>
                      <a:tcPr/>
                    </a:tc>
                    <a:tc>
                      <a:txBody>
                        <a:bodyPr/>
                        <a:lstStyle/>
                        <a:p>
                          <a:pPr algn="ctr"/>
                          <a:r>
                            <a:rPr lang="fr-FR" sz="2000" b="1" dirty="0"/>
                            <a:t>0,1875</a:t>
                          </a:r>
                        </a:p>
                      </a:txBody>
                      <a:tcPr/>
                    </a:tc>
                    <a:tc>
                      <a:txBody>
                        <a:bodyPr/>
                        <a:lstStyle/>
                        <a:p>
                          <a:pPr algn="ctr"/>
                          <a:r>
                            <a:rPr lang="fr-FR" sz="2000" b="1" dirty="0"/>
                            <a:t>0,15625</a:t>
                          </a:r>
                        </a:p>
                      </a:txBody>
                      <a:tcPr/>
                    </a:tc>
                    <a:tc>
                      <a:txBody>
                        <a:bodyPr/>
                        <a:lstStyle/>
                        <a:p>
                          <a:pPr algn="ctr"/>
                          <a:r>
                            <a:rPr lang="fr-FR" sz="2400" b="1" dirty="0">
                              <a:solidFill>
                                <a:schemeClr val="tx1"/>
                              </a:solidFill>
                            </a:rPr>
                            <a:t>0,125</a:t>
                          </a:r>
                        </a:p>
                      </a:txBody>
                      <a:tcPr/>
                    </a:tc>
                    <a:extLst>
                      <a:ext uri="{0D108BD9-81ED-4DB2-BD59-A6C34878D82A}">
                        <a16:rowId xmlns:a16="http://schemas.microsoft.com/office/drawing/2014/main" val="3702724748"/>
                      </a:ext>
                    </a:extLst>
                  </a:tr>
                  <a:tr h="518160">
                    <a:tc>
                      <a:txBody>
                        <a:bodyPr/>
                        <a:lstStyle/>
                        <a:p>
                          <a:r>
                            <a:rPr lang="fr-FR" sz="1600" b="1" i="0" u="none" strike="noStrike" kern="1200" baseline="0" dirty="0">
                              <a:solidFill>
                                <a:schemeClr val="dk1"/>
                              </a:solidFill>
                              <a:latin typeface="+mn-lt"/>
                              <a:ea typeface="+mn-ea"/>
                              <a:cs typeface="+mn-cs"/>
                            </a:rPr>
                            <a:t>Pourcentage</a:t>
                          </a:r>
                        </a:p>
                      </a:txBody>
                      <a:tcPr/>
                    </a:tc>
                    <a:tc>
                      <a:txBody>
                        <a:bodyPr/>
                        <a:lstStyle/>
                        <a:p>
                          <a:endParaRPr lang="fr-FR"/>
                        </a:p>
                      </a:txBody>
                      <a:tcPr>
                        <a:blipFill>
                          <a:blip r:embed="rId4"/>
                          <a:stretch>
                            <a:fillRect l="-100000" t="-316471" r="-400897" b="-2353"/>
                          </a:stretch>
                        </a:blipFill>
                      </a:tcPr>
                    </a:tc>
                    <a:tc>
                      <a:txBody>
                        <a:bodyPr/>
                        <a:lstStyle/>
                        <a:p>
                          <a:endParaRPr lang="fr-FR"/>
                        </a:p>
                      </a:txBody>
                      <a:tcPr>
                        <a:blipFill>
                          <a:blip r:embed="rId4"/>
                          <a:stretch>
                            <a:fillRect l="-200901" t="-316471" r="-302703" b="-2353"/>
                          </a:stretch>
                        </a:blipFill>
                      </a:tcPr>
                    </a:tc>
                    <a:tc>
                      <a:txBody>
                        <a:bodyPr/>
                        <a:lstStyle/>
                        <a:p>
                          <a:endParaRPr lang="fr-FR"/>
                        </a:p>
                      </a:txBody>
                      <a:tcPr>
                        <a:blipFill>
                          <a:blip r:embed="rId4"/>
                          <a:stretch>
                            <a:fillRect l="-300901" t="-316471" r="-202703" b="-2353"/>
                          </a:stretch>
                        </a:blipFill>
                      </a:tcPr>
                    </a:tc>
                    <a:tc>
                      <a:txBody>
                        <a:bodyPr/>
                        <a:lstStyle/>
                        <a:p>
                          <a:endParaRPr lang="fr-FR"/>
                        </a:p>
                      </a:txBody>
                      <a:tcPr>
                        <a:blipFill>
                          <a:blip r:embed="rId4"/>
                          <a:stretch>
                            <a:fillRect l="-399103" t="-316471" r="-101794" b="-2353"/>
                          </a:stretch>
                        </a:blipFill>
                      </a:tcPr>
                    </a:tc>
                    <a:tc>
                      <a:txBody>
                        <a:bodyPr/>
                        <a:lstStyle/>
                        <a:p>
                          <a:endParaRPr lang="fr-FR"/>
                        </a:p>
                      </a:txBody>
                      <a:tcPr>
                        <a:blipFill>
                          <a:blip r:embed="rId4"/>
                          <a:stretch>
                            <a:fillRect l="-501351" t="-316471" r="-2252" b="-2353"/>
                          </a:stretch>
                        </a:blipFill>
                      </a:tcPr>
                    </a:tc>
                    <a:extLst>
                      <a:ext uri="{0D108BD9-81ED-4DB2-BD59-A6C34878D82A}">
                        <a16:rowId xmlns:a16="http://schemas.microsoft.com/office/drawing/2014/main" val="1026251496"/>
                      </a:ext>
                    </a:extLst>
                  </a:tr>
                </a:tbl>
              </a:graphicData>
            </a:graphic>
          </p:graphicFrame>
        </mc:Fallback>
      </mc:AlternateContent>
      <mc:AlternateContent xmlns:mc="http://schemas.openxmlformats.org/markup-compatibility/2006" xmlns:a14="http://schemas.microsoft.com/office/drawing/2010/main">
        <mc:Choice Requires="a14">
          <p:sp>
            <p:nvSpPr>
              <p:cNvPr id="8" name="Rectangle à coins arrondis 71">
                <a:extLst>
                  <a:ext uri="{FF2B5EF4-FFF2-40B4-BE49-F238E27FC236}">
                    <a16:creationId xmlns:a16="http://schemas.microsoft.com/office/drawing/2014/main" id="{29AB2DBF-5E1F-4082-FE7C-926C1516B58A}"/>
                  </a:ext>
                </a:extLst>
              </p:cNvPr>
              <p:cNvSpPr/>
              <p:nvPr/>
            </p:nvSpPr>
            <p:spPr>
              <a:xfrm>
                <a:off x="261730" y="4604750"/>
                <a:ext cx="11668539" cy="1084829"/>
              </a:xfrm>
              <a:prstGeom prst="round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i="0" dirty="0">
                    <a:solidFill>
                      <a:schemeClr val="tx1"/>
                    </a:solidFill>
                    <a:latin typeface="+mj-lt"/>
                  </a:rPr>
                  <a:t>La somme des p</a:t>
                </a:r>
                <a14:m>
                  <m:oMath xmlns:m="http://schemas.openxmlformats.org/officeDocument/2006/math">
                    <m:r>
                      <a:rPr lang="fr-FR" sz="3200" b="1" i="0" dirty="0" smtClean="0">
                        <a:solidFill>
                          <a:schemeClr val="tx1"/>
                        </a:solidFill>
                        <a:latin typeface="Cambria Math" panose="02040503050406030204" pitchFamily="18" charset="0"/>
                      </a:rPr>
                      <m:t>𝐨𝐮𝐫𝐜𝐞𝐧𝐭𝐚𝐠𝐞𝐬</m:t>
                    </m:r>
                    <m:r>
                      <a:rPr lang="fr-FR" sz="3200" b="1" i="1" dirty="0">
                        <a:solidFill>
                          <a:schemeClr val="tx1"/>
                        </a:solidFill>
                        <a:latin typeface="Cambria Math" panose="02040503050406030204" pitchFamily="18" charset="0"/>
                      </a:rPr>
                      <m:t> </m:t>
                    </m:r>
                    <m:r>
                      <a:rPr lang="fr-FR" sz="3200" b="1" i="1" dirty="0" smtClean="0">
                        <a:solidFill>
                          <a:schemeClr val="tx1"/>
                        </a:solidFill>
                        <a:latin typeface="Cambria Math" panose="02040503050406030204" pitchFamily="18" charset="0"/>
                      </a:rPr>
                      <m:t>:</m:t>
                    </m:r>
                  </m:oMath>
                </a14:m>
                <a:endParaRPr lang="fr-FR" sz="3200" b="1" i="1" dirty="0">
                  <a:solidFill>
                    <a:schemeClr val="tx1"/>
                  </a:solidFill>
                  <a:latin typeface="Cambria Math" panose="02040503050406030204" pitchFamily="18" charset="0"/>
                </a:endParaRPr>
              </a:p>
              <a:p>
                <a:pPr algn="ctr"/>
                <a14:m>
                  <m:oMathPara xmlns:m="http://schemas.openxmlformats.org/officeDocument/2006/math">
                    <m:oMathParaPr>
                      <m:jc m:val="left"/>
                    </m:oMathParaPr>
                    <m:oMath xmlns:m="http://schemas.openxmlformats.org/officeDocument/2006/math">
                      <m:r>
                        <a:rPr lang="fr-FR" sz="3200" b="1" i="1" dirty="0" smtClean="0">
                          <a:solidFill>
                            <a:schemeClr val="tx1"/>
                          </a:solidFill>
                          <a:latin typeface="Cambria Math" panose="02040503050406030204" pitchFamily="18" charset="0"/>
                        </a:rPr>
                        <m:t>𝟑𝟏</m:t>
                      </m:r>
                      <m:r>
                        <a:rPr lang="fr-FR" sz="3200" b="1" i="1" dirty="0" smtClean="0">
                          <a:solidFill>
                            <a:schemeClr val="tx1"/>
                          </a:solidFill>
                          <a:latin typeface="Cambria Math" panose="02040503050406030204" pitchFamily="18" charset="0"/>
                        </a:rPr>
                        <m:t>,</m:t>
                      </m:r>
                      <m:r>
                        <a:rPr lang="fr-FR" sz="3200" b="1" i="1" dirty="0" smtClean="0">
                          <a:solidFill>
                            <a:schemeClr val="tx1"/>
                          </a:solidFill>
                          <a:latin typeface="Cambria Math" panose="02040503050406030204" pitchFamily="18" charset="0"/>
                        </a:rPr>
                        <m:t>𝟐𝟓</m:t>
                      </m:r>
                      <m:r>
                        <a:rPr lang="fr-FR" sz="3200" b="1" i="1" dirty="0" smtClean="0">
                          <a:solidFill>
                            <a:schemeClr val="tx1"/>
                          </a:solidFill>
                          <a:latin typeface="Cambria Math" panose="02040503050406030204" pitchFamily="18" charset="0"/>
                        </a:rPr>
                        <m:t>%+</m:t>
                      </m:r>
                      <m:r>
                        <a:rPr lang="fr-FR" sz="3200" b="1" i="1" dirty="0" smtClean="0">
                          <a:solidFill>
                            <a:schemeClr val="tx1"/>
                          </a:solidFill>
                          <a:latin typeface="Cambria Math" panose="02040503050406030204" pitchFamily="18" charset="0"/>
                        </a:rPr>
                        <m:t>𝟐𝟏</m:t>
                      </m:r>
                      <m:r>
                        <a:rPr lang="fr-FR" sz="3200" b="1" i="1" dirty="0" smtClean="0">
                          <a:solidFill>
                            <a:schemeClr val="tx1"/>
                          </a:solidFill>
                          <a:latin typeface="Cambria Math" panose="02040503050406030204" pitchFamily="18" charset="0"/>
                        </a:rPr>
                        <m:t>,</m:t>
                      </m:r>
                      <m:r>
                        <a:rPr lang="fr-FR" sz="3200" b="1" i="1" dirty="0" smtClean="0">
                          <a:solidFill>
                            <a:schemeClr val="tx1"/>
                          </a:solidFill>
                          <a:latin typeface="Cambria Math" panose="02040503050406030204" pitchFamily="18" charset="0"/>
                        </a:rPr>
                        <m:t>𝟖𝟕𝟓</m:t>
                      </m:r>
                      <m:r>
                        <a:rPr lang="fr-FR" sz="3200" b="1" i="1" dirty="0" smtClean="0">
                          <a:solidFill>
                            <a:schemeClr val="tx1"/>
                          </a:solidFill>
                          <a:latin typeface="Cambria Math" panose="02040503050406030204" pitchFamily="18" charset="0"/>
                        </a:rPr>
                        <m:t>%+</m:t>
                      </m:r>
                      <m:r>
                        <a:rPr lang="fr-FR" sz="3200" b="1" i="1" dirty="0" smtClean="0">
                          <a:solidFill>
                            <a:schemeClr val="tx1"/>
                          </a:solidFill>
                          <a:latin typeface="Cambria Math" panose="02040503050406030204" pitchFamily="18" charset="0"/>
                        </a:rPr>
                        <m:t>𝟏𝟖</m:t>
                      </m:r>
                      <m:r>
                        <a:rPr lang="fr-FR" sz="3200" b="1" i="1" dirty="0" smtClean="0">
                          <a:solidFill>
                            <a:schemeClr val="tx1"/>
                          </a:solidFill>
                          <a:latin typeface="Cambria Math" panose="02040503050406030204" pitchFamily="18" charset="0"/>
                        </a:rPr>
                        <m:t>,</m:t>
                      </m:r>
                      <m:r>
                        <a:rPr lang="fr-FR" sz="3200" b="1" i="1" dirty="0" smtClean="0">
                          <a:solidFill>
                            <a:schemeClr val="tx1"/>
                          </a:solidFill>
                          <a:latin typeface="Cambria Math" panose="02040503050406030204" pitchFamily="18" charset="0"/>
                        </a:rPr>
                        <m:t>𝟕𝟓</m:t>
                      </m:r>
                      <m:r>
                        <a:rPr lang="fr-FR" sz="3200" b="1" i="1" dirty="0" smtClean="0">
                          <a:solidFill>
                            <a:schemeClr val="tx1"/>
                          </a:solidFill>
                          <a:latin typeface="Cambria Math" panose="02040503050406030204" pitchFamily="18" charset="0"/>
                        </a:rPr>
                        <m:t>%+</m:t>
                      </m:r>
                      <m:r>
                        <a:rPr lang="fr-FR" sz="3200" b="1" i="1" dirty="0" smtClean="0">
                          <a:solidFill>
                            <a:schemeClr val="tx1"/>
                          </a:solidFill>
                          <a:latin typeface="Cambria Math" panose="02040503050406030204" pitchFamily="18" charset="0"/>
                        </a:rPr>
                        <m:t>𝟏𝟓</m:t>
                      </m:r>
                      <m:r>
                        <a:rPr lang="fr-FR" sz="3200" b="1" i="1" dirty="0" smtClean="0">
                          <a:solidFill>
                            <a:schemeClr val="tx1"/>
                          </a:solidFill>
                          <a:latin typeface="Cambria Math" panose="02040503050406030204" pitchFamily="18" charset="0"/>
                        </a:rPr>
                        <m:t>,</m:t>
                      </m:r>
                      <m:r>
                        <a:rPr lang="fr-FR" sz="3200" b="1" i="1" dirty="0" smtClean="0">
                          <a:solidFill>
                            <a:schemeClr val="tx1"/>
                          </a:solidFill>
                          <a:latin typeface="Cambria Math" panose="02040503050406030204" pitchFamily="18" charset="0"/>
                        </a:rPr>
                        <m:t>𝟔𝟐𝟓</m:t>
                      </m:r>
                      <m:r>
                        <a:rPr lang="fr-FR" sz="3200" b="1" i="1" dirty="0" smtClean="0">
                          <a:solidFill>
                            <a:schemeClr val="tx1"/>
                          </a:solidFill>
                          <a:latin typeface="Cambria Math" panose="02040503050406030204" pitchFamily="18" charset="0"/>
                        </a:rPr>
                        <m:t>%+</m:t>
                      </m:r>
                      <m:r>
                        <a:rPr lang="fr-FR" sz="3200" b="1" i="1" dirty="0" smtClean="0">
                          <a:solidFill>
                            <a:schemeClr val="tx1"/>
                          </a:solidFill>
                          <a:latin typeface="Cambria Math" panose="02040503050406030204" pitchFamily="18" charset="0"/>
                        </a:rPr>
                        <m:t>𝟏𝟐</m:t>
                      </m:r>
                      <m:r>
                        <a:rPr lang="fr-FR" sz="3200" b="1" i="1" dirty="0" smtClean="0">
                          <a:solidFill>
                            <a:schemeClr val="tx1"/>
                          </a:solidFill>
                          <a:latin typeface="Cambria Math" panose="02040503050406030204" pitchFamily="18" charset="0"/>
                        </a:rPr>
                        <m:t>,</m:t>
                      </m:r>
                      <m:r>
                        <a:rPr lang="fr-FR" sz="3200" b="1" i="1" dirty="0" smtClean="0">
                          <a:solidFill>
                            <a:schemeClr val="tx1"/>
                          </a:solidFill>
                          <a:latin typeface="Cambria Math" panose="02040503050406030204" pitchFamily="18" charset="0"/>
                        </a:rPr>
                        <m:t>𝟓</m:t>
                      </m:r>
                      <m:r>
                        <a:rPr lang="fr-FR" sz="3200" b="1" i="1" dirty="0" smtClean="0">
                          <a:solidFill>
                            <a:schemeClr val="tx1"/>
                          </a:solidFill>
                          <a:latin typeface="Cambria Math" panose="02040503050406030204" pitchFamily="18" charset="0"/>
                        </a:rPr>
                        <m:t>%=</m:t>
                      </m:r>
                      <m:r>
                        <a:rPr lang="fr-FR" sz="3200" b="1" i="1" dirty="0" smtClean="0">
                          <a:solidFill>
                            <a:srgbClr val="C00000"/>
                          </a:solidFill>
                          <a:latin typeface="Cambria Math" panose="02040503050406030204" pitchFamily="18" charset="0"/>
                        </a:rPr>
                        <m:t>𝟏𝟎𝟎</m:t>
                      </m:r>
                      <m:r>
                        <a:rPr lang="fr-FR" sz="3200" b="1" i="1" dirty="0" smtClean="0">
                          <a:solidFill>
                            <a:srgbClr val="C00000"/>
                          </a:solidFill>
                          <a:latin typeface="Cambria Math" panose="02040503050406030204" pitchFamily="18" charset="0"/>
                        </a:rPr>
                        <m:t>%</m:t>
                      </m:r>
                    </m:oMath>
                  </m:oMathPara>
                </a14:m>
                <a:endParaRPr lang="fr-FR" b="1" dirty="0">
                  <a:solidFill>
                    <a:schemeClr val="tx1"/>
                  </a:solidFill>
                </a:endParaRPr>
              </a:p>
            </p:txBody>
          </p:sp>
        </mc:Choice>
        <mc:Fallback xmlns="">
          <p:sp>
            <p:nvSpPr>
              <p:cNvPr id="8" name="Rectangle à coins arrondis 71">
                <a:extLst>
                  <a:ext uri="{FF2B5EF4-FFF2-40B4-BE49-F238E27FC236}">
                    <a16:creationId xmlns:a16="http://schemas.microsoft.com/office/drawing/2014/main" id="{29AB2DBF-5E1F-4082-FE7C-926C1516B58A}"/>
                  </a:ext>
                </a:extLst>
              </p:cNvPr>
              <p:cNvSpPr>
                <a:spLocks noRot="1" noChangeAspect="1" noMove="1" noResize="1" noEditPoints="1" noAdjustHandles="1" noChangeArrowheads="1" noChangeShapeType="1" noTextEdit="1"/>
              </p:cNvSpPr>
              <p:nvPr/>
            </p:nvSpPr>
            <p:spPr>
              <a:xfrm>
                <a:off x="261730" y="4604750"/>
                <a:ext cx="11668539" cy="1084829"/>
              </a:xfrm>
              <a:prstGeom prst="roundRect">
                <a:avLst/>
              </a:prstGeom>
              <a:blipFill>
                <a:blip r:embed="rId5"/>
                <a:stretch>
                  <a:fillRect t="-5618"/>
                </a:stretch>
              </a:blipFill>
              <a:ln w="38100">
                <a:noFill/>
              </a:ln>
            </p:spPr>
            <p:txBody>
              <a:bodyPr/>
              <a:lstStyle/>
              <a:p>
                <a:r>
                  <a:rPr lang="fr-FR">
                    <a:noFill/>
                  </a:rPr>
                  <a:t> </a:t>
                </a:r>
              </a:p>
            </p:txBody>
          </p:sp>
        </mc:Fallback>
      </mc:AlternateContent>
    </p:spTree>
    <p:extLst>
      <p:ext uri="{BB962C8B-B14F-4D97-AF65-F5344CB8AC3E}">
        <p14:creationId xmlns:p14="http://schemas.microsoft.com/office/powerpoint/2010/main" val="102439927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D7B63A-5A8B-A899-D357-78B8289F3D63}"/>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73C7436-1A34-F578-987F-53DB843698AA}"/>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370912463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2F31A9-835E-1080-C4F3-4F67352E83F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5FA5383-7E44-D5A0-F661-2BFAEB9F2F51}"/>
              </a:ext>
            </a:extLst>
          </p:cNvPr>
          <p:cNvSpPr>
            <a:spLocks noGrp="1"/>
          </p:cNvSpPr>
          <p:nvPr>
            <p:ph type="title"/>
          </p:nvPr>
        </p:nvSpPr>
        <p:spPr/>
        <p:txBody>
          <a:bodyPr/>
          <a:lstStyle/>
          <a:p>
            <a:r>
              <a:rPr lang="fr-FR" dirty="0"/>
              <a:t>Nous allons traiter la situation suivante que nous avons déjà vue</a:t>
            </a:r>
          </a:p>
        </p:txBody>
      </p:sp>
      <p:sp>
        <p:nvSpPr>
          <p:cNvPr id="4" name="Espace réservé du contenu 3">
            <a:extLst>
              <a:ext uri="{FF2B5EF4-FFF2-40B4-BE49-F238E27FC236}">
                <a16:creationId xmlns:a16="http://schemas.microsoft.com/office/drawing/2014/main" id="{2F324705-63C8-066E-5F15-39B8B7153D07}"/>
              </a:ext>
            </a:extLst>
          </p:cNvPr>
          <p:cNvSpPr>
            <a:spLocks noGrp="1"/>
          </p:cNvSpPr>
          <p:nvPr>
            <p:ph sz="quarter" idx="11"/>
          </p:nvPr>
        </p:nvSpPr>
        <p:spPr>
          <a:xfrm>
            <a:off x="935304" y="668339"/>
            <a:ext cx="10558061" cy="287134"/>
          </a:xfrm>
        </p:spPr>
        <p:txBody>
          <a:bodyPr/>
          <a:lstStyle/>
          <a:p>
            <a:pPr marL="0" lvl="0" indent="0">
              <a:defRPr/>
            </a:pPr>
            <a:r>
              <a:rPr lang="fr-FR" dirty="0">
                <a:solidFill>
                  <a:prstClr val="white">
                    <a:lumMod val="65000"/>
                  </a:prstClr>
                </a:solidFill>
                <a:latin typeface="Calibri"/>
              </a:rPr>
              <a:t>L’enseignant laisse un moment de réflexion et explique la situation</a:t>
            </a:r>
            <a:endParaRPr lang="fr-FR" dirty="0"/>
          </a:p>
        </p:txBody>
      </p:sp>
      <p:grpSp>
        <p:nvGrpSpPr>
          <p:cNvPr id="10" name="Groupe 9">
            <a:extLst>
              <a:ext uri="{FF2B5EF4-FFF2-40B4-BE49-F238E27FC236}">
                <a16:creationId xmlns:a16="http://schemas.microsoft.com/office/drawing/2014/main" id="{07C06E46-5D0C-8AA5-165A-F697888FA323}"/>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B186AD67-4CF6-D695-05C2-1953800DDEDC}"/>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2B583FC8-C04C-0283-60FD-55A4C1446728}"/>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
        <p:nvSpPr>
          <p:cNvPr id="3" name="Rectangle 2">
            <a:extLst>
              <a:ext uri="{FF2B5EF4-FFF2-40B4-BE49-F238E27FC236}">
                <a16:creationId xmlns:a16="http://schemas.microsoft.com/office/drawing/2014/main" id="{5A9BE73B-F2F4-DB0A-6740-EA3EAC3C2F29}"/>
              </a:ext>
            </a:extLst>
          </p:cNvPr>
          <p:cNvSpPr/>
          <p:nvPr/>
        </p:nvSpPr>
        <p:spPr>
          <a:xfrm>
            <a:off x="1275336" y="1636111"/>
            <a:ext cx="9890894" cy="95410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800" b="0" i="0" u="none" strike="noStrike" kern="1200" cap="none" spc="0" normalizeH="0" baseline="0" noProof="0" dirty="0">
                <a:ln>
                  <a:noFill/>
                </a:ln>
                <a:solidFill>
                  <a:prstClr val="black"/>
                </a:solidFill>
                <a:effectLst/>
                <a:uLnTx/>
                <a:uFillTx/>
                <a:latin typeface="Aptos" panose="02110004020202020204"/>
                <a:ea typeface="+mn-ea"/>
                <a:cs typeface="+mn-cs"/>
              </a:rPr>
              <a:t>Le tableau ci-dessous indique la répartition des 20 élèves d’une classe 1AC  selon leur nombre d’amis:</a:t>
            </a:r>
          </a:p>
        </p:txBody>
      </p:sp>
      <p:graphicFrame>
        <p:nvGraphicFramePr>
          <p:cNvPr id="6" name="Tableau 5">
            <a:extLst>
              <a:ext uri="{FF2B5EF4-FFF2-40B4-BE49-F238E27FC236}">
                <a16:creationId xmlns:a16="http://schemas.microsoft.com/office/drawing/2014/main" id="{3E6D241D-4E3A-DE32-D8F0-7571D128945C}"/>
              </a:ext>
            </a:extLst>
          </p:cNvPr>
          <p:cNvGraphicFramePr>
            <a:graphicFrameLocks noGrp="1"/>
          </p:cNvGraphicFramePr>
          <p:nvPr/>
        </p:nvGraphicFramePr>
        <p:xfrm>
          <a:off x="1275336" y="3248197"/>
          <a:ext cx="9539203" cy="1288634"/>
        </p:xfrm>
        <a:graphic>
          <a:graphicData uri="http://schemas.openxmlformats.org/drawingml/2006/table">
            <a:tbl>
              <a:tblPr firstRow="1" bandRow="1"/>
              <a:tblGrid>
                <a:gridCol w="2847563">
                  <a:extLst>
                    <a:ext uri="{9D8B030D-6E8A-4147-A177-3AD203B41FA5}">
                      <a16:colId xmlns:a16="http://schemas.microsoft.com/office/drawing/2014/main" val="20000"/>
                    </a:ext>
                  </a:extLst>
                </a:gridCol>
                <a:gridCol w="1338328">
                  <a:extLst>
                    <a:ext uri="{9D8B030D-6E8A-4147-A177-3AD203B41FA5}">
                      <a16:colId xmlns:a16="http://schemas.microsoft.com/office/drawing/2014/main" val="20001"/>
                    </a:ext>
                  </a:extLst>
                </a:gridCol>
                <a:gridCol w="1338328">
                  <a:extLst>
                    <a:ext uri="{9D8B030D-6E8A-4147-A177-3AD203B41FA5}">
                      <a16:colId xmlns:a16="http://schemas.microsoft.com/office/drawing/2014/main" val="20002"/>
                    </a:ext>
                  </a:extLst>
                </a:gridCol>
                <a:gridCol w="1338328">
                  <a:extLst>
                    <a:ext uri="{9D8B030D-6E8A-4147-A177-3AD203B41FA5}">
                      <a16:colId xmlns:a16="http://schemas.microsoft.com/office/drawing/2014/main" val="20003"/>
                    </a:ext>
                  </a:extLst>
                </a:gridCol>
                <a:gridCol w="1338328">
                  <a:extLst>
                    <a:ext uri="{9D8B030D-6E8A-4147-A177-3AD203B41FA5}">
                      <a16:colId xmlns:a16="http://schemas.microsoft.com/office/drawing/2014/main" val="20004"/>
                    </a:ext>
                  </a:extLst>
                </a:gridCol>
                <a:gridCol w="1338328">
                  <a:extLst>
                    <a:ext uri="{9D8B030D-6E8A-4147-A177-3AD203B41FA5}">
                      <a16:colId xmlns:a16="http://schemas.microsoft.com/office/drawing/2014/main" val="20005"/>
                    </a:ext>
                  </a:extLst>
                </a:gridCol>
              </a:tblGrid>
              <a:tr h="644317">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Nombre d’amis</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3</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4</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5</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6</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7</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extLst>
                  <a:ext uri="{0D108BD9-81ED-4DB2-BD59-A6C34878D82A}">
                    <a16:rowId xmlns:a16="http://schemas.microsoft.com/office/drawing/2014/main" val="10000"/>
                  </a:ext>
                </a:extLst>
              </a:tr>
              <a:tr h="644317">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2</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6</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7</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4</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1</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61977823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0434CB-F8AC-1FD1-39A6-1A27689A5A7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5EEBF13-CB3D-DD0E-D340-B8E9C05CF9A9}"/>
              </a:ext>
            </a:extLst>
          </p:cNvPr>
          <p:cNvSpPr>
            <a:spLocks noGrp="1"/>
          </p:cNvSpPr>
          <p:nvPr>
            <p:ph type="title"/>
          </p:nvPr>
        </p:nvSpPr>
        <p:spPr/>
        <p:txBody>
          <a:bodyPr/>
          <a:lstStyle/>
          <a:p>
            <a:r>
              <a:rPr lang="fr-FR" dirty="0"/>
              <a:t>Complétez pour calculer le pourcentage de 3 amis.</a:t>
            </a:r>
          </a:p>
        </p:txBody>
      </p:sp>
      <p:sp>
        <p:nvSpPr>
          <p:cNvPr id="4" name="Espace réservé du contenu 3">
            <a:extLst>
              <a:ext uri="{FF2B5EF4-FFF2-40B4-BE49-F238E27FC236}">
                <a16:creationId xmlns:a16="http://schemas.microsoft.com/office/drawing/2014/main" id="{4DF777EC-CF88-4EA1-ADD4-7BC5FFC95819}"/>
              </a:ext>
            </a:extLst>
          </p:cNvPr>
          <p:cNvSpPr>
            <a:spLocks noGrp="1"/>
          </p:cNvSpPr>
          <p:nvPr>
            <p:ph sz="quarter" idx="11"/>
          </p:nvPr>
        </p:nvSpPr>
        <p:spPr>
          <a:xfrm>
            <a:off x="935304" y="668339"/>
            <a:ext cx="10558061" cy="287134"/>
          </a:xfrm>
        </p:spPr>
        <p:txBody>
          <a:bodyPr/>
          <a:lstStyle/>
          <a:p>
            <a:pPr marL="0" lvl="0" indent="0">
              <a:defRPr/>
            </a:pPr>
            <a:r>
              <a:rPr lang="fr-FR" dirty="0">
                <a:solidFill>
                  <a:prstClr val="white">
                    <a:lumMod val="65000"/>
                  </a:prstClr>
                </a:solidFill>
                <a:latin typeface="Calibri"/>
              </a:rPr>
              <a:t>L’enseignant laisse un moment de réflexion et explique la situation</a:t>
            </a:r>
            <a:endParaRPr lang="fr-FR" dirty="0"/>
          </a:p>
        </p:txBody>
      </p:sp>
      <p:grpSp>
        <p:nvGrpSpPr>
          <p:cNvPr id="10" name="Groupe 9">
            <a:extLst>
              <a:ext uri="{FF2B5EF4-FFF2-40B4-BE49-F238E27FC236}">
                <a16:creationId xmlns:a16="http://schemas.microsoft.com/office/drawing/2014/main" id="{2D891BB8-50CE-F3C9-8AEC-F72A1FCB026A}"/>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7A76DCD1-01AD-DD56-9D19-3D40D9B6A993}"/>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010FA686-E038-5E42-D3C7-75828F0F5A6B}"/>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pic>
        <p:nvPicPr>
          <p:cNvPr id="3" name="Image 2">
            <a:extLst>
              <a:ext uri="{FF2B5EF4-FFF2-40B4-BE49-F238E27FC236}">
                <a16:creationId xmlns:a16="http://schemas.microsoft.com/office/drawing/2014/main" id="{290A5DAF-A051-E551-4BF9-2E00A35C590E}"/>
              </a:ext>
            </a:extLst>
          </p:cNvPr>
          <p:cNvPicPr>
            <a:picLocks noChangeAspect="1"/>
          </p:cNvPicPr>
          <p:nvPr/>
        </p:nvPicPr>
        <p:blipFill>
          <a:blip r:embed="rId3"/>
          <a:stretch>
            <a:fillRect/>
          </a:stretch>
        </p:blipFill>
        <p:spPr>
          <a:xfrm>
            <a:off x="11261035" y="1052633"/>
            <a:ext cx="502852" cy="502852"/>
          </a:xfrm>
          <a:prstGeom prst="rect">
            <a:avLst/>
          </a:prstGeom>
        </p:spPr>
      </p:pic>
      <mc:AlternateContent xmlns:mc="http://schemas.openxmlformats.org/markup-compatibility/2006" xmlns:a14="http://schemas.microsoft.com/office/drawing/2010/main">
        <mc:Choice Requires="a14">
          <p:sp>
            <p:nvSpPr>
              <p:cNvPr id="6" name="Rectangle à coins arrondis 71">
                <a:extLst>
                  <a:ext uri="{FF2B5EF4-FFF2-40B4-BE49-F238E27FC236}">
                    <a16:creationId xmlns:a16="http://schemas.microsoft.com/office/drawing/2014/main" id="{74D3E3BF-FAEE-B118-B0B4-6061C730B854}"/>
                  </a:ext>
                </a:extLst>
              </p:cNvPr>
              <p:cNvSpPr/>
              <p:nvPr/>
            </p:nvSpPr>
            <p:spPr>
              <a:xfrm>
                <a:off x="2310287" y="1163670"/>
                <a:ext cx="7211400" cy="391815"/>
              </a:xfrm>
              <a:prstGeom prst="round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𝑬𝒇𝒇𝒆𝒄𝒕𝒊𝒇</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 </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𝒕𝒐𝒕𝒂𝒍</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𝟐</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𝟔</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𝟕</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𝟒</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𝟏</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oMath>
                  </m:oMathPara>
                </a14:m>
                <a:endParaRPr kumimoji="0" lang="fr-FR"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6" name="Rectangle à coins arrondis 71">
                <a:extLst>
                  <a:ext uri="{FF2B5EF4-FFF2-40B4-BE49-F238E27FC236}">
                    <a16:creationId xmlns:a16="http://schemas.microsoft.com/office/drawing/2014/main" id="{74D3E3BF-FAEE-B118-B0B4-6061C730B854}"/>
                  </a:ext>
                </a:extLst>
              </p:cNvPr>
              <p:cNvSpPr>
                <a:spLocks noRot="1" noChangeAspect="1" noMove="1" noResize="1" noEditPoints="1" noAdjustHandles="1" noChangeArrowheads="1" noChangeShapeType="1" noTextEdit="1"/>
              </p:cNvSpPr>
              <p:nvPr/>
            </p:nvSpPr>
            <p:spPr>
              <a:xfrm>
                <a:off x="2310287" y="1163670"/>
                <a:ext cx="7211400" cy="391815"/>
              </a:xfrm>
              <a:prstGeom prst="roundRect">
                <a:avLst/>
              </a:prstGeom>
              <a:blipFill>
                <a:blip r:embed="rId4"/>
                <a:stretch>
                  <a:fillRect b="-31250"/>
                </a:stretch>
              </a:blipFill>
              <a:ln w="38100">
                <a:noFill/>
              </a:ln>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3" name="Rectangle à coins arrondis 95">
                <a:extLst>
                  <a:ext uri="{FF2B5EF4-FFF2-40B4-BE49-F238E27FC236}">
                    <a16:creationId xmlns:a16="http://schemas.microsoft.com/office/drawing/2014/main" id="{FCBA8A4D-BEEB-18C8-B766-A471FDC1BE76}"/>
                  </a:ext>
                </a:extLst>
              </p:cNvPr>
              <p:cNvSpPr/>
              <p:nvPr/>
            </p:nvSpPr>
            <p:spPr>
              <a:xfrm>
                <a:off x="2476718" y="4420314"/>
                <a:ext cx="6878538" cy="646665"/>
              </a:xfrm>
              <a:prstGeom prst="roundRect">
                <a:avLst/>
              </a:prstGeom>
              <a:solidFill>
                <a:schemeClr val="accent2">
                  <a:lumMod val="20000"/>
                  <a:lumOff val="80000"/>
                </a:schemeClr>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left"/>
                    </m:oMathParaPr>
                    <m:oMath xmlns:m="http://schemas.openxmlformats.org/officeDocument/2006/math">
                      <m:r>
                        <a:rPr kumimoji="0" lang="fr-FR" sz="2800" b="1" i="1" u="none" strike="noStrike" kern="1200" cap="none" spc="0" normalizeH="0" baseline="0" noProof="0" dirty="0">
                          <a:ln>
                            <a:noFill/>
                          </a:ln>
                          <a:solidFill>
                            <a:prstClr val="black"/>
                          </a:solidFill>
                          <a:effectLst/>
                          <a:uLnTx/>
                          <a:uFillTx/>
                          <a:latin typeface="Cambria Math" panose="02040503050406030204" pitchFamily="18" charset="0"/>
                          <a:ea typeface="+mn-ea"/>
                          <a:cs typeface="+mn-cs"/>
                        </a:rPr>
                        <m:t>𝑷𝒐𝒖𝒓𝒄𝒆𝒏𝒕𝒂𝒈𝒆</m:t>
                      </m:r>
                      <m:r>
                        <a:rPr kumimoji="0" lang="fr-FR" sz="2800" b="1" i="1" u="none" strike="noStrike" kern="1200" cap="none" spc="0" normalizeH="0" baseline="0" noProof="0" dirty="0">
                          <a:ln>
                            <a:noFill/>
                          </a:ln>
                          <a:solidFill>
                            <a:prstClr val="black"/>
                          </a:solidFill>
                          <a:effectLst/>
                          <a:uLnTx/>
                          <a:uFillTx/>
                          <a:latin typeface="Cambria Math" panose="02040503050406030204" pitchFamily="18" charset="0"/>
                          <a:ea typeface="+mn-ea"/>
                          <a:cs typeface="+mn-cs"/>
                        </a:rPr>
                        <m:t>=</m:t>
                      </m:r>
                      <m:r>
                        <a:rPr kumimoji="0" lang="fr-FR" sz="2800" b="1" i="1" u="none" strike="noStrike" kern="1200" cap="none" spc="0" normalizeH="0" baseline="0" noProof="0" dirty="0">
                          <a:ln>
                            <a:noFill/>
                          </a:ln>
                          <a:solidFill>
                            <a:prstClr val="black"/>
                          </a:solidFill>
                          <a:effectLst/>
                          <a:uLnTx/>
                          <a:uFillTx/>
                          <a:latin typeface="Cambria Math" panose="02040503050406030204" pitchFamily="18" charset="0"/>
                          <a:ea typeface="+mn-ea"/>
                          <a:cs typeface="+mn-cs"/>
                        </a:rPr>
                        <m:t>𝑭𝒓</m:t>
                      </m:r>
                      <m:r>
                        <a:rPr kumimoji="0" lang="fr-FR" sz="2800" b="1" i="1" u="none" strike="noStrike" kern="1200" cap="none" spc="0" normalizeH="0" baseline="0" noProof="0" dirty="0">
                          <a:ln>
                            <a:noFill/>
                          </a:ln>
                          <a:solidFill>
                            <a:prstClr val="black"/>
                          </a:solidFill>
                          <a:effectLst/>
                          <a:uLnTx/>
                          <a:uFillTx/>
                          <a:latin typeface="Cambria Math" panose="02040503050406030204" pitchFamily="18" charset="0"/>
                          <a:ea typeface="+mn-ea"/>
                          <a:cs typeface="+mn-cs"/>
                        </a:rPr>
                        <m:t>é</m:t>
                      </m:r>
                      <m:r>
                        <a:rPr kumimoji="0" lang="fr-FR" sz="2800" b="1" i="1" u="none" strike="noStrike" kern="1200" cap="none" spc="0" normalizeH="0" baseline="0" noProof="0" dirty="0">
                          <a:ln>
                            <a:noFill/>
                          </a:ln>
                          <a:solidFill>
                            <a:prstClr val="black"/>
                          </a:solidFill>
                          <a:effectLst/>
                          <a:uLnTx/>
                          <a:uFillTx/>
                          <a:latin typeface="Cambria Math" panose="02040503050406030204" pitchFamily="18" charset="0"/>
                          <a:ea typeface="+mn-ea"/>
                          <a:cs typeface="+mn-cs"/>
                        </a:rPr>
                        <m:t>𝒒𝒖𝒆𝒏𝒄𝒆</m:t>
                      </m:r>
                      <m:r>
                        <a:rPr kumimoji="0" lang="fr-FR" sz="2800" b="1" i="1"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rPr>
                        <m:t>×</m:t>
                      </m:r>
                      <m:r>
                        <a:rPr kumimoji="0" lang="fr-FR" sz="2800" b="1" i="1"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rPr>
                        <m:t>𝟏𝟎𝟎</m:t>
                      </m:r>
                    </m:oMath>
                  </m:oMathPara>
                </a14:m>
                <a:endParaRPr kumimoji="0" lang="fr-FR" sz="2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13" name="Rectangle à coins arrondis 95">
                <a:extLst>
                  <a:ext uri="{FF2B5EF4-FFF2-40B4-BE49-F238E27FC236}">
                    <a16:creationId xmlns:a16="http://schemas.microsoft.com/office/drawing/2014/main" id="{FCBA8A4D-BEEB-18C8-B766-A471FDC1BE76}"/>
                  </a:ext>
                </a:extLst>
              </p:cNvPr>
              <p:cNvSpPr>
                <a:spLocks noRot="1" noChangeAspect="1" noMove="1" noResize="1" noEditPoints="1" noAdjustHandles="1" noChangeArrowheads="1" noChangeShapeType="1" noTextEdit="1"/>
              </p:cNvSpPr>
              <p:nvPr/>
            </p:nvSpPr>
            <p:spPr>
              <a:xfrm>
                <a:off x="2476718" y="4420314"/>
                <a:ext cx="6878538" cy="646665"/>
              </a:xfrm>
              <a:prstGeom prst="roundRect">
                <a:avLst/>
              </a:prstGeom>
              <a:blipFill>
                <a:blip r:embed="rId5"/>
                <a:stretch>
                  <a:fillRect/>
                </a:stretch>
              </a:blipFill>
              <a:ln w="38100">
                <a:solidFill>
                  <a:schemeClr val="accent1"/>
                </a:solidFill>
              </a:ln>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4" name="Rectangle à coins arrondis 96">
                <a:extLst>
                  <a:ext uri="{FF2B5EF4-FFF2-40B4-BE49-F238E27FC236}">
                    <a16:creationId xmlns:a16="http://schemas.microsoft.com/office/drawing/2014/main" id="{BC784AA6-2D24-05E5-E49A-1D504738A4F0}"/>
                  </a:ext>
                </a:extLst>
              </p:cNvPr>
              <p:cNvSpPr/>
              <p:nvPr/>
            </p:nvSpPr>
            <p:spPr>
              <a:xfrm>
                <a:off x="1810439" y="5289915"/>
                <a:ext cx="8552622" cy="514592"/>
              </a:xfrm>
              <a:prstGeom prst="round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MA" sz="3200" b="1" i="0" u="none" strike="noStrike" kern="1200" cap="none" spc="0" normalizeH="0" baseline="0" noProof="0" dirty="0">
                    <a:ln>
                      <a:noFill/>
                    </a:ln>
                    <a:solidFill>
                      <a:prstClr val="black"/>
                    </a:solidFill>
                    <a:effectLst/>
                    <a:uLnTx/>
                    <a:uFillTx/>
                    <a:latin typeface="Calibri" panose="020F0502020204030204"/>
                    <a:ea typeface="+mn-ea"/>
                    <a:cs typeface="+mn-cs"/>
                  </a:rPr>
                  <a:t>Pourcentage </a:t>
                </a:r>
                <a14:m>
                  <m:oMath xmlns:m="http://schemas.openxmlformats.org/officeDocument/2006/math">
                    <m:r>
                      <a:rPr kumimoji="0" lang="fr-FR" sz="32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𝒅𝒆</m:t>
                    </m:r>
                    <m:r>
                      <a:rPr kumimoji="0" lang="fr-FR" sz="32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 </m:t>
                    </m:r>
                    <m:r>
                      <m:rPr>
                        <m:nor/>
                      </m:rPr>
                      <a:rPr kumimoji="0" lang="fr-FR" sz="3200" b="1" i="0"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3 </m:t>
                    </m:r>
                    <m:r>
                      <m:rPr>
                        <m:nor/>
                      </m:rPr>
                      <a:rPr kumimoji="0" lang="fr-FR" sz="3200" b="1" i="0"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amis</m:t>
                    </m:r>
                    <m:r>
                      <a:rPr kumimoji="0" lang="fr-FR" sz="32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MA" sz="32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MA" sz="32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𝟏𝟎𝟎</m:t>
                    </m:r>
                    <m:r>
                      <a:rPr kumimoji="0" lang="fr-MA" sz="32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oMath>
                </a14:m>
                <a:endParaRPr kumimoji="0" lang="fr-FR" sz="3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14" name="Rectangle à coins arrondis 96">
                <a:extLst>
                  <a:ext uri="{FF2B5EF4-FFF2-40B4-BE49-F238E27FC236}">
                    <a16:creationId xmlns:a16="http://schemas.microsoft.com/office/drawing/2014/main" id="{BC784AA6-2D24-05E5-E49A-1D504738A4F0}"/>
                  </a:ext>
                </a:extLst>
              </p:cNvPr>
              <p:cNvSpPr>
                <a:spLocks noRot="1" noChangeAspect="1" noMove="1" noResize="1" noEditPoints="1" noAdjustHandles="1" noChangeArrowheads="1" noChangeShapeType="1" noTextEdit="1"/>
              </p:cNvSpPr>
              <p:nvPr/>
            </p:nvSpPr>
            <p:spPr>
              <a:xfrm>
                <a:off x="1810439" y="5289915"/>
                <a:ext cx="8552622" cy="514592"/>
              </a:xfrm>
              <a:prstGeom prst="roundRect">
                <a:avLst/>
              </a:prstGeom>
              <a:blipFill>
                <a:blip r:embed="rId6"/>
                <a:stretch>
                  <a:fillRect l="-1497" t="-21429" b="-46429"/>
                </a:stretch>
              </a:blipFill>
              <a:ln w="38100">
                <a:noFill/>
              </a:ln>
            </p:spPr>
            <p:txBody>
              <a:bodyPr/>
              <a:lstStyle/>
              <a:p>
                <a:r>
                  <a:rPr lang="fr-FR">
                    <a:noFill/>
                  </a:rPr>
                  <a:t> </a:t>
                </a:r>
              </a:p>
            </p:txBody>
          </p:sp>
        </mc:Fallback>
      </mc:AlternateContent>
      <p:sp>
        <p:nvSpPr>
          <p:cNvPr id="15" name="ZoneTexte 14">
            <a:extLst>
              <a:ext uri="{FF2B5EF4-FFF2-40B4-BE49-F238E27FC236}">
                <a16:creationId xmlns:a16="http://schemas.microsoft.com/office/drawing/2014/main" id="{02FC4634-02B4-64D4-A7B7-57D0E632E58F}"/>
              </a:ext>
            </a:extLst>
          </p:cNvPr>
          <p:cNvSpPr txBox="1"/>
          <p:nvPr/>
        </p:nvSpPr>
        <p:spPr>
          <a:xfrm>
            <a:off x="3574949" y="5897273"/>
            <a:ext cx="5278770" cy="58477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MA" sz="3200" b="1" i="0" u="none" strike="noStrike" kern="1200" cap="none" spc="0" normalizeH="0" baseline="0" noProof="0" dirty="0">
                <a:ln>
                  <a:noFill/>
                </a:ln>
                <a:solidFill>
                  <a:prstClr val="black"/>
                </a:solidFill>
                <a:effectLst/>
                <a:uLnTx/>
                <a:uFillTx/>
                <a:latin typeface="Calibri" panose="020F0502020204030204"/>
                <a:ea typeface="+mn-ea"/>
                <a:cs typeface="+mn-cs"/>
              </a:rPr>
              <a:t>……….des élèves ont  3 amis</a:t>
            </a:r>
          </a:p>
        </p:txBody>
      </p:sp>
      <p:graphicFrame>
        <p:nvGraphicFramePr>
          <p:cNvPr id="16" name="Tableau 15">
            <a:extLst>
              <a:ext uri="{FF2B5EF4-FFF2-40B4-BE49-F238E27FC236}">
                <a16:creationId xmlns:a16="http://schemas.microsoft.com/office/drawing/2014/main" id="{FD2CE4B2-3AA8-ABA6-D761-59AC5D3F2E20}"/>
              </a:ext>
            </a:extLst>
          </p:cNvPr>
          <p:cNvGraphicFramePr>
            <a:graphicFrameLocks noGrp="1"/>
          </p:cNvGraphicFramePr>
          <p:nvPr>
            <p:extLst>
              <p:ext uri="{D42A27DB-BD31-4B8C-83A1-F6EECF244321}">
                <p14:modId xmlns:p14="http://schemas.microsoft.com/office/powerpoint/2010/main" val="4010408946"/>
              </p:ext>
            </p:extLst>
          </p:nvPr>
        </p:nvGraphicFramePr>
        <p:xfrm>
          <a:off x="1230402" y="1927249"/>
          <a:ext cx="9197334" cy="2255520"/>
        </p:xfrm>
        <a:graphic>
          <a:graphicData uri="http://schemas.openxmlformats.org/drawingml/2006/table">
            <a:tbl>
              <a:tblPr firstRow="1" bandRow="1">
                <a:tableStyleId>{5C22544A-7EE6-4342-B048-85BDC9FD1C3A}</a:tableStyleId>
              </a:tblPr>
              <a:tblGrid>
                <a:gridCol w="1789044">
                  <a:extLst>
                    <a:ext uri="{9D8B030D-6E8A-4147-A177-3AD203B41FA5}">
                      <a16:colId xmlns:a16="http://schemas.microsoft.com/office/drawing/2014/main" val="566779362"/>
                    </a:ext>
                  </a:extLst>
                </a:gridCol>
                <a:gridCol w="1276734">
                  <a:extLst>
                    <a:ext uri="{9D8B030D-6E8A-4147-A177-3AD203B41FA5}">
                      <a16:colId xmlns:a16="http://schemas.microsoft.com/office/drawing/2014/main" val="3824997040"/>
                    </a:ext>
                  </a:extLst>
                </a:gridCol>
                <a:gridCol w="1532889">
                  <a:extLst>
                    <a:ext uri="{9D8B030D-6E8A-4147-A177-3AD203B41FA5}">
                      <a16:colId xmlns:a16="http://schemas.microsoft.com/office/drawing/2014/main" val="1596274096"/>
                    </a:ext>
                  </a:extLst>
                </a:gridCol>
                <a:gridCol w="1532889">
                  <a:extLst>
                    <a:ext uri="{9D8B030D-6E8A-4147-A177-3AD203B41FA5}">
                      <a16:colId xmlns:a16="http://schemas.microsoft.com/office/drawing/2014/main" val="3930161169"/>
                    </a:ext>
                  </a:extLst>
                </a:gridCol>
                <a:gridCol w="1532889">
                  <a:extLst>
                    <a:ext uri="{9D8B030D-6E8A-4147-A177-3AD203B41FA5}">
                      <a16:colId xmlns:a16="http://schemas.microsoft.com/office/drawing/2014/main" val="2516692933"/>
                    </a:ext>
                  </a:extLst>
                </a:gridCol>
                <a:gridCol w="1532889">
                  <a:extLst>
                    <a:ext uri="{9D8B030D-6E8A-4147-A177-3AD203B41FA5}">
                      <a16:colId xmlns:a16="http://schemas.microsoft.com/office/drawing/2014/main" val="3801335606"/>
                    </a:ext>
                  </a:extLst>
                </a:gridCol>
              </a:tblGrid>
              <a:tr h="37084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Nombre d’amis</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3</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4</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5</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6</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7</a:t>
                      </a:r>
                    </a:p>
                  </a:txBody>
                  <a:tcPr/>
                </a:tc>
                <a:extLst>
                  <a:ext uri="{0D108BD9-81ED-4DB2-BD59-A6C34878D82A}">
                    <a16:rowId xmlns:a16="http://schemas.microsoft.com/office/drawing/2014/main" val="2962487253"/>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2</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6</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7</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4</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1</a:t>
                      </a:r>
                    </a:p>
                  </a:txBody>
                  <a:tcPr/>
                </a:tc>
                <a:extLst>
                  <a:ext uri="{0D108BD9-81ED-4DB2-BD59-A6C34878D82A}">
                    <a16:rowId xmlns:a16="http://schemas.microsoft.com/office/drawing/2014/main" val="2388247746"/>
                  </a:ext>
                </a:extLst>
              </a:tr>
              <a:tr h="370840">
                <a:tc>
                  <a:txBody>
                    <a:bodyPr/>
                    <a:lstStyle/>
                    <a:p>
                      <a:r>
                        <a:rPr lang="fr-FR" sz="2400" b="1" kern="1200" dirty="0">
                          <a:solidFill>
                            <a:schemeClr val="dk1"/>
                          </a:solidFill>
                          <a:latin typeface="Calibri" panose="020F0502020204030204"/>
                          <a:ea typeface="+mn-ea"/>
                          <a:cs typeface="+mn-cs"/>
                        </a:rPr>
                        <a:t>Fréquence</a:t>
                      </a:r>
                    </a:p>
                  </a:txBody>
                  <a:tcPr/>
                </a:tc>
                <a:tc>
                  <a:txBody>
                    <a:bodyPr/>
                    <a:lstStyle/>
                    <a:p>
                      <a:pPr algn="ctr"/>
                      <a:r>
                        <a:rPr lang="fr-FR" sz="2000" b="1" dirty="0"/>
                        <a:t>0,1</a:t>
                      </a:r>
                    </a:p>
                  </a:txBody>
                  <a:tcPr/>
                </a:tc>
                <a:tc>
                  <a:txBody>
                    <a:bodyPr/>
                    <a:lstStyle/>
                    <a:p>
                      <a:pPr algn="ctr"/>
                      <a:r>
                        <a:rPr lang="fr-FR" sz="2000" b="1" dirty="0"/>
                        <a:t>0,3</a:t>
                      </a:r>
                    </a:p>
                  </a:txBody>
                  <a:tcPr/>
                </a:tc>
                <a:tc>
                  <a:txBody>
                    <a:bodyPr/>
                    <a:lstStyle/>
                    <a:p>
                      <a:pPr algn="ctr"/>
                      <a:r>
                        <a:rPr lang="fr-FR" sz="2000" b="1" dirty="0"/>
                        <a:t>0,35</a:t>
                      </a:r>
                    </a:p>
                  </a:txBody>
                  <a:tcPr/>
                </a:tc>
                <a:tc>
                  <a:txBody>
                    <a:bodyPr/>
                    <a:lstStyle/>
                    <a:p>
                      <a:pPr algn="ctr"/>
                      <a:r>
                        <a:rPr lang="fr-FR" sz="2000" b="1" dirty="0"/>
                        <a:t>0,2</a:t>
                      </a:r>
                    </a:p>
                  </a:txBody>
                  <a:tcPr/>
                </a:tc>
                <a:tc>
                  <a:txBody>
                    <a:bodyPr/>
                    <a:lstStyle/>
                    <a:p>
                      <a:pPr algn="ctr"/>
                      <a:r>
                        <a:rPr lang="fr-FR" sz="2000" b="1" dirty="0">
                          <a:solidFill>
                            <a:schemeClr val="tx1"/>
                          </a:solidFill>
                        </a:rPr>
                        <a:t>0,05</a:t>
                      </a:r>
                    </a:p>
                  </a:txBody>
                  <a:tcPr/>
                </a:tc>
                <a:extLst>
                  <a:ext uri="{0D108BD9-81ED-4DB2-BD59-A6C34878D82A}">
                    <a16:rowId xmlns:a16="http://schemas.microsoft.com/office/drawing/2014/main" val="2563969252"/>
                  </a:ext>
                </a:extLst>
              </a:tr>
              <a:tr h="370840">
                <a:tc>
                  <a:txBody>
                    <a:bodyPr/>
                    <a:lstStyle/>
                    <a:p>
                      <a:r>
                        <a:rPr lang="fr-FR" sz="2400" b="1" kern="1200" dirty="0">
                          <a:solidFill>
                            <a:schemeClr val="dk1"/>
                          </a:solidFill>
                          <a:latin typeface="Calibri" panose="020F0502020204030204"/>
                          <a:ea typeface="+mn-ea"/>
                          <a:cs typeface="+mn-cs"/>
                        </a:rPr>
                        <a:t>Pourcentage</a:t>
                      </a:r>
                    </a:p>
                  </a:txBody>
                  <a:tcPr/>
                </a:tc>
                <a:tc>
                  <a:txBody>
                    <a:bodyPr/>
                    <a:lstStyle/>
                    <a:p>
                      <a:pPr algn="ctr"/>
                      <a:r>
                        <a:rPr lang="fr-FR" sz="2800" b="1" dirty="0">
                          <a:solidFill>
                            <a:srgbClr val="FF0000"/>
                          </a:solidFill>
                        </a:rPr>
                        <a:t>…….</a:t>
                      </a:r>
                    </a:p>
                  </a:txBody>
                  <a:tcPr/>
                </a:tc>
                <a:tc>
                  <a:txBody>
                    <a:bodyPr/>
                    <a:lstStyle/>
                    <a:p>
                      <a:endParaRPr lang="fr-FR" sz="2400"/>
                    </a:p>
                  </a:txBody>
                  <a:tcPr/>
                </a:tc>
                <a:tc>
                  <a:txBody>
                    <a:bodyPr/>
                    <a:lstStyle/>
                    <a:p>
                      <a:endParaRPr lang="fr-FR" sz="2400"/>
                    </a:p>
                  </a:txBody>
                  <a:tcPr/>
                </a:tc>
                <a:tc>
                  <a:txBody>
                    <a:bodyPr/>
                    <a:lstStyle/>
                    <a:p>
                      <a:endParaRPr lang="fr-FR" sz="2400"/>
                    </a:p>
                  </a:txBody>
                  <a:tcPr/>
                </a:tc>
                <a:tc>
                  <a:txBody>
                    <a:bodyPr/>
                    <a:lstStyle/>
                    <a:p>
                      <a:endParaRPr lang="fr-FR" sz="2400" dirty="0"/>
                    </a:p>
                  </a:txBody>
                  <a:tcPr/>
                </a:tc>
                <a:extLst>
                  <a:ext uri="{0D108BD9-81ED-4DB2-BD59-A6C34878D82A}">
                    <a16:rowId xmlns:a16="http://schemas.microsoft.com/office/drawing/2014/main" val="3701159237"/>
                  </a:ext>
                </a:extLst>
              </a:tr>
            </a:tbl>
          </a:graphicData>
        </a:graphic>
      </p:graphicFrame>
    </p:spTree>
    <p:extLst>
      <p:ext uri="{BB962C8B-B14F-4D97-AF65-F5344CB8AC3E}">
        <p14:creationId xmlns:p14="http://schemas.microsoft.com/office/powerpoint/2010/main" val="241521288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8FB718-D310-2BF6-B243-8D59FBA2FF8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04E4730-9B5D-27B7-3C48-803CE53A4D2A}"/>
              </a:ext>
            </a:extLst>
          </p:cNvPr>
          <p:cNvSpPr>
            <a:spLocks noGrp="1"/>
          </p:cNvSpPr>
          <p:nvPr>
            <p:ph type="title"/>
          </p:nvPr>
        </p:nvSpPr>
        <p:spPr/>
        <p:txBody>
          <a:bodyPr/>
          <a:lstStyle/>
          <a:p>
            <a:r>
              <a:rPr lang="fr-FR" dirty="0"/>
              <a:t>Voici la bonne réponse.</a:t>
            </a:r>
          </a:p>
        </p:txBody>
      </p:sp>
      <p:grpSp>
        <p:nvGrpSpPr>
          <p:cNvPr id="10" name="Groupe 9">
            <a:extLst>
              <a:ext uri="{FF2B5EF4-FFF2-40B4-BE49-F238E27FC236}">
                <a16:creationId xmlns:a16="http://schemas.microsoft.com/office/drawing/2014/main" id="{2CD0AC16-FC33-1C5E-1615-E6CE7A774DE4}"/>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A78A8569-12CE-984D-3545-C1E89A599EC8}"/>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D461D597-0EF6-2A48-F72A-AF6E3CAF61D7}"/>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pic>
        <p:nvPicPr>
          <p:cNvPr id="3" name="Image 2">
            <a:extLst>
              <a:ext uri="{FF2B5EF4-FFF2-40B4-BE49-F238E27FC236}">
                <a16:creationId xmlns:a16="http://schemas.microsoft.com/office/drawing/2014/main" id="{396636CA-691A-E1A4-C9DB-48C9C1B4B4BD}"/>
              </a:ext>
            </a:extLst>
          </p:cNvPr>
          <p:cNvPicPr>
            <a:picLocks noChangeAspect="1"/>
          </p:cNvPicPr>
          <p:nvPr/>
        </p:nvPicPr>
        <p:blipFill>
          <a:blip r:embed="rId3"/>
          <a:stretch>
            <a:fillRect/>
          </a:stretch>
        </p:blipFill>
        <p:spPr>
          <a:xfrm>
            <a:off x="11261035" y="1052633"/>
            <a:ext cx="502852" cy="502852"/>
          </a:xfrm>
          <a:prstGeom prst="rect">
            <a:avLst/>
          </a:prstGeom>
        </p:spPr>
      </p:pic>
      <mc:AlternateContent xmlns:mc="http://schemas.openxmlformats.org/markup-compatibility/2006" xmlns:a14="http://schemas.microsoft.com/office/drawing/2010/main">
        <mc:Choice Requires="a14">
          <p:sp>
            <p:nvSpPr>
              <p:cNvPr id="6" name="Rectangle à coins arrondis 71">
                <a:extLst>
                  <a:ext uri="{FF2B5EF4-FFF2-40B4-BE49-F238E27FC236}">
                    <a16:creationId xmlns:a16="http://schemas.microsoft.com/office/drawing/2014/main" id="{0AC9EAF5-0AF7-6122-8E17-9E1C71C92BEC}"/>
                  </a:ext>
                </a:extLst>
              </p:cNvPr>
              <p:cNvSpPr/>
              <p:nvPr/>
            </p:nvSpPr>
            <p:spPr>
              <a:xfrm>
                <a:off x="2310287" y="1163670"/>
                <a:ext cx="7211400" cy="391815"/>
              </a:xfrm>
              <a:prstGeom prst="round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𝑬𝒇𝒇𝒆𝒄𝒕𝒊𝒇</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 </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𝒕𝒐𝒕𝒂𝒍</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𝟐</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𝟔</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𝟕</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𝟒</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𝟏</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2400" b="1" i="1" u="none" strike="noStrike" kern="1200" cap="none" spc="0" normalizeH="0" baseline="0" noProof="0" dirty="0" smtClean="0">
                          <a:ln>
                            <a:noFill/>
                          </a:ln>
                          <a:solidFill>
                            <a:srgbClr val="FF0000"/>
                          </a:solidFill>
                          <a:effectLst/>
                          <a:uLnTx/>
                          <a:uFillTx/>
                          <a:latin typeface="Cambria Math" panose="02040503050406030204" pitchFamily="18" charset="0"/>
                          <a:ea typeface="+mn-ea"/>
                          <a:cs typeface="+mn-cs"/>
                        </a:rPr>
                        <m:t>𝟐𝟎</m:t>
                      </m:r>
                    </m:oMath>
                  </m:oMathPara>
                </a14:m>
                <a:endParaRPr kumimoji="0" lang="fr-FR"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6" name="Rectangle à coins arrondis 71">
                <a:extLst>
                  <a:ext uri="{FF2B5EF4-FFF2-40B4-BE49-F238E27FC236}">
                    <a16:creationId xmlns:a16="http://schemas.microsoft.com/office/drawing/2014/main" id="{0AC9EAF5-0AF7-6122-8E17-9E1C71C92BEC}"/>
                  </a:ext>
                </a:extLst>
              </p:cNvPr>
              <p:cNvSpPr>
                <a:spLocks noRot="1" noChangeAspect="1" noMove="1" noResize="1" noEditPoints="1" noAdjustHandles="1" noChangeArrowheads="1" noChangeShapeType="1" noTextEdit="1"/>
              </p:cNvSpPr>
              <p:nvPr/>
            </p:nvSpPr>
            <p:spPr>
              <a:xfrm>
                <a:off x="2310287" y="1163670"/>
                <a:ext cx="7211400" cy="391815"/>
              </a:xfrm>
              <a:prstGeom prst="roundRect">
                <a:avLst/>
              </a:prstGeom>
              <a:blipFill>
                <a:blip r:embed="rId4"/>
                <a:stretch>
                  <a:fillRect b="-31250"/>
                </a:stretch>
              </a:blipFill>
              <a:ln w="38100">
                <a:noFill/>
              </a:ln>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3" name="Rectangle à coins arrondis 95">
                <a:extLst>
                  <a:ext uri="{FF2B5EF4-FFF2-40B4-BE49-F238E27FC236}">
                    <a16:creationId xmlns:a16="http://schemas.microsoft.com/office/drawing/2014/main" id="{5FC09576-ADD4-B151-9752-A6EE2906C36D}"/>
                  </a:ext>
                </a:extLst>
              </p:cNvPr>
              <p:cNvSpPr/>
              <p:nvPr/>
            </p:nvSpPr>
            <p:spPr>
              <a:xfrm>
                <a:off x="2476718" y="4420314"/>
                <a:ext cx="6878538" cy="646665"/>
              </a:xfrm>
              <a:prstGeom prst="roundRect">
                <a:avLst/>
              </a:prstGeom>
              <a:solidFill>
                <a:schemeClr val="accent2">
                  <a:lumMod val="20000"/>
                  <a:lumOff val="80000"/>
                </a:schemeClr>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left"/>
                    </m:oMathParaPr>
                    <m:oMath xmlns:m="http://schemas.openxmlformats.org/officeDocument/2006/math">
                      <m:r>
                        <a:rPr kumimoji="0" lang="fr-FR" sz="2800" b="1" i="1" u="none" strike="noStrike" kern="1200" cap="none" spc="0" normalizeH="0" baseline="0" noProof="0" dirty="0">
                          <a:ln>
                            <a:noFill/>
                          </a:ln>
                          <a:solidFill>
                            <a:prstClr val="black"/>
                          </a:solidFill>
                          <a:effectLst/>
                          <a:uLnTx/>
                          <a:uFillTx/>
                          <a:latin typeface="Cambria Math" panose="02040503050406030204" pitchFamily="18" charset="0"/>
                          <a:ea typeface="+mn-ea"/>
                          <a:cs typeface="+mn-cs"/>
                        </a:rPr>
                        <m:t>𝑷𝒐𝒖𝒓𝒄𝒆𝒏𝒕𝒂𝒈𝒆</m:t>
                      </m:r>
                      <m:r>
                        <a:rPr kumimoji="0" lang="fr-FR" sz="2800" b="1" i="1" u="none" strike="noStrike" kern="1200" cap="none" spc="0" normalizeH="0" baseline="0" noProof="0" dirty="0">
                          <a:ln>
                            <a:noFill/>
                          </a:ln>
                          <a:solidFill>
                            <a:prstClr val="black"/>
                          </a:solidFill>
                          <a:effectLst/>
                          <a:uLnTx/>
                          <a:uFillTx/>
                          <a:latin typeface="Cambria Math" panose="02040503050406030204" pitchFamily="18" charset="0"/>
                          <a:ea typeface="+mn-ea"/>
                          <a:cs typeface="+mn-cs"/>
                        </a:rPr>
                        <m:t>=</m:t>
                      </m:r>
                      <m:r>
                        <a:rPr kumimoji="0" lang="fr-FR" sz="2800" b="1" i="1" u="none" strike="noStrike" kern="1200" cap="none" spc="0" normalizeH="0" baseline="0" noProof="0" dirty="0">
                          <a:ln>
                            <a:noFill/>
                          </a:ln>
                          <a:solidFill>
                            <a:prstClr val="black"/>
                          </a:solidFill>
                          <a:effectLst/>
                          <a:uLnTx/>
                          <a:uFillTx/>
                          <a:latin typeface="Cambria Math" panose="02040503050406030204" pitchFamily="18" charset="0"/>
                          <a:ea typeface="+mn-ea"/>
                          <a:cs typeface="+mn-cs"/>
                        </a:rPr>
                        <m:t>𝑭𝒓</m:t>
                      </m:r>
                      <m:r>
                        <a:rPr kumimoji="0" lang="fr-FR" sz="2800" b="1" i="1" u="none" strike="noStrike" kern="1200" cap="none" spc="0" normalizeH="0" baseline="0" noProof="0" dirty="0">
                          <a:ln>
                            <a:noFill/>
                          </a:ln>
                          <a:solidFill>
                            <a:prstClr val="black"/>
                          </a:solidFill>
                          <a:effectLst/>
                          <a:uLnTx/>
                          <a:uFillTx/>
                          <a:latin typeface="Cambria Math" panose="02040503050406030204" pitchFamily="18" charset="0"/>
                          <a:ea typeface="+mn-ea"/>
                          <a:cs typeface="+mn-cs"/>
                        </a:rPr>
                        <m:t>é</m:t>
                      </m:r>
                      <m:r>
                        <a:rPr kumimoji="0" lang="fr-FR" sz="2800" b="1" i="1" u="none" strike="noStrike" kern="1200" cap="none" spc="0" normalizeH="0" baseline="0" noProof="0" dirty="0">
                          <a:ln>
                            <a:noFill/>
                          </a:ln>
                          <a:solidFill>
                            <a:prstClr val="black"/>
                          </a:solidFill>
                          <a:effectLst/>
                          <a:uLnTx/>
                          <a:uFillTx/>
                          <a:latin typeface="Cambria Math" panose="02040503050406030204" pitchFamily="18" charset="0"/>
                          <a:ea typeface="+mn-ea"/>
                          <a:cs typeface="+mn-cs"/>
                        </a:rPr>
                        <m:t>𝒒𝒖𝒆𝒏𝒄𝒆</m:t>
                      </m:r>
                      <m:r>
                        <a:rPr kumimoji="0" lang="fr-FR" sz="2800" b="1" i="1"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rPr>
                        <m:t>×</m:t>
                      </m:r>
                      <m:r>
                        <a:rPr kumimoji="0" lang="fr-FR" sz="2800" b="1" i="1"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rPr>
                        <m:t>𝟏𝟎𝟎</m:t>
                      </m:r>
                    </m:oMath>
                  </m:oMathPara>
                </a14:m>
                <a:endParaRPr kumimoji="0" lang="fr-FR" sz="2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13" name="Rectangle à coins arrondis 95">
                <a:extLst>
                  <a:ext uri="{FF2B5EF4-FFF2-40B4-BE49-F238E27FC236}">
                    <a16:creationId xmlns:a16="http://schemas.microsoft.com/office/drawing/2014/main" id="{5FC09576-ADD4-B151-9752-A6EE2906C36D}"/>
                  </a:ext>
                </a:extLst>
              </p:cNvPr>
              <p:cNvSpPr>
                <a:spLocks noRot="1" noChangeAspect="1" noMove="1" noResize="1" noEditPoints="1" noAdjustHandles="1" noChangeArrowheads="1" noChangeShapeType="1" noTextEdit="1"/>
              </p:cNvSpPr>
              <p:nvPr/>
            </p:nvSpPr>
            <p:spPr>
              <a:xfrm>
                <a:off x="2476718" y="4420314"/>
                <a:ext cx="6878538" cy="646665"/>
              </a:xfrm>
              <a:prstGeom prst="roundRect">
                <a:avLst/>
              </a:prstGeom>
              <a:blipFill>
                <a:blip r:embed="rId5"/>
                <a:stretch>
                  <a:fillRect/>
                </a:stretch>
              </a:blipFill>
              <a:ln w="38100">
                <a:solidFill>
                  <a:schemeClr val="accent1"/>
                </a:solidFill>
              </a:ln>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4" name="Rectangle à coins arrondis 96">
                <a:extLst>
                  <a:ext uri="{FF2B5EF4-FFF2-40B4-BE49-F238E27FC236}">
                    <a16:creationId xmlns:a16="http://schemas.microsoft.com/office/drawing/2014/main" id="{7E8B9EA0-BBFC-C818-A1E0-DAD8B3E8BC33}"/>
                  </a:ext>
                </a:extLst>
              </p:cNvPr>
              <p:cNvSpPr/>
              <p:nvPr/>
            </p:nvSpPr>
            <p:spPr>
              <a:xfrm>
                <a:off x="1810439" y="5289915"/>
                <a:ext cx="8552622" cy="514592"/>
              </a:xfrm>
              <a:prstGeom prst="round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MA" sz="3200" b="1" i="0" u="none" strike="noStrike" kern="1200" cap="none" spc="0" normalizeH="0" baseline="0" noProof="0" dirty="0">
                    <a:ln>
                      <a:noFill/>
                    </a:ln>
                    <a:solidFill>
                      <a:prstClr val="black"/>
                    </a:solidFill>
                    <a:effectLst/>
                    <a:uLnTx/>
                    <a:uFillTx/>
                    <a:latin typeface="Calibri" panose="020F0502020204030204"/>
                    <a:ea typeface="+mn-ea"/>
                    <a:cs typeface="+mn-cs"/>
                  </a:rPr>
                  <a:t>Pourcentage </a:t>
                </a:r>
                <a14:m>
                  <m:oMath xmlns:m="http://schemas.openxmlformats.org/officeDocument/2006/math">
                    <m:r>
                      <a:rPr kumimoji="0" lang="fr-FR" sz="32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𝒅𝒆</m:t>
                    </m:r>
                    <m:r>
                      <a:rPr kumimoji="0" lang="fr-FR" sz="32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 </m:t>
                    </m:r>
                    <m:r>
                      <m:rPr>
                        <m:nor/>
                      </m:rPr>
                      <a:rPr kumimoji="0" lang="fr-FR" sz="3200" b="1" i="0"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3 </m:t>
                    </m:r>
                    <m:r>
                      <m:rPr>
                        <m:nor/>
                      </m:rPr>
                      <a:rPr kumimoji="0" lang="fr-FR" sz="3200" b="1" i="0"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amis</m:t>
                    </m:r>
                    <m:r>
                      <a:rPr kumimoji="0" lang="fr-FR" sz="32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32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𝟎</m:t>
                    </m:r>
                    <m:r>
                      <a:rPr kumimoji="0" lang="fr-FR" sz="32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32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𝟏</m:t>
                    </m:r>
                    <m:r>
                      <a:rPr kumimoji="0" lang="fr-MA" sz="32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MA" sz="32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𝟏𝟎𝟎</m:t>
                    </m:r>
                    <m:r>
                      <a:rPr kumimoji="0" lang="fr-MA" sz="32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3200" b="1" i="1" u="none" strike="noStrike" kern="1200" cap="none" spc="0" normalizeH="0" baseline="0" noProof="0" dirty="0" smtClean="0">
                        <a:ln>
                          <a:noFill/>
                        </a:ln>
                        <a:solidFill>
                          <a:srgbClr val="FF0000"/>
                        </a:solidFill>
                        <a:effectLst/>
                        <a:uLnTx/>
                        <a:uFillTx/>
                        <a:latin typeface="Cambria Math" panose="02040503050406030204" pitchFamily="18" charset="0"/>
                        <a:ea typeface="+mn-ea"/>
                        <a:cs typeface="+mn-cs"/>
                      </a:rPr>
                      <m:t>𝟏𝟎</m:t>
                    </m:r>
                    <m:r>
                      <a:rPr kumimoji="0" lang="fr-MA" sz="3200" b="1" i="1" u="none" strike="noStrike" kern="1200" cap="none" spc="0" normalizeH="0" baseline="0" noProof="0" dirty="0" smtClean="0">
                        <a:ln>
                          <a:noFill/>
                        </a:ln>
                        <a:solidFill>
                          <a:srgbClr val="FF0000"/>
                        </a:solidFill>
                        <a:effectLst/>
                        <a:uLnTx/>
                        <a:uFillTx/>
                        <a:latin typeface="Cambria Math" panose="02040503050406030204" pitchFamily="18" charset="0"/>
                        <a:ea typeface="+mn-ea"/>
                        <a:cs typeface="+mn-cs"/>
                      </a:rPr>
                      <m:t>%</m:t>
                    </m:r>
                  </m:oMath>
                </a14:m>
                <a:endParaRPr kumimoji="0" lang="fr-FR" sz="3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14" name="Rectangle à coins arrondis 96">
                <a:extLst>
                  <a:ext uri="{FF2B5EF4-FFF2-40B4-BE49-F238E27FC236}">
                    <a16:creationId xmlns:a16="http://schemas.microsoft.com/office/drawing/2014/main" id="{7E8B9EA0-BBFC-C818-A1E0-DAD8B3E8BC33}"/>
                  </a:ext>
                </a:extLst>
              </p:cNvPr>
              <p:cNvSpPr>
                <a:spLocks noRot="1" noChangeAspect="1" noMove="1" noResize="1" noEditPoints="1" noAdjustHandles="1" noChangeArrowheads="1" noChangeShapeType="1" noTextEdit="1"/>
              </p:cNvSpPr>
              <p:nvPr/>
            </p:nvSpPr>
            <p:spPr>
              <a:xfrm>
                <a:off x="1810439" y="5289915"/>
                <a:ext cx="8552622" cy="514592"/>
              </a:xfrm>
              <a:prstGeom prst="roundRect">
                <a:avLst/>
              </a:prstGeom>
              <a:blipFill>
                <a:blip r:embed="rId6"/>
                <a:stretch>
                  <a:fillRect l="-1497" t="-21429" b="-46429"/>
                </a:stretch>
              </a:blipFill>
              <a:ln w="38100">
                <a:noFill/>
              </a:ln>
            </p:spPr>
            <p:txBody>
              <a:bodyPr/>
              <a:lstStyle/>
              <a:p>
                <a:r>
                  <a:rPr lang="fr-FR">
                    <a:noFill/>
                  </a:rPr>
                  <a:t> </a:t>
                </a:r>
              </a:p>
            </p:txBody>
          </p:sp>
        </mc:Fallback>
      </mc:AlternateContent>
      <p:sp>
        <p:nvSpPr>
          <p:cNvPr id="15" name="ZoneTexte 14">
            <a:extLst>
              <a:ext uri="{FF2B5EF4-FFF2-40B4-BE49-F238E27FC236}">
                <a16:creationId xmlns:a16="http://schemas.microsoft.com/office/drawing/2014/main" id="{FA6081E2-F0E8-8FDA-773C-7247D1BE5E0A}"/>
              </a:ext>
            </a:extLst>
          </p:cNvPr>
          <p:cNvSpPr txBox="1"/>
          <p:nvPr/>
        </p:nvSpPr>
        <p:spPr>
          <a:xfrm>
            <a:off x="3574949" y="5897273"/>
            <a:ext cx="5278770" cy="58477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MA" sz="3200" b="1" i="0" u="none" strike="noStrike" kern="1200" cap="none" spc="0" normalizeH="0" baseline="0" noProof="0" dirty="0">
                <a:ln>
                  <a:noFill/>
                </a:ln>
                <a:solidFill>
                  <a:prstClr val="black"/>
                </a:solidFill>
                <a:effectLst/>
                <a:uLnTx/>
                <a:uFillTx/>
                <a:latin typeface="Calibri" panose="020F0502020204030204"/>
                <a:ea typeface="+mn-ea"/>
                <a:cs typeface="+mn-cs"/>
              </a:rPr>
              <a:t>10% des élèves ont  3 amis</a:t>
            </a:r>
          </a:p>
        </p:txBody>
      </p:sp>
      <p:graphicFrame>
        <p:nvGraphicFramePr>
          <p:cNvPr id="16" name="Tableau 15">
            <a:extLst>
              <a:ext uri="{FF2B5EF4-FFF2-40B4-BE49-F238E27FC236}">
                <a16:creationId xmlns:a16="http://schemas.microsoft.com/office/drawing/2014/main" id="{62616A76-9154-FD47-4342-FD246D68AF0D}"/>
              </a:ext>
            </a:extLst>
          </p:cNvPr>
          <p:cNvGraphicFramePr>
            <a:graphicFrameLocks noGrp="1"/>
          </p:cNvGraphicFramePr>
          <p:nvPr/>
        </p:nvGraphicFramePr>
        <p:xfrm>
          <a:off x="1230402" y="1927249"/>
          <a:ext cx="9197334" cy="2255520"/>
        </p:xfrm>
        <a:graphic>
          <a:graphicData uri="http://schemas.openxmlformats.org/drawingml/2006/table">
            <a:tbl>
              <a:tblPr firstRow="1" bandRow="1">
                <a:tableStyleId>{5C22544A-7EE6-4342-B048-85BDC9FD1C3A}</a:tableStyleId>
              </a:tblPr>
              <a:tblGrid>
                <a:gridCol w="1789044">
                  <a:extLst>
                    <a:ext uri="{9D8B030D-6E8A-4147-A177-3AD203B41FA5}">
                      <a16:colId xmlns:a16="http://schemas.microsoft.com/office/drawing/2014/main" val="566779362"/>
                    </a:ext>
                  </a:extLst>
                </a:gridCol>
                <a:gridCol w="1276734">
                  <a:extLst>
                    <a:ext uri="{9D8B030D-6E8A-4147-A177-3AD203B41FA5}">
                      <a16:colId xmlns:a16="http://schemas.microsoft.com/office/drawing/2014/main" val="3824997040"/>
                    </a:ext>
                  </a:extLst>
                </a:gridCol>
                <a:gridCol w="1532889">
                  <a:extLst>
                    <a:ext uri="{9D8B030D-6E8A-4147-A177-3AD203B41FA5}">
                      <a16:colId xmlns:a16="http://schemas.microsoft.com/office/drawing/2014/main" val="1596274096"/>
                    </a:ext>
                  </a:extLst>
                </a:gridCol>
                <a:gridCol w="1532889">
                  <a:extLst>
                    <a:ext uri="{9D8B030D-6E8A-4147-A177-3AD203B41FA5}">
                      <a16:colId xmlns:a16="http://schemas.microsoft.com/office/drawing/2014/main" val="3930161169"/>
                    </a:ext>
                  </a:extLst>
                </a:gridCol>
                <a:gridCol w="1532889">
                  <a:extLst>
                    <a:ext uri="{9D8B030D-6E8A-4147-A177-3AD203B41FA5}">
                      <a16:colId xmlns:a16="http://schemas.microsoft.com/office/drawing/2014/main" val="2516692933"/>
                    </a:ext>
                  </a:extLst>
                </a:gridCol>
                <a:gridCol w="1532889">
                  <a:extLst>
                    <a:ext uri="{9D8B030D-6E8A-4147-A177-3AD203B41FA5}">
                      <a16:colId xmlns:a16="http://schemas.microsoft.com/office/drawing/2014/main" val="3801335606"/>
                    </a:ext>
                  </a:extLst>
                </a:gridCol>
              </a:tblGrid>
              <a:tr h="37084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Nombre d’amis</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3</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4</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5</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6</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7</a:t>
                      </a:r>
                    </a:p>
                  </a:txBody>
                  <a:tcPr/>
                </a:tc>
                <a:extLst>
                  <a:ext uri="{0D108BD9-81ED-4DB2-BD59-A6C34878D82A}">
                    <a16:rowId xmlns:a16="http://schemas.microsoft.com/office/drawing/2014/main" val="2962487253"/>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2</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6</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7</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4</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1</a:t>
                      </a:r>
                    </a:p>
                  </a:txBody>
                  <a:tcPr/>
                </a:tc>
                <a:extLst>
                  <a:ext uri="{0D108BD9-81ED-4DB2-BD59-A6C34878D82A}">
                    <a16:rowId xmlns:a16="http://schemas.microsoft.com/office/drawing/2014/main" val="2388247746"/>
                  </a:ext>
                </a:extLst>
              </a:tr>
              <a:tr h="370840">
                <a:tc>
                  <a:txBody>
                    <a:bodyPr/>
                    <a:lstStyle/>
                    <a:p>
                      <a:r>
                        <a:rPr lang="fr-FR" sz="2400" b="1" kern="1200" dirty="0">
                          <a:solidFill>
                            <a:schemeClr val="dk1"/>
                          </a:solidFill>
                          <a:latin typeface="Calibri" panose="020F0502020204030204"/>
                          <a:ea typeface="+mn-ea"/>
                          <a:cs typeface="+mn-cs"/>
                        </a:rPr>
                        <a:t>Fréquence</a:t>
                      </a:r>
                    </a:p>
                  </a:txBody>
                  <a:tcPr/>
                </a:tc>
                <a:tc>
                  <a:txBody>
                    <a:bodyPr/>
                    <a:lstStyle/>
                    <a:p>
                      <a:pPr algn="ctr"/>
                      <a:r>
                        <a:rPr lang="fr-FR" sz="2000" b="1" dirty="0"/>
                        <a:t>0,1</a:t>
                      </a:r>
                    </a:p>
                  </a:txBody>
                  <a:tcPr/>
                </a:tc>
                <a:tc>
                  <a:txBody>
                    <a:bodyPr/>
                    <a:lstStyle/>
                    <a:p>
                      <a:pPr algn="ctr"/>
                      <a:r>
                        <a:rPr lang="fr-FR" sz="2000" b="1" dirty="0"/>
                        <a:t>0,3</a:t>
                      </a:r>
                    </a:p>
                  </a:txBody>
                  <a:tcPr/>
                </a:tc>
                <a:tc>
                  <a:txBody>
                    <a:bodyPr/>
                    <a:lstStyle/>
                    <a:p>
                      <a:pPr algn="ctr"/>
                      <a:r>
                        <a:rPr lang="fr-FR" sz="2000" b="1" dirty="0"/>
                        <a:t>0,35</a:t>
                      </a:r>
                    </a:p>
                  </a:txBody>
                  <a:tcPr/>
                </a:tc>
                <a:tc>
                  <a:txBody>
                    <a:bodyPr/>
                    <a:lstStyle/>
                    <a:p>
                      <a:pPr algn="ctr"/>
                      <a:r>
                        <a:rPr lang="fr-FR" sz="2000" b="1" dirty="0"/>
                        <a:t>0,2</a:t>
                      </a:r>
                    </a:p>
                  </a:txBody>
                  <a:tcPr/>
                </a:tc>
                <a:tc>
                  <a:txBody>
                    <a:bodyPr/>
                    <a:lstStyle/>
                    <a:p>
                      <a:pPr algn="ctr"/>
                      <a:r>
                        <a:rPr lang="fr-FR" sz="2000" b="1" dirty="0">
                          <a:solidFill>
                            <a:schemeClr val="tx1"/>
                          </a:solidFill>
                        </a:rPr>
                        <a:t>0,05</a:t>
                      </a:r>
                    </a:p>
                  </a:txBody>
                  <a:tcPr/>
                </a:tc>
                <a:extLst>
                  <a:ext uri="{0D108BD9-81ED-4DB2-BD59-A6C34878D82A}">
                    <a16:rowId xmlns:a16="http://schemas.microsoft.com/office/drawing/2014/main" val="2563969252"/>
                  </a:ext>
                </a:extLst>
              </a:tr>
              <a:tr h="370840">
                <a:tc>
                  <a:txBody>
                    <a:bodyPr/>
                    <a:lstStyle/>
                    <a:p>
                      <a:r>
                        <a:rPr lang="fr-FR" sz="2400" b="1" kern="1200" dirty="0">
                          <a:solidFill>
                            <a:schemeClr val="dk1"/>
                          </a:solidFill>
                          <a:latin typeface="Calibri" panose="020F0502020204030204"/>
                          <a:ea typeface="+mn-ea"/>
                          <a:cs typeface="+mn-cs"/>
                        </a:rPr>
                        <a:t>Pourcentage</a:t>
                      </a:r>
                    </a:p>
                  </a:txBody>
                  <a:tcPr/>
                </a:tc>
                <a:tc>
                  <a:txBody>
                    <a:bodyPr/>
                    <a:lstStyle/>
                    <a:p>
                      <a:pPr algn="ctr"/>
                      <a:r>
                        <a:rPr lang="fr-FR" sz="2800" b="1" dirty="0">
                          <a:solidFill>
                            <a:srgbClr val="FF0000"/>
                          </a:solidFill>
                        </a:rPr>
                        <a:t>10%</a:t>
                      </a:r>
                    </a:p>
                  </a:txBody>
                  <a:tcPr/>
                </a:tc>
                <a:tc>
                  <a:txBody>
                    <a:bodyPr/>
                    <a:lstStyle/>
                    <a:p>
                      <a:endParaRPr lang="fr-FR" sz="2400"/>
                    </a:p>
                  </a:txBody>
                  <a:tcPr/>
                </a:tc>
                <a:tc>
                  <a:txBody>
                    <a:bodyPr/>
                    <a:lstStyle/>
                    <a:p>
                      <a:endParaRPr lang="fr-FR" sz="2400"/>
                    </a:p>
                  </a:txBody>
                  <a:tcPr/>
                </a:tc>
                <a:tc>
                  <a:txBody>
                    <a:bodyPr/>
                    <a:lstStyle/>
                    <a:p>
                      <a:endParaRPr lang="fr-FR" sz="2400"/>
                    </a:p>
                  </a:txBody>
                  <a:tcPr/>
                </a:tc>
                <a:tc>
                  <a:txBody>
                    <a:bodyPr/>
                    <a:lstStyle/>
                    <a:p>
                      <a:endParaRPr lang="fr-FR" sz="2400" dirty="0"/>
                    </a:p>
                  </a:txBody>
                  <a:tcPr/>
                </a:tc>
                <a:extLst>
                  <a:ext uri="{0D108BD9-81ED-4DB2-BD59-A6C34878D82A}">
                    <a16:rowId xmlns:a16="http://schemas.microsoft.com/office/drawing/2014/main" val="3701159237"/>
                  </a:ext>
                </a:extLst>
              </a:tr>
            </a:tbl>
          </a:graphicData>
        </a:graphic>
      </p:graphicFrame>
      <p:sp>
        <p:nvSpPr>
          <p:cNvPr id="7" name="Espace réservé du contenu 6">
            <a:extLst>
              <a:ext uri="{FF2B5EF4-FFF2-40B4-BE49-F238E27FC236}">
                <a16:creationId xmlns:a16="http://schemas.microsoft.com/office/drawing/2014/main" id="{6B3154F2-4761-90E2-23B3-21D64C69FA7B}"/>
              </a:ext>
            </a:extLst>
          </p:cNvPr>
          <p:cNvSpPr>
            <a:spLocks noGrp="1"/>
          </p:cNvSpPr>
          <p:nvPr>
            <p:ph sz="quarter" idx="11"/>
          </p:nvPr>
        </p:nvSpPr>
        <p:spPr/>
        <p:txBody>
          <a:bodyPr/>
          <a:lstStyle/>
          <a:p>
            <a:endParaRPr lang="fr-FR"/>
          </a:p>
        </p:txBody>
      </p:sp>
    </p:spTree>
    <p:extLst>
      <p:ext uri="{BB962C8B-B14F-4D97-AF65-F5344CB8AC3E}">
        <p14:creationId xmlns:p14="http://schemas.microsoft.com/office/powerpoint/2010/main" val="399072675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FC23BC-C06F-D2E3-B007-43DAD48C55D6}"/>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AC14EB1-EFC4-220D-4559-B07653FCB52E}"/>
              </a:ext>
            </a:extLst>
          </p:cNvPr>
          <p:cNvSpPr>
            <a:spLocks noGrp="1"/>
          </p:cNvSpPr>
          <p:nvPr>
            <p:ph type="title"/>
          </p:nvPr>
        </p:nvSpPr>
        <p:spPr/>
        <p:txBody>
          <a:bodyPr/>
          <a:lstStyle/>
          <a:p>
            <a:r>
              <a:rPr kumimoji="0" lang="fr-FR" sz="1600" b="1" i="0" u="none" strike="noStrike" kern="1200" cap="none" spc="0" normalizeH="0" baseline="0" noProof="0" dirty="0">
                <a:ln>
                  <a:noFill/>
                </a:ln>
                <a:solidFill>
                  <a:prstClr val="black"/>
                </a:solidFill>
                <a:effectLst/>
                <a:uLnTx/>
                <a:uFillTx/>
                <a:latin typeface="Calibri" panose="020F0502020204030204" pitchFamily="34" charset="0"/>
                <a:ea typeface="+mj-ea"/>
                <a:cs typeface="Calibri" panose="020F0502020204030204" pitchFamily="34" charset="0"/>
              </a:rPr>
              <a:t>Complétez pour calculer le pourcentage de 4 amis.</a:t>
            </a:r>
            <a:endParaRPr lang="fr-FR" dirty="0"/>
          </a:p>
        </p:txBody>
      </p:sp>
      <p:sp>
        <p:nvSpPr>
          <p:cNvPr id="4" name="Espace réservé du contenu 3">
            <a:extLst>
              <a:ext uri="{FF2B5EF4-FFF2-40B4-BE49-F238E27FC236}">
                <a16:creationId xmlns:a16="http://schemas.microsoft.com/office/drawing/2014/main" id="{D2F4BBB5-822C-D835-A11D-81CBF21C9923}"/>
              </a:ext>
            </a:extLst>
          </p:cNvPr>
          <p:cNvSpPr>
            <a:spLocks noGrp="1"/>
          </p:cNvSpPr>
          <p:nvPr>
            <p:ph sz="quarter" idx="11"/>
          </p:nvPr>
        </p:nvSpPr>
        <p:spPr>
          <a:xfrm>
            <a:off x="935304" y="668339"/>
            <a:ext cx="10558061" cy="287134"/>
          </a:xfrm>
        </p:spPr>
        <p:txBody>
          <a:bodyPr/>
          <a:lstStyle/>
          <a:p>
            <a:pPr marL="0" lvl="0" indent="0">
              <a:defRPr/>
            </a:pPr>
            <a:r>
              <a:rPr lang="fr-FR" dirty="0">
                <a:solidFill>
                  <a:prstClr val="white">
                    <a:lumMod val="65000"/>
                  </a:prstClr>
                </a:solidFill>
                <a:latin typeface="Calibri"/>
              </a:rPr>
              <a:t>L’enseignant laisse un moment de réflexion et explique la situation</a:t>
            </a:r>
            <a:endParaRPr lang="fr-FR" dirty="0"/>
          </a:p>
        </p:txBody>
      </p:sp>
      <p:grpSp>
        <p:nvGrpSpPr>
          <p:cNvPr id="10" name="Groupe 9">
            <a:extLst>
              <a:ext uri="{FF2B5EF4-FFF2-40B4-BE49-F238E27FC236}">
                <a16:creationId xmlns:a16="http://schemas.microsoft.com/office/drawing/2014/main" id="{4A5CD5DB-2995-9CE6-9A3C-B8C3959AA881}"/>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7C033E26-C64B-049D-26CD-B4615A5DC008}"/>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EC02399E-0540-CCB2-C2A3-5F59BCBDB00C}"/>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pic>
        <p:nvPicPr>
          <p:cNvPr id="17" name="Image 16">
            <a:extLst>
              <a:ext uri="{FF2B5EF4-FFF2-40B4-BE49-F238E27FC236}">
                <a16:creationId xmlns:a16="http://schemas.microsoft.com/office/drawing/2014/main" id="{A58C090C-7D21-6F0E-B511-ACA99EB9534E}"/>
              </a:ext>
            </a:extLst>
          </p:cNvPr>
          <p:cNvPicPr>
            <a:picLocks noChangeAspect="1"/>
          </p:cNvPicPr>
          <p:nvPr/>
        </p:nvPicPr>
        <p:blipFill>
          <a:blip r:embed="rId3"/>
          <a:stretch>
            <a:fillRect/>
          </a:stretch>
        </p:blipFill>
        <p:spPr>
          <a:xfrm>
            <a:off x="11261035" y="1052633"/>
            <a:ext cx="502852" cy="502852"/>
          </a:xfrm>
          <a:prstGeom prst="rect">
            <a:avLst/>
          </a:prstGeom>
        </p:spPr>
      </p:pic>
      <mc:AlternateContent xmlns:mc="http://schemas.openxmlformats.org/markup-compatibility/2006" xmlns:a14="http://schemas.microsoft.com/office/drawing/2010/main">
        <mc:Choice Requires="a14">
          <p:sp>
            <p:nvSpPr>
              <p:cNvPr id="18" name="Rectangle à coins arrondis 71">
                <a:extLst>
                  <a:ext uri="{FF2B5EF4-FFF2-40B4-BE49-F238E27FC236}">
                    <a16:creationId xmlns:a16="http://schemas.microsoft.com/office/drawing/2014/main" id="{3C26772A-A1DC-6C2F-EC75-62C1BA5388AE}"/>
                  </a:ext>
                </a:extLst>
              </p:cNvPr>
              <p:cNvSpPr/>
              <p:nvPr/>
            </p:nvSpPr>
            <p:spPr>
              <a:xfrm>
                <a:off x="2310287" y="1163670"/>
                <a:ext cx="7211400" cy="391815"/>
              </a:xfrm>
              <a:prstGeom prst="round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𝑬𝒇𝒇𝒆𝒄𝒕𝒊𝒇</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 </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𝒕𝒐𝒕𝒂𝒍</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𝟐</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𝟔</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𝟕</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𝟒</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𝟏</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oMath>
                  </m:oMathPara>
                </a14:m>
                <a:endParaRPr kumimoji="0" lang="fr-FR"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18" name="Rectangle à coins arrondis 71">
                <a:extLst>
                  <a:ext uri="{FF2B5EF4-FFF2-40B4-BE49-F238E27FC236}">
                    <a16:creationId xmlns:a16="http://schemas.microsoft.com/office/drawing/2014/main" id="{3C26772A-A1DC-6C2F-EC75-62C1BA5388AE}"/>
                  </a:ext>
                </a:extLst>
              </p:cNvPr>
              <p:cNvSpPr>
                <a:spLocks noRot="1" noChangeAspect="1" noMove="1" noResize="1" noEditPoints="1" noAdjustHandles="1" noChangeArrowheads="1" noChangeShapeType="1" noTextEdit="1"/>
              </p:cNvSpPr>
              <p:nvPr/>
            </p:nvSpPr>
            <p:spPr>
              <a:xfrm>
                <a:off x="2310287" y="1163670"/>
                <a:ext cx="7211400" cy="391815"/>
              </a:xfrm>
              <a:prstGeom prst="roundRect">
                <a:avLst/>
              </a:prstGeom>
              <a:blipFill>
                <a:blip r:embed="rId4"/>
                <a:stretch>
                  <a:fillRect b="-31250"/>
                </a:stretch>
              </a:blipFill>
              <a:ln w="38100">
                <a:noFill/>
              </a:ln>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9" name="Rectangle à coins arrondis 95">
                <a:extLst>
                  <a:ext uri="{FF2B5EF4-FFF2-40B4-BE49-F238E27FC236}">
                    <a16:creationId xmlns:a16="http://schemas.microsoft.com/office/drawing/2014/main" id="{EBC0F4BA-ACB9-7F4D-CEF7-A64A3B9D7556}"/>
                  </a:ext>
                </a:extLst>
              </p:cNvPr>
              <p:cNvSpPr/>
              <p:nvPr/>
            </p:nvSpPr>
            <p:spPr>
              <a:xfrm>
                <a:off x="2476718" y="4420314"/>
                <a:ext cx="6878538" cy="646665"/>
              </a:xfrm>
              <a:prstGeom prst="roundRect">
                <a:avLst/>
              </a:prstGeom>
              <a:solidFill>
                <a:schemeClr val="accent2">
                  <a:lumMod val="20000"/>
                  <a:lumOff val="80000"/>
                </a:schemeClr>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left"/>
                    </m:oMathParaPr>
                    <m:oMath xmlns:m="http://schemas.openxmlformats.org/officeDocument/2006/math">
                      <m:r>
                        <a:rPr kumimoji="0" lang="fr-FR" sz="2800" b="1" i="1" u="none" strike="noStrike" kern="1200" cap="none" spc="0" normalizeH="0" baseline="0" noProof="0" dirty="0">
                          <a:ln>
                            <a:noFill/>
                          </a:ln>
                          <a:solidFill>
                            <a:prstClr val="black"/>
                          </a:solidFill>
                          <a:effectLst/>
                          <a:uLnTx/>
                          <a:uFillTx/>
                          <a:latin typeface="Cambria Math" panose="02040503050406030204" pitchFamily="18" charset="0"/>
                          <a:ea typeface="+mn-ea"/>
                          <a:cs typeface="+mn-cs"/>
                        </a:rPr>
                        <m:t>𝑷𝒐𝒖𝒓𝒄𝒆𝒏𝒕𝒂𝒈𝒆</m:t>
                      </m:r>
                      <m:r>
                        <a:rPr kumimoji="0" lang="fr-FR" sz="2800" b="1" i="1" u="none" strike="noStrike" kern="1200" cap="none" spc="0" normalizeH="0" baseline="0" noProof="0" dirty="0">
                          <a:ln>
                            <a:noFill/>
                          </a:ln>
                          <a:solidFill>
                            <a:prstClr val="black"/>
                          </a:solidFill>
                          <a:effectLst/>
                          <a:uLnTx/>
                          <a:uFillTx/>
                          <a:latin typeface="Cambria Math" panose="02040503050406030204" pitchFamily="18" charset="0"/>
                          <a:ea typeface="+mn-ea"/>
                          <a:cs typeface="+mn-cs"/>
                        </a:rPr>
                        <m:t>=</m:t>
                      </m:r>
                      <m:r>
                        <a:rPr kumimoji="0" lang="fr-FR" sz="2800" b="1" i="1" u="none" strike="noStrike" kern="1200" cap="none" spc="0" normalizeH="0" baseline="0" noProof="0" dirty="0">
                          <a:ln>
                            <a:noFill/>
                          </a:ln>
                          <a:solidFill>
                            <a:prstClr val="black"/>
                          </a:solidFill>
                          <a:effectLst/>
                          <a:uLnTx/>
                          <a:uFillTx/>
                          <a:latin typeface="Cambria Math" panose="02040503050406030204" pitchFamily="18" charset="0"/>
                          <a:ea typeface="+mn-ea"/>
                          <a:cs typeface="+mn-cs"/>
                        </a:rPr>
                        <m:t>𝑭𝒓</m:t>
                      </m:r>
                      <m:r>
                        <a:rPr kumimoji="0" lang="fr-FR" sz="2800" b="1" i="1" u="none" strike="noStrike" kern="1200" cap="none" spc="0" normalizeH="0" baseline="0" noProof="0" dirty="0">
                          <a:ln>
                            <a:noFill/>
                          </a:ln>
                          <a:solidFill>
                            <a:prstClr val="black"/>
                          </a:solidFill>
                          <a:effectLst/>
                          <a:uLnTx/>
                          <a:uFillTx/>
                          <a:latin typeface="Cambria Math" panose="02040503050406030204" pitchFamily="18" charset="0"/>
                          <a:ea typeface="+mn-ea"/>
                          <a:cs typeface="+mn-cs"/>
                        </a:rPr>
                        <m:t>é</m:t>
                      </m:r>
                      <m:r>
                        <a:rPr kumimoji="0" lang="fr-FR" sz="2800" b="1" i="1" u="none" strike="noStrike" kern="1200" cap="none" spc="0" normalizeH="0" baseline="0" noProof="0" dirty="0">
                          <a:ln>
                            <a:noFill/>
                          </a:ln>
                          <a:solidFill>
                            <a:prstClr val="black"/>
                          </a:solidFill>
                          <a:effectLst/>
                          <a:uLnTx/>
                          <a:uFillTx/>
                          <a:latin typeface="Cambria Math" panose="02040503050406030204" pitchFamily="18" charset="0"/>
                          <a:ea typeface="+mn-ea"/>
                          <a:cs typeface="+mn-cs"/>
                        </a:rPr>
                        <m:t>𝒒𝒖𝒆𝒏𝒄𝒆</m:t>
                      </m:r>
                      <m:r>
                        <a:rPr kumimoji="0" lang="fr-FR" sz="2800" b="1" i="1"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rPr>
                        <m:t>×</m:t>
                      </m:r>
                      <m:r>
                        <a:rPr kumimoji="0" lang="fr-FR" sz="2800" b="1" i="1"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rPr>
                        <m:t>𝟏𝟎𝟎</m:t>
                      </m:r>
                    </m:oMath>
                  </m:oMathPara>
                </a14:m>
                <a:endParaRPr kumimoji="0" lang="fr-FR" sz="2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19" name="Rectangle à coins arrondis 95">
                <a:extLst>
                  <a:ext uri="{FF2B5EF4-FFF2-40B4-BE49-F238E27FC236}">
                    <a16:creationId xmlns:a16="http://schemas.microsoft.com/office/drawing/2014/main" id="{EBC0F4BA-ACB9-7F4D-CEF7-A64A3B9D7556}"/>
                  </a:ext>
                </a:extLst>
              </p:cNvPr>
              <p:cNvSpPr>
                <a:spLocks noRot="1" noChangeAspect="1" noMove="1" noResize="1" noEditPoints="1" noAdjustHandles="1" noChangeArrowheads="1" noChangeShapeType="1" noTextEdit="1"/>
              </p:cNvSpPr>
              <p:nvPr/>
            </p:nvSpPr>
            <p:spPr>
              <a:xfrm>
                <a:off x="2476718" y="4420314"/>
                <a:ext cx="6878538" cy="646665"/>
              </a:xfrm>
              <a:prstGeom prst="roundRect">
                <a:avLst/>
              </a:prstGeom>
              <a:blipFill>
                <a:blip r:embed="rId5"/>
                <a:stretch>
                  <a:fillRect/>
                </a:stretch>
              </a:blipFill>
              <a:ln w="38100">
                <a:solidFill>
                  <a:schemeClr val="accent1"/>
                </a:solidFill>
              </a:ln>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0" name="Rectangle à coins arrondis 96">
                <a:extLst>
                  <a:ext uri="{FF2B5EF4-FFF2-40B4-BE49-F238E27FC236}">
                    <a16:creationId xmlns:a16="http://schemas.microsoft.com/office/drawing/2014/main" id="{8AF005F3-379D-04E8-4FC5-5F988BA97D27}"/>
                  </a:ext>
                </a:extLst>
              </p:cNvPr>
              <p:cNvSpPr/>
              <p:nvPr/>
            </p:nvSpPr>
            <p:spPr>
              <a:xfrm>
                <a:off x="1810439" y="5289915"/>
                <a:ext cx="8552622" cy="514592"/>
              </a:xfrm>
              <a:prstGeom prst="round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MA" sz="3200" b="1" i="0" u="none" strike="noStrike" kern="1200" cap="none" spc="0" normalizeH="0" baseline="0" noProof="0" dirty="0">
                    <a:ln>
                      <a:noFill/>
                    </a:ln>
                    <a:solidFill>
                      <a:prstClr val="black"/>
                    </a:solidFill>
                    <a:effectLst/>
                    <a:uLnTx/>
                    <a:uFillTx/>
                    <a:latin typeface="Calibri" panose="020F0502020204030204"/>
                    <a:ea typeface="+mn-ea"/>
                    <a:cs typeface="+mn-cs"/>
                  </a:rPr>
                  <a:t>Pourcentage </a:t>
                </a:r>
                <a14:m>
                  <m:oMath xmlns:m="http://schemas.openxmlformats.org/officeDocument/2006/math">
                    <m:r>
                      <a:rPr kumimoji="0" lang="fr-FR" sz="32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𝒅𝒆</m:t>
                    </m:r>
                    <m:r>
                      <a:rPr kumimoji="0" lang="fr-FR" sz="32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 </m:t>
                    </m:r>
                    <m:r>
                      <m:rPr>
                        <m:nor/>
                      </m:rPr>
                      <a:rPr kumimoji="0" lang="fr-FR" sz="3200" b="1" i="0"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4 </m:t>
                    </m:r>
                    <m:r>
                      <m:rPr>
                        <m:nor/>
                      </m:rPr>
                      <a:rPr kumimoji="0" lang="fr-FR" sz="3200" b="1" i="0"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amis</m:t>
                    </m:r>
                    <m:r>
                      <a:rPr kumimoji="0" lang="fr-FR" sz="32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MA" sz="32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MA" sz="32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𝟏𝟎𝟎</m:t>
                    </m:r>
                    <m:r>
                      <a:rPr kumimoji="0" lang="fr-MA" sz="32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oMath>
                </a14:m>
                <a:endParaRPr kumimoji="0" lang="fr-FR" sz="3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20" name="Rectangle à coins arrondis 96">
                <a:extLst>
                  <a:ext uri="{FF2B5EF4-FFF2-40B4-BE49-F238E27FC236}">
                    <a16:creationId xmlns:a16="http://schemas.microsoft.com/office/drawing/2014/main" id="{8AF005F3-379D-04E8-4FC5-5F988BA97D27}"/>
                  </a:ext>
                </a:extLst>
              </p:cNvPr>
              <p:cNvSpPr>
                <a:spLocks noRot="1" noChangeAspect="1" noMove="1" noResize="1" noEditPoints="1" noAdjustHandles="1" noChangeArrowheads="1" noChangeShapeType="1" noTextEdit="1"/>
              </p:cNvSpPr>
              <p:nvPr/>
            </p:nvSpPr>
            <p:spPr>
              <a:xfrm>
                <a:off x="1810439" y="5289915"/>
                <a:ext cx="8552622" cy="514592"/>
              </a:xfrm>
              <a:prstGeom prst="roundRect">
                <a:avLst/>
              </a:prstGeom>
              <a:blipFill>
                <a:blip r:embed="rId6"/>
                <a:stretch>
                  <a:fillRect l="-1497" t="-21429" b="-46429"/>
                </a:stretch>
              </a:blipFill>
              <a:ln w="38100">
                <a:noFill/>
              </a:ln>
            </p:spPr>
            <p:txBody>
              <a:bodyPr/>
              <a:lstStyle/>
              <a:p>
                <a:r>
                  <a:rPr lang="fr-FR">
                    <a:noFill/>
                  </a:rPr>
                  <a:t> </a:t>
                </a:r>
              </a:p>
            </p:txBody>
          </p:sp>
        </mc:Fallback>
      </mc:AlternateContent>
      <p:sp>
        <p:nvSpPr>
          <p:cNvPr id="21" name="ZoneTexte 20">
            <a:extLst>
              <a:ext uri="{FF2B5EF4-FFF2-40B4-BE49-F238E27FC236}">
                <a16:creationId xmlns:a16="http://schemas.microsoft.com/office/drawing/2014/main" id="{09B1ADAE-1471-ACFD-962C-F05B947A34CE}"/>
              </a:ext>
            </a:extLst>
          </p:cNvPr>
          <p:cNvSpPr txBox="1"/>
          <p:nvPr/>
        </p:nvSpPr>
        <p:spPr>
          <a:xfrm>
            <a:off x="3080039" y="5879924"/>
            <a:ext cx="5278770" cy="58477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MA" sz="3200" b="1" i="0" u="none" strike="noStrike" kern="1200" cap="none" spc="0" normalizeH="0" baseline="0" noProof="0" dirty="0">
                <a:ln>
                  <a:noFill/>
                </a:ln>
                <a:solidFill>
                  <a:prstClr val="black"/>
                </a:solidFill>
                <a:effectLst/>
                <a:uLnTx/>
                <a:uFillTx/>
                <a:latin typeface="Calibri" panose="020F0502020204030204"/>
                <a:ea typeface="+mn-ea"/>
                <a:cs typeface="+mn-cs"/>
              </a:rPr>
              <a:t>……des élèves ont  4 amis</a:t>
            </a:r>
          </a:p>
        </p:txBody>
      </p:sp>
      <p:graphicFrame>
        <p:nvGraphicFramePr>
          <p:cNvPr id="22" name="Tableau 21">
            <a:extLst>
              <a:ext uri="{FF2B5EF4-FFF2-40B4-BE49-F238E27FC236}">
                <a16:creationId xmlns:a16="http://schemas.microsoft.com/office/drawing/2014/main" id="{E40DAEDF-B737-A8E4-4EDB-4B45FEEAE2B5}"/>
              </a:ext>
            </a:extLst>
          </p:cNvPr>
          <p:cNvGraphicFramePr>
            <a:graphicFrameLocks noGrp="1"/>
          </p:cNvGraphicFramePr>
          <p:nvPr>
            <p:extLst>
              <p:ext uri="{D42A27DB-BD31-4B8C-83A1-F6EECF244321}">
                <p14:modId xmlns:p14="http://schemas.microsoft.com/office/powerpoint/2010/main" val="530774192"/>
              </p:ext>
            </p:extLst>
          </p:nvPr>
        </p:nvGraphicFramePr>
        <p:xfrm>
          <a:off x="1230402" y="1927249"/>
          <a:ext cx="9197334" cy="2255520"/>
        </p:xfrm>
        <a:graphic>
          <a:graphicData uri="http://schemas.openxmlformats.org/drawingml/2006/table">
            <a:tbl>
              <a:tblPr firstRow="1" bandRow="1">
                <a:tableStyleId>{5C22544A-7EE6-4342-B048-85BDC9FD1C3A}</a:tableStyleId>
              </a:tblPr>
              <a:tblGrid>
                <a:gridCol w="1789044">
                  <a:extLst>
                    <a:ext uri="{9D8B030D-6E8A-4147-A177-3AD203B41FA5}">
                      <a16:colId xmlns:a16="http://schemas.microsoft.com/office/drawing/2014/main" val="566779362"/>
                    </a:ext>
                  </a:extLst>
                </a:gridCol>
                <a:gridCol w="1276734">
                  <a:extLst>
                    <a:ext uri="{9D8B030D-6E8A-4147-A177-3AD203B41FA5}">
                      <a16:colId xmlns:a16="http://schemas.microsoft.com/office/drawing/2014/main" val="3824997040"/>
                    </a:ext>
                  </a:extLst>
                </a:gridCol>
                <a:gridCol w="1532889">
                  <a:extLst>
                    <a:ext uri="{9D8B030D-6E8A-4147-A177-3AD203B41FA5}">
                      <a16:colId xmlns:a16="http://schemas.microsoft.com/office/drawing/2014/main" val="1596274096"/>
                    </a:ext>
                  </a:extLst>
                </a:gridCol>
                <a:gridCol w="1532889">
                  <a:extLst>
                    <a:ext uri="{9D8B030D-6E8A-4147-A177-3AD203B41FA5}">
                      <a16:colId xmlns:a16="http://schemas.microsoft.com/office/drawing/2014/main" val="3930161169"/>
                    </a:ext>
                  </a:extLst>
                </a:gridCol>
                <a:gridCol w="1532889">
                  <a:extLst>
                    <a:ext uri="{9D8B030D-6E8A-4147-A177-3AD203B41FA5}">
                      <a16:colId xmlns:a16="http://schemas.microsoft.com/office/drawing/2014/main" val="2516692933"/>
                    </a:ext>
                  </a:extLst>
                </a:gridCol>
                <a:gridCol w="1532889">
                  <a:extLst>
                    <a:ext uri="{9D8B030D-6E8A-4147-A177-3AD203B41FA5}">
                      <a16:colId xmlns:a16="http://schemas.microsoft.com/office/drawing/2014/main" val="3801335606"/>
                    </a:ext>
                  </a:extLst>
                </a:gridCol>
              </a:tblGrid>
              <a:tr h="37084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Nombre d’amis</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3</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4</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5</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6</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7</a:t>
                      </a:r>
                    </a:p>
                  </a:txBody>
                  <a:tcPr/>
                </a:tc>
                <a:extLst>
                  <a:ext uri="{0D108BD9-81ED-4DB2-BD59-A6C34878D82A}">
                    <a16:rowId xmlns:a16="http://schemas.microsoft.com/office/drawing/2014/main" val="2962487253"/>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2</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6</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7</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4</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1</a:t>
                      </a:r>
                    </a:p>
                  </a:txBody>
                  <a:tcPr/>
                </a:tc>
                <a:extLst>
                  <a:ext uri="{0D108BD9-81ED-4DB2-BD59-A6C34878D82A}">
                    <a16:rowId xmlns:a16="http://schemas.microsoft.com/office/drawing/2014/main" val="2388247746"/>
                  </a:ext>
                </a:extLst>
              </a:tr>
              <a:tr h="370840">
                <a:tc>
                  <a:txBody>
                    <a:bodyPr/>
                    <a:lstStyle/>
                    <a:p>
                      <a:r>
                        <a:rPr lang="fr-FR" sz="2400" b="1" kern="1200" dirty="0">
                          <a:solidFill>
                            <a:schemeClr val="dk1"/>
                          </a:solidFill>
                          <a:latin typeface="Calibri" panose="020F0502020204030204"/>
                          <a:ea typeface="+mn-ea"/>
                          <a:cs typeface="+mn-cs"/>
                        </a:rPr>
                        <a:t>Fréquence</a:t>
                      </a:r>
                    </a:p>
                  </a:txBody>
                  <a:tcPr/>
                </a:tc>
                <a:tc>
                  <a:txBody>
                    <a:bodyPr/>
                    <a:lstStyle/>
                    <a:p>
                      <a:pPr algn="ctr"/>
                      <a:r>
                        <a:rPr lang="fr-FR" sz="2000" b="1" dirty="0"/>
                        <a:t>0,1</a:t>
                      </a:r>
                    </a:p>
                  </a:txBody>
                  <a:tcPr/>
                </a:tc>
                <a:tc>
                  <a:txBody>
                    <a:bodyPr/>
                    <a:lstStyle/>
                    <a:p>
                      <a:pPr algn="ctr"/>
                      <a:r>
                        <a:rPr lang="fr-FR" sz="2000" b="1" dirty="0"/>
                        <a:t>0,3</a:t>
                      </a:r>
                    </a:p>
                  </a:txBody>
                  <a:tcPr/>
                </a:tc>
                <a:tc>
                  <a:txBody>
                    <a:bodyPr/>
                    <a:lstStyle/>
                    <a:p>
                      <a:pPr algn="ctr"/>
                      <a:r>
                        <a:rPr lang="fr-FR" sz="2000" b="1" dirty="0"/>
                        <a:t>0,35</a:t>
                      </a:r>
                    </a:p>
                  </a:txBody>
                  <a:tcPr/>
                </a:tc>
                <a:tc>
                  <a:txBody>
                    <a:bodyPr/>
                    <a:lstStyle/>
                    <a:p>
                      <a:pPr algn="ctr"/>
                      <a:r>
                        <a:rPr lang="fr-FR" sz="2000" b="1" dirty="0"/>
                        <a:t>0,2</a:t>
                      </a:r>
                    </a:p>
                  </a:txBody>
                  <a:tcPr/>
                </a:tc>
                <a:tc>
                  <a:txBody>
                    <a:bodyPr/>
                    <a:lstStyle/>
                    <a:p>
                      <a:pPr algn="ctr"/>
                      <a:r>
                        <a:rPr lang="fr-FR" sz="2000" b="1" dirty="0">
                          <a:solidFill>
                            <a:schemeClr val="tx1"/>
                          </a:solidFill>
                        </a:rPr>
                        <a:t>0,05</a:t>
                      </a:r>
                    </a:p>
                  </a:txBody>
                  <a:tcPr/>
                </a:tc>
                <a:extLst>
                  <a:ext uri="{0D108BD9-81ED-4DB2-BD59-A6C34878D82A}">
                    <a16:rowId xmlns:a16="http://schemas.microsoft.com/office/drawing/2014/main" val="2563969252"/>
                  </a:ext>
                </a:extLst>
              </a:tr>
              <a:tr h="370840">
                <a:tc>
                  <a:txBody>
                    <a:bodyPr/>
                    <a:lstStyle/>
                    <a:p>
                      <a:r>
                        <a:rPr lang="fr-FR" sz="2400" b="1" kern="1200" dirty="0">
                          <a:solidFill>
                            <a:schemeClr val="dk1"/>
                          </a:solidFill>
                          <a:latin typeface="Calibri" panose="020F0502020204030204"/>
                          <a:ea typeface="+mn-ea"/>
                          <a:cs typeface="+mn-cs"/>
                        </a:rPr>
                        <a:t>Pourcentage</a:t>
                      </a:r>
                    </a:p>
                  </a:txBody>
                  <a:tcPr/>
                </a:tc>
                <a:tc>
                  <a:txBody>
                    <a:bodyPr/>
                    <a:lstStyle/>
                    <a:p>
                      <a:pPr algn="ctr"/>
                      <a:r>
                        <a:rPr lang="fr-FR" sz="2400" b="1" dirty="0"/>
                        <a:t>10%</a:t>
                      </a:r>
                    </a:p>
                  </a:txBody>
                  <a:tcPr/>
                </a:tc>
                <a:tc>
                  <a:txBody>
                    <a:bodyPr/>
                    <a:lstStyle/>
                    <a:p>
                      <a:pPr algn="ctr"/>
                      <a:r>
                        <a:rPr lang="fr-FR" sz="2800" b="1" dirty="0">
                          <a:solidFill>
                            <a:srgbClr val="FF0000"/>
                          </a:solidFill>
                        </a:rPr>
                        <a:t>……</a:t>
                      </a:r>
                    </a:p>
                  </a:txBody>
                  <a:tcPr/>
                </a:tc>
                <a:tc>
                  <a:txBody>
                    <a:bodyPr/>
                    <a:lstStyle/>
                    <a:p>
                      <a:endParaRPr lang="fr-FR" sz="2400"/>
                    </a:p>
                  </a:txBody>
                  <a:tcPr/>
                </a:tc>
                <a:tc>
                  <a:txBody>
                    <a:bodyPr/>
                    <a:lstStyle/>
                    <a:p>
                      <a:endParaRPr lang="fr-FR" sz="2400"/>
                    </a:p>
                  </a:txBody>
                  <a:tcPr/>
                </a:tc>
                <a:tc>
                  <a:txBody>
                    <a:bodyPr/>
                    <a:lstStyle/>
                    <a:p>
                      <a:endParaRPr lang="fr-FR" sz="2400" dirty="0"/>
                    </a:p>
                  </a:txBody>
                  <a:tcPr/>
                </a:tc>
                <a:extLst>
                  <a:ext uri="{0D108BD9-81ED-4DB2-BD59-A6C34878D82A}">
                    <a16:rowId xmlns:a16="http://schemas.microsoft.com/office/drawing/2014/main" val="3701159237"/>
                  </a:ext>
                </a:extLst>
              </a:tr>
            </a:tbl>
          </a:graphicData>
        </a:graphic>
      </p:graphicFrame>
    </p:spTree>
    <p:extLst>
      <p:ext uri="{BB962C8B-B14F-4D97-AF65-F5344CB8AC3E}">
        <p14:creationId xmlns:p14="http://schemas.microsoft.com/office/powerpoint/2010/main" val="167829393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21E5E9-53FA-11F1-441D-40780959056A}"/>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1AF7C42-B694-9241-4337-D3A80F762CF5}"/>
              </a:ext>
            </a:extLst>
          </p:cNvPr>
          <p:cNvSpPr>
            <a:spLocks noGrp="1"/>
          </p:cNvSpPr>
          <p:nvPr>
            <p:ph type="title"/>
          </p:nvPr>
        </p:nvSpPr>
        <p:spPr/>
        <p:txBody>
          <a:bodyPr/>
          <a:lstStyle/>
          <a:p>
            <a:r>
              <a:rPr lang="fr-FR" dirty="0"/>
              <a:t>Voici la bonne réponse.</a:t>
            </a:r>
          </a:p>
        </p:txBody>
      </p:sp>
      <p:grpSp>
        <p:nvGrpSpPr>
          <p:cNvPr id="10" name="Groupe 9">
            <a:extLst>
              <a:ext uri="{FF2B5EF4-FFF2-40B4-BE49-F238E27FC236}">
                <a16:creationId xmlns:a16="http://schemas.microsoft.com/office/drawing/2014/main" id="{C58D237A-F726-A639-671A-E9478365F21E}"/>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9E795E2E-2F9D-9352-A19D-FF8F057CC067}"/>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E0C8D5F5-F7D1-D4A4-CDCA-0587980C0A1E}"/>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pic>
        <p:nvPicPr>
          <p:cNvPr id="17" name="Image 16">
            <a:extLst>
              <a:ext uri="{FF2B5EF4-FFF2-40B4-BE49-F238E27FC236}">
                <a16:creationId xmlns:a16="http://schemas.microsoft.com/office/drawing/2014/main" id="{0FC290EF-9A79-A305-F091-3A5F0855F485}"/>
              </a:ext>
            </a:extLst>
          </p:cNvPr>
          <p:cNvPicPr>
            <a:picLocks noChangeAspect="1"/>
          </p:cNvPicPr>
          <p:nvPr/>
        </p:nvPicPr>
        <p:blipFill>
          <a:blip r:embed="rId3"/>
          <a:stretch>
            <a:fillRect/>
          </a:stretch>
        </p:blipFill>
        <p:spPr>
          <a:xfrm>
            <a:off x="11261035" y="1052633"/>
            <a:ext cx="502852" cy="502852"/>
          </a:xfrm>
          <a:prstGeom prst="rect">
            <a:avLst/>
          </a:prstGeom>
        </p:spPr>
      </p:pic>
      <mc:AlternateContent xmlns:mc="http://schemas.openxmlformats.org/markup-compatibility/2006" xmlns:a14="http://schemas.microsoft.com/office/drawing/2010/main">
        <mc:Choice Requires="a14">
          <p:sp>
            <p:nvSpPr>
              <p:cNvPr id="18" name="Rectangle à coins arrondis 71">
                <a:extLst>
                  <a:ext uri="{FF2B5EF4-FFF2-40B4-BE49-F238E27FC236}">
                    <a16:creationId xmlns:a16="http://schemas.microsoft.com/office/drawing/2014/main" id="{EB2DE894-1D9A-E5E1-3AC7-3E48A5D747A3}"/>
                  </a:ext>
                </a:extLst>
              </p:cNvPr>
              <p:cNvSpPr/>
              <p:nvPr/>
            </p:nvSpPr>
            <p:spPr>
              <a:xfrm>
                <a:off x="2310287" y="1163670"/>
                <a:ext cx="7211400" cy="391815"/>
              </a:xfrm>
              <a:prstGeom prst="round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𝑬𝒇𝒇𝒆𝒄𝒕𝒊𝒇</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 </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𝒕𝒐𝒕𝒂𝒍</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𝟐</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𝟔</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𝟕</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𝟒</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𝟏</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2400" b="1" i="1" u="none" strike="noStrike" kern="1200" cap="none" spc="0" normalizeH="0" baseline="0" noProof="0" dirty="0" smtClean="0">
                          <a:ln>
                            <a:noFill/>
                          </a:ln>
                          <a:solidFill>
                            <a:srgbClr val="FF0000"/>
                          </a:solidFill>
                          <a:effectLst/>
                          <a:uLnTx/>
                          <a:uFillTx/>
                          <a:latin typeface="Cambria Math" panose="02040503050406030204" pitchFamily="18" charset="0"/>
                          <a:ea typeface="+mn-ea"/>
                          <a:cs typeface="+mn-cs"/>
                        </a:rPr>
                        <m:t>𝟐𝟎</m:t>
                      </m:r>
                    </m:oMath>
                  </m:oMathPara>
                </a14:m>
                <a:endParaRPr kumimoji="0" lang="fr-FR"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18" name="Rectangle à coins arrondis 71">
                <a:extLst>
                  <a:ext uri="{FF2B5EF4-FFF2-40B4-BE49-F238E27FC236}">
                    <a16:creationId xmlns:a16="http://schemas.microsoft.com/office/drawing/2014/main" id="{EB2DE894-1D9A-E5E1-3AC7-3E48A5D747A3}"/>
                  </a:ext>
                </a:extLst>
              </p:cNvPr>
              <p:cNvSpPr>
                <a:spLocks noRot="1" noChangeAspect="1" noMove="1" noResize="1" noEditPoints="1" noAdjustHandles="1" noChangeArrowheads="1" noChangeShapeType="1" noTextEdit="1"/>
              </p:cNvSpPr>
              <p:nvPr/>
            </p:nvSpPr>
            <p:spPr>
              <a:xfrm>
                <a:off x="2310287" y="1163670"/>
                <a:ext cx="7211400" cy="391815"/>
              </a:xfrm>
              <a:prstGeom prst="roundRect">
                <a:avLst/>
              </a:prstGeom>
              <a:blipFill>
                <a:blip r:embed="rId4"/>
                <a:stretch>
                  <a:fillRect b="-31250"/>
                </a:stretch>
              </a:blipFill>
              <a:ln w="38100">
                <a:noFill/>
              </a:ln>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9" name="Rectangle à coins arrondis 95">
                <a:extLst>
                  <a:ext uri="{FF2B5EF4-FFF2-40B4-BE49-F238E27FC236}">
                    <a16:creationId xmlns:a16="http://schemas.microsoft.com/office/drawing/2014/main" id="{3665B5E5-CE77-D08F-B70B-C96A5B788B08}"/>
                  </a:ext>
                </a:extLst>
              </p:cNvPr>
              <p:cNvSpPr/>
              <p:nvPr/>
            </p:nvSpPr>
            <p:spPr>
              <a:xfrm>
                <a:off x="2476718" y="4420314"/>
                <a:ext cx="6878538" cy="646665"/>
              </a:xfrm>
              <a:prstGeom prst="roundRect">
                <a:avLst/>
              </a:prstGeom>
              <a:solidFill>
                <a:schemeClr val="accent2">
                  <a:lumMod val="20000"/>
                  <a:lumOff val="80000"/>
                </a:schemeClr>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left"/>
                    </m:oMathParaPr>
                    <m:oMath xmlns:m="http://schemas.openxmlformats.org/officeDocument/2006/math">
                      <m:r>
                        <a:rPr kumimoji="0" lang="fr-FR" sz="2800" b="1" i="1" u="none" strike="noStrike" kern="1200" cap="none" spc="0" normalizeH="0" baseline="0" noProof="0" dirty="0">
                          <a:ln>
                            <a:noFill/>
                          </a:ln>
                          <a:solidFill>
                            <a:prstClr val="black"/>
                          </a:solidFill>
                          <a:effectLst/>
                          <a:uLnTx/>
                          <a:uFillTx/>
                          <a:latin typeface="Cambria Math" panose="02040503050406030204" pitchFamily="18" charset="0"/>
                          <a:ea typeface="+mn-ea"/>
                          <a:cs typeface="+mn-cs"/>
                        </a:rPr>
                        <m:t>𝑷𝒐𝒖𝒓𝒄𝒆𝒏𝒕𝒂𝒈𝒆</m:t>
                      </m:r>
                      <m:r>
                        <a:rPr kumimoji="0" lang="fr-FR" sz="2800" b="1" i="1" u="none" strike="noStrike" kern="1200" cap="none" spc="0" normalizeH="0" baseline="0" noProof="0" dirty="0">
                          <a:ln>
                            <a:noFill/>
                          </a:ln>
                          <a:solidFill>
                            <a:prstClr val="black"/>
                          </a:solidFill>
                          <a:effectLst/>
                          <a:uLnTx/>
                          <a:uFillTx/>
                          <a:latin typeface="Cambria Math" panose="02040503050406030204" pitchFamily="18" charset="0"/>
                          <a:ea typeface="+mn-ea"/>
                          <a:cs typeface="+mn-cs"/>
                        </a:rPr>
                        <m:t>=</m:t>
                      </m:r>
                      <m:r>
                        <a:rPr kumimoji="0" lang="fr-FR" sz="2800" b="1" i="1" u="none" strike="noStrike" kern="1200" cap="none" spc="0" normalizeH="0" baseline="0" noProof="0" dirty="0">
                          <a:ln>
                            <a:noFill/>
                          </a:ln>
                          <a:solidFill>
                            <a:prstClr val="black"/>
                          </a:solidFill>
                          <a:effectLst/>
                          <a:uLnTx/>
                          <a:uFillTx/>
                          <a:latin typeface="Cambria Math" panose="02040503050406030204" pitchFamily="18" charset="0"/>
                          <a:ea typeface="+mn-ea"/>
                          <a:cs typeface="+mn-cs"/>
                        </a:rPr>
                        <m:t>𝑭𝒓</m:t>
                      </m:r>
                      <m:r>
                        <a:rPr kumimoji="0" lang="fr-FR" sz="2800" b="1" i="1" u="none" strike="noStrike" kern="1200" cap="none" spc="0" normalizeH="0" baseline="0" noProof="0" dirty="0">
                          <a:ln>
                            <a:noFill/>
                          </a:ln>
                          <a:solidFill>
                            <a:prstClr val="black"/>
                          </a:solidFill>
                          <a:effectLst/>
                          <a:uLnTx/>
                          <a:uFillTx/>
                          <a:latin typeface="Cambria Math" panose="02040503050406030204" pitchFamily="18" charset="0"/>
                          <a:ea typeface="+mn-ea"/>
                          <a:cs typeface="+mn-cs"/>
                        </a:rPr>
                        <m:t>é</m:t>
                      </m:r>
                      <m:r>
                        <a:rPr kumimoji="0" lang="fr-FR" sz="2800" b="1" i="1" u="none" strike="noStrike" kern="1200" cap="none" spc="0" normalizeH="0" baseline="0" noProof="0" dirty="0">
                          <a:ln>
                            <a:noFill/>
                          </a:ln>
                          <a:solidFill>
                            <a:prstClr val="black"/>
                          </a:solidFill>
                          <a:effectLst/>
                          <a:uLnTx/>
                          <a:uFillTx/>
                          <a:latin typeface="Cambria Math" panose="02040503050406030204" pitchFamily="18" charset="0"/>
                          <a:ea typeface="+mn-ea"/>
                          <a:cs typeface="+mn-cs"/>
                        </a:rPr>
                        <m:t>𝒒𝒖𝒆𝒏𝒄𝒆</m:t>
                      </m:r>
                      <m:r>
                        <a:rPr kumimoji="0" lang="fr-FR" sz="2800" b="1" i="1"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rPr>
                        <m:t>×</m:t>
                      </m:r>
                      <m:r>
                        <a:rPr kumimoji="0" lang="fr-FR" sz="2800" b="1" i="1"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rPr>
                        <m:t>𝟏𝟎𝟎</m:t>
                      </m:r>
                    </m:oMath>
                  </m:oMathPara>
                </a14:m>
                <a:endParaRPr kumimoji="0" lang="fr-FR" sz="2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19" name="Rectangle à coins arrondis 95">
                <a:extLst>
                  <a:ext uri="{FF2B5EF4-FFF2-40B4-BE49-F238E27FC236}">
                    <a16:creationId xmlns:a16="http://schemas.microsoft.com/office/drawing/2014/main" id="{3665B5E5-CE77-D08F-B70B-C96A5B788B08}"/>
                  </a:ext>
                </a:extLst>
              </p:cNvPr>
              <p:cNvSpPr>
                <a:spLocks noRot="1" noChangeAspect="1" noMove="1" noResize="1" noEditPoints="1" noAdjustHandles="1" noChangeArrowheads="1" noChangeShapeType="1" noTextEdit="1"/>
              </p:cNvSpPr>
              <p:nvPr/>
            </p:nvSpPr>
            <p:spPr>
              <a:xfrm>
                <a:off x="2476718" y="4420314"/>
                <a:ext cx="6878538" cy="646665"/>
              </a:xfrm>
              <a:prstGeom prst="roundRect">
                <a:avLst/>
              </a:prstGeom>
              <a:blipFill>
                <a:blip r:embed="rId5"/>
                <a:stretch>
                  <a:fillRect/>
                </a:stretch>
              </a:blipFill>
              <a:ln w="38100">
                <a:solidFill>
                  <a:schemeClr val="accent1"/>
                </a:solidFill>
              </a:ln>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0" name="Rectangle à coins arrondis 96">
                <a:extLst>
                  <a:ext uri="{FF2B5EF4-FFF2-40B4-BE49-F238E27FC236}">
                    <a16:creationId xmlns:a16="http://schemas.microsoft.com/office/drawing/2014/main" id="{23842CD6-C54D-2B68-CA9C-CE51EEF05C77}"/>
                  </a:ext>
                </a:extLst>
              </p:cNvPr>
              <p:cNvSpPr/>
              <p:nvPr/>
            </p:nvSpPr>
            <p:spPr>
              <a:xfrm>
                <a:off x="1810439" y="5289915"/>
                <a:ext cx="8552622" cy="514592"/>
              </a:xfrm>
              <a:prstGeom prst="round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MA" sz="3200" b="1" i="0" u="none" strike="noStrike" kern="1200" cap="none" spc="0" normalizeH="0" baseline="0" noProof="0" dirty="0">
                    <a:ln>
                      <a:noFill/>
                    </a:ln>
                    <a:solidFill>
                      <a:prstClr val="black"/>
                    </a:solidFill>
                    <a:effectLst/>
                    <a:uLnTx/>
                    <a:uFillTx/>
                    <a:latin typeface="Calibri" panose="020F0502020204030204"/>
                    <a:ea typeface="+mn-ea"/>
                    <a:cs typeface="+mn-cs"/>
                  </a:rPr>
                  <a:t>Pourcentage </a:t>
                </a:r>
                <a14:m>
                  <m:oMath xmlns:m="http://schemas.openxmlformats.org/officeDocument/2006/math">
                    <m:r>
                      <a:rPr kumimoji="0" lang="fr-FR" sz="32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𝒅𝒆</m:t>
                    </m:r>
                    <m:r>
                      <a:rPr kumimoji="0" lang="fr-FR" sz="32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 </m:t>
                    </m:r>
                    <m:r>
                      <m:rPr>
                        <m:nor/>
                      </m:rPr>
                      <a:rPr kumimoji="0" lang="fr-FR" sz="3200" b="1" i="0"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4 </m:t>
                    </m:r>
                    <m:r>
                      <m:rPr>
                        <m:nor/>
                      </m:rPr>
                      <a:rPr kumimoji="0" lang="fr-FR" sz="3200" b="1" i="0"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amis</m:t>
                    </m:r>
                    <m:r>
                      <a:rPr kumimoji="0" lang="fr-FR" sz="32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32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𝟎</m:t>
                    </m:r>
                    <m:r>
                      <a:rPr kumimoji="0" lang="fr-FR" sz="32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32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𝟑</m:t>
                    </m:r>
                    <m:r>
                      <a:rPr kumimoji="0" lang="fr-MA" sz="32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MA" sz="32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𝟏𝟎𝟎</m:t>
                    </m:r>
                    <m:r>
                      <a:rPr kumimoji="0" lang="fr-MA" sz="32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3200" b="1" i="1" u="none" strike="noStrike" kern="1200" cap="none" spc="0" normalizeH="0" baseline="0" noProof="0" dirty="0" smtClean="0">
                        <a:ln>
                          <a:noFill/>
                        </a:ln>
                        <a:solidFill>
                          <a:srgbClr val="FF0000"/>
                        </a:solidFill>
                        <a:effectLst/>
                        <a:uLnTx/>
                        <a:uFillTx/>
                        <a:latin typeface="Cambria Math" panose="02040503050406030204" pitchFamily="18" charset="0"/>
                        <a:ea typeface="+mn-ea"/>
                        <a:cs typeface="+mn-cs"/>
                      </a:rPr>
                      <m:t>𝟑𝟎</m:t>
                    </m:r>
                    <m:r>
                      <a:rPr kumimoji="0" lang="fr-MA" sz="3200" b="1" i="1" u="none" strike="noStrike" kern="1200" cap="none" spc="0" normalizeH="0" baseline="0" noProof="0" dirty="0" smtClean="0">
                        <a:ln>
                          <a:noFill/>
                        </a:ln>
                        <a:solidFill>
                          <a:srgbClr val="FF0000"/>
                        </a:solidFill>
                        <a:effectLst/>
                        <a:uLnTx/>
                        <a:uFillTx/>
                        <a:latin typeface="Cambria Math" panose="02040503050406030204" pitchFamily="18" charset="0"/>
                        <a:ea typeface="+mn-ea"/>
                        <a:cs typeface="+mn-cs"/>
                      </a:rPr>
                      <m:t>%</m:t>
                    </m:r>
                  </m:oMath>
                </a14:m>
                <a:endParaRPr kumimoji="0" lang="fr-FR" sz="3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20" name="Rectangle à coins arrondis 96">
                <a:extLst>
                  <a:ext uri="{FF2B5EF4-FFF2-40B4-BE49-F238E27FC236}">
                    <a16:creationId xmlns:a16="http://schemas.microsoft.com/office/drawing/2014/main" id="{23842CD6-C54D-2B68-CA9C-CE51EEF05C77}"/>
                  </a:ext>
                </a:extLst>
              </p:cNvPr>
              <p:cNvSpPr>
                <a:spLocks noRot="1" noChangeAspect="1" noMove="1" noResize="1" noEditPoints="1" noAdjustHandles="1" noChangeArrowheads="1" noChangeShapeType="1" noTextEdit="1"/>
              </p:cNvSpPr>
              <p:nvPr/>
            </p:nvSpPr>
            <p:spPr>
              <a:xfrm>
                <a:off x="1810439" y="5289915"/>
                <a:ext cx="8552622" cy="514592"/>
              </a:xfrm>
              <a:prstGeom prst="roundRect">
                <a:avLst/>
              </a:prstGeom>
              <a:blipFill>
                <a:blip r:embed="rId6"/>
                <a:stretch>
                  <a:fillRect l="-1497" t="-21429" b="-46429"/>
                </a:stretch>
              </a:blipFill>
              <a:ln w="38100">
                <a:noFill/>
              </a:ln>
            </p:spPr>
            <p:txBody>
              <a:bodyPr/>
              <a:lstStyle/>
              <a:p>
                <a:r>
                  <a:rPr lang="fr-FR">
                    <a:noFill/>
                  </a:rPr>
                  <a:t> </a:t>
                </a:r>
              </a:p>
            </p:txBody>
          </p:sp>
        </mc:Fallback>
      </mc:AlternateContent>
      <p:sp>
        <p:nvSpPr>
          <p:cNvPr id="21" name="ZoneTexte 20">
            <a:extLst>
              <a:ext uri="{FF2B5EF4-FFF2-40B4-BE49-F238E27FC236}">
                <a16:creationId xmlns:a16="http://schemas.microsoft.com/office/drawing/2014/main" id="{CC6DC437-FE16-838D-3470-E60B0540C45B}"/>
              </a:ext>
            </a:extLst>
          </p:cNvPr>
          <p:cNvSpPr txBox="1"/>
          <p:nvPr/>
        </p:nvSpPr>
        <p:spPr>
          <a:xfrm>
            <a:off x="3080039" y="5879924"/>
            <a:ext cx="5278770" cy="58477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MA" sz="3200" b="1" i="0" u="none" strike="noStrike" kern="1200" cap="none" spc="0" normalizeH="0" baseline="0" noProof="0" dirty="0">
                <a:ln>
                  <a:noFill/>
                </a:ln>
                <a:solidFill>
                  <a:prstClr val="black"/>
                </a:solidFill>
                <a:effectLst/>
                <a:uLnTx/>
                <a:uFillTx/>
                <a:latin typeface="Calibri" panose="020F0502020204030204"/>
                <a:ea typeface="+mn-ea"/>
                <a:cs typeface="+mn-cs"/>
              </a:rPr>
              <a:t>30% des élèves ont  4 amis</a:t>
            </a:r>
          </a:p>
        </p:txBody>
      </p:sp>
      <p:graphicFrame>
        <p:nvGraphicFramePr>
          <p:cNvPr id="22" name="Tableau 21">
            <a:extLst>
              <a:ext uri="{FF2B5EF4-FFF2-40B4-BE49-F238E27FC236}">
                <a16:creationId xmlns:a16="http://schemas.microsoft.com/office/drawing/2014/main" id="{588F7F5C-F256-8665-A97D-CC8B731BD8D3}"/>
              </a:ext>
            </a:extLst>
          </p:cNvPr>
          <p:cNvGraphicFramePr>
            <a:graphicFrameLocks noGrp="1"/>
          </p:cNvGraphicFramePr>
          <p:nvPr/>
        </p:nvGraphicFramePr>
        <p:xfrm>
          <a:off x="1230402" y="1927249"/>
          <a:ext cx="9197334" cy="2255520"/>
        </p:xfrm>
        <a:graphic>
          <a:graphicData uri="http://schemas.openxmlformats.org/drawingml/2006/table">
            <a:tbl>
              <a:tblPr firstRow="1" bandRow="1">
                <a:tableStyleId>{5C22544A-7EE6-4342-B048-85BDC9FD1C3A}</a:tableStyleId>
              </a:tblPr>
              <a:tblGrid>
                <a:gridCol w="1789044">
                  <a:extLst>
                    <a:ext uri="{9D8B030D-6E8A-4147-A177-3AD203B41FA5}">
                      <a16:colId xmlns:a16="http://schemas.microsoft.com/office/drawing/2014/main" val="566779362"/>
                    </a:ext>
                  </a:extLst>
                </a:gridCol>
                <a:gridCol w="1276734">
                  <a:extLst>
                    <a:ext uri="{9D8B030D-6E8A-4147-A177-3AD203B41FA5}">
                      <a16:colId xmlns:a16="http://schemas.microsoft.com/office/drawing/2014/main" val="3824997040"/>
                    </a:ext>
                  </a:extLst>
                </a:gridCol>
                <a:gridCol w="1532889">
                  <a:extLst>
                    <a:ext uri="{9D8B030D-6E8A-4147-A177-3AD203B41FA5}">
                      <a16:colId xmlns:a16="http://schemas.microsoft.com/office/drawing/2014/main" val="1596274096"/>
                    </a:ext>
                  </a:extLst>
                </a:gridCol>
                <a:gridCol w="1532889">
                  <a:extLst>
                    <a:ext uri="{9D8B030D-6E8A-4147-A177-3AD203B41FA5}">
                      <a16:colId xmlns:a16="http://schemas.microsoft.com/office/drawing/2014/main" val="3930161169"/>
                    </a:ext>
                  </a:extLst>
                </a:gridCol>
                <a:gridCol w="1532889">
                  <a:extLst>
                    <a:ext uri="{9D8B030D-6E8A-4147-A177-3AD203B41FA5}">
                      <a16:colId xmlns:a16="http://schemas.microsoft.com/office/drawing/2014/main" val="2516692933"/>
                    </a:ext>
                  </a:extLst>
                </a:gridCol>
                <a:gridCol w="1532889">
                  <a:extLst>
                    <a:ext uri="{9D8B030D-6E8A-4147-A177-3AD203B41FA5}">
                      <a16:colId xmlns:a16="http://schemas.microsoft.com/office/drawing/2014/main" val="3801335606"/>
                    </a:ext>
                  </a:extLst>
                </a:gridCol>
              </a:tblGrid>
              <a:tr h="37084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Nombre d’amis</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3</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4</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5</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6</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7</a:t>
                      </a:r>
                    </a:p>
                  </a:txBody>
                  <a:tcPr/>
                </a:tc>
                <a:extLst>
                  <a:ext uri="{0D108BD9-81ED-4DB2-BD59-A6C34878D82A}">
                    <a16:rowId xmlns:a16="http://schemas.microsoft.com/office/drawing/2014/main" val="2962487253"/>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2</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6</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7</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4</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1</a:t>
                      </a:r>
                    </a:p>
                  </a:txBody>
                  <a:tcPr/>
                </a:tc>
                <a:extLst>
                  <a:ext uri="{0D108BD9-81ED-4DB2-BD59-A6C34878D82A}">
                    <a16:rowId xmlns:a16="http://schemas.microsoft.com/office/drawing/2014/main" val="2388247746"/>
                  </a:ext>
                </a:extLst>
              </a:tr>
              <a:tr h="370840">
                <a:tc>
                  <a:txBody>
                    <a:bodyPr/>
                    <a:lstStyle/>
                    <a:p>
                      <a:r>
                        <a:rPr lang="fr-FR" sz="2400" b="1" kern="1200" dirty="0">
                          <a:solidFill>
                            <a:schemeClr val="dk1"/>
                          </a:solidFill>
                          <a:latin typeface="Calibri" panose="020F0502020204030204"/>
                          <a:ea typeface="+mn-ea"/>
                          <a:cs typeface="+mn-cs"/>
                        </a:rPr>
                        <a:t>Fréquence</a:t>
                      </a:r>
                    </a:p>
                  </a:txBody>
                  <a:tcPr/>
                </a:tc>
                <a:tc>
                  <a:txBody>
                    <a:bodyPr/>
                    <a:lstStyle/>
                    <a:p>
                      <a:pPr algn="ctr"/>
                      <a:r>
                        <a:rPr lang="fr-FR" sz="2000" b="1" dirty="0"/>
                        <a:t>0,1</a:t>
                      </a:r>
                    </a:p>
                  </a:txBody>
                  <a:tcPr/>
                </a:tc>
                <a:tc>
                  <a:txBody>
                    <a:bodyPr/>
                    <a:lstStyle/>
                    <a:p>
                      <a:pPr algn="ctr"/>
                      <a:r>
                        <a:rPr lang="fr-FR" sz="2000" b="1" dirty="0"/>
                        <a:t>0,3</a:t>
                      </a:r>
                    </a:p>
                  </a:txBody>
                  <a:tcPr/>
                </a:tc>
                <a:tc>
                  <a:txBody>
                    <a:bodyPr/>
                    <a:lstStyle/>
                    <a:p>
                      <a:pPr algn="ctr"/>
                      <a:r>
                        <a:rPr lang="fr-FR" sz="2000" b="1" dirty="0"/>
                        <a:t>0,35</a:t>
                      </a:r>
                    </a:p>
                  </a:txBody>
                  <a:tcPr/>
                </a:tc>
                <a:tc>
                  <a:txBody>
                    <a:bodyPr/>
                    <a:lstStyle/>
                    <a:p>
                      <a:pPr algn="ctr"/>
                      <a:r>
                        <a:rPr lang="fr-FR" sz="2000" b="1" dirty="0"/>
                        <a:t>0,2</a:t>
                      </a:r>
                    </a:p>
                  </a:txBody>
                  <a:tcPr/>
                </a:tc>
                <a:tc>
                  <a:txBody>
                    <a:bodyPr/>
                    <a:lstStyle/>
                    <a:p>
                      <a:pPr algn="ctr"/>
                      <a:r>
                        <a:rPr lang="fr-FR" sz="2000" b="1" dirty="0">
                          <a:solidFill>
                            <a:schemeClr val="tx1"/>
                          </a:solidFill>
                        </a:rPr>
                        <a:t>0,05</a:t>
                      </a:r>
                    </a:p>
                  </a:txBody>
                  <a:tcPr/>
                </a:tc>
                <a:extLst>
                  <a:ext uri="{0D108BD9-81ED-4DB2-BD59-A6C34878D82A}">
                    <a16:rowId xmlns:a16="http://schemas.microsoft.com/office/drawing/2014/main" val="2563969252"/>
                  </a:ext>
                </a:extLst>
              </a:tr>
              <a:tr h="370840">
                <a:tc>
                  <a:txBody>
                    <a:bodyPr/>
                    <a:lstStyle/>
                    <a:p>
                      <a:r>
                        <a:rPr lang="fr-FR" sz="2400" b="1" kern="1200" dirty="0">
                          <a:solidFill>
                            <a:schemeClr val="dk1"/>
                          </a:solidFill>
                          <a:latin typeface="Calibri" panose="020F0502020204030204"/>
                          <a:ea typeface="+mn-ea"/>
                          <a:cs typeface="+mn-cs"/>
                        </a:rPr>
                        <a:t>Pourcentage</a:t>
                      </a:r>
                    </a:p>
                  </a:txBody>
                  <a:tcPr/>
                </a:tc>
                <a:tc>
                  <a:txBody>
                    <a:bodyPr/>
                    <a:lstStyle/>
                    <a:p>
                      <a:pPr algn="ctr"/>
                      <a:r>
                        <a:rPr lang="fr-FR" sz="2400" b="1" dirty="0"/>
                        <a:t>10%</a:t>
                      </a:r>
                    </a:p>
                  </a:txBody>
                  <a:tcPr/>
                </a:tc>
                <a:tc>
                  <a:txBody>
                    <a:bodyPr/>
                    <a:lstStyle/>
                    <a:p>
                      <a:pPr algn="ctr"/>
                      <a:r>
                        <a:rPr lang="fr-FR" sz="2800" b="1" dirty="0">
                          <a:solidFill>
                            <a:srgbClr val="FF0000"/>
                          </a:solidFill>
                        </a:rPr>
                        <a:t>30%</a:t>
                      </a:r>
                    </a:p>
                  </a:txBody>
                  <a:tcPr/>
                </a:tc>
                <a:tc>
                  <a:txBody>
                    <a:bodyPr/>
                    <a:lstStyle/>
                    <a:p>
                      <a:endParaRPr lang="fr-FR" sz="2400"/>
                    </a:p>
                  </a:txBody>
                  <a:tcPr/>
                </a:tc>
                <a:tc>
                  <a:txBody>
                    <a:bodyPr/>
                    <a:lstStyle/>
                    <a:p>
                      <a:endParaRPr lang="fr-FR" sz="2400"/>
                    </a:p>
                  </a:txBody>
                  <a:tcPr/>
                </a:tc>
                <a:tc>
                  <a:txBody>
                    <a:bodyPr/>
                    <a:lstStyle/>
                    <a:p>
                      <a:endParaRPr lang="fr-FR" sz="2400" dirty="0"/>
                    </a:p>
                  </a:txBody>
                  <a:tcPr/>
                </a:tc>
                <a:extLst>
                  <a:ext uri="{0D108BD9-81ED-4DB2-BD59-A6C34878D82A}">
                    <a16:rowId xmlns:a16="http://schemas.microsoft.com/office/drawing/2014/main" val="3701159237"/>
                  </a:ext>
                </a:extLst>
              </a:tr>
            </a:tbl>
          </a:graphicData>
        </a:graphic>
      </p:graphicFrame>
      <p:sp>
        <p:nvSpPr>
          <p:cNvPr id="5" name="Espace réservé du contenu 4">
            <a:extLst>
              <a:ext uri="{FF2B5EF4-FFF2-40B4-BE49-F238E27FC236}">
                <a16:creationId xmlns:a16="http://schemas.microsoft.com/office/drawing/2014/main" id="{B2CE7611-71BD-A48C-9130-4BC194635CFE}"/>
              </a:ext>
            </a:extLst>
          </p:cNvPr>
          <p:cNvSpPr>
            <a:spLocks noGrp="1"/>
          </p:cNvSpPr>
          <p:nvPr>
            <p:ph sz="quarter" idx="11"/>
          </p:nvPr>
        </p:nvSpPr>
        <p:spPr/>
        <p:txBody>
          <a:bodyPr/>
          <a:lstStyle/>
          <a:p>
            <a:endParaRPr lang="fr-FR"/>
          </a:p>
        </p:txBody>
      </p:sp>
    </p:spTree>
    <p:extLst>
      <p:ext uri="{BB962C8B-B14F-4D97-AF65-F5344CB8AC3E}">
        <p14:creationId xmlns:p14="http://schemas.microsoft.com/office/powerpoint/2010/main" val="27568642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8E9E1303-75FA-E1BB-782A-7979A997A59D}"/>
              </a:ext>
            </a:extLst>
          </p:cNvPr>
          <p:cNvSpPr>
            <a:spLocks noGrp="1"/>
          </p:cNvSpPr>
          <p:nvPr>
            <p:ph type="body" sz="quarter" idx="19"/>
          </p:nvPr>
        </p:nvSpPr>
        <p:spPr>
          <a:xfrm>
            <a:off x="2233324" y="1173018"/>
            <a:ext cx="9463104" cy="1030968"/>
          </a:xfrm>
        </p:spPr>
        <p:txBody>
          <a:bodyPr>
            <a:noAutofit/>
          </a:bodyPr>
          <a:lstStyle/>
          <a:p>
            <a:pPr lvl="0"/>
            <a:endParaRPr lang="fr-FR" sz="1400" b="1" dirty="0"/>
          </a:p>
          <a:p>
            <a:pPr marL="285750" lvl="0" indent="-285750">
              <a:buFont typeface="Arial" panose="020B0604020202020204" pitchFamily="34" charset="0"/>
              <a:buChar char="•"/>
            </a:pPr>
            <a:r>
              <a:rPr lang="fr-FR" dirty="0"/>
              <a:t>Calculer et interpréter la fréquence et le pourcentage </a:t>
            </a:r>
            <a:r>
              <a:rPr lang="fr-MA" dirty="0"/>
              <a:t>.</a:t>
            </a:r>
            <a:endParaRPr lang="fr-FR" dirty="0"/>
          </a:p>
          <a:p>
            <a:pPr marL="285750" lvl="0" indent="-285750">
              <a:buFont typeface="Arial" panose="020B0604020202020204" pitchFamily="34" charset="0"/>
              <a:buChar char="•"/>
            </a:pPr>
            <a:endParaRPr lang="fr-FR" sz="1400" dirty="0"/>
          </a:p>
        </p:txBody>
      </p:sp>
      <p:sp>
        <p:nvSpPr>
          <p:cNvPr id="11" name="Text Placeholder 10">
            <a:extLst>
              <a:ext uri="{FF2B5EF4-FFF2-40B4-BE49-F238E27FC236}">
                <a16:creationId xmlns:a16="http://schemas.microsoft.com/office/drawing/2014/main" id="{13D30661-92FC-A4F4-7B45-AF5FB31A6BFE}"/>
              </a:ext>
            </a:extLst>
          </p:cNvPr>
          <p:cNvSpPr>
            <a:spLocks noGrp="1"/>
          </p:cNvSpPr>
          <p:nvPr>
            <p:ph type="body" sz="quarter" idx="20"/>
          </p:nvPr>
        </p:nvSpPr>
        <p:spPr>
          <a:xfrm>
            <a:off x="2235852" y="2452025"/>
            <a:ext cx="9478724" cy="945261"/>
          </a:xfrm>
        </p:spPr>
        <p:txBody>
          <a:bodyPr>
            <a:normAutofit/>
          </a:bodyPr>
          <a:lstStyle/>
          <a:p>
            <a:r>
              <a:rPr lang="en-US" dirty="0" err="1"/>
              <a:t>Pourcentage</a:t>
            </a:r>
            <a:r>
              <a:rPr lang="en-US" dirty="0"/>
              <a:t>.</a:t>
            </a:r>
          </a:p>
          <a:p>
            <a:r>
              <a:rPr lang="en-US" dirty="0"/>
              <a:t>Frequence.</a:t>
            </a:r>
          </a:p>
          <a:p>
            <a:r>
              <a:rPr lang="en-US" dirty="0"/>
              <a:t>interpretation.</a:t>
            </a:r>
          </a:p>
          <a:p>
            <a:r>
              <a:rPr lang="fr-MA" dirty="0"/>
              <a:t>Effectif total. </a:t>
            </a:r>
            <a:endParaRPr lang="fr-FR" dirty="0"/>
          </a:p>
        </p:txBody>
      </p:sp>
      <p:sp>
        <p:nvSpPr>
          <p:cNvPr id="12" name="Text Placeholder 11">
            <a:extLst>
              <a:ext uri="{FF2B5EF4-FFF2-40B4-BE49-F238E27FC236}">
                <a16:creationId xmlns:a16="http://schemas.microsoft.com/office/drawing/2014/main" id="{00735017-59C1-7D4C-2715-C166FA9BE463}"/>
              </a:ext>
            </a:extLst>
          </p:cNvPr>
          <p:cNvSpPr>
            <a:spLocks noGrp="1"/>
          </p:cNvSpPr>
          <p:nvPr>
            <p:ph type="body" sz="quarter" idx="21"/>
          </p:nvPr>
        </p:nvSpPr>
        <p:spPr/>
        <p:txBody>
          <a:bodyPr>
            <a:normAutofit/>
          </a:bodyPr>
          <a:lstStyle/>
          <a:p>
            <a:pPr lvl="0"/>
            <a:r>
              <a:rPr lang="fr-FR" b="1" dirty="0"/>
              <a:t>L’élève doit être capable de :</a:t>
            </a:r>
          </a:p>
          <a:p>
            <a:pPr marL="285750" lvl="0" indent="-285750">
              <a:buFont typeface="Arial" panose="020B0604020202020204" pitchFamily="34" charset="0"/>
              <a:buChar char="•"/>
            </a:pPr>
            <a:r>
              <a:rPr lang="fr-FR" dirty="0"/>
              <a:t>Calculer et interpréter la fréquence et le pourcentage </a:t>
            </a:r>
          </a:p>
        </p:txBody>
      </p:sp>
      <p:sp>
        <p:nvSpPr>
          <p:cNvPr id="13" name="Text Placeholder 12">
            <a:extLst>
              <a:ext uri="{FF2B5EF4-FFF2-40B4-BE49-F238E27FC236}">
                <a16:creationId xmlns:a16="http://schemas.microsoft.com/office/drawing/2014/main" id="{8B60F9AE-58B6-307B-B137-FB59B00029D1}"/>
              </a:ext>
            </a:extLst>
          </p:cNvPr>
          <p:cNvSpPr>
            <a:spLocks noGrp="1"/>
          </p:cNvSpPr>
          <p:nvPr>
            <p:ph type="body" sz="quarter" idx="22"/>
          </p:nvPr>
        </p:nvSpPr>
        <p:spPr/>
        <p:txBody>
          <a:bodyPr>
            <a:normAutofit/>
          </a:bodyPr>
          <a:lstStyle/>
          <a:p>
            <a:pPr lvl="0"/>
            <a:r>
              <a:rPr lang="fr-FR" b="1" dirty="0"/>
              <a:t>Pendant le feedback, attirer l’attention des élèves sur les erreurs fréquentes :</a:t>
            </a:r>
          </a:p>
          <a:p>
            <a:pPr marL="285750" lvl="0" indent="-285750">
              <a:buFont typeface="Arial" panose="020B0604020202020204" pitchFamily="34" charset="0"/>
              <a:buChar char="•"/>
            </a:pPr>
            <a:r>
              <a:rPr lang="fr-MA" dirty="0"/>
              <a:t>Le pourcentage et la fréquence représentent la même chose de deux façons différentes</a:t>
            </a:r>
          </a:p>
        </p:txBody>
      </p:sp>
    </p:spTree>
    <p:extLst>
      <p:ext uri="{BB962C8B-B14F-4D97-AF65-F5344CB8AC3E}">
        <p14:creationId xmlns:p14="http://schemas.microsoft.com/office/powerpoint/2010/main" val="154435147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810B29-7056-C145-4F13-00CA36E8ACD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280E5D85-C35B-F50C-9434-D13A9CD25557}"/>
              </a:ext>
            </a:extLst>
          </p:cNvPr>
          <p:cNvSpPr>
            <a:spLocks noGrp="1"/>
          </p:cNvSpPr>
          <p:nvPr>
            <p:ph type="title"/>
          </p:nvPr>
        </p:nvSpPr>
        <p:spPr/>
        <p:txBody>
          <a:bodyPr/>
          <a:lstStyle/>
          <a:p>
            <a:r>
              <a:rPr lang="fr-FR" dirty="0"/>
              <a:t>Complétez pour calculer le pourcentage de 5 amis.</a:t>
            </a:r>
          </a:p>
        </p:txBody>
      </p:sp>
      <p:sp>
        <p:nvSpPr>
          <p:cNvPr id="4" name="Espace réservé du contenu 3">
            <a:extLst>
              <a:ext uri="{FF2B5EF4-FFF2-40B4-BE49-F238E27FC236}">
                <a16:creationId xmlns:a16="http://schemas.microsoft.com/office/drawing/2014/main" id="{CBD4FB43-B4DA-A219-E97E-A9DC17B39007}"/>
              </a:ext>
            </a:extLst>
          </p:cNvPr>
          <p:cNvSpPr>
            <a:spLocks noGrp="1"/>
          </p:cNvSpPr>
          <p:nvPr>
            <p:ph sz="quarter" idx="11"/>
          </p:nvPr>
        </p:nvSpPr>
        <p:spPr>
          <a:xfrm>
            <a:off x="935304" y="668339"/>
            <a:ext cx="10558061" cy="287134"/>
          </a:xfrm>
        </p:spPr>
        <p:txBody>
          <a:bodyPr/>
          <a:lstStyle/>
          <a:p>
            <a:pPr marL="0" lvl="0" indent="0">
              <a:defRPr/>
            </a:pPr>
            <a:r>
              <a:rPr lang="fr-FR" dirty="0">
                <a:solidFill>
                  <a:prstClr val="white">
                    <a:lumMod val="65000"/>
                  </a:prstClr>
                </a:solidFill>
                <a:latin typeface="Calibri"/>
              </a:rPr>
              <a:t>L’enseignant laisse un moment de réflexion et explique la situation</a:t>
            </a:r>
            <a:endParaRPr lang="fr-FR" dirty="0"/>
          </a:p>
        </p:txBody>
      </p:sp>
      <p:grpSp>
        <p:nvGrpSpPr>
          <p:cNvPr id="10" name="Groupe 9">
            <a:extLst>
              <a:ext uri="{FF2B5EF4-FFF2-40B4-BE49-F238E27FC236}">
                <a16:creationId xmlns:a16="http://schemas.microsoft.com/office/drawing/2014/main" id="{0DD4A5D1-747B-35F5-40F1-8DB5127583BA}"/>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79DF6867-2A47-4467-0AAD-EC77464A473A}"/>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A779B697-925B-5B37-04B0-DE78C0FDCD7D}"/>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pic>
        <p:nvPicPr>
          <p:cNvPr id="3" name="Image 2">
            <a:extLst>
              <a:ext uri="{FF2B5EF4-FFF2-40B4-BE49-F238E27FC236}">
                <a16:creationId xmlns:a16="http://schemas.microsoft.com/office/drawing/2014/main" id="{2E7DF73E-0A9E-D3A3-219F-23315BEC3E8A}"/>
              </a:ext>
            </a:extLst>
          </p:cNvPr>
          <p:cNvPicPr>
            <a:picLocks noChangeAspect="1"/>
          </p:cNvPicPr>
          <p:nvPr/>
        </p:nvPicPr>
        <p:blipFill>
          <a:blip r:embed="rId3"/>
          <a:stretch>
            <a:fillRect/>
          </a:stretch>
        </p:blipFill>
        <p:spPr>
          <a:xfrm>
            <a:off x="11261035" y="1052633"/>
            <a:ext cx="502852" cy="502852"/>
          </a:xfrm>
          <a:prstGeom prst="rect">
            <a:avLst/>
          </a:prstGeom>
        </p:spPr>
      </p:pic>
      <mc:AlternateContent xmlns:mc="http://schemas.openxmlformats.org/markup-compatibility/2006" xmlns:a14="http://schemas.microsoft.com/office/drawing/2010/main">
        <mc:Choice Requires="a14">
          <p:sp>
            <p:nvSpPr>
              <p:cNvPr id="6" name="Rectangle à coins arrondis 71">
                <a:extLst>
                  <a:ext uri="{FF2B5EF4-FFF2-40B4-BE49-F238E27FC236}">
                    <a16:creationId xmlns:a16="http://schemas.microsoft.com/office/drawing/2014/main" id="{8D8E786A-C2FC-2B7B-88C0-E929B85384C3}"/>
                  </a:ext>
                </a:extLst>
              </p:cNvPr>
              <p:cNvSpPr/>
              <p:nvPr/>
            </p:nvSpPr>
            <p:spPr>
              <a:xfrm>
                <a:off x="2310287" y="1163670"/>
                <a:ext cx="7211400" cy="391815"/>
              </a:xfrm>
              <a:prstGeom prst="round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𝑬𝒇𝒇𝒆𝒄𝒕𝒊𝒇</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 </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𝒕𝒐𝒕𝒂𝒍</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𝟐</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𝟔</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𝟕</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𝟒</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𝟏</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oMath>
                  </m:oMathPara>
                </a14:m>
                <a:endParaRPr kumimoji="0" lang="fr-FR"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6" name="Rectangle à coins arrondis 71">
                <a:extLst>
                  <a:ext uri="{FF2B5EF4-FFF2-40B4-BE49-F238E27FC236}">
                    <a16:creationId xmlns:a16="http://schemas.microsoft.com/office/drawing/2014/main" id="{8D8E786A-C2FC-2B7B-88C0-E929B85384C3}"/>
                  </a:ext>
                </a:extLst>
              </p:cNvPr>
              <p:cNvSpPr>
                <a:spLocks noRot="1" noChangeAspect="1" noMove="1" noResize="1" noEditPoints="1" noAdjustHandles="1" noChangeArrowheads="1" noChangeShapeType="1" noTextEdit="1"/>
              </p:cNvSpPr>
              <p:nvPr/>
            </p:nvSpPr>
            <p:spPr>
              <a:xfrm>
                <a:off x="2310287" y="1163670"/>
                <a:ext cx="7211400" cy="391815"/>
              </a:xfrm>
              <a:prstGeom prst="roundRect">
                <a:avLst/>
              </a:prstGeom>
              <a:blipFill>
                <a:blip r:embed="rId4"/>
                <a:stretch>
                  <a:fillRect b="-31250"/>
                </a:stretch>
              </a:blipFill>
              <a:ln w="38100">
                <a:noFill/>
              </a:ln>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3" name="Rectangle à coins arrondis 95">
                <a:extLst>
                  <a:ext uri="{FF2B5EF4-FFF2-40B4-BE49-F238E27FC236}">
                    <a16:creationId xmlns:a16="http://schemas.microsoft.com/office/drawing/2014/main" id="{31BBB0EC-F2F4-BF7B-D956-893207670808}"/>
                  </a:ext>
                </a:extLst>
              </p:cNvPr>
              <p:cNvSpPr/>
              <p:nvPr/>
            </p:nvSpPr>
            <p:spPr>
              <a:xfrm>
                <a:off x="2476718" y="4420314"/>
                <a:ext cx="6878538" cy="646665"/>
              </a:xfrm>
              <a:prstGeom prst="roundRect">
                <a:avLst/>
              </a:prstGeom>
              <a:solidFill>
                <a:schemeClr val="accent2">
                  <a:lumMod val="20000"/>
                  <a:lumOff val="80000"/>
                </a:schemeClr>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left"/>
                    </m:oMathParaPr>
                    <m:oMath xmlns:m="http://schemas.openxmlformats.org/officeDocument/2006/math">
                      <m:r>
                        <a:rPr kumimoji="0" lang="fr-FR" sz="2800" b="1" i="1" u="none" strike="noStrike" kern="1200" cap="none" spc="0" normalizeH="0" baseline="0" noProof="0" dirty="0">
                          <a:ln>
                            <a:noFill/>
                          </a:ln>
                          <a:solidFill>
                            <a:prstClr val="black"/>
                          </a:solidFill>
                          <a:effectLst/>
                          <a:uLnTx/>
                          <a:uFillTx/>
                          <a:latin typeface="Cambria Math" panose="02040503050406030204" pitchFamily="18" charset="0"/>
                          <a:ea typeface="+mn-ea"/>
                          <a:cs typeface="+mn-cs"/>
                        </a:rPr>
                        <m:t>𝑷𝒐𝒖𝒓𝒄𝒆𝒏𝒕𝒂𝒈𝒆</m:t>
                      </m:r>
                      <m:r>
                        <a:rPr kumimoji="0" lang="fr-FR" sz="2800" b="1" i="1" u="none" strike="noStrike" kern="1200" cap="none" spc="0" normalizeH="0" baseline="0" noProof="0" dirty="0">
                          <a:ln>
                            <a:noFill/>
                          </a:ln>
                          <a:solidFill>
                            <a:prstClr val="black"/>
                          </a:solidFill>
                          <a:effectLst/>
                          <a:uLnTx/>
                          <a:uFillTx/>
                          <a:latin typeface="Cambria Math" panose="02040503050406030204" pitchFamily="18" charset="0"/>
                          <a:ea typeface="+mn-ea"/>
                          <a:cs typeface="+mn-cs"/>
                        </a:rPr>
                        <m:t>=</m:t>
                      </m:r>
                      <m:r>
                        <a:rPr kumimoji="0" lang="fr-FR" sz="2800" b="1" i="1" u="none" strike="noStrike" kern="1200" cap="none" spc="0" normalizeH="0" baseline="0" noProof="0" dirty="0">
                          <a:ln>
                            <a:noFill/>
                          </a:ln>
                          <a:solidFill>
                            <a:prstClr val="black"/>
                          </a:solidFill>
                          <a:effectLst/>
                          <a:uLnTx/>
                          <a:uFillTx/>
                          <a:latin typeface="Cambria Math" panose="02040503050406030204" pitchFamily="18" charset="0"/>
                          <a:ea typeface="+mn-ea"/>
                          <a:cs typeface="+mn-cs"/>
                        </a:rPr>
                        <m:t>𝑭𝒓</m:t>
                      </m:r>
                      <m:r>
                        <a:rPr kumimoji="0" lang="fr-FR" sz="2800" b="1" i="1" u="none" strike="noStrike" kern="1200" cap="none" spc="0" normalizeH="0" baseline="0" noProof="0" dirty="0">
                          <a:ln>
                            <a:noFill/>
                          </a:ln>
                          <a:solidFill>
                            <a:prstClr val="black"/>
                          </a:solidFill>
                          <a:effectLst/>
                          <a:uLnTx/>
                          <a:uFillTx/>
                          <a:latin typeface="Cambria Math" panose="02040503050406030204" pitchFamily="18" charset="0"/>
                          <a:ea typeface="+mn-ea"/>
                          <a:cs typeface="+mn-cs"/>
                        </a:rPr>
                        <m:t>é</m:t>
                      </m:r>
                      <m:r>
                        <a:rPr kumimoji="0" lang="fr-FR" sz="2800" b="1" i="1" u="none" strike="noStrike" kern="1200" cap="none" spc="0" normalizeH="0" baseline="0" noProof="0" dirty="0">
                          <a:ln>
                            <a:noFill/>
                          </a:ln>
                          <a:solidFill>
                            <a:prstClr val="black"/>
                          </a:solidFill>
                          <a:effectLst/>
                          <a:uLnTx/>
                          <a:uFillTx/>
                          <a:latin typeface="Cambria Math" panose="02040503050406030204" pitchFamily="18" charset="0"/>
                          <a:ea typeface="+mn-ea"/>
                          <a:cs typeface="+mn-cs"/>
                        </a:rPr>
                        <m:t>𝒒𝒖𝒆𝒏𝒄𝒆</m:t>
                      </m:r>
                      <m:r>
                        <a:rPr kumimoji="0" lang="fr-FR" sz="2800" b="1" i="1"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rPr>
                        <m:t>×</m:t>
                      </m:r>
                      <m:r>
                        <a:rPr kumimoji="0" lang="fr-FR" sz="2800" b="1" i="1"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rPr>
                        <m:t>𝟏𝟎𝟎</m:t>
                      </m:r>
                    </m:oMath>
                  </m:oMathPara>
                </a14:m>
                <a:endParaRPr kumimoji="0" lang="fr-FR" sz="2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13" name="Rectangle à coins arrondis 95">
                <a:extLst>
                  <a:ext uri="{FF2B5EF4-FFF2-40B4-BE49-F238E27FC236}">
                    <a16:creationId xmlns:a16="http://schemas.microsoft.com/office/drawing/2014/main" id="{31BBB0EC-F2F4-BF7B-D956-893207670808}"/>
                  </a:ext>
                </a:extLst>
              </p:cNvPr>
              <p:cNvSpPr>
                <a:spLocks noRot="1" noChangeAspect="1" noMove="1" noResize="1" noEditPoints="1" noAdjustHandles="1" noChangeArrowheads="1" noChangeShapeType="1" noTextEdit="1"/>
              </p:cNvSpPr>
              <p:nvPr/>
            </p:nvSpPr>
            <p:spPr>
              <a:xfrm>
                <a:off x="2476718" y="4420314"/>
                <a:ext cx="6878538" cy="646665"/>
              </a:xfrm>
              <a:prstGeom prst="roundRect">
                <a:avLst/>
              </a:prstGeom>
              <a:blipFill>
                <a:blip r:embed="rId5"/>
                <a:stretch>
                  <a:fillRect/>
                </a:stretch>
              </a:blipFill>
              <a:ln w="38100">
                <a:solidFill>
                  <a:schemeClr val="accent1"/>
                </a:solidFill>
              </a:ln>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4" name="Rectangle à coins arrondis 96">
                <a:extLst>
                  <a:ext uri="{FF2B5EF4-FFF2-40B4-BE49-F238E27FC236}">
                    <a16:creationId xmlns:a16="http://schemas.microsoft.com/office/drawing/2014/main" id="{085D7A72-845B-E78F-B44A-8F4BB62369E7}"/>
                  </a:ext>
                </a:extLst>
              </p:cNvPr>
              <p:cNvSpPr/>
              <p:nvPr/>
            </p:nvSpPr>
            <p:spPr>
              <a:xfrm>
                <a:off x="1810439" y="5289915"/>
                <a:ext cx="8552622" cy="514592"/>
              </a:xfrm>
              <a:prstGeom prst="round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MA" sz="3200" b="1" i="0" u="none" strike="noStrike" kern="1200" cap="none" spc="0" normalizeH="0" baseline="0" noProof="0" dirty="0">
                    <a:ln>
                      <a:noFill/>
                    </a:ln>
                    <a:solidFill>
                      <a:prstClr val="black"/>
                    </a:solidFill>
                    <a:effectLst/>
                    <a:uLnTx/>
                    <a:uFillTx/>
                    <a:latin typeface="Calibri" panose="020F0502020204030204"/>
                    <a:ea typeface="+mn-ea"/>
                    <a:cs typeface="+mn-cs"/>
                  </a:rPr>
                  <a:t>Pourcentage </a:t>
                </a:r>
                <a14:m>
                  <m:oMath xmlns:m="http://schemas.openxmlformats.org/officeDocument/2006/math">
                    <m:r>
                      <a:rPr kumimoji="0" lang="fr-FR" sz="32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𝒅𝒆</m:t>
                    </m:r>
                    <m:r>
                      <a:rPr kumimoji="0" lang="fr-FR" sz="32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 </m:t>
                    </m:r>
                    <m:r>
                      <m:rPr>
                        <m:nor/>
                      </m:rPr>
                      <a:rPr kumimoji="0" lang="fr-FR" sz="3200" b="1" i="0"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5 </m:t>
                    </m:r>
                    <m:r>
                      <m:rPr>
                        <m:nor/>
                      </m:rPr>
                      <a:rPr kumimoji="0" lang="fr-FR" sz="3200" b="1" i="0"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amis</m:t>
                    </m:r>
                    <m:r>
                      <a:rPr kumimoji="0" lang="fr-FR" sz="32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MA" sz="32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MA" sz="32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𝟏𝟎𝟎</m:t>
                    </m:r>
                    <m:r>
                      <a:rPr kumimoji="0" lang="fr-MA" sz="32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oMath>
                </a14:m>
                <a:endParaRPr kumimoji="0" lang="fr-FR" sz="3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14" name="Rectangle à coins arrondis 96">
                <a:extLst>
                  <a:ext uri="{FF2B5EF4-FFF2-40B4-BE49-F238E27FC236}">
                    <a16:creationId xmlns:a16="http://schemas.microsoft.com/office/drawing/2014/main" id="{085D7A72-845B-E78F-B44A-8F4BB62369E7}"/>
                  </a:ext>
                </a:extLst>
              </p:cNvPr>
              <p:cNvSpPr>
                <a:spLocks noRot="1" noChangeAspect="1" noMove="1" noResize="1" noEditPoints="1" noAdjustHandles="1" noChangeArrowheads="1" noChangeShapeType="1" noTextEdit="1"/>
              </p:cNvSpPr>
              <p:nvPr/>
            </p:nvSpPr>
            <p:spPr>
              <a:xfrm>
                <a:off x="1810439" y="5289915"/>
                <a:ext cx="8552622" cy="514592"/>
              </a:xfrm>
              <a:prstGeom prst="roundRect">
                <a:avLst/>
              </a:prstGeom>
              <a:blipFill>
                <a:blip r:embed="rId6"/>
                <a:stretch>
                  <a:fillRect l="-1497" t="-21429" b="-46429"/>
                </a:stretch>
              </a:blipFill>
              <a:ln w="38100">
                <a:noFill/>
              </a:ln>
            </p:spPr>
            <p:txBody>
              <a:bodyPr/>
              <a:lstStyle/>
              <a:p>
                <a:r>
                  <a:rPr lang="fr-FR">
                    <a:noFill/>
                  </a:rPr>
                  <a:t> </a:t>
                </a:r>
              </a:p>
            </p:txBody>
          </p:sp>
        </mc:Fallback>
      </mc:AlternateContent>
      <p:sp>
        <p:nvSpPr>
          <p:cNvPr id="15" name="ZoneTexte 14">
            <a:extLst>
              <a:ext uri="{FF2B5EF4-FFF2-40B4-BE49-F238E27FC236}">
                <a16:creationId xmlns:a16="http://schemas.microsoft.com/office/drawing/2014/main" id="{37144CFF-A97A-5693-7835-7582F48DB658}"/>
              </a:ext>
            </a:extLst>
          </p:cNvPr>
          <p:cNvSpPr txBox="1"/>
          <p:nvPr/>
        </p:nvSpPr>
        <p:spPr>
          <a:xfrm>
            <a:off x="3080039" y="5879924"/>
            <a:ext cx="5278770" cy="58477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MA" sz="3200" b="1" i="0" u="none" strike="noStrike" kern="1200" cap="none" spc="0" normalizeH="0" baseline="0" noProof="0" dirty="0">
                <a:ln>
                  <a:noFill/>
                </a:ln>
                <a:solidFill>
                  <a:prstClr val="black"/>
                </a:solidFill>
                <a:effectLst/>
                <a:uLnTx/>
                <a:uFillTx/>
                <a:latin typeface="Calibri" panose="020F0502020204030204"/>
                <a:ea typeface="+mn-ea"/>
                <a:cs typeface="+mn-cs"/>
              </a:rPr>
              <a:t>…..des élèves ont  5 amis</a:t>
            </a:r>
          </a:p>
        </p:txBody>
      </p:sp>
      <p:graphicFrame>
        <p:nvGraphicFramePr>
          <p:cNvPr id="16" name="Tableau 15">
            <a:extLst>
              <a:ext uri="{FF2B5EF4-FFF2-40B4-BE49-F238E27FC236}">
                <a16:creationId xmlns:a16="http://schemas.microsoft.com/office/drawing/2014/main" id="{520ECA6B-A9E8-B293-E069-D3BDF4E945FC}"/>
              </a:ext>
            </a:extLst>
          </p:cNvPr>
          <p:cNvGraphicFramePr>
            <a:graphicFrameLocks noGrp="1"/>
          </p:cNvGraphicFramePr>
          <p:nvPr>
            <p:extLst>
              <p:ext uri="{D42A27DB-BD31-4B8C-83A1-F6EECF244321}">
                <p14:modId xmlns:p14="http://schemas.microsoft.com/office/powerpoint/2010/main" val="1710546297"/>
              </p:ext>
            </p:extLst>
          </p:nvPr>
        </p:nvGraphicFramePr>
        <p:xfrm>
          <a:off x="1230402" y="1927249"/>
          <a:ext cx="9197334" cy="2255520"/>
        </p:xfrm>
        <a:graphic>
          <a:graphicData uri="http://schemas.openxmlformats.org/drawingml/2006/table">
            <a:tbl>
              <a:tblPr firstRow="1" bandRow="1">
                <a:tableStyleId>{5C22544A-7EE6-4342-B048-85BDC9FD1C3A}</a:tableStyleId>
              </a:tblPr>
              <a:tblGrid>
                <a:gridCol w="1789044">
                  <a:extLst>
                    <a:ext uri="{9D8B030D-6E8A-4147-A177-3AD203B41FA5}">
                      <a16:colId xmlns:a16="http://schemas.microsoft.com/office/drawing/2014/main" val="566779362"/>
                    </a:ext>
                  </a:extLst>
                </a:gridCol>
                <a:gridCol w="1276734">
                  <a:extLst>
                    <a:ext uri="{9D8B030D-6E8A-4147-A177-3AD203B41FA5}">
                      <a16:colId xmlns:a16="http://schemas.microsoft.com/office/drawing/2014/main" val="3824997040"/>
                    </a:ext>
                  </a:extLst>
                </a:gridCol>
                <a:gridCol w="1532889">
                  <a:extLst>
                    <a:ext uri="{9D8B030D-6E8A-4147-A177-3AD203B41FA5}">
                      <a16:colId xmlns:a16="http://schemas.microsoft.com/office/drawing/2014/main" val="1596274096"/>
                    </a:ext>
                  </a:extLst>
                </a:gridCol>
                <a:gridCol w="1532889">
                  <a:extLst>
                    <a:ext uri="{9D8B030D-6E8A-4147-A177-3AD203B41FA5}">
                      <a16:colId xmlns:a16="http://schemas.microsoft.com/office/drawing/2014/main" val="3930161169"/>
                    </a:ext>
                  </a:extLst>
                </a:gridCol>
                <a:gridCol w="1532889">
                  <a:extLst>
                    <a:ext uri="{9D8B030D-6E8A-4147-A177-3AD203B41FA5}">
                      <a16:colId xmlns:a16="http://schemas.microsoft.com/office/drawing/2014/main" val="2516692933"/>
                    </a:ext>
                  </a:extLst>
                </a:gridCol>
                <a:gridCol w="1532889">
                  <a:extLst>
                    <a:ext uri="{9D8B030D-6E8A-4147-A177-3AD203B41FA5}">
                      <a16:colId xmlns:a16="http://schemas.microsoft.com/office/drawing/2014/main" val="3801335606"/>
                    </a:ext>
                  </a:extLst>
                </a:gridCol>
              </a:tblGrid>
              <a:tr h="37084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Nombre d’amis</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3</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4</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5</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6</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7</a:t>
                      </a:r>
                    </a:p>
                  </a:txBody>
                  <a:tcPr/>
                </a:tc>
                <a:extLst>
                  <a:ext uri="{0D108BD9-81ED-4DB2-BD59-A6C34878D82A}">
                    <a16:rowId xmlns:a16="http://schemas.microsoft.com/office/drawing/2014/main" val="2962487253"/>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2</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6</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7</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4</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1</a:t>
                      </a:r>
                    </a:p>
                  </a:txBody>
                  <a:tcPr/>
                </a:tc>
                <a:extLst>
                  <a:ext uri="{0D108BD9-81ED-4DB2-BD59-A6C34878D82A}">
                    <a16:rowId xmlns:a16="http://schemas.microsoft.com/office/drawing/2014/main" val="2388247746"/>
                  </a:ext>
                </a:extLst>
              </a:tr>
              <a:tr h="370840">
                <a:tc>
                  <a:txBody>
                    <a:bodyPr/>
                    <a:lstStyle/>
                    <a:p>
                      <a:r>
                        <a:rPr lang="fr-FR" sz="2400" b="1" kern="1200" dirty="0">
                          <a:solidFill>
                            <a:schemeClr val="dk1"/>
                          </a:solidFill>
                          <a:latin typeface="Calibri" panose="020F0502020204030204"/>
                          <a:ea typeface="+mn-ea"/>
                          <a:cs typeface="+mn-cs"/>
                        </a:rPr>
                        <a:t>Fréquence</a:t>
                      </a:r>
                    </a:p>
                  </a:txBody>
                  <a:tcPr/>
                </a:tc>
                <a:tc>
                  <a:txBody>
                    <a:bodyPr/>
                    <a:lstStyle/>
                    <a:p>
                      <a:pPr algn="ctr"/>
                      <a:r>
                        <a:rPr lang="fr-FR" sz="2000" b="1" dirty="0"/>
                        <a:t>0,1</a:t>
                      </a:r>
                    </a:p>
                  </a:txBody>
                  <a:tcPr/>
                </a:tc>
                <a:tc>
                  <a:txBody>
                    <a:bodyPr/>
                    <a:lstStyle/>
                    <a:p>
                      <a:pPr algn="ctr"/>
                      <a:r>
                        <a:rPr lang="fr-FR" sz="2000" b="1" dirty="0"/>
                        <a:t>0,3</a:t>
                      </a:r>
                    </a:p>
                  </a:txBody>
                  <a:tcPr/>
                </a:tc>
                <a:tc>
                  <a:txBody>
                    <a:bodyPr/>
                    <a:lstStyle/>
                    <a:p>
                      <a:pPr algn="ctr"/>
                      <a:r>
                        <a:rPr lang="fr-FR" sz="2000" b="1" dirty="0"/>
                        <a:t>0,35</a:t>
                      </a:r>
                    </a:p>
                  </a:txBody>
                  <a:tcPr/>
                </a:tc>
                <a:tc>
                  <a:txBody>
                    <a:bodyPr/>
                    <a:lstStyle/>
                    <a:p>
                      <a:pPr algn="ctr"/>
                      <a:r>
                        <a:rPr lang="fr-FR" sz="2000" b="1" dirty="0"/>
                        <a:t>0,2</a:t>
                      </a:r>
                    </a:p>
                  </a:txBody>
                  <a:tcPr/>
                </a:tc>
                <a:tc>
                  <a:txBody>
                    <a:bodyPr/>
                    <a:lstStyle/>
                    <a:p>
                      <a:pPr algn="ctr"/>
                      <a:r>
                        <a:rPr lang="fr-FR" sz="2000" b="1" dirty="0">
                          <a:solidFill>
                            <a:schemeClr val="tx1"/>
                          </a:solidFill>
                        </a:rPr>
                        <a:t>0,05</a:t>
                      </a:r>
                    </a:p>
                  </a:txBody>
                  <a:tcPr/>
                </a:tc>
                <a:extLst>
                  <a:ext uri="{0D108BD9-81ED-4DB2-BD59-A6C34878D82A}">
                    <a16:rowId xmlns:a16="http://schemas.microsoft.com/office/drawing/2014/main" val="2563969252"/>
                  </a:ext>
                </a:extLst>
              </a:tr>
              <a:tr h="370840">
                <a:tc>
                  <a:txBody>
                    <a:bodyPr/>
                    <a:lstStyle/>
                    <a:p>
                      <a:r>
                        <a:rPr lang="fr-FR" sz="2400" b="1" kern="1200" dirty="0">
                          <a:solidFill>
                            <a:schemeClr val="dk1"/>
                          </a:solidFill>
                          <a:latin typeface="Calibri" panose="020F0502020204030204"/>
                          <a:ea typeface="+mn-ea"/>
                          <a:cs typeface="+mn-cs"/>
                        </a:rPr>
                        <a:t>Pourcentage</a:t>
                      </a:r>
                    </a:p>
                  </a:txBody>
                  <a:tcPr/>
                </a:tc>
                <a:tc>
                  <a:txBody>
                    <a:bodyPr/>
                    <a:lstStyle/>
                    <a:p>
                      <a:pPr algn="ctr"/>
                      <a:r>
                        <a:rPr lang="fr-FR" sz="2400" b="1" dirty="0"/>
                        <a:t>10%</a:t>
                      </a:r>
                    </a:p>
                  </a:txBody>
                  <a:tcPr/>
                </a:tc>
                <a:tc>
                  <a:txBody>
                    <a:bodyPr/>
                    <a:lstStyle/>
                    <a:p>
                      <a:pPr algn="ctr"/>
                      <a:r>
                        <a:rPr lang="fr-FR" sz="2400" b="1" dirty="0">
                          <a:solidFill>
                            <a:schemeClr val="tx1"/>
                          </a:solidFill>
                        </a:rPr>
                        <a:t>30%</a:t>
                      </a:r>
                    </a:p>
                  </a:txBody>
                  <a:tcPr/>
                </a:tc>
                <a:tc>
                  <a:txBody>
                    <a:bodyPr/>
                    <a:lstStyle/>
                    <a:p>
                      <a:pPr algn="ctr"/>
                      <a:r>
                        <a:rPr lang="fr-FR" sz="2800" b="1" dirty="0">
                          <a:solidFill>
                            <a:srgbClr val="C00000"/>
                          </a:solidFill>
                        </a:rPr>
                        <a:t>…….</a:t>
                      </a:r>
                    </a:p>
                  </a:txBody>
                  <a:tcPr/>
                </a:tc>
                <a:tc>
                  <a:txBody>
                    <a:bodyPr/>
                    <a:lstStyle/>
                    <a:p>
                      <a:endParaRPr lang="fr-FR" sz="2400"/>
                    </a:p>
                  </a:txBody>
                  <a:tcPr/>
                </a:tc>
                <a:tc>
                  <a:txBody>
                    <a:bodyPr/>
                    <a:lstStyle/>
                    <a:p>
                      <a:endParaRPr lang="fr-FR" sz="2400" dirty="0"/>
                    </a:p>
                  </a:txBody>
                  <a:tcPr/>
                </a:tc>
                <a:extLst>
                  <a:ext uri="{0D108BD9-81ED-4DB2-BD59-A6C34878D82A}">
                    <a16:rowId xmlns:a16="http://schemas.microsoft.com/office/drawing/2014/main" val="3701159237"/>
                  </a:ext>
                </a:extLst>
              </a:tr>
            </a:tbl>
          </a:graphicData>
        </a:graphic>
      </p:graphicFrame>
    </p:spTree>
    <p:extLst>
      <p:ext uri="{BB962C8B-B14F-4D97-AF65-F5344CB8AC3E}">
        <p14:creationId xmlns:p14="http://schemas.microsoft.com/office/powerpoint/2010/main" val="273495434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B1BFB5-3AD9-2C4F-E700-3430892F990A}"/>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4AB44DE9-890F-3B9C-6945-A2E9506BB00D}"/>
              </a:ext>
            </a:extLst>
          </p:cNvPr>
          <p:cNvSpPr>
            <a:spLocks noGrp="1"/>
          </p:cNvSpPr>
          <p:nvPr>
            <p:ph type="title"/>
          </p:nvPr>
        </p:nvSpPr>
        <p:spPr/>
        <p:txBody>
          <a:bodyPr/>
          <a:lstStyle/>
          <a:p>
            <a:r>
              <a:rPr lang="fr-FR" dirty="0"/>
              <a:t>Voici la bonne réponse.</a:t>
            </a:r>
          </a:p>
        </p:txBody>
      </p:sp>
      <p:grpSp>
        <p:nvGrpSpPr>
          <p:cNvPr id="10" name="Groupe 9">
            <a:extLst>
              <a:ext uri="{FF2B5EF4-FFF2-40B4-BE49-F238E27FC236}">
                <a16:creationId xmlns:a16="http://schemas.microsoft.com/office/drawing/2014/main" id="{975FE08E-2F50-2D47-557B-BE68A94BF0D8}"/>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ADDBDAFE-8F15-FD63-CB36-CF6811D793F5}"/>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53EF2976-3D7D-8793-C6BA-9BFF379AEA57}"/>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pic>
        <p:nvPicPr>
          <p:cNvPr id="3" name="Image 2">
            <a:extLst>
              <a:ext uri="{FF2B5EF4-FFF2-40B4-BE49-F238E27FC236}">
                <a16:creationId xmlns:a16="http://schemas.microsoft.com/office/drawing/2014/main" id="{3860CEC6-06FA-1532-277A-6D9AFC725958}"/>
              </a:ext>
            </a:extLst>
          </p:cNvPr>
          <p:cNvPicPr>
            <a:picLocks noChangeAspect="1"/>
          </p:cNvPicPr>
          <p:nvPr/>
        </p:nvPicPr>
        <p:blipFill>
          <a:blip r:embed="rId3"/>
          <a:stretch>
            <a:fillRect/>
          </a:stretch>
        </p:blipFill>
        <p:spPr>
          <a:xfrm>
            <a:off x="11261035" y="1052633"/>
            <a:ext cx="502852" cy="502852"/>
          </a:xfrm>
          <a:prstGeom prst="rect">
            <a:avLst/>
          </a:prstGeom>
        </p:spPr>
      </p:pic>
      <mc:AlternateContent xmlns:mc="http://schemas.openxmlformats.org/markup-compatibility/2006" xmlns:a14="http://schemas.microsoft.com/office/drawing/2010/main">
        <mc:Choice Requires="a14">
          <p:sp>
            <p:nvSpPr>
              <p:cNvPr id="6" name="Rectangle à coins arrondis 71">
                <a:extLst>
                  <a:ext uri="{FF2B5EF4-FFF2-40B4-BE49-F238E27FC236}">
                    <a16:creationId xmlns:a16="http://schemas.microsoft.com/office/drawing/2014/main" id="{7F946BD0-1D6A-2ADA-A91B-4C45A9D09D9F}"/>
                  </a:ext>
                </a:extLst>
              </p:cNvPr>
              <p:cNvSpPr/>
              <p:nvPr/>
            </p:nvSpPr>
            <p:spPr>
              <a:xfrm>
                <a:off x="2310287" y="1163670"/>
                <a:ext cx="7211400" cy="391815"/>
              </a:xfrm>
              <a:prstGeom prst="round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𝑬𝒇𝒇𝒆𝒄𝒕𝒊𝒇</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 </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𝒕𝒐𝒕𝒂𝒍</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𝟐</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𝟔</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𝟕</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𝟒</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𝟏</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2400" b="1" i="1" u="none" strike="noStrike" kern="1200" cap="none" spc="0" normalizeH="0" baseline="0" noProof="0" dirty="0" smtClean="0">
                          <a:ln>
                            <a:noFill/>
                          </a:ln>
                          <a:solidFill>
                            <a:srgbClr val="FF0000"/>
                          </a:solidFill>
                          <a:effectLst/>
                          <a:uLnTx/>
                          <a:uFillTx/>
                          <a:latin typeface="Cambria Math" panose="02040503050406030204" pitchFamily="18" charset="0"/>
                          <a:ea typeface="+mn-ea"/>
                          <a:cs typeface="+mn-cs"/>
                        </a:rPr>
                        <m:t>𝟐𝟎</m:t>
                      </m:r>
                    </m:oMath>
                  </m:oMathPara>
                </a14:m>
                <a:endParaRPr kumimoji="0" lang="fr-FR"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6" name="Rectangle à coins arrondis 71">
                <a:extLst>
                  <a:ext uri="{FF2B5EF4-FFF2-40B4-BE49-F238E27FC236}">
                    <a16:creationId xmlns:a16="http://schemas.microsoft.com/office/drawing/2014/main" id="{7F946BD0-1D6A-2ADA-A91B-4C45A9D09D9F}"/>
                  </a:ext>
                </a:extLst>
              </p:cNvPr>
              <p:cNvSpPr>
                <a:spLocks noRot="1" noChangeAspect="1" noMove="1" noResize="1" noEditPoints="1" noAdjustHandles="1" noChangeArrowheads="1" noChangeShapeType="1" noTextEdit="1"/>
              </p:cNvSpPr>
              <p:nvPr/>
            </p:nvSpPr>
            <p:spPr>
              <a:xfrm>
                <a:off x="2310287" y="1163670"/>
                <a:ext cx="7211400" cy="391815"/>
              </a:xfrm>
              <a:prstGeom prst="roundRect">
                <a:avLst/>
              </a:prstGeom>
              <a:blipFill>
                <a:blip r:embed="rId4"/>
                <a:stretch>
                  <a:fillRect b="-31250"/>
                </a:stretch>
              </a:blipFill>
              <a:ln w="38100">
                <a:noFill/>
              </a:ln>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3" name="Rectangle à coins arrondis 95">
                <a:extLst>
                  <a:ext uri="{FF2B5EF4-FFF2-40B4-BE49-F238E27FC236}">
                    <a16:creationId xmlns:a16="http://schemas.microsoft.com/office/drawing/2014/main" id="{44BEBC5A-6B68-8DB7-6DB5-AEC4523E09E0}"/>
                  </a:ext>
                </a:extLst>
              </p:cNvPr>
              <p:cNvSpPr/>
              <p:nvPr/>
            </p:nvSpPr>
            <p:spPr>
              <a:xfrm>
                <a:off x="2476718" y="4420314"/>
                <a:ext cx="6878538" cy="646665"/>
              </a:xfrm>
              <a:prstGeom prst="roundRect">
                <a:avLst/>
              </a:prstGeom>
              <a:solidFill>
                <a:schemeClr val="accent2">
                  <a:lumMod val="20000"/>
                  <a:lumOff val="80000"/>
                </a:schemeClr>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left"/>
                    </m:oMathParaPr>
                    <m:oMath xmlns:m="http://schemas.openxmlformats.org/officeDocument/2006/math">
                      <m:r>
                        <a:rPr kumimoji="0" lang="fr-FR" sz="2800" b="1" i="1" u="none" strike="noStrike" kern="1200" cap="none" spc="0" normalizeH="0" baseline="0" noProof="0" dirty="0">
                          <a:ln>
                            <a:noFill/>
                          </a:ln>
                          <a:solidFill>
                            <a:prstClr val="black"/>
                          </a:solidFill>
                          <a:effectLst/>
                          <a:uLnTx/>
                          <a:uFillTx/>
                          <a:latin typeface="Cambria Math" panose="02040503050406030204" pitchFamily="18" charset="0"/>
                          <a:ea typeface="+mn-ea"/>
                          <a:cs typeface="+mn-cs"/>
                        </a:rPr>
                        <m:t>𝑷𝒐𝒖𝒓𝒄𝒆𝒏𝒕𝒂𝒈𝒆</m:t>
                      </m:r>
                      <m:r>
                        <a:rPr kumimoji="0" lang="fr-FR" sz="2800" b="1" i="1" u="none" strike="noStrike" kern="1200" cap="none" spc="0" normalizeH="0" baseline="0" noProof="0" dirty="0">
                          <a:ln>
                            <a:noFill/>
                          </a:ln>
                          <a:solidFill>
                            <a:prstClr val="black"/>
                          </a:solidFill>
                          <a:effectLst/>
                          <a:uLnTx/>
                          <a:uFillTx/>
                          <a:latin typeface="Cambria Math" panose="02040503050406030204" pitchFamily="18" charset="0"/>
                          <a:ea typeface="+mn-ea"/>
                          <a:cs typeface="+mn-cs"/>
                        </a:rPr>
                        <m:t>=</m:t>
                      </m:r>
                      <m:r>
                        <a:rPr kumimoji="0" lang="fr-FR" sz="2800" b="1" i="1" u="none" strike="noStrike" kern="1200" cap="none" spc="0" normalizeH="0" baseline="0" noProof="0" dirty="0">
                          <a:ln>
                            <a:noFill/>
                          </a:ln>
                          <a:solidFill>
                            <a:prstClr val="black"/>
                          </a:solidFill>
                          <a:effectLst/>
                          <a:uLnTx/>
                          <a:uFillTx/>
                          <a:latin typeface="Cambria Math" panose="02040503050406030204" pitchFamily="18" charset="0"/>
                          <a:ea typeface="+mn-ea"/>
                          <a:cs typeface="+mn-cs"/>
                        </a:rPr>
                        <m:t>𝑭𝒓</m:t>
                      </m:r>
                      <m:r>
                        <a:rPr kumimoji="0" lang="fr-FR" sz="2800" b="1" i="1" u="none" strike="noStrike" kern="1200" cap="none" spc="0" normalizeH="0" baseline="0" noProof="0" dirty="0">
                          <a:ln>
                            <a:noFill/>
                          </a:ln>
                          <a:solidFill>
                            <a:prstClr val="black"/>
                          </a:solidFill>
                          <a:effectLst/>
                          <a:uLnTx/>
                          <a:uFillTx/>
                          <a:latin typeface="Cambria Math" panose="02040503050406030204" pitchFamily="18" charset="0"/>
                          <a:ea typeface="+mn-ea"/>
                          <a:cs typeface="+mn-cs"/>
                        </a:rPr>
                        <m:t>é</m:t>
                      </m:r>
                      <m:r>
                        <a:rPr kumimoji="0" lang="fr-FR" sz="2800" b="1" i="1" u="none" strike="noStrike" kern="1200" cap="none" spc="0" normalizeH="0" baseline="0" noProof="0" dirty="0">
                          <a:ln>
                            <a:noFill/>
                          </a:ln>
                          <a:solidFill>
                            <a:prstClr val="black"/>
                          </a:solidFill>
                          <a:effectLst/>
                          <a:uLnTx/>
                          <a:uFillTx/>
                          <a:latin typeface="Cambria Math" panose="02040503050406030204" pitchFamily="18" charset="0"/>
                          <a:ea typeface="+mn-ea"/>
                          <a:cs typeface="+mn-cs"/>
                        </a:rPr>
                        <m:t>𝒒𝒖𝒆𝒏𝒄𝒆</m:t>
                      </m:r>
                      <m:r>
                        <a:rPr kumimoji="0" lang="fr-FR" sz="2800" b="1" i="1"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rPr>
                        <m:t>×</m:t>
                      </m:r>
                      <m:r>
                        <a:rPr kumimoji="0" lang="fr-FR" sz="2800" b="1" i="1"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rPr>
                        <m:t>𝟏𝟎𝟎</m:t>
                      </m:r>
                    </m:oMath>
                  </m:oMathPara>
                </a14:m>
                <a:endParaRPr kumimoji="0" lang="fr-FR" sz="2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13" name="Rectangle à coins arrondis 95">
                <a:extLst>
                  <a:ext uri="{FF2B5EF4-FFF2-40B4-BE49-F238E27FC236}">
                    <a16:creationId xmlns:a16="http://schemas.microsoft.com/office/drawing/2014/main" id="{44BEBC5A-6B68-8DB7-6DB5-AEC4523E09E0}"/>
                  </a:ext>
                </a:extLst>
              </p:cNvPr>
              <p:cNvSpPr>
                <a:spLocks noRot="1" noChangeAspect="1" noMove="1" noResize="1" noEditPoints="1" noAdjustHandles="1" noChangeArrowheads="1" noChangeShapeType="1" noTextEdit="1"/>
              </p:cNvSpPr>
              <p:nvPr/>
            </p:nvSpPr>
            <p:spPr>
              <a:xfrm>
                <a:off x="2476718" y="4420314"/>
                <a:ext cx="6878538" cy="646665"/>
              </a:xfrm>
              <a:prstGeom prst="roundRect">
                <a:avLst/>
              </a:prstGeom>
              <a:blipFill>
                <a:blip r:embed="rId5"/>
                <a:stretch>
                  <a:fillRect/>
                </a:stretch>
              </a:blipFill>
              <a:ln w="38100">
                <a:solidFill>
                  <a:schemeClr val="accent1"/>
                </a:solidFill>
              </a:ln>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4" name="Rectangle à coins arrondis 96">
                <a:extLst>
                  <a:ext uri="{FF2B5EF4-FFF2-40B4-BE49-F238E27FC236}">
                    <a16:creationId xmlns:a16="http://schemas.microsoft.com/office/drawing/2014/main" id="{4AEE09F6-8E02-8DA9-0C86-B835E8E016F2}"/>
                  </a:ext>
                </a:extLst>
              </p:cNvPr>
              <p:cNvSpPr/>
              <p:nvPr/>
            </p:nvSpPr>
            <p:spPr>
              <a:xfrm>
                <a:off x="1810439" y="5289915"/>
                <a:ext cx="8552622" cy="514592"/>
              </a:xfrm>
              <a:prstGeom prst="round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MA" sz="3200" b="1" i="0" u="none" strike="noStrike" kern="1200" cap="none" spc="0" normalizeH="0" baseline="0" noProof="0" dirty="0">
                    <a:ln>
                      <a:noFill/>
                    </a:ln>
                    <a:solidFill>
                      <a:prstClr val="black"/>
                    </a:solidFill>
                    <a:effectLst/>
                    <a:uLnTx/>
                    <a:uFillTx/>
                    <a:latin typeface="Calibri" panose="020F0502020204030204"/>
                    <a:ea typeface="+mn-ea"/>
                    <a:cs typeface="+mn-cs"/>
                  </a:rPr>
                  <a:t>Pourcentage </a:t>
                </a:r>
                <a14:m>
                  <m:oMath xmlns:m="http://schemas.openxmlformats.org/officeDocument/2006/math">
                    <m:r>
                      <a:rPr kumimoji="0" lang="fr-FR" sz="32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𝒅𝒆</m:t>
                    </m:r>
                    <m:r>
                      <a:rPr kumimoji="0" lang="fr-FR" sz="32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 </m:t>
                    </m:r>
                    <m:r>
                      <m:rPr>
                        <m:nor/>
                      </m:rPr>
                      <a:rPr kumimoji="0" lang="fr-FR" sz="3200" b="1" i="0"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5 </m:t>
                    </m:r>
                    <m:r>
                      <m:rPr>
                        <m:nor/>
                      </m:rPr>
                      <a:rPr kumimoji="0" lang="fr-FR" sz="3200" b="1" i="0"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amis</m:t>
                    </m:r>
                    <m:r>
                      <a:rPr kumimoji="0" lang="fr-FR" sz="32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32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𝟎</m:t>
                    </m:r>
                    <m:r>
                      <a:rPr kumimoji="0" lang="fr-FR" sz="32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32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𝟑𝟓</m:t>
                    </m:r>
                    <m:r>
                      <a:rPr kumimoji="0" lang="fr-MA" sz="32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MA" sz="32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𝟏𝟎𝟎</m:t>
                    </m:r>
                    <m:r>
                      <a:rPr kumimoji="0" lang="fr-MA" sz="32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3200" b="1" i="1" u="none" strike="noStrike" kern="1200" cap="none" spc="0" normalizeH="0" baseline="0" noProof="0" dirty="0" smtClean="0">
                        <a:ln>
                          <a:noFill/>
                        </a:ln>
                        <a:solidFill>
                          <a:srgbClr val="FF0000"/>
                        </a:solidFill>
                        <a:effectLst/>
                        <a:uLnTx/>
                        <a:uFillTx/>
                        <a:latin typeface="Cambria Math" panose="02040503050406030204" pitchFamily="18" charset="0"/>
                        <a:ea typeface="+mn-ea"/>
                        <a:cs typeface="+mn-cs"/>
                      </a:rPr>
                      <m:t>𝟑𝟓</m:t>
                    </m:r>
                    <m:r>
                      <a:rPr kumimoji="0" lang="fr-MA" sz="3200" b="1" i="1" u="none" strike="noStrike" kern="1200" cap="none" spc="0" normalizeH="0" baseline="0" noProof="0" dirty="0" smtClean="0">
                        <a:ln>
                          <a:noFill/>
                        </a:ln>
                        <a:solidFill>
                          <a:srgbClr val="FF0000"/>
                        </a:solidFill>
                        <a:effectLst/>
                        <a:uLnTx/>
                        <a:uFillTx/>
                        <a:latin typeface="Cambria Math" panose="02040503050406030204" pitchFamily="18" charset="0"/>
                        <a:ea typeface="+mn-ea"/>
                        <a:cs typeface="+mn-cs"/>
                      </a:rPr>
                      <m:t>%</m:t>
                    </m:r>
                  </m:oMath>
                </a14:m>
                <a:endParaRPr kumimoji="0" lang="fr-FR" sz="3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14" name="Rectangle à coins arrondis 96">
                <a:extLst>
                  <a:ext uri="{FF2B5EF4-FFF2-40B4-BE49-F238E27FC236}">
                    <a16:creationId xmlns:a16="http://schemas.microsoft.com/office/drawing/2014/main" id="{4AEE09F6-8E02-8DA9-0C86-B835E8E016F2}"/>
                  </a:ext>
                </a:extLst>
              </p:cNvPr>
              <p:cNvSpPr>
                <a:spLocks noRot="1" noChangeAspect="1" noMove="1" noResize="1" noEditPoints="1" noAdjustHandles="1" noChangeArrowheads="1" noChangeShapeType="1" noTextEdit="1"/>
              </p:cNvSpPr>
              <p:nvPr/>
            </p:nvSpPr>
            <p:spPr>
              <a:xfrm>
                <a:off x="1810439" y="5289915"/>
                <a:ext cx="8552622" cy="514592"/>
              </a:xfrm>
              <a:prstGeom prst="roundRect">
                <a:avLst/>
              </a:prstGeom>
              <a:blipFill>
                <a:blip r:embed="rId6"/>
                <a:stretch>
                  <a:fillRect l="-1497" t="-21429" b="-46429"/>
                </a:stretch>
              </a:blipFill>
              <a:ln w="38100">
                <a:noFill/>
              </a:ln>
            </p:spPr>
            <p:txBody>
              <a:bodyPr/>
              <a:lstStyle/>
              <a:p>
                <a:r>
                  <a:rPr lang="fr-FR">
                    <a:noFill/>
                  </a:rPr>
                  <a:t> </a:t>
                </a:r>
              </a:p>
            </p:txBody>
          </p:sp>
        </mc:Fallback>
      </mc:AlternateContent>
      <p:sp>
        <p:nvSpPr>
          <p:cNvPr id="15" name="ZoneTexte 14">
            <a:extLst>
              <a:ext uri="{FF2B5EF4-FFF2-40B4-BE49-F238E27FC236}">
                <a16:creationId xmlns:a16="http://schemas.microsoft.com/office/drawing/2014/main" id="{9EE11D55-47CA-D921-CCFD-4A1058102F55}"/>
              </a:ext>
            </a:extLst>
          </p:cNvPr>
          <p:cNvSpPr txBox="1"/>
          <p:nvPr/>
        </p:nvSpPr>
        <p:spPr>
          <a:xfrm>
            <a:off x="3080039" y="5879924"/>
            <a:ext cx="5278770" cy="58477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MA" sz="3200" b="1" i="0" u="none" strike="noStrike" kern="1200" cap="none" spc="0" normalizeH="0" baseline="0" noProof="0" dirty="0">
                <a:ln>
                  <a:noFill/>
                </a:ln>
                <a:solidFill>
                  <a:prstClr val="black"/>
                </a:solidFill>
                <a:effectLst/>
                <a:uLnTx/>
                <a:uFillTx/>
                <a:latin typeface="Calibri" panose="020F0502020204030204"/>
                <a:ea typeface="+mn-ea"/>
                <a:cs typeface="+mn-cs"/>
              </a:rPr>
              <a:t>35% des élèves ont  5 amis</a:t>
            </a:r>
          </a:p>
        </p:txBody>
      </p:sp>
      <p:graphicFrame>
        <p:nvGraphicFramePr>
          <p:cNvPr id="16" name="Tableau 15">
            <a:extLst>
              <a:ext uri="{FF2B5EF4-FFF2-40B4-BE49-F238E27FC236}">
                <a16:creationId xmlns:a16="http://schemas.microsoft.com/office/drawing/2014/main" id="{906F29DD-0C73-102C-FA20-52C4300987C5}"/>
              </a:ext>
            </a:extLst>
          </p:cNvPr>
          <p:cNvGraphicFramePr>
            <a:graphicFrameLocks noGrp="1"/>
          </p:cNvGraphicFramePr>
          <p:nvPr/>
        </p:nvGraphicFramePr>
        <p:xfrm>
          <a:off x="1230402" y="1927249"/>
          <a:ext cx="9197334" cy="2255520"/>
        </p:xfrm>
        <a:graphic>
          <a:graphicData uri="http://schemas.openxmlformats.org/drawingml/2006/table">
            <a:tbl>
              <a:tblPr firstRow="1" bandRow="1">
                <a:tableStyleId>{5C22544A-7EE6-4342-B048-85BDC9FD1C3A}</a:tableStyleId>
              </a:tblPr>
              <a:tblGrid>
                <a:gridCol w="1789044">
                  <a:extLst>
                    <a:ext uri="{9D8B030D-6E8A-4147-A177-3AD203B41FA5}">
                      <a16:colId xmlns:a16="http://schemas.microsoft.com/office/drawing/2014/main" val="566779362"/>
                    </a:ext>
                  </a:extLst>
                </a:gridCol>
                <a:gridCol w="1276734">
                  <a:extLst>
                    <a:ext uri="{9D8B030D-6E8A-4147-A177-3AD203B41FA5}">
                      <a16:colId xmlns:a16="http://schemas.microsoft.com/office/drawing/2014/main" val="3824997040"/>
                    </a:ext>
                  </a:extLst>
                </a:gridCol>
                <a:gridCol w="1532889">
                  <a:extLst>
                    <a:ext uri="{9D8B030D-6E8A-4147-A177-3AD203B41FA5}">
                      <a16:colId xmlns:a16="http://schemas.microsoft.com/office/drawing/2014/main" val="1596274096"/>
                    </a:ext>
                  </a:extLst>
                </a:gridCol>
                <a:gridCol w="1532889">
                  <a:extLst>
                    <a:ext uri="{9D8B030D-6E8A-4147-A177-3AD203B41FA5}">
                      <a16:colId xmlns:a16="http://schemas.microsoft.com/office/drawing/2014/main" val="3930161169"/>
                    </a:ext>
                  </a:extLst>
                </a:gridCol>
                <a:gridCol w="1532889">
                  <a:extLst>
                    <a:ext uri="{9D8B030D-6E8A-4147-A177-3AD203B41FA5}">
                      <a16:colId xmlns:a16="http://schemas.microsoft.com/office/drawing/2014/main" val="2516692933"/>
                    </a:ext>
                  </a:extLst>
                </a:gridCol>
                <a:gridCol w="1532889">
                  <a:extLst>
                    <a:ext uri="{9D8B030D-6E8A-4147-A177-3AD203B41FA5}">
                      <a16:colId xmlns:a16="http://schemas.microsoft.com/office/drawing/2014/main" val="3801335606"/>
                    </a:ext>
                  </a:extLst>
                </a:gridCol>
              </a:tblGrid>
              <a:tr h="37084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Nombre d’amis</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3</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4</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5</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6</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7</a:t>
                      </a:r>
                    </a:p>
                  </a:txBody>
                  <a:tcPr/>
                </a:tc>
                <a:extLst>
                  <a:ext uri="{0D108BD9-81ED-4DB2-BD59-A6C34878D82A}">
                    <a16:rowId xmlns:a16="http://schemas.microsoft.com/office/drawing/2014/main" val="2962487253"/>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2</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6</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7</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4</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1</a:t>
                      </a:r>
                    </a:p>
                  </a:txBody>
                  <a:tcPr/>
                </a:tc>
                <a:extLst>
                  <a:ext uri="{0D108BD9-81ED-4DB2-BD59-A6C34878D82A}">
                    <a16:rowId xmlns:a16="http://schemas.microsoft.com/office/drawing/2014/main" val="2388247746"/>
                  </a:ext>
                </a:extLst>
              </a:tr>
              <a:tr h="370840">
                <a:tc>
                  <a:txBody>
                    <a:bodyPr/>
                    <a:lstStyle/>
                    <a:p>
                      <a:r>
                        <a:rPr lang="fr-FR" sz="2400" b="1" kern="1200" dirty="0">
                          <a:solidFill>
                            <a:schemeClr val="dk1"/>
                          </a:solidFill>
                          <a:latin typeface="Calibri" panose="020F0502020204030204"/>
                          <a:ea typeface="+mn-ea"/>
                          <a:cs typeface="+mn-cs"/>
                        </a:rPr>
                        <a:t>Fréquence</a:t>
                      </a:r>
                    </a:p>
                  </a:txBody>
                  <a:tcPr/>
                </a:tc>
                <a:tc>
                  <a:txBody>
                    <a:bodyPr/>
                    <a:lstStyle/>
                    <a:p>
                      <a:pPr algn="ctr"/>
                      <a:r>
                        <a:rPr lang="fr-FR" sz="2000" b="1" dirty="0"/>
                        <a:t>0,1</a:t>
                      </a:r>
                    </a:p>
                  </a:txBody>
                  <a:tcPr/>
                </a:tc>
                <a:tc>
                  <a:txBody>
                    <a:bodyPr/>
                    <a:lstStyle/>
                    <a:p>
                      <a:pPr algn="ctr"/>
                      <a:r>
                        <a:rPr lang="fr-FR" sz="2000" b="1" dirty="0"/>
                        <a:t>0,3</a:t>
                      </a:r>
                    </a:p>
                  </a:txBody>
                  <a:tcPr/>
                </a:tc>
                <a:tc>
                  <a:txBody>
                    <a:bodyPr/>
                    <a:lstStyle/>
                    <a:p>
                      <a:pPr algn="ctr"/>
                      <a:r>
                        <a:rPr lang="fr-FR" sz="2000" b="1" dirty="0"/>
                        <a:t>0,35</a:t>
                      </a:r>
                    </a:p>
                  </a:txBody>
                  <a:tcPr/>
                </a:tc>
                <a:tc>
                  <a:txBody>
                    <a:bodyPr/>
                    <a:lstStyle/>
                    <a:p>
                      <a:pPr algn="ctr"/>
                      <a:r>
                        <a:rPr lang="fr-FR" sz="2000" b="1" dirty="0"/>
                        <a:t>0,2</a:t>
                      </a:r>
                    </a:p>
                  </a:txBody>
                  <a:tcPr/>
                </a:tc>
                <a:tc>
                  <a:txBody>
                    <a:bodyPr/>
                    <a:lstStyle/>
                    <a:p>
                      <a:pPr algn="ctr"/>
                      <a:r>
                        <a:rPr lang="fr-FR" sz="2000" b="1" dirty="0">
                          <a:solidFill>
                            <a:schemeClr val="tx1"/>
                          </a:solidFill>
                        </a:rPr>
                        <a:t>0,05</a:t>
                      </a:r>
                    </a:p>
                  </a:txBody>
                  <a:tcPr/>
                </a:tc>
                <a:extLst>
                  <a:ext uri="{0D108BD9-81ED-4DB2-BD59-A6C34878D82A}">
                    <a16:rowId xmlns:a16="http://schemas.microsoft.com/office/drawing/2014/main" val="2563969252"/>
                  </a:ext>
                </a:extLst>
              </a:tr>
              <a:tr h="370840">
                <a:tc>
                  <a:txBody>
                    <a:bodyPr/>
                    <a:lstStyle/>
                    <a:p>
                      <a:r>
                        <a:rPr lang="fr-FR" sz="2400" b="1" kern="1200" dirty="0">
                          <a:solidFill>
                            <a:schemeClr val="dk1"/>
                          </a:solidFill>
                          <a:latin typeface="Calibri" panose="020F0502020204030204"/>
                          <a:ea typeface="+mn-ea"/>
                          <a:cs typeface="+mn-cs"/>
                        </a:rPr>
                        <a:t>Pourcentage</a:t>
                      </a:r>
                    </a:p>
                  </a:txBody>
                  <a:tcPr/>
                </a:tc>
                <a:tc>
                  <a:txBody>
                    <a:bodyPr/>
                    <a:lstStyle/>
                    <a:p>
                      <a:pPr algn="ctr"/>
                      <a:r>
                        <a:rPr lang="fr-FR" sz="2400" b="1" dirty="0"/>
                        <a:t>10%</a:t>
                      </a:r>
                    </a:p>
                  </a:txBody>
                  <a:tcPr/>
                </a:tc>
                <a:tc>
                  <a:txBody>
                    <a:bodyPr/>
                    <a:lstStyle/>
                    <a:p>
                      <a:pPr algn="ctr"/>
                      <a:r>
                        <a:rPr lang="fr-FR" sz="2400" b="1" dirty="0">
                          <a:solidFill>
                            <a:schemeClr val="tx1"/>
                          </a:solidFill>
                        </a:rPr>
                        <a:t>30%</a:t>
                      </a:r>
                    </a:p>
                  </a:txBody>
                  <a:tcPr/>
                </a:tc>
                <a:tc>
                  <a:txBody>
                    <a:bodyPr/>
                    <a:lstStyle/>
                    <a:p>
                      <a:pPr algn="ctr"/>
                      <a:r>
                        <a:rPr lang="fr-FR" sz="2800" b="1" dirty="0">
                          <a:solidFill>
                            <a:srgbClr val="C00000"/>
                          </a:solidFill>
                        </a:rPr>
                        <a:t>35%</a:t>
                      </a:r>
                    </a:p>
                  </a:txBody>
                  <a:tcPr/>
                </a:tc>
                <a:tc>
                  <a:txBody>
                    <a:bodyPr/>
                    <a:lstStyle/>
                    <a:p>
                      <a:endParaRPr lang="fr-FR" sz="2400"/>
                    </a:p>
                  </a:txBody>
                  <a:tcPr/>
                </a:tc>
                <a:tc>
                  <a:txBody>
                    <a:bodyPr/>
                    <a:lstStyle/>
                    <a:p>
                      <a:endParaRPr lang="fr-FR" sz="2400" dirty="0"/>
                    </a:p>
                  </a:txBody>
                  <a:tcPr/>
                </a:tc>
                <a:extLst>
                  <a:ext uri="{0D108BD9-81ED-4DB2-BD59-A6C34878D82A}">
                    <a16:rowId xmlns:a16="http://schemas.microsoft.com/office/drawing/2014/main" val="3701159237"/>
                  </a:ext>
                </a:extLst>
              </a:tr>
            </a:tbl>
          </a:graphicData>
        </a:graphic>
      </p:graphicFrame>
      <p:sp>
        <p:nvSpPr>
          <p:cNvPr id="7" name="Espace réservé du contenu 6">
            <a:extLst>
              <a:ext uri="{FF2B5EF4-FFF2-40B4-BE49-F238E27FC236}">
                <a16:creationId xmlns:a16="http://schemas.microsoft.com/office/drawing/2014/main" id="{B94901BC-A31D-ADFA-6D4A-092ACEB6766F}"/>
              </a:ext>
            </a:extLst>
          </p:cNvPr>
          <p:cNvSpPr>
            <a:spLocks noGrp="1"/>
          </p:cNvSpPr>
          <p:nvPr>
            <p:ph sz="quarter" idx="11"/>
          </p:nvPr>
        </p:nvSpPr>
        <p:spPr/>
        <p:txBody>
          <a:bodyPr/>
          <a:lstStyle/>
          <a:p>
            <a:endParaRPr lang="fr-FR"/>
          </a:p>
        </p:txBody>
      </p:sp>
    </p:spTree>
    <p:extLst>
      <p:ext uri="{BB962C8B-B14F-4D97-AF65-F5344CB8AC3E}">
        <p14:creationId xmlns:p14="http://schemas.microsoft.com/office/powerpoint/2010/main" val="243529358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145E41-58DA-8502-329F-5A78F7D7277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AACCAC00-8132-84C1-49C1-FE83C9B8BF31}"/>
              </a:ext>
            </a:extLst>
          </p:cNvPr>
          <p:cNvSpPr>
            <a:spLocks noGrp="1"/>
          </p:cNvSpPr>
          <p:nvPr>
            <p:ph type="title"/>
          </p:nvPr>
        </p:nvSpPr>
        <p:spPr>
          <a:xfrm>
            <a:off x="1028318" y="296691"/>
            <a:ext cx="10372033" cy="267549"/>
          </a:xfrm>
        </p:spPr>
        <p:txBody>
          <a:bodyPr/>
          <a:lstStyle/>
          <a:p>
            <a:r>
              <a:rPr lang="fr-FR" dirty="0"/>
              <a:t>Complétez pour calculer le pourcentage de 6 amis.</a:t>
            </a:r>
          </a:p>
        </p:txBody>
      </p:sp>
      <p:sp>
        <p:nvSpPr>
          <p:cNvPr id="4" name="Espace réservé du contenu 3">
            <a:extLst>
              <a:ext uri="{FF2B5EF4-FFF2-40B4-BE49-F238E27FC236}">
                <a16:creationId xmlns:a16="http://schemas.microsoft.com/office/drawing/2014/main" id="{08BD4F6D-0293-FE4C-6E29-0814C3CFB202}"/>
              </a:ext>
            </a:extLst>
          </p:cNvPr>
          <p:cNvSpPr>
            <a:spLocks noGrp="1"/>
          </p:cNvSpPr>
          <p:nvPr>
            <p:ph sz="quarter" idx="11"/>
          </p:nvPr>
        </p:nvSpPr>
        <p:spPr>
          <a:xfrm>
            <a:off x="935304" y="668339"/>
            <a:ext cx="10558061" cy="287134"/>
          </a:xfrm>
        </p:spPr>
        <p:txBody>
          <a:bodyPr/>
          <a:lstStyle/>
          <a:p>
            <a:pPr marL="0" lvl="0" indent="0">
              <a:defRPr/>
            </a:pPr>
            <a:r>
              <a:rPr lang="fr-FR" dirty="0">
                <a:solidFill>
                  <a:prstClr val="white">
                    <a:lumMod val="65000"/>
                  </a:prstClr>
                </a:solidFill>
                <a:latin typeface="Calibri"/>
              </a:rPr>
              <a:t>L’enseignant laisse un moment de réflexion et explique la situation</a:t>
            </a:r>
            <a:endParaRPr lang="fr-FR" dirty="0"/>
          </a:p>
        </p:txBody>
      </p:sp>
      <p:grpSp>
        <p:nvGrpSpPr>
          <p:cNvPr id="10" name="Groupe 9">
            <a:extLst>
              <a:ext uri="{FF2B5EF4-FFF2-40B4-BE49-F238E27FC236}">
                <a16:creationId xmlns:a16="http://schemas.microsoft.com/office/drawing/2014/main" id="{D3EF3BFA-5716-288B-36B2-38E03F3EC6DB}"/>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22C0942A-203A-D1F7-B2DE-735274CCBE62}"/>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E953DD56-8314-A0E7-ABAA-AEF206F3A0CC}"/>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mc:AlternateContent xmlns:mc="http://schemas.openxmlformats.org/markup-compatibility/2006" xmlns:a14="http://schemas.microsoft.com/office/drawing/2010/main">
        <mc:Choice Requires="a14">
          <p:sp>
            <p:nvSpPr>
              <p:cNvPr id="5" name="Rectangle à coins arrondis 71">
                <a:extLst>
                  <a:ext uri="{FF2B5EF4-FFF2-40B4-BE49-F238E27FC236}">
                    <a16:creationId xmlns:a16="http://schemas.microsoft.com/office/drawing/2014/main" id="{BE326866-EC08-E8F4-E126-BF010C2BE1AA}"/>
                  </a:ext>
                </a:extLst>
              </p:cNvPr>
              <p:cNvSpPr/>
              <p:nvPr/>
            </p:nvSpPr>
            <p:spPr>
              <a:xfrm>
                <a:off x="2310287" y="1163670"/>
                <a:ext cx="7211400" cy="391815"/>
              </a:xfrm>
              <a:prstGeom prst="round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𝑬𝒇𝒇𝒆𝒄𝒕𝒊𝒇</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 </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𝒕𝒐𝒕𝒂𝒍</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𝟐</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𝟔</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𝟕</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𝟒</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𝟏</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oMath>
                  </m:oMathPara>
                </a14:m>
                <a:endParaRPr kumimoji="0" lang="fr-FR"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5" name="Rectangle à coins arrondis 71">
                <a:extLst>
                  <a:ext uri="{FF2B5EF4-FFF2-40B4-BE49-F238E27FC236}">
                    <a16:creationId xmlns:a16="http://schemas.microsoft.com/office/drawing/2014/main" id="{BE326866-EC08-E8F4-E126-BF010C2BE1AA}"/>
                  </a:ext>
                </a:extLst>
              </p:cNvPr>
              <p:cNvSpPr>
                <a:spLocks noRot="1" noChangeAspect="1" noMove="1" noResize="1" noEditPoints="1" noAdjustHandles="1" noChangeArrowheads="1" noChangeShapeType="1" noTextEdit="1"/>
              </p:cNvSpPr>
              <p:nvPr/>
            </p:nvSpPr>
            <p:spPr>
              <a:xfrm>
                <a:off x="2310287" y="1163670"/>
                <a:ext cx="7211400" cy="391815"/>
              </a:xfrm>
              <a:prstGeom prst="roundRect">
                <a:avLst/>
              </a:prstGeom>
              <a:blipFill>
                <a:blip r:embed="rId3"/>
                <a:stretch>
                  <a:fillRect b="-31250"/>
                </a:stretch>
              </a:blipFill>
              <a:ln w="38100">
                <a:noFill/>
              </a:ln>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6" name="Rectangle à coins arrondis 95">
                <a:extLst>
                  <a:ext uri="{FF2B5EF4-FFF2-40B4-BE49-F238E27FC236}">
                    <a16:creationId xmlns:a16="http://schemas.microsoft.com/office/drawing/2014/main" id="{5B1087CC-6E00-196E-0E28-2590897CEF8C}"/>
                  </a:ext>
                </a:extLst>
              </p:cNvPr>
              <p:cNvSpPr/>
              <p:nvPr/>
            </p:nvSpPr>
            <p:spPr>
              <a:xfrm>
                <a:off x="2476718" y="4420314"/>
                <a:ext cx="6878538" cy="646665"/>
              </a:xfrm>
              <a:prstGeom prst="roundRect">
                <a:avLst/>
              </a:prstGeom>
              <a:solidFill>
                <a:schemeClr val="accent2">
                  <a:lumMod val="20000"/>
                  <a:lumOff val="80000"/>
                </a:schemeClr>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left"/>
                    </m:oMathParaPr>
                    <m:oMath xmlns:m="http://schemas.openxmlformats.org/officeDocument/2006/math">
                      <m:r>
                        <a:rPr kumimoji="0" lang="fr-FR" sz="2800" b="1" i="1" u="none" strike="noStrike" kern="1200" cap="none" spc="0" normalizeH="0" baseline="0" noProof="0" dirty="0">
                          <a:ln>
                            <a:noFill/>
                          </a:ln>
                          <a:solidFill>
                            <a:prstClr val="black"/>
                          </a:solidFill>
                          <a:effectLst/>
                          <a:uLnTx/>
                          <a:uFillTx/>
                          <a:latin typeface="Cambria Math" panose="02040503050406030204" pitchFamily="18" charset="0"/>
                          <a:ea typeface="+mn-ea"/>
                          <a:cs typeface="+mn-cs"/>
                        </a:rPr>
                        <m:t>𝑷𝒐𝒖𝒓𝒄𝒆𝒏𝒕𝒂𝒈𝒆</m:t>
                      </m:r>
                      <m:r>
                        <a:rPr kumimoji="0" lang="fr-FR" sz="2800" b="1" i="1" u="none" strike="noStrike" kern="1200" cap="none" spc="0" normalizeH="0" baseline="0" noProof="0" dirty="0">
                          <a:ln>
                            <a:noFill/>
                          </a:ln>
                          <a:solidFill>
                            <a:prstClr val="black"/>
                          </a:solidFill>
                          <a:effectLst/>
                          <a:uLnTx/>
                          <a:uFillTx/>
                          <a:latin typeface="Cambria Math" panose="02040503050406030204" pitchFamily="18" charset="0"/>
                          <a:ea typeface="+mn-ea"/>
                          <a:cs typeface="+mn-cs"/>
                        </a:rPr>
                        <m:t>=</m:t>
                      </m:r>
                      <m:r>
                        <a:rPr kumimoji="0" lang="fr-FR" sz="2800" b="1" i="1" u="none" strike="noStrike" kern="1200" cap="none" spc="0" normalizeH="0" baseline="0" noProof="0" dirty="0">
                          <a:ln>
                            <a:noFill/>
                          </a:ln>
                          <a:solidFill>
                            <a:prstClr val="black"/>
                          </a:solidFill>
                          <a:effectLst/>
                          <a:uLnTx/>
                          <a:uFillTx/>
                          <a:latin typeface="Cambria Math" panose="02040503050406030204" pitchFamily="18" charset="0"/>
                          <a:ea typeface="+mn-ea"/>
                          <a:cs typeface="+mn-cs"/>
                        </a:rPr>
                        <m:t>𝑭𝒓</m:t>
                      </m:r>
                      <m:r>
                        <a:rPr kumimoji="0" lang="fr-FR" sz="2800" b="1" i="1" u="none" strike="noStrike" kern="1200" cap="none" spc="0" normalizeH="0" baseline="0" noProof="0" dirty="0">
                          <a:ln>
                            <a:noFill/>
                          </a:ln>
                          <a:solidFill>
                            <a:prstClr val="black"/>
                          </a:solidFill>
                          <a:effectLst/>
                          <a:uLnTx/>
                          <a:uFillTx/>
                          <a:latin typeface="Cambria Math" panose="02040503050406030204" pitchFamily="18" charset="0"/>
                          <a:ea typeface="+mn-ea"/>
                          <a:cs typeface="+mn-cs"/>
                        </a:rPr>
                        <m:t>é</m:t>
                      </m:r>
                      <m:r>
                        <a:rPr kumimoji="0" lang="fr-FR" sz="2800" b="1" i="1" u="none" strike="noStrike" kern="1200" cap="none" spc="0" normalizeH="0" baseline="0" noProof="0" dirty="0">
                          <a:ln>
                            <a:noFill/>
                          </a:ln>
                          <a:solidFill>
                            <a:prstClr val="black"/>
                          </a:solidFill>
                          <a:effectLst/>
                          <a:uLnTx/>
                          <a:uFillTx/>
                          <a:latin typeface="Cambria Math" panose="02040503050406030204" pitchFamily="18" charset="0"/>
                          <a:ea typeface="+mn-ea"/>
                          <a:cs typeface="+mn-cs"/>
                        </a:rPr>
                        <m:t>𝒒𝒖𝒆𝒏𝒄𝒆</m:t>
                      </m:r>
                      <m:r>
                        <a:rPr kumimoji="0" lang="fr-FR" sz="2800" b="1" i="1"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rPr>
                        <m:t>×</m:t>
                      </m:r>
                      <m:r>
                        <a:rPr kumimoji="0" lang="fr-FR" sz="2800" b="1" i="1"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rPr>
                        <m:t>𝟏𝟎𝟎</m:t>
                      </m:r>
                    </m:oMath>
                  </m:oMathPara>
                </a14:m>
                <a:endParaRPr kumimoji="0" lang="fr-FR" sz="2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6" name="Rectangle à coins arrondis 95">
                <a:extLst>
                  <a:ext uri="{FF2B5EF4-FFF2-40B4-BE49-F238E27FC236}">
                    <a16:creationId xmlns:a16="http://schemas.microsoft.com/office/drawing/2014/main" id="{5B1087CC-6E00-196E-0E28-2590897CEF8C}"/>
                  </a:ext>
                </a:extLst>
              </p:cNvPr>
              <p:cNvSpPr>
                <a:spLocks noRot="1" noChangeAspect="1" noMove="1" noResize="1" noEditPoints="1" noAdjustHandles="1" noChangeArrowheads="1" noChangeShapeType="1" noTextEdit="1"/>
              </p:cNvSpPr>
              <p:nvPr/>
            </p:nvSpPr>
            <p:spPr>
              <a:xfrm>
                <a:off x="2476718" y="4420314"/>
                <a:ext cx="6878538" cy="646665"/>
              </a:xfrm>
              <a:prstGeom prst="roundRect">
                <a:avLst/>
              </a:prstGeom>
              <a:blipFill>
                <a:blip r:embed="rId4"/>
                <a:stretch>
                  <a:fillRect/>
                </a:stretch>
              </a:blipFill>
              <a:ln w="38100">
                <a:solidFill>
                  <a:schemeClr val="accent1"/>
                </a:solidFill>
              </a:ln>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7" name="Rectangle à coins arrondis 96">
                <a:extLst>
                  <a:ext uri="{FF2B5EF4-FFF2-40B4-BE49-F238E27FC236}">
                    <a16:creationId xmlns:a16="http://schemas.microsoft.com/office/drawing/2014/main" id="{37A781F8-BBDF-B0CE-87A3-87B0E0178D45}"/>
                  </a:ext>
                </a:extLst>
              </p:cNvPr>
              <p:cNvSpPr/>
              <p:nvPr/>
            </p:nvSpPr>
            <p:spPr>
              <a:xfrm>
                <a:off x="1810439" y="5289915"/>
                <a:ext cx="8552622" cy="514592"/>
              </a:xfrm>
              <a:prstGeom prst="round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MA" sz="3200" b="1" i="0" u="none" strike="noStrike" kern="1200" cap="none" spc="0" normalizeH="0" baseline="0" noProof="0" dirty="0">
                    <a:ln>
                      <a:noFill/>
                    </a:ln>
                    <a:solidFill>
                      <a:prstClr val="black"/>
                    </a:solidFill>
                    <a:effectLst/>
                    <a:uLnTx/>
                    <a:uFillTx/>
                    <a:latin typeface="Calibri" panose="020F0502020204030204"/>
                    <a:ea typeface="+mn-ea"/>
                    <a:cs typeface="+mn-cs"/>
                  </a:rPr>
                  <a:t>Pourcentage </a:t>
                </a:r>
                <a14:m>
                  <m:oMath xmlns:m="http://schemas.openxmlformats.org/officeDocument/2006/math">
                    <m:r>
                      <a:rPr kumimoji="0" lang="fr-FR" sz="32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𝒅𝒆</m:t>
                    </m:r>
                    <m:r>
                      <a:rPr kumimoji="0" lang="fr-FR" sz="32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 </m:t>
                    </m:r>
                    <m:r>
                      <m:rPr>
                        <m:nor/>
                      </m:rPr>
                      <a:rPr kumimoji="0" lang="fr-FR" sz="3200" b="1" i="0"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6 </m:t>
                    </m:r>
                    <m:r>
                      <m:rPr>
                        <m:nor/>
                      </m:rPr>
                      <a:rPr kumimoji="0" lang="fr-FR" sz="3200" b="1" i="0"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amis</m:t>
                    </m:r>
                    <m:r>
                      <a:rPr kumimoji="0" lang="fr-FR" sz="32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MA" sz="32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MA" sz="32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𝟏𝟎𝟎</m:t>
                    </m:r>
                    <m:r>
                      <a:rPr kumimoji="0" lang="fr-MA" sz="32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oMath>
                </a14:m>
                <a:endParaRPr kumimoji="0" lang="fr-FR" sz="3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7" name="Rectangle à coins arrondis 96">
                <a:extLst>
                  <a:ext uri="{FF2B5EF4-FFF2-40B4-BE49-F238E27FC236}">
                    <a16:creationId xmlns:a16="http://schemas.microsoft.com/office/drawing/2014/main" id="{37A781F8-BBDF-B0CE-87A3-87B0E0178D45}"/>
                  </a:ext>
                </a:extLst>
              </p:cNvPr>
              <p:cNvSpPr>
                <a:spLocks noRot="1" noChangeAspect="1" noMove="1" noResize="1" noEditPoints="1" noAdjustHandles="1" noChangeArrowheads="1" noChangeShapeType="1" noTextEdit="1"/>
              </p:cNvSpPr>
              <p:nvPr/>
            </p:nvSpPr>
            <p:spPr>
              <a:xfrm>
                <a:off x="1810439" y="5289915"/>
                <a:ext cx="8552622" cy="514592"/>
              </a:xfrm>
              <a:prstGeom prst="roundRect">
                <a:avLst/>
              </a:prstGeom>
              <a:blipFill>
                <a:blip r:embed="rId5"/>
                <a:stretch>
                  <a:fillRect l="-1497" t="-21429" b="-46429"/>
                </a:stretch>
              </a:blipFill>
              <a:ln w="38100">
                <a:noFill/>
              </a:ln>
            </p:spPr>
            <p:txBody>
              <a:bodyPr/>
              <a:lstStyle/>
              <a:p>
                <a:r>
                  <a:rPr lang="fr-FR">
                    <a:noFill/>
                  </a:rPr>
                  <a:t> </a:t>
                </a:r>
              </a:p>
            </p:txBody>
          </p:sp>
        </mc:Fallback>
      </mc:AlternateContent>
      <p:sp>
        <p:nvSpPr>
          <p:cNvPr id="8" name="ZoneTexte 7">
            <a:extLst>
              <a:ext uri="{FF2B5EF4-FFF2-40B4-BE49-F238E27FC236}">
                <a16:creationId xmlns:a16="http://schemas.microsoft.com/office/drawing/2014/main" id="{9BE445CD-7427-292E-4703-B023CC11B30B}"/>
              </a:ext>
            </a:extLst>
          </p:cNvPr>
          <p:cNvSpPr txBox="1"/>
          <p:nvPr/>
        </p:nvSpPr>
        <p:spPr>
          <a:xfrm>
            <a:off x="3447365" y="5897273"/>
            <a:ext cx="5278770" cy="58477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MA" sz="3200" b="1" i="0" u="none" strike="noStrike" kern="1200" cap="none" spc="0" normalizeH="0" baseline="0" noProof="0" dirty="0">
                <a:ln>
                  <a:noFill/>
                </a:ln>
                <a:solidFill>
                  <a:prstClr val="black"/>
                </a:solidFill>
                <a:effectLst/>
                <a:uLnTx/>
                <a:uFillTx/>
                <a:latin typeface="Calibri" panose="020F0502020204030204"/>
                <a:ea typeface="+mn-ea"/>
                <a:cs typeface="+mn-cs"/>
              </a:rPr>
              <a:t>…….des élèves  ont  6 amis</a:t>
            </a:r>
          </a:p>
        </p:txBody>
      </p:sp>
      <p:graphicFrame>
        <p:nvGraphicFramePr>
          <p:cNvPr id="9" name="Tableau 8">
            <a:extLst>
              <a:ext uri="{FF2B5EF4-FFF2-40B4-BE49-F238E27FC236}">
                <a16:creationId xmlns:a16="http://schemas.microsoft.com/office/drawing/2014/main" id="{944B4D56-4020-939D-EC6F-A68A9EAAF5B0}"/>
              </a:ext>
            </a:extLst>
          </p:cNvPr>
          <p:cNvGraphicFramePr>
            <a:graphicFrameLocks noGrp="1"/>
          </p:cNvGraphicFramePr>
          <p:nvPr>
            <p:extLst>
              <p:ext uri="{D42A27DB-BD31-4B8C-83A1-F6EECF244321}">
                <p14:modId xmlns:p14="http://schemas.microsoft.com/office/powerpoint/2010/main" val="3529417206"/>
              </p:ext>
            </p:extLst>
          </p:nvPr>
        </p:nvGraphicFramePr>
        <p:xfrm>
          <a:off x="1230402" y="1927249"/>
          <a:ext cx="9197334" cy="2255520"/>
        </p:xfrm>
        <a:graphic>
          <a:graphicData uri="http://schemas.openxmlformats.org/drawingml/2006/table">
            <a:tbl>
              <a:tblPr firstRow="1" bandRow="1">
                <a:tableStyleId>{5C22544A-7EE6-4342-B048-85BDC9FD1C3A}</a:tableStyleId>
              </a:tblPr>
              <a:tblGrid>
                <a:gridCol w="1789044">
                  <a:extLst>
                    <a:ext uri="{9D8B030D-6E8A-4147-A177-3AD203B41FA5}">
                      <a16:colId xmlns:a16="http://schemas.microsoft.com/office/drawing/2014/main" val="566779362"/>
                    </a:ext>
                  </a:extLst>
                </a:gridCol>
                <a:gridCol w="1276734">
                  <a:extLst>
                    <a:ext uri="{9D8B030D-6E8A-4147-A177-3AD203B41FA5}">
                      <a16:colId xmlns:a16="http://schemas.microsoft.com/office/drawing/2014/main" val="3824997040"/>
                    </a:ext>
                  </a:extLst>
                </a:gridCol>
                <a:gridCol w="1532889">
                  <a:extLst>
                    <a:ext uri="{9D8B030D-6E8A-4147-A177-3AD203B41FA5}">
                      <a16:colId xmlns:a16="http://schemas.microsoft.com/office/drawing/2014/main" val="1596274096"/>
                    </a:ext>
                  </a:extLst>
                </a:gridCol>
                <a:gridCol w="1532889">
                  <a:extLst>
                    <a:ext uri="{9D8B030D-6E8A-4147-A177-3AD203B41FA5}">
                      <a16:colId xmlns:a16="http://schemas.microsoft.com/office/drawing/2014/main" val="3930161169"/>
                    </a:ext>
                  </a:extLst>
                </a:gridCol>
                <a:gridCol w="1532889">
                  <a:extLst>
                    <a:ext uri="{9D8B030D-6E8A-4147-A177-3AD203B41FA5}">
                      <a16:colId xmlns:a16="http://schemas.microsoft.com/office/drawing/2014/main" val="2516692933"/>
                    </a:ext>
                  </a:extLst>
                </a:gridCol>
                <a:gridCol w="1532889">
                  <a:extLst>
                    <a:ext uri="{9D8B030D-6E8A-4147-A177-3AD203B41FA5}">
                      <a16:colId xmlns:a16="http://schemas.microsoft.com/office/drawing/2014/main" val="3801335606"/>
                    </a:ext>
                  </a:extLst>
                </a:gridCol>
              </a:tblGrid>
              <a:tr h="37084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Nombre d’amis</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3</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4</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5</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6</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7</a:t>
                      </a:r>
                    </a:p>
                  </a:txBody>
                  <a:tcPr/>
                </a:tc>
                <a:extLst>
                  <a:ext uri="{0D108BD9-81ED-4DB2-BD59-A6C34878D82A}">
                    <a16:rowId xmlns:a16="http://schemas.microsoft.com/office/drawing/2014/main" val="2962487253"/>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2</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6</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7</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4</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1</a:t>
                      </a:r>
                    </a:p>
                  </a:txBody>
                  <a:tcPr/>
                </a:tc>
                <a:extLst>
                  <a:ext uri="{0D108BD9-81ED-4DB2-BD59-A6C34878D82A}">
                    <a16:rowId xmlns:a16="http://schemas.microsoft.com/office/drawing/2014/main" val="2388247746"/>
                  </a:ext>
                </a:extLst>
              </a:tr>
              <a:tr h="370840">
                <a:tc>
                  <a:txBody>
                    <a:bodyPr/>
                    <a:lstStyle/>
                    <a:p>
                      <a:r>
                        <a:rPr lang="fr-FR" sz="2400" b="1" kern="1200" dirty="0">
                          <a:solidFill>
                            <a:schemeClr val="dk1"/>
                          </a:solidFill>
                          <a:latin typeface="Calibri" panose="020F0502020204030204"/>
                          <a:ea typeface="+mn-ea"/>
                          <a:cs typeface="+mn-cs"/>
                        </a:rPr>
                        <a:t>Fréquence</a:t>
                      </a:r>
                    </a:p>
                  </a:txBody>
                  <a:tcPr/>
                </a:tc>
                <a:tc>
                  <a:txBody>
                    <a:bodyPr/>
                    <a:lstStyle/>
                    <a:p>
                      <a:pPr algn="ctr"/>
                      <a:r>
                        <a:rPr lang="fr-FR" sz="2000" b="1" dirty="0"/>
                        <a:t>0,1</a:t>
                      </a:r>
                    </a:p>
                  </a:txBody>
                  <a:tcPr/>
                </a:tc>
                <a:tc>
                  <a:txBody>
                    <a:bodyPr/>
                    <a:lstStyle/>
                    <a:p>
                      <a:pPr algn="ctr"/>
                      <a:r>
                        <a:rPr lang="fr-FR" sz="2000" b="1" dirty="0"/>
                        <a:t>0,3</a:t>
                      </a:r>
                    </a:p>
                  </a:txBody>
                  <a:tcPr/>
                </a:tc>
                <a:tc>
                  <a:txBody>
                    <a:bodyPr/>
                    <a:lstStyle/>
                    <a:p>
                      <a:pPr algn="ctr"/>
                      <a:r>
                        <a:rPr lang="fr-FR" sz="2000" b="1" dirty="0"/>
                        <a:t>0,35</a:t>
                      </a:r>
                    </a:p>
                  </a:txBody>
                  <a:tcPr/>
                </a:tc>
                <a:tc>
                  <a:txBody>
                    <a:bodyPr/>
                    <a:lstStyle/>
                    <a:p>
                      <a:pPr algn="ctr"/>
                      <a:r>
                        <a:rPr lang="fr-FR" sz="2000" b="1" dirty="0"/>
                        <a:t>0,2</a:t>
                      </a:r>
                    </a:p>
                  </a:txBody>
                  <a:tcPr/>
                </a:tc>
                <a:tc>
                  <a:txBody>
                    <a:bodyPr/>
                    <a:lstStyle/>
                    <a:p>
                      <a:pPr algn="ctr"/>
                      <a:r>
                        <a:rPr lang="fr-FR" sz="2000" b="1" dirty="0">
                          <a:solidFill>
                            <a:schemeClr val="tx1"/>
                          </a:solidFill>
                        </a:rPr>
                        <a:t>0,05</a:t>
                      </a:r>
                    </a:p>
                  </a:txBody>
                  <a:tcPr/>
                </a:tc>
                <a:extLst>
                  <a:ext uri="{0D108BD9-81ED-4DB2-BD59-A6C34878D82A}">
                    <a16:rowId xmlns:a16="http://schemas.microsoft.com/office/drawing/2014/main" val="2563969252"/>
                  </a:ext>
                </a:extLst>
              </a:tr>
              <a:tr h="370840">
                <a:tc>
                  <a:txBody>
                    <a:bodyPr/>
                    <a:lstStyle/>
                    <a:p>
                      <a:r>
                        <a:rPr lang="fr-FR" sz="2400" b="1" kern="1200" dirty="0">
                          <a:solidFill>
                            <a:schemeClr val="dk1"/>
                          </a:solidFill>
                          <a:latin typeface="Calibri" panose="020F0502020204030204"/>
                          <a:ea typeface="+mn-ea"/>
                          <a:cs typeface="+mn-cs"/>
                        </a:rPr>
                        <a:t>Pourcentage</a:t>
                      </a:r>
                    </a:p>
                  </a:txBody>
                  <a:tcPr/>
                </a:tc>
                <a:tc>
                  <a:txBody>
                    <a:bodyPr/>
                    <a:lstStyle/>
                    <a:p>
                      <a:pPr algn="ctr"/>
                      <a:r>
                        <a:rPr lang="fr-FR" sz="2400" b="1" dirty="0"/>
                        <a:t>10%</a:t>
                      </a:r>
                    </a:p>
                  </a:txBody>
                  <a:tcPr/>
                </a:tc>
                <a:tc>
                  <a:txBody>
                    <a:bodyPr/>
                    <a:lstStyle/>
                    <a:p>
                      <a:pPr algn="ctr"/>
                      <a:r>
                        <a:rPr lang="fr-FR" sz="2400" b="1" dirty="0">
                          <a:solidFill>
                            <a:schemeClr val="tx1"/>
                          </a:solidFill>
                        </a:rPr>
                        <a:t>30%</a:t>
                      </a:r>
                    </a:p>
                  </a:txBody>
                  <a:tcPr/>
                </a:tc>
                <a:tc>
                  <a:txBody>
                    <a:bodyPr/>
                    <a:lstStyle/>
                    <a:p>
                      <a:pPr algn="ctr"/>
                      <a:r>
                        <a:rPr lang="fr-FR" sz="2400" b="1" dirty="0">
                          <a:solidFill>
                            <a:schemeClr val="tx1"/>
                          </a:solidFill>
                        </a:rPr>
                        <a:t>35%</a:t>
                      </a:r>
                    </a:p>
                  </a:txBody>
                  <a:tcPr/>
                </a:tc>
                <a:tc>
                  <a:txBody>
                    <a:bodyPr/>
                    <a:lstStyle/>
                    <a:p>
                      <a:pPr algn="ctr"/>
                      <a:r>
                        <a:rPr lang="fr-FR" sz="2800" b="1" dirty="0">
                          <a:solidFill>
                            <a:srgbClr val="FF0000"/>
                          </a:solidFill>
                        </a:rPr>
                        <a:t>…..</a:t>
                      </a:r>
                    </a:p>
                  </a:txBody>
                  <a:tcPr/>
                </a:tc>
                <a:tc>
                  <a:txBody>
                    <a:bodyPr/>
                    <a:lstStyle/>
                    <a:p>
                      <a:endParaRPr lang="fr-FR" sz="2400" dirty="0"/>
                    </a:p>
                  </a:txBody>
                  <a:tcPr/>
                </a:tc>
                <a:extLst>
                  <a:ext uri="{0D108BD9-81ED-4DB2-BD59-A6C34878D82A}">
                    <a16:rowId xmlns:a16="http://schemas.microsoft.com/office/drawing/2014/main" val="3701159237"/>
                  </a:ext>
                </a:extLst>
              </a:tr>
            </a:tbl>
          </a:graphicData>
        </a:graphic>
      </p:graphicFrame>
    </p:spTree>
    <p:extLst>
      <p:ext uri="{BB962C8B-B14F-4D97-AF65-F5344CB8AC3E}">
        <p14:creationId xmlns:p14="http://schemas.microsoft.com/office/powerpoint/2010/main" val="231264728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FE3208-F4F9-19E6-564B-7EBD0DA4C27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EDF134E9-D590-1286-06B5-402649B7D08C}"/>
              </a:ext>
            </a:extLst>
          </p:cNvPr>
          <p:cNvSpPr>
            <a:spLocks noGrp="1"/>
          </p:cNvSpPr>
          <p:nvPr>
            <p:ph type="title"/>
          </p:nvPr>
        </p:nvSpPr>
        <p:spPr/>
        <p:txBody>
          <a:bodyPr/>
          <a:lstStyle/>
          <a:p>
            <a:r>
              <a:rPr lang="fr-FR" dirty="0"/>
              <a:t>Voici la bonne réponse.</a:t>
            </a:r>
          </a:p>
        </p:txBody>
      </p:sp>
      <p:grpSp>
        <p:nvGrpSpPr>
          <p:cNvPr id="10" name="Groupe 9">
            <a:extLst>
              <a:ext uri="{FF2B5EF4-FFF2-40B4-BE49-F238E27FC236}">
                <a16:creationId xmlns:a16="http://schemas.microsoft.com/office/drawing/2014/main" id="{4C7007B8-FCAC-DBD8-359C-2AB116370572}"/>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03F5CC17-EBEF-89F9-E3BC-88C6994AAEE5}"/>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DAD39B35-D84A-412C-8903-147735A68B8E}"/>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mc:AlternateContent xmlns:mc="http://schemas.openxmlformats.org/markup-compatibility/2006" xmlns:a14="http://schemas.microsoft.com/office/drawing/2010/main">
        <mc:Choice Requires="a14">
          <p:sp>
            <p:nvSpPr>
              <p:cNvPr id="5" name="Rectangle à coins arrondis 71">
                <a:extLst>
                  <a:ext uri="{FF2B5EF4-FFF2-40B4-BE49-F238E27FC236}">
                    <a16:creationId xmlns:a16="http://schemas.microsoft.com/office/drawing/2014/main" id="{9B6CAD24-2B1D-ABC4-7EEC-D67F3E323E69}"/>
                  </a:ext>
                </a:extLst>
              </p:cNvPr>
              <p:cNvSpPr/>
              <p:nvPr/>
            </p:nvSpPr>
            <p:spPr>
              <a:xfrm>
                <a:off x="2310287" y="1163670"/>
                <a:ext cx="7211400" cy="391815"/>
              </a:xfrm>
              <a:prstGeom prst="round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𝑬𝒇𝒇𝒆𝒄𝒕𝒊𝒇</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 </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𝒕𝒐𝒕𝒂𝒍</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𝟐</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𝟔</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𝟕</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𝟒</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𝟏</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2400" b="1" i="1" u="none" strike="noStrike" kern="1200" cap="none" spc="0" normalizeH="0" baseline="0" noProof="0" dirty="0" smtClean="0">
                          <a:ln>
                            <a:noFill/>
                          </a:ln>
                          <a:solidFill>
                            <a:srgbClr val="FF0000"/>
                          </a:solidFill>
                          <a:effectLst/>
                          <a:uLnTx/>
                          <a:uFillTx/>
                          <a:latin typeface="Cambria Math" panose="02040503050406030204" pitchFamily="18" charset="0"/>
                          <a:ea typeface="+mn-ea"/>
                          <a:cs typeface="+mn-cs"/>
                        </a:rPr>
                        <m:t>𝟐𝟎</m:t>
                      </m:r>
                    </m:oMath>
                  </m:oMathPara>
                </a14:m>
                <a:endParaRPr kumimoji="0" lang="fr-FR"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5" name="Rectangle à coins arrondis 71">
                <a:extLst>
                  <a:ext uri="{FF2B5EF4-FFF2-40B4-BE49-F238E27FC236}">
                    <a16:creationId xmlns:a16="http://schemas.microsoft.com/office/drawing/2014/main" id="{9B6CAD24-2B1D-ABC4-7EEC-D67F3E323E69}"/>
                  </a:ext>
                </a:extLst>
              </p:cNvPr>
              <p:cNvSpPr>
                <a:spLocks noRot="1" noChangeAspect="1" noMove="1" noResize="1" noEditPoints="1" noAdjustHandles="1" noChangeArrowheads="1" noChangeShapeType="1" noTextEdit="1"/>
              </p:cNvSpPr>
              <p:nvPr/>
            </p:nvSpPr>
            <p:spPr>
              <a:xfrm>
                <a:off x="2310287" y="1163670"/>
                <a:ext cx="7211400" cy="391815"/>
              </a:xfrm>
              <a:prstGeom prst="roundRect">
                <a:avLst/>
              </a:prstGeom>
              <a:blipFill>
                <a:blip r:embed="rId3"/>
                <a:stretch>
                  <a:fillRect b="-31250"/>
                </a:stretch>
              </a:blipFill>
              <a:ln w="38100">
                <a:noFill/>
              </a:ln>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6" name="Rectangle à coins arrondis 95">
                <a:extLst>
                  <a:ext uri="{FF2B5EF4-FFF2-40B4-BE49-F238E27FC236}">
                    <a16:creationId xmlns:a16="http://schemas.microsoft.com/office/drawing/2014/main" id="{521D7CAC-67A6-E732-AA61-6C9A18110F07}"/>
                  </a:ext>
                </a:extLst>
              </p:cNvPr>
              <p:cNvSpPr/>
              <p:nvPr/>
            </p:nvSpPr>
            <p:spPr>
              <a:xfrm>
                <a:off x="2476718" y="4420314"/>
                <a:ext cx="6878538" cy="646665"/>
              </a:xfrm>
              <a:prstGeom prst="roundRect">
                <a:avLst/>
              </a:prstGeom>
              <a:solidFill>
                <a:schemeClr val="accent2">
                  <a:lumMod val="20000"/>
                  <a:lumOff val="80000"/>
                </a:schemeClr>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left"/>
                    </m:oMathParaPr>
                    <m:oMath xmlns:m="http://schemas.openxmlformats.org/officeDocument/2006/math">
                      <m:r>
                        <a:rPr kumimoji="0" lang="fr-FR" sz="2800" b="1" i="1" u="none" strike="noStrike" kern="1200" cap="none" spc="0" normalizeH="0" baseline="0" noProof="0" dirty="0">
                          <a:ln>
                            <a:noFill/>
                          </a:ln>
                          <a:solidFill>
                            <a:prstClr val="black"/>
                          </a:solidFill>
                          <a:effectLst/>
                          <a:uLnTx/>
                          <a:uFillTx/>
                          <a:latin typeface="Cambria Math" panose="02040503050406030204" pitchFamily="18" charset="0"/>
                          <a:ea typeface="+mn-ea"/>
                          <a:cs typeface="+mn-cs"/>
                        </a:rPr>
                        <m:t>𝑷𝒐𝒖𝒓𝒄𝒆𝒏𝒕𝒂𝒈𝒆</m:t>
                      </m:r>
                      <m:r>
                        <a:rPr kumimoji="0" lang="fr-FR" sz="2800" b="1" i="1" u="none" strike="noStrike" kern="1200" cap="none" spc="0" normalizeH="0" baseline="0" noProof="0" dirty="0">
                          <a:ln>
                            <a:noFill/>
                          </a:ln>
                          <a:solidFill>
                            <a:prstClr val="black"/>
                          </a:solidFill>
                          <a:effectLst/>
                          <a:uLnTx/>
                          <a:uFillTx/>
                          <a:latin typeface="Cambria Math" panose="02040503050406030204" pitchFamily="18" charset="0"/>
                          <a:ea typeface="+mn-ea"/>
                          <a:cs typeface="+mn-cs"/>
                        </a:rPr>
                        <m:t>=</m:t>
                      </m:r>
                      <m:r>
                        <a:rPr kumimoji="0" lang="fr-FR" sz="2800" b="1" i="1" u="none" strike="noStrike" kern="1200" cap="none" spc="0" normalizeH="0" baseline="0" noProof="0" dirty="0">
                          <a:ln>
                            <a:noFill/>
                          </a:ln>
                          <a:solidFill>
                            <a:prstClr val="black"/>
                          </a:solidFill>
                          <a:effectLst/>
                          <a:uLnTx/>
                          <a:uFillTx/>
                          <a:latin typeface="Cambria Math" panose="02040503050406030204" pitchFamily="18" charset="0"/>
                          <a:ea typeface="+mn-ea"/>
                          <a:cs typeface="+mn-cs"/>
                        </a:rPr>
                        <m:t>𝑭𝒓</m:t>
                      </m:r>
                      <m:r>
                        <a:rPr kumimoji="0" lang="fr-FR" sz="2800" b="1" i="1" u="none" strike="noStrike" kern="1200" cap="none" spc="0" normalizeH="0" baseline="0" noProof="0" dirty="0">
                          <a:ln>
                            <a:noFill/>
                          </a:ln>
                          <a:solidFill>
                            <a:prstClr val="black"/>
                          </a:solidFill>
                          <a:effectLst/>
                          <a:uLnTx/>
                          <a:uFillTx/>
                          <a:latin typeface="Cambria Math" panose="02040503050406030204" pitchFamily="18" charset="0"/>
                          <a:ea typeface="+mn-ea"/>
                          <a:cs typeface="+mn-cs"/>
                        </a:rPr>
                        <m:t>é</m:t>
                      </m:r>
                      <m:r>
                        <a:rPr kumimoji="0" lang="fr-FR" sz="2800" b="1" i="1" u="none" strike="noStrike" kern="1200" cap="none" spc="0" normalizeH="0" baseline="0" noProof="0" dirty="0">
                          <a:ln>
                            <a:noFill/>
                          </a:ln>
                          <a:solidFill>
                            <a:prstClr val="black"/>
                          </a:solidFill>
                          <a:effectLst/>
                          <a:uLnTx/>
                          <a:uFillTx/>
                          <a:latin typeface="Cambria Math" panose="02040503050406030204" pitchFamily="18" charset="0"/>
                          <a:ea typeface="+mn-ea"/>
                          <a:cs typeface="+mn-cs"/>
                        </a:rPr>
                        <m:t>𝒒𝒖𝒆𝒏𝒄𝒆</m:t>
                      </m:r>
                      <m:r>
                        <a:rPr kumimoji="0" lang="fr-FR" sz="2800" b="1" i="1"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rPr>
                        <m:t>×</m:t>
                      </m:r>
                      <m:r>
                        <a:rPr kumimoji="0" lang="fr-FR" sz="2800" b="1" i="1"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rPr>
                        <m:t>𝟏𝟎𝟎</m:t>
                      </m:r>
                    </m:oMath>
                  </m:oMathPara>
                </a14:m>
                <a:endParaRPr kumimoji="0" lang="fr-FR" sz="2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6" name="Rectangle à coins arrondis 95">
                <a:extLst>
                  <a:ext uri="{FF2B5EF4-FFF2-40B4-BE49-F238E27FC236}">
                    <a16:creationId xmlns:a16="http://schemas.microsoft.com/office/drawing/2014/main" id="{521D7CAC-67A6-E732-AA61-6C9A18110F07}"/>
                  </a:ext>
                </a:extLst>
              </p:cNvPr>
              <p:cNvSpPr>
                <a:spLocks noRot="1" noChangeAspect="1" noMove="1" noResize="1" noEditPoints="1" noAdjustHandles="1" noChangeArrowheads="1" noChangeShapeType="1" noTextEdit="1"/>
              </p:cNvSpPr>
              <p:nvPr/>
            </p:nvSpPr>
            <p:spPr>
              <a:xfrm>
                <a:off x="2476718" y="4420314"/>
                <a:ext cx="6878538" cy="646665"/>
              </a:xfrm>
              <a:prstGeom prst="roundRect">
                <a:avLst/>
              </a:prstGeom>
              <a:blipFill>
                <a:blip r:embed="rId4"/>
                <a:stretch>
                  <a:fillRect/>
                </a:stretch>
              </a:blipFill>
              <a:ln w="38100">
                <a:solidFill>
                  <a:schemeClr val="accent1"/>
                </a:solidFill>
              </a:ln>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7" name="Rectangle à coins arrondis 96">
                <a:extLst>
                  <a:ext uri="{FF2B5EF4-FFF2-40B4-BE49-F238E27FC236}">
                    <a16:creationId xmlns:a16="http://schemas.microsoft.com/office/drawing/2014/main" id="{E48A8674-49BB-0C83-91FB-284FD4CDF07A}"/>
                  </a:ext>
                </a:extLst>
              </p:cNvPr>
              <p:cNvSpPr/>
              <p:nvPr/>
            </p:nvSpPr>
            <p:spPr>
              <a:xfrm>
                <a:off x="1810439" y="5289915"/>
                <a:ext cx="8552622" cy="514592"/>
              </a:xfrm>
              <a:prstGeom prst="round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MA" sz="3200" b="1" i="0" u="none" strike="noStrike" kern="1200" cap="none" spc="0" normalizeH="0" baseline="0" noProof="0" dirty="0">
                    <a:ln>
                      <a:noFill/>
                    </a:ln>
                    <a:solidFill>
                      <a:prstClr val="black"/>
                    </a:solidFill>
                    <a:effectLst/>
                    <a:uLnTx/>
                    <a:uFillTx/>
                    <a:latin typeface="Calibri" panose="020F0502020204030204"/>
                    <a:ea typeface="+mn-ea"/>
                    <a:cs typeface="+mn-cs"/>
                  </a:rPr>
                  <a:t>Pourcentage </a:t>
                </a:r>
                <a14:m>
                  <m:oMath xmlns:m="http://schemas.openxmlformats.org/officeDocument/2006/math">
                    <m:r>
                      <a:rPr kumimoji="0" lang="fr-FR" sz="32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𝒅𝒆</m:t>
                    </m:r>
                    <m:r>
                      <a:rPr kumimoji="0" lang="fr-FR" sz="32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 </m:t>
                    </m:r>
                    <m:r>
                      <m:rPr>
                        <m:nor/>
                      </m:rPr>
                      <a:rPr kumimoji="0" lang="fr-FR" sz="3200" b="1" i="0"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6 </m:t>
                    </m:r>
                    <m:r>
                      <m:rPr>
                        <m:nor/>
                      </m:rPr>
                      <a:rPr kumimoji="0" lang="fr-FR" sz="3200" b="1" i="0"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amis</m:t>
                    </m:r>
                    <m:r>
                      <a:rPr kumimoji="0" lang="fr-FR" sz="32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32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𝟎</m:t>
                    </m:r>
                    <m:r>
                      <a:rPr kumimoji="0" lang="fr-FR" sz="32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32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𝟐</m:t>
                    </m:r>
                    <m:r>
                      <a:rPr kumimoji="0" lang="fr-MA" sz="32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MA" sz="32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𝟏𝟎𝟎</m:t>
                    </m:r>
                    <m:r>
                      <a:rPr kumimoji="0" lang="fr-MA" sz="32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3200" b="1" i="1" u="none" strike="noStrike" kern="1200" cap="none" spc="0" normalizeH="0" baseline="0" noProof="0" dirty="0" smtClean="0">
                        <a:ln>
                          <a:noFill/>
                        </a:ln>
                        <a:solidFill>
                          <a:srgbClr val="FF0000"/>
                        </a:solidFill>
                        <a:effectLst/>
                        <a:uLnTx/>
                        <a:uFillTx/>
                        <a:latin typeface="Cambria Math" panose="02040503050406030204" pitchFamily="18" charset="0"/>
                        <a:ea typeface="+mn-ea"/>
                        <a:cs typeface="+mn-cs"/>
                      </a:rPr>
                      <m:t>𝟐𝟎</m:t>
                    </m:r>
                    <m:r>
                      <a:rPr kumimoji="0" lang="fr-MA" sz="3200" b="1" i="1" u="none" strike="noStrike" kern="1200" cap="none" spc="0" normalizeH="0" baseline="0" noProof="0" dirty="0" smtClean="0">
                        <a:ln>
                          <a:noFill/>
                        </a:ln>
                        <a:solidFill>
                          <a:srgbClr val="FF0000"/>
                        </a:solidFill>
                        <a:effectLst/>
                        <a:uLnTx/>
                        <a:uFillTx/>
                        <a:latin typeface="Cambria Math" panose="02040503050406030204" pitchFamily="18" charset="0"/>
                        <a:ea typeface="+mn-ea"/>
                        <a:cs typeface="+mn-cs"/>
                      </a:rPr>
                      <m:t>%</m:t>
                    </m:r>
                  </m:oMath>
                </a14:m>
                <a:endParaRPr kumimoji="0" lang="fr-FR" sz="3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7" name="Rectangle à coins arrondis 96">
                <a:extLst>
                  <a:ext uri="{FF2B5EF4-FFF2-40B4-BE49-F238E27FC236}">
                    <a16:creationId xmlns:a16="http://schemas.microsoft.com/office/drawing/2014/main" id="{E48A8674-49BB-0C83-91FB-284FD4CDF07A}"/>
                  </a:ext>
                </a:extLst>
              </p:cNvPr>
              <p:cNvSpPr>
                <a:spLocks noRot="1" noChangeAspect="1" noMove="1" noResize="1" noEditPoints="1" noAdjustHandles="1" noChangeArrowheads="1" noChangeShapeType="1" noTextEdit="1"/>
              </p:cNvSpPr>
              <p:nvPr/>
            </p:nvSpPr>
            <p:spPr>
              <a:xfrm>
                <a:off x="1810439" y="5289915"/>
                <a:ext cx="8552622" cy="514592"/>
              </a:xfrm>
              <a:prstGeom prst="roundRect">
                <a:avLst/>
              </a:prstGeom>
              <a:blipFill>
                <a:blip r:embed="rId5"/>
                <a:stretch>
                  <a:fillRect l="-1497" t="-21429" b="-46429"/>
                </a:stretch>
              </a:blipFill>
              <a:ln w="38100">
                <a:noFill/>
              </a:ln>
            </p:spPr>
            <p:txBody>
              <a:bodyPr/>
              <a:lstStyle/>
              <a:p>
                <a:r>
                  <a:rPr lang="fr-FR">
                    <a:noFill/>
                  </a:rPr>
                  <a:t> </a:t>
                </a:r>
              </a:p>
            </p:txBody>
          </p:sp>
        </mc:Fallback>
      </mc:AlternateContent>
      <p:sp>
        <p:nvSpPr>
          <p:cNvPr id="8" name="ZoneTexte 7">
            <a:extLst>
              <a:ext uri="{FF2B5EF4-FFF2-40B4-BE49-F238E27FC236}">
                <a16:creationId xmlns:a16="http://schemas.microsoft.com/office/drawing/2014/main" id="{ED5AB47A-19AC-ECAA-4DD4-8C54411CAC12}"/>
              </a:ext>
            </a:extLst>
          </p:cNvPr>
          <p:cNvSpPr txBox="1"/>
          <p:nvPr/>
        </p:nvSpPr>
        <p:spPr>
          <a:xfrm>
            <a:off x="3447365" y="5897273"/>
            <a:ext cx="5278770" cy="58477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MA" sz="3200" b="1" i="0" u="none" strike="noStrike" kern="1200" cap="none" spc="0" normalizeH="0" baseline="0" noProof="0" dirty="0">
                <a:ln>
                  <a:noFill/>
                </a:ln>
                <a:solidFill>
                  <a:prstClr val="black"/>
                </a:solidFill>
                <a:effectLst/>
                <a:uLnTx/>
                <a:uFillTx/>
                <a:latin typeface="Calibri" panose="020F0502020204030204"/>
                <a:ea typeface="+mn-ea"/>
                <a:cs typeface="+mn-cs"/>
              </a:rPr>
              <a:t>20% des élèves  ont  6 amis</a:t>
            </a:r>
          </a:p>
        </p:txBody>
      </p:sp>
      <p:graphicFrame>
        <p:nvGraphicFramePr>
          <p:cNvPr id="9" name="Tableau 8">
            <a:extLst>
              <a:ext uri="{FF2B5EF4-FFF2-40B4-BE49-F238E27FC236}">
                <a16:creationId xmlns:a16="http://schemas.microsoft.com/office/drawing/2014/main" id="{CD30FFFF-6C8F-8F91-01C9-2BDA8996C45A}"/>
              </a:ext>
            </a:extLst>
          </p:cNvPr>
          <p:cNvGraphicFramePr>
            <a:graphicFrameLocks noGrp="1"/>
          </p:cNvGraphicFramePr>
          <p:nvPr/>
        </p:nvGraphicFramePr>
        <p:xfrm>
          <a:off x="1230402" y="1927249"/>
          <a:ext cx="9197334" cy="2255520"/>
        </p:xfrm>
        <a:graphic>
          <a:graphicData uri="http://schemas.openxmlformats.org/drawingml/2006/table">
            <a:tbl>
              <a:tblPr firstRow="1" bandRow="1">
                <a:tableStyleId>{5C22544A-7EE6-4342-B048-85BDC9FD1C3A}</a:tableStyleId>
              </a:tblPr>
              <a:tblGrid>
                <a:gridCol w="1789044">
                  <a:extLst>
                    <a:ext uri="{9D8B030D-6E8A-4147-A177-3AD203B41FA5}">
                      <a16:colId xmlns:a16="http://schemas.microsoft.com/office/drawing/2014/main" val="566779362"/>
                    </a:ext>
                  </a:extLst>
                </a:gridCol>
                <a:gridCol w="1276734">
                  <a:extLst>
                    <a:ext uri="{9D8B030D-6E8A-4147-A177-3AD203B41FA5}">
                      <a16:colId xmlns:a16="http://schemas.microsoft.com/office/drawing/2014/main" val="3824997040"/>
                    </a:ext>
                  </a:extLst>
                </a:gridCol>
                <a:gridCol w="1532889">
                  <a:extLst>
                    <a:ext uri="{9D8B030D-6E8A-4147-A177-3AD203B41FA5}">
                      <a16:colId xmlns:a16="http://schemas.microsoft.com/office/drawing/2014/main" val="1596274096"/>
                    </a:ext>
                  </a:extLst>
                </a:gridCol>
                <a:gridCol w="1532889">
                  <a:extLst>
                    <a:ext uri="{9D8B030D-6E8A-4147-A177-3AD203B41FA5}">
                      <a16:colId xmlns:a16="http://schemas.microsoft.com/office/drawing/2014/main" val="3930161169"/>
                    </a:ext>
                  </a:extLst>
                </a:gridCol>
                <a:gridCol w="1532889">
                  <a:extLst>
                    <a:ext uri="{9D8B030D-6E8A-4147-A177-3AD203B41FA5}">
                      <a16:colId xmlns:a16="http://schemas.microsoft.com/office/drawing/2014/main" val="2516692933"/>
                    </a:ext>
                  </a:extLst>
                </a:gridCol>
                <a:gridCol w="1532889">
                  <a:extLst>
                    <a:ext uri="{9D8B030D-6E8A-4147-A177-3AD203B41FA5}">
                      <a16:colId xmlns:a16="http://schemas.microsoft.com/office/drawing/2014/main" val="3801335606"/>
                    </a:ext>
                  </a:extLst>
                </a:gridCol>
              </a:tblGrid>
              <a:tr h="37084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Nombre d’amis</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3</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4</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5</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6</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7</a:t>
                      </a:r>
                    </a:p>
                  </a:txBody>
                  <a:tcPr/>
                </a:tc>
                <a:extLst>
                  <a:ext uri="{0D108BD9-81ED-4DB2-BD59-A6C34878D82A}">
                    <a16:rowId xmlns:a16="http://schemas.microsoft.com/office/drawing/2014/main" val="2962487253"/>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2</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6</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7</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4</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1</a:t>
                      </a:r>
                    </a:p>
                  </a:txBody>
                  <a:tcPr/>
                </a:tc>
                <a:extLst>
                  <a:ext uri="{0D108BD9-81ED-4DB2-BD59-A6C34878D82A}">
                    <a16:rowId xmlns:a16="http://schemas.microsoft.com/office/drawing/2014/main" val="2388247746"/>
                  </a:ext>
                </a:extLst>
              </a:tr>
              <a:tr h="370840">
                <a:tc>
                  <a:txBody>
                    <a:bodyPr/>
                    <a:lstStyle/>
                    <a:p>
                      <a:r>
                        <a:rPr lang="fr-FR" sz="2400" b="1" kern="1200" dirty="0">
                          <a:solidFill>
                            <a:schemeClr val="dk1"/>
                          </a:solidFill>
                          <a:latin typeface="Calibri" panose="020F0502020204030204"/>
                          <a:ea typeface="+mn-ea"/>
                          <a:cs typeface="+mn-cs"/>
                        </a:rPr>
                        <a:t>Fréquence</a:t>
                      </a:r>
                    </a:p>
                  </a:txBody>
                  <a:tcPr/>
                </a:tc>
                <a:tc>
                  <a:txBody>
                    <a:bodyPr/>
                    <a:lstStyle/>
                    <a:p>
                      <a:pPr algn="ctr"/>
                      <a:r>
                        <a:rPr lang="fr-FR" sz="2000" b="1" dirty="0"/>
                        <a:t>0,1</a:t>
                      </a:r>
                    </a:p>
                  </a:txBody>
                  <a:tcPr/>
                </a:tc>
                <a:tc>
                  <a:txBody>
                    <a:bodyPr/>
                    <a:lstStyle/>
                    <a:p>
                      <a:pPr algn="ctr"/>
                      <a:r>
                        <a:rPr lang="fr-FR" sz="2000" b="1" dirty="0"/>
                        <a:t>0,3</a:t>
                      </a:r>
                    </a:p>
                  </a:txBody>
                  <a:tcPr/>
                </a:tc>
                <a:tc>
                  <a:txBody>
                    <a:bodyPr/>
                    <a:lstStyle/>
                    <a:p>
                      <a:pPr algn="ctr"/>
                      <a:r>
                        <a:rPr lang="fr-FR" sz="2000" b="1" dirty="0"/>
                        <a:t>0,35</a:t>
                      </a:r>
                    </a:p>
                  </a:txBody>
                  <a:tcPr/>
                </a:tc>
                <a:tc>
                  <a:txBody>
                    <a:bodyPr/>
                    <a:lstStyle/>
                    <a:p>
                      <a:pPr algn="ctr"/>
                      <a:r>
                        <a:rPr lang="fr-FR" sz="2000" b="1" dirty="0"/>
                        <a:t>0,2</a:t>
                      </a:r>
                    </a:p>
                  </a:txBody>
                  <a:tcPr/>
                </a:tc>
                <a:tc>
                  <a:txBody>
                    <a:bodyPr/>
                    <a:lstStyle/>
                    <a:p>
                      <a:pPr algn="ctr"/>
                      <a:r>
                        <a:rPr lang="fr-FR" sz="2000" b="1" dirty="0">
                          <a:solidFill>
                            <a:schemeClr val="tx1"/>
                          </a:solidFill>
                        </a:rPr>
                        <a:t>0,05</a:t>
                      </a:r>
                    </a:p>
                  </a:txBody>
                  <a:tcPr/>
                </a:tc>
                <a:extLst>
                  <a:ext uri="{0D108BD9-81ED-4DB2-BD59-A6C34878D82A}">
                    <a16:rowId xmlns:a16="http://schemas.microsoft.com/office/drawing/2014/main" val="2563969252"/>
                  </a:ext>
                </a:extLst>
              </a:tr>
              <a:tr h="370840">
                <a:tc>
                  <a:txBody>
                    <a:bodyPr/>
                    <a:lstStyle/>
                    <a:p>
                      <a:r>
                        <a:rPr lang="fr-FR" sz="2400" b="1" kern="1200" dirty="0">
                          <a:solidFill>
                            <a:schemeClr val="dk1"/>
                          </a:solidFill>
                          <a:latin typeface="Calibri" panose="020F0502020204030204"/>
                          <a:ea typeface="+mn-ea"/>
                          <a:cs typeface="+mn-cs"/>
                        </a:rPr>
                        <a:t>Pourcentage</a:t>
                      </a:r>
                    </a:p>
                  </a:txBody>
                  <a:tcPr/>
                </a:tc>
                <a:tc>
                  <a:txBody>
                    <a:bodyPr/>
                    <a:lstStyle/>
                    <a:p>
                      <a:pPr algn="ctr"/>
                      <a:r>
                        <a:rPr lang="fr-FR" sz="2400" b="1" dirty="0"/>
                        <a:t>10%</a:t>
                      </a:r>
                    </a:p>
                  </a:txBody>
                  <a:tcPr/>
                </a:tc>
                <a:tc>
                  <a:txBody>
                    <a:bodyPr/>
                    <a:lstStyle/>
                    <a:p>
                      <a:pPr algn="ctr"/>
                      <a:r>
                        <a:rPr lang="fr-FR" sz="2400" b="1" dirty="0">
                          <a:solidFill>
                            <a:schemeClr val="tx1"/>
                          </a:solidFill>
                        </a:rPr>
                        <a:t>30%</a:t>
                      </a:r>
                    </a:p>
                  </a:txBody>
                  <a:tcPr/>
                </a:tc>
                <a:tc>
                  <a:txBody>
                    <a:bodyPr/>
                    <a:lstStyle/>
                    <a:p>
                      <a:pPr algn="ctr"/>
                      <a:r>
                        <a:rPr lang="fr-FR" sz="2400" b="1" dirty="0">
                          <a:solidFill>
                            <a:schemeClr val="tx1"/>
                          </a:solidFill>
                        </a:rPr>
                        <a:t>35%</a:t>
                      </a:r>
                    </a:p>
                  </a:txBody>
                  <a:tcPr/>
                </a:tc>
                <a:tc>
                  <a:txBody>
                    <a:bodyPr/>
                    <a:lstStyle/>
                    <a:p>
                      <a:pPr algn="ctr"/>
                      <a:r>
                        <a:rPr lang="fr-FR" sz="2800" b="1" dirty="0">
                          <a:solidFill>
                            <a:srgbClr val="FF0000"/>
                          </a:solidFill>
                        </a:rPr>
                        <a:t>20%</a:t>
                      </a:r>
                    </a:p>
                  </a:txBody>
                  <a:tcPr/>
                </a:tc>
                <a:tc>
                  <a:txBody>
                    <a:bodyPr/>
                    <a:lstStyle/>
                    <a:p>
                      <a:endParaRPr lang="fr-FR" sz="2400" dirty="0"/>
                    </a:p>
                  </a:txBody>
                  <a:tcPr/>
                </a:tc>
                <a:extLst>
                  <a:ext uri="{0D108BD9-81ED-4DB2-BD59-A6C34878D82A}">
                    <a16:rowId xmlns:a16="http://schemas.microsoft.com/office/drawing/2014/main" val="3701159237"/>
                  </a:ext>
                </a:extLst>
              </a:tr>
            </a:tbl>
          </a:graphicData>
        </a:graphic>
      </p:graphicFrame>
      <p:sp>
        <p:nvSpPr>
          <p:cNvPr id="13" name="Espace réservé du contenu 12">
            <a:extLst>
              <a:ext uri="{FF2B5EF4-FFF2-40B4-BE49-F238E27FC236}">
                <a16:creationId xmlns:a16="http://schemas.microsoft.com/office/drawing/2014/main" id="{AEA5B8F8-8354-343B-0F4F-0B578D1292A3}"/>
              </a:ext>
            </a:extLst>
          </p:cNvPr>
          <p:cNvSpPr>
            <a:spLocks noGrp="1"/>
          </p:cNvSpPr>
          <p:nvPr>
            <p:ph sz="quarter" idx="11"/>
          </p:nvPr>
        </p:nvSpPr>
        <p:spPr/>
        <p:txBody>
          <a:bodyPr/>
          <a:lstStyle/>
          <a:p>
            <a:endParaRPr lang="fr-FR"/>
          </a:p>
        </p:txBody>
      </p:sp>
    </p:spTree>
    <p:extLst>
      <p:ext uri="{BB962C8B-B14F-4D97-AF65-F5344CB8AC3E}">
        <p14:creationId xmlns:p14="http://schemas.microsoft.com/office/powerpoint/2010/main" val="6212878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960678-43F9-905C-C124-340AA67875C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91834296-9BCF-DCF2-62D8-7CEF11830B60}"/>
              </a:ext>
            </a:extLst>
          </p:cNvPr>
          <p:cNvSpPr>
            <a:spLocks noGrp="1"/>
          </p:cNvSpPr>
          <p:nvPr>
            <p:ph type="title"/>
          </p:nvPr>
        </p:nvSpPr>
        <p:spPr/>
        <p:txBody>
          <a:bodyPr/>
          <a:lstStyle/>
          <a:p>
            <a:r>
              <a:rPr lang="fr-FR" dirty="0"/>
              <a:t>Complétez pour calculer le pourcentage de 7 amis.</a:t>
            </a:r>
          </a:p>
        </p:txBody>
      </p:sp>
      <p:sp>
        <p:nvSpPr>
          <p:cNvPr id="4" name="Espace réservé du contenu 3">
            <a:extLst>
              <a:ext uri="{FF2B5EF4-FFF2-40B4-BE49-F238E27FC236}">
                <a16:creationId xmlns:a16="http://schemas.microsoft.com/office/drawing/2014/main" id="{083E09F5-E227-53D4-438A-2C6BF003552D}"/>
              </a:ext>
            </a:extLst>
          </p:cNvPr>
          <p:cNvSpPr>
            <a:spLocks noGrp="1"/>
          </p:cNvSpPr>
          <p:nvPr>
            <p:ph sz="quarter" idx="11"/>
          </p:nvPr>
        </p:nvSpPr>
        <p:spPr>
          <a:xfrm>
            <a:off x="935304" y="668339"/>
            <a:ext cx="10558061" cy="287134"/>
          </a:xfrm>
        </p:spPr>
        <p:txBody>
          <a:bodyPr/>
          <a:lstStyle/>
          <a:p>
            <a:pPr marL="0" lvl="0" indent="0">
              <a:defRPr/>
            </a:pPr>
            <a:r>
              <a:rPr lang="fr-FR" dirty="0">
                <a:solidFill>
                  <a:prstClr val="white">
                    <a:lumMod val="65000"/>
                  </a:prstClr>
                </a:solidFill>
                <a:latin typeface="Calibri"/>
              </a:rPr>
              <a:t>L’enseignant laisse un moment de réflexion et explique la situation</a:t>
            </a:r>
            <a:endParaRPr lang="fr-FR" dirty="0"/>
          </a:p>
        </p:txBody>
      </p:sp>
      <p:grpSp>
        <p:nvGrpSpPr>
          <p:cNvPr id="10" name="Groupe 9">
            <a:extLst>
              <a:ext uri="{FF2B5EF4-FFF2-40B4-BE49-F238E27FC236}">
                <a16:creationId xmlns:a16="http://schemas.microsoft.com/office/drawing/2014/main" id="{7F2D8269-645F-968E-FD3A-8AC840A99D1D}"/>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C16F10F2-7975-9618-6AD7-49D379FE9CF9}"/>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7779264C-0649-C233-8320-DA25EB6459E3}"/>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pic>
        <p:nvPicPr>
          <p:cNvPr id="3" name="Image 2">
            <a:extLst>
              <a:ext uri="{FF2B5EF4-FFF2-40B4-BE49-F238E27FC236}">
                <a16:creationId xmlns:a16="http://schemas.microsoft.com/office/drawing/2014/main" id="{4B97A83F-AF80-034F-3B59-32DAFE07A376}"/>
              </a:ext>
            </a:extLst>
          </p:cNvPr>
          <p:cNvPicPr>
            <a:picLocks noChangeAspect="1"/>
          </p:cNvPicPr>
          <p:nvPr/>
        </p:nvPicPr>
        <p:blipFill>
          <a:blip r:embed="rId3"/>
          <a:stretch>
            <a:fillRect/>
          </a:stretch>
        </p:blipFill>
        <p:spPr>
          <a:xfrm>
            <a:off x="11261035" y="1052633"/>
            <a:ext cx="502852" cy="502852"/>
          </a:xfrm>
          <a:prstGeom prst="rect">
            <a:avLst/>
          </a:prstGeom>
        </p:spPr>
      </p:pic>
      <mc:AlternateContent xmlns:mc="http://schemas.openxmlformats.org/markup-compatibility/2006" xmlns:a14="http://schemas.microsoft.com/office/drawing/2010/main">
        <mc:Choice Requires="a14">
          <p:sp>
            <p:nvSpPr>
              <p:cNvPr id="6" name="Rectangle à coins arrondis 71">
                <a:extLst>
                  <a:ext uri="{FF2B5EF4-FFF2-40B4-BE49-F238E27FC236}">
                    <a16:creationId xmlns:a16="http://schemas.microsoft.com/office/drawing/2014/main" id="{14870670-C578-2113-72D1-50CBB3111E24}"/>
                  </a:ext>
                </a:extLst>
              </p:cNvPr>
              <p:cNvSpPr/>
              <p:nvPr/>
            </p:nvSpPr>
            <p:spPr>
              <a:xfrm>
                <a:off x="2310287" y="1163670"/>
                <a:ext cx="7211400" cy="391815"/>
              </a:xfrm>
              <a:prstGeom prst="round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𝑬𝒇𝒇𝒆𝒄𝒕𝒊𝒇</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 </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𝒕𝒐𝒕𝒂𝒍</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𝟐</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𝟔</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𝟕</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𝟒</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𝟏</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oMath>
                  </m:oMathPara>
                </a14:m>
                <a:endParaRPr kumimoji="0" lang="fr-FR"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6" name="Rectangle à coins arrondis 71">
                <a:extLst>
                  <a:ext uri="{FF2B5EF4-FFF2-40B4-BE49-F238E27FC236}">
                    <a16:creationId xmlns:a16="http://schemas.microsoft.com/office/drawing/2014/main" id="{14870670-C578-2113-72D1-50CBB3111E24}"/>
                  </a:ext>
                </a:extLst>
              </p:cNvPr>
              <p:cNvSpPr>
                <a:spLocks noRot="1" noChangeAspect="1" noMove="1" noResize="1" noEditPoints="1" noAdjustHandles="1" noChangeArrowheads="1" noChangeShapeType="1" noTextEdit="1"/>
              </p:cNvSpPr>
              <p:nvPr/>
            </p:nvSpPr>
            <p:spPr>
              <a:xfrm>
                <a:off x="2310287" y="1163670"/>
                <a:ext cx="7211400" cy="391815"/>
              </a:xfrm>
              <a:prstGeom prst="roundRect">
                <a:avLst/>
              </a:prstGeom>
              <a:blipFill>
                <a:blip r:embed="rId4"/>
                <a:stretch>
                  <a:fillRect b="-31250"/>
                </a:stretch>
              </a:blipFill>
              <a:ln w="38100">
                <a:noFill/>
              </a:ln>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7" name="Rectangle à coins arrondis 95">
                <a:extLst>
                  <a:ext uri="{FF2B5EF4-FFF2-40B4-BE49-F238E27FC236}">
                    <a16:creationId xmlns:a16="http://schemas.microsoft.com/office/drawing/2014/main" id="{36413348-6FCC-4746-8127-E44C6633F4B0}"/>
                  </a:ext>
                </a:extLst>
              </p:cNvPr>
              <p:cNvSpPr/>
              <p:nvPr/>
            </p:nvSpPr>
            <p:spPr>
              <a:xfrm>
                <a:off x="2476718" y="4420314"/>
                <a:ext cx="6878538" cy="646665"/>
              </a:xfrm>
              <a:prstGeom prst="roundRect">
                <a:avLst/>
              </a:prstGeom>
              <a:solidFill>
                <a:schemeClr val="accent2">
                  <a:lumMod val="20000"/>
                  <a:lumOff val="80000"/>
                </a:schemeClr>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left"/>
                    </m:oMathParaPr>
                    <m:oMath xmlns:m="http://schemas.openxmlformats.org/officeDocument/2006/math">
                      <m:r>
                        <a:rPr kumimoji="0" lang="fr-FR" sz="2800" b="1" i="1" u="none" strike="noStrike" kern="1200" cap="none" spc="0" normalizeH="0" baseline="0" noProof="0" dirty="0">
                          <a:ln>
                            <a:noFill/>
                          </a:ln>
                          <a:solidFill>
                            <a:prstClr val="black"/>
                          </a:solidFill>
                          <a:effectLst/>
                          <a:uLnTx/>
                          <a:uFillTx/>
                          <a:latin typeface="Cambria Math" panose="02040503050406030204" pitchFamily="18" charset="0"/>
                          <a:ea typeface="+mn-ea"/>
                          <a:cs typeface="+mn-cs"/>
                        </a:rPr>
                        <m:t>𝑷𝒐𝒖𝒓𝒄𝒆𝒏𝒕𝒂𝒈𝒆</m:t>
                      </m:r>
                      <m:r>
                        <a:rPr kumimoji="0" lang="fr-FR" sz="2800" b="1" i="1" u="none" strike="noStrike" kern="1200" cap="none" spc="0" normalizeH="0" baseline="0" noProof="0" dirty="0">
                          <a:ln>
                            <a:noFill/>
                          </a:ln>
                          <a:solidFill>
                            <a:prstClr val="black"/>
                          </a:solidFill>
                          <a:effectLst/>
                          <a:uLnTx/>
                          <a:uFillTx/>
                          <a:latin typeface="Cambria Math" panose="02040503050406030204" pitchFamily="18" charset="0"/>
                          <a:ea typeface="+mn-ea"/>
                          <a:cs typeface="+mn-cs"/>
                        </a:rPr>
                        <m:t>=</m:t>
                      </m:r>
                      <m:r>
                        <a:rPr kumimoji="0" lang="fr-FR" sz="2800" b="1" i="1" u="none" strike="noStrike" kern="1200" cap="none" spc="0" normalizeH="0" baseline="0" noProof="0" dirty="0">
                          <a:ln>
                            <a:noFill/>
                          </a:ln>
                          <a:solidFill>
                            <a:prstClr val="black"/>
                          </a:solidFill>
                          <a:effectLst/>
                          <a:uLnTx/>
                          <a:uFillTx/>
                          <a:latin typeface="Cambria Math" panose="02040503050406030204" pitchFamily="18" charset="0"/>
                          <a:ea typeface="+mn-ea"/>
                          <a:cs typeface="+mn-cs"/>
                        </a:rPr>
                        <m:t>𝑭𝒓</m:t>
                      </m:r>
                      <m:r>
                        <a:rPr kumimoji="0" lang="fr-FR" sz="2800" b="1" i="1" u="none" strike="noStrike" kern="1200" cap="none" spc="0" normalizeH="0" baseline="0" noProof="0" dirty="0">
                          <a:ln>
                            <a:noFill/>
                          </a:ln>
                          <a:solidFill>
                            <a:prstClr val="black"/>
                          </a:solidFill>
                          <a:effectLst/>
                          <a:uLnTx/>
                          <a:uFillTx/>
                          <a:latin typeface="Cambria Math" panose="02040503050406030204" pitchFamily="18" charset="0"/>
                          <a:ea typeface="+mn-ea"/>
                          <a:cs typeface="+mn-cs"/>
                        </a:rPr>
                        <m:t>é</m:t>
                      </m:r>
                      <m:r>
                        <a:rPr kumimoji="0" lang="fr-FR" sz="2800" b="1" i="1" u="none" strike="noStrike" kern="1200" cap="none" spc="0" normalizeH="0" baseline="0" noProof="0" dirty="0">
                          <a:ln>
                            <a:noFill/>
                          </a:ln>
                          <a:solidFill>
                            <a:prstClr val="black"/>
                          </a:solidFill>
                          <a:effectLst/>
                          <a:uLnTx/>
                          <a:uFillTx/>
                          <a:latin typeface="Cambria Math" panose="02040503050406030204" pitchFamily="18" charset="0"/>
                          <a:ea typeface="+mn-ea"/>
                          <a:cs typeface="+mn-cs"/>
                        </a:rPr>
                        <m:t>𝒒𝒖𝒆𝒏𝒄𝒆</m:t>
                      </m:r>
                      <m:r>
                        <a:rPr kumimoji="0" lang="fr-FR" sz="2800" b="1" i="1"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rPr>
                        <m:t>×</m:t>
                      </m:r>
                      <m:r>
                        <a:rPr kumimoji="0" lang="fr-FR" sz="2800" b="1" i="1"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rPr>
                        <m:t>𝟏𝟎𝟎</m:t>
                      </m:r>
                    </m:oMath>
                  </m:oMathPara>
                </a14:m>
                <a:endParaRPr kumimoji="0" lang="fr-FR" sz="2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7" name="Rectangle à coins arrondis 95">
                <a:extLst>
                  <a:ext uri="{FF2B5EF4-FFF2-40B4-BE49-F238E27FC236}">
                    <a16:creationId xmlns:a16="http://schemas.microsoft.com/office/drawing/2014/main" id="{36413348-6FCC-4746-8127-E44C6633F4B0}"/>
                  </a:ext>
                </a:extLst>
              </p:cNvPr>
              <p:cNvSpPr>
                <a:spLocks noRot="1" noChangeAspect="1" noMove="1" noResize="1" noEditPoints="1" noAdjustHandles="1" noChangeArrowheads="1" noChangeShapeType="1" noTextEdit="1"/>
              </p:cNvSpPr>
              <p:nvPr/>
            </p:nvSpPr>
            <p:spPr>
              <a:xfrm>
                <a:off x="2476718" y="4420314"/>
                <a:ext cx="6878538" cy="646665"/>
              </a:xfrm>
              <a:prstGeom prst="roundRect">
                <a:avLst/>
              </a:prstGeom>
              <a:blipFill>
                <a:blip r:embed="rId5"/>
                <a:stretch>
                  <a:fillRect/>
                </a:stretch>
              </a:blipFill>
              <a:ln w="38100">
                <a:solidFill>
                  <a:schemeClr val="accent1"/>
                </a:solidFill>
              </a:ln>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3" name="Rectangle à coins arrondis 96">
                <a:extLst>
                  <a:ext uri="{FF2B5EF4-FFF2-40B4-BE49-F238E27FC236}">
                    <a16:creationId xmlns:a16="http://schemas.microsoft.com/office/drawing/2014/main" id="{CE6F1440-BD39-FED8-D6E7-59354EB93286}"/>
                  </a:ext>
                </a:extLst>
              </p:cNvPr>
              <p:cNvSpPr/>
              <p:nvPr/>
            </p:nvSpPr>
            <p:spPr>
              <a:xfrm>
                <a:off x="1810439" y="5289915"/>
                <a:ext cx="8552622" cy="514592"/>
              </a:xfrm>
              <a:prstGeom prst="round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MA" sz="3200" b="1" i="0" u="none" strike="noStrike" kern="1200" cap="none" spc="0" normalizeH="0" baseline="0" noProof="0" dirty="0">
                    <a:ln>
                      <a:noFill/>
                    </a:ln>
                    <a:solidFill>
                      <a:prstClr val="black"/>
                    </a:solidFill>
                    <a:effectLst/>
                    <a:uLnTx/>
                    <a:uFillTx/>
                    <a:latin typeface="Calibri" panose="020F0502020204030204"/>
                    <a:ea typeface="+mn-ea"/>
                    <a:cs typeface="+mn-cs"/>
                  </a:rPr>
                  <a:t>Pourcentage </a:t>
                </a:r>
                <a14:m>
                  <m:oMath xmlns:m="http://schemas.openxmlformats.org/officeDocument/2006/math">
                    <m:r>
                      <a:rPr kumimoji="0" lang="fr-FR" sz="32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𝒅𝒆</m:t>
                    </m:r>
                    <m:r>
                      <a:rPr kumimoji="0" lang="fr-FR" sz="32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 </m:t>
                    </m:r>
                    <m:r>
                      <m:rPr>
                        <m:nor/>
                      </m:rPr>
                      <a:rPr kumimoji="0" lang="fr-FR" sz="3200" b="1" i="0"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7 </m:t>
                    </m:r>
                    <m:r>
                      <m:rPr>
                        <m:nor/>
                      </m:rPr>
                      <a:rPr kumimoji="0" lang="fr-FR" sz="3200" b="1" i="0"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amis</m:t>
                    </m:r>
                    <m:r>
                      <a:rPr kumimoji="0" lang="fr-FR" sz="32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MA" sz="32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MA" sz="32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𝟏𝟎𝟎</m:t>
                    </m:r>
                    <m:r>
                      <a:rPr kumimoji="0" lang="fr-MA" sz="32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oMath>
                </a14:m>
                <a:endParaRPr kumimoji="0" lang="fr-FR" sz="3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13" name="Rectangle à coins arrondis 96">
                <a:extLst>
                  <a:ext uri="{FF2B5EF4-FFF2-40B4-BE49-F238E27FC236}">
                    <a16:creationId xmlns:a16="http://schemas.microsoft.com/office/drawing/2014/main" id="{CE6F1440-BD39-FED8-D6E7-59354EB93286}"/>
                  </a:ext>
                </a:extLst>
              </p:cNvPr>
              <p:cNvSpPr>
                <a:spLocks noRot="1" noChangeAspect="1" noMove="1" noResize="1" noEditPoints="1" noAdjustHandles="1" noChangeArrowheads="1" noChangeShapeType="1" noTextEdit="1"/>
              </p:cNvSpPr>
              <p:nvPr/>
            </p:nvSpPr>
            <p:spPr>
              <a:xfrm>
                <a:off x="1810439" y="5289915"/>
                <a:ext cx="8552622" cy="514592"/>
              </a:xfrm>
              <a:prstGeom prst="roundRect">
                <a:avLst/>
              </a:prstGeom>
              <a:blipFill>
                <a:blip r:embed="rId6"/>
                <a:stretch>
                  <a:fillRect l="-1497" t="-21429" b="-46429"/>
                </a:stretch>
              </a:blipFill>
              <a:ln w="38100">
                <a:noFill/>
              </a:ln>
            </p:spPr>
            <p:txBody>
              <a:bodyPr/>
              <a:lstStyle/>
              <a:p>
                <a:r>
                  <a:rPr lang="fr-FR">
                    <a:noFill/>
                  </a:rPr>
                  <a:t> </a:t>
                </a:r>
              </a:p>
            </p:txBody>
          </p:sp>
        </mc:Fallback>
      </mc:AlternateContent>
      <p:sp>
        <p:nvSpPr>
          <p:cNvPr id="14" name="ZoneTexte 13">
            <a:extLst>
              <a:ext uri="{FF2B5EF4-FFF2-40B4-BE49-F238E27FC236}">
                <a16:creationId xmlns:a16="http://schemas.microsoft.com/office/drawing/2014/main" id="{836E41B8-CF6E-11F3-5F3C-BA7E9E25595C}"/>
              </a:ext>
            </a:extLst>
          </p:cNvPr>
          <p:cNvSpPr txBox="1"/>
          <p:nvPr/>
        </p:nvSpPr>
        <p:spPr>
          <a:xfrm>
            <a:off x="3080039" y="5879924"/>
            <a:ext cx="5278770" cy="58477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MA" sz="3200" b="1" i="0" u="none" strike="noStrike" kern="1200" cap="none" spc="0" normalizeH="0" baseline="0" noProof="0" dirty="0">
                <a:ln>
                  <a:noFill/>
                </a:ln>
                <a:solidFill>
                  <a:prstClr val="black"/>
                </a:solidFill>
                <a:effectLst/>
                <a:uLnTx/>
                <a:uFillTx/>
                <a:latin typeface="Calibri" panose="020F0502020204030204"/>
                <a:ea typeface="+mn-ea"/>
                <a:cs typeface="+mn-cs"/>
              </a:rPr>
              <a:t>……des </a:t>
            </a:r>
            <a:r>
              <a:rPr lang="fr-MA" sz="3200" b="1" dirty="0">
                <a:solidFill>
                  <a:prstClr val="black"/>
                </a:solidFill>
                <a:latin typeface="Calibri" panose="020F0502020204030204"/>
              </a:rPr>
              <a:t>é</a:t>
            </a:r>
            <a:r>
              <a:rPr kumimoji="0" lang="fr-MA" sz="3200" b="1" i="0" u="none" strike="noStrike" kern="1200" cap="none" spc="0" normalizeH="0" baseline="0" noProof="0" dirty="0">
                <a:ln>
                  <a:noFill/>
                </a:ln>
                <a:solidFill>
                  <a:prstClr val="black"/>
                </a:solidFill>
                <a:effectLst/>
                <a:uLnTx/>
                <a:uFillTx/>
                <a:latin typeface="Calibri" panose="020F0502020204030204"/>
                <a:ea typeface="+mn-ea"/>
                <a:cs typeface="+mn-cs"/>
              </a:rPr>
              <a:t>lèves ont  7 amis</a:t>
            </a:r>
          </a:p>
        </p:txBody>
      </p:sp>
      <p:graphicFrame>
        <p:nvGraphicFramePr>
          <p:cNvPr id="15" name="Tableau 14">
            <a:extLst>
              <a:ext uri="{FF2B5EF4-FFF2-40B4-BE49-F238E27FC236}">
                <a16:creationId xmlns:a16="http://schemas.microsoft.com/office/drawing/2014/main" id="{9B244F67-9DBC-9BF9-3142-8663347730B3}"/>
              </a:ext>
            </a:extLst>
          </p:cNvPr>
          <p:cNvGraphicFramePr>
            <a:graphicFrameLocks noGrp="1"/>
          </p:cNvGraphicFramePr>
          <p:nvPr>
            <p:extLst>
              <p:ext uri="{D42A27DB-BD31-4B8C-83A1-F6EECF244321}">
                <p14:modId xmlns:p14="http://schemas.microsoft.com/office/powerpoint/2010/main" val="2948828042"/>
              </p:ext>
            </p:extLst>
          </p:nvPr>
        </p:nvGraphicFramePr>
        <p:xfrm>
          <a:off x="1230402" y="1927249"/>
          <a:ext cx="9197334" cy="2255520"/>
        </p:xfrm>
        <a:graphic>
          <a:graphicData uri="http://schemas.openxmlformats.org/drawingml/2006/table">
            <a:tbl>
              <a:tblPr firstRow="1" bandRow="1">
                <a:tableStyleId>{5C22544A-7EE6-4342-B048-85BDC9FD1C3A}</a:tableStyleId>
              </a:tblPr>
              <a:tblGrid>
                <a:gridCol w="1789044">
                  <a:extLst>
                    <a:ext uri="{9D8B030D-6E8A-4147-A177-3AD203B41FA5}">
                      <a16:colId xmlns:a16="http://schemas.microsoft.com/office/drawing/2014/main" val="566779362"/>
                    </a:ext>
                  </a:extLst>
                </a:gridCol>
                <a:gridCol w="1276734">
                  <a:extLst>
                    <a:ext uri="{9D8B030D-6E8A-4147-A177-3AD203B41FA5}">
                      <a16:colId xmlns:a16="http://schemas.microsoft.com/office/drawing/2014/main" val="3824997040"/>
                    </a:ext>
                  </a:extLst>
                </a:gridCol>
                <a:gridCol w="1532889">
                  <a:extLst>
                    <a:ext uri="{9D8B030D-6E8A-4147-A177-3AD203B41FA5}">
                      <a16:colId xmlns:a16="http://schemas.microsoft.com/office/drawing/2014/main" val="1596274096"/>
                    </a:ext>
                  </a:extLst>
                </a:gridCol>
                <a:gridCol w="1532889">
                  <a:extLst>
                    <a:ext uri="{9D8B030D-6E8A-4147-A177-3AD203B41FA5}">
                      <a16:colId xmlns:a16="http://schemas.microsoft.com/office/drawing/2014/main" val="3930161169"/>
                    </a:ext>
                  </a:extLst>
                </a:gridCol>
                <a:gridCol w="1532889">
                  <a:extLst>
                    <a:ext uri="{9D8B030D-6E8A-4147-A177-3AD203B41FA5}">
                      <a16:colId xmlns:a16="http://schemas.microsoft.com/office/drawing/2014/main" val="2516692933"/>
                    </a:ext>
                  </a:extLst>
                </a:gridCol>
                <a:gridCol w="1532889">
                  <a:extLst>
                    <a:ext uri="{9D8B030D-6E8A-4147-A177-3AD203B41FA5}">
                      <a16:colId xmlns:a16="http://schemas.microsoft.com/office/drawing/2014/main" val="3801335606"/>
                    </a:ext>
                  </a:extLst>
                </a:gridCol>
              </a:tblGrid>
              <a:tr h="37084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Nombre d’amis</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3</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4</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5</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6</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7</a:t>
                      </a:r>
                    </a:p>
                  </a:txBody>
                  <a:tcPr/>
                </a:tc>
                <a:extLst>
                  <a:ext uri="{0D108BD9-81ED-4DB2-BD59-A6C34878D82A}">
                    <a16:rowId xmlns:a16="http://schemas.microsoft.com/office/drawing/2014/main" val="2962487253"/>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2</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6</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7</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4</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1</a:t>
                      </a:r>
                    </a:p>
                  </a:txBody>
                  <a:tcPr/>
                </a:tc>
                <a:extLst>
                  <a:ext uri="{0D108BD9-81ED-4DB2-BD59-A6C34878D82A}">
                    <a16:rowId xmlns:a16="http://schemas.microsoft.com/office/drawing/2014/main" val="2388247746"/>
                  </a:ext>
                </a:extLst>
              </a:tr>
              <a:tr h="370840">
                <a:tc>
                  <a:txBody>
                    <a:bodyPr/>
                    <a:lstStyle/>
                    <a:p>
                      <a:r>
                        <a:rPr lang="fr-FR" sz="2400" b="1" kern="1200" dirty="0">
                          <a:solidFill>
                            <a:schemeClr val="dk1"/>
                          </a:solidFill>
                          <a:latin typeface="Calibri" panose="020F0502020204030204"/>
                          <a:ea typeface="+mn-ea"/>
                          <a:cs typeface="+mn-cs"/>
                        </a:rPr>
                        <a:t>Fréquence</a:t>
                      </a:r>
                    </a:p>
                  </a:txBody>
                  <a:tcPr/>
                </a:tc>
                <a:tc>
                  <a:txBody>
                    <a:bodyPr/>
                    <a:lstStyle/>
                    <a:p>
                      <a:pPr algn="ctr"/>
                      <a:r>
                        <a:rPr lang="fr-FR" sz="2000" b="1" dirty="0"/>
                        <a:t>0,1</a:t>
                      </a:r>
                    </a:p>
                  </a:txBody>
                  <a:tcPr/>
                </a:tc>
                <a:tc>
                  <a:txBody>
                    <a:bodyPr/>
                    <a:lstStyle/>
                    <a:p>
                      <a:pPr algn="ctr"/>
                      <a:r>
                        <a:rPr lang="fr-FR" sz="2000" b="1" dirty="0"/>
                        <a:t>0,3</a:t>
                      </a:r>
                    </a:p>
                  </a:txBody>
                  <a:tcPr/>
                </a:tc>
                <a:tc>
                  <a:txBody>
                    <a:bodyPr/>
                    <a:lstStyle/>
                    <a:p>
                      <a:pPr algn="ctr"/>
                      <a:r>
                        <a:rPr lang="fr-FR" sz="2000" b="1" dirty="0"/>
                        <a:t>0,35</a:t>
                      </a:r>
                    </a:p>
                  </a:txBody>
                  <a:tcPr/>
                </a:tc>
                <a:tc>
                  <a:txBody>
                    <a:bodyPr/>
                    <a:lstStyle/>
                    <a:p>
                      <a:pPr algn="ctr"/>
                      <a:r>
                        <a:rPr lang="fr-FR" sz="2000" b="1" dirty="0"/>
                        <a:t>0,2</a:t>
                      </a:r>
                    </a:p>
                  </a:txBody>
                  <a:tcPr/>
                </a:tc>
                <a:tc>
                  <a:txBody>
                    <a:bodyPr/>
                    <a:lstStyle/>
                    <a:p>
                      <a:pPr algn="ctr"/>
                      <a:r>
                        <a:rPr lang="fr-FR" sz="2000" b="1" dirty="0">
                          <a:solidFill>
                            <a:schemeClr val="tx1"/>
                          </a:solidFill>
                        </a:rPr>
                        <a:t>0,05</a:t>
                      </a:r>
                    </a:p>
                  </a:txBody>
                  <a:tcPr/>
                </a:tc>
                <a:extLst>
                  <a:ext uri="{0D108BD9-81ED-4DB2-BD59-A6C34878D82A}">
                    <a16:rowId xmlns:a16="http://schemas.microsoft.com/office/drawing/2014/main" val="2563969252"/>
                  </a:ext>
                </a:extLst>
              </a:tr>
              <a:tr h="370840">
                <a:tc>
                  <a:txBody>
                    <a:bodyPr/>
                    <a:lstStyle/>
                    <a:p>
                      <a:r>
                        <a:rPr lang="fr-FR" sz="2400" b="1" kern="1200" dirty="0">
                          <a:solidFill>
                            <a:schemeClr val="dk1"/>
                          </a:solidFill>
                          <a:latin typeface="Calibri" panose="020F0502020204030204"/>
                          <a:ea typeface="+mn-ea"/>
                          <a:cs typeface="+mn-cs"/>
                        </a:rPr>
                        <a:t>Pourcentage</a:t>
                      </a:r>
                    </a:p>
                  </a:txBody>
                  <a:tcPr/>
                </a:tc>
                <a:tc>
                  <a:txBody>
                    <a:bodyPr/>
                    <a:lstStyle/>
                    <a:p>
                      <a:pPr algn="ctr"/>
                      <a:r>
                        <a:rPr lang="fr-FR" sz="2400" b="1" dirty="0"/>
                        <a:t>10%</a:t>
                      </a:r>
                    </a:p>
                  </a:txBody>
                  <a:tcPr/>
                </a:tc>
                <a:tc>
                  <a:txBody>
                    <a:bodyPr/>
                    <a:lstStyle/>
                    <a:p>
                      <a:pPr algn="ctr"/>
                      <a:r>
                        <a:rPr lang="fr-FR" sz="2400" b="1" dirty="0">
                          <a:solidFill>
                            <a:schemeClr val="tx1"/>
                          </a:solidFill>
                        </a:rPr>
                        <a:t>30%</a:t>
                      </a:r>
                    </a:p>
                  </a:txBody>
                  <a:tcPr/>
                </a:tc>
                <a:tc>
                  <a:txBody>
                    <a:bodyPr/>
                    <a:lstStyle/>
                    <a:p>
                      <a:pPr algn="ctr"/>
                      <a:r>
                        <a:rPr lang="fr-FR" sz="2400" b="1" dirty="0">
                          <a:solidFill>
                            <a:schemeClr val="tx1"/>
                          </a:solidFill>
                        </a:rPr>
                        <a:t>35%</a:t>
                      </a:r>
                    </a:p>
                  </a:txBody>
                  <a:tcPr/>
                </a:tc>
                <a:tc>
                  <a:txBody>
                    <a:bodyPr/>
                    <a:lstStyle/>
                    <a:p>
                      <a:pPr algn="ctr"/>
                      <a:r>
                        <a:rPr lang="fr-FR" sz="2400" b="1" dirty="0">
                          <a:solidFill>
                            <a:schemeClr val="tx1"/>
                          </a:solidFill>
                        </a:rPr>
                        <a:t>20%</a:t>
                      </a:r>
                    </a:p>
                  </a:txBody>
                  <a:tcPr/>
                </a:tc>
                <a:tc>
                  <a:txBody>
                    <a:bodyPr/>
                    <a:lstStyle/>
                    <a:p>
                      <a:pPr algn="ctr"/>
                      <a:r>
                        <a:rPr lang="fr-FR" sz="2800" b="1" dirty="0">
                          <a:solidFill>
                            <a:srgbClr val="FF0000"/>
                          </a:solidFill>
                        </a:rPr>
                        <a:t>…..</a:t>
                      </a:r>
                    </a:p>
                  </a:txBody>
                  <a:tcPr/>
                </a:tc>
                <a:extLst>
                  <a:ext uri="{0D108BD9-81ED-4DB2-BD59-A6C34878D82A}">
                    <a16:rowId xmlns:a16="http://schemas.microsoft.com/office/drawing/2014/main" val="3701159237"/>
                  </a:ext>
                </a:extLst>
              </a:tr>
            </a:tbl>
          </a:graphicData>
        </a:graphic>
      </p:graphicFrame>
    </p:spTree>
    <p:extLst>
      <p:ext uri="{BB962C8B-B14F-4D97-AF65-F5344CB8AC3E}">
        <p14:creationId xmlns:p14="http://schemas.microsoft.com/office/powerpoint/2010/main" val="12877393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A431C7-A4F1-0573-E444-0A0F0735BE3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D28DF0C-9C43-5DAA-9EAF-A5B9A87C9191}"/>
              </a:ext>
            </a:extLst>
          </p:cNvPr>
          <p:cNvSpPr>
            <a:spLocks noGrp="1"/>
          </p:cNvSpPr>
          <p:nvPr>
            <p:ph type="title"/>
          </p:nvPr>
        </p:nvSpPr>
        <p:spPr/>
        <p:txBody>
          <a:bodyPr/>
          <a:lstStyle/>
          <a:p>
            <a:r>
              <a:rPr lang="fr-FR" dirty="0"/>
              <a:t>Voici la bonne réponse.</a:t>
            </a:r>
          </a:p>
        </p:txBody>
      </p:sp>
      <p:grpSp>
        <p:nvGrpSpPr>
          <p:cNvPr id="10" name="Groupe 9">
            <a:extLst>
              <a:ext uri="{FF2B5EF4-FFF2-40B4-BE49-F238E27FC236}">
                <a16:creationId xmlns:a16="http://schemas.microsoft.com/office/drawing/2014/main" id="{00F4C284-2D6F-DA33-7BDA-963F147DBB44}"/>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7DD5C531-8261-AE86-7D98-72B4C5BE6979}"/>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F868597B-3052-A2D9-41AE-618322E5E707}"/>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pic>
        <p:nvPicPr>
          <p:cNvPr id="3" name="Image 2">
            <a:extLst>
              <a:ext uri="{FF2B5EF4-FFF2-40B4-BE49-F238E27FC236}">
                <a16:creationId xmlns:a16="http://schemas.microsoft.com/office/drawing/2014/main" id="{C6180AD2-2FDE-617A-A8ED-16A8CBBF2531}"/>
              </a:ext>
            </a:extLst>
          </p:cNvPr>
          <p:cNvPicPr>
            <a:picLocks noChangeAspect="1"/>
          </p:cNvPicPr>
          <p:nvPr/>
        </p:nvPicPr>
        <p:blipFill>
          <a:blip r:embed="rId3"/>
          <a:stretch>
            <a:fillRect/>
          </a:stretch>
        </p:blipFill>
        <p:spPr>
          <a:xfrm>
            <a:off x="11261035" y="1052633"/>
            <a:ext cx="502852" cy="502852"/>
          </a:xfrm>
          <a:prstGeom prst="rect">
            <a:avLst/>
          </a:prstGeom>
        </p:spPr>
      </p:pic>
      <mc:AlternateContent xmlns:mc="http://schemas.openxmlformats.org/markup-compatibility/2006" xmlns:a14="http://schemas.microsoft.com/office/drawing/2010/main">
        <mc:Choice Requires="a14">
          <p:sp>
            <p:nvSpPr>
              <p:cNvPr id="6" name="Rectangle à coins arrondis 71">
                <a:extLst>
                  <a:ext uri="{FF2B5EF4-FFF2-40B4-BE49-F238E27FC236}">
                    <a16:creationId xmlns:a16="http://schemas.microsoft.com/office/drawing/2014/main" id="{5F59168D-97CF-0FB7-6DA2-03EF264E95E9}"/>
                  </a:ext>
                </a:extLst>
              </p:cNvPr>
              <p:cNvSpPr/>
              <p:nvPr/>
            </p:nvSpPr>
            <p:spPr>
              <a:xfrm>
                <a:off x="2310287" y="1163670"/>
                <a:ext cx="7211400" cy="391815"/>
              </a:xfrm>
              <a:prstGeom prst="round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𝑬𝒇𝒇𝒆𝒄𝒕𝒊𝒇</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 </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𝒕𝒐𝒕𝒂𝒍</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𝟐</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𝟔</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𝟕</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𝟒</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𝟏</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2400" b="1" i="1" u="none" strike="noStrike" kern="1200" cap="none" spc="0" normalizeH="0" baseline="0" noProof="0" dirty="0" smtClean="0">
                          <a:ln>
                            <a:noFill/>
                          </a:ln>
                          <a:solidFill>
                            <a:srgbClr val="FF0000"/>
                          </a:solidFill>
                          <a:effectLst/>
                          <a:uLnTx/>
                          <a:uFillTx/>
                          <a:latin typeface="Cambria Math" panose="02040503050406030204" pitchFamily="18" charset="0"/>
                          <a:ea typeface="+mn-ea"/>
                          <a:cs typeface="+mn-cs"/>
                        </a:rPr>
                        <m:t>𝟐𝟎</m:t>
                      </m:r>
                    </m:oMath>
                  </m:oMathPara>
                </a14:m>
                <a:endParaRPr kumimoji="0" lang="fr-FR"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6" name="Rectangle à coins arrondis 71">
                <a:extLst>
                  <a:ext uri="{FF2B5EF4-FFF2-40B4-BE49-F238E27FC236}">
                    <a16:creationId xmlns:a16="http://schemas.microsoft.com/office/drawing/2014/main" id="{5F59168D-97CF-0FB7-6DA2-03EF264E95E9}"/>
                  </a:ext>
                </a:extLst>
              </p:cNvPr>
              <p:cNvSpPr>
                <a:spLocks noRot="1" noChangeAspect="1" noMove="1" noResize="1" noEditPoints="1" noAdjustHandles="1" noChangeArrowheads="1" noChangeShapeType="1" noTextEdit="1"/>
              </p:cNvSpPr>
              <p:nvPr/>
            </p:nvSpPr>
            <p:spPr>
              <a:xfrm>
                <a:off x="2310287" y="1163670"/>
                <a:ext cx="7211400" cy="391815"/>
              </a:xfrm>
              <a:prstGeom prst="roundRect">
                <a:avLst/>
              </a:prstGeom>
              <a:blipFill>
                <a:blip r:embed="rId4"/>
                <a:stretch>
                  <a:fillRect b="-31250"/>
                </a:stretch>
              </a:blipFill>
              <a:ln w="38100">
                <a:noFill/>
              </a:ln>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7" name="Rectangle à coins arrondis 95">
                <a:extLst>
                  <a:ext uri="{FF2B5EF4-FFF2-40B4-BE49-F238E27FC236}">
                    <a16:creationId xmlns:a16="http://schemas.microsoft.com/office/drawing/2014/main" id="{AAD9A82E-E5BD-186D-93F4-37991ABA9C03}"/>
                  </a:ext>
                </a:extLst>
              </p:cNvPr>
              <p:cNvSpPr/>
              <p:nvPr/>
            </p:nvSpPr>
            <p:spPr>
              <a:xfrm>
                <a:off x="2476718" y="4420314"/>
                <a:ext cx="6878538" cy="646665"/>
              </a:xfrm>
              <a:prstGeom prst="roundRect">
                <a:avLst/>
              </a:prstGeom>
              <a:solidFill>
                <a:schemeClr val="accent2">
                  <a:lumMod val="20000"/>
                  <a:lumOff val="80000"/>
                </a:schemeClr>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left"/>
                    </m:oMathParaPr>
                    <m:oMath xmlns:m="http://schemas.openxmlformats.org/officeDocument/2006/math">
                      <m:r>
                        <a:rPr kumimoji="0" lang="fr-FR" sz="2800" b="1" i="1" u="none" strike="noStrike" kern="1200" cap="none" spc="0" normalizeH="0" baseline="0" noProof="0" dirty="0">
                          <a:ln>
                            <a:noFill/>
                          </a:ln>
                          <a:solidFill>
                            <a:prstClr val="black"/>
                          </a:solidFill>
                          <a:effectLst/>
                          <a:uLnTx/>
                          <a:uFillTx/>
                          <a:latin typeface="Cambria Math" panose="02040503050406030204" pitchFamily="18" charset="0"/>
                          <a:ea typeface="+mn-ea"/>
                          <a:cs typeface="+mn-cs"/>
                        </a:rPr>
                        <m:t>𝑷𝒐𝒖𝒓𝒄𝒆𝒏𝒕𝒂𝒈𝒆</m:t>
                      </m:r>
                      <m:r>
                        <a:rPr kumimoji="0" lang="fr-FR" sz="2800" b="1" i="1" u="none" strike="noStrike" kern="1200" cap="none" spc="0" normalizeH="0" baseline="0" noProof="0" dirty="0">
                          <a:ln>
                            <a:noFill/>
                          </a:ln>
                          <a:solidFill>
                            <a:prstClr val="black"/>
                          </a:solidFill>
                          <a:effectLst/>
                          <a:uLnTx/>
                          <a:uFillTx/>
                          <a:latin typeface="Cambria Math" panose="02040503050406030204" pitchFamily="18" charset="0"/>
                          <a:ea typeface="+mn-ea"/>
                          <a:cs typeface="+mn-cs"/>
                        </a:rPr>
                        <m:t>=</m:t>
                      </m:r>
                      <m:r>
                        <a:rPr kumimoji="0" lang="fr-FR" sz="2800" b="1" i="1" u="none" strike="noStrike" kern="1200" cap="none" spc="0" normalizeH="0" baseline="0" noProof="0" dirty="0">
                          <a:ln>
                            <a:noFill/>
                          </a:ln>
                          <a:solidFill>
                            <a:prstClr val="black"/>
                          </a:solidFill>
                          <a:effectLst/>
                          <a:uLnTx/>
                          <a:uFillTx/>
                          <a:latin typeface="Cambria Math" panose="02040503050406030204" pitchFamily="18" charset="0"/>
                          <a:ea typeface="+mn-ea"/>
                          <a:cs typeface="+mn-cs"/>
                        </a:rPr>
                        <m:t>𝑭𝒓</m:t>
                      </m:r>
                      <m:r>
                        <a:rPr kumimoji="0" lang="fr-FR" sz="2800" b="1" i="1" u="none" strike="noStrike" kern="1200" cap="none" spc="0" normalizeH="0" baseline="0" noProof="0" dirty="0">
                          <a:ln>
                            <a:noFill/>
                          </a:ln>
                          <a:solidFill>
                            <a:prstClr val="black"/>
                          </a:solidFill>
                          <a:effectLst/>
                          <a:uLnTx/>
                          <a:uFillTx/>
                          <a:latin typeface="Cambria Math" panose="02040503050406030204" pitchFamily="18" charset="0"/>
                          <a:ea typeface="+mn-ea"/>
                          <a:cs typeface="+mn-cs"/>
                        </a:rPr>
                        <m:t>é</m:t>
                      </m:r>
                      <m:r>
                        <a:rPr kumimoji="0" lang="fr-FR" sz="2800" b="1" i="1" u="none" strike="noStrike" kern="1200" cap="none" spc="0" normalizeH="0" baseline="0" noProof="0" dirty="0">
                          <a:ln>
                            <a:noFill/>
                          </a:ln>
                          <a:solidFill>
                            <a:prstClr val="black"/>
                          </a:solidFill>
                          <a:effectLst/>
                          <a:uLnTx/>
                          <a:uFillTx/>
                          <a:latin typeface="Cambria Math" panose="02040503050406030204" pitchFamily="18" charset="0"/>
                          <a:ea typeface="+mn-ea"/>
                          <a:cs typeface="+mn-cs"/>
                        </a:rPr>
                        <m:t>𝒒𝒖𝒆𝒏𝒄𝒆</m:t>
                      </m:r>
                      <m:r>
                        <a:rPr kumimoji="0" lang="fr-FR" sz="2800" b="1" i="1"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rPr>
                        <m:t>×</m:t>
                      </m:r>
                      <m:r>
                        <a:rPr kumimoji="0" lang="fr-FR" sz="2800" b="1" i="1" u="none" strike="noStrike" kern="1200" cap="none" spc="0" normalizeH="0" baseline="0" noProof="0" dirty="0">
                          <a:ln>
                            <a:noFill/>
                          </a:ln>
                          <a:solidFill>
                            <a:prstClr val="black"/>
                          </a:solidFill>
                          <a:effectLst/>
                          <a:uLnTx/>
                          <a:uFillTx/>
                          <a:latin typeface="Cambria Math" panose="02040503050406030204" pitchFamily="18" charset="0"/>
                          <a:ea typeface="Cambria Math" panose="02040503050406030204" pitchFamily="18" charset="0"/>
                          <a:cs typeface="+mn-cs"/>
                        </a:rPr>
                        <m:t>𝟏𝟎𝟎</m:t>
                      </m:r>
                    </m:oMath>
                  </m:oMathPara>
                </a14:m>
                <a:endParaRPr kumimoji="0" lang="fr-FR" sz="2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7" name="Rectangle à coins arrondis 95">
                <a:extLst>
                  <a:ext uri="{FF2B5EF4-FFF2-40B4-BE49-F238E27FC236}">
                    <a16:creationId xmlns:a16="http://schemas.microsoft.com/office/drawing/2014/main" id="{AAD9A82E-E5BD-186D-93F4-37991ABA9C03}"/>
                  </a:ext>
                </a:extLst>
              </p:cNvPr>
              <p:cNvSpPr>
                <a:spLocks noRot="1" noChangeAspect="1" noMove="1" noResize="1" noEditPoints="1" noAdjustHandles="1" noChangeArrowheads="1" noChangeShapeType="1" noTextEdit="1"/>
              </p:cNvSpPr>
              <p:nvPr/>
            </p:nvSpPr>
            <p:spPr>
              <a:xfrm>
                <a:off x="2476718" y="4420314"/>
                <a:ext cx="6878538" cy="646665"/>
              </a:xfrm>
              <a:prstGeom prst="roundRect">
                <a:avLst/>
              </a:prstGeom>
              <a:blipFill>
                <a:blip r:embed="rId5"/>
                <a:stretch>
                  <a:fillRect/>
                </a:stretch>
              </a:blipFill>
              <a:ln w="38100">
                <a:solidFill>
                  <a:schemeClr val="accent1"/>
                </a:solidFill>
              </a:ln>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3" name="Rectangle à coins arrondis 96">
                <a:extLst>
                  <a:ext uri="{FF2B5EF4-FFF2-40B4-BE49-F238E27FC236}">
                    <a16:creationId xmlns:a16="http://schemas.microsoft.com/office/drawing/2014/main" id="{45666A91-7B9C-7552-F202-09773B38A984}"/>
                  </a:ext>
                </a:extLst>
              </p:cNvPr>
              <p:cNvSpPr/>
              <p:nvPr/>
            </p:nvSpPr>
            <p:spPr>
              <a:xfrm>
                <a:off x="1810439" y="5289915"/>
                <a:ext cx="8552622" cy="514592"/>
              </a:xfrm>
              <a:prstGeom prst="round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MA" sz="3200" b="1" i="0" u="none" strike="noStrike" kern="1200" cap="none" spc="0" normalizeH="0" baseline="0" noProof="0" dirty="0">
                    <a:ln>
                      <a:noFill/>
                    </a:ln>
                    <a:solidFill>
                      <a:prstClr val="black"/>
                    </a:solidFill>
                    <a:effectLst/>
                    <a:uLnTx/>
                    <a:uFillTx/>
                    <a:latin typeface="Calibri" panose="020F0502020204030204"/>
                    <a:ea typeface="+mn-ea"/>
                    <a:cs typeface="+mn-cs"/>
                  </a:rPr>
                  <a:t>Pourcentage </a:t>
                </a:r>
                <a14:m>
                  <m:oMath xmlns:m="http://schemas.openxmlformats.org/officeDocument/2006/math">
                    <m:r>
                      <a:rPr kumimoji="0" lang="fr-FR" sz="32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𝒅𝒆</m:t>
                    </m:r>
                    <m:r>
                      <a:rPr kumimoji="0" lang="fr-FR" sz="32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 </m:t>
                    </m:r>
                    <m:r>
                      <m:rPr>
                        <m:nor/>
                      </m:rPr>
                      <a:rPr kumimoji="0" lang="fr-FR" sz="3200" b="1" i="0"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7 </m:t>
                    </m:r>
                    <m:r>
                      <m:rPr>
                        <m:nor/>
                      </m:rPr>
                      <a:rPr kumimoji="0" lang="fr-FR" sz="3200" b="1" i="0"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amis</m:t>
                    </m:r>
                    <m:r>
                      <a:rPr kumimoji="0" lang="fr-FR" sz="32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32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𝟎</m:t>
                    </m:r>
                    <m:r>
                      <a:rPr kumimoji="0" lang="fr-FR" sz="32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32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𝟎𝟓</m:t>
                    </m:r>
                    <m:r>
                      <a:rPr kumimoji="0" lang="fr-MA" sz="32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MA" sz="32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𝟏𝟎𝟎</m:t>
                    </m:r>
                    <m:r>
                      <a:rPr kumimoji="0" lang="fr-MA" sz="32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3200" b="1" i="1" u="none" strike="noStrike" kern="1200" cap="none" spc="0" normalizeH="0" baseline="0" noProof="0" dirty="0" smtClean="0">
                        <a:ln>
                          <a:noFill/>
                        </a:ln>
                        <a:solidFill>
                          <a:srgbClr val="FF0000"/>
                        </a:solidFill>
                        <a:effectLst/>
                        <a:uLnTx/>
                        <a:uFillTx/>
                        <a:latin typeface="Cambria Math" panose="02040503050406030204" pitchFamily="18" charset="0"/>
                        <a:ea typeface="+mn-ea"/>
                        <a:cs typeface="+mn-cs"/>
                      </a:rPr>
                      <m:t>𝟓</m:t>
                    </m:r>
                    <m:r>
                      <a:rPr kumimoji="0" lang="fr-MA" sz="3200" b="1" i="1" u="none" strike="noStrike" kern="1200" cap="none" spc="0" normalizeH="0" baseline="0" noProof="0" dirty="0" smtClean="0">
                        <a:ln>
                          <a:noFill/>
                        </a:ln>
                        <a:solidFill>
                          <a:srgbClr val="FF0000"/>
                        </a:solidFill>
                        <a:effectLst/>
                        <a:uLnTx/>
                        <a:uFillTx/>
                        <a:latin typeface="Cambria Math" panose="02040503050406030204" pitchFamily="18" charset="0"/>
                        <a:ea typeface="+mn-ea"/>
                        <a:cs typeface="+mn-cs"/>
                      </a:rPr>
                      <m:t>%</m:t>
                    </m:r>
                  </m:oMath>
                </a14:m>
                <a:endParaRPr kumimoji="0" lang="fr-FR" sz="3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13" name="Rectangle à coins arrondis 96">
                <a:extLst>
                  <a:ext uri="{FF2B5EF4-FFF2-40B4-BE49-F238E27FC236}">
                    <a16:creationId xmlns:a16="http://schemas.microsoft.com/office/drawing/2014/main" id="{45666A91-7B9C-7552-F202-09773B38A984}"/>
                  </a:ext>
                </a:extLst>
              </p:cNvPr>
              <p:cNvSpPr>
                <a:spLocks noRot="1" noChangeAspect="1" noMove="1" noResize="1" noEditPoints="1" noAdjustHandles="1" noChangeArrowheads="1" noChangeShapeType="1" noTextEdit="1"/>
              </p:cNvSpPr>
              <p:nvPr/>
            </p:nvSpPr>
            <p:spPr>
              <a:xfrm>
                <a:off x="1810439" y="5289915"/>
                <a:ext cx="8552622" cy="514592"/>
              </a:xfrm>
              <a:prstGeom prst="roundRect">
                <a:avLst/>
              </a:prstGeom>
              <a:blipFill>
                <a:blip r:embed="rId6"/>
                <a:stretch>
                  <a:fillRect l="-1497" t="-21429" b="-46429"/>
                </a:stretch>
              </a:blipFill>
              <a:ln w="38100">
                <a:noFill/>
              </a:ln>
            </p:spPr>
            <p:txBody>
              <a:bodyPr/>
              <a:lstStyle/>
              <a:p>
                <a:r>
                  <a:rPr lang="fr-FR">
                    <a:noFill/>
                  </a:rPr>
                  <a:t> </a:t>
                </a:r>
              </a:p>
            </p:txBody>
          </p:sp>
        </mc:Fallback>
      </mc:AlternateContent>
      <p:sp>
        <p:nvSpPr>
          <p:cNvPr id="14" name="ZoneTexte 13">
            <a:extLst>
              <a:ext uri="{FF2B5EF4-FFF2-40B4-BE49-F238E27FC236}">
                <a16:creationId xmlns:a16="http://schemas.microsoft.com/office/drawing/2014/main" id="{649AAACE-4A72-F2FD-7CDC-86A1941F2C46}"/>
              </a:ext>
            </a:extLst>
          </p:cNvPr>
          <p:cNvSpPr txBox="1"/>
          <p:nvPr/>
        </p:nvSpPr>
        <p:spPr>
          <a:xfrm>
            <a:off x="3080039" y="5879924"/>
            <a:ext cx="5278770" cy="58477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MA" sz="3200" b="1" i="0" u="none" strike="noStrike" kern="1200" cap="none" spc="0" normalizeH="0" baseline="0" noProof="0" dirty="0">
                <a:ln>
                  <a:noFill/>
                </a:ln>
                <a:solidFill>
                  <a:prstClr val="black"/>
                </a:solidFill>
                <a:effectLst/>
                <a:uLnTx/>
                <a:uFillTx/>
                <a:latin typeface="Calibri" panose="020F0502020204030204"/>
                <a:ea typeface="+mn-ea"/>
                <a:cs typeface="+mn-cs"/>
              </a:rPr>
              <a:t>5% des </a:t>
            </a:r>
            <a:r>
              <a:rPr lang="fr-MA" sz="3200" b="1" dirty="0">
                <a:solidFill>
                  <a:prstClr val="black"/>
                </a:solidFill>
                <a:latin typeface="Calibri" panose="020F0502020204030204"/>
              </a:rPr>
              <a:t>é</a:t>
            </a:r>
            <a:r>
              <a:rPr kumimoji="0" lang="fr-MA" sz="3200" b="1" i="0" u="none" strike="noStrike" kern="1200" cap="none" spc="0" normalizeH="0" baseline="0" noProof="0" dirty="0">
                <a:ln>
                  <a:noFill/>
                </a:ln>
                <a:solidFill>
                  <a:prstClr val="black"/>
                </a:solidFill>
                <a:effectLst/>
                <a:uLnTx/>
                <a:uFillTx/>
                <a:latin typeface="Calibri" panose="020F0502020204030204"/>
                <a:ea typeface="+mn-ea"/>
                <a:cs typeface="+mn-cs"/>
              </a:rPr>
              <a:t>lèves ont  7 amis</a:t>
            </a:r>
          </a:p>
        </p:txBody>
      </p:sp>
      <p:graphicFrame>
        <p:nvGraphicFramePr>
          <p:cNvPr id="15" name="Tableau 14">
            <a:extLst>
              <a:ext uri="{FF2B5EF4-FFF2-40B4-BE49-F238E27FC236}">
                <a16:creationId xmlns:a16="http://schemas.microsoft.com/office/drawing/2014/main" id="{B874DB34-5F03-91BB-D5DD-91EB78A90CC4}"/>
              </a:ext>
            </a:extLst>
          </p:cNvPr>
          <p:cNvGraphicFramePr>
            <a:graphicFrameLocks noGrp="1"/>
          </p:cNvGraphicFramePr>
          <p:nvPr/>
        </p:nvGraphicFramePr>
        <p:xfrm>
          <a:off x="1230402" y="1927249"/>
          <a:ext cx="9197334" cy="2255520"/>
        </p:xfrm>
        <a:graphic>
          <a:graphicData uri="http://schemas.openxmlformats.org/drawingml/2006/table">
            <a:tbl>
              <a:tblPr firstRow="1" bandRow="1">
                <a:tableStyleId>{5C22544A-7EE6-4342-B048-85BDC9FD1C3A}</a:tableStyleId>
              </a:tblPr>
              <a:tblGrid>
                <a:gridCol w="1789044">
                  <a:extLst>
                    <a:ext uri="{9D8B030D-6E8A-4147-A177-3AD203B41FA5}">
                      <a16:colId xmlns:a16="http://schemas.microsoft.com/office/drawing/2014/main" val="566779362"/>
                    </a:ext>
                  </a:extLst>
                </a:gridCol>
                <a:gridCol w="1276734">
                  <a:extLst>
                    <a:ext uri="{9D8B030D-6E8A-4147-A177-3AD203B41FA5}">
                      <a16:colId xmlns:a16="http://schemas.microsoft.com/office/drawing/2014/main" val="3824997040"/>
                    </a:ext>
                  </a:extLst>
                </a:gridCol>
                <a:gridCol w="1532889">
                  <a:extLst>
                    <a:ext uri="{9D8B030D-6E8A-4147-A177-3AD203B41FA5}">
                      <a16:colId xmlns:a16="http://schemas.microsoft.com/office/drawing/2014/main" val="1596274096"/>
                    </a:ext>
                  </a:extLst>
                </a:gridCol>
                <a:gridCol w="1532889">
                  <a:extLst>
                    <a:ext uri="{9D8B030D-6E8A-4147-A177-3AD203B41FA5}">
                      <a16:colId xmlns:a16="http://schemas.microsoft.com/office/drawing/2014/main" val="3930161169"/>
                    </a:ext>
                  </a:extLst>
                </a:gridCol>
                <a:gridCol w="1532889">
                  <a:extLst>
                    <a:ext uri="{9D8B030D-6E8A-4147-A177-3AD203B41FA5}">
                      <a16:colId xmlns:a16="http://schemas.microsoft.com/office/drawing/2014/main" val="2516692933"/>
                    </a:ext>
                  </a:extLst>
                </a:gridCol>
                <a:gridCol w="1532889">
                  <a:extLst>
                    <a:ext uri="{9D8B030D-6E8A-4147-A177-3AD203B41FA5}">
                      <a16:colId xmlns:a16="http://schemas.microsoft.com/office/drawing/2014/main" val="3801335606"/>
                    </a:ext>
                  </a:extLst>
                </a:gridCol>
              </a:tblGrid>
              <a:tr h="37084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Nombre d’amis</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3</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4</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5</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6</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7</a:t>
                      </a:r>
                    </a:p>
                  </a:txBody>
                  <a:tcPr/>
                </a:tc>
                <a:extLst>
                  <a:ext uri="{0D108BD9-81ED-4DB2-BD59-A6C34878D82A}">
                    <a16:rowId xmlns:a16="http://schemas.microsoft.com/office/drawing/2014/main" val="2962487253"/>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2</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6</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7</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4</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1</a:t>
                      </a:r>
                    </a:p>
                  </a:txBody>
                  <a:tcPr/>
                </a:tc>
                <a:extLst>
                  <a:ext uri="{0D108BD9-81ED-4DB2-BD59-A6C34878D82A}">
                    <a16:rowId xmlns:a16="http://schemas.microsoft.com/office/drawing/2014/main" val="2388247746"/>
                  </a:ext>
                </a:extLst>
              </a:tr>
              <a:tr h="370840">
                <a:tc>
                  <a:txBody>
                    <a:bodyPr/>
                    <a:lstStyle/>
                    <a:p>
                      <a:r>
                        <a:rPr lang="fr-FR" sz="2400" b="1" kern="1200" dirty="0">
                          <a:solidFill>
                            <a:schemeClr val="dk1"/>
                          </a:solidFill>
                          <a:latin typeface="Calibri" panose="020F0502020204030204"/>
                          <a:ea typeface="+mn-ea"/>
                          <a:cs typeface="+mn-cs"/>
                        </a:rPr>
                        <a:t>Fréquence</a:t>
                      </a:r>
                    </a:p>
                  </a:txBody>
                  <a:tcPr/>
                </a:tc>
                <a:tc>
                  <a:txBody>
                    <a:bodyPr/>
                    <a:lstStyle/>
                    <a:p>
                      <a:pPr algn="ctr"/>
                      <a:r>
                        <a:rPr lang="fr-FR" sz="2000" b="1" dirty="0"/>
                        <a:t>0,1</a:t>
                      </a:r>
                    </a:p>
                  </a:txBody>
                  <a:tcPr/>
                </a:tc>
                <a:tc>
                  <a:txBody>
                    <a:bodyPr/>
                    <a:lstStyle/>
                    <a:p>
                      <a:pPr algn="ctr"/>
                      <a:r>
                        <a:rPr lang="fr-FR" sz="2000" b="1" dirty="0"/>
                        <a:t>0,3</a:t>
                      </a:r>
                    </a:p>
                  </a:txBody>
                  <a:tcPr/>
                </a:tc>
                <a:tc>
                  <a:txBody>
                    <a:bodyPr/>
                    <a:lstStyle/>
                    <a:p>
                      <a:pPr algn="ctr"/>
                      <a:r>
                        <a:rPr lang="fr-FR" sz="2000" b="1" dirty="0"/>
                        <a:t>0,35</a:t>
                      </a:r>
                    </a:p>
                  </a:txBody>
                  <a:tcPr/>
                </a:tc>
                <a:tc>
                  <a:txBody>
                    <a:bodyPr/>
                    <a:lstStyle/>
                    <a:p>
                      <a:pPr algn="ctr"/>
                      <a:r>
                        <a:rPr lang="fr-FR" sz="2000" b="1" dirty="0"/>
                        <a:t>0,2</a:t>
                      </a:r>
                    </a:p>
                  </a:txBody>
                  <a:tcPr/>
                </a:tc>
                <a:tc>
                  <a:txBody>
                    <a:bodyPr/>
                    <a:lstStyle/>
                    <a:p>
                      <a:pPr algn="ctr"/>
                      <a:r>
                        <a:rPr lang="fr-FR" sz="2000" b="1" dirty="0">
                          <a:solidFill>
                            <a:schemeClr val="tx1"/>
                          </a:solidFill>
                        </a:rPr>
                        <a:t>0,05</a:t>
                      </a:r>
                    </a:p>
                  </a:txBody>
                  <a:tcPr/>
                </a:tc>
                <a:extLst>
                  <a:ext uri="{0D108BD9-81ED-4DB2-BD59-A6C34878D82A}">
                    <a16:rowId xmlns:a16="http://schemas.microsoft.com/office/drawing/2014/main" val="2563969252"/>
                  </a:ext>
                </a:extLst>
              </a:tr>
              <a:tr h="370840">
                <a:tc>
                  <a:txBody>
                    <a:bodyPr/>
                    <a:lstStyle/>
                    <a:p>
                      <a:r>
                        <a:rPr lang="fr-FR" sz="2400" b="1" kern="1200" dirty="0">
                          <a:solidFill>
                            <a:schemeClr val="dk1"/>
                          </a:solidFill>
                          <a:latin typeface="Calibri" panose="020F0502020204030204"/>
                          <a:ea typeface="+mn-ea"/>
                          <a:cs typeface="+mn-cs"/>
                        </a:rPr>
                        <a:t>Pourcentage</a:t>
                      </a:r>
                    </a:p>
                  </a:txBody>
                  <a:tcPr/>
                </a:tc>
                <a:tc>
                  <a:txBody>
                    <a:bodyPr/>
                    <a:lstStyle/>
                    <a:p>
                      <a:pPr algn="ctr"/>
                      <a:r>
                        <a:rPr lang="fr-FR" sz="2400" b="1" dirty="0"/>
                        <a:t>10%</a:t>
                      </a:r>
                    </a:p>
                  </a:txBody>
                  <a:tcPr/>
                </a:tc>
                <a:tc>
                  <a:txBody>
                    <a:bodyPr/>
                    <a:lstStyle/>
                    <a:p>
                      <a:pPr algn="ctr"/>
                      <a:r>
                        <a:rPr lang="fr-FR" sz="2400" b="1" dirty="0">
                          <a:solidFill>
                            <a:schemeClr val="tx1"/>
                          </a:solidFill>
                        </a:rPr>
                        <a:t>30%</a:t>
                      </a:r>
                    </a:p>
                  </a:txBody>
                  <a:tcPr/>
                </a:tc>
                <a:tc>
                  <a:txBody>
                    <a:bodyPr/>
                    <a:lstStyle/>
                    <a:p>
                      <a:pPr algn="ctr"/>
                      <a:r>
                        <a:rPr lang="fr-FR" sz="2400" b="1" dirty="0">
                          <a:solidFill>
                            <a:schemeClr val="tx1"/>
                          </a:solidFill>
                        </a:rPr>
                        <a:t>35%</a:t>
                      </a:r>
                    </a:p>
                  </a:txBody>
                  <a:tcPr/>
                </a:tc>
                <a:tc>
                  <a:txBody>
                    <a:bodyPr/>
                    <a:lstStyle/>
                    <a:p>
                      <a:pPr algn="ctr"/>
                      <a:r>
                        <a:rPr lang="fr-FR" sz="2400" b="1" dirty="0">
                          <a:solidFill>
                            <a:schemeClr val="tx1"/>
                          </a:solidFill>
                        </a:rPr>
                        <a:t>20%</a:t>
                      </a:r>
                    </a:p>
                  </a:txBody>
                  <a:tcPr/>
                </a:tc>
                <a:tc>
                  <a:txBody>
                    <a:bodyPr/>
                    <a:lstStyle/>
                    <a:p>
                      <a:pPr algn="ctr"/>
                      <a:r>
                        <a:rPr lang="fr-FR" sz="2800" b="1" dirty="0">
                          <a:solidFill>
                            <a:srgbClr val="FF0000"/>
                          </a:solidFill>
                        </a:rPr>
                        <a:t>5%</a:t>
                      </a:r>
                    </a:p>
                  </a:txBody>
                  <a:tcPr/>
                </a:tc>
                <a:extLst>
                  <a:ext uri="{0D108BD9-81ED-4DB2-BD59-A6C34878D82A}">
                    <a16:rowId xmlns:a16="http://schemas.microsoft.com/office/drawing/2014/main" val="3701159237"/>
                  </a:ext>
                </a:extLst>
              </a:tr>
            </a:tbl>
          </a:graphicData>
        </a:graphic>
      </p:graphicFrame>
      <p:sp>
        <p:nvSpPr>
          <p:cNvPr id="8" name="Espace réservé du contenu 7">
            <a:extLst>
              <a:ext uri="{FF2B5EF4-FFF2-40B4-BE49-F238E27FC236}">
                <a16:creationId xmlns:a16="http://schemas.microsoft.com/office/drawing/2014/main" id="{82386598-D9E9-EC75-428D-6EADDC50DA77}"/>
              </a:ext>
            </a:extLst>
          </p:cNvPr>
          <p:cNvSpPr>
            <a:spLocks noGrp="1"/>
          </p:cNvSpPr>
          <p:nvPr>
            <p:ph sz="quarter" idx="11"/>
          </p:nvPr>
        </p:nvSpPr>
        <p:spPr/>
        <p:txBody>
          <a:bodyPr/>
          <a:lstStyle/>
          <a:p>
            <a:endParaRPr lang="fr-FR"/>
          </a:p>
        </p:txBody>
      </p:sp>
    </p:spTree>
    <p:extLst>
      <p:ext uri="{BB962C8B-B14F-4D97-AF65-F5344CB8AC3E}">
        <p14:creationId xmlns:p14="http://schemas.microsoft.com/office/powerpoint/2010/main" val="144166115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D07BBD-CB3E-C010-C9BF-420A4DA0D3D2}"/>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7338EAF-3E9C-B71B-6F28-0379B1BC28BE}"/>
              </a:ext>
            </a:extLst>
          </p:cNvPr>
          <p:cNvSpPr>
            <a:spLocks noGrp="1"/>
          </p:cNvSpPr>
          <p:nvPr>
            <p:ph type="title"/>
          </p:nvPr>
        </p:nvSpPr>
        <p:spPr/>
        <p:txBody>
          <a:bodyPr/>
          <a:lstStyle/>
          <a:p>
            <a:r>
              <a:rPr lang="fr-FR" dirty="0"/>
              <a:t>Nous obtenons ainsi le tableau des pourcentages</a:t>
            </a:r>
          </a:p>
        </p:txBody>
      </p:sp>
      <p:sp>
        <p:nvSpPr>
          <p:cNvPr id="4" name="Espace réservé du contenu 3">
            <a:extLst>
              <a:ext uri="{FF2B5EF4-FFF2-40B4-BE49-F238E27FC236}">
                <a16:creationId xmlns:a16="http://schemas.microsoft.com/office/drawing/2014/main" id="{9E8F864D-CF3A-8929-CB10-B812E44604F5}"/>
              </a:ext>
            </a:extLst>
          </p:cNvPr>
          <p:cNvSpPr>
            <a:spLocks noGrp="1"/>
          </p:cNvSpPr>
          <p:nvPr>
            <p:ph sz="quarter" idx="11"/>
          </p:nvPr>
        </p:nvSpPr>
        <p:spPr>
          <a:xfrm>
            <a:off x="935304" y="668339"/>
            <a:ext cx="10558061" cy="287134"/>
          </a:xfrm>
        </p:spPr>
        <p:txBody>
          <a:bodyPr/>
          <a:lstStyle/>
          <a:p>
            <a:pPr marL="0" lvl="0" indent="0">
              <a:defRPr/>
            </a:pPr>
            <a:r>
              <a:rPr lang="fr-FR" dirty="0">
                <a:solidFill>
                  <a:prstClr val="white">
                    <a:lumMod val="65000"/>
                  </a:prstClr>
                </a:solidFill>
                <a:latin typeface="Calibri"/>
              </a:rPr>
              <a:t>L’enseignant laisse un moment de réflexion et explique la situation</a:t>
            </a:r>
            <a:endParaRPr lang="fr-FR" dirty="0"/>
          </a:p>
        </p:txBody>
      </p:sp>
      <p:grpSp>
        <p:nvGrpSpPr>
          <p:cNvPr id="10" name="Groupe 9">
            <a:extLst>
              <a:ext uri="{FF2B5EF4-FFF2-40B4-BE49-F238E27FC236}">
                <a16:creationId xmlns:a16="http://schemas.microsoft.com/office/drawing/2014/main" id="{94091E3A-8E8B-22B7-4600-D717A63AE479}"/>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8334AB26-73C3-8045-1A8F-81259C12F199}"/>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2D7E750F-08F0-8DDC-7DE6-627A2F83811B}"/>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mc:AlternateContent xmlns:mc="http://schemas.openxmlformats.org/markup-compatibility/2006" xmlns:a14="http://schemas.microsoft.com/office/drawing/2010/main">
        <mc:Choice Requires="a14">
          <p:sp>
            <p:nvSpPr>
              <p:cNvPr id="5" name="Rectangle à coins arrondis 71">
                <a:extLst>
                  <a:ext uri="{FF2B5EF4-FFF2-40B4-BE49-F238E27FC236}">
                    <a16:creationId xmlns:a16="http://schemas.microsoft.com/office/drawing/2014/main" id="{3371B2A2-D96C-EE49-C5EA-33F57BDB0448}"/>
                  </a:ext>
                </a:extLst>
              </p:cNvPr>
              <p:cNvSpPr/>
              <p:nvPr/>
            </p:nvSpPr>
            <p:spPr>
              <a:xfrm>
                <a:off x="2310287" y="1163670"/>
                <a:ext cx="7211400" cy="391815"/>
              </a:xfrm>
              <a:prstGeom prst="round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𝑬𝒇𝒇𝒆𝒄𝒕𝒊𝒇</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 </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𝒕𝒐𝒕𝒂𝒍</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𝟐</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𝟔</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𝟕</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𝟒</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𝟏</m:t>
                      </m:r>
                      <m:r>
                        <a:rPr kumimoji="0" lang="fr-FR" sz="2400" b="1"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r>
                        <a:rPr kumimoji="0" lang="fr-FR" sz="2400" b="1" i="1" u="none" strike="noStrike" kern="1200" cap="none" spc="0" normalizeH="0" baseline="0" noProof="0" dirty="0" smtClean="0">
                          <a:ln>
                            <a:noFill/>
                          </a:ln>
                          <a:solidFill>
                            <a:srgbClr val="FF0000"/>
                          </a:solidFill>
                          <a:effectLst/>
                          <a:uLnTx/>
                          <a:uFillTx/>
                          <a:latin typeface="Cambria Math" panose="02040503050406030204" pitchFamily="18" charset="0"/>
                          <a:ea typeface="+mn-ea"/>
                          <a:cs typeface="+mn-cs"/>
                        </a:rPr>
                        <m:t>𝟐𝟎</m:t>
                      </m:r>
                    </m:oMath>
                  </m:oMathPara>
                </a14:m>
                <a:endParaRPr kumimoji="0" lang="fr-FR"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mc:Choice>
        <mc:Fallback xmlns="">
          <p:sp>
            <p:nvSpPr>
              <p:cNvPr id="5" name="Rectangle à coins arrondis 71">
                <a:extLst>
                  <a:ext uri="{FF2B5EF4-FFF2-40B4-BE49-F238E27FC236}">
                    <a16:creationId xmlns:a16="http://schemas.microsoft.com/office/drawing/2014/main" id="{3371B2A2-D96C-EE49-C5EA-33F57BDB0448}"/>
                  </a:ext>
                </a:extLst>
              </p:cNvPr>
              <p:cNvSpPr>
                <a:spLocks noRot="1" noChangeAspect="1" noMove="1" noResize="1" noEditPoints="1" noAdjustHandles="1" noChangeArrowheads="1" noChangeShapeType="1" noTextEdit="1"/>
              </p:cNvSpPr>
              <p:nvPr/>
            </p:nvSpPr>
            <p:spPr>
              <a:xfrm>
                <a:off x="2310287" y="1163670"/>
                <a:ext cx="7211400" cy="391815"/>
              </a:xfrm>
              <a:prstGeom prst="roundRect">
                <a:avLst/>
              </a:prstGeom>
              <a:blipFill>
                <a:blip r:embed="rId3"/>
                <a:stretch>
                  <a:fillRect b="-31250"/>
                </a:stretch>
              </a:blipFill>
              <a:ln w="38100">
                <a:noFill/>
              </a:ln>
            </p:spPr>
            <p:txBody>
              <a:bodyPr/>
              <a:lstStyle/>
              <a:p>
                <a:r>
                  <a:rPr lang="fr-FR">
                    <a:noFill/>
                  </a:rPr>
                  <a:t> </a:t>
                </a:r>
              </a:p>
            </p:txBody>
          </p:sp>
        </mc:Fallback>
      </mc:AlternateContent>
      <p:graphicFrame>
        <p:nvGraphicFramePr>
          <p:cNvPr id="7" name="Tableau 6">
            <a:extLst>
              <a:ext uri="{FF2B5EF4-FFF2-40B4-BE49-F238E27FC236}">
                <a16:creationId xmlns:a16="http://schemas.microsoft.com/office/drawing/2014/main" id="{B0219545-8E14-52CC-D5BC-EA1017404C92}"/>
              </a:ext>
            </a:extLst>
          </p:cNvPr>
          <p:cNvGraphicFramePr>
            <a:graphicFrameLocks noGrp="1"/>
          </p:cNvGraphicFramePr>
          <p:nvPr>
            <p:extLst>
              <p:ext uri="{D42A27DB-BD31-4B8C-83A1-F6EECF244321}">
                <p14:modId xmlns:p14="http://schemas.microsoft.com/office/powerpoint/2010/main" val="1876659151"/>
              </p:ext>
            </p:extLst>
          </p:nvPr>
        </p:nvGraphicFramePr>
        <p:xfrm>
          <a:off x="1240341" y="1658893"/>
          <a:ext cx="9197334" cy="2255520"/>
        </p:xfrm>
        <a:graphic>
          <a:graphicData uri="http://schemas.openxmlformats.org/drawingml/2006/table">
            <a:tbl>
              <a:tblPr firstRow="1" bandRow="1">
                <a:tableStyleId>{5C22544A-7EE6-4342-B048-85BDC9FD1C3A}</a:tableStyleId>
              </a:tblPr>
              <a:tblGrid>
                <a:gridCol w="1789044">
                  <a:extLst>
                    <a:ext uri="{9D8B030D-6E8A-4147-A177-3AD203B41FA5}">
                      <a16:colId xmlns:a16="http://schemas.microsoft.com/office/drawing/2014/main" val="566779362"/>
                    </a:ext>
                  </a:extLst>
                </a:gridCol>
                <a:gridCol w="1276734">
                  <a:extLst>
                    <a:ext uri="{9D8B030D-6E8A-4147-A177-3AD203B41FA5}">
                      <a16:colId xmlns:a16="http://schemas.microsoft.com/office/drawing/2014/main" val="3824997040"/>
                    </a:ext>
                  </a:extLst>
                </a:gridCol>
                <a:gridCol w="1532889">
                  <a:extLst>
                    <a:ext uri="{9D8B030D-6E8A-4147-A177-3AD203B41FA5}">
                      <a16:colId xmlns:a16="http://schemas.microsoft.com/office/drawing/2014/main" val="1596274096"/>
                    </a:ext>
                  </a:extLst>
                </a:gridCol>
                <a:gridCol w="1532889">
                  <a:extLst>
                    <a:ext uri="{9D8B030D-6E8A-4147-A177-3AD203B41FA5}">
                      <a16:colId xmlns:a16="http://schemas.microsoft.com/office/drawing/2014/main" val="3930161169"/>
                    </a:ext>
                  </a:extLst>
                </a:gridCol>
                <a:gridCol w="1532889">
                  <a:extLst>
                    <a:ext uri="{9D8B030D-6E8A-4147-A177-3AD203B41FA5}">
                      <a16:colId xmlns:a16="http://schemas.microsoft.com/office/drawing/2014/main" val="2516692933"/>
                    </a:ext>
                  </a:extLst>
                </a:gridCol>
                <a:gridCol w="1532889">
                  <a:extLst>
                    <a:ext uri="{9D8B030D-6E8A-4147-A177-3AD203B41FA5}">
                      <a16:colId xmlns:a16="http://schemas.microsoft.com/office/drawing/2014/main" val="3801335606"/>
                    </a:ext>
                  </a:extLst>
                </a:gridCol>
              </a:tblGrid>
              <a:tr h="37084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Nombre d’amis</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3</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4</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5</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6</a:t>
                      </a:r>
                    </a:p>
                  </a:txBody>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fr-FR" sz="2400" b="1" dirty="0"/>
                        <a:t>7</a:t>
                      </a:r>
                    </a:p>
                  </a:txBody>
                  <a:tcPr/>
                </a:tc>
                <a:extLst>
                  <a:ext uri="{0D108BD9-81ED-4DB2-BD59-A6C34878D82A}">
                    <a16:rowId xmlns:a16="http://schemas.microsoft.com/office/drawing/2014/main" val="2962487253"/>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Effectif</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2</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6</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7</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4</a:t>
                      </a:r>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fr-FR" sz="2400" b="1" dirty="0"/>
                        <a:t>1</a:t>
                      </a:r>
                    </a:p>
                  </a:txBody>
                  <a:tcPr/>
                </a:tc>
                <a:extLst>
                  <a:ext uri="{0D108BD9-81ED-4DB2-BD59-A6C34878D82A}">
                    <a16:rowId xmlns:a16="http://schemas.microsoft.com/office/drawing/2014/main" val="2388247746"/>
                  </a:ext>
                </a:extLst>
              </a:tr>
              <a:tr h="370840">
                <a:tc>
                  <a:txBody>
                    <a:bodyPr/>
                    <a:lstStyle/>
                    <a:p>
                      <a:r>
                        <a:rPr lang="fr-FR" sz="2400" b="1" kern="1200" dirty="0">
                          <a:solidFill>
                            <a:schemeClr val="dk1"/>
                          </a:solidFill>
                          <a:latin typeface="Calibri" panose="020F0502020204030204"/>
                          <a:ea typeface="+mn-ea"/>
                          <a:cs typeface="+mn-cs"/>
                        </a:rPr>
                        <a:t>Fréquence</a:t>
                      </a:r>
                    </a:p>
                  </a:txBody>
                  <a:tcPr/>
                </a:tc>
                <a:tc>
                  <a:txBody>
                    <a:bodyPr/>
                    <a:lstStyle/>
                    <a:p>
                      <a:pPr algn="ctr"/>
                      <a:r>
                        <a:rPr lang="fr-FR" sz="2000" b="1" dirty="0"/>
                        <a:t>0,1</a:t>
                      </a:r>
                    </a:p>
                  </a:txBody>
                  <a:tcPr/>
                </a:tc>
                <a:tc>
                  <a:txBody>
                    <a:bodyPr/>
                    <a:lstStyle/>
                    <a:p>
                      <a:pPr algn="ctr"/>
                      <a:r>
                        <a:rPr lang="fr-FR" sz="2000" b="1" dirty="0"/>
                        <a:t>0,3</a:t>
                      </a:r>
                    </a:p>
                  </a:txBody>
                  <a:tcPr/>
                </a:tc>
                <a:tc>
                  <a:txBody>
                    <a:bodyPr/>
                    <a:lstStyle/>
                    <a:p>
                      <a:pPr algn="ctr"/>
                      <a:r>
                        <a:rPr lang="fr-FR" sz="2000" b="1" dirty="0"/>
                        <a:t>0,35</a:t>
                      </a:r>
                    </a:p>
                  </a:txBody>
                  <a:tcPr/>
                </a:tc>
                <a:tc>
                  <a:txBody>
                    <a:bodyPr/>
                    <a:lstStyle/>
                    <a:p>
                      <a:pPr algn="ctr"/>
                      <a:r>
                        <a:rPr lang="fr-FR" sz="2000" b="1" dirty="0"/>
                        <a:t>0,2</a:t>
                      </a:r>
                    </a:p>
                  </a:txBody>
                  <a:tcPr/>
                </a:tc>
                <a:tc>
                  <a:txBody>
                    <a:bodyPr/>
                    <a:lstStyle/>
                    <a:p>
                      <a:pPr algn="ctr"/>
                      <a:r>
                        <a:rPr lang="fr-FR" sz="2000" b="1" dirty="0">
                          <a:solidFill>
                            <a:schemeClr val="tx1"/>
                          </a:solidFill>
                        </a:rPr>
                        <a:t>0,05</a:t>
                      </a:r>
                    </a:p>
                  </a:txBody>
                  <a:tcPr/>
                </a:tc>
                <a:extLst>
                  <a:ext uri="{0D108BD9-81ED-4DB2-BD59-A6C34878D82A}">
                    <a16:rowId xmlns:a16="http://schemas.microsoft.com/office/drawing/2014/main" val="2563969252"/>
                  </a:ext>
                </a:extLst>
              </a:tr>
              <a:tr h="370840">
                <a:tc>
                  <a:txBody>
                    <a:bodyPr/>
                    <a:lstStyle/>
                    <a:p>
                      <a:r>
                        <a:rPr lang="fr-FR" sz="2400" b="1" kern="1200" dirty="0">
                          <a:solidFill>
                            <a:srgbClr val="FF0000"/>
                          </a:solidFill>
                          <a:latin typeface="Calibri" panose="020F0502020204030204"/>
                          <a:ea typeface="+mn-ea"/>
                          <a:cs typeface="+mn-cs"/>
                        </a:rPr>
                        <a:t>Pourcentage</a:t>
                      </a:r>
                    </a:p>
                  </a:txBody>
                  <a:tcPr/>
                </a:tc>
                <a:tc>
                  <a:txBody>
                    <a:bodyPr/>
                    <a:lstStyle/>
                    <a:p>
                      <a:pPr algn="ctr"/>
                      <a:r>
                        <a:rPr lang="fr-FR" sz="2400" b="1" dirty="0">
                          <a:solidFill>
                            <a:srgbClr val="FF0000"/>
                          </a:solidFill>
                        </a:rPr>
                        <a:t>10%</a:t>
                      </a:r>
                    </a:p>
                  </a:txBody>
                  <a:tcPr/>
                </a:tc>
                <a:tc>
                  <a:txBody>
                    <a:bodyPr/>
                    <a:lstStyle/>
                    <a:p>
                      <a:pPr algn="ctr"/>
                      <a:r>
                        <a:rPr lang="fr-FR" sz="2400" b="1" dirty="0">
                          <a:solidFill>
                            <a:srgbClr val="FF0000"/>
                          </a:solidFill>
                        </a:rPr>
                        <a:t>30%</a:t>
                      </a:r>
                    </a:p>
                  </a:txBody>
                  <a:tcPr/>
                </a:tc>
                <a:tc>
                  <a:txBody>
                    <a:bodyPr/>
                    <a:lstStyle/>
                    <a:p>
                      <a:pPr algn="ctr"/>
                      <a:r>
                        <a:rPr lang="fr-FR" sz="2400" b="1" dirty="0">
                          <a:solidFill>
                            <a:srgbClr val="FF0000"/>
                          </a:solidFill>
                        </a:rPr>
                        <a:t>35%</a:t>
                      </a:r>
                    </a:p>
                  </a:txBody>
                  <a:tcPr/>
                </a:tc>
                <a:tc>
                  <a:txBody>
                    <a:bodyPr/>
                    <a:lstStyle/>
                    <a:p>
                      <a:pPr algn="ctr"/>
                      <a:r>
                        <a:rPr lang="fr-FR" sz="2400" b="1" dirty="0">
                          <a:solidFill>
                            <a:srgbClr val="FF0000"/>
                          </a:solidFill>
                        </a:rPr>
                        <a:t>20%</a:t>
                      </a:r>
                    </a:p>
                  </a:txBody>
                  <a:tcPr/>
                </a:tc>
                <a:tc>
                  <a:txBody>
                    <a:bodyPr/>
                    <a:lstStyle/>
                    <a:p>
                      <a:pPr algn="ctr"/>
                      <a:r>
                        <a:rPr lang="fr-FR" sz="2800" b="1" dirty="0">
                          <a:solidFill>
                            <a:srgbClr val="FF0000"/>
                          </a:solidFill>
                        </a:rPr>
                        <a:t>5%</a:t>
                      </a:r>
                    </a:p>
                  </a:txBody>
                  <a:tcPr/>
                </a:tc>
                <a:extLst>
                  <a:ext uri="{0D108BD9-81ED-4DB2-BD59-A6C34878D82A}">
                    <a16:rowId xmlns:a16="http://schemas.microsoft.com/office/drawing/2014/main" val="3701159237"/>
                  </a:ext>
                </a:extLst>
              </a:tr>
            </a:tbl>
          </a:graphicData>
        </a:graphic>
      </p:graphicFrame>
      <mc:AlternateContent xmlns:mc="http://schemas.openxmlformats.org/markup-compatibility/2006" xmlns:a14="http://schemas.microsoft.com/office/drawing/2010/main">
        <mc:Choice Requires="a14">
          <p:sp>
            <p:nvSpPr>
              <p:cNvPr id="8" name="Rectangle à coins arrondis 71">
                <a:extLst>
                  <a:ext uri="{FF2B5EF4-FFF2-40B4-BE49-F238E27FC236}">
                    <a16:creationId xmlns:a16="http://schemas.microsoft.com/office/drawing/2014/main" id="{EF2DAD3D-380F-6F9C-21A9-227E8FF6925D}"/>
                  </a:ext>
                </a:extLst>
              </p:cNvPr>
              <p:cNvSpPr/>
              <p:nvPr/>
            </p:nvSpPr>
            <p:spPr>
              <a:xfrm>
                <a:off x="261730" y="4604750"/>
                <a:ext cx="11668539" cy="1084829"/>
              </a:xfrm>
              <a:prstGeom prst="round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i="0" dirty="0">
                    <a:solidFill>
                      <a:schemeClr val="tx1"/>
                    </a:solidFill>
                    <a:latin typeface="+mj-lt"/>
                  </a:rPr>
                  <a:t>La somme des p</a:t>
                </a:r>
                <a14:m>
                  <m:oMath xmlns:m="http://schemas.openxmlformats.org/officeDocument/2006/math">
                    <m:r>
                      <a:rPr lang="fr-FR" sz="3200" b="1" i="0" dirty="0" smtClean="0">
                        <a:solidFill>
                          <a:schemeClr val="tx1"/>
                        </a:solidFill>
                        <a:latin typeface="Cambria Math" panose="02040503050406030204" pitchFamily="18" charset="0"/>
                      </a:rPr>
                      <m:t>𝐨𝐮𝐫𝐜𝐞𝐧𝐭𝐚𝐠𝐞𝐬</m:t>
                    </m:r>
                    <m:r>
                      <a:rPr lang="fr-FR" sz="3200" b="1" i="1" dirty="0">
                        <a:solidFill>
                          <a:schemeClr val="tx1"/>
                        </a:solidFill>
                        <a:latin typeface="Cambria Math" panose="02040503050406030204" pitchFamily="18" charset="0"/>
                      </a:rPr>
                      <m:t> </m:t>
                    </m:r>
                    <m:r>
                      <a:rPr lang="fr-FR" sz="3200" b="1" i="1" dirty="0" smtClean="0">
                        <a:solidFill>
                          <a:schemeClr val="tx1"/>
                        </a:solidFill>
                        <a:latin typeface="Cambria Math" panose="02040503050406030204" pitchFamily="18" charset="0"/>
                      </a:rPr>
                      <m:t>:</m:t>
                    </m:r>
                  </m:oMath>
                </a14:m>
                <a:endParaRPr lang="fr-FR" sz="3200" b="1" i="1" dirty="0">
                  <a:solidFill>
                    <a:schemeClr val="tx1"/>
                  </a:solidFill>
                  <a:latin typeface="Cambria Math" panose="02040503050406030204" pitchFamily="18" charset="0"/>
                </a:endParaRPr>
              </a:p>
              <a:p>
                <a:pPr algn="ctr"/>
                <a14:m>
                  <m:oMathPara xmlns:m="http://schemas.openxmlformats.org/officeDocument/2006/math">
                    <m:oMathParaPr>
                      <m:jc m:val="center"/>
                    </m:oMathParaPr>
                    <m:oMath xmlns:m="http://schemas.openxmlformats.org/officeDocument/2006/math">
                      <m:r>
                        <a:rPr lang="fr-FR" sz="3200" b="1" i="1" dirty="0" smtClean="0">
                          <a:solidFill>
                            <a:srgbClr val="FF0000"/>
                          </a:solidFill>
                          <a:latin typeface="Cambria Math" panose="02040503050406030204" pitchFamily="18" charset="0"/>
                        </a:rPr>
                        <m:t>𝟏𝟎</m:t>
                      </m:r>
                      <m:r>
                        <a:rPr lang="fr-FR" sz="3200" b="1" i="1" dirty="0" smtClean="0">
                          <a:solidFill>
                            <a:srgbClr val="FF0000"/>
                          </a:solidFill>
                          <a:latin typeface="Cambria Math" panose="02040503050406030204" pitchFamily="18" charset="0"/>
                        </a:rPr>
                        <m:t>%+</m:t>
                      </m:r>
                      <m:r>
                        <a:rPr lang="fr-FR" sz="3200" b="1" i="1" dirty="0" smtClean="0">
                          <a:solidFill>
                            <a:srgbClr val="FF0000"/>
                          </a:solidFill>
                          <a:latin typeface="Cambria Math" panose="02040503050406030204" pitchFamily="18" charset="0"/>
                        </a:rPr>
                        <m:t>𝟑𝟎</m:t>
                      </m:r>
                      <m:r>
                        <a:rPr lang="fr-FR" sz="3200" b="1" i="1" dirty="0" smtClean="0">
                          <a:solidFill>
                            <a:srgbClr val="FF0000"/>
                          </a:solidFill>
                          <a:latin typeface="Cambria Math" panose="02040503050406030204" pitchFamily="18" charset="0"/>
                        </a:rPr>
                        <m:t>%+</m:t>
                      </m:r>
                      <m:r>
                        <a:rPr lang="fr-FR" sz="3200" b="1" i="1" dirty="0" smtClean="0">
                          <a:solidFill>
                            <a:srgbClr val="FF0000"/>
                          </a:solidFill>
                          <a:latin typeface="Cambria Math" panose="02040503050406030204" pitchFamily="18" charset="0"/>
                        </a:rPr>
                        <m:t>𝟑𝟓</m:t>
                      </m:r>
                      <m:r>
                        <a:rPr lang="fr-FR" sz="3200" b="1" i="1" dirty="0" smtClean="0">
                          <a:solidFill>
                            <a:srgbClr val="FF0000"/>
                          </a:solidFill>
                          <a:latin typeface="Cambria Math" panose="02040503050406030204" pitchFamily="18" charset="0"/>
                        </a:rPr>
                        <m:t>%+</m:t>
                      </m:r>
                      <m:r>
                        <a:rPr lang="fr-FR" sz="3200" b="1" i="1" dirty="0" smtClean="0">
                          <a:solidFill>
                            <a:srgbClr val="FF0000"/>
                          </a:solidFill>
                          <a:latin typeface="Cambria Math" panose="02040503050406030204" pitchFamily="18" charset="0"/>
                        </a:rPr>
                        <m:t>𝟐𝟎</m:t>
                      </m:r>
                      <m:r>
                        <a:rPr lang="fr-FR" sz="3200" b="1" i="1" dirty="0" smtClean="0">
                          <a:solidFill>
                            <a:srgbClr val="FF0000"/>
                          </a:solidFill>
                          <a:latin typeface="Cambria Math" panose="02040503050406030204" pitchFamily="18" charset="0"/>
                        </a:rPr>
                        <m:t>%+</m:t>
                      </m:r>
                      <m:r>
                        <a:rPr lang="fr-FR" sz="3200" b="1" i="1" dirty="0" smtClean="0">
                          <a:solidFill>
                            <a:srgbClr val="FF0000"/>
                          </a:solidFill>
                          <a:latin typeface="Cambria Math" panose="02040503050406030204" pitchFamily="18" charset="0"/>
                        </a:rPr>
                        <m:t>𝟓</m:t>
                      </m:r>
                      <m:r>
                        <a:rPr lang="fr-FR" sz="3200" b="1" i="1" dirty="0" smtClean="0">
                          <a:solidFill>
                            <a:srgbClr val="FF0000"/>
                          </a:solidFill>
                          <a:latin typeface="Cambria Math" panose="02040503050406030204" pitchFamily="18" charset="0"/>
                        </a:rPr>
                        <m:t>%=</m:t>
                      </m:r>
                      <m:r>
                        <a:rPr lang="fr-FR" sz="3200" b="1" i="1" dirty="0" smtClean="0">
                          <a:solidFill>
                            <a:srgbClr val="C00000"/>
                          </a:solidFill>
                          <a:latin typeface="Cambria Math" panose="02040503050406030204" pitchFamily="18" charset="0"/>
                        </a:rPr>
                        <m:t>𝟏𝟎𝟎</m:t>
                      </m:r>
                      <m:r>
                        <a:rPr lang="fr-FR" sz="3200" b="1" i="1" dirty="0" smtClean="0">
                          <a:solidFill>
                            <a:srgbClr val="C00000"/>
                          </a:solidFill>
                          <a:latin typeface="Cambria Math" panose="02040503050406030204" pitchFamily="18" charset="0"/>
                        </a:rPr>
                        <m:t>%</m:t>
                      </m:r>
                    </m:oMath>
                  </m:oMathPara>
                </a14:m>
                <a:endParaRPr lang="fr-FR" b="1" dirty="0">
                  <a:solidFill>
                    <a:schemeClr val="tx1"/>
                  </a:solidFill>
                </a:endParaRPr>
              </a:p>
            </p:txBody>
          </p:sp>
        </mc:Choice>
        <mc:Fallback xmlns="">
          <p:sp>
            <p:nvSpPr>
              <p:cNvPr id="8" name="Rectangle à coins arrondis 71">
                <a:extLst>
                  <a:ext uri="{FF2B5EF4-FFF2-40B4-BE49-F238E27FC236}">
                    <a16:creationId xmlns:a16="http://schemas.microsoft.com/office/drawing/2014/main" id="{EF2DAD3D-380F-6F9C-21A9-227E8FF6925D}"/>
                  </a:ext>
                </a:extLst>
              </p:cNvPr>
              <p:cNvSpPr>
                <a:spLocks noRot="1" noChangeAspect="1" noMove="1" noResize="1" noEditPoints="1" noAdjustHandles="1" noChangeArrowheads="1" noChangeShapeType="1" noTextEdit="1"/>
              </p:cNvSpPr>
              <p:nvPr/>
            </p:nvSpPr>
            <p:spPr>
              <a:xfrm>
                <a:off x="261730" y="4604750"/>
                <a:ext cx="11668539" cy="1084829"/>
              </a:xfrm>
              <a:prstGeom prst="roundRect">
                <a:avLst/>
              </a:prstGeom>
              <a:blipFill>
                <a:blip r:embed="rId4"/>
                <a:stretch>
                  <a:fillRect t="-5618"/>
                </a:stretch>
              </a:blipFill>
              <a:ln w="38100">
                <a:noFill/>
              </a:ln>
            </p:spPr>
            <p:txBody>
              <a:bodyPr/>
              <a:lstStyle/>
              <a:p>
                <a:r>
                  <a:rPr lang="fr-FR">
                    <a:noFill/>
                  </a:rPr>
                  <a:t> </a:t>
                </a:r>
              </a:p>
            </p:txBody>
          </p:sp>
        </mc:Fallback>
      </mc:AlternateContent>
    </p:spTree>
    <p:extLst>
      <p:ext uri="{BB962C8B-B14F-4D97-AF65-F5344CB8AC3E}">
        <p14:creationId xmlns:p14="http://schemas.microsoft.com/office/powerpoint/2010/main" val="338836759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D3409BA-7DCC-47B3-ECB6-05CE4B95B653}"/>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279120445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76670-7AF6-3112-DC34-1F8F28E6ABD5}"/>
              </a:ext>
            </a:extLst>
          </p:cNvPr>
          <p:cNvSpPr>
            <a:spLocks noGrp="1"/>
          </p:cNvSpPr>
          <p:nvPr>
            <p:ph type="title"/>
          </p:nvPr>
        </p:nvSpPr>
        <p:spPr/>
        <p:txBody>
          <a:bodyPr/>
          <a:lstStyle/>
          <a:p>
            <a:r>
              <a:rPr lang="fr-FR" sz="1400" dirty="0"/>
              <a:t>Travaillez individuellement puis discutez en binômes vos réponses.</a:t>
            </a:r>
          </a:p>
        </p:txBody>
      </p:sp>
      <p:sp>
        <p:nvSpPr>
          <p:cNvPr id="3" name="Content Placeholder 2">
            <a:extLst>
              <a:ext uri="{FF2B5EF4-FFF2-40B4-BE49-F238E27FC236}">
                <a16:creationId xmlns:a16="http://schemas.microsoft.com/office/drawing/2014/main" id="{EB5C8CCA-6F1B-2248-6F0F-5B940B576ECD}"/>
              </a:ext>
            </a:extLst>
          </p:cNvPr>
          <p:cNvSpPr>
            <a:spLocks noGrp="1"/>
          </p:cNvSpPr>
          <p:nvPr>
            <p:ph sz="quarter" idx="11"/>
          </p:nvPr>
        </p:nvSpPr>
        <p:spPr/>
        <p:txBody>
          <a:bodyPr/>
          <a:lstStyle/>
          <a:p>
            <a:r>
              <a:rPr lang="fr-FR" dirty="0"/>
              <a:t>L'enseignant accorde 2 min au travail individuel puis une minute de discussion. Il circule pour contrôler et donner des indications en cas de besoin.</a:t>
            </a:r>
          </a:p>
        </p:txBody>
      </p:sp>
      <p:sp>
        <p:nvSpPr>
          <p:cNvPr id="5" name="Text Placeholder 4">
            <a:extLst>
              <a:ext uri="{FF2B5EF4-FFF2-40B4-BE49-F238E27FC236}">
                <a16:creationId xmlns:a16="http://schemas.microsoft.com/office/drawing/2014/main" id="{B42B24A7-8E03-B0A5-EEE1-4F39731B4241}"/>
              </a:ext>
            </a:extLst>
          </p:cNvPr>
          <p:cNvSpPr>
            <a:spLocks noGrp="1"/>
          </p:cNvSpPr>
          <p:nvPr>
            <p:ph type="body" sz="quarter" idx="12"/>
          </p:nvPr>
        </p:nvSpPr>
        <p:spPr>
          <a:xfrm>
            <a:off x="5508545" y="6163014"/>
            <a:ext cx="1225550" cy="471488"/>
          </a:xfrm>
        </p:spPr>
        <p:txBody>
          <a:bodyPr/>
          <a:lstStyle/>
          <a:p>
            <a:r>
              <a:rPr lang="en-US" dirty="0"/>
              <a:t>Page:115</a:t>
            </a:r>
            <a:endParaRPr lang="fr-FR" dirty="0"/>
          </a:p>
        </p:txBody>
      </p:sp>
      <p:grpSp>
        <p:nvGrpSpPr>
          <p:cNvPr id="7" name="Groupe 6">
            <a:extLst>
              <a:ext uri="{FF2B5EF4-FFF2-40B4-BE49-F238E27FC236}">
                <a16:creationId xmlns:a16="http://schemas.microsoft.com/office/drawing/2014/main" id="{EFDF6F72-3F28-DC47-1FBC-04C5428A1B6F}"/>
              </a:ext>
            </a:extLst>
          </p:cNvPr>
          <p:cNvGrpSpPr/>
          <p:nvPr/>
        </p:nvGrpSpPr>
        <p:grpSpPr>
          <a:xfrm>
            <a:off x="10633247" y="187919"/>
            <a:ext cx="630930" cy="588164"/>
            <a:chOff x="582302" y="4457015"/>
            <a:chExt cx="630930" cy="588164"/>
          </a:xfrm>
        </p:grpSpPr>
        <p:pic>
          <p:nvPicPr>
            <p:cNvPr id="8" name="Picture 7">
              <a:extLst>
                <a:ext uri="{FF2B5EF4-FFF2-40B4-BE49-F238E27FC236}">
                  <a16:creationId xmlns:a16="http://schemas.microsoft.com/office/drawing/2014/main" id="{EC587377-321B-159E-FD2A-15A514F91940}"/>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9" name="Picture 7">
              <a:extLst>
                <a:ext uri="{FF2B5EF4-FFF2-40B4-BE49-F238E27FC236}">
                  <a16:creationId xmlns:a16="http://schemas.microsoft.com/office/drawing/2014/main" id="{575A0D97-D457-5375-1C4C-269D02480697}"/>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pic>
        <p:nvPicPr>
          <p:cNvPr id="6" name="Image 5">
            <a:extLst>
              <a:ext uri="{FF2B5EF4-FFF2-40B4-BE49-F238E27FC236}">
                <a16:creationId xmlns:a16="http://schemas.microsoft.com/office/drawing/2014/main" id="{29FDF132-149C-9866-F1D6-EAE9C66B1A32}"/>
              </a:ext>
            </a:extLst>
          </p:cNvPr>
          <p:cNvPicPr>
            <a:picLocks noChangeAspect="1"/>
          </p:cNvPicPr>
          <p:nvPr/>
        </p:nvPicPr>
        <p:blipFill>
          <a:blip r:embed="rId4"/>
          <a:stretch>
            <a:fillRect/>
          </a:stretch>
        </p:blipFill>
        <p:spPr>
          <a:xfrm>
            <a:off x="3162165" y="1050161"/>
            <a:ext cx="6353978" cy="5092666"/>
          </a:xfrm>
          <a:prstGeom prst="rect">
            <a:avLst/>
          </a:prstGeom>
        </p:spPr>
      </p:pic>
    </p:spTree>
    <p:extLst>
      <p:ext uri="{BB962C8B-B14F-4D97-AF65-F5344CB8AC3E}">
        <p14:creationId xmlns:p14="http://schemas.microsoft.com/office/powerpoint/2010/main" val="263188614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2CEDDD-76AE-D7E1-44B5-7337A46F5BA0}"/>
            </a:ext>
          </a:extLst>
        </p:cNvPr>
        <p:cNvGrpSpPr/>
        <p:nvPr/>
      </p:nvGrpSpPr>
      <p:grpSpPr>
        <a:xfrm>
          <a:off x="0" y="0"/>
          <a:ext cx="0" cy="0"/>
          <a:chOff x="0" y="0"/>
          <a:chExt cx="0" cy="0"/>
        </a:xfrm>
      </p:grpSpPr>
      <p:pic>
        <p:nvPicPr>
          <p:cNvPr id="16" name="Image 15">
            <a:extLst>
              <a:ext uri="{FF2B5EF4-FFF2-40B4-BE49-F238E27FC236}">
                <a16:creationId xmlns:a16="http://schemas.microsoft.com/office/drawing/2014/main" id="{652597CA-B55B-3BB7-DCB2-EFB2D42193FF}"/>
              </a:ext>
            </a:extLst>
          </p:cNvPr>
          <p:cNvPicPr>
            <a:picLocks noChangeAspect="1"/>
          </p:cNvPicPr>
          <p:nvPr/>
        </p:nvPicPr>
        <p:blipFill>
          <a:blip r:embed="rId2"/>
          <a:stretch>
            <a:fillRect/>
          </a:stretch>
        </p:blipFill>
        <p:spPr>
          <a:xfrm>
            <a:off x="2690337" y="992957"/>
            <a:ext cx="6920526" cy="5546750"/>
          </a:xfrm>
          <a:prstGeom prst="rect">
            <a:avLst/>
          </a:prstGeom>
        </p:spPr>
      </p:pic>
      <p:sp>
        <p:nvSpPr>
          <p:cNvPr id="2" name="Titre 1">
            <a:extLst>
              <a:ext uri="{FF2B5EF4-FFF2-40B4-BE49-F238E27FC236}">
                <a16:creationId xmlns:a16="http://schemas.microsoft.com/office/drawing/2014/main" id="{5FA4B570-872A-5BD3-9D35-EF24EAA7BF15}"/>
              </a:ext>
            </a:extLst>
          </p:cNvPr>
          <p:cNvSpPr>
            <a:spLocks noGrp="1"/>
          </p:cNvSpPr>
          <p:nvPr>
            <p:ph type="title"/>
          </p:nvPr>
        </p:nvSpPr>
        <p:spPr/>
        <p:txBody>
          <a:bodyPr/>
          <a:lstStyle/>
          <a:p>
            <a:r>
              <a:rPr lang="fr-FR" dirty="0"/>
              <a:t>Prenez la correction sur vos livrets.</a:t>
            </a:r>
          </a:p>
        </p:txBody>
      </p:sp>
      <p:sp>
        <p:nvSpPr>
          <p:cNvPr id="4" name="Espace réservé du contenu 3">
            <a:extLst>
              <a:ext uri="{FF2B5EF4-FFF2-40B4-BE49-F238E27FC236}">
                <a16:creationId xmlns:a16="http://schemas.microsoft.com/office/drawing/2014/main" id="{13CA1C34-7F99-5799-2B19-301F16BE4F76}"/>
              </a:ext>
            </a:extLst>
          </p:cNvPr>
          <p:cNvSpPr>
            <a:spLocks noGrp="1"/>
          </p:cNvSpPr>
          <p:nvPr>
            <p:ph sz="quarter" idx="11"/>
          </p:nvPr>
        </p:nvSpPr>
        <p:spPr/>
        <p:txBody>
          <a:bodyPr/>
          <a:lstStyle/>
          <a:p>
            <a:r>
              <a:rPr lang="fr-FR" dirty="0">
                <a:solidFill>
                  <a:schemeClr val="bg1">
                    <a:lumMod val="65000"/>
                  </a:schemeClr>
                </a:solidFill>
              </a:rPr>
              <a:t>L’enseignant circule entre les rangs et contrôle les livrets.</a:t>
            </a:r>
          </a:p>
        </p:txBody>
      </p:sp>
      <p:grpSp>
        <p:nvGrpSpPr>
          <p:cNvPr id="7" name="Groupe 6">
            <a:extLst>
              <a:ext uri="{FF2B5EF4-FFF2-40B4-BE49-F238E27FC236}">
                <a16:creationId xmlns:a16="http://schemas.microsoft.com/office/drawing/2014/main" id="{7BB3CCF7-B9F6-F1D2-F9B4-1A9E3F2BAD9E}"/>
              </a:ext>
            </a:extLst>
          </p:cNvPr>
          <p:cNvGrpSpPr/>
          <p:nvPr/>
        </p:nvGrpSpPr>
        <p:grpSpPr>
          <a:xfrm>
            <a:off x="10633247" y="187919"/>
            <a:ext cx="630930" cy="588164"/>
            <a:chOff x="582302" y="4457015"/>
            <a:chExt cx="630930" cy="588164"/>
          </a:xfrm>
        </p:grpSpPr>
        <p:pic>
          <p:nvPicPr>
            <p:cNvPr id="8" name="Picture 7">
              <a:extLst>
                <a:ext uri="{FF2B5EF4-FFF2-40B4-BE49-F238E27FC236}">
                  <a16:creationId xmlns:a16="http://schemas.microsoft.com/office/drawing/2014/main" id="{A8E0EDB3-5752-9B72-F9FB-A8D0057A2EF9}"/>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9" name="Picture 7">
              <a:extLst>
                <a:ext uri="{FF2B5EF4-FFF2-40B4-BE49-F238E27FC236}">
                  <a16:creationId xmlns:a16="http://schemas.microsoft.com/office/drawing/2014/main" id="{E761F61E-26C7-2381-5AD1-D035191A4A1B}"/>
                </a:ext>
              </a:extLst>
            </p:cNvPr>
            <p:cNvPicPr>
              <a:picLocks noChangeAspect="1"/>
            </p:cNvPicPr>
            <p:nvPr/>
          </p:nvPicPr>
          <p:blipFill>
            <a:blip r:embed="rId4"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sp>
        <p:nvSpPr>
          <p:cNvPr id="10" name="ZoneTexte 9">
            <a:extLst>
              <a:ext uri="{FF2B5EF4-FFF2-40B4-BE49-F238E27FC236}">
                <a16:creationId xmlns:a16="http://schemas.microsoft.com/office/drawing/2014/main" id="{4A24F16D-5D84-6D49-539C-404D24FA85F4}"/>
              </a:ext>
            </a:extLst>
          </p:cNvPr>
          <p:cNvSpPr txBox="1"/>
          <p:nvPr/>
        </p:nvSpPr>
        <p:spPr>
          <a:xfrm>
            <a:off x="4852910" y="4109912"/>
            <a:ext cx="711311" cy="338554"/>
          </a:xfrm>
          <a:prstGeom prst="rect">
            <a:avLst/>
          </a:prstGeom>
          <a:noFill/>
        </p:spPr>
        <p:txBody>
          <a:bodyPr wrap="square" rtlCol="0">
            <a:spAutoFit/>
          </a:bodyPr>
          <a:lstStyle/>
          <a:p>
            <a:pPr algn="l"/>
            <a:r>
              <a:rPr lang="fr-FR" sz="1600" b="1" dirty="0">
                <a:solidFill>
                  <a:srgbClr val="FF0000"/>
                </a:solidFill>
                <a:latin typeface="Calibri" panose="020F0502020204030204" pitchFamily="34" charset="0"/>
                <a:cs typeface="Calibri" panose="020F0502020204030204" pitchFamily="34" charset="0"/>
              </a:rPr>
              <a:t>0,125</a:t>
            </a:r>
          </a:p>
        </p:txBody>
      </p:sp>
      <p:sp>
        <p:nvSpPr>
          <p:cNvPr id="12" name="ZoneTexte 11">
            <a:extLst>
              <a:ext uri="{FF2B5EF4-FFF2-40B4-BE49-F238E27FC236}">
                <a16:creationId xmlns:a16="http://schemas.microsoft.com/office/drawing/2014/main" id="{84CD96E4-E305-5D4C-D497-BC6127EC9541}"/>
              </a:ext>
            </a:extLst>
          </p:cNvPr>
          <p:cNvSpPr txBox="1"/>
          <p:nvPr/>
        </p:nvSpPr>
        <p:spPr>
          <a:xfrm>
            <a:off x="5742662" y="4109912"/>
            <a:ext cx="711309" cy="338554"/>
          </a:xfrm>
          <a:prstGeom prst="rect">
            <a:avLst/>
          </a:prstGeom>
          <a:noFill/>
        </p:spPr>
        <p:txBody>
          <a:bodyPr wrap="square" rtlCol="0">
            <a:spAutoFit/>
          </a:bodyPr>
          <a:lstStyle/>
          <a:p>
            <a:pPr algn="l"/>
            <a:r>
              <a:rPr lang="fr-FR" sz="1600" b="1" dirty="0">
                <a:solidFill>
                  <a:srgbClr val="FF0000"/>
                </a:solidFill>
                <a:latin typeface="Calibri" panose="020F0502020204030204" pitchFamily="34" charset="0"/>
                <a:cs typeface="Calibri" panose="020F0502020204030204" pitchFamily="34" charset="0"/>
              </a:rPr>
              <a:t>0,333</a:t>
            </a:r>
          </a:p>
        </p:txBody>
      </p:sp>
      <p:sp>
        <p:nvSpPr>
          <p:cNvPr id="14" name="ZoneTexte 13">
            <a:extLst>
              <a:ext uri="{FF2B5EF4-FFF2-40B4-BE49-F238E27FC236}">
                <a16:creationId xmlns:a16="http://schemas.microsoft.com/office/drawing/2014/main" id="{6659C9E5-5BAF-06F4-AF18-2B8DC91857CF}"/>
              </a:ext>
            </a:extLst>
          </p:cNvPr>
          <p:cNvSpPr txBox="1"/>
          <p:nvPr/>
        </p:nvSpPr>
        <p:spPr>
          <a:xfrm>
            <a:off x="6567622" y="4081191"/>
            <a:ext cx="711308" cy="338554"/>
          </a:xfrm>
          <a:prstGeom prst="rect">
            <a:avLst/>
          </a:prstGeom>
          <a:noFill/>
        </p:spPr>
        <p:txBody>
          <a:bodyPr wrap="square" rtlCol="0">
            <a:spAutoFit/>
          </a:bodyPr>
          <a:lstStyle/>
          <a:p>
            <a:pPr algn="l"/>
            <a:r>
              <a:rPr lang="fr-FR" sz="1600" b="1" dirty="0">
                <a:solidFill>
                  <a:srgbClr val="FF0000"/>
                </a:solidFill>
                <a:latin typeface="Calibri" panose="020F0502020204030204" pitchFamily="34" charset="0"/>
                <a:cs typeface="Calibri" panose="020F0502020204030204" pitchFamily="34" charset="0"/>
              </a:rPr>
              <a:t>0,167</a:t>
            </a:r>
          </a:p>
        </p:txBody>
      </p:sp>
      <p:sp>
        <p:nvSpPr>
          <p:cNvPr id="15" name="ZoneTexte 14">
            <a:extLst>
              <a:ext uri="{FF2B5EF4-FFF2-40B4-BE49-F238E27FC236}">
                <a16:creationId xmlns:a16="http://schemas.microsoft.com/office/drawing/2014/main" id="{40AE6DCE-2F57-FCFE-E029-7E980BB93A2C}"/>
              </a:ext>
            </a:extLst>
          </p:cNvPr>
          <p:cNvSpPr txBox="1"/>
          <p:nvPr/>
        </p:nvSpPr>
        <p:spPr>
          <a:xfrm>
            <a:off x="7430324" y="4081191"/>
            <a:ext cx="711308" cy="338554"/>
          </a:xfrm>
          <a:prstGeom prst="rect">
            <a:avLst/>
          </a:prstGeom>
          <a:noFill/>
        </p:spPr>
        <p:txBody>
          <a:bodyPr wrap="square" rtlCol="0">
            <a:spAutoFit/>
          </a:bodyPr>
          <a:lstStyle/>
          <a:p>
            <a:pPr algn="l"/>
            <a:r>
              <a:rPr lang="fr-FR" sz="1600" b="1" dirty="0">
                <a:solidFill>
                  <a:srgbClr val="FF0000"/>
                </a:solidFill>
                <a:latin typeface="Calibri" panose="020F0502020204030204" pitchFamily="34" charset="0"/>
                <a:cs typeface="Calibri" panose="020F0502020204030204" pitchFamily="34" charset="0"/>
              </a:rPr>
              <a:t>0,222</a:t>
            </a:r>
          </a:p>
        </p:txBody>
      </p:sp>
      <p:sp>
        <p:nvSpPr>
          <p:cNvPr id="26" name="ZoneTexte 25">
            <a:extLst>
              <a:ext uri="{FF2B5EF4-FFF2-40B4-BE49-F238E27FC236}">
                <a16:creationId xmlns:a16="http://schemas.microsoft.com/office/drawing/2014/main" id="{E3B88C1D-0D9E-ECFD-7FAD-985A96E43190}"/>
              </a:ext>
            </a:extLst>
          </p:cNvPr>
          <p:cNvSpPr txBox="1"/>
          <p:nvPr/>
        </p:nvSpPr>
        <p:spPr>
          <a:xfrm>
            <a:off x="8610937" y="4084361"/>
            <a:ext cx="755854" cy="338554"/>
          </a:xfrm>
          <a:prstGeom prst="rect">
            <a:avLst/>
          </a:prstGeom>
          <a:noFill/>
        </p:spPr>
        <p:txBody>
          <a:bodyPr wrap="square" rtlCol="0">
            <a:spAutoFit/>
          </a:bodyPr>
          <a:lstStyle/>
          <a:p>
            <a:pPr algn="l"/>
            <a:r>
              <a:rPr lang="fr-FR" sz="1600" b="1" dirty="0">
                <a:solidFill>
                  <a:srgbClr val="FF0000"/>
                </a:solidFill>
                <a:latin typeface="Calibri" panose="020F0502020204030204" pitchFamily="34" charset="0"/>
                <a:cs typeface="Calibri" panose="020F0502020204030204" pitchFamily="34" charset="0"/>
              </a:rPr>
              <a:t>0,056</a:t>
            </a:r>
          </a:p>
        </p:txBody>
      </p:sp>
      <p:sp>
        <p:nvSpPr>
          <p:cNvPr id="28" name="ZoneTexte 27">
            <a:extLst>
              <a:ext uri="{FF2B5EF4-FFF2-40B4-BE49-F238E27FC236}">
                <a16:creationId xmlns:a16="http://schemas.microsoft.com/office/drawing/2014/main" id="{45536671-B4BD-F0B7-0228-E05BE031DBBF}"/>
              </a:ext>
            </a:extLst>
          </p:cNvPr>
          <p:cNvSpPr txBox="1"/>
          <p:nvPr/>
        </p:nvSpPr>
        <p:spPr>
          <a:xfrm>
            <a:off x="8552698" y="4329741"/>
            <a:ext cx="591429" cy="338554"/>
          </a:xfrm>
          <a:prstGeom prst="rect">
            <a:avLst/>
          </a:prstGeom>
          <a:noFill/>
        </p:spPr>
        <p:txBody>
          <a:bodyPr wrap="square" rtlCol="0">
            <a:spAutoFit/>
          </a:bodyPr>
          <a:lstStyle/>
          <a:p>
            <a:pPr algn="l"/>
            <a:r>
              <a:rPr lang="fr-FR" sz="1600" b="1" dirty="0">
                <a:solidFill>
                  <a:srgbClr val="FF0000"/>
                </a:solidFill>
                <a:latin typeface="Calibri" panose="020F0502020204030204" pitchFamily="34" charset="0"/>
                <a:cs typeface="Calibri" panose="020F0502020204030204" pitchFamily="34" charset="0"/>
              </a:rPr>
              <a:t>5,6%</a:t>
            </a:r>
          </a:p>
        </p:txBody>
      </p:sp>
      <p:sp>
        <p:nvSpPr>
          <p:cNvPr id="30" name="ZoneTexte 29">
            <a:extLst>
              <a:ext uri="{FF2B5EF4-FFF2-40B4-BE49-F238E27FC236}">
                <a16:creationId xmlns:a16="http://schemas.microsoft.com/office/drawing/2014/main" id="{50E96C28-EF83-CA85-5ACE-41A8073241E4}"/>
              </a:ext>
            </a:extLst>
          </p:cNvPr>
          <p:cNvSpPr txBox="1"/>
          <p:nvPr/>
        </p:nvSpPr>
        <p:spPr>
          <a:xfrm>
            <a:off x="6189695" y="2983201"/>
            <a:ext cx="755854" cy="338554"/>
          </a:xfrm>
          <a:prstGeom prst="rect">
            <a:avLst/>
          </a:prstGeom>
          <a:noFill/>
        </p:spPr>
        <p:txBody>
          <a:bodyPr wrap="square" rtlCol="0">
            <a:spAutoFit/>
          </a:bodyPr>
          <a:lstStyle/>
          <a:p>
            <a:pPr algn="l"/>
            <a:r>
              <a:rPr lang="fr-FR" sz="1600" b="1" dirty="0">
                <a:solidFill>
                  <a:srgbClr val="FF0000"/>
                </a:solidFill>
                <a:latin typeface="Calibri" panose="020F0502020204030204" pitchFamily="34" charset="0"/>
                <a:cs typeface="Calibri" panose="020F0502020204030204" pitchFamily="34" charset="0"/>
              </a:rPr>
              <a:t>0,125</a:t>
            </a:r>
          </a:p>
        </p:txBody>
      </p:sp>
      <p:sp>
        <p:nvSpPr>
          <p:cNvPr id="31" name="ZoneTexte 30">
            <a:extLst>
              <a:ext uri="{FF2B5EF4-FFF2-40B4-BE49-F238E27FC236}">
                <a16:creationId xmlns:a16="http://schemas.microsoft.com/office/drawing/2014/main" id="{C6296E05-0CD4-C432-8B95-EF9352191EA5}"/>
              </a:ext>
            </a:extLst>
          </p:cNvPr>
          <p:cNvSpPr txBox="1"/>
          <p:nvPr/>
        </p:nvSpPr>
        <p:spPr>
          <a:xfrm>
            <a:off x="5776488" y="2824033"/>
            <a:ext cx="379382" cy="338554"/>
          </a:xfrm>
          <a:prstGeom prst="rect">
            <a:avLst/>
          </a:prstGeom>
          <a:noFill/>
        </p:spPr>
        <p:txBody>
          <a:bodyPr wrap="square" rtlCol="0">
            <a:spAutoFit/>
          </a:bodyPr>
          <a:lstStyle/>
          <a:p>
            <a:pPr algn="l"/>
            <a:r>
              <a:rPr lang="fr-FR" sz="1600" b="1" dirty="0">
                <a:solidFill>
                  <a:srgbClr val="FF0000"/>
                </a:solidFill>
                <a:latin typeface="Calibri" panose="020F0502020204030204" pitchFamily="34" charset="0"/>
                <a:cs typeface="Calibri" panose="020F0502020204030204" pitchFamily="34" charset="0"/>
              </a:rPr>
              <a:t>2</a:t>
            </a:r>
          </a:p>
        </p:txBody>
      </p:sp>
      <p:sp>
        <p:nvSpPr>
          <p:cNvPr id="32" name="ZoneTexte 31">
            <a:extLst>
              <a:ext uri="{FF2B5EF4-FFF2-40B4-BE49-F238E27FC236}">
                <a16:creationId xmlns:a16="http://schemas.microsoft.com/office/drawing/2014/main" id="{5B436627-BCEB-B29E-F66F-0D3E2F8E8EF3}"/>
              </a:ext>
            </a:extLst>
          </p:cNvPr>
          <p:cNvSpPr txBox="1"/>
          <p:nvPr/>
        </p:nvSpPr>
        <p:spPr>
          <a:xfrm>
            <a:off x="4836732" y="4387599"/>
            <a:ext cx="711310" cy="338554"/>
          </a:xfrm>
          <a:prstGeom prst="rect">
            <a:avLst/>
          </a:prstGeom>
          <a:noFill/>
        </p:spPr>
        <p:txBody>
          <a:bodyPr wrap="square" rtlCol="0">
            <a:spAutoFit/>
          </a:bodyPr>
          <a:lstStyle/>
          <a:p>
            <a:pPr algn="l"/>
            <a:r>
              <a:rPr lang="fr-FR" sz="1600" b="1" dirty="0">
                <a:solidFill>
                  <a:srgbClr val="FF0000"/>
                </a:solidFill>
                <a:latin typeface="Calibri" panose="020F0502020204030204" pitchFamily="34" charset="0"/>
                <a:cs typeface="Calibri" panose="020F0502020204030204" pitchFamily="34" charset="0"/>
              </a:rPr>
              <a:t>12,5%</a:t>
            </a:r>
          </a:p>
        </p:txBody>
      </p:sp>
      <p:sp>
        <p:nvSpPr>
          <p:cNvPr id="33" name="ZoneTexte 32">
            <a:extLst>
              <a:ext uri="{FF2B5EF4-FFF2-40B4-BE49-F238E27FC236}">
                <a16:creationId xmlns:a16="http://schemas.microsoft.com/office/drawing/2014/main" id="{6694D0DF-61C0-A7B9-730E-EDA58BE8F55B}"/>
              </a:ext>
            </a:extLst>
          </p:cNvPr>
          <p:cNvSpPr txBox="1"/>
          <p:nvPr/>
        </p:nvSpPr>
        <p:spPr>
          <a:xfrm>
            <a:off x="5719808" y="4359674"/>
            <a:ext cx="861584" cy="338554"/>
          </a:xfrm>
          <a:prstGeom prst="rect">
            <a:avLst/>
          </a:prstGeom>
          <a:noFill/>
        </p:spPr>
        <p:txBody>
          <a:bodyPr wrap="square" rtlCol="0">
            <a:spAutoFit/>
          </a:bodyPr>
          <a:lstStyle/>
          <a:p>
            <a:pPr algn="l"/>
            <a:r>
              <a:rPr lang="fr-FR" sz="1600" b="1" dirty="0">
                <a:solidFill>
                  <a:srgbClr val="FF0000"/>
                </a:solidFill>
                <a:latin typeface="Calibri" panose="020F0502020204030204" pitchFamily="34" charset="0"/>
                <a:cs typeface="Calibri" panose="020F0502020204030204" pitchFamily="34" charset="0"/>
              </a:rPr>
              <a:t>33,3%</a:t>
            </a:r>
          </a:p>
        </p:txBody>
      </p:sp>
      <p:sp>
        <p:nvSpPr>
          <p:cNvPr id="34" name="ZoneTexte 33">
            <a:extLst>
              <a:ext uri="{FF2B5EF4-FFF2-40B4-BE49-F238E27FC236}">
                <a16:creationId xmlns:a16="http://schemas.microsoft.com/office/drawing/2014/main" id="{C975A524-1D08-AAF9-9559-8BF4131564A6}"/>
              </a:ext>
            </a:extLst>
          </p:cNvPr>
          <p:cNvSpPr txBox="1"/>
          <p:nvPr/>
        </p:nvSpPr>
        <p:spPr>
          <a:xfrm>
            <a:off x="6604069" y="4329741"/>
            <a:ext cx="775891" cy="338554"/>
          </a:xfrm>
          <a:prstGeom prst="rect">
            <a:avLst/>
          </a:prstGeom>
          <a:noFill/>
        </p:spPr>
        <p:txBody>
          <a:bodyPr wrap="square" rtlCol="0">
            <a:spAutoFit/>
          </a:bodyPr>
          <a:lstStyle/>
          <a:p>
            <a:pPr algn="l"/>
            <a:r>
              <a:rPr lang="fr-FR" sz="1600" b="1" dirty="0">
                <a:solidFill>
                  <a:srgbClr val="FF0000"/>
                </a:solidFill>
                <a:latin typeface="Calibri" panose="020F0502020204030204" pitchFamily="34" charset="0"/>
                <a:cs typeface="Calibri" panose="020F0502020204030204" pitchFamily="34" charset="0"/>
              </a:rPr>
              <a:t>16,7%</a:t>
            </a:r>
          </a:p>
        </p:txBody>
      </p:sp>
      <p:sp>
        <p:nvSpPr>
          <p:cNvPr id="35" name="ZoneTexte 34">
            <a:extLst>
              <a:ext uri="{FF2B5EF4-FFF2-40B4-BE49-F238E27FC236}">
                <a16:creationId xmlns:a16="http://schemas.microsoft.com/office/drawing/2014/main" id="{91AA43BE-15CA-187D-FB49-504281A6D42F}"/>
              </a:ext>
            </a:extLst>
          </p:cNvPr>
          <p:cNvSpPr txBox="1"/>
          <p:nvPr/>
        </p:nvSpPr>
        <p:spPr>
          <a:xfrm>
            <a:off x="7456715" y="4358184"/>
            <a:ext cx="711307" cy="338554"/>
          </a:xfrm>
          <a:prstGeom prst="rect">
            <a:avLst/>
          </a:prstGeom>
          <a:noFill/>
        </p:spPr>
        <p:txBody>
          <a:bodyPr wrap="square" rtlCol="0">
            <a:spAutoFit/>
          </a:bodyPr>
          <a:lstStyle/>
          <a:p>
            <a:pPr algn="l"/>
            <a:r>
              <a:rPr lang="fr-FR" sz="1600" b="1" dirty="0">
                <a:solidFill>
                  <a:srgbClr val="FF0000"/>
                </a:solidFill>
                <a:latin typeface="Calibri" panose="020F0502020204030204" pitchFamily="34" charset="0"/>
                <a:cs typeface="Calibri" panose="020F0502020204030204" pitchFamily="34" charset="0"/>
              </a:rPr>
              <a:t>22,2%</a:t>
            </a:r>
          </a:p>
        </p:txBody>
      </p:sp>
      <p:sp>
        <p:nvSpPr>
          <p:cNvPr id="36" name="ZoneTexte 35">
            <a:extLst>
              <a:ext uri="{FF2B5EF4-FFF2-40B4-BE49-F238E27FC236}">
                <a16:creationId xmlns:a16="http://schemas.microsoft.com/office/drawing/2014/main" id="{BDEC44E7-1C60-1E0F-D146-9D3C5864F66D}"/>
              </a:ext>
            </a:extLst>
          </p:cNvPr>
          <p:cNvSpPr txBox="1"/>
          <p:nvPr/>
        </p:nvSpPr>
        <p:spPr>
          <a:xfrm>
            <a:off x="5742663" y="3162587"/>
            <a:ext cx="537548" cy="338554"/>
          </a:xfrm>
          <a:prstGeom prst="rect">
            <a:avLst/>
          </a:prstGeom>
          <a:noFill/>
        </p:spPr>
        <p:txBody>
          <a:bodyPr wrap="square" rtlCol="0">
            <a:spAutoFit/>
          </a:bodyPr>
          <a:lstStyle/>
          <a:p>
            <a:pPr algn="l"/>
            <a:r>
              <a:rPr lang="fr-FR" sz="1600" b="1" dirty="0">
                <a:solidFill>
                  <a:srgbClr val="FF0000"/>
                </a:solidFill>
                <a:latin typeface="Calibri" panose="020F0502020204030204" pitchFamily="34" charset="0"/>
                <a:cs typeface="Calibri" panose="020F0502020204030204" pitchFamily="34" charset="0"/>
              </a:rPr>
              <a:t>16</a:t>
            </a:r>
          </a:p>
        </p:txBody>
      </p:sp>
      <p:sp>
        <p:nvSpPr>
          <p:cNvPr id="17" name="ZoneTexte 16">
            <a:extLst>
              <a:ext uri="{FF2B5EF4-FFF2-40B4-BE49-F238E27FC236}">
                <a16:creationId xmlns:a16="http://schemas.microsoft.com/office/drawing/2014/main" id="{193FFEC4-B9DC-ED60-09BC-0E11E69A4375}"/>
              </a:ext>
            </a:extLst>
          </p:cNvPr>
          <p:cNvSpPr txBox="1"/>
          <p:nvPr/>
        </p:nvSpPr>
        <p:spPr>
          <a:xfrm>
            <a:off x="7902552" y="2963745"/>
            <a:ext cx="633082" cy="310187"/>
          </a:xfrm>
          <a:prstGeom prst="rect">
            <a:avLst/>
          </a:prstGeom>
          <a:noFill/>
        </p:spPr>
        <p:txBody>
          <a:bodyPr wrap="square" rtlCol="0">
            <a:spAutoFit/>
          </a:bodyPr>
          <a:lstStyle/>
          <a:p>
            <a:pPr algn="l"/>
            <a:r>
              <a:rPr lang="fr-FR" sz="1400" b="1" dirty="0">
                <a:solidFill>
                  <a:srgbClr val="FF0000"/>
                </a:solidFill>
                <a:latin typeface="Calibri" panose="020F0502020204030204" pitchFamily="34" charset="0"/>
                <a:cs typeface="Calibri" panose="020F0502020204030204" pitchFamily="34" charset="0"/>
              </a:rPr>
              <a:t>0,125</a:t>
            </a:r>
          </a:p>
        </p:txBody>
      </p:sp>
      <p:sp>
        <p:nvSpPr>
          <p:cNvPr id="18" name="ZoneTexte 17">
            <a:extLst>
              <a:ext uri="{FF2B5EF4-FFF2-40B4-BE49-F238E27FC236}">
                <a16:creationId xmlns:a16="http://schemas.microsoft.com/office/drawing/2014/main" id="{D4207BEC-CFB5-06E1-56B1-9F69C521A61C}"/>
              </a:ext>
            </a:extLst>
          </p:cNvPr>
          <p:cNvSpPr txBox="1"/>
          <p:nvPr/>
        </p:nvSpPr>
        <p:spPr>
          <a:xfrm>
            <a:off x="8800628" y="2935378"/>
            <a:ext cx="755854" cy="338554"/>
          </a:xfrm>
          <a:prstGeom prst="rect">
            <a:avLst/>
          </a:prstGeom>
          <a:noFill/>
        </p:spPr>
        <p:txBody>
          <a:bodyPr wrap="square" rtlCol="0">
            <a:spAutoFit/>
          </a:bodyPr>
          <a:lstStyle/>
          <a:p>
            <a:pPr algn="l"/>
            <a:r>
              <a:rPr lang="fr-FR" sz="1600" b="1" dirty="0">
                <a:solidFill>
                  <a:srgbClr val="FF0000"/>
                </a:solidFill>
                <a:latin typeface="Calibri" panose="020F0502020204030204" pitchFamily="34" charset="0"/>
                <a:cs typeface="Calibri" panose="020F0502020204030204" pitchFamily="34" charset="0"/>
              </a:rPr>
              <a:t>12,5</a:t>
            </a:r>
          </a:p>
        </p:txBody>
      </p:sp>
      <p:sp>
        <p:nvSpPr>
          <p:cNvPr id="19" name="ZoneTexte 18">
            <a:extLst>
              <a:ext uri="{FF2B5EF4-FFF2-40B4-BE49-F238E27FC236}">
                <a16:creationId xmlns:a16="http://schemas.microsoft.com/office/drawing/2014/main" id="{BE8BFA68-3798-195A-C00B-77E056E7A144}"/>
              </a:ext>
            </a:extLst>
          </p:cNvPr>
          <p:cNvSpPr txBox="1"/>
          <p:nvPr/>
        </p:nvSpPr>
        <p:spPr>
          <a:xfrm>
            <a:off x="5530117" y="4863102"/>
            <a:ext cx="442666" cy="338554"/>
          </a:xfrm>
          <a:prstGeom prst="rect">
            <a:avLst/>
          </a:prstGeom>
          <a:noFill/>
        </p:spPr>
        <p:txBody>
          <a:bodyPr wrap="square" rtlCol="0">
            <a:spAutoFit/>
          </a:bodyPr>
          <a:lstStyle/>
          <a:p>
            <a:pPr algn="l"/>
            <a:r>
              <a:rPr lang="fr-FR" sz="1600" b="1" dirty="0">
                <a:solidFill>
                  <a:srgbClr val="FF0000"/>
                </a:solidFill>
                <a:latin typeface="Calibri" panose="020F0502020204030204" pitchFamily="34" charset="0"/>
                <a:cs typeface="Calibri" panose="020F0502020204030204" pitchFamily="34" charset="0"/>
              </a:rPr>
              <a:t>10</a:t>
            </a:r>
          </a:p>
        </p:txBody>
      </p:sp>
      <p:sp>
        <p:nvSpPr>
          <p:cNvPr id="21" name="ZoneTexte 20">
            <a:extLst>
              <a:ext uri="{FF2B5EF4-FFF2-40B4-BE49-F238E27FC236}">
                <a16:creationId xmlns:a16="http://schemas.microsoft.com/office/drawing/2014/main" id="{69CEDC22-8DE1-291D-2ACF-BDB2F021F80B}"/>
              </a:ext>
            </a:extLst>
          </p:cNvPr>
          <p:cNvSpPr txBox="1"/>
          <p:nvPr/>
        </p:nvSpPr>
        <p:spPr>
          <a:xfrm>
            <a:off x="3164031" y="5106790"/>
            <a:ext cx="551935" cy="338554"/>
          </a:xfrm>
          <a:prstGeom prst="rect">
            <a:avLst/>
          </a:prstGeom>
          <a:noFill/>
        </p:spPr>
        <p:txBody>
          <a:bodyPr wrap="square" rtlCol="0">
            <a:spAutoFit/>
          </a:bodyPr>
          <a:lstStyle/>
          <a:p>
            <a:pPr algn="l"/>
            <a:r>
              <a:rPr lang="fr-FR" sz="1600" b="1" dirty="0">
                <a:solidFill>
                  <a:srgbClr val="FF0000"/>
                </a:solidFill>
                <a:latin typeface="Calibri" panose="020F0502020204030204" pitchFamily="34" charset="0"/>
                <a:cs typeface="Calibri" panose="020F0502020204030204" pitchFamily="34" charset="0"/>
              </a:rPr>
              <a:t>12,5</a:t>
            </a:r>
          </a:p>
        </p:txBody>
      </p:sp>
      <p:sp>
        <p:nvSpPr>
          <p:cNvPr id="22" name="ZoneTexte 21">
            <a:extLst>
              <a:ext uri="{FF2B5EF4-FFF2-40B4-BE49-F238E27FC236}">
                <a16:creationId xmlns:a16="http://schemas.microsoft.com/office/drawing/2014/main" id="{FE54F29D-48ED-3506-41A7-71A1E3852800}"/>
              </a:ext>
            </a:extLst>
          </p:cNvPr>
          <p:cNvSpPr txBox="1"/>
          <p:nvPr/>
        </p:nvSpPr>
        <p:spPr>
          <a:xfrm>
            <a:off x="3250307" y="5301359"/>
            <a:ext cx="379382" cy="338554"/>
          </a:xfrm>
          <a:prstGeom prst="rect">
            <a:avLst/>
          </a:prstGeom>
          <a:noFill/>
        </p:spPr>
        <p:txBody>
          <a:bodyPr wrap="square" rtlCol="0">
            <a:spAutoFit/>
          </a:bodyPr>
          <a:lstStyle/>
          <a:p>
            <a:pPr algn="l"/>
            <a:r>
              <a:rPr lang="fr-FR" sz="1600" b="1" dirty="0">
                <a:solidFill>
                  <a:srgbClr val="FF0000"/>
                </a:solidFill>
                <a:latin typeface="Calibri" panose="020F0502020204030204" pitchFamily="34" charset="0"/>
                <a:cs typeface="Calibri" panose="020F0502020204030204" pitchFamily="34" charset="0"/>
              </a:rPr>
              <a:t>3</a:t>
            </a:r>
          </a:p>
        </p:txBody>
      </p:sp>
      <p:sp>
        <p:nvSpPr>
          <p:cNvPr id="24" name="ZoneTexte 23">
            <a:extLst>
              <a:ext uri="{FF2B5EF4-FFF2-40B4-BE49-F238E27FC236}">
                <a16:creationId xmlns:a16="http://schemas.microsoft.com/office/drawing/2014/main" id="{0BEB51A4-7F4A-36DB-7642-AFBAAB075C6B}"/>
              </a:ext>
            </a:extLst>
          </p:cNvPr>
          <p:cNvSpPr txBox="1"/>
          <p:nvPr/>
        </p:nvSpPr>
        <p:spPr>
          <a:xfrm>
            <a:off x="3141243" y="5484694"/>
            <a:ext cx="574724" cy="338554"/>
          </a:xfrm>
          <a:prstGeom prst="rect">
            <a:avLst/>
          </a:prstGeom>
          <a:noFill/>
        </p:spPr>
        <p:txBody>
          <a:bodyPr wrap="square" rtlCol="0">
            <a:spAutoFit/>
          </a:bodyPr>
          <a:lstStyle/>
          <a:p>
            <a:pPr algn="l"/>
            <a:r>
              <a:rPr lang="fr-FR" sz="1600" b="1" dirty="0">
                <a:solidFill>
                  <a:srgbClr val="FF0000"/>
                </a:solidFill>
                <a:latin typeface="Calibri" panose="020F0502020204030204" pitchFamily="34" charset="0"/>
                <a:cs typeface="Calibri" panose="020F0502020204030204" pitchFamily="34" charset="0"/>
              </a:rPr>
              <a:t>16,7</a:t>
            </a:r>
          </a:p>
        </p:txBody>
      </p:sp>
      <p:sp>
        <p:nvSpPr>
          <p:cNvPr id="25" name="ZoneTexte 24">
            <a:extLst>
              <a:ext uri="{FF2B5EF4-FFF2-40B4-BE49-F238E27FC236}">
                <a16:creationId xmlns:a16="http://schemas.microsoft.com/office/drawing/2014/main" id="{C20D58C2-DEE9-449C-0535-18A2BE1B7027}"/>
              </a:ext>
            </a:extLst>
          </p:cNvPr>
          <p:cNvSpPr txBox="1"/>
          <p:nvPr/>
        </p:nvSpPr>
        <p:spPr>
          <a:xfrm>
            <a:off x="3123056" y="5934378"/>
            <a:ext cx="775891" cy="338554"/>
          </a:xfrm>
          <a:prstGeom prst="rect">
            <a:avLst/>
          </a:prstGeom>
          <a:noFill/>
        </p:spPr>
        <p:txBody>
          <a:bodyPr wrap="square" rtlCol="0">
            <a:spAutoFit/>
          </a:bodyPr>
          <a:lstStyle/>
          <a:p>
            <a:pPr algn="l"/>
            <a:r>
              <a:rPr lang="fr-FR" sz="1600" b="1" dirty="0">
                <a:solidFill>
                  <a:srgbClr val="FF0000"/>
                </a:solidFill>
                <a:latin typeface="Calibri" panose="020F0502020204030204" pitchFamily="34" charset="0"/>
                <a:cs typeface="Calibri" panose="020F0502020204030204" pitchFamily="34" charset="0"/>
              </a:rPr>
              <a:t>45,8</a:t>
            </a:r>
          </a:p>
        </p:txBody>
      </p:sp>
      <p:sp>
        <p:nvSpPr>
          <p:cNvPr id="37" name="ZoneTexte 36">
            <a:extLst>
              <a:ext uri="{FF2B5EF4-FFF2-40B4-BE49-F238E27FC236}">
                <a16:creationId xmlns:a16="http://schemas.microsoft.com/office/drawing/2014/main" id="{3029084D-2860-99E4-0D7A-001D0EBAB62F}"/>
              </a:ext>
            </a:extLst>
          </p:cNvPr>
          <p:cNvSpPr txBox="1"/>
          <p:nvPr/>
        </p:nvSpPr>
        <p:spPr>
          <a:xfrm>
            <a:off x="3123056" y="6165264"/>
            <a:ext cx="591065" cy="338554"/>
          </a:xfrm>
          <a:prstGeom prst="rect">
            <a:avLst/>
          </a:prstGeom>
          <a:noFill/>
        </p:spPr>
        <p:txBody>
          <a:bodyPr wrap="square" rtlCol="0">
            <a:spAutoFit/>
          </a:bodyPr>
          <a:lstStyle/>
          <a:p>
            <a:pPr algn="l"/>
            <a:r>
              <a:rPr lang="fr-FR" sz="1600" b="1" dirty="0">
                <a:solidFill>
                  <a:srgbClr val="FF0000"/>
                </a:solidFill>
                <a:latin typeface="Calibri" panose="020F0502020204030204" pitchFamily="34" charset="0"/>
                <a:cs typeface="Calibri" panose="020F0502020204030204" pitchFamily="34" charset="0"/>
              </a:rPr>
              <a:t>27,8</a:t>
            </a:r>
          </a:p>
        </p:txBody>
      </p:sp>
    </p:spTree>
    <p:extLst>
      <p:ext uri="{BB962C8B-B14F-4D97-AF65-F5344CB8AC3E}">
        <p14:creationId xmlns:p14="http://schemas.microsoft.com/office/powerpoint/2010/main" val="1850189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6"/>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2"/>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3"/>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4"/>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35"/>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28"/>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19"/>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21"/>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22"/>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24"/>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25"/>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4" grpId="0"/>
      <p:bldP spid="15" grpId="0"/>
      <p:bldP spid="26" grpId="0"/>
      <p:bldP spid="28" grpId="0"/>
      <p:bldP spid="30" grpId="0"/>
      <p:bldP spid="31" grpId="0"/>
      <p:bldP spid="32" grpId="0"/>
      <p:bldP spid="33" grpId="0"/>
      <p:bldP spid="34" grpId="0"/>
      <p:bldP spid="35" grpId="0"/>
      <p:bldP spid="36" grpId="0"/>
      <p:bldP spid="17" grpId="0"/>
      <p:bldP spid="18" grpId="0"/>
      <p:bldP spid="19" grpId="0"/>
      <p:bldP spid="21" grpId="0"/>
      <p:bldP spid="22" grpId="0"/>
      <p:bldP spid="24" grpId="0"/>
      <p:bldP spid="25" grpId="0"/>
      <p:bldP spid="37" grpId="0"/>
    </p:bld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02162E-6615-C435-D3B5-F9D4D8FC547B}"/>
              </a:ext>
            </a:extLst>
          </p:cNvPr>
          <p:cNvSpPr>
            <a:spLocks noGrp="1"/>
          </p:cNvSpPr>
          <p:nvPr>
            <p:ph type="body" sz="quarter" idx="10"/>
          </p:nvPr>
        </p:nvSpPr>
        <p:spPr>
          <a:xfrm>
            <a:off x="253322" y="3190552"/>
            <a:ext cx="2873248" cy="2835344"/>
          </a:xfrm>
        </p:spPr>
        <p:txBody>
          <a:bodyPr>
            <a:noAutofit/>
          </a:bodyPr>
          <a:lstStyle/>
          <a:p>
            <a:pPr algn="just"/>
            <a:r>
              <a:rPr lang="fr-FR" sz="1200" dirty="0"/>
              <a:t>Le feedback ne doit pas être un jugement sur l’élève ni sur ses capacités</a:t>
            </a:r>
          </a:p>
          <a:p>
            <a:pPr algn="just"/>
            <a:r>
              <a:rPr lang="fr-FR" sz="1200" dirty="0"/>
              <a:t>Le feedback est une opportunité d’apprentissage pour les élèves en exploitant des erreurs ou de bonnes réponses</a:t>
            </a:r>
          </a:p>
          <a:p>
            <a:pPr algn="just"/>
            <a:r>
              <a:rPr lang="fr-FR" sz="1200" dirty="0"/>
              <a:t>Le feedback permet aux élèves d’être conscients des critères de réussite d’une tâche </a:t>
            </a:r>
          </a:p>
          <a:p>
            <a:pPr algn="just"/>
            <a:r>
              <a:rPr lang="fr-FR" sz="1200" dirty="0"/>
              <a:t>Le feedback encourage les élèves à identifier les erreurs à ne pas reproduire, ou alors les bonnes pratiques à renforcer</a:t>
            </a:r>
          </a:p>
        </p:txBody>
      </p:sp>
      <p:sp>
        <p:nvSpPr>
          <p:cNvPr id="3" name="Text Placeholder 2">
            <a:extLst>
              <a:ext uri="{FF2B5EF4-FFF2-40B4-BE49-F238E27FC236}">
                <a16:creationId xmlns:a16="http://schemas.microsoft.com/office/drawing/2014/main" id="{A01C8524-423A-CC26-F5E6-826429CC90D9}"/>
              </a:ext>
            </a:extLst>
          </p:cNvPr>
          <p:cNvSpPr>
            <a:spLocks noGrp="1"/>
          </p:cNvSpPr>
          <p:nvPr>
            <p:ph type="body" sz="quarter" idx="11"/>
          </p:nvPr>
        </p:nvSpPr>
        <p:spPr>
          <a:xfrm>
            <a:off x="3627796" y="3190551"/>
            <a:ext cx="3759199" cy="2835344"/>
          </a:xfrm>
        </p:spPr>
        <p:txBody>
          <a:bodyPr>
            <a:normAutofit/>
          </a:bodyPr>
          <a:lstStyle/>
          <a:p>
            <a:pPr algn="just"/>
            <a:r>
              <a:rPr lang="fr-FR" sz="1400" dirty="0"/>
              <a:t>Demander aux élèves de justifier leurs réponses et de verbaliser leur raisonnement</a:t>
            </a:r>
          </a:p>
          <a:p>
            <a:pPr algn="just"/>
            <a:r>
              <a:rPr lang="fr-FR" sz="1400" dirty="0"/>
              <a:t>Donner des feedbacks aux élèves de manière instantanée à chaque fois que l’occasion se présente (ne pas laisser passer des erreurs)</a:t>
            </a:r>
          </a:p>
          <a:p>
            <a:pPr algn="just"/>
            <a:r>
              <a:rPr lang="fr-FR" sz="1400" dirty="0"/>
              <a:t>Donner un feedback spécifique, détaillé et objectif aux élèves:</a:t>
            </a:r>
          </a:p>
          <a:p>
            <a:pPr lvl="1" algn="just">
              <a:buFont typeface="Wingdings" panose="05000000000000000000" pitchFamily="2" charset="2"/>
              <a:buChar char="ü"/>
            </a:pPr>
            <a:r>
              <a:rPr lang="fr-FR" sz="1400" dirty="0"/>
              <a:t>« Voici pourquoi c’est une bonne réponse »; « Voici ce que tu as bien fait … »</a:t>
            </a:r>
          </a:p>
          <a:p>
            <a:pPr lvl="1" algn="just">
              <a:buFont typeface="Wingdings" panose="05000000000000000000" pitchFamily="2" charset="2"/>
              <a:buChar char="ü"/>
            </a:pPr>
            <a:r>
              <a:rPr lang="fr-FR" sz="1400" dirty="0"/>
              <a:t>« Voici pourquoi c’est une réponse incomplète. Voici l’erreur »</a:t>
            </a:r>
          </a:p>
        </p:txBody>
      </p:sp>
      <p:sp>
        <p:nvSpPr>
          <p:cNvPr id="4" name="Text Placeholder 3">
            <a:extLst>
              <a:ext uri="{FF2B5EF4-FFF2-40B4-BE49-F238E27FC236}">
                <a16:creationId xmlns:a16="http://schemas.microsoft.com/office/drawing/2014/main" id="{D3931108-6E1E-A80D-8E1A-D3ADCD2D3079}"/>
              </a:ext>
            </a:extLst>
          </p:cNvPr>
          <p:cNvSpPr>
            <a:spLocks noGrp="1"/>
          </p:cNvSpPr>
          <p:nvPr>
            <p:ph type="body" sz="quarter" idx="12"/>
          </p:nvPr>
        </p:nvSpPr>
        <p:spPr>
          <a:xfrm>
            <a:off x="7816647" y="3190551"/>
            <a:ext cx="3779300" cy="2835344"/>
          </a:xfrm>
        </p:spPr>
        <p:txBody>
          <a:bodyPr>
            <a:normAutofit/>
          </a:bodyPr>
          <a:lstStyle/>
          <a:p>
            <a:pPr algn="just"/>
            <a:r>
              <a:rPr lang="fr-FR" sz="1400" dirty="0"/>
              <a:t>Ne pas donner de feedback ou donner du feedback de manière occasionnelle seulement</a:t>
            </a:r>
          </a:p>
          <a:p>
            <a:pPr algn="just"/>
            <a:r>
              <a:rPr lang="fr-FR" sz="1400" dirty="0"/>
              <a:t>Donner un feedback générique sans préciser pourquoi: « Bien »; « C’est faux » ; « Excellent »</a:t>
            </a:r>
          </a:p>
          <a:p>
            <a:pPr algn="just"/>
            <a:r>
              <a:rPr lang="fr-FR" sz="1400" dirty="0"/>
              <a:t>Porter un jugement de valeur sur l’élève: « Tu es intelligent »; « Tu es paresseux »; …</a:t>
            </a:r>
          </a:p>
          <a:p>
            <a:pPr algn="just"/>
            <a:r>
              <a:rPr lang="fr-FR" sz="1400" dirty="0"/>
              <a:t>S’adresser uniquement à l’élève concerné</a:t>
            </a:r>
          </a:p>
        </p:txBody>
      </p:sp>
      <p:sp>
        <p:nvSpPr>
          <p:cNvPr id="8" name="Text Placeholder 7">
            <a:extLst>
              <a:ext uri="{FF2B5EF4-FFF2-40B4-BE49-F238E27FC236}">
                <a16:creationId xmlns:a16="http://schemas.microsoft.com/office/drawing/2014/main" id="{BBB4D9A9-6B13-24B6-C677-7C7FC8FBA5FD}"/>
              </a:ext>
            </a:extLst>
          </p:cNvPr>
          <p:cNvSpPr>
            <a:spLocks noGrp="1"/>
          </p:cNvSpPr>
          <p:nvPr>
            <p:ph type="body" sz="quarter" idx="13"/>
          </p:nvPr>
        </p:nvSpPr>
        <p:spPr>
          <a:xfrm>
            <a:off x="5648039" y="6218581"/>
            <a:ext cx="4493835" cy="332277"/>
          </a:xfrm>
        </p:spPr>
        <p:txBody>
          <a:bodyPr/>
          <a:lstStyle/>
          <a:p>
            <a:r>
              <a:rPr lang="fr-FR" kern="0" dirty="0">
                <a:solidFill>
                  <a:srgbClr val="000000"/>
                </a:solidFill>
                <a:sym typeface="Arial"/>
              </a:rPr>
              <a:t>« </a:t>
            </a:r>
            <a:r>
              <a:rPr lang="fr-FR" kern="0" dirty="0">
                <a:solidFill>
                  <a:srgbClr val="000000"/>
                </a:solidFill>
                <a:sym typeface="Arial"/>
                <a:hlinkClick r:id="rId2"/>
              </a:rPr>
              <a:t>Banque des pratiques pédagogiques efficaces </a:t>
            </a:r>
            <a:r>
              <a:rPr lang="fr-FR" kern="0" dirty="0">
                <a:solidFill>
                  <a:srgbClr val="000000"/>
                </a:solidFill>
                <a:sym typeface="Arial"/>
              </a:rPr>
              <a:t>»</a:t>
            </a:r>
          </a:p>
        </p:txBody>
      </p:sp>
    </p:spTree>
    <p:extLst>
      <p:ext uri="{BB962C8B-B14F-4D97-AF65-F5344CB8AC3E}">
        <p14:creationId xmlns:p14="http://schemas.microsoft.com/office/powerpoint/2010/main" val="228460113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915EDF-9F2E-4806-BDF5-4E27FF2B3058}"/>
              </a:ext>
            </a:extLst>
          </p:cNvPr>
          <p:cNvSpPr>
            <a:spLocks noGrp="1"/>
          </p:cNvSpPr>
          <p:nvPr>
            <p:ph type="body" sz="quarter" idx="10"/>
          </p:nvPr>
        </p:nvSpPr>
        <p:spPr/>
        <p:txBody>
          <a:bodyPr>
            <a:normAutofit fontScale="92500" lnSpcReduction="20000"/>
          </a:bodyPr>
          <a:lstStyle/>
          <a:p>
            <a:r>
              <a:rPr lang="en-US" dirty="0"/>
              <a:t>7 min</a:t>
            </a:r>
            <a:endParaRPr lang="fr-FR" dirty="0"/>
          </a:p>
        </p:txBody>
      </p:sp>
    </p:spTree>
    <p:extLst>
      <p:ext uri="{BB962C8B-B14F-4D97-AF65-F5344CB8AC3E}">
        <p14:creationId xmlns:p14="http://schemas.microsoft.com/office/powerpoint/2010/main" val="392163364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4ED51A-7629-BA79-27C9-0C95BD6D388F}"/>
              </a:ext>
            </a:extLst>
          </p:cNvPr>
          <p:cNvSpPr>
            <a:spLocks noGrp="1"/>
          </p:cNvSpPr>
          <p:nvPr>
            <p:ph type="title"/>
          </p:nvPr>
        </p:nvSpPr>
        <p:spPr/>
        <p:txBody>
          <a:bodyPr/>
          <a:lstStyle/>
          <a:p>
            <a:r>
              <a:rPr lang="fr-FR" dirty="0">
                <a:latin typeface="Calibri" panose="020F0502020204030204"/>
              </a:rPr>
              <a:t>Prenez votre livret et votre crayon, puis répondez individuellement aux exercices. Vous avez 10 min</a:t>
            </a:r>
            <a:endParaRPr lang="fr-FR" dirty="0"/>
          </a:p>
        </p:txBody>
      </p:sp>
      <p:sp>
        <p:nvSpPr>
          <p:cNvPr id="3" name="Content Placeholder 2">
            <a:extLst>
              <a:ext uri="{FF2B5EF4-FFF2-40B4-BE49-F238E27FC236}">
                <a16:creationId xmlns:a16="http://schemas.microsoft.com/office/drawing/2014/main" id="{851E842B-82E6-0B07-32A8-B667ABE3410F}"/>
              </a:ext>
            </a:extLst>
          </p:cNvPr>
          <p:cNvSpPr>
            <a:spLocks noGrp="1"/>
          </p:cNvSpPr>
          <p:nvPr>
            <p:ph sz="quarter" idx="11"/>
          </p:nvPr>
        </p:nvSpPr>
        <p:spPr/>
        <p:txBody>
          <a:bodyPr/>
          <a:lstStyle/>
          <a:p>
            <a:r>
              <a:rPr lang="fr-FR" dirty="0"/>
              <a:t>L’enseignant vérifie les productions des élèves, donne une aide individuelle en cas de difficulté et oriente les élèves ayant terminé vers le défi.</a:t>
            </a:r>
          </a:p>
        </p:txBody>
      </p:sp>
      <p:sp>
        <p:nvSpPr>
          <p:cNvPr id="5" name="Text Placeholder 4">
            <a:extLst>
              <a:ext uri="{FF2B5EF4-FFF2-40B4-BE49-F238E27FC236}">
                <a16:creationId xmlns:a16="http://schemas.microsoft.com/office/drawing/2014/main" id="{2127A3CD-6572-6BF7-DB44-4FCF2FFC0FA5}"/>
              </a:ext>
            </a:extLst>
          </p:cNvPr>
          <p:cNvSpPr>
            <a:spLocks noGrp="1"/>
          </p:cNvSpPr>
          <p:nvPr>
            <p:ph type="body" sz="quarter" idx="12"/>
          </p:nvPr>
        </p:nvSpPr>
        <p:spPr/>
        <p:txBody>
          <a:bodyPr/>
          <a:lstStyle/>
          <a:p>
            <a:r>
              <a:rPr lang="en-US" dirty="0"/>
              <a:t>Page:115</a:t>
            </a:r>
            <a:endParaRPr lang="fr-FR" dirty="0"/>
          </a:p>
        </p:txBody>
      </p:sp>
      <p:pic>
        <p:nvPicPr>
          <p:cNvPr id="7" name="Image 6">
            <a:extLst>
              <a:ext uri="{FF2B5EF4-FFF2-40B4-BE49-F238E27FC236}">
                <a16:creationId xmlns:a16="http://schemas.microsoft.com/office/drawing/2014/main" id="{D89A083C-9DC2-ECAE-4446-5817633A848A}"/>
              </a:ext>
            </a:extLst>
          </p:cNvPr>
          <p:cNvPicPr>
            <a:picLocks noChangeAspect="1"/>
          </p:cNvPicPr>
          <p:nvPr/>
        </p:nvPicPr>
        <p:blipFill>
          <a:blip r:embed="rId2"/>
          <a:stretch>
            <a:fillRect/>
          </a:stretch>
        </p:blipFill>
        <p:spPr>
          <a:xfrm>
            <a:off x="454594" y="1089499"/>
            <a:ext cx="11423557" cy="4737370"/>
          </a:xfrm>
          <a:prstGeom prst="rect">
            <a:avLst/>
          </a:prstGeom>
        </p:spPr>
      </p:pic>
    </p:spTree>
    <p:extLst>
      <p:ext uri="{BB962C8B-B14F-4D97-AF65-F5344CB8AC3E}">
        <p14:creationId xmlns:p14="http://schemas.microsoft.com/office/powerpoint/2010/main" val="19466346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8F702D-E31E-41F6-A9F2-0110C6999E93}"/>
              </a:ext>
            </a:extLst>
          </p:cNvPr>
          <p:cNvSpPr>
            <a:spLocks noGrp="1"/>
          </p:cNvSpPr>
          <p:nvPr>
            <p:ph type="title"/>
          </p:nvPr>
        </p:nvSpPr>
        <p:spPr/>
        <p:txBody>
          <a:bodyPr/>
          <a:lstStyle/>
          <a:p>
            <a:r>
              <a:rPr lang="fr-FR" dirty="0"/>
              <a:t>Le temps est terminé. Voyons ensemble la solution des exercices.</a:t>
            </a:r>
          </a:p>
        </p:txBody>
      </p:sp>
      <p:sp>
        <p:nvSpPr>
          <p:cNvPr id="4" name="Espace réservé du contenu 3">
            <a:extLst>
              <a:ext uri="{FF2B5EF4-FFF2-40B4-BE49-F238E27FC236}">
                <a16:creationId xmlns:a16="http://schemas.microsoft.com/office/drawing/2014/main" id="{2BCE28B2-1622-6E99-568F-1EFFB62345DF}"/>
              </a:ext>
            </a:extLst>
          </p:cNvPr>
          <p:cNvSpPr>
            <a:spLocks noGrp="1"/>
          </p:cNvSpPr>
          <p:nvPr>
            <p:ph sz="quarter" idx="11"/>
          </p:nvPr>
        </p:nvSpPr>
        <p:spPr/>
        <p:txBody>
          <a:bodyPr/>
          <a:lstStyle/>
          <a:p>
            <a:r>
              <a:rPr lang="fr-FR" dirty="0"/>
              <a:t>L’enseignant accorde 5 min pour donner l’occasion aux élèves de présenter leurs productions et corrige au tableau.</a:t>
            </a:r>
          </a:p>
        </p:txBody>
      </p:sp>
      <p:sp>
        <p:nvSpPr>
          <p:cNvPr id="6" name="Rectangle 5">
            <a:extLst>
              <a:ext uri="{FF2B5EF4-FFF2-40B4-BE49-F238E27FC236}">
                <a16:creationId xmlns:a16="http://schemas.microsoft.com/office/drawing/2014/main" id="{52E72CE3-C657-21C6-3C34-9BEB31750C24}"/>
              </a:ext>
            </a:extLst>
          </p:cNvPr>
          <p:cNvSpPr/>
          <p:nvPr/>
        </p:nvSpPr>
        <p:spPr>
          <a:xfrm>
            <a:off x="4663973" y="1864949"/>
            <a:ext cx="3054554" cy="707886"/>
          </a:xfrm>
          <a:prstGeom prst="rect">
            <a:avLst/>
          </a:prstGeom>
        </p:spPr>
        <p:txBody>
          <a:bodyPr wrap="none">
            <a:spAutoFit/>
          </a:bodyPr>
          <a:lstStyle/>
          <a:p>
            <a:r>
              <a:rPr lang="fr-FR" sz="4000" b="1" dirty="0"/>
              <a:t>Temps Écoulé</a:t>
            </a:r>
          </a:p>
        </p:txBody>
      </p:sp>
      <p:pic>
        <p:nvPicPr>
          <p:cNvPr id="7" name="Picture 3">
            <a:extLst>
              <a:ext uri="{FF2B5EF4-FFF2-40B4-BE49-F238E27FC236}">
                <a16:creationId xmlns:a16="http://schemas.microsoft.com/office/drawing/2014/main" id="{E7F5F7DD-76DF-C28B-AB8E-C5D7DAFA8309}"/>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0000" r="90000">
                        <a14:foregroundMark x1="36816" y1="80957" x2="61621" y2="80371"/>
                        <a14:foregroundMark x1="54980" y1="81543" x2="67188" y2="81152"/>
                        <a14:foregroundMark x1="85938" y1="78711" x2="85938" y2="78711"/>
                        <a14:foregroundMark x1="42676" y1="82910" x2="46387" y2="82910"/>
                        <a14:foregroundMark x1="45996" y1="29980" x2="49707" y2="71387"/>
                        <a14:foregroundMark x1="50879" y1="45117" x2="58203" y2="38379"/>
                        <a14:foregroundMark x1="49902" y1="50000" x2="50977" y2="56348"/>
                        <a14:foregroundMark x1="55371" y1="26660" x2="62109" y2="33008"/>
                        <a14:backgroundMark x1="36621" y1="81348" x2="66699" y2="80859"/>
                      </a14:backgroundRemoval>
                    </a14:imgEffect>
                  </a14:imgLayer>
                </a14:imgProps>
              </a:ext>
              <a:ext uri="{28A0092B-C50C-407E-A947-70E740481C1C}">
                <a14:useLocalDpi xmlns:a14="http://schemas.microsoft.com/office/drawing/2010/main" val="0"/>
              </a:ext>
            </a:extLst>
          </a:blip>
          <a:srcRect l="10491" t="15401" r="10044" b="20983"/>
          <a:stretch/>
        </p:blipFill>
        <p:spPr>
          <a:xfrm>
            <a:off x="4495800" y="2989489"/>
            <a:ext cx="3390900" cy="2714625"/>
          </a:xfrm>
          <a:prstGeom prst="rect">
            <a:avLst/>
          </a:prstGeom>
        </p:spPr>
      </p:pic>
    </p:spTree>
    <p:extLst>
      <p:ext uri="{BB962C8B-B14F-4D97-AF65-F5344CB8AC3E}">
        <p14:creationId xmlns:p14="http://schemas.microsoft.com/office/powerpoint/2010/main" val="101379913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8B1F65-01C9-1E82-3B29-C068CFA644D2}"/>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389595180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E7A4F21-B259-EC76-81CE-7DE57DB98EE0}"/>
              </a:ext>
            </a:extLst>
          </p:cNvPr>
          <p:cNvSpPr>
            <a:spLocks noGrp="1"/>
          </p:cNvSpPr>
          <p:nvPr>
            <p:ph type="title"/>
          </p:nvPr>
        </p:nvSpPr>
        <p:spPr/>
        <p:txBody>
          <a:bodyPr/>
          <a:lstStyle/>
          <a:p>
            <a:r>
              <a:rPr lang="fr-FR" dirty="0"/>
              <a:t>Qui peut me dire ce que nous avons appris aujourd’hui? </a:t>
            </a:r>
          </a:p>
        </p:txBody>
      </p:sp>
      <p:pic>
        <p:nvPicPr>
          <p:cNvPr id="6" name="Content Placeholder 5" descr="A cartoon character leaning on a question mark&#10;&#10;AI-generated content may be incorrect.">
            <a:extLst>
              <a:ext uri="{FF2B5EF4-FFF2-40B4-BE49-F238E27FC236}">
                <a16:creationId xmlns:a16="http://schemas.microsoft.com/office/drawing/2014/main" id="{6AD1D3F8-1CDC-7248-5FEC-0D554A729A16}"/>
              </a:ext>
            </a:extLst>
          </p:cNvPr>
          <p:cNvPicPr>
            <a:picLocks noGrp="1" noChangeAspect="1"/>
          </p:cNvPicPr>
          <p:nvPr>
            <p:ph sz="quarter" idx="10"/>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659079" y="1620151"/>
            <a:ext cx="4245769" cy="4245769"/>
          </a:xfrm>
        </p:spPr>
      </p:pic>
      <p:sp>
        <p:nvSpPr>
          <p:cNvPr id="5" name="Espace réservé du contenu 3">
            <a:extLst>
              <a:ext uri="{FF2B5EF4-FFF2-40B4-BE49-F238E27FC236}">
                <a16:creationId xmlns:a16="http://schemas.microsoft.com/office/drawing/2014/main" id="{69F4C205-12FE-CEDD-318F-09E78E64FF1F}"/>
              </a:ext>
            </a:extLst>
          </p:cNvPr>
          <p:cNvSpPr>
            <a:spLocks noGrp="1"/>
          </p:cNvSpPr>
          <p:nvPr>
            <p:ph sz="quarter" idx="11"/>
          </p:nvPr>
        </p:nvSpPr>
        <p:spPr/>
        <p:txBody>
          <a:bodyPr/>
          <a:lstStyle/>
          <a:p>
            <a:r>
              <a:rPr lang="fr-FR" dirty="0"/>
              <a:t>L’enseignant encourage les à exprimer ce qu’ils ont appris avec leurs propres mots</a:t>
            </a:r>
          </a:p>
        </p:txBody>
      </p:sp>
    </p:spTree>
    <p:extLst>
      <p:ext uri="{BB962C8B-B14F-4D97-AF65-F5344CB8AC3E}">
        <p14:creationId xmlns:p14="http://schemas.microsoft.com/office/powerpoint/2010/main" val="89221806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EAE6D2-3F8D-068D-356C-2E74547D7BA1}"/>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4293F8B2-7A33-AAAB-A1A3-51C5C1A0F374}"/>
              </a:ext>
            </a:extLst>
          </p:cNvPr>
          <p:cNvSpPr>
            <a:spLocks noGrp="1"/>
          </p:cNvSpPr>
          <p:nvPr>
            <p:ph type="title"/>
          </p:nvPr>
        </p:nvSpPr>
        <p:spPr>
          <a:xfrm>
            <a:off x="899990" y="290742"/>
            <a:ext cx="10277091" cy="350505"/>
          </a:xfrm>
        </p:spPr>
        <p:txBody>
          <a:bodyPr/>
          <a:lstStyle/>
          <a:p>
            <a:r>
              <a:rPr lang="fr-FR" dirty="0"/>
              <a:t>Dans cette séance nous avons appris les étapes à suivre pour lire un graphe .</a:t>
            </a:r>
          </a:p>
        </p:txBody>
      </p:sp>
      <p:sp>
        <p:nvSpPr>
          <p:cNvPr id="4" name="Espace réservé du contenu 3">
            <a:extLst>
              <a:ext uri="{FF2B5EF4-FFF2-40B4-BE49-F238E27FC236}">
                <a16:creationId xmlns:a16="http://schemas.microsoft.com/office/drawing/2014/main" id="{D22F18DD-72D6-0C5F-1311-89759045FCBB}"/>
              </a:ext>
            </a:extLst>
          </p:cNvPr>
          <p:cNvSpPr>
            <a:spLocks noGrp="1"/>
          </p:cNvSpPr>
          <p:nvPr>
            <p:ph sz="quarter" idx="11"/>
          </p:nvPr>
        </p:nvSpPr>
        <p:spPr/>
        <p:txBody>
          <a:bodyPr/>
          <a:lstStyle/>
          <a:p>
            <a:r>
              <a:rPr lang="fr-FR" dirty="0"/>
              <a:t>L’enseignant donne un rappel de la séance.</a:t>
            </a:r>
          </a:p>
        </p:txBody>
      </p:sp>
      <p:pic>
        <p:nvPicPr>
          <p:cNvPr id="3" name="Image 8">
            <a:extLst>
              <a:ext uri="{FF2B5EF4-FFF2-40B4-BE49-F238E27FC236}">
                <a16:creationId xmlns:a16="http://schemas.microsoft.com/office/drawing/2014/main" id="{EA550A66-15B6-7F8A-64DA-64157F63B7F8}"/>
              </a:ext>
            </a:extLst>
          </p:cNvPr>
          <p:cNvPicPr>
            <a:picLocks noChangeAspect="1"/>
          </p:cNvPicPr>
          <p:nvPr/>
        </p:nvPicPr>
        <p:blipFill>
          <a:blip r:embed="rId2"/>
          <a:stretch>
            <a:fillRect/>
          </a:stretch>
        </p:blipFill>
        <p:spPr>
          <a:xfrm>
            <a:off x="11645716" y="505406"/>
            <a:ext cx="325863" cy="325863"/>
          </a:xfrm>
          <a:prstGeom prst="rect">
            <a:avLst/>
          </a:prstGeom>
        </p:spPr>
      </p:pic>
      <p:pic>
        <p:nvPicPr>
          <p:cNvPr id="6" name="Image 5">
            <a:extLst>
              <a:ext uri="{FF2B5EF4-FFF2-40B4-BE49-F238E27FC236}">
                <a16:creationId xmlns:a16="http://schemas.microsoft.com/office/drawing/2014/main" id="{C7D5DBA0-D713-14FC-57CE-A533F1002D3D}"/>
              </a:ext>
            </a:extLst>
          </p:cNvPr>
          <p:cNvPicPr>
            <a:picLocks noChangeAspect="1"/>
          </p:cNvPicPr>
          <p:nvPr/>
        </p:nvPicPr>
        <p:blipFill>
          <a:blip r:embed="rId3"/>
          <a:stretch>
            <a:fillRect/>
          </a:stretch>
        </p:blipFill>
        <p:spPr>
          <a:xfrm>
            <a:off x="774923" y="1050587"/>
            <a:ext cx="10976637" cy="5429122"/>
          </a:xfrm>
          <a:prstGeom prst="rect">
            <a:avLst/>
          </a:prstGeom>
        </p:spPr>
      </p:pic>
    </p:spTree>
    <p:extLst>
      <p:ext uri="{BB962C8B-B14F-4D97-AF65-F5344CB8AC3E}">
        <p14:creationId xmlns:p14="http://schemas.microsoft.com/office/powerpoint/2010/main" val="335915962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B190B16-579C-FAA2-EB79-8D627E3241DB}"/>
              </a:ext>
            </a:extLst>
          </p:cNvPr>
          <p:cNvSpPr>
            <a:spLocks noGrp="1"/>
          </p:cNvSpPr>
          <p:nvPr>
            <p:ph type="title"/>
          </p:nvPr>
        </p:nvSpPr>
        <p:spPr>
          <a:xfrm>
            <a:off x="899990" y="290742"/>
            <a:ext cx="10277091" cy="350505"/>
          </a:xfrm>
        </p:spPr>
        <p:txBody>
          <a:bodyPr/>
          <a:lstStyle/>
          <a:p>
            <a:r>
              <a:rPr lang="fr-FR" dirty="0"/>
              <a:t>Dans cette séance nous avons appris les étapes à suivre pour lire un graphe .</a:t>
            </a:r>
          </a:p>
        </p:txBody>
      </p:sp>
      <p:sp>
        <p:nvSpPr>
          <p:cNvPr id="4" name="Espace réservé du contenu 3">
            <a:extLst>
              <a:ext uri="{FF2B5EF4-FFF2-40B4-BE49-F238E27FC236}">
                <a16:creationId xmlns:a16="http://schemas.microsoft.com/office/drawing/2014/main" id="{3A1B7982-BEB1-2B9F-D93A-EEFBE215EBA3}"/>
              </a:ext>
            </a:extLst>
          </p:cNvPr>
          <p:cNvSpPr>
            <a:spLocks noGrp="1"/>
          </p:cNvSpPr>
          <p:nvPr>
            <p:ph sz="quarter" idx="11"/>
          </p:nvPr>
        </p:nvSpPr>
        <p:spPr/>
        <p:txBody>
          <a:bodyPr/>
          <a:lstStyle/>
          <a:p>
            <a:r>
              <a:rPr lang="fr-FR" dirty="0"/>
              <a:t>L’enseignant donne un rappel de la séance.</a:t>
            </a:r>
          </a:p>
        </p:txBody>
      </p:sp>
      <p:pic>
        <p:nvPicPr>
          <p:cNvPr id="3" name="Image 8">
            <a:extLst>
              <a:ext uri="{FF2B5EF4-FFF2-40B4-BE49-F238E27FC236}">
                <a16:creationId xmlns:a16="http://schemas.microsoft.com/office/drawing/2014/main" id="{3696F571-E77A-2B69-0A3B-0C63C6C8AE98}"/>
              </a:ext>
            </a:extLst>
          </p:cNvPr>
          <p:cNvPicPr>
            <a:picLocks noChangeAspect="1"/>
          </p:cNvPicPr>
          <p:nvPr/>
        </p:nvPicPr>
        <p:blipFill>
          <a:blip r:embed="rId2"/>
          <a:stretch>
            <a:fillRect/>
          </a:stretch>
        </p:blipFill>
        <p:spPr>
          <a:xfrm>
            <a:off x="11645716" y="505406"/>
            <a:ext cx="325863" cy="325863"/>
          </a:xfrm>
          <a:prstGeom prst="rect">
            <a:avLst/>
          </a:prstGeom>
        </p:spPr>
      </p:pic>
      <p:pic>
        <p:nvPicPr>
          <p:cNvPr id="6" name="Image 5">
            <a:extLst>
              <a:ext uri="{FF2B5EF4-FFF2-40B4-BE49-F238E27FC236}">
                <a16:creationId xmlns:a16="http://schemas.microsoft.com/office/drawing/2014/main" id="{58F6D132-6343-297E-AFD2-314C18239FFE}"/>
              </a:ext>
            </a:extLst>
          </p:cNvPr>
          <p:cNvPicPr>
            <a:picLocks noChangeAspect="1"/>
          </p:cNvPicPr>
          <p:nvPr/>
        </p:nvPicPr>
        <p:blipFill>
          <a:blip r:embed="rId3"/>
          <a:stretch>
            <a:fillRect/>
          </a:stretch>
        </p:blipFill>
        <p:spPr>
          <a:xfrm>
            <a:off x="1429966" y="1148054"/>
            <a:ext cx="9473075" cy="5291657"/>
          </a:xfrm>
          <a:prstGeom prst="rect">
            <a:avLst/>
          </a:prstGeom>
        </p:spPr>
      </p:pic>
    </p:spTree>
    <p:extLst>
      <p:ext uri="{BB962C8B-B14F-4D97-AF65-F5344CB8AC3E}">
        <p14:creationId xmlns:p14="http://schemas.microsoft.com/office/powerpoint/2010/main" val="182664705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5B001E-AE73-78FE-41EA-0A162EDC7EB5}"/>
              </a:ext>
            </a:extLst>
          </p:cNvPr>
          <p:cNvSpPr>
            <a:spLocks noGrp="1"/>
          </p:cNvSpPr>
          <p:nvPr>
            <p:ph type="title"/>
          </p:nvPr>
        </p:nvSpPr>
        <p:spPr/>
        <p:txBody>
          <a:bodyPr/>
          <a:lstStyle/>
          <a:p>
            <a:r>
              <a:rPr lang="fr-FR" dirty="0"/>
              <a:t>Voici l’exercice à faire à la maison pour la séance prochaine.</a:t>
            </a:r>
          </a:p>
        </p:txBody>
      </p:sp>
      <p:sp>
        <p:nvSpPr>
          <p:cNvPr id="4" name="Espace réservé du contenu 3">
            <a:extLst>
              <a:ext uri="{FF2B5EF4-FFF2-40B4-BE49-F238E27FC236}">
                <a16:creationId xmlns:a16="http://schemas.microsoft.com/office/drawing/2014/main" id="{6E2F889E-E50C-4F58-F23F-45CD8C1E5E1D}"/>
              </a:ext>
            </a:extLst>
          </p:cNvPr>
          <p:cNvSpPr>
            <a:spLocks noGrp="1"/>
          </p:cNvSpPr>
          <p:nvPr>
            <p:ph sz="quarter" idx="11"/>
          </p:nvPr>
        </p:nvSpPr>
        <p:spPr/>
        <p:txBody>
          <a:bodyPr/>
          <a:lstStyle/>
          <a:p>
            <a:r>
              <a:rPr lang="fr-FR" dirty="0"/>
              <a:t>L’enseignant incite les élèves à faire l’exercice à la maison, puis clôt la séance..</a:t>
            </a:r>
          </a:p>
        </p:txBody>
      </p:sp>
      <p:sp>
        <p:nvSpPr>
          <p:cNvPr id="6" name="ZoneTexte 5"/>
          <p:cNvSpPr txBox="1"/>
          <p:nvPr/>
        </p:nvSpPr>
        <p:spPr>
          <a:xfrm>
            <a:off x="5443736" y="5816453"/>
            <a:ext cx="1450109" cy="415636"/>
          </a:xfrm>
          <a:prstGeom prst="rect">
            <a:avLst/>
          </a:prstGeom>
          <a:noFill/>
        </p:spPr>
        <p:txBody>
          <a:bodyPr wrap="square" rtlCol="0">
            <a:spAutoFit/>
          </a:bodyPr>
          <a:lstStyle/>
          <a:p>
            <a:pPr algn="ctr"/>
            <a:r>
              <a:rPr lang="fr-FR" sz="2000" dirty="0">
                <a:latin typeface="Calibri" panose="020F0502020204030204" pitchFamily="34" charset="0"/>
                <a:cs typeface="Calibri" panose="020F0502020204030204" pitchFamily="34" charset="0"/>
              </a:rPr>
              <a:t>Page:115</a:t>
            </a:r>
          </a:p>
        </p:txBody>
      </p:sp>
      <p:pic>
        <p:nvPicPr>
          <p:cNvPr id="5" name="Image 4">
            <a:extLst>
              <a:ext uri="{FF2B5EF4-FFF2-40B4-BE49-F238E27FC236}">
                <a16:creationId xmlns:a16="http://schemas.microsoft.com/office/drawing/2014/main" id="{CED1C8CF-250F-B57A-E290-971CB33C700C}"/>
              </a:ext>
            </a:extLst>
          </p:cNvPr>
          <p:cNvPicPr>
            <a:picLocks noChangeAspect="1"/>
          </p:cNvPicPr>
          <p:nvPr/>
        </p:nvPicPr>
        <p:blipFill>
          <a:blip r:embed="rId2"/>
          <a:stretch>
            <a:fillRect/>
          </a:stretch>
        </p:blipFill>
        <p:spPr>
          <a:xfrm>
            <a:off x="559656" y="1732680"/>
            <a:ext cx="11072688" cy="3031247"/>
          </a:xfrm>
          <a:prstGeom prst="rect">
            <a:avLst/>
          </a:prstGeom>
        </p:spPr>
      </p:pic>
    </p:spTree>
    <p:extLst>
      <p:ext uri="{BB962C8B-B14F-4D97-AF65-F5344CB8AC3E}">
        <p14:creationId xmlns:p14="http://schemas.microsoft.com/office/powerpoint/2010/main" val="340403156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a:spLocks noGrp="1"/>
          </p:cNvSpPr>
          <p:nvPr>
            <p:ph type="title"/>
          </p:nvPr>
        </p:nvSpPr>
        <p:spPr/>
        <p:txBody>
          <a:bodyPr/>
          <a:lstStyle/>
          <a:p>
            <a:r>
              <a:rPr lang="fr-FR" i="1" dirty="0">
                <a:solidFill>
                  <a:prstClr val="black"/>
                </a:solidFill>
                <a:latin typeface="Calibri" panose="020F0502020204030204"/>
              </a:rPr>
              <a:t>C’est la fin de notre séance. N’oubliez pas de réviser votre leçon</a:t>
            </a:r>
            <a:endParaRPr lang="fr-FR" dirty="0"/>
          </a:p>
        </p:txBody>
      </p:sp>
      <p:sp>
        <p:nvSpPr>
          <p:cNvPr id="6" name="Espace réservé du contenu 3"/>
          <p:cNvSpPr>
            <a:spLocks noGrp="1"/>
          </p:cNvSpPr>
          <p:nvPr>
            <p:ph sz="quarter" idx="11"/>
          </p:nvPr>
        </p:nvSpPr>
        <p:spPr/>
        <p:txBody>
          <a:bodyPr/>
          <a:lstStyle/>
          <a:p>
            <a:r>
              <a:rPr lang="fr-FR" dirty="0"/>
              <a:t>L’enseignant incite les élèves à faire l’exercice à la maison, puis clôt la séance..</a:t>
            </a:r>
          </a:p>
          <a:p>
            <a:endParaRPr lang="fr-FR" dirty="0"/>
          </a:p>
        </p:txBody>
      </p:sp>
      <p:pic>
        <p:nvPicPr>
          <p:cNvPr id="8" name="Image 7">
            <a:extLst>
              <a:ext uri="{FF2B5EF4-FFF2-40B4-BE49-F238E27FC236}">
                <a16:creationId xmlns:a16="http://schemas.microsoft.com/office/drawing/2014/main" id="{4B143794-8AA3-EFB9-E92B-489E9E7461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52865" y="1006851"/>
            <a:ext cx="5936259" cy="5182811"/>
          </a:xfrm>
          <a:prstGeom prst="rect">
            <a:avLst/>
          </a:prstGeom>
        </p:spPr>
      </p:pic>
    </p:spTree>
    <p:extLst>
      <p:ext uri="{BB962C8B-B14F-4D97-AF65-F5344CB8AC3E}">
        <p14:creationId xmlns:p14="http://schemas.microsoft.com/office/powerpoint/2010/main" val="3392999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A6DED1F-E8FA-A1FE-9C4D-8848890EB22B}"/>
              </a:ext>
            </a:extLst>
          </p:cNvPr>
          <p:cNvSpPr>
            <a:spLocks noGrp="1"/>
          </p:cNvSpPr>
          <p:nvPr>
            <p:ph type="body" sz="quarter" idx="10"/>
          </p:nvPr>
        </p:nvSpPr>
        <p:spPr/>
        <p:txBody>
          <a:bodyPr/>
          <a:lstStyle/>
          <a:p>
            <a:endParaRPr lang="fr-FR" dirty="0"/>
          </a:p>
        </p:txBody>
      </p:sp>
      <p:sp>
        <p:nvSpPr>
          <p:cNvPr id="3" name="Text Placeholder 2">
            <a:extLst>
              <a:ext uri="{FF2B5EF4-FFF2-40B4-BE49-F238E27FC236}">
                <a16:creationId xmlns:a16="http://schemas.microsoft.com/office/drawing/2014/main" id="{4F1B72B7-595C-352E-A002-BC30F0A3FF7D}"/>
              </a:ext>
            </a:extLst>
          </p:cNvPr>
          <p:cNvSpPr>
            <a:spLocks noGrp="1"/>
          </p:cNvSpPr>
          <p:nvPr>
            <p:ph type="body" sz="quarter" idx="11"/>
          </p:nvPr>
        </p:nvSpPr>
        <p:spPr/>
        <p:txBody>
          <a:bodyPr/>
          <a:lstStyle/>
          <a:p>
            <a:endParaRPr lang="fr-FR" dirty="0"/>
          </a:p>
        </p:txBody>
      </p:sp>
      <p:sp>
        <p:nvSpPr>
          <p:cNvPr id="4" name="Text Placeholder 3">
            <a:extLst>
              <a:ext uri="{FF2B5EF4-FFF2-40B4-BE49-F238E27FC236}">
                <a16:creationId xmlns:a16="http://schemas.microsoft.com/office/drawing/2014/main" id="{2362C5F7-6700-6B26-1943-A8A45E94CFD7}"/>
              </a:ext>
            </a:extLst>
          </p:cNvPr>
          <p:cNvSpPr>
            <a:spLocks noGrp="1"/>
          </p:cNvSpPr>
          <p:nvPr>
            <p:ph type="body" sz="quarter" idx="12"/>
          </p:nvPr>
        </p:nvSpPr>
        <p:spPr/>
        <p:txBody>
          <a:bodyPr/>
          <a:lstStyle/>
          <a:p>
            <a:endParaRPr lang="fr-FR" dirty="0"/>
          </a:p>
        </p:txBody>
      </p:sp>
      <p:sp>
        <p:nvSpPr>
          <p:cNvPr id="5" name="Text Placeholder 4">
            <a:extLst>
              <a:ext uri="{FF2B5EF4-FFF2-40B4-BE49-F238E27FC236}">
                <a16:creationId xmlns:a16="http://schemas.microsoft.com/office/drawing/2014/main" id="{0B35B39A-E37B-7515-3A0F-CD987323FF21}"/>
              </a:ext>
            </a:extLst>
          </p:cNvPr>
          <p:cNvSpPr>
            <a:spLocks noGrp="1"/>
          </p:cNvSpPr>
          <p:nvPr>
            <p:ph type="body" sz="quarter" idx="13"/>
          </p:nvPr>
        </p:nvSpPr>
        <p:spPr/>
        <p:txBody>
          <a:bodyPr/>
          <a:lstStyle/>
          <a:p>
            <a:endParaRPr lang="fr-FR" dirty="0"/>
          </a:p>
        </p:txBody>
      </p:sp>
      <p:sp>
        <p:nvSpPr>
          <p:cNvPr id="6" name="Text Placeholder 5">
            <a:extLst>
              <a:ext uri="{FF2B5EF4-FFF2-40B4-BE49-F238E27FC236}">
                <a16:creationId xmlns:a16="http://schemas.microsoft.com/office/drawing/2014/main" id="{DCD682AE-CA97-F16E-C451-D3E806BD04FF}"/>
              </a:ext>
            </a:extLst>
          </p:cNvPr>
          <p:cNvSpPr>
            <a:spLocks noGrp="1"/>
          </p:cNvSpPr>
          <p:nvPr>
            <p:ph type="body" sz="quarter" idx="14"/>
          </p:nvPr>
        </p:nvSpPr>
        <p:spPr/>
        <p:txBody>
          <a:bodyPr/>
          <a:lstStyle/>
          <a:p>
            <a:endParaRPr lang="fr-FR" dirty="0"/>
          </a:p>
        </p:txBody>
      </p:sp>
      <p:sp>
        <p:nvSpPr>
          <p:cNvPr id="7" name="Text Placeholder 6">
            <a:extLst>
              <a:ext uri="{FF2B5EF4-FFF2-40B4-BE49-F238E27FC236}">
                <a16:creationId xmlns:a16="http://schemas.microsoft.com/office/drawing/2014/main" id="{497366E0-3DFF-DDCD-E342-D424E5371FC3}"/>
              </a:ext>
            </a:extLst>
          </p:cNvPr>
          <p:cNvSpPr>
            <a:spLocks noGrp="1"/>
          </p:cNvSpPr>
          <p:nvPr>
            <p:ph type="body" sz="quarter" idx="15"/>
          </p:nvPr>
        </p:nvSpPr>
        <p:spPr/>
        <p:txBody>
          <a:bodyPr/>
          <a:lstStyle/>
          <a:p>
            <a:endParaRPr lang="fr-FR" dirty="0"/>
          </a:p>
        </p:txBody>
      </p:sp>
    </p:spTree>
    <p:extLst>
      <p:ext uri="{BB962C8B-B14F-4D97-AF65-F5344CB8AC3E}">
        <p14:creationId xmlns:p14="http://schemas.microsoft.com/office/powerpoint/2010/main" val="1857701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1BFFC17-0CD6-89B0-27FC-84C8A6549EE0}"/>
              </a:ext>
            </a:extLst>
          </p:cNvPr>
          <p:cNvSpPr>
            <a:spLocks noGrp="1"/>
          </p:cNvSpPr>
          <p:nvPr>
            <p:ph type="body" sz="quarter" idx="10"/>
          </p:nvPr>
        </p:nvSpPr>
        <p:spPr/>
        <p:txBody>
          <a:bodyPr>
            <a:normAutofit fontScale="92500" lnSpcReduction="20000"/>
          </a:bodyPr>
          <a:lstStyle/>
          <a:p>
            <a:r>
              <a:rPr lang="en-US" dirty="0"/>
              <a:t>10 min</a:t>
            </a:r>
            <a:endParaRPr lang="fr-FR" dirty="0"/>
          </a:p>
        </p:txBody>
      </p:sp>
    </p:spTree>
    <p:extLst>
      <p:ext uri="{BB962C8B-B14F-4D97-AF65-F5344CB8AC3E}">
        <p14:creationId xmlns:p14="http://schemas.microsoft.com/office/powerpoint/2010/main" val="1871307713"/>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l">
          <a:defRPr sz="2000" dirty="0">
            <a:latin typeface="Calibri" panose="020F0502020204030204" pitchFamily="34" charset="0"/>
            <a:cs typeface="Calibri" panose="020F0502020204030204" pitchFamily="34" charset="0"/>
          </a:defRPr>
        </a:defPPr>
      </a:lstStyle>
    </a:tx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11967</TotalTime>
  <Words>3446</Words>
  <Application>Microsoft Macintosh PowerPoint</Application>
  <PresentationFormat>Grand écran</PresentationFormat>
  <Paragraphs>1011</Paragraphs>
  <Slides>78</Slides>
  <Notes>4</Notes>
  <HiddenSlides>7</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78</vt:i4>
      </vt:variant>
    </vt:vector>
  </HeadingPairs>
  <TitlesOfParts>
    <vt:vector size="87" baseType="lpstr">
      <vt:lpstr>Aptos</vt:lpstr>
      <vt:lpstr>Aptos Display</vt:lpstr>
      <vt:lpstr>Arial</vt:lpstr>
      <vt:lpstr>Calibri</vt:lpstr>
      <vt:lpstr>Cambria Math</vt:lpstr>
      <vt:lpstr>Dosis</vt:lpstr>
      <vt:lpstr>Georgia</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Bonjour! Prêts pour démarrer notre séance? Allons-y!</vt:lpstr>
      <vt:lpstr>Présentation PowerPoint</vt:lpstr>
      <vt:lpstr>Qui peut me rappeler la signification de ces icônes?</vt:lpstr>
      <vt:lpstr>Très bien.</vt:lpstr>
      <vt:lpstr>Présentation PowerPoint</vt:lpstr>
      <vt:lpstr>Présentation PowerPoint</vt:lpstr>
      <vt:lpstr>Présentation PowerPoint</vt:lpstr>
      <vt:lpstr>Présentation PowerPoint</vt:lpstr>
      <vt:lpstr> Nous allons commencé par corriger l’exercice maison</vt:lpstr>
      <vt:lpstr>Présentation PowerPoint</vt:lpstr>
      <vt:lpstr> répondez à la question ci-dessous:</vt:lpstr>
      <vt:lpstr> Voici les bonnes réponses </vt:lpstr>
      <vt:lpstr>Présentation PowerPoint</vt:lpstr>
      <vt:lpstr>A la fin de cette séance, vous serez capables de:</vt:lpstr>
      <vt:lpstr>Pour atteindre cet objectif, nous allons suivre deux étapes</vt:lpstr>
      <vt:lpstr>Présentation PowerPoint</vt:lpstr>
      <vt:lpstr>Je vais examiner cette situation de plus près.</vt:lpstr>
      <vt:lpstr>Je vais regrouper ces données dans un tableau</vt:lpstr>
      <vt:lpstr>Je calcule la fréquence des benjamins</vt:lpstr>
      <vt:lpstr>Je calcule la fréquence des minimes</vt:lpstr>
      <vt:lpstr>Je calcule la fréquence des cadets</vt:lpstr>
      <vt:lpstr>Je calcule la fréquence des Juniors</vt:lpstr>
      <vt:lpstr>En fin j’obtiens ce tableau que j’appelle tableau des fréquences</vt:lpstr>
      <vt:lpstr>Présentation PowerPoint</vt:lpstr>
      <vt:lpstr>Nous allons traiter la situation suivante.</vt:lpstr>
      <vt:lpstr>Complétez pour  calculer la fréquence  de 3 amis.</vt:lpstr>
      <vt:lpstr>Voici les bonnes réponses.</vt:lpstr>
      <vt:lpstr>Complétez pour calculer la fréquence 4 amis</vt:lpstr>
      <vt:lpstr>Voici les bonnes réponses</vt:lpstr>
      <vt:lpstr>Complétez pour calculer  la fréquence 5 amis</vt:lpstr>
      <vt:lpstr>Voici les bonnes réponses</vt:lpstr>
      <vt:lpstr>Complétez pour  calculer la fréquence 6 amis</vt:lpstr>
      <vt:lpstr>Voici les bonnes réponses</vt:lpstr>
      <vt:lpstr>Complétez pour  calculer la fréquence 7 amis</vt:lpstr>
      <vt:lpstr>Voici les bonnes réponses</vt:lpstr>
      <vt:lpstr>En fin nous obtenons le tableau des fréquences</vt:lpstr>
      <vt:lpstr>Présentation PowerPoint</vt:lpstr>
      <vt:lpstr>Maintenant je vais examiner la situation suivante que nous avons déjà traité.</vt:lpstr>
      <vt:lpstr>Je calcule le pourcentage des poussins</vt:lpstr>
      <vt:lpstr>Je calcule le pourcentage des Benjamins</vt:lpstr>
      <vt:lpstr>Je calcule le pourcentage des minimes</vt:lpstr>
      <vt:lpstr>Je calcule le pourcentage des cadets</vt:lpstr>
      <vt:lpstr>Je calcule le pourcentage des juniors</vt:lpstr>
      <vt:lpstr>En fin nous obtenons le tableau des pourcentages</vt:lpstr>
      <vt:lpstr>Présentation PowerPoint</vt:lpstr>
      <vt:lpstr>Nous allons traiter la situation suivante que nous avons déjà vue</vt:lpstr>
      <vt:lpstr>Complétez pour calculer le pourcentage de 3 amis.</vt:lpstr>
      <vt:lpstr>Voici la bonne réponse.</vt:lpstr>
      <vt:lpstr>Complétez pour calculer le pourcentage de 4 amis.</vt:lpstr>
      <vt:lpstr>Voici la bonne réponse.</vt:lpstr>
      <vt:lpstr>Complétez pour calculer le pourcentage de 5 amis.</vt:lpstr>
      <vt:lpstr>Voici la bonne réponse.</vt:lpstr>
      <vt:lpstr>Complétez pour calculer le pourcentage de 6 amis.</vt:lpstr>
      <vt:lpstr>Voici la bonne réponse.</vt:lpstr>
      <vt:lpstr>Complétez pour calculer le pourcentage de 7 amis.</vt:lpstr>
      <vt:lpstr>Voici la bonne réponse.</vt:lpstr>
      <vt:lpstr>Nous obtenons ainsi le tableau des pourcentages</vt:lpstr>
      <vt:lpstr>Présentation PowerPoint</vt:lpstr>
      <vt:lpstr>Travaillez individuellement puis discutez en binômes vos réponses.</vt:lpstr>
      <vt:lpstr>Prenez la correction sur vos livrets.</vt:lpstr>
      <vt:lpstr>Présentation PowerPoint</vt:lpstr>
      <vt:lpstr>Prenez votre livret et votre crayon, puis répondez individuellement aux exercices. Vous avez 10 min</vt:lpstr>
      <vt:lpstr>Le temps est terminé. Voyons ensemble la solution des exercices.</vt:lpstr>
      <vt:lpstr>Présentation PowerPoint</vt:lpstr>
      <vt:lpstr>Qui peut me dire ce que nous avons appris aujourd’hui? </vt:lpstr>
      <vt:lpstr>Dans cette séance nous avons appris les étapes à suivre pour lire un graphe .</vt:lpstr>
      <vt:lpstr>Dans cette séance nous avons appris les étapes à suivre pour lire un graphe .</vt:lpstr>
      <vt:lpstr>Voici l’exercice à faire à la maison pour la séance prochaine.</vt:lpstr>
      <vt:lpstr>C’est la fin de notre séance. N’oubliez pas de réviser votre leçon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Mehdi Alaoui</dc:creator>
  <cp:lastModifiedBy>Microsoft Office User</cp:lastModifiedBy>
  <cp:revision>778</cp:revision>
  <dcterms:created xsi:type="dcterms:W3CDTF">2025-11-03T10:55:47Z</dcterms:created>
  <dcterms:modified xsi:type="dcterms:W3CDTF">2026-05-04T10:40:09Z</dcterms:modified>
</cp:coreProperties>
</file>