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1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297" r:id="rId29"/>
    <p:sldId id="270" r:id="rId30"/>
    <p:sldId id="271" r:id="rId31"/>
    <p:sldId id="272" r:id="rId32"/>
    <p:sldId id="351" r:id="rId33"/>
    <p:sldId id="259" r:id="rId34"/>
    <p:sldId id="348" r:id="rId35"/>
    <p:sldId id="349" r:id="rId36"/>
    <p:sldId id="298" r:id="rId37"/>
    <p:sldId id="313" r:id="rId38"/>
    <p:sldId id="274" r:id="rId39"/>
    <p:sldId id="299" r:id="rId40"/>
    <p:sldId id="260" r:id="rId41"/>
    <p:sldId id="279" r:id="rId42"/>
    <p:sldId id="322" r:id="rId43"/>
    <p:sldId id="323" r:id="rId44"/>
    <p:sldId id="324" r:id="rId45"/>
    <p:sldId id="325" r:id="rId46"/>
    <p:sldId id="311" r:id="rId47"/>
    <p:sldId id="312" r:id="rId48"/>
    <p:sldId id="332" r:id="rId49"/>
    <p:sldId id="333" r:id="rId50"/>
    <p:sldId id="300" r:id="rId51"/>
    <p:sldId id="301" r:id="rId52"/>
    <p:sldId id="281" r:id="rId53"/>
    <p:sldId id="303" r:id="rId54"/>
    <p:sldId id="304" r:id="rId55"/>
    <p:sldId id="282" r:id="rId56"/>
    <p:sldId id="305" r:id="rId57"/>
    <p:sldId id="262" r:id="rId58"/>
    <p:sldId id="283" r:id="rId59"/>
    <p:sldId id="284" r:id="rId60"/>
    <p:sldId id="350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1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51"/>
            <p14:sldId id="259"/>
            <p14:sldId id="348"/>
            <p14:sldId id="349"/>
            <p14:sldId id="298"/>
            <p14:sldId id="313"/>
            <p14:sldId id="274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58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79797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Reconnaître et construire les polygones</a:t>
            </a:r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B5592E3-9CFF-9CA1-BE4E-984ABC9CCE9D}"/>
              </a:ext>
            </a:extLst>
          </p:cNvPr>
          <p:cNvSpPr txBox="1"/>
          <p:nvPr/>
        </p:nvSpPr>
        <p:spPr>
          <a:xfrm>
            <a:off x="2096329" y="4688882"/>
            <a:ext cx="5056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6C050D-76F7-66B4-1A84-F05B4D02AA0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MA" dirty="0"/>
              <a:t>L’enseignant incite les élèves à prendre conscient de ces comportement en classe </a:t>
            </a:r>
            <a:endParaRPr lang="fr-FR" dirty="0"/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/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/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Page : 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116C104-2BC3-41D4-19BA-3B8BF5E13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66" y="1248458"/>
            <a:ext cx="11581827" cy="35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367660" y="272126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polygone ci-après ,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segment AB</a:t>
            </a:r>
          </a:p>
          <a:p>
            <a:pPr defTabSz="342900">
              <a:buClrTx/>
            </a:pP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est un 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314490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11F60FB3-9FB9-3FE9-78AB-4F33D2EF5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18" y="2368726"/>
            <a:ext cx="2959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 côté est un segment reliant deux sommets  consécutifs.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9079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E6FF25-D878-190A-9053-BE37A248FD77}"/>
              </a:ext>
            </a:extLst>
          </p:cNvPr>
          <p:cNvSpPr txBox="1"/>
          <p:nvPr/>
        </p:nvSpPr>
        <p:spPr>
          <a:xfrm>
            <a:off x="2367660" y="272126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polygone ci-après ,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segment AB</a:t>
            </a:r>
          </a:p>
          <a:p>
            <a:pPr defTabSz="342900">
              <a:buClrTx/>
            </a:pP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  <a:r>
              <a:rPr lang="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est appelé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un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côté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E6731A-D2F7-90A7-5D2F-4B4B1F8D5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18" y="2368726"/>
            <a:ext cx="2959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 Complétez: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32143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50F11C0-513A-BDAE-8CF0-D6E3114AE668}"/>
              </a:ext>
            </a:extLst>
          </p:cNvPr>
          <p:cNvSpPr txBox="1"/>
          <p:nvPr/>
        </p:nvSpPr>
        <p:spPr>
          <a:xfrm>
            <a:off x="2367660" y="272126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polygone ci-après ,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segment AC</a:t>
            </a:r>
          </a:p>
          <a:p>
            <a:pPr defTabSz="342900">
              <a:buClrTx/>
            </a:pP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est une 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0447BF-36B3-ED14-2369-F1346F867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18" y="2368726"/>
            <a:ext cx="2959100" cy="274320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5706637-007F-1F81-5C32-D54EF48FE1F2}"/>
              </a:ext>
            </a:extLst>
          </p:cNvPr>
          <p:cNvCxnSpPr/>
          <p:nvPr/>
        </p:nvCxnSpPr>
        <p:spPr>
          <a:xfrm>
            <a:off x="7535119" y="3634451"/>
            <a:ext cx="1828800" cy="104172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une diagonale est un segment reliant deux sommets non consécutifs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326674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4DADBA-64CA-D0FC-7B1D-D13D7C7F4873}"/>
              </a:ext>
            </a:extLst>
          </p:cNvPr>
          <p:cNvSpPr txBox="1"/>
          <p:nvPr/>
        </p:nvSpPr>
        <p:spPr>
          <a:xfrm>
            <a:off x="2367660" y="272126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Dans le polygone ci-après , </a:t>
            </a:r>
            <a:r>
              <a:rPr lang="fr-MA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segment AC</a:t>
            </a:r>
          </a:p>
          <a:p>
            <a:pPr defTabSz="342900">
              <a:buClrTx/>
            </a:pP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 est une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diagonale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339075-25FB-40F2-8971-0FC492443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18" y="2368726"/>
            <a:ext cx="2959100" cy="274320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4BE4633-DB5B-4117-8589-21EB60157E2C}"/>
              </a:ext>
            </a:extLst>
          </p:cNvPr>
          <p:cNvCxnSpPr/>
          <p:nvPr/>
        </p:nvCxnSpPr>
        <p:spPr>
          <a:xfrm>
            <a:off x="7535119" y="3634451"/>
            <a:ext cx="1828800" cy="104172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2235708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La figure suivante est un polygone :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93538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93116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9CC4C1-A4D7-B2D9-E584-1CE51D46B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97" y="2972041"/>
            <a:ext cx="19558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un polygone est une ligne brisée fermée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F98E640B-6F2B-4A00-DEE1-447FACC758E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………………….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447736" y="518967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8B63BC4C-1018-D0E4-D876-45F37E7A50CC}"/>
              </a:ext>
            </a:extLst>
          </p:cNvPr>
          <p:cNvSpPr txBox="1"/>
          <p:nvPr/>
        </p:nvSpPr>
        <p:spPr>
          <a:xfrm>
            <a:off x="2333428" y="2428889"/>
            <a:ext cx="7092719" cy="2235708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La figure suivante est un polygone :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1EAC7B-FA57-3E39-2993-B2513FA8B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97" y="2972041"/>
            <a:ext cx="19558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102472" y="406852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65;p44">
            <a:extLst>
              <a:ext uri="{FF2B5EF4-FFF2-40B4-BE49-F238E27FC236}">
                <a16:creationId xmlns:a16="http://schemas.microsoft.com/office/drawing/2014/main" id="{0CF7B3AA-D854-9A5C-6A4C-834ED62DF717}"/>
              </a:ext>
            </a:extLst>
          </p:cNvPr>
          <p:cNvSpPr txBox="1"/>
          <p:nvPr/>
        </p:nvSpPr>
        <p:spPr>
          <a:xfrm>
            <a:off x="2102472" y="1311035"/>
            <a:ext cx="7092719" cy="240511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La figure suivante est un polygone :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1CB804-A960-C990-15BA-35FCA31DA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r="1"/>
          <a:stretch/>
        </p:blipFill>
        <p:spPr>
          <a:xfrm>
            <a:off x="4527030" y="1816620"/>
            <a:ext cx="2369107" cy="17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un polygone est une ligne brisée fermée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7216780" y="409055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EE8D1CE4-C821-D619-30B8-CBF8F905C408}"/>
              </a:ext>
            </a:extLst>
          </p:cNvPr>
          <p:cNvSpPr txBox="1"/>
          <p:nvPr/>
        </p:nvSpPr>
        <p:spPr>
          <a:xfrm>
            <a:off x="2102472" y="1311035"/>
            <a:ext cx="7092719" cy="240511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La figure suivante est un polygone :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37AA2C-B784-BA6E-304E-1251CDCFA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r="1"/>
          <a:stretch/>
        </p:blipFill>
        <p:spPr>
          <a:xfrm>
            <a:off x="4527030" y="1816620"/>
            <a:ext cx="2369107" cy="17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Rappelez vous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Un polygone est une ligne brisée fermée </a:t>
            </a:r>
          </a:p>
          <a:p>
            <a:endParaRPr lang="fr-FR" dirty="0"/>
          </a:p>
          <a:p>
            <a:r>
              <a:rPr lang="fr-FR" dirty="0"/>
              <a:t>Dans un polygone :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Wingdings" pitchFamily="2" charset="2"/>
              <a:buChar char="ü"/>
            </a:pPr>
            <a:r>
              <a:rPr lang="fr-FR" dirty="0"/>
              <a:t>Un côté est un segment reliant deux sommets consécutifs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>
              <a:buFont typeface="Wingdings" pitchFamily="2" charset="2"/>
              <a:buChar char="ü"/>
            </a:pPr>
            <a:r>
              <a:rPr lang="fr-FR" dirty="0"/>
              <a:t>Une diagonale est un segment reliant deux sommets non consécutifs  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en donnant d autres exemples si nécessaire: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2805720" y="2724488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3104054" y="3041289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un polygone, le nombre de sommets est toujours égale au nombres de côtés ? </a:t>
            </a: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sur la tâche.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31968" y="2669426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polygones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2446062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 polygone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identifie les sommets ,les côtés , les diagonales  puis donne le nom du polygone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364F60-6252-0BF3-92CC-B301F2CCA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437" y="1228983"/>
            <a:ext cx="3644900" cy="3746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312F5B6-EFC1-91D1-64ED-39FE98284C96}"/>
              </a:ext>
            </a:extLst>
          </p:cNvPr>
          <p:cNvSpPr txBox="1"/>
          <p:nvPr/>
        </p:nvSpPr>
        <p:spPr>
          <a:xfrm>
            <a:off x="833377" y="1719346"/>
            <a:ext cx="4110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sommets sont les points : A;B et 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F9C1572-2ECC-8810-63D5-8F8EEFF215BA}"/>
              </a:ext>
            </a:extLst>
          </p:cNvPr>
          <p:cNvSpPr txBox="1"/>
          <p:nvPr/>
        </p:nvSpPr>
        <p:spPr>
          <a:xfrm>
            <a:off x="884663" y="2748715"/>
            <a:ext cx="45352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côtés sont les segments  : AB;BC et CA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0A248E3-B720-5561-F81E-5D502770FB9A}"/>
              </a:ext>
            </a:extLst>
          </p:cNvPr>
          <p:cNvSpPr txBox="1"/>
          <p:nvPr/>
        </p:nvSpPr>
        <p:spPr>
          <a:xfrm>
            <a:off x="824459" y="4092315"/>
            <a:ext cx="2696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diagonales : aucune </a:t>
            </a:r>
          </a:p>
        </p:txBody>
      </p:sp>
      <p:sp>
        <p:nvSpPr>
          <p:cNvPr id="3" name="Flèche vers la droite 2">
            <a:extLst>
              <a:ext uri="{FF2B5EF4-FFF2-40B4-BE49-F238E27FC236}">
                <a16:creationId xmlns:a16="http://schemas.microsoft.com/office/drawing/2014/main" id="{55AED623-A7A2-0CA6-3025-835291F1501B}"/>
              </a:ext>
            </a:extLst>
          </p:cNvPr>
          <p:cNvSpPr/>
          <p:nvPr/>
        </p:nvSpPr>
        <p:spPr>
          <a:xfrm>
            <a:off x="5231757" y="1886674"/>
            <a:ext cx="630479" cy="781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2A2846-C88D-FBB5-88B0-1AC300C90286}"/>
              </a:ext>
            </a:extLst>
          </p:cNvPr>
          <p:cNvSpPr txBox="1"/>
          <p:nvPr/>
        </p:nvSpPr>
        <p:spPr>
          <a:xfrm>
            <a:off x="6096000" y="1719346"/>
            <a:ext cx="1332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3 sommets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B59EA6F-A355-CB65-E390-0DEEDFADA2FC}"/>
              </a:ext>
            </a:extLst>
          </p:cNvPr>
          <p:cNvSpPr txBox="1"/>
          <p:nvPr/>
        </p:nvSpPr>
        <p:spPr>
          <a:xfrm>
            <a:off x="6168791" y="2724982"/>
            <a:ext cx="926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3 côtés</a:t>
            </a:r>
          </a:p>
        </p:txBody>
      </p:sp>
      <p:sp>
        <p:nvSpPr>
          <p:cNvPr id="12" name="Flèche vers la droite 11">
            <a:extLst>
              <a:ext uri="{FF2B5EF4-FFF2-40B4-BE49-F238E27FC236}">
                <a16:creationId xmlns:a16="http://schemas.microsoft.com/office/drawing/2014/main" id="{A5974E9D-CE10-38FE-2EF6-2B295CF6AB32}"/>
              </a:ext>
            </a:extLst>
          </p:cNvPr>
          <p:cNvSpPr/>
          <p:nvPr/>
        </p:nvSpPr>
        <p:spPr>
          <a:xfrm>
            <a:off x="5462670" y="2902177"/>
            <a:ext cx="630479" cy="933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8580696-00AB-215D-7F58-09BE43BD25E6}"/>
              </a:ext>
            </a:extLst>
          </p:cNvPr>
          <p:cNvSpPr txBox="1"/>
          <p:nvPr/>
        </p:nvSpPr>
        <p:spPr>
          <a:xfrm>
            <a:off x="833377" y="5416952"/>
            <a:ext cx="3576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Ce polygone est appelé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triangle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DA7E9D1-3BDE-BBA3-4AB4-0F8C598A09E4}"/>
              </a:ext>
            </a:extLst>
          </p:cNvPr>
          <p:cNvSpPr txBox="1"/>
          <p:nvPr/>
        </p:nvSpPr>
        <p:spPr>
          <a:xfrm>
            <a:off x="839449" y="1244184"/>
            <a:ext cx="3390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polygone ABC ci-après: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 animBg="1"/>
      <p:bldP spid="10" grpId="0"/>
      <p:bldP spid="11" grpId="0"/>
      <p:bldP spid="12" grpId="0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CDAF3-26EB-64BD-562F-15A21FAF6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3EF09D28-2804-11FC-4EDE-F5088AB700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7589DA-8320-EB92-EBA0-DD20D5ACB820}"/>
              </a:ext>
            </a:extLst>
          </p:cNvPr>
          <p:cNvSpPr txBox="1"/>
          <p:nvPr/>
        </p:nvSpPr>
        <p:spPr>
          <a:xfrm>
            <a:off x="776892" y="1851846"/>
            <a:ext cx="3389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sommets sont : A;B , C et 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AFAA65-73D0-5B04-7897-D747DE88EFFB}"/>
              </a:ext>
            </a:extLst>
          </p:cNvPr>
          <p:cNvSpPr txBox="1"/>
          <p:nvPr/>
        </p:nvSpPr>
        <p:spPr>
          <a:xfrm>
            <a:off x="840682" y="2860140"/>
            <a:ext cx="3618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côtés sont : AB;BC , CD et DA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5B87E6-A4C5-0744-9AF8-9A52A4BFDAB1}"/>
              </a:ext>
            </a:extLst>
          </p:cNvPr>
          <p:cNvSpPr txBox="1"/>
          <p:nvPr/>
        </p:nvSpPr>
        <p:spPr>
          <a:xfrm>
            <a:off x="846004" y="4016535"/>
            <a:ext cx="341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diagonales sont : AC et BD 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14C74BE-BDE9-1F75-5817-E22E78B22089}"/>
              </a:ext>
            </a:extLst>
          </p:cNvPr>
          <p:cNvGrpSpPr/>
          <p:nvPr/>
        </p:nvGrpSpPr>
        <p:grpSpPr>
          <a:xfrm>
            <a:off x="7367041" y="1639921"/>
            <a:ext cx="4000500" cy="3276600"/>
            <a:chOff x="7367041" y="1639921"/>
            <a:chExt cx="4000500" cy="32766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C814F9C-E487-457B-CA3A-C58530F9F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7041" y="1639921"/>
              <a:ext cx="4000500" cy="3276600"/>
            </a:xfrm>
            <a:prstGeom prst="rect">
              <a:avLst/>
            </a:prstGeom>
          </p:spPr>
        </p:pic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01D2B10F-85DE-E4B0-911C-450EBD29BA7B}"/>
                </a:ext>
              </a:extLst>
            </p:cNvPr>
            <p:cNvCxnSpPr/>
            <p:nvPr/>
          </p:nvCxnSpPr>
          <p:spPr>
            <a:xfrm>
              <a:off x="7824866" y="2264072"/>
              <a:ext cx="2893101" cy="2028298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66A5046-286E-F60D-98E2-2D1699289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24866" y="2533338"/>
              <a:ext cx="1723868" cy="1959087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re 1">
            <a:extLst>
              <a:ext uri="{FF2B5EF4-FFF2-40B4-BE49-F238E27FC236}">
                <a16:creationId xmlns:a16="http://schemas.microsoft.com/office/drawing/2014/main" id="{7B85AEC4-4CC6-072E-61D7-14577BF82AAA}"/>
              </a:ext>
            </a:extLst>
          </p:cNvPr>
          <p:cNvSpPr txBox="1">
            <a:spLocks/>
          </p:cNvSpPr>
          <p:nvPr/>
        </p:nvSpPr>
        <p:spPr>
          <a:xfrm>
            <a:off x="957454" y="452044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latin typeface="Calibri" panose="020F0502020204030204"/>
              </a:rPr>
              <a:t>Voici un autre polygone :</a:t>
            </a:r>
            <a:endParaRPr lang="fr-FR" dirty="0"/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A1B6F2E-9F99-D581-00BF-9529A35D42BB}"/>
              </a:ext>
            </a:extLst>
          </p:cNvPr>
          <p:cNvSpPr txBox="1">
            <a:spLocks/>
          </p:cNvSpPr>
          <p:nvPr/>
        </p:nvSpPr>
        <p:spPr>
          <a:xfrm>
            <a:off x="957070" y="723952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identifie les sommets ,les côtés , les diagonales  puis donne le nom du polygone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04DDBFB-12EF-81C2-2417-1623F13E2EA0}"/>
              </a:ext>
            </a:extLst>
          </p:cNvPr>
          <p:cNvSpPr txBox="1"/>
          <p:nvPr/>
        </p:nvSpPr>
        <p:spPr>
          <a:xfrm>
            <a:off x="891251" y="5312780"/>
            <a:ext cx="4030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Ce polygone est appelé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quadrilatère </a:t>
            </a:r>
          </a:p>
        </p:txBody>
      </p:sp>
      <p:sp>
        <p:nvSpPr>
          <p:cNvPr id="18" name="Flèche vers la droite 17">
            <a:extLst>
              <a:ext uri="{FF2B5EF4-FFF2-40B4-BE49-F238E27FC236}">
                <a16:creationId xmlns:a16="http://schemas.microsoft.com/office/drawing/2014/main" id="{4F7D0E26-06A4-D10E-F686-0931A40A783F}"/>
              </a:ext>
            </a:extLst>
          </p:cNvPr>
          <p:cNvSpPr/>
          <p:nvPr/>
        </p:nvSpPr>
        <p:spPr>
          <a:xfrm>
            <a:off x="5185458" y="2040190"/>
            <a:ext cx="470609" cy="1242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52DF615-B6FC-FF84-5C36-3398118742F5}"/>
              </a:ext>
            </a:extLst>
          </p:cNvPr>
          <p:cNvSpPr txBox="1"/>
          <p:nvPr/>
        </p:nvSpPr>
        <p:spPr>
          <a:xfrm>
            <a:off x="5656067" y="1857878"/>
            <a:ext cx="1390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4 sommets </a:t>
            </a:r>
          </a:p>
        </p:txBody>
      </p:sp>
      <p:sp>
        <p:nvSpPr>
          <p:cNvPr id="20" name="Flèche vers la droite 19">
            <a:extLst>
              <a:ext uri="{FF2B5EF4-FFF2-40B4-BE49-F238E27FC236}">
                <a16:creationId xmlns:a16="http://schemas.microsoft.com/office/drawing/2014/main" id="{9C89C9DC-AFDA-5CEE-2F97-B2AE8A161966}"/>
              </a:ext>
            </a:extLst>
          </p:cNvPr>
          <p:cNvSpPr/>
          <p:nvPr/>
        </p:nvSpPr>
        <p:spPr>
          <a:xfrm>
            <a:off x="5018620" y="4207033"/>
            <a:ext cx="637447" cy="1242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a droite 20">
            <a:extLst>
              <a:ext uri="{FF2B5EF4-FFF2-40B4-BE49-F238E27FC236}">
                <a16:creationId xmlns:a16="http://schemas.microsoft.com/office/drawing/2014/main" id="{80BAE760-A67F-492E-0787-D4F715821020}"/>
              </a:ext>
            </a:extLst>
          </p:cNvPr>
          <p:cNvSpPr/>
          <p:nvPr/>
        </p:nvSpPr>
        <p:spPr>
          <a:xfrm>
            <a:off x="5006493" y="3021122"/>
            <a:ext cx="582820" cy="10546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D305813-5D5A-3529-0D9D-223DC476DA2F}"/>
              </a:ext>
            </a:extLst>
          </p:cNvPr>
          <p:cNvSpPr txBox="1"/>
          <p:nvPr/>
        </p:nvSpPr>
        <p:spPr>
          <a:xfrm>
            <a:off x="5668194" y="4047464"/>
            <a:ext cx="1547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 diagonales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BB9266B-C5F3-1339-25C9-EB3BE8AB75B9}"/>
              </a:ext>
            </a:extLst>
          </p:cNvPr>
          <p:cNvSpPr txBox="1"/>
          <p:nvPr/>
        </p:nvSpPr>
        <p:spPr>
          <a:xfrm>
            <a:off x="5656067" y="2847664"/>
            <a:ext cx="984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4 côtés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EC7C57-C169-DF9B-1661-DEA33080E31B}"/>
              </a:ext>
            </a:extLst>
          </p:cNvPr>
          <p:cNvSpPr txBox="1"/>
          <p:nvPr/>
        </p:nvSpPr>
        <p:spPr>
          <a:xfrm>
            <a:off x="839449" y="1244184"/>
            <a:ext cx="3547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polygone ABCD ci-après:</a:t>
            </a:r>
          </a:p>
        </p:txBody>
      </p:sp>
    </p:spTree>
    <p:extLst>
      <p:ext uri="{BB962C8B-B14F-4D97-AF65-F5344CB8AC3E}">
        <p14:creationId xmlns:p14="http://schemas.microsoft.com/office/powerpoint/2010/main" val="27560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7" grpId="0"/>
      <p:bldP spid="18" grpId="0" animBg="1"/>
      <p:bldP spid="19" grpId="0"/>
      <p:bldP spid="20" grpId="0" animBg="1"/>
      <p:bldP spid="21" grpId="0" animBg="1"/>
      <p:bldP spid="22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FA5B0-7D3C-416C-F370-40D9968B5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72BE3FEE-31E0-2668-47A6-103E0A9BB1D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F7F0A9C-03C7-70A6-E11E-3EBCB86838D4}"/>
              </a:ext>
            </a:extLst>
          </p:cNvPr>
          <p:cNvSpPr txBox="1"/>
          <p:nvPr/>
        </p:nvSpPr>
        <p:spPr>
          <a:xfrm>
            <a:off x="863299" y="1949048"/>
            <a:ext cx="3693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sommets sont : A;B , C , D et 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DB4008-2BC4-0661-B23E-8EF969CBF084}"/>
              </a:ext>
            </a:extLst>
          </p:cNvPr>
          <p:cNvSpPr txBox="1"/>
          <p:nvPr/>
        </p:nvSpPr>
        <p:spPr>
          <a:xfrm>
            <a:off x="957070" y="2875241"/>
            <a:ext cx="4049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côtés sont : AB;BC , CD , DE et EA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631D35-60A9-2AC6-9B02-8FEE3164B1FE}"/>
              </a:ext>
            </a:extLst>
          </p:cNvPr>
          <p:cNvSpPr txBox="1"/>
          <p:nvPr/>
        </p:nvSpPr>
        <p:spPr>
          <a:xfrm>
            <a:off x="957070" y="4106188"/>
            <a:ext cx="467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ses diagonales sont : AC ; AD ; BD;BE et CE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E8A013E-3596-35B3-7A2C-F4B0C4A6E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241" y="1193800"/>
            <a:ext cx="4432300" cy="44704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7E1CA74-6395-C89C-63B9-41057A723A0E}"/>
              </a:ext>
            </a:extLst>
          </p:cNvPr>
          <p:cNvCxnSpPr>
            <a:cxnSpLocks/>
          </p:cNvCxnSpPr>
          <p:nvPr/>
        </p:nvCxnSpPr>
        <p:spPr>
          <a:xfrm>
            <a:off x="7929796" y="1953000"/>
            <a:ext cx="2808000" cy="14760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55FE969-0699-2222-82FE-996CBF18D7C9}"/>
              </a:ext>
            </a:extLst>
          </p:cNvPr>
          <p:cNvCxnSpPr>
            <a:cxnSpLocks/>
          </p:cNvCxnSpPr>
          <p:nvPr/>
        </p:nvCxnSpPr>
        <p:spPr>
          <a:xfrm flipH="1" flipV="1">
            <a:off x="7929796" y="1953000"/>
            <a:ext cx="1440000" cy="31320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9962C58-D2E9-547E-3123-98D89D8399EB}"/>
              </a:ext>
            </a:extLst>
          </p:cNvPr>
          <p:cNvCxnSpPr>
            <a:cxnSpLocks/>
          </p:cNvCxnSpPr>
          <p:nvPr/>
        </p:nvCxnSpPr>
        <p:spPr>
          <a:xfrm flipV="1">
            <a:off x="7399449" y="2161814"/>
            <a:ext cx="2412000" cy="18000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6E1B1B-B127-51ED-7EC1-BB186ABB76F4}"/>
              </a:ext>
            </a:extLst>
          </p:cNvPr>
          <p:cNvCxnSpPr>
            <a:cxnSpLocks/>
          </p:cNvCxnSpPr>
          <p:nvPr/>
        </p:nvCxnSpPr>
        <p:spPr>
          <a:xfrm flipH="1">
            <a:off x="7399449" y="3429000"/>
            <a:ext cx="3302347" cy="53281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DCFB55C8-B6A0-E4F5-6053-B987D9BE5FE7}"/>
              </a:ext>
            </a:extLst>
          </p:cNvPr>
          <p:cNvCxnSpPr>
            <a:cxnSpLocks/>
          </p:cNvCxnSpPr>
          <p:nvPr/>
        </p:nvCxnSpPr>
        <p:spPr>
          <a:xfrm flipV="1">
            <a:off x="9356994" y="2161814"/>
            <a:ext cx="468000" cy="29160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01B3E098-0893-411F-A6B6-328A1ED5517A}"/>
              </a:ext>
            </a:extLst>
          </p:cNvPr>
          <p:cNvSpPr txBox="1">
            <a:spLocks/>
          </p:cNvSpPr>
          <p:nvPr/>
        </p:nvSpPr>
        <p:spPr>
          <a:xfrm>
            <a:off x="957454" y="359726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latin typeface="Calibri" panose="020F0502020204030204"/>
              </a:rPr>
              <a:t>Voici un autre polygone :</a:t>
            </a:r>
            <a:endParaRPr lang="fr-FR" dirty="0"/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CBD36E0D-5C9E-2DC2-9336-E475F6D3E5DA}"/>
              </a:ext>
            </a:extLst>
          </p:cNvPr>
          <p:cNvSpPr txBox="1">
            <a:spLocks/>
          </p:cNvSpPr>
          <p:nvPr/>
        </p:nvSpPr>
        <p:spPr>
          <a:xfrm>
            <a:off x="957070" y="723952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identifie les sommets ,les côtés , les diagonales  puis donne le nom du polygone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46687B7-18F9-9AAC-0A22-DB6FA25BD32B}"/>
              </a:ext>
            </a:extLst>
          </p:cNvPr>
          <p:cNvSpPr txBox="1"/>
          <p:nvPr/>
        </p:nvSpPr>
        <p:spPr>
          <a:xfrm>
            <a:off x="839449" y="1244184"/>
            <a:ext cx="3672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polygone ABCDE ci-après:</a:t>
            </a:r>
          </a:p>
        </p:txBody>
      </p:sp>
    </p:spTree>
    <p:extLst>
      <p:ext uri="{BB962C8B-B14F-4D97-AF65-F5344CB8AC3E}">
        <p14:creationId xmlns:p14="http://schemas.microsoft.com/office/powerpoint/2010/main" val="335161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1260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je nomme les polygones suivant leur nombre de côtés: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33DDD4-F441-1677-0930-D95AA47C3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2" y="1019121"/>
            <a:ext cx="11148591" cy="5102302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1319A3FB-A66D-5437-04A9-39C79DF15281}"/>
              </a:ext>
            </a:extLst>
          </p:cNvPr>
          <p:cNvSpPr/>
          <p:nvPr/>
        </p:nvSpPr>
        <p:spPr>
          <a:xfrm>
            <a:off x="5416952" y="2627453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6B41DCA-F440-ECF9-9516-AC213E5AB21C}"/>
              </a:ext>
            </a:extLst>
          </p:cNvPr>
          <p:cNvSpPr/>
          <p:nvPr/>
        </p:nvSpPr>
        <p:spPr>
          <a:xfrm>
            <a:off x="4782273" y="3419801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3E48A37-A895-2D30-9A08-982B8473F4D8}"/>
              </a:ext>
            </a:extLst>
          </p:cNvPr>
          <p:cNvSpPr/>
          <p:nvPr/>
        </p:nvSpPr>
        <p:spPr>
          <a:xfrm>
            <a:off x="5521124" y="3429000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EA9997-4863-24A3-3325-0BB8D449A992}"/>
              </a:ext>
            </a:extLst>
          </p:cNvPr>
          <p:cNvSpPr/>
          <p:nvPr/>
        </p:nvSpPr>
        <p:spPr>
          <a:xfrm>
            <a:off x="7199453" y="3750197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33B611-59E1-7FDC-8ADC-CBCCFBDB787E}"/>
              </a:ext>
            </a:extLst>
          </p:cNvPr>
          <p:cNvSpPr/>
          <p:nvPr/>
        </p:nvSpPr>
        <p:spPr>
          <a:xfrm>
            <a:off x="7321873" y="4236669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993C45-8E34-2364-F7A8-DCA03649BAC3}"/>
              </a:ext>
            </a:extLst>
          </p:cNvPr>
          <p:cNvSpPr/>
          <p:nvPr/>
        </p:nvSpPr>
        <p:spPr>
          <a:xfrm>
            <a:off x="7321872" y="4797792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ADBE3A-3F4F-518D-2B77-22CFA6D3FC00}"/>
              </a:ext>
            </a:extLst>
          </p:cNvPr>
          <p:cNvSpPr/>
          <p:nvPr/>
        </p:nvSpPr>
        <p:spPr>
          <a:xfrm>
            <a:off x="6824160" y="5412673"/>
            <a:ext cx="1855145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575951-B858-E20E-415A-1780B569381D}"/>
              </a:ext>
            </a:extLst>
          </p:cNvPr>
          <p:cNvSpPr/>
          <p:nvPr/>
        </p:nvSpPr>
        <p:spPr>
          <a:xfrm>
            <a:off x="9512981" y="3750197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F7DE4A-ACA0-634B-B39F-D9F78CEBD7F2}"/>
              </a:ext>
            </a:extLst>
          </p:cNvPr>
          <p:cNvSpPr/>
          <p:nvPr/>
        </p:nvSpPr>
        <p:spPr>
          <a:xfrm>
            <a:off x="9512982" y="4321033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FD1351-348E-9548-6784-8F192D175029}"/>
              </a:ext>
            </a:extLst>
          </p:cNvPr>
          <p:cNvSpPr/>
          <p:nvPr/>
        </p:nvSpPr>
        <p:spPr>
          <a:xfrm>
            <a:off x="9448277" y="4831412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DB97F5-5795-D1F5-D863-9B585DA1AAA2}"/>
              </a:ext>
            </a:extLst>
          </p:cNvPr>
          <p:cNvSpPr/>
          <p:nvPr/>
        </p:nvSpPr>
        <p:spPr>
          <a:xfrm>
            <a:off x="9062122" y="5451791"/>
            <a:ext cx="1855145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02B939-3627-5BD9-2433-DFA78CA4C0D9}"/>
              </a:ext>
            </a:extLst>
          </p:cNvPr>
          <p:cNvSpPr/>
          <p:nvPr/>
        </p:nvSpPr>
        <p:spPr>
          <a:xfrm>
            <a:off x="4884516" y="3750197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8C80A8-4826-C556-974A-851F1B126180}"/>
              </a:ext>
            </a:extLst>
          </p:cNvPr>
          <p:cNvSpPr/>
          <p:nvPr/>
        </p:nvSpPr>
        <p:spPr>
          <a:xfrm>
            <a:off x="4733530" y="4287444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2CF7DB-F7DF-9C30-2EC6-609D2D0BB4B8}"/>
              </a:ext>
            </a:extLst>
          </p:cNvPr>
          <p:cNvSpPr/>
          <p:nvPr/>
        </p:nvSpPr>
        <p:spPr>
          <a:xfrm>
            <a:off x="4733529" y="4897023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888B37B-75C6-E5F2-BB51-0BB9A0B67467}"/>
              </a:ext>
            </a:extLst>
          </p:cNvPr>
          <p:cNvSpPr/>
          <p:nvPr/>
        </p:nvSpPr>
        <p:spPr>
          <a:xfrm>
            <a:off x="4733529" y="5450122"/>
            <a:ext cx="106487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2151FC-048F-DB03-8A5C-17D9546A13CE}"/>
              </a:ext>
            </a:extLst>
          </p:cNvPr>
          <p:cNvSpPr txBox="1"/>
          <p:nvPr/>
        </p:nvSpPr>
        <p:spPr>
          <a:xfrm>
            <a:off x="4992547" y="4301566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E4860E-22A6-072F-C044-87B31F923AD1}"/>
              </a:ext>
            </a:extLst>
          </p:cNvPr>
          <p:cNvSpPr txBox="1"/>
          <p:nvPr/>
        </p:nvSpPr>
        <p:spPr>
          <a:xfrm>
            <a:off x="4992546" y="4856631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C620413-AE24-1401-2579-25454D699C24}"/>
              </a:ext>
            </a:extLst>
          </p:cNvPr>
          <p:cNvSpPr txBox="1"/>
          <p:nvPr/>
        </p:nvSpPr>
        <p:spPr>
          <a:xfrm>
            <a:off x="4632471" y="5439200"/>
            <a:ext cx="1296365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triangle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4C95F1-EA3A-55CD-4B0C-93F5919303EF}"/>
              </a:ext>
            </a:extLst>
          </p:cNvPr>
          <p:cNvSpPr txBox="1"/>
          <p:nvPr/>
        </p:nvSpPr>
        <p:spPr>
          <a:xfrm>
            <a:off x="4992548" y="3759396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8102C95-4222-FAB9-5687-80AE8BE1B94E}"/>
              </a:ext>
            </a:extLst>
          </p:cNvPr>
          <p:cNvSpPr txBox="1"/>
          <p:nvPr/>
        </p:nvSpPr>
        <p:spPr>
          <a:xfrm>
            <a:off x="7319079" y="3727974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4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B66D91-20C3-5310-7646-2861028F800D}"/>
              </a:ext>
            </a:extLst>
          </p:cNvPr>
          <p:cNvSpPr txBox="1"/>
          <p:nvPr/>
        </p:nvSpPr>
        <p:spPr>
          <a:xfrm>
            <a:off x="7337782" y="4273994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4AF80E8-4904-58FC-F25C-5D8CDFD5A33D}"/>
              </a:ext>
            </a:extLst>
          </p:cNvPr>
          <p:cNvSpPr txBox="1"/>
          <p:nvPr/>
        </p:nvSpPr>
        <p:spPr>
          <a:xfrm>
            <a:off x="7311203" y="4885728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69FE0F8-D860-75AA-BD85-DEDE008E4066}"/>
              </a:ext>
            </a:extLst>
          </p:cNvPr>
          <p:cNvSpPr txBox="1"/>
          <p:nvPr/>
        </p:nvSpPr>
        <p:spPr>
          <a:xfrm>
            <a:off x="6824160" y="5413897"/>
            <a:ext cx="1768025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quadrilatère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A36149D-131E-8A8F-A08E-0630E1916CAF}"/>
              </a:ext>
            </a:extLst>
          </p:cNvPr>
          <p:cNvSpPr txBox="1"/>
          <p:nvPr/>
        </p:nvSpPr>
        <p:spPr>
          <a:xfrm>
            <a:off x="9610322" y="3719190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5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F99D16D-8FFB-63E3-7F71-637DD9E8A8D6}"/>
              </a:ext>
            </a:extLst>
          </p:cNvPr>
          <p:cNvSpPr txBox="1"/>
          <p:nvPr/>
        </p:nvSpPr>
        <p:spPr>
          <a:xfrm>
            <a:off x="9555735" y="4273994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637C97B-F46B-A19E-6A17-A7ADCAD876FE}"/>
              </a:ext>
            </a:extLst>
          </p:cNvPr>
          <p:cNvSpPr txBox="1"/>
          <p:nvPr/>
        </p:nvSpPr>
        <p:spPr>
          <a:xfrm>
            <a:off x="9644377" y="4873620"/>
            <a:ext cx="740779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5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CC91A66-1BCF-C124-C547-C1D7DF7A430F}"/>
              </a:ext>
            </a:extLst>
          </p:cNvPr>
          <p:cNvSpPr txBox="1"/>
          <p:nvPr/>
        </p:nvSpPr>
        <p:spPr>
          <a:xfrm>
            <a:off x="9015825" y="5416238"/>
            <a:ext cx="2181827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pentagone 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20CD84EA-8CDF-C031-F13F-16682F669E5C}"/>
              </a:ext>
            </a:extLst>
          </p:cNvPr>
          <p:cNvSpPr/>
          <p:nvPr/>
        </p:nvSpPr>
        <p:spPr>
          <a:xfrm>
            <a:off x="7200043" y="2627453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6564884-C56C-AA5A-B949-01AEA47AFF16}"/>
              </a:ext>
            </a:extLst>
          </p:cNvPr>
          <p:cNvSpPr/>
          <p:nvPr/>
        </p:nvSpPr>
        <p:spPr>
          <a:xfrm>
            <a:off x="7251225" y="3396979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2FC0809E-9BF8-33DD-CAC2-2A8350E6FB69}"/>
              </a:ext>
            </a:extLst>
          </p:cNvPr>
          <p:cNvSpPr/>
          <p:nvPr/>
        </p:nvSpPr>
        <p:spPr>
          <a:xfrm>
            <a:off x="7979512" y="2844059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50FFFFE-A075-95F0-D2B1-E13F682B1013}"/>
              </a:ext>
            </a:extLst>
          </p:cNvPr>
          <p:cNvSpPr/>
          <p:nvPr/>
        </p:nvSpPr>
        <p:spPr>
          <a:xfrm>
            <a:off x="8488013" y="3357856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951E8A56-0FDF-8D54-8214-C9529905D69B}"/>
              </a:ext>
            </a:extLst>
          </p:cNvPr>
          <p:cNvSpPr/>
          <p:nvPr/>
        </p:nvSpPr>
        <p:spPr>
          <a:xfrm>
            <a:off x="9822079" y="2627453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C74B23A9-3103-4867-2DCF-237C4374654B}"/>
              </a:ext>
            </a:extLst>
          </p:cNvPr>
          <p:cNvSpPr/>
          <p:nvPr/>
        </p:nvSpPr>
        <p:spPr>
          <a:xfrm>
            <a:off x="9644377" y="3022851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12786CDD-3119-DF25-BF83-D791B5FB118C}"/>
              </a:ext>
            </a:extLst>
          </p:cNvPr>
          <p:cNvSpPr/>
          <p:nvPr/>
        </p:nvSpPr>
        <p:spPr>
          <a:xfrm>
            <a:off x="10459898" y="2475584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37131BF6-A4C8-E098-7A4B-F4499E2B88AE}"/>
              </a:ext>
            </a:extLst>
          </p:cNvPr>
          <p:cNvSpPr/>
          <p:nvPr/>
        </p:nvSpPr>
        <p:spPr>
          <a:xfrm>
            <a:off x="10800350" y="3022851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2E2CC44-9378-4AB8-531F-F4DD4DBD0701}"/>
              </a:ext>
            </a:extLst>
          </p:cNvPr>
          <p:cNvSpPr/>
          <p:nvPr/>
        </p:nvSpPr>
        <p:spPr>
          <a:xfrm>
            <a:off x="9910632" y="3435051"/>
            <a:ext cx="104172" cy="1504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dirty="0"/>
              <a:t>Je vous montre maintenant comment construire un polygone: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Espace réservé du contenu 26">
            <a:extLst>
              <a:ext uri="{FF2B5EF4-FFF2-40B4-BE49-F238E27FC236}">
                <a16:creationId xmlns:a16="http://schemas.microsoft.com/office/drawing/2014/main" id="{B08B6479-4693-9764-0F66-622F70B870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indent="-228600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L’enseignant explique et trace les polygones sur le tableau en insistant sur l’ordre des sommets du quadrilatère  :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3B5B25F-A8CC-CDDA-6C43-F37EF81E9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26" y="2336859"/>
            <a:ext cx="7772400" cy="218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 triangle a ……sommets et …..côtés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 et trace quelques triangles à main levée si c’est nécessaire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F3960B-4AF0-B664-F1CD-5EAC8165C07D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 triangle a </a:t>
            </a:r>
            <a:r>
              <a:rPr lang="fr-FR" sz="2400" dirty="0">
                <a:solidFill>
                  <a:srgbClr val="FF0000"/>
                </a:solidFill>
              </a:rPr>
              <a:t>3 </a:t>
            </a:r>
            <a:r>
              <a:rPr lang="fr-FR" sz="2400" dirty="0">
                <a:solidFill>
                  <a:prstClr val="black"/>
                </a:solidFill>
              </a:rPr>
              <a:t>sommets et </a:t>
            </a:r>
            <a:r>
              <a:rPr lang="fr-FR" sz="2400" dirty="0">
                <a:solidFill>
                  <a:srgbClr val="FF0000"/>
                </a:solidFill>
              </a:rPr>
              <a:t>3 </a:t>
            </a:r>
            <a:r>
              <a:rPr lang="fr-FR" sz="2400" dirty="0">
                <a:solidFill>
                  <a:prstClr val="black"/>
                </a:solidFill>
              </a:rPr>
              <a:t>côtés 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  <a:p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7D36BD-8F19-1536-681A-41FEF0F9E760}"/>
              </a:ext>
            </a:extLst>
          </p:cNvPr>
          <p:cNvSpPr txBox="1"/>
          <p:nvPr/>
        </p:nvSpPr>
        <p:spPr>
          <a:xfrm>
            <a:off x="1480249" y="3079606"/>
            <a:ext cx="8864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 quadrilatère a ……sommets et …..côtés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 et trace quelques quadrilatères à main levée si c’est nécessaire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7B9FEC2-0122-D012-5F7F-767AB64AEE86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Un quadrilatère a </a:t>
            </a:r>
            <a:r>
              <a:rPr lang="fr-FR" sz="2400" dirty="0">
                <a:solidFill>
                  <a:srgbClr val="FF0000"/>
                </a:solidFill>
              </a:rPr>
              <a:t>4 </a:t>
            </a:r>
            <a:r>
              <a:rPr lang="fr-FR" sz="2400" dirty="0">
                <a:solidFill>
                  <a:prstClr val="black"/>
                </a:solidFill>
              </a:rPr>
              <a:t>sommets et </a:t>
            </a:r>
            <a:r>
              <a:rPr lang="fr-FR" sz="2400" dirty="0">
                <a:solidFill>
                  <a:srgbClr val="FF0000"/>
                </a:solidFill>
              </a:rPr>
              <a:t>4 </a:t>
            </a:r>
            <a:r>
              <a:rPr lang="fr-FR" sz="2400" dirty="0">
                <a:solidFill>
                  <a:prstClr val="black"/>
                </a:solidFill>
              </a:rPr>
              <a:t>côtés 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9C8C01-7739-B45D-73AB-61FEF28EDFCF}"/>
              </a:ext>
            </a:extLst>
          </p:cNvPr>
          <p:cNvSpPr txBox="1"/>
          <p:nvPr/>
        </p:nvSpPr>
        <p:spPr>
          <a:xfrm>
            <a:off x="822395" y="2422221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Dans le quadrilatère ABCD suivant :</a:t>
            </a:r>
          </a:p>
          <a:p>
            <a:r>
              <a:rPr lang="fr-FR" sz="2400" dirty="0">
                <a:solidFill>
                  <a:prstClr val="black"/>
                </a:solidFill>
              </a:rPr>
              <a:t>Le segment DB est …………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DD978EEF-4759-68DE-39FD-72AAAAE1C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1" y="2176753"/>
            <a:ext cx="22225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𝐫é𝐩𝐨𝐧𝐬𝐞: une diagonale est un segment reliant deux sommets non consécutifs.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et nomme l’autre diagonale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5ABB24-3D3A-2178-95AF-C01F10923777}"/>
              </a:ext>
            </a:extLst>
          </p:cNvPr>
          <p:cNvSpPr txBox="1"/>
          <p:nvPr/>
        </p:nvSpPr>
        <p:spPr>
          <a:xfrm>
            <a:off x="822395" y="2422221"/>
            <a:ext cx="65858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Dans le quadrilatère ABCD suivant :</a:t>
            </a:r>
          </a:p>
          <a:p>
            <a:endParaRPr lang="fr-FR" sz="2400" dirty="0">
              <a:solidFill>
                <a:prstClr val="black"/>
              </a:solidFill>
            </a:endParaRPr>
          </a:p>
          <a:p>
            <a:endParaRPr lang="fr-FR" sz="2400" dirty="0">
              <a:solidFill>
                <a:prstClr val="black"/>
              </a:solidFill>
            </a:endParaRPr>
          </a:p>
          <a:p>
            <a:r>
              <a:rPr lang="fr-FR" sz="2400" dirty="0">
                <a:solidFill>
                  <a:prstClr val="black"/>
                </a:solidFill>
              </a:rPr>
              <a:t>Le segment DB est </a:t>
            </a:r>
            <a:r>
              <a:rPr lang="fr-FR" sz="2400" dirty="0">
                <a:solidFill>
                  <a:srgbClr val="FF0000"/>
                </a:solidFill>
              </a:rPr>
              <a:t>une diagonale 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57242-CDB0-062F-3E4E-81576829D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741" y="2176753"/>
            <a:ext cx="22225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 triangle n’a pas de diagonales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08272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408272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 deux côtés quelconques d’un triangle sont toujours consécutifs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84D9028D-B1F9-5859-9AF2-F69732C3621E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 triangle n’a pas de diagonales </a:t>
            </a: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415461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31537FB5-F08F-56EC-238B-99EA2EBB5A05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 quadrilatère a toujours deux diagonales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2333428" y="41735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447736" y="407850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 et trace à la main d’autres quadrilatères 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EE4A39A-5C7A-52A1-8411-A5A061F8C2E2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 quadrilatère a toujours deux diagonales </a:t>
            </a: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2333428" y="431000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251244" y="2537557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endParaRPr lang="fr-FR" sz="2000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225" y="336067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endParaRPr lang="fr-FR" sz="2000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80798" y="533244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algn="ctr" defTabSz="914377" rtl="1" eaLnBrk="1" latinLnBrk="0" hangingPunct="1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72554" y="43206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72553" y="80215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22225" y="24951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Tache 1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284903" y="352369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266626" y="438497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>
              <a:defRPr/>
            </a:pPr>
            <a:r>
              <a:rPr lang="fr-MA" sz="2000" b="1" dirty="0">
                <a:effectLst/>
                <a:latin typeface="Calibri" panose="020F0502020204030204" pitchFamily="34" charset="0"/>
              </a:rPr>
              <a:t>Reconnaître et construire les polygones</a:t>
            </a:r>
            <a:endParaRPr lang="fr-MA" sz="2000" dirty="0"/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78610" y="78235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Correction devoir surveillé Période 2</a:t>
            </a: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266626" y="535175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algn="ctr" defTabSz="914377" rtl="1" eaLnBrk="1" latinLnBrk="0" hangingPunct="1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252008" y="168676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</a:t>
            </a:r>
            <a:r>
              <a:rPr lang="ar-SA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                 </a:t>
            </a:r>
            <a:r>
              <a:rPr lang="fr-MA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sz="2000" dirty="0">
              <a:solidFill>
                <a:schemeClr val="bg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299088" y="1744979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Leçon</a:t>
            </a:r>
            <a:r>
              <a:rPr lang="en-US" sz="2400" dirty="0"/>
              <a:t> </a:t>
            </a:r>
            <a:r>
              <a:rPr lang="ar-SA" sz="2400" dirty="0"/>
              <a:t>7</a:t>
            </a:r>
            <a:endParaRPr lang="fr-FR" sz="2400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74230" y="337880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01173" y="433777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428944" y="2535904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objets géométriques de base </a:t>
            </a:r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305580" y="3497922"/>
            <a:ext cx="8110747" cy="73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r>
              <a:rPr lang="fr-MA" dirty="0"/>
              <a:t>Reconnaître et construire les angles</a:t>
            </a:r>
            <a:br>
              <a:rPr lang="fr-MA" dirty="0"/>
            </a:br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6794" y="532437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081828" y="86678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DS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463798" y="867631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305580" y="540627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effectLst/>
                <a:latin typeface="Calibri" panose="020F0502020204030204" pitchFamily="34" charset="0"/>
              </a:rPr>
              <a:t>Déterminer la distance d’un point à une droite et la distance entre deux droites parallèles 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89662"/>
            <a:ext cx="1225550" cy="471488"/>
          </a:xfrm>
        </p:spPr>
        <p:txBody>
          <a:bodyPr/>
          <a:lstStyle/>
          <a:p>
            <a:r>
              <a:rPr lang="en-US" dirty="0"/>
              <a:t>Page</a:t>
            </a:r>
            <a:r>
              <a:rPr lang="ar-SA" dirty="0"/>
              <a:t>  11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0909BFDA-B6EC-A680-802C-24EFF74056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312" y="980877"/>
            <a:ext cx="8726016" cy="51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0D53762-A136-4E7F-6357-5351BE07A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8"/>
          <a:stretch/>
        </p:blipFill>
        <p:spPr>
          <a:xfrm>
            <a:off x="1732992" y="993237"/>
            <a:ext cx="8726016" cy="341672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et insiste sur l’ordre des sommets du quadrilatère :.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6A66887A-316E-2CDB-CA4E-129628CC1C3E}"/>
              </a:ext>
            </a:extLst>
          </p:cNvPr>
          <p:cNvSpPr txBox="1"/>
          <p:nvPr/>
        </p:nvSpPr>
        <p:spPr>
          <a:xfrm>
            <a:off x="5185458" y="2974694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CA9FC4-DEB2-7144-66EB-06E391F44C54}"/>
              </a:ext>
            </a:extLst>
          </p:cNvPr>
          <p:cNvSpPr txBox="1"/>
          <p:nvPr/>
        </p:nvSpPr>
        <p:spPr>
          <a:xfrm>
            <a:off x="9181695" y="3578507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6E8B26-E2B4-0349-3B31-59E06B0A5183}"/>
              </a:ext>
            </a:extLst>
          </p:cNvPr>
          <p:cNvSpPr txBox="1"/>
          <p:nvPr/>
        </p:nvSpPr>
        <p:spPr>
          <a:xfrm>
            <a:off x="7133799" y="3578507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F0B2D86-C64E-A4A6-0C01-A19421A78780}"/>
              </a:ext>
            </a:extLst>
          </p:cNvPr>
          <p:cNvSpPr txBox="1"/>
          <p:nvPr/>
        </p:nvSpPr>
        <p:spPr>
          <a:xfrm>
            <a:off x="9222204" y="3279494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699EB4-FBD1-5B7F-5F25-5A874AC029DB}"/>
              </a:ext>
            </a:extLst>
          </p:cNvPr>
          <p:cNvSpPr txBox="1"/>
          <p:nvPr/>
        </p:nvSpPr>
        <p:spPr>
          <a:xfrm>
            <a:off x="7129802" y="3222977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E34CA0B-468E-3C6E-8425-247D4C69BFA6}"/>
              </a:ext>
            </a:extLst>
          </p:cNvPr>
          <p:cNvSpPr txBox="1"/>
          <p:nvPr/>
        </p:nvSpPr>
        <p:spPr>
          <a:xfrm>
            <a:off x="7134142" y="2879384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8C6DAE-BD99-21EC-750D-2B244A7779FC}"/>
              </a:ext>
            </a:extLst>
          </p:cNvPr>
          <p:cNvSpPr txBox="1"/>
          <p:nvPr/>
        </p:nvSpPr>
        <p:spPr>
          <a:xfrm>
            <a:off x="9194715" y="2916248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C1883CF-1F3C-E42F-B29A-85904D8F000A}"/>
              </a:ext>
            </a:extLst>
          </p:cNvPr>
          <p:cNvSpPr txBox="1"/>
          <p:nvPr/>
        </p:nvSpPr>
        <p:spPr>
          <a:xfrm>
            <a:off x="5232482" y="3279494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A95E08F-C773-8EFD-AF4E-440356A85D63}"/>
              </a:ext>
            </a:extLst>
          </p:cNvPr>
          <p:cNvSpPr txBox="1"/>
          <p:nvPr/>
        </p:nvSpPr>
        <p:spPr>
          <a:xfrm>
            <a:off x="5206338" y="3591022"/>
            <a:ext cx="91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E729553-00FA-7F01-F07E-E912242064B5}"/>
              </a:ext>
            </a:extLst>
          </p:cNvPr>
          <p:cNvSpPr txBox="1"/>
          <p:nvPr/>
        </p:nvSpPr>
        <p:spPr>
          <a:xfrm>
            <a:off x="4710895" y="3927629"/>
            <a:ext cx="173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quadrilatère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665CC7A-25D1-54D1-8F0A-C93F05DC65FD}"/>
              </a:ext>
            </a:extLst>
          </p:cNvPr>
          <p:cNvSpPr txBox="1"/>
          <p:nvPr/>
        </p:nvSpPr>
        <p:spPr>
          <a:xfrm>
            <a:off x="6637090" y="3887172"/>
            <a:ext cx="173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931BA82-C811-FFD5-03A3-827D324B6BC2}"/>
              </a:ext>
            </a:extLst>
          </p:cNvPr>
          <p:cNvSpPr txBox="1"/>
          <p:nvPr/>
        </p:nvSpPr>
        <p:spPr>
          <a:xfrm>
            <a:off x="8373293" y="3900154"/>
            <a:ext cx="173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Hexagone 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FD28E54A-50C0-5B6D-6730-345124EE6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394" y="4621911"/>
            <a:ext cx="72390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BBDEDE-A6DC-8E9A-94AC-A06A680DD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7" y="1002959"/>
            <a:ext cx="11161247" cy="456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66EEEB-4FB1-250D-E1FC-670FB5C70757}"/>
              </a:ext>
            </a:extLst>
          </p:cNvPr>
          <p:cNvSpPr txBox="1"/>
          <p:nvPr/>
        </p:nvSpPr>
        <p:spPr>
          <a:xfrm>
            <a:off x="625032" y="3211682"/>
            <a:ext cx="684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Reconnaître un sommet ;un côté ; une diagonale d’un polygone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C64902-7364-D5DE-1B76-19262ABA0BB5}"/>
              </a:ext>
            </a:extLst>
          </p:cNvPr>
          <p:cNvSpPr txBox="1"/>
          <p:nvPr/>
        </p:nvSpPr>
        <p:spPr>
          <a:xfrm>
            <a:off x="945967" y="4933855"/>
            <a:ext cx="3029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Reconnaître une diagonale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CD5D16-60CC-5ADB-811F-7ABF86638CF8}"/>
              </a:ext>
            </a:extLst>
          </p:cNvPr>
          <p:cNvSpPr txBox="1"/>
          <p:nvPr/>
        </p:nvSpPr>
        <p:spPr>
          <a:xfrm>
            <a:off x="945967" y="1950486"/>
            <a:ext cx="2672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Construire un polygone 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4A8D2C-2644-21C0-9306-3BAFBF78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936625"/>
            <a:ext cx="11007524" cy="500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defRPr/>
            </a:pPr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polygones</a:t>
            </a:r>
            <a:endParaRPr lang="fr-MA" sz="18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sommet</a:t>
            </a:r>
            <a:endParaRPr lang="en-US" dirty="0"/>
          </a:p>
          <a:p>
            <a:r>
              <a:rPr lang="en-US" dirty="0" err="1"/>
              <a:t>côté</a:t>
            </a:r>
            <a:endParaRPr lang="en-US" dirty="0"/>
          </a:p>
          <a:p>
            <a:r>
              <a:rPr lang="en-US" dirty="0" err="1"/>
              <a:t>Diagonale</a:t>
            </a:r>
            <a:r>
              <a:rPr lang="en-US" dirty="0"/>
              <a:t> </a:t>
            </a:r>
          </a:p>
          <a:p>
            <a:r>
              <a:rPr lang="en-US" dirty="0" err="1"/>
              <a:t>Triangle,quadrilatère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/>
              <a:t>Dans un polygone le nombre de côtés est le même que le nombre de sommet 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/>
              <a:t>On nomme un polygone suivant le nombre de ses côtés ;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Une diagonale est un segment reliant deux sommets non consécutifs 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2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1EAA972-D42C-52FF-729E-AAAD8A94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C00218-4074-20E7-75C9-436982014D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pose plusieurs questions aux élèves pour vérifier leur compréhension. Ces questions se rapportent à la tâche qui a été modelée. L’enseignant peut donner des indices ou faire des rappels pour aider les élèves.</a:t>
            </a:r>
          </a:p>
          <a:p>
            <a:pPr algn="just"/>
            <a:r>
              <a:rPr lang="fr-FR" sz="1200" dirty="0"/>
              <a:t>Tous les élèves doivent réfléchir et produire une réponse </a:t>
            </a:r>
          </a:p>
          <a:p>
            <a:pPr algn="just"/>
            <a:r>
              <a:rPr lang="fr-FR" sz="1200" dirty="0"/>
              <a:t>L’enseignant peut demander à un élève de partager sa réponse avec la classe et de la justifier. Ensuite, la réponse est discutée par toute la classe.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7D056-6B17-70DB-FEAD-7B0881E04C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Maintenir un rythme soutenu et poser plusieurs questions de vérification</a:t>
            </a:r>
          </a:p>
          <a:p>
            <a:pPr algn="just"/>
            <a:r>
              <a:rPr lang="fr-FR" sz="1400" dirty="0"/>
              <a:t>Accorder un temps suffisant de réflexion aux élèves</a:t>
            </a:r>
          </a:p>
          <a:p>
            <a:pPr algn="just"/>
            <a:r>
              <a:rPr lang="fr-FR" sz="1400" dirty="0"/>
              <a:t>Lire la consigne ou la question aux élèves à haute voix (et l’expliquer si nécessaire)</a:t>
            </a:r>
          </a:p>
          <a:p>
            <a:pPr algn="just"/>
            <a:r>
              <a:rPr lang="fr-FR" sz="1400" dirty="0"/>
              <a:t>Donner des indices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Rappelez-vous comment j’ai fait tout à l’heure: Je dois d’abord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N’oubliez pas de faire attention à ….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7F62D-0F70-D430-AFEE-D77F756E68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Demander toujours aux mêmes élèves de participer et ignorer certains élèves</a:t>
            </a:r>
          </a:p>
          <a:p>
            <a:pPr algn="just"/>
            <a:r>
              <a:rPr lang="fr-FR" sz="1400" dirty="0"/>
              <a:t>Collecter les réponses dès que quelques élèves ont fini</a:t>
            </a:r>
          </a:p>
          <a:p>
            <a:pPr algn="just"/>
            <a:r>
              <a:rPr lang="fr-FR" sz="1400" dirty="0"/>
              <a:t>Ne pas demander aux élèves de justifier leurs réponses</a:t>
            </a:r>
          </a:p>
          <a:p>
            <a:pPr algn="just"/>
            <a:r>
              <a:rPr lang="fr-FR" sz="1400" dirty="0"/>
              <a:t>Se contenter de demander au reste de la classe « est-ce que vous avez bien compris? » ou « est-ce que tout le monde est d’accord? »</a:t>
            </a:r>
          </a:p>
          <a:p>
            <a:pPr algn="just"/>
            <a:r>
              <a:rPr lang="fr-FR" sz="1400" dirty="0"/>
              <a:t>Donner rapidement les réponses aux questions sans observer les réponses des élèves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848864-A08F-D0E3-C429-93621912B4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4C270D-EFE8-E4C6-BC8D-F86C3A23B4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guidée collective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8C8722-976F-276C-361D-AA90568598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91361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</TotalTime>
  <Words>1862</Words>
  <Application>Microsoft Office PowerPoint</Application>
  <PresentationFormat>Grand écran</PresentationFormat>
  <Paragraphs>257</Paragraphs>
  <Slides>60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vous, un côté est un segment reliant deux sommets  consécutifs. </vt:lpstr>
      <vt:lpstr> Complétez:</vt:lpstr>
      <vt:lpstr>Rappelez vous, une diagonale est un segment reliant deux sommets non consécutifs :</vt:lpstr>
      <vt:lpstr> Répondez par vrai ou faux:</vt:lpstr>
      <vt:lpstr> Voici la réponse : un polygone est une ligne brisée fermée  </vt:lpstr>
      <vt:lpstr> Répondez par vrai ou faux.</vt:lpstr>
      <vt:lpstr> Voici la réponse : un polygone est une ligne brisée fermée </vt:lpstr>
      <vt:lpstr>Rappelez vous :</vt:lpstr>
      <vt:lpstr>Présentation PowerPoint</vt:lpstr>
      <vt:lpstr>Exprimez vos avis:</vt:lpstr>
      <vt:lpstr>A la fin de cette séance, vous serez capables de</vt:lpstr>
      <vt:lpstr>Présentation PowerPoint</vt:lpstr>
      <vt:lpstr>Voici un polygone :</vt:lpstr>
      <vt:lpstr>Présentation PowerPoint</vt:lpstr>
      <vt:lpstr>Présentation PowerPoint</vt:lpstr>
      <vt:lpstr>Présentation PowerPoint</vt:lpstr>
      <vt:lpstr>Je vous montre comment je nomme les polygones suivant leur nombre de côtés:</vt:lpstr>
      <vt:lpstr>Je vous montre maintenant comment construire un polygone:</vt:lpstr>
      <vt:lpstr>Présentation PowerPoint</vt:lpstr>
      <vt:lpstr>Complétez:</vt:lpstr>
      <vt:lpstr> 𝐕𝐨𝐢𝐜𝐢 𝐥𝐚  𝐫é𝐩𝐨𝐧𝐬𝐞.</vt:lpstr>
      <vt:lpstr>Complétez:</vt:lpstr>
      <vt:lpstr> 𝐕𝐨𝐢𝐜𝐢 𝐥𝐚  𝐫é𝐩𝐨𝐧𝐬𝐞.</vt:lpstr>
      <vt:lpstr>Complétez:</vt:lpstr>
      <vt:lpstr> 𝐕𝐨𝐢𝐜𝐢 𝐥𝐚  𝐫é𝐩𝐨𝐧𝐬𝐞: une diagonale est un segment reliant deux sommets non consécutifs. </vt:lpstr>
      <vt:lpstr> Complétez:</vt:lpstr>
      <vt:lpstr>𝐕𝐨𝐢𝐜𝐢 𝐥𝐚  𝐫é𝐩𝐨𝐧𝐬𝐞 : deux côtés quelconques d’un triangle sont toujours consécutifs </vt:lpstr>
      <vt:lpstr> Complétez:</vt:lpstr>
      <vt:lpstr>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144</cp:revision>
  <dcterms:created xsi:type="dcterms:W3CDTF">2025-11-03T10:55:47Z</dcterms:created>
  <dcterms:modified xsi:type="dcterms:W3CDTF">2026-01-28T12:30:37Z</dcterms:modified>
</cp:coreProperties>
</file>