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7"/>
  </p:notesMasterIdLst>
  <p:handoutMasterIdLst>
    <p:handoutMasterId r:id="rId48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37" r:id="rId15"/>
    <p:sldId id="2147483639" r:id="rId16"/>
    <p:sldId id="2147483640" r:id="rId17"/>
    <p:sldId id="2147483641" r:id="rId18"/>
    <p:sldId id="2147483556" r:id="rId19"/>
    <p:sldId id="2134806558" r:id="rId20"/>
    <p:sldId id="2134806568" r:id="rId21"/>
    <p:sldId id="2147483644" r:id="rId22"/>
    <p:sldId id="2134805878" r:id="rId23"/>
    <p:sldId id="2147483645" r:id="rId24"/>
    <p:sldId id="2134806573" r:id="rId25"/>
    <p:sldId id="2147483557" r:id="rId26"/>
    <p:sldId id="2147483646" r:id="rId27"/>
    <p:sldId id="2147483627" r:id="rId28"/>
    <p:sldId id="2147483613" r:id="rId29"/>
    <p:sldId id="2147483647" r:id="rId30"/>
    <p:sldId id="2147483617" r:id="rId31"/>
    <p:sldId id="2147483615" r:id="rId32"/>
    <p:sldId id="2147483625" r:id="rId33"/>
    <p:sldId id="2147483621" r:id="rId34"/>
    <p:sldId id="2147483636" r:id="rId35"/>
    <p:sldId id="2147483619" r:id="rId36"/>
    <p:sldId id="2134806577" r:id="rId37"/>
    <p:sldId id="2134806551" r:id="rId38"/>
    <p:sldId id="2134806578" r:id="rId39"/>
    <p:sldId id="2134806579" r:id="rId40"/>
    <p:sldId id="2134806088" r:id="rId41"/>
    <p:sldId id="2134806580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37"/>
            <p14:sldId id="2147483639"/>
            <p14:sldId id="2147483640"/>
            <p14:sldId id="2147483641"/>
          </p14:sldIdLst>
        </p14:section>
        <p14:section name="Lexique" id="{343C6800-A84D-49D7-8DE8-BBB1B42005B7}">
          <p14:sldIdLst/>
        </p14:section>
        <p14:section name="Tâche principale" id="{A2A5D278-252D-471E-A046-E0EEBB7C2D2B}">
          <p14:sldIdLst>
            <p14:sldId id="2147483556"/>
            <p14:sldId id="2134806558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34806568"/>
            <p14:sldId id="2147483644"/>
            <p14:sldId id="2134805878"/>
            <p14:sldId id="2147483645"/>
            <p14:sldId id="2134806573"/>
            <p14:sldId id="2147483557"/>
            <p14:sldId id="2147483646"/>
            <p14:sldId id="2147483627"/>
            <p14:sldId id="2147483613"/>
            <p14:sldId id="2147483647"/>
            <p14:sldId id="2147483617"/>
            <p14:sldId id="2147483615"/>
            <p14:sldId id="2147483625"/>
            <p14:sldId id="2147483621"/>
            <p14:sldId id="2147483636"/>
            <p14:sldId id="2147483619"/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  <p14:section name="Déclaration de l’objectif de la séance" id="{1C5B9404-9CB1-47A6-BE57-F3BAC458367F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EFE"/>
    <a:srgbClr val="5FADE4"/>
    <a:srgbClr val="F9E2C3"/>
    <a:srgbClr val="D6DCE5"/>
    <a:srgbClr val="AB20B6"/>
    <a:srgbClr val="FF6565"/>
    <a:srgbClr val="DC94DE"/>
    <a:srgbClr val="B27096"/>
    <a:srgbClr val="FDDF43"/>
    <a:srgbClr val="EB9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01516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0070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8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8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0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11.jpeg"/><Relationship Id="rId21" Type="http://schemas.openxmlformats.org/officeDocument/2006/relationships/image" Target="../media/image89.png"/><Relationship Id="rId7" Type="http://schemas.openxmlformats.org/officeDocument/2006/relationships/image" Target="../media/image750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image" Target="../media/image10.jpeg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40.png"/><Relationship Id="rId11" Type="http://schemas.openxmlformats.org/officeDocument/2006/relationships/image" Target="../media/image79.png"/><Relationship Id="rId24" Type="http://schemas.openxmlformats.org/officeDocument/2006/relationships/image" Target="../media/image98.png"/><Relationship Id="rId5" Type="http://schemas.openxmlformats.org/officeDocument/2006/relationships/image" Target="../media/image76.png"/><Relationship Id="rId15" Type="http://schemas.openxmlformats.org/officeDocument/2006/relationships/image" Target="../media/image83.png"/><Relationship Id="rId23" Type="http://schemas.openxmlformats.org/officeDocument/2006/relationships/image" Target="../media/image97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14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1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9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Google Shape;731;p98">
            <a:extLst>
              <a:ext uri="{FF2B5EF4-FFF2-40B4-BE49-F238E27FC236}">
                <a16:creationId xmlns:a16="http://schemas.microsoft.com/office/drawing/2014/main" id="{637687B6-7C3E-96D4-2B3B-EFDA80AD8B1B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38;p98">
            <a:extLst>
              <a:ext uri="{FF2B5EF4-FFF2-40B4-BE49-F238E27FC236}">
                <a16:creationId xmlns:a16="http://schemas.microsoft.com/office/drawing/2014/main" id="{30B92157-9AE7-67BF-D83B-97A4F00A0A16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" name="Google Shape;743;p98">
            <a:extLst>
              <a:ext uri="{FF2B5EF4-FFF2-40B4-BE49-F238E27FC236}">
                <a16:creationId xmlns:a16="http://schemas.microsoft.com/office/drawing/2014/main" id="{7A22F155-AB23-540E-6BCF-2CB732A4581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Google Shape;744;p98">
            <a:extLst>
              <a:ext uri="{FF2B5EF4-FFF2-40B4-BE49-F238E27FC236}">
                <a16:creationId xmlns:a16="http://schemas.microsoft.com/office/drawing/2014/main" id="{71C76342-AF6B-03D2-63F8-5139490696D2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745;p98">
            <a:extLst>
              <a:ext uri="{FF2B5EF4-FFF2-40B4-BE49-F238E27FC236}">
                <a16:creationId xmlns:a16="http://schemas.microsoft.com/office/drawing/2014/main" id="{2C4C5716-3C6F-CA2E-7555-E84DAA266E99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223;p26">
            <a:extLst>
              <a:ext uri="{FF2B5EF4-FFF2-40B4-BE49-F238E27FC236}">
                <a16:creationId xmlns:a16="http://schemas.microsoft.com/office/drawing/2014/main" id="{74547D33-A170-5791-22EC-AFAFD3BDA85E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0E043ABB-8FC5-63D0-E84E-1D9FC3A9E4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961" y="3268542"/>
            <a:ext cx="3995903" cy="2777742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E580C669-F432-1A7F-750D-52F14A4C5C5B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5" name="Google Shape;223;p26">
              <a:extLst>
                <a:ext uri="{FF2B5EF4-FFF2-40B4-BE49-F238E27FC236}">
                  <a16:creationId xmlns:a16="http://schemas.microsoft.com/office/drawing/2014/main" id="{FCA09AED-B07F-1072-A0B7-2B2F51A55350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1</a:t>
              </a:r>
            </a:p>
          </p:txBody>
        </p:sp>
        <p:sp>
          <p:nvSpPr>
            <p:cNvPr id="6" name="Google Shape;735;p98">
              <a:extLst>
                <a:ext uri="{FF2B5EF4-FFF2-40B4-BE49-F238E27FC236}">
                  <a16:creationId xmlns:a16="http://schemas.microsoft.com/office/drawing/2014/main" id="{34940E2C-1B27-8F92-5306-BB6CF02D9847}"/>
                </a:ext>
              </a:extLst>
            </p:cNvPr>
            <p:cNvSpPr/>
            <p:nvPr/>
          </p:nvSpPr>
          <p:spPr>
            <a:xfrm>
              <a:off x="1415864" y="4614503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" name="Google Shape;223;p26">
              <a:extLst>
                <a:ext uri="{FF2B5EF4-FFF2-40B4-BE49-F238E27FC236}">
                  <a16:creationId xmlns:a16="http://schemas.microsoft.com/office/drawing/2014/main" id="{9CF62C18-B306-83E0-2D3B-D54AC2894C09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2643422F-89C7-3D59-E171-6A6B15860E8C}"/>
              </a:ext>
            </a:extLst>
          </p:cNvPr>
          <p:cNvGrpSpPr/>
          <p:nvPr/>
        </p:nvGrpSpPr>
        <p:grpSpPr>
          <a:xfrm>
            <a:off x="304312" y="5314007"/>
            <a:ext cx="7458868" cy="736597"/>
            <a:chOff x="304312" y="5304656"/>
            <a:chExt cx="5990003" cy="1215981"/>
          </a:xfrm>
        </p:grpSpPr>
        <p:sp>
          <p:nvSpPr>
            <p:cNvPr id="9" name="Google Shape;224;p26">
              <a:extLst>
                <a:ext uri="{FF2B5EF4-FFF2-40B4-BE49-F238E27FC236}">
                  <a16:creationId xmlns:a16="http://schemas.microsoft.com/office/drawing/2014/main" id="{8644CC89-7F37-EF27-7924-66197E2491C2}"/>
                </a:ext>
              </a:extLst>
            </p:cNvPr>
            <p:cNvSpPr/>
            <p:nvPr/>
          </p:nvSpPr>
          <p:spPr>
            <a:xfrm>
              <a:off x="304312" y="5304656"/>
              <a:ext cx="5990003" cy="121598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3</a:t>
              </a:r>
            </a:p>
          </p:txBody>
        </p:sp>
        <p:sp>
          <p:nvSpPr>
            <p:cNvPr id="10" name="Google Shape;742;p98">
              <a:extLst>
                <a:ext uri="{FF2B5EF4-FFF2-40B4-BE49-F238E27FC236}">
                  <a16:creationId xmlns:a16="http://schemas.microsoft.com/office/drawing/2014/main" id="{E44C5AF4-B071-B661-47AF-73F2AB937EEB}"/>
                </a:ext>
              </a:extLst>
            </p:cNvPr>
            <p:cNvSpPr/>
            <p:nvPr/>
          </p:nvSpPr>
          <p:spPr>
            <a:xfrm>
              <a:off x="1412883" y="5541107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23;p26">
              <a:extLst>
                <a:ext uri="{FF2B5EF4-FFF2-40B4-BE49-F238E27FC236}">
                  <a16:creationId xmlns:a16="http://schemas.microsoft.com/office/drawing/2014/main" id="{ADD0F2E8-B9B6-164F-ED22-B007DF5C049F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3A7C8E9F-9BA4-18E9-B926-3A506E2DB113}"/>
              </a:ext>
            </a:extLst>
          </p:cNvPr>
          <p:cNvSpPr txBox="1"/>
          <p:nvPr/>
        </p:nvSpPr>
        <p:spPr>
          <a:xfrm>
            <a:off x="1771584" y="5468838"/>
            <a:ext cx="6146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</a:rPr>
              <a:t>Calculer la valeur numérique d’une expression littérale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9F1CFE5-7346-9BA6-9149-B60100AAF42E}"/>
              </a:ext>
            </a:extLst>
          </p:cNvPr>
          <p:cNvSpPr/>
          <p:nvPr/>
        </p:nvSpPr>
        <p:spPr>
          <a:xfrm>
            <a:off x="1822952" y="4599486"/>
            <a:ext cx="4305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cs typeface="Arial" panose="020B0604020202020204" pitchFamily="34" charset="0"/>
              </a:rPr>
              <a:t>Introduction aux expressions littérales </a:t>
            </a: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pPr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Notez bien que ces mots en français seront utilisés au cours de cette séance et pendant toute la leçon..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4105682" y="2411732"/>
            <a:ext cx="3770480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Expression littérale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4105682" y="4248574"/>
            <a:ext cx="3770480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Valeur numérique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D9C10F-7C3D-D75C-51EB-D67C7C126DD7}"/>
              </a:ext>
            </a:extLst>
          </p:cNvPr>
          <p:cNvSpPr/>
          <p:nvPr/>
        </p:nvSpPr>
        <p:spPr>
          <a:xfrm>
            <a:off x="4105682" y="3370395"/>
            <a:ext cx="3770480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</a:rPr>
              <a:t>variable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/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lvl="0">
                  <a:spcAft>
                    <a:spcPts val="400"/>
                  </a:spcAft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Écrivez l’expression suivante</a:t>
                </a:r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</a:rPr>
                  <a:t> sans symbole </a:t>
                </a:r>
                <a14:m>
                  <m:oMath xmlns:m="http://schemas.openxmlformats.org/officeDocument/2006/math">
                    <m:r>
                      <a:rPr lang="fr-FR" sz="1600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16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𝒆𝒕</m:t>
                    </m:r>
                    <m:r>
                      <a:rPr lang="fr-FR" sz="1600" b="1" i="1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</m:oMath>
                </a14:m>
                <a:r>
                  <a:rPr lang="fr-FR" sz="16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 </a:t>
                </a:r>
                <a:endParaRPr kumimoji="0" lang="fr-FR" sz="1600" b="1" i="0" u="none" strike="sng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+mj-lt"/>
                </a:endParaRPr>
              </a:p>
            </p:txBody>
          </p:sp>
        </mc:Choice>
        <mc:Fallback xmlns="">
          <p:sp>
            <p:nvSpPr>
              <p:cNvPr id="22" name="D_A_01">
                <a:extLst>
                  <a:ext uri="{FF2B5EF4-FFF2-40B4-BE49-F238E27FC236}">
                    <a16:creationId xmlns:a16="http://schemas.microsoft.com/office/drawing/2014/main" id="{8370BD2B-BD7F-4541-9796-EA130DEC88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260" y="18694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E887D1F-901B-9668-B25D-4CCE49745A4A}"/>
              </a:ext>
            </a:extLst>
          </p:cNvPr>
          <p:cNvSpPr txBox="1"/>
          <p:nvPr/>
        </p:nvSpPr>
        <p:spPr>
          <a:xfrm>
            <a:off x="2704289" y="3429000"/>
            <a:ext cx="1994171" cy="461665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𝟐×𝒙+𝒚÷𝟑−𝟓</a:t>
            </a:r>
            <a:endParaRPr lang="fr-FR" sz="3600" dirty="0">
              <a:ea typeface="Cambria Math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4AFC84-9C1D-C3AE-3DCC-41088E668AFD}"/>
              </a:ext>
            </a:extLst>
          </p:cNvPr>
          <p:cNvSpPr/>
          <p:nvPr/>
        </p:nvSpPr>
        <p:spPr>
          <a:xfrm>
            <a:off x="829354" y="1430027"/>
            <a:ext cx="65921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/>
              <a:t>Écrivez sans symbole × 𝒆𝒕 ÷ l’expression suivante 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6854213-26F2-5C51-9C98-D589C2D8F766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5740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Google Shape;265;p44">
                <a:extLst>
                  <a:ext uri="{FF2B5EF4-FFF2-40B4-BE49-F238E27FC236}">
                    <a16:creationId xmlns:a16="http://schemas.microsoft.com/office/drawing/2014/main" id="{F98E640B-6F2B-4A00-DEE1-447FACC758EA}"/>
                  </a:ext>
                </a:extLst>
              </p:cNvPr>
              <p:cNvSpPr txBox="1"/>
              <p:nvPr/>
            </p:nvSpPr>
            <p:spPr>
              <a:xfrm>
                <a:off x="4319599" y="3135370"/>
                <a:ext cx="2162265" cy="1010011"/>
              </a:xfrm>
              <a:prstGeom prst="rect">
                <a:avLst/>
              </a:prstGeom>
              <a:noFill/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sym typeface="Arial"/>
                        </a:rPr>
                        <m:t>𝟐</m:t>
                      </m:r>
                      <m:r>
                        <a:rPr lang="fr-FR" sz="24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𝒙</m:t>
                      </m:r>
                      <m:r>
                        <a:rPr lang="fr-FR" sz="24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+</m:t>
                      </m:r>
                      <m:f>
                        <m:fPr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lang="fr-FR" sz="24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𝒚</m:t>
                          </m:r>
                        </m:num>
                        <m:den>
                          <m:r>
                            <a:rPr lang="fr-FR" sz="2400" b="1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𝟑</m:t>
                          </m:r>
                        </m:den>
                      </m:f>
                      <m:r>
                        <a:rPr lang="fr-FR" sz="24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−</m:t>
                      </m:r>
                      <m:r>
                        <a:rPr lang="fr-FR" sz="2400" b="1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sym typeface="Arial"/>
                        </a:rPr>
                        <m:t>𝟓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sym typeface="Arial"/>
                </a:endParaRPr>
              </a:p>
            </p:txBody>
          </p:sp>
        </mc:Choice>
        <mc:Fallback xmlns="">
          <p:sp>
            <p:nvSpPr>
              <p:cNvPr id="9" name="Google Shape;265;p44">
                <a:extLst>
                  <a:ext uri="{FF2B5EF4-FFF2-40B4-BE49-F238E27FC236}">
                    <a16:creationId xmlns:a16="http://schemas.microsoft.com/office/drawing/2014/main" id="{F98E640B-6F2B-4A00-DEE1-447FACC758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9599" y="3135370"/>
                <a:ext cx="2162265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EF37791-6F3E-2BD9-D646-D988971E432D}"/>
              </a:ext>
            </a:extLst>
          </p:cNvPr>
          <p:cNvSpPr txBox="1"/>
          <p:nvPr/>
        </p:nvSpPr>
        <p:spPr>
          <a:xfrm>
            <a:off x="2704289" y="3429000"/>
            <a:ext cx="199417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𝟐×𝒙+𝒚÷𝟑−𝟓 = </a:t>
            </a:r>
            <a:endParaRPr lang="fr-FR" sz="3600" dirty="0">
              <a:ea typeface="Cambria Math" panose="0204050305040603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6D3DB7-869A-8EC7-2EE1-EE8587342F71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/>
              <p:nvPr/>
            </p:nvSpPr>
            <p:spPr>
              <a:xfrm>
                <a:off x="1416996" y="2642755"/>
                <a:ext cx="22600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kern="12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kern="12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  <m:r>
                        <a:rPr lang="fr-FR" sz="2400" b="0" i="0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A12E1C1-DE4D-D3B5-A98E-A7FD1BD94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996" y="2642755"/>
                <a:ext cx="2260059" cy="461665"/>
              </a:xfrm>
              <a:prstGeom prst="rect">
                <a:avLst/>
              </a:prstGeom>
              <a:blipFill>
                <a:blip r:embed="rId3"/>
                <a:stretch>
                  <a:fillRect l="-8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EE064208-E2CE-F540-E813-458CD1D3CE73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08767" y="2642755"/>
                <a:ext cx="19287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e>
                      </m:d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767" y="2642755"/>
                <a:ext cx="1928798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EAEFE58-6D60-2F7E-374A-3A3DE3C1F76D}"/>
                  </a:ext>
                </a:extLst>
              </p:cNvPr>
              <p:cNvSpPr txBox="1"/>
              <p:nvPr/>
            </p:nvSpPr>
            <p:spPr>
              <a:xfrm>
                <a:off x="1416996" y="2642755"/>
                <a:ext cx="226005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kern="12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kern="12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kern="120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fr-FR" sz="2400" b="0" i="0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sz="2400" b="0" i="0" kern="120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sz="2400" kern="1200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CEAEFE58-6D60-2F7E-374A-3A3DE3C1F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996" y="2642755"/>
                <a:ext cx="2260059" cy="461665"/>
              </a:xfrm>
              <a:prstGeom prst="rect">
                <a:avLst/>
              </a:prstGeom>
              <a:blipFill>
                <a:blip r:embed="rId4"/>
                <a:stretch>
                  <a:fillRect l="-8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EE5898B-C9F7-F606-7E1E-3426514A556E}"/>
              </a:ext>
            </a:extLst>
          </p:cNvPr>
          <p:cNvSpPr/>
          <p:nvPr/>
        </p:nvSpPr>
        <p:spPr>
          <a:xfrm>
            <a:off x="920885" y="2020380"/>
            <a:ext cx="10350230" cy="33404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F99C856-38BF-20C3-362B-13A0828EDCD5}"/>
                  </a:ext>
                </a:extLst>
              </p:cNvPr>
              <p:cNvSpPr/>
              <p:nvPr/>
            </p:nvSpPr>
            <p:spPr>
              <a:xfrm>
                <a:off x="5037785" y="2642754"/>
                <a:ext cx="113736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defTabSz="342900">
                  <a:buClrTx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sz="24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F99C856-38BF-20C3-362B-13A0828EDC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785" y="2642754"/>
                <a:ext cx="113736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calculer l’aire du triangle: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9150" y="2121590"/>
            <a:ext cx="10553700" cy="30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A929AF4-7238-2D4B-DFC4-4D6F62289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" y="2121590"/>
            <a:ext cx="10553700" cy="3028112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réponses: je remplace la base et la hauteur par leur valeur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743200" y="4348584"/>
            <a:ext cx="282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156625" y="4348584"/>
            <a:ext cx="311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713035" y="4338537"/>
            <a:ext cx="661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754876" y="4717916"/>
            <a:ext cx="41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2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375420" y="4484291"/>
            <a:ext cx="5739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votre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1367965" y="2120565"/>
                <a:ext cx="101259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Adnan a acheté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cahiers à 7 dirhams le cahier et un livre à 50 DHS</a:t>
                </a:r>
              </a:p>
              <a:p>
                <a:pPr algn="l"/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L’expression littérale qui exprime le montant à payer par Adnan est: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7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50</m:t>
                    </m:r>
                  </m:oMath>
                </a14:m>
                <a:endParaRPr lang="fr-FR" sz="24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965" y="2120565"/>
                <a:ext cx="10125941" cy="830997"/>
              </a:xfrm>
              <a:prstGeom prst="rect">
                <a:avLst/>
              </a:prstGeom>
              <a:blipFill>
                <a:blip r:embed="rId3"/>
                <a:stretch>
                  <a:fillRect l="-903" t="-5882" b="-161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ZoneTexte 8"/>
          <p:cNvSpPr txBox="1"/>
          <p:nvPr/>
        </p:nvSpPr>
        <p:spPr>
          <a:xfrm>
            <a:off x="1389123" y="3429000"/>
            <a:ext cx="9716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À votre avis, quel est le montant à payer par Adnan s’il a acheté 3 cahiers?</a:t>
            </a:r>
          </a:p>
        </p:txBody>
      </p:sp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02421" y="3029434"/>
            <a:ext cx="9731504" cy="68402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dirty="0"/>
              <a:t>Calculer la valeur numérique d’une expression littérale </a:t>
            </a:r>
            <a:endParaRPr lang="fr-FR" altLang="fr-FR" b="1" dirty="0">
              <a:solidFill>
                <a:schemeClr val="accent4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capables de 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1960927" y="1582940"/>
            <a:ext cx="7581908" cy="1476000"/>
          </a:xfrm>
          <a:prstGeom prst="roundRect">
            <a:avLst>
              <a:gd name="adj" fmla="val 7440"/>
            </a:avLst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lvl="0" algn="ctr" defTabSz="914400">
              <a:defRPr/>
            </a:pPr>
            <a:r>
              <a:rPr lang="fr-FR" sz="2400" dirty="0"/>
              <a:t>Calculer la valeur numérique d’une expression littérale pour une valeur donnée de la variable comme dans l’exemple ci-dessous</a:t>
            </a:r>
            <a:endParaRPr sz="2400" dirty="0"/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9F4FA93B-9E73-BEA0-0A90-5E90AB91F5FB}"/>
              </a:ext>
            </a:extLst>
          </p:cNvPr>
          <p:cNvSpPr/>
          <p:nvPr/>
        </p:nvSpPr>
        <p:spPr>
          <a:xfrm>
            <a:off x="5541218" y="4256151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</a:t>
            </a: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2">
                <a:extLst>
                  <a:ext uri="{FF2B5EF4-FFF2-40B4-BE49-F238E27FC236}">
                    <a16:creationId xmlns:a16="http://schemas.microsoft.com/office/drawing/2014/main" id="{A0FF98CE-1257-5968-A01E-E1C9F4741E53}"/>
                  </a:ext>
                </a:extLst>
              </p:cNvPr>
              <p:cNvSpPr txBox="1"/>
              <p:nvPr/>
            </p:nvSpPr>
            <p:spPr>
              <a:xfrm>
                <a:off x="3842801" y="3429000"/>
                <a:ext cx="4198585" cy="64633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algn="ctr" defTabSz="685800">
                  <a:buClr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𝒑𝒐𝒖𝒓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3600" b="1" i="1" smtClean="0">
                          <a:solidFill>
                            <a:schemeClr val="tx2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3600" b="1" dirty="0">
                  <a:solidFill>
                    <a:schemeClr val="tx2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8" name="TextBox 2">
                <a:extLst>
                  <a:ext uri="{FF2B5EF4-FFF2-40B4-BE49-F238E27FC236}">
                    <a16:creationId xmlns:a16="http://schemas.microsoft.com/office/drawing/2014/main" id="{A0FF98CE-1257-5968-A01E-E1C9F4741E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2801" y="3429000"/>
                <a:ext cx="4198585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dirty="0">
                <a:solidFill>
                  <a:prstClr val="white">
                    <a:lumMod val="65000"/>
                  </a:prstClr>
                </a:solidFill>
              </a:rPr>
              <a:t>Je vous montre premièrement c’est quoi une valeur numérique d’une expression littérale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429281" y="1159336"/>
                <a:ext cx="6608228" cy="442674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Lina achète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cahiers à 7 DHS chacun et une règle à 5DHS</a:t>
                </a:r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81" y="1159336"/>
                <a:ext cx="6608228" cy="442674"/>
              </a:xfrm>
              <a:prstGeom prst="roundRect">
                <a:avLst/>
              </a:prstGeom>
              <a:blipFill>
                <a:blip r:embed="rId3"/>
                <a:stretch>
                  <a:fillRect l="-552" t="-1333" b="-17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Flèche vers le bas 22"/>
          <p:cNvSpPr/>
          <p:nvPr/>
        </p:nvSpPr>
        <p:spPr>
          <a:xfrm>
            <a:off x="2965706" y="1633369"/>
            <a:ext cx="332509" cy="353500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1254866" y="2018229"/>
            <a:ext cx="3754190" cy="78319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L’expression littérale qui exprime le total à payer par Lina est:</a:t>
            </a:r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5211520" y="2406687"/>
            <a:ext cx="1309450" cy="627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6723434" y="2221676"/>
                <a:ext cx="2595418" cy="44267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3434" y="2221676"/>
                <a:ext cx="2595418" cy="442674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2839246" y="3047543"/>
            <a:ext cx="605399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Quel est le montant à payer par Lina s’elle achète 3 cahiers?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429281" y="3782751"/>
                <a:ext cx="4819931" cy="1464231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Lina achète 3 cahiers, alors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je remplace donc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par 3 dans l’expression littérale en faisant apparaitre le symbole de multiplication</a:t>
                </a:r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281" y="3782751"/>
                <a:ext cx="4819931" cy="1464231"/>
              </a:xfrm>
              <a:prstGeom prst="roundRect">
                <a:avLst/>
              </a:prstGeom>
              <a:blipFill>
                <a:blip r:embed="rId5"/>
                <a:stretch>
                  <a:fillRect r="-757" b="-12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Connecteur droit avec flèche 28"/>
          <p:cNvCxnSpPr/>
          <p:nvPr/>
        </p:nvCxnSpPr>
        <p:spPr>
          <a:xfrm>
            <a:off x="5699084" y="4640959"/>
            <a:ext cx="1309450" cy="6276"/>
          </a:xfrm>
          <a:prstGeom prst="straightConnector1">
            <a:avLst/>
          </a:prstGeom>
          <a:ln w="76200">
            <a:solidFill>
              <a:schemeClr val="accent2"/>
            </a:solidFill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7222310" y="4419734"/>
                <a:ext cx="3724508" cy="44267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7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+5=7×3+5=26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2310" y="4419734"/>
                <a:ext cx="3724508" cy="44267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ZoneTexte 30"/>
          <p:cNvSpPr txBox="1"/>
          <p:nvPr/>
        </p:nvSpPr>
        <p:spPr>
          <a:xfrm>
            <a:off x="2814752" y="5477327"/>
            <a:ext cx="5826613" cy="44267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montant à  payer par Lina est 26 DHS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1680744" y="6107505"/>
                <a:ext cx="8371002" cy="40011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26 est la valeur numérique de l’expression littérale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7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+5 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𝑝𝑜𝑢𝑟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=3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744" y="6107505"/>
                <a:ext cx="8371002" cy="400110"/>
              </a:xfrm>
              <a:prstGeom prst="rect">
                <a:avLst/>
              </a:prstGeom>
              <a:blipFill>
                <a:blip r:embed="rId7"/>
                <a:stretch>
                  <a:fillRect l="-801"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des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exemples pour vous montrez comment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calculer la valeur numérique d’une expression littérale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65809" y="1479238"/>
            <a:ext cx="10453745" cy="936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r>
              <a:rPr lang="fr-FR" dirty="0">
                <a:latin typeface="Calibri" panose="020F0502020204030204" pitchFamily="34" charset="0"/>
              </a:rPr>
              <a:t>Calculer la valeur numérique d’une expression littérale c’est effectuer les opérations de cette expression en substituant chaque variable par sa valeur numérique. </a:t>
            </a:r>
            <a:endParaRPr lang="fr-FR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8BCEA-C815-1881-5000-218578BBD196}"/>
              </a:ext>
            </a:extLst>
          </p:cNvPr>
          <p:cNvGrpSpPr/>
          <p:nvPr/>
        </p:nvGrpSpPr>
        <p:grpSpPr>
          <a:xfrm>
            <a:off x="619262" y="2535487"/>
            <a:ext cx="5298815" cy="3835817"/>
            <a:chOff x="589766" y="2653472"/>
            <a:chExt cx="5298815" cy="383581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96D789D-F5E4-3788-BA54-CE5C14524926}"/>
                </a:ext>
              </a:extLst>
            </p:cNvPr>
            <p:cNvSpPr/>
            <p:nvPr/>
          </p:nvSpPr>
          <p:spPr>
            <a:xfrm>
              <a:off x="589766" y="2653472"/>
              <a:ext cx="5266141" cy="383581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ZoneTexte 25"/>
                <p:cNvSpPr txBox="1"/>
                <p:nvPr/>
              </p:nvSpPr>
              <p:spPr>
                <a:xfrm>
                  <a:off x="853610" y="2819137"/>
                  <a:ext cx="5034971" cy="70788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cs typeface="Calibri" panose="020F0502020204030204" pitchFamily="34" charset="0"/>
                    </a:rPr>
                    <a:t>Exemple1</a:t>
                  </a:r>
                  <a:r>
                    <a:rPr lang="fr-FR" sz="2000" b="0" dirty="0">
                      <a:cs typeface="Calibri" panose="020F0502020204030204" pitchFamily="34" charset="0"/>
                    </a:rPr>
                    <a:t>: Calculer la valeur numérique de:</a:t>
                  </a:r>
                </a:p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+5, 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𝑝𝑜𝑢𝑟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=2</m:t>
                        </m:r>
                      </m:oMath>
                    </m:oMathPara>
                  </a14:m>
                  <a:endParaRPr lang="fr-FR" sz="2000" b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26" name="ZoneTexte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610" y="2819137"/>
                  <a:ext cx="5034971" cy="707886"/>
                </a:xfrm>
                <a:prstGeom prst="rect">
                  <a:avLst/>
                </a:prstGeom>
                <a:blipFill>
                  <a:blip r:embed="rId4"/>
                  <a:stretch>
                    <a:fillRect l="-1332" t="-4310" b="-431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837335" y="5261549"/>
                <a:ext cx="4068838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libri Light" panose="020F0302020204030204" pitchFamily="34" charset="0"/>
                    <a:cs typeface="Calibri Light" panose="020F0302020204030204" pitchFamily="34" charset="0"/>
                  </a:rPr>
                  <a:t>2)je calcule l’expression numérique obtenue: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+5=2+5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2+5=7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335" y="5261549"/>
                <a:ext cx="4068838" cy="1015663"/>
              </a:xfrm>
              <a:prstGeom prst="rect">
                <a:avLst/>
              </a:prstGeom>
              <a:blipFill>
                <a:blip r:embed="rId5"/>
                <a:stretch>
                  <a:fillRect l="-1497" t="-29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885276" y="3907332"/>
                <a:ext cx="447274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Je remplace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dans l’expression littérale:</a:t>
                </a:r>
                <a:r>
                  <a: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+5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, 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j</m:t>
                        </m:r>
                      </m:e>
                      <m:sup>
                        <m: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obtiens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2+5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276" y="3907332"/>
                <a:ext cx="4472746" cy="707886"/>
              </a:xfrm>
              <a:prstGeom prst="rect">
                <a:avLst/>
              </a:prstGeom>
              <a:blipFill>
                <a:blip r:embed="rId6"/>
                <a:stretch>
                  <a:fillRect l="-1362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A2182AC7-868A-3E56-D582-34AAC262D346}"/>
              </a:ext>
            </a:extLst>
          </p:cNvPr>
          <p:cNvGrpSpPr/>
          <p:nvPr/>
        </p:nvGrpSpPr>
        <p:grpSpPr>
          <a:xfrm>
            <a:off x="6154824" y="2535487"/>
            <a:ext cx="5266141" cy="3835817"/>
            <a:chOff x="6125328" y="2653472"/>
            <a:chExt cx="5266141" cy="383581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1A3EF18-142A-F2BF-4701-CCDD6B63AA16}"/>
                </a:ext>
              </a:extLst>
            </p:cNvPr>
            <p:cNvSpPr/>
            <p:nvPr/>
          </p:nvSpPr>
          <p:spPr>
            <a:xfrm>
              <a:off x="6125328" y="2653472"/>
              <a:ext cx="5266141" cy="3835817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ZoneTexte 17"/>
                <p:cNvSpPr txBox="1"/>
                <p:nvPr/>
              </p:nvSpPr>
              <p:spPr>
                <a:xfrm>
                  <a:off x="6356498" y="2819137"/>
                  <a:ext cx="5034971" cy="707886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fr-FR" sz="2000" b="1" dirty="0">
                      <a:cs typeface="Calibri" panose="020F0502020204030204" pitchFamily="34" charset="0"/>
                    </a:rPr>
                    <a:t>Exemple2</a:t>
                  </a:r>
                  <a:r>
                    <a:rPr lang="fr-FR" sz="2000" b="0" dirty="0">
                      <a:cs typeface="Calibri" panose="020F0502020204030204" pitchFamily="34" charset="0"/>
                    </a:rPr>
                    <a:t>: Calculer la valeur numérique de:</a:t>
                  </a:r>
                </a:p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3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−9, 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𝑝𝑜𝑢𝑟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=−1</m:t>
                        </m:r>
                      </m:oMath>
                    </m:oMathPara>
                  </a14:m>
                  <a:endParaRPr lang="fr-FR" sz="2000" b="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8" name="ZoneTexte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356498" y="2819137"/>
                  <a:ext cx="5034971" cy="707886"/>
                </a:xfrm>
                <a:prstGeom prst="rect">
                  <a:avLst/>
                </a:prstGeom>
                <a:blipFill>
                  <a:blip r:embed="rId7"/>
                  <a:stretch>
                    <a:fillRect l="-1332" t="-4310" b="-4310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6509186" y="3907332"/>
                <a:ext cx="51812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Je remplace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−1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l’expression littérale:</a:t>
                </a:r>
                <a:r>
                  <a: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m:rPr>
                        <m:sty m:val="p"/>
                      </m:rP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x</m:t>
                    </m:r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−9, </m:t>
                    </m:r>
                    <m:sSup>
                      <m:sSupPr>
                        <m:ctrlP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j</m:t>
                        </m:r>
                      </m:e>
                      <m:sup>
                        <m:r>
                          <a:rPr lang="fr-FR" sz="2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sup>
                    </m:sSup>
                    <m:r>
                      <m:rPr>
                        <m:sty m:val="p"/>
                      </m:rP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obtiens</m:t>
                    </m:r>
                    <m:r>
                      <a:rPr lang="fr-FR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:3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e>
                    </m:d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−9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186" y="3907332"/>
                <a:ext cx="5181200" cy="707886"/>
              </a:xfrm>
              <a:prstGeom prst="rect">
                <a:avLst/>
              </a:prstGeom>
              <a:blipFill>
                <a:blip r:embed="rId8"/>
                <a:stretch>
                  <a:fillRect l="-1294" t="-5172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/>
              <p:cNvSpPr txBox="1"/>
              <p:nvPr/>
            </p:nvSpPr>
            <p:spPr>
              <a:xfrm>
                <a:off x="6586327" y="5188766"/>
                <a:ext cx="4068838" cy="101566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libri Light" panose="020F0302020204030204" pitchFamily="34" charset="0"/>
                    <a:cs typeface="Calibri Light" panose="020F0302020204030204" pitchFamily="34" charset="0"/>
                  </a:rPr>
                  <a:t>2)je calcule l’expression numérique obtenue:</a:t>
                </a:r>
                <a14:m>
                  <m:oMath xmlns:m="http://schemas.openxmlformats.org/officeDocument/2006/math">
                    <m:r>
                      <a:rPr lang="fr-FR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e>
                    </m:d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−9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fr-FR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×</m:t>
                    </m:r>
                    <m:d>
                      <m:dPr>
                        <m:ctrlP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e>
                    </m:d>
                    <m:r>
                      <a:rPr lang="fr-FR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−9</m:t>
                    </m:r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=−3−9=−12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1" name="ZoneTexte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327" y="5188766"/>
                <a:ext cx="4068838" cy="1015663"/>
              </a:xfrm>
              <a:prstGeom prst="rect">
                <a:avLst/>
              </a:prstGeom>
              <a:blipFill>
                <a:blip r:embed="rId9"/>
                <a:stretch>
                  <a:fillRect l="-1497" t="-299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36" grpId="0"/>
      <p:bldP spid="19" grpId="0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7134-867E-D290-8623-BEEE7602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A2BEE5D-A7B3-787F-2BD7-954CBFEFE968}"/>
              </a:ext>
            </a:extLst>
          </p:cNvPr>
          <p:cNvSpPr txBox="1"/>
          <p:nvPr/>
        </p:nvSpPr>
        <p:spPr>
          <a:xfrm>
            <a:off x="921461" y="309273"/>
            <a:ext cx="10553700" cy="28319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  <a:p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des exemples pour vous montrez comment calculer la valeur numérique d’une expression littérale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sym typeface="Wingdings" panose="05000000000000000000" pitchFamily="2" charset="2"/>
              </a:rPr>
              <a:t>:</a:t>
            </a:r>
            <a:endParaRPr lang="fr-FR" sz="1600" b="1" dirty="0">
              <a:solidFill>
                <a:prstClr val="white">
                  <a:lumMod val="65000"/>
                </a:prstClr>
              </a:solidFill>
            </a:endParaRPr>
          </a:p>
          <a:p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E299FE8-EDBE-D6F8-E9F8-3613A4F7FF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258DA0E3-5600-19FF-9318-69C9EE0B3B43}"/>
              </a:ext>
            </a:extLst>
          </p:cNvPr>
          <p:cNvSpPr txBox="1"/>
          <p:nvPr/>
        </p:nvSpPr>
        <p:spPr>
          <a:xfrm>
            <a:off x="921461" y="575144"/>
            <a:ext cx="9250872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>
                <a:solidFill>
                  <a:prstClr val="white">
                    <a:lumMod val="65000"/>
                  </a:prstClr>
                </a:solidFill>
              </a:rPr>
              <a:t>L’enseignant incite les élèves à suivre</a:t>
            </a:r>
            <a:endParaRPr lang="fr-FR" sz="1400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472471" y="1508018"/>
                <a:ext cx="4935356" cy="92519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cs typeface="Calibri" panose="020F0502020204030204" pitchFamily="34" charset="0"/>
                  </a:rPr>
                  <a:t>Exemple3</a:t>
                </a:r>
                <a:r>
                  <a:rPr lang="fr-FR" sz="2000" dirty="0">
                    <a:cs typeface="Calibri" panose="020F0502020204030204" pitchFamily="34" charset="0"/>
                  </a:rPr>
                  <a:t>: Calculer la valeur numérique de:</a:t>
                </a:r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20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−6, 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𝑝𝑜𝑢𝑟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=−4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71" y="1508018"/>
                <a:ext cx="4935356" cy="925190"/>
              </a:xfrm>
              <a:prstGeom prst="rect">
                <a:avLst/>
              </a:prstGeom>
              <a:blipFill>
                <a:blip r:embed="rId4"/>
                <a:stretch>
                  <a:fillRect l="-1233" t="-259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/>
              <p:cNvSpPr txBox="1"/>
              <p:nvPr/>
            </p:nvSpPr>
            <p:spPr>
              <a:xfrm>
                <a:off x="471539" y="2684469"/>
                <a:ext cx="4934428" cy="834074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1) Je remplace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4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dans l’expression littérale: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f>
                      <m:f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−6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j’obtiens: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−4</m:t>
                        </m:r>
                      </m:num>
                      <m:den>
                        <m:r>
                          <a:rPr lang="fr-FR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den>
                    </m:f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−6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39" y="2684469"/>
                <a:ext cx="4934428" cy="834074"/>
              </a:xfrm>
              <a:prstGeom prst="rect">
                <a:avLst/>
              </a:prstGeom>
              <a:blipFill>
                <a:blip r:embed="rId5"/>
                <a:stretch>
                  <a:fillRect l="-1108" t="-2878" b="-43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/>
              <p:cNvSpPr txBox="1"/>
              <p:nvPr/>
            </p:nvSpPr>
            <p:spPr>
              <a:xfrm>
                <a:off x="471539" y="3769805"/>
                <a:ext cx="4935358" cy="128298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libri Light" panose="020F0302020204030204" pitchFamily="34" charset="0"/>
                    <a:cs typeface="Calibri Light" panose="020F0302020204030204" pitchFamily="34" charset="0"/>
                  </a:rPr>
                  <a:t>2) je calcule l’expression numérique obtenue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𝑥</m:t>
                          </m:r>
                        </m:num>
                        <m:den>
                          <m:r>
                            <a:rPr lang="fr-FR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−6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f>
                        <m:fPr>
                          <m:ctrlPr>
                            <a:rPr lang="fr-FR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−4</m:t>
                          </m:r>
                        </m:num>
                        <m:den>
                          <m:r>
                            <a:rPr lang="fr-FR" sz="2000" i="1"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den>
                      </m:f>
                      <m:r>
                        <a:rPr lang="fr-FR" sz="2000" i="1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−6</m:t>
                      </m:r>
                    </m:oMath>
                  </m:oMathPara>
                </a14:m>
                <a:endParaRPr lang="fr-FR" sz="200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                    =−2−6=−8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539" y="3769805"/>
                <a:ext cx="4935358" cy="1282980"/>
              </a:xfrm>
              <a:prstGeom prst="rect">
                <a:avLst/>
              </a:prstGeom>
              <a:blipFill>
                <a:blip r:embed="rId6"/>
                <a:stretch>
                  <a:fillRect l="-1108" t="-18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6015089" y="1508018"/>
                <a:ext cx="5294120" cy="1015663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b="1" dirty="0">
                    <a:cs typeface="Calibri" panose="020F0502020204030204" pitchFamily="34" charset="0"/>
                  </a:rPr>
                  <a:t>Exemple4:</a:t>
                </a:r>
                <a:r>
                  <a:rPr lang="fr-FR" sz="2000" dirty="0">
                    <a:cs typeface="Calibri" panose="020F0502020204030204" pitchFamily="34" charset="0"/>
                  </a:rPr>
                  <a:t> Calculer la valeur numérique de:</a:t>
                </a:r>
                <a:endParaRPr lang="fr-FR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+10, 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𝑝𝑜𝑢𝑟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=1 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𝑒𝑡</m:t>
                      </m:r>
                    </m:oMath>
                  </m:oMathPara>
                </a14:m>
                <a:endParaRPr lang="fr-FR" sz="2000" b="0" i="1" dirty="0">
                  <a:solidFill>
                    <a:srgbClr val="FF0000"/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=−2</m:t>
                      </m:r>
                    </m:oMath>
                  </m:oMathPara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089" y="1508018"/>
                <a:ext cx="5294120" cy="1015663"/>
              </a:xfrm>
              <a:prstGeom prst="rect">
                <a:avLst/>
              </a:prstGeom>
              <a:blipFill>
                <a:blip r:embed="rId7"/>
                <a:stretch>
                  <a:fillRect l="-1149" t="-2367" b="-17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/>
              <p:cNvSpPr txBox="1"/>
              <p:nvPr/>
            </p:nvSpPr>
            <p:spPr>
              <a:xfrm>
                <a:off x="6015089" y="4037122"/>
                <a:ext cx="5301226" cy="1015663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ea typeface="Calibri Light" panose="020F0302020204030204" pitchFamily="34" charset="0"/>
                    <a:cs typeface="Calibri Light" panose="020F0302020204030204" pitchFamily="34" charset="0"/>
                  </a:rPr>
                  <a:t>2) je calcule l’expression numérique obtenue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:</a:t>
                </a:r>
                <a:endParaRPr lang="fr-MA" sz="2000" b="0" i="1" dirty="0"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𝑦</m:t>
                      </m:r>
                      <m:r>
                        <a:rPr lang="fr-FR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+10=2×1−3×</m:t>
                      </m:r>
                      <m:d>
                        <m:dPr>
                          <m:ctrlP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M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e>
                      </m:d>
                      <m:r>
                        <a:rPr lang="fr-M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+10</m:t>
                      </m:r>
                    </m:oMath>
                  </m:oMathPara>
                </a14:m>
                <a:endParaRPr lang="fr-MA" sz="2000" b="0" dirty="0">
                  <a:latin typeface="Calibri" panose="020F0502020204030204" pitchFamily="34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MA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                           </a:t>
                </a:r>
                <a14:m>
                  <m:oMath xmlns:m="http://schemas.openxmlformats.org/officeDocument/2006/math">
                    <m:r>
                      <a:rPr lang="fr-MA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=2+6+10=18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089" y="4037122"/>
                <a:ext cx="5301226" cy="1015663"/>
              </a:xfrm>
              <a:prstGeom prst="rect">
                <a:avLst/>
              </a:prstGeom>
              <a:blipFill>
                <a:blip r:embed="rId8"/>
                <a:stretch>
                  <a:fillRect l="-1148" t="-23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/>
              <p:cNvSpPr txBox="1"/>
              <p:nvPr/>
            </p:nvSpPr>
            <p:spPr>
              <a:xfrm>
                <a:off x="6015089" y="2594348"/>
                <a:ext cx="5301226" cy="1323439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marL="457200" indent="-457200">
                  <a:buAutoNum type="arabicParenR"/>
                </a:pP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Je remplace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par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−2 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l’expression littérale:</a:t>
                </a:r>
                <a:r>
                  <a:rPr lang="fr-FR" sz="2000" dirty="0">
                    <a:solidFill>
                      <a:srgbClr val="FF0000"/>
                    </a:solidFill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−3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+10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, j’obtiens: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0" i="1" smtClean="0"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×1−3×</m:t>
                      </m:r>
                      <m:d>
                        <m:dPr>
                          <m:ctrlP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fr-FR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−2</m:t>
                          </m:r>
                        </m:e>
                      </m:d>
                      <m:r>
                        <a:rPr lang="fr-FR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+10</m:t>
                      </m:r>
                    </m:oMath>
                  </m:oMathPara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0" name="ZoneTexte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5089" y="2594348"/>
                <a:ext cx="5301226" cy="1323439"/>
              </a:xfrm>
              <a:prstGeom prst="rect">
                <a:avLst/>
              </a:prstGeom>
              <a:blipFill>
                <a:blip r:embed="rId9"/>
                <a:stretch>
                  <a:fillRect l="-1148" t="-27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calculez la valeur numérique de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𝟖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37EF2ADE-B959-5993-A71F-4320DC335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/>
              <p:nvPr/>
            </p:nvSpPr>
            <p:spPr>
              <a:xfrm>
                <a:off x="995831" y="2638496"/>
                <a:ext cx="10077855" cy="2062587"/>
              </a:xfrm>
              <a:prstGeom prst="rect">
                <a:avLst/>
              </a:prstGeom>
              <a:noFill/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2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Calculez</a:t>
                </a:r>
                <a:r>
                  <a:rPr kumimoji="0" lang="fr-MA" sz="2400" b="1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la valeur numérique de: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lang="fr-MA" sz="2400" kern="0" dirty="0">
                  <a:solidFill>
                    <a:srgbClr val="000000"/>
                  </a:solidFill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fr-MA" sz="2400" b="1" i="0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MA" sz="2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𝑥</m:t>
                    </m:r>
                    <m:r>
                      <a:rPr kumimoji="0" lang="fr-MA" sz="2400" b="0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−8</m:t>
                    </m:r>
                  </m:oMath>
                </a14:m>
                <a:r>
                  <a:rPr kumimoji="0" lang="fr-MA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sym typeface="Arial"/>
                  </a:rPr>
                  <a:t> pour </a:t>
                </a:r>
                <a14:m>
                  <m:oMath xmlns:m="http://schemas.openxmlformats.org/officeDocument/2006/math">
                    <m:r>
                      <a:rPr kumimoji="0" lang="fr-MA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𝑥</m:t>
                    </m:r>
                    <m:r>
                      <a:rPr kumimoji="0" lang="fr-MA" sz="24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sym typeface="Arial"/>
                      </a:rPr>
                      <m:t>=2</m:t>
                    </m:r>
                  </m:oMath>
                </a14:m>
                <a:endParaRPr kumimoji="0" lang="fr-MA" sz="2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lang="fr-MA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sym typeface="Arial"/>
                </a:endParaRPr>
              </a:p>
            </p:txBody>
          </p:sp>
        </mc:Choice>
        <mc:Fallback xmlns="">
          <p:sp>
            <p:nvSpPr>
              <p:cNvPr id="10" name="Google Shape;265;p44">
                <a:extLst>
                  <a:ext uri="{FF2B5EF4-FFF2-40B4-BE49-F238E27FC236}">
                    <a16:creationId xmlns:a16="http://schemas.microsoft.com/office/drawing/2014/main" id="{18DD4FE3-8919-D3D7-8740-4C96ABF3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31" y="2638496"/>
                <a:ext cx="10077855" cy="20625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noFill/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10A05A14-8BFB-E7B2-E996-746F70B4AF23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</a:t>
            </a:r>
            <a:r>
              <a:rPr kumimoji="0" lang="fr-FR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réponse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/>
              <p:nvPr/>
            </p:nvSpPr>
            <p:spPr>
              <a:xfrm>
                <a:off x="1160206" y="3176567"/>
                <a:ext cx="10051097" cy="1492901"/>
              </a:xfrm>
              <a:prstGeom prst="rect">
                <a:avLst/>
              </a:prstGeom>
              <a:solidFill>
                <a:srgbClr val="EEEEEE"/>
              </a:solid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68575" tIns="34275" rIns="68575" bIns="34275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500"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0" lang="fr-MA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x</m:t>
                      </m:r>
                      <m:r>
                        <a:rPr kumimoji="0" lang="fr-MA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libri"/>
                          <a:cs typeface="Calibri"/>
                          <a:sym typeface="Calibri"/>
                        </a:rPr>
                        <m:t>−8=2−8=−6</m:t>
                      </m:r>
                    </m:oMath>
                  </m:oMathPara>
                </a14:m>
                <a:endParaRPr kumimoji="0" sz="240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0" name="Google Shape;266;p44">
                <a:extLst>
                  <a:ext uri="{FF2B5EF4-FFF2-40B4-BE49-F238E27FC236}">
                    <a16:creationId xmlns:a16="http://schemas.microsoft.com/office/drawing/2014/main" id="{9E80FFA1-C2AF-7999-52EA-F606EEDD536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206" y="3176567"/>
                <a:ext cx="10051097" cy="14929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2700" cap="flat" cmpd="sng">
                <a:solidFill>
                  <a:srgbClr val="000000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1011959" y="1984443"/>
                <a:ext cx="100510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=2,</m:t>
                    </m:r>
                  </m:oMath>
                </a14:m>
                <a:r>
                  <a:rPr lang="fr-FR" sz="2400" dirty="0"/>
                  <a:t> je remplace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400" dirty="0"/>
                  <a:t> par 2 dans l’expression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−8</m:t>
                    </m:r>
                  </m:oMath>
                </a14:m>
                <a:r>
                  <a:rPr lang="fr-FR" sz="2400" dirty="0"/>
                  <a:t> et je calcule:</a:t>
                </a: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959" y="1984443"/>
                <a:ext cx="10051097" cy="461665"/>
              </a:xfrm>
              <a:prstGeom prst="rect">
                <a:avLst/>
              </a:prstGeom>
              <a:blipFill>
                <a:blip r:embed="rId5"/>
                <a:stretch>
                  <a:fillRect l="-910" t="-10667" b="-30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0F82C256-DBFA-7CA1-221B-E0A132B4EA3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 calculez la valeur numérique de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𝟔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sz="1600" b="1" i="1" dirty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1600" b="1" dirty="0">
                  <a:solidFill>
                    <a:schemeClr val="bg1">
                      <a:lumMod val="6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0F82C256-DBFA-7CA1-221B-E0A132B4E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DC42C2F-B700-ED5C-F393-9D300CC44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C4309E-D6F0-DC9B-193A-2A404487579E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03550" y="2732209"/>
                <a:ext cx="6096000" cy="830997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b="1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Arial"/>
                  </a:rPr>
                  <a:t>Calculez la valeur numérique de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2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𝑥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−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6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 </m:t>
                    </m:r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ea typeface="Cambria Math" panose="02040503050406030204" pitchFamily="18" charset="0"/>
                    <a:sym typeface="Arial"/>
                  </a:rPr>
                  <a:t>  pour </a:t>
                </a:r>
                <a14:m>
                  <m:oMath xmlns:m="http://schemas.openxmlformats.org/officeDocument/2006/math"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𝑥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=−</m:t>
                    </m:r>
                    <m:r>
                      <a:rPr lang="fr-FR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1</m:t>
                    </m:r>
                  </m:oMath>
                </a14:m>
                <a:endParaRPr lang="fr-FR" sz="2400" kern="0" dirty="0">
                  <a:solidFill>
                    <a:srgbClr val="000000"/>
                  </a:solidFill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550" y="2732209"/>
                <a:ext cx="6096000" cy="830997"/>
              </a:xfrm>
              <a:prstGeom prst="rect">
                <a:avLst/>
              </a:prstGeom>
              <a:blipFill>
                <a:blip r:embed="rId4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0419" y="590965"/>
            <a:ext cx="8535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371600" y="3105835"/>
                <a:ext cx="8161506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 defTabSz="914400">
                  <a:buClr>
                    <a:srgbClr val="000000"/>
                  </a:buClr>
                  <a:buSzPts val="1500"/>
                  <a:defRPr/>
                </a:pPr>
                <a:r>
                  <a:rPr lang="fr-MA" sz="2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La valeur numérique de </a:t>
                </a:r>
                <a14:m>
                  <m:oMath xmlns:m="http://schemas.openxmlformats.org/officeDocument/2006/math">
                    <m:r>
                      <a:rPr lang="fr-MA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MA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fr-MA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−6</m:t>
                    </m:r>
                  </m:oMath>
                </a14:m>
                <a:r>
                  <a:rPr lang="fr-MA" sz="2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 pour </a:t>
                </a:r>
                <a14:m>
                  <m:oMath xmlns:m="http://schemas.openxmlformats.org/officeDocument/2006/math">
                    <m:r>
                      <a:rPr lang="fr-MA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fr-MA" sz="24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=−1 </m:t>
                    </m:r>
                  </m:oMath>
                </a14:m>
                <a:r>
                  <a:rPr lang="fr-MA" sz="2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est: </a:t>
                </a:r>
              </a:p>
              <a:p>
                <a:pPr lvl="0" algn="ctr" defTabSz="914400">
                  <a:buClr>
                    <a:srgbClr val="000000"/>
                  </a:buClr>
                  <a:buSzPts val="1500"/>
                  <a:defRPr/>
                </a:pPr>
                <a14:m>
                  <m:oMath xmlns:m="http://schemas.openxmlformats.org/officeDocument/2006/math">
                    <m:r>
                      <a:rPr lang="fr-MA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MA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𝑥</m:t>
                    </m:r>
                    <m:r>
                      <a:rPr lang="fr-MA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−6</m:t>
                    </m:r>
                  </m:oMath>
                </a14:m>
                <a:r>
                  <a:rPr lang="fr-MA" sz="2400" kern="0" dirty="0">
                    <a:solidFill>
                      <a:srgbClr val="000000"/>
                    </a:solidFill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=</m:t>
                    </m:r>
                    <m:r>
                      <a:rPr lang="fr-MA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2</m:t>
                    </m:r>
                    <m:r>
                      <a:rPr lang="fr-MA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×</m:t>
                    </m:r>
                    <m:d>
                      <m:dPr>
                        <m:ctrlPr>
                          <a:rPr lang="tzm-Arab-MA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</m:ctrlPr>
                      </m:dPr>
                      <m:e>
                        <m:r>
                          <a:rPr lang="tzm-Arab-MA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/>
                            <a:sym typeface="Calibri"/>
                          </a:rPr>
                          <m:t>−1</m:t>
                        </m:r>
                      </m:e>
                    </m:d>
                    <m:r>
                      <a:rPr lang="tzm-Arab-MA" sz="24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/>
                        <a:sym typeface="Calibri"/>
                      </a:rPr>
                      <m:t>−6=−2−6=−8</m:t>
                    </m:r>
                  </m:oMath>
                </a14:m>
                <a:endParaRPr lang="tzm-Arab-MA" sz="2400" kern="0" dirty="0">
                  <a:solidFill>
                    <a:srgbClr val="0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3105835"/>
                <a:ext cx="8161506" cy="830997"/>
              </a:xfrm>
              <a:prstGeom prst="rect">
                <a:avLst/>
              </a:prstGeom>
              <a:blipFill>
                <a:blip r:embed="rId3"/>
                <a:stretch>
                  <a:fillRect t="-5839" b="-1532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43D23758-40CD-E723-0AD7-9C0F7383EBFD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43624" y="4262153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5FADE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4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43624" y="2348793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2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48074" y="1200660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56CD9EBF-2323-60FE-7D1D-9992D468BC8B}"/>
              </a:ext>
            </a:extLst>
          </p:cNvPr>
          <p:cNvSpPr/>
          <p:nvPr/>
        </p:nvSpPr>
        <p:spPr>
          <a:xfrm>
            <a:off x="873127" y="3299287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Arial"/>
              </a:rPr>
              <a:t>Séance 3 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43624" y="526976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786606" y="2463371"/>
            <a:ext cx="752917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2795782" y="1470126"/>
            <a:ext cx="7510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15721" y="4482831"/>
            <a:ext cx="71939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/>
              <a:t>Calculer la valeur numérique d’une expression littérale </a:t>
            </a:r>
          </a:p>
        </p:txBody>
      </p:sp>
      <p:sp>
        <p:nvSpPr>
          <p:cNvPr id="27" name="Google Shape;292;p29">
            <a:extLst>
              <a:ext uri="{FF2B5EF4-FFF2-40B4-BE49-F238E27FC236}">
                <a16:creationId xmlns:a16="http://schemas.microsoft.com/office/drawing/2014/main" id="{10C2D34D-FB8B-A95D-F232-29CF7C58B625}"/>
              </a:ext>
            </a:extLst>
          </p:cNvPr>
          <p:cNvSpPr/>
          <p:nvPr/>
        </p:nvSpPr>
        <p:spPr>
          <a:xfrm>
            <a:off x="2326353" y="3299287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/>
            <a:endParaRPr lang="fr-FR" sz="2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940996" y="2581427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Exprimer une quantité par des lettres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786606" y="5452931"/>
            <a:ext cx="74286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Réduire des expressions littérales de la forme </a:t>
            </a:r>
            <a:r>
              <a:rPr lang="fr-FR" sz="24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ax</a:t>
            </a:r>
            <a:r>
              <a:rPr lang="fr-F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</a:rPr>
              <a:t>+ </a:t>
            </a:r>
            <a:r>
              <a:rPr lang="fr-FR" sz="2400" b="1" i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bx</a:t>
            </a:r>
            <a:r>
              <a:rPr lang="fr-F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endParaRPr lang="fr-FR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563795" y="3401928"/>
            <a:ext cx="68504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Écrire une expression littérale </a:t>
            </a:r>
            <a:r>
              <a:rPr lang="fr-FR" sz="2400" dirty="0">
                <a:solidFill>
                  <a:schemeClr val="bg1"/>
                </a:solidFill>
              </a:rPr>
              <a:t> </a:t>
            </a:r>
            <a:r>
              <a:rPr lang="fr-FR" sz="2400" b="1" dirty="0">
                <a:solidFill>
                  <a:schemeClr val="bg1"/>
                </a:solidFill>
              </a:rPr>
              <a:t>sans symbole (× et ÷) </a:t>
            </a:r>
            <a:endParaRPr lang="fr-FR" sz="2400" b="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261203" y="1502574"/>
            <a:ext cx="36695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fr-FR" b="1" kern="0" dirty="0">
                <a:solidFill>
                  <a:schemeClr val="bg1"/>
                </a:solidFill>
                <a:ea typeface="Calibri"/>
                <a:cs typeface="Calibri"/>
              </a:rPr>
              <a:t>Correction devoir surveillé Période 1</a:t>
            </a:r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F82C256-DBFA-7CA1-221B-E0A132B4EA37}"/>
                  </a:ext>
                </a:extLst>
              </p:cNvPr>
              <p:cNvSpPr txBox="1"/>
              <p:nvPr/>
            </p:nvSpPr>
            <p:spPr>
              <a:xfrm>
                <a:off x="774700" y="223736"/>
                <a:ext cx="10553700" cy="348118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  </a:t>
                </a:r>
                <a:r>
                  <a:rPr lang="fr-MA" sz="1600" dirty="0">
                    <a:solidFill>
                      <a:schemeClr val="bg1">
                        <a:lumMod val="75000"/>
                      </a:schemeClr>
                    </a:solidFill>
                  </a:rPr>
                  <a:t>Calculez la valeur numérique de: </a:t>
                </a:r>
                <a14:m>
                  <m:oMath xmlns:m="http://schemas.openxmlformats.org/officeDocument/2006/math"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1600" b="1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fr-MA" sz="1600" dirty="0">
                    <a:solidFill>
                      <a:schemeClr val="bg1">
                        <a:lumMod val="75000"/>
                      </a:schemeClr>
                    </a:solidFill>
                  </a:rPr>
                  <a:t> pour </a:t>
                </a:r>
                <a14:m>
                  <m:oMath xmlns:m="http://schemas.openxmlformats.org/officeDocument/2006/math"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=−3 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1600" i="1" dirty="0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fr-FR" sz="1600" b="1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0" name="D_A_01">
                <a:extLst>
                  <a:ext uri="{FF2B5EF4-FFF2-40B4-BE49-F238E27FC236}">
                    <a16:creationId xmlns:a16="http://schemas.microsoft.com/office/drawing/2014/main" id="{0F82C256-DBFA-7CA1-221B-E0A132B4EA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223736"/>
                <a:ext cx="10553700" cy="348118"/>
              </a:xfrm>
              <a:prstGeom prst="rect">
                <a:avLst/>
              </a:prstGeom>
              <a:blipFill>
                <a:blip r:embed="rId3"/>
                <a:stretch>
                  <a:fillRect t="-3509" b="-2105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2430829" y="3183014"/>
                <a:ext cx="701148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−5, 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𝑝𝑜𝑢𝑟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=−3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𝑒𝑡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0829" y="3183014"/>
                <a:ext cx="7011489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3725084" y="2636745"/>
            <a:ext cx="4263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Calculez la valeur numérique de: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A6EE4B-E6E0-69A3-589D-7847C67F5EB0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4D9B0B-7FC8-DAD4-39A2-814440F07DC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CD2E80-4136-D8E7-D12A-A388D18635C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C43F8FB2-0188-1C2E-09B2-FF5481F7D9CD}"/>
              </a:ext>
            </a:extLst>
          </p:cNvPr>
          <p:cNvSpPr txBox="1"/>
          <p:nvPr/>
        </p:nvSpPr>
        <p:spPr>
          <a:xfrm>
            <a:off x="472470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pic>
        <p:nvPicPr>
          <p:cNvPr id="2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8FC9727-370F-C2BE-9BA7-C12DF39F1801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410510" y="2681641"/>
                <a:ext cx="898835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fr-MA" sz="2400" dirty="0"/>
                  <a:t> la valeur numérique de: </a:t>
                </a:r>
                <a14:m>
                  <m:oMath xmlns:m="http://schemas.openxmlformats.org/officeDocument/2006/math">
                    <m:r>
                      <a:rPr lang="fr-MA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fr-MA" sz="2400" dirty="0"/>
                  <a:t> pour </a:t>
                </a:r>
                <a14:m>
                  <m:oMath xmlns:m="http://schemas.openxmlformats.org/officeDocument/2006/math">
                    <m:r>
                      <a:rPr lang="fr-MA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𝑒𝑡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510" y="2681641"/>
                <a:ext cx="8988357" cy="461665"/>
              </a:xfrm>
              <a:prstGeom prst="rect">
                <a:avLst/>
              </a:prstGeom>
              <a:blipFill>
                <a:blip r:embed="rId3"/>
                <a:stretch>
                  <a:fillRect l="-271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710604" y="3603699"/>
                <a:ext cx="87743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sz="2400" b="1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sz="2400" b="1" i="1" dirty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MA" sz="2400" i="1" dirty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fr-MA" sz="2400" dirty="0"/>
                  <a:t>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fr-FR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5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0604" y="3603699"/>
                <a:ext cx="8774348" cy="461665"/>
              </a:xfrm>
              <a:prstGeom prst="rect">
                <a:avLst/>
              </a:prstGeom>
              <a:blipFill>
                <a:blip r:embed="rId4"/>
                <a:stretch>
                  <a:fillRect l="-208"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D8B9-0042-CC24-918C-7AD2E9D1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76DAF1B4-E669-5D9E-A42F-82BAA28DA5AE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6929606" cy="349139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r>
                  <a:rPr lang="fr-FR" sz="1600" b="1" dirty="0">
                    <a:solidFill>
                      <a:schemeClr val="bg1">
                        <a:lumMod val="75000"/>
                      </a:schemeClr>
                    </a:solidFill>
                  </a:rPr>
                  <a:t> </a:t>
                </a:r>
                <a:r>
                  <a:rPr lang="fr-FR" sz="1600" dirty="0">
                    <a:solidFill>
                      <a:schemeClr val="bg1">
                        <a:lumMod val="75000"/>
                      </a:schemeClr>
                    </a:solidFill>
                  </a:rPr>
                  <a:t>Calculez la valeur numérique de :</a:t>
                </a:r>
                <a14:m>
                  <m:oMath xmlns:m="http://schemas.openxmlformats.org/officeDocument/2006/math"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MA" sz="1600" b="1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1600" b="1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num>
                      <m:den>
                        <m:r>
                          <a:rPr lang="fr-MA" sz="1600" b="1" i="1">
                            <a:solidFill>
                              <a:schemeClr val="bg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𝒑𝒐𝒖𝒓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𝒆𝒕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MA" sz="1600" b="1" i="1">
                        <a:solidFill>
                          <a:schemeClr val="bg1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1600" b="1" strike="sngStrike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76DAF1B4-E669-5D9E-A42F-82BAA28DA5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6929606" cy="349139"/>
              </a:xfrm>
              <a:prstGeom prst="rect">
                <a:avLst/>
              </a:prstGeom>
              <a:blipFill>
                <a:blip r:embed="rId2"/>
                <a:stretch>
                  <a:fillRect t="-5263" b="-1929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CC3D2EF-DA3C-CC34-FBA8-556DA17C669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68976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/>
              <p:nvPr/>
            </p:nvSpPr>
            <p:spPr>
              <a:xfrm>
                <a:off x="2529860" y="3429000"/>
                <a:ext cx="6585857" cy="7223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FR" sz="2400" b="0" i="0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MA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𝑦</m:t>
                          </m:r>
                        </m:num>
                        <m:den>
                          <m:r>
                            <a:rPr lang="fr-MA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𝑝𝑜𝑢𝑟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𝑒𝑡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MA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4F225D-4DAD-62DB-6ED4-CA02E1BE5C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860" y="3429000"/>
                <a:ext cx="6585857" cy="7223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583947" y="2655197"/>
            <a:ext cx="43321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MA" sz="2400" b="1" dirty="0">
                <a:ea typeface="Calibri Light" panose="020F0302020204030204" pitchFamily="34" charset="0"/>
                <a:cs typeface="Calibri Light" panose="020F0302020204030204" pitchFamily="34" charset="0"/>
              </a:rPr>
              <a:t>Calculez la valeur numérique de:</a:t>
            </a:r>
            <a:endParaRPr lang="fr-FR" sz="2400" b="1" dirty="0"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BB73530-1D5C-BCA2-8577-95667814A854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0921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CBEEAE5-8CA7-4BE4-095E-5FF3309715E7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2E429A4-341F-4AD3-CD63-86AD9131DAD6}"/>
                  </a:ext>
                </a:extLst>
              </p:cNvPr>
              <p:cNvSpPr txBox="1"/>
              <p:nvPr/>
            </p:nvSpPr>
            <p:spPr>
              <a:xfrm>
                <a:off x="1727813" y="3644679"/>
                <a:ext cx="8935373" cy="699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ea typeface="Cambria Math" panose="02040503050406030204" pitchFamily="18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+1=0−</m:t>
                    </m:r>
                    <m:f>
                      <m:fPr>
                        <m:ctrlP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fr-MA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MA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+1=−2+1=−1</m:t>
                    </m:r>
                  </m:oMath>
                </a14:m>
                <a:endParaRPr lang="fr-FR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2E429A4-341F-4AD3-CD63-86AD9131DA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7813" y="3644679"/>
                <a:ext cx="8935373" cy="6998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798879" y="2584393"/>
                <a:ext cx="8408710" cy="5845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MA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La valeur numérique de</a:t>
                </a:r>
                <a:r>
                  <a:rPr lang="fr-MA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M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M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fr-MA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fr-MA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</m:t>
                    </m:r>
                    <m:r>
                      <a:rPr lang="fr-MA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; 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=0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𝑒𝑡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=4 </m:t>
                    </m:r>
                  </m:oMath>
                </a14:m>
                <a:r>
                  <a:rPr lang="fr-FR" sz="24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est:</a:t>
                </a:r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879" y="2584393"/>
                <a:ext cx="8408710" cy="584584"/>
              </a:xfrm>
              <a:prstGeom prst="rect">
                <a:avLst/>
              </a:prstGeom>
              <a:blipFill>
                <a:blip r:embed="rId4"/>
                <a:stretch>
                  <a:fillRect l="-1088" b="-104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Page:62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771" y="1187266"/>
            <a:ext cx="9758600" cy="4563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Page62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0" y="1187266"/>
            <a:ext cx="10443757" cy="45631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7626485" y="1974715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485" y="1974715"/>
                <a:ext cx="36965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/>
              <p:cNvSpPr txBox="1"/>
              <p:nvPr/>
            </p:nvSpPr>
            <p:spPr>
              <a:xfrm>
                <a:off x="7568119" y="2373071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119" y="2373071"/>
                <a:ext cx="36965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/>
              <p:cNvSpPr txBox="1"/>
              <p:nvPr/>
            </p:nvSpPr>
            <p:spPr>
              <a:xfrm>
                <a:off x="7626484" y="2657217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6484" y="2657217"/>
                <a:ext cx="36965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/>
              <p:cNvSpPr txBox="1"/>
              <p:nvPr/>
            </p:nvSpPr>
            <p:spPr>
              <a:xfrm>
                <a:off x="7568118" y="3026549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8118" y="3026549"/>
                <a:ext cx="369651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/>
              <p:cNvSpPr txBox="1"/>
              <p:nvPr/>
            </p:nvSpPr>
            <p:spPr>
              <a:xfrm>
                <a:off x="3800272" y="3790544"/>
                <a:ext cx="36965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0272" y="3790544"/>
                <a:ext cx="369651" cy="3077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/>
              <p:cNvSpPr txBox="1"/>
              <p:nvPr/>
            </p:nvSpPr>
            <p:spPr>
              <a:xfrm>
                <a:off x="3430621" y="4013135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0621" y="4013135"/>
                <a:ext cx="369651" cy="369332"/>
              </a:xfrm>
              <a:prstGeom prst="rect">
                <a:avLst/>
              </a:prstGeom>
              <a:blipFill>
                <a:blip r:embed="rId11"/>
                <a:stretch>
                  <a:fillRect r="-1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/>
              <p:cNvSpPr txBox="1"/>
              <p:nvPr/>
            </p:nvSpPr>
            <p:spPr>
              <a:xfrm>
                <a:off x="3378740" y="4297281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740" y="4297281"/>
                <a:ext cx="369651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/>
              <p:cNvSpPr txBox="1"/>
              <p:nvPr/>
            </p:nvSpPr>
            <p:spPr>
              <a:xfrm>
                <a:off x="8699770" y="3787301"/>
                <a:ext cx="369651" cy="497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fr-FR" sz="1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9770" y="3787301"/>
                <a:ext cx="369651" cy="497059"/>
              </a:xfrm>
              <a:prstGeom prst="rect">
                <a:avLst/>
              </a:prstGeom>
              <a:blipFill>
                <a:blip r:embed="rId13"/>
                <a:stretch>
                  <a:fillRect b="-12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/>
              <p:cNvSpPr txBox="1"/>
              <p:nvPr/>
            </p:nvSpPr>
            <p:spPr>
              <a:xfrm>
                <a:off x="8278238" y="4132684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8238" y="4132684"/>
                <a:ext cx="369651" cy="369332"/>
              </a:xfrm>
              <a:prstGeom prst="rect">
                <a:avLst/>
              </a:prstGeom>
              <a:blipFill>
                <a:blip r:embed="rId14"/>
                <a:stretch>
                  <a:fillRect r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/>
              <p:cNvSpPr txBox="1"/>
              <p:nvPr/>
            </p:nvSpPr>
            <p:spPr>
              <a:xfrm>
                <a:off x="8310663" y="4354560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663" y="4354560"/>
                <a:ext cx="369651" cy="369332"/>
              </a:xfrm>
              <a:prstGeom prst="rect">
                <a:avLst/>
              </a:prstGeom>
              <a:blipFill>
                <a:blip r:embed="rId15"/>
                <a:stretch>
                  <a:fillRect r="-163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/>
              <p:cNvSpPr txBox="1"/>
              <p:nvPr/>
            </p:nvSpPr>
            <p:spPr>
              <a:xfrm>
                <a:off x="9670688" y="4830793"/>
                <a:ext cx="3696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(−3)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0688" y="4830793"/>
                <a:ext cx="369651" cy="338554"/>
              </a:xfrm>
              <a:prstGeom prst="rect">
                <a:avLst/>
              </a:prstGeom>
              <a:blipFill>
                <a:blip r:embed="rId16"/>
                <a:stretch>
                  <a:fillRect r="-67213" b="-89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/>
              <p:cNvSpPr txBox="1"/>
              <p:nvPr/>
            </p:nvSpPr>
            <p:spPr>
              <a:xfrm>
                <a:off x="8884595" y="4832720"/>
                <a:ext cx="30155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3" name="ZoneTexte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4595" y="4832720"/>
                <a:ext cx="301558" cy="33855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/>
              <p:cNvSpPr txBox="1"/>
              <p:nvPr/>
            </p:nvSpPr>
            <p:spPr>
              <a:xfrm>
                <a:off x="8463063" y="5052486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28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3063" y="5052486"/>
                <a:ext cx="369651" cy="369332"/>
              </a:xfrm>
              <a:prstGeom prst="rect">
                <a:avLst/>
              </a:prstGeom>
              <a:blipFill>
                <a:blip r:embed="rId18"/>
                <a:stretch>
                  <a:fillRect r="-163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/>
              <p:cNvSpPr txBox="1"/>
              <p:nvPr/>
            </p:nvSpPr>
            <p:spPr>
              <a:xfrm>
                <a:off x="9076602" y="5052486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ZoneTexte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602" y="5052486"/>
                <a:ext cx="369651" cy="369332"/>
              </a:xfrm>
              <a:prstGeom prst="rect">
                <a:avLst/>
              </a:prstGeom>
              <a:blipFill>
                <a:blip r:embed="rId19"/>
                <a:stretch>
                  <a:fillRect r="-163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ZoneTexte 35"/>
              <p:cNvSpPr txBox="1"/>
              <p:nvPr/>
            </p:nvSpPr>
            <p:spPr>
              <a:xfrm>
                <a:off x="8435849" y="5329958"/>
                <a:ext cx="3696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ZoneTexte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5849" y="5329958"/>
                <a:ext cx="369651" cy="369332"/>
              </a:xfrm>
              <a:prstGeom prst="rect">
                <a:avLst/>
              </a:prstGeom>
              <a:blipFill>
                <a:blip r:embed="rId20"/>
                <a:stretch>
                  <a:fillRect r="-1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ZoneTexte 36"/>
              <p:cNvSpPr txBox="1"/>
              <p:nvPr/>
            </p:nvSpPr>
            <p:spPr>
              <a:xfrm>
                <a:off x="4089810" y="4837066"/>
                <a:ext cx="3696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ZoneTexte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810" y="4837066"/>
                <a:ext cx="369651" cy="338554"/>
              </a:xfrm>
              <a:prstGeom prst="rect">
                <a:avLst/>
              </a:prstGeom>
              <a:blipFill>
                <a:blip r:embed="rId21"/>
                <a:stretch>
                  <a:fillRect r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37"/>
              <p:cNvSpPr txBox="1"/>
              <p:nvPr/>
            </p:nvSpPr>
            <p:spPr>
              <a:xfrm>
                <a:off x="3641064" y="5052486"/>
                <a:ext cx="3696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8" name="ZoneTexte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064" y="5052486"/>
                <a:ext cx="369651" cy="338554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/>
              <p:cNvSpPr txBox="1"/>
              <p:nvPr/>
            </p:nvSpPr>
            <p:spPr>
              <a:xfrm>
                <a:off x="4298031" y="5052486"/>
                <a:ext cx="3696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9" name="ZoneTexte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031" y="5052486"/>
                <a:ext cx="369651" cy="338554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/>
              <p:cNvSpPr txBox="1"/>
              <p:nvPr/>
            </p:nvSpPr>
            <p:spPr>
              <a:xfrm>
                <a:off x="3668278" y="5304283"/>
                <a:ext cx="36965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0" name="ZoneTexte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78" y="5304283"/>
                <a:ext cx="369651" cy="338554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Page62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047" y="1517515"/>
            <a:ext cx="9637371" cy="3073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comment calculer la valeur numérique d’une expression littérale 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1001948" y="1264596"/>
            <a:ext cx="10059341" cy="7124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Pour calculer la valeur numérique d’une expression littérale, je remplace les variables par leurs valeurs et je calcule l’expression numérique obtenue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001948" y="2211421"/>
                <a:ext cx="922182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Calculer la valeur numérique de l’expression littérale: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pour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fr-FR" b="0" i="0" dirty="0">
                    <a:latin typeface="+mj-lt"/>
                  </a:rPr>
                  <a:t>x</a:t>
                </a:r>
                <a14:m>
                  <m:oMath xmlns:m="http://schemas.openxmlformats.org/officeDocument/2006/math">
                    <m:r>
                      <a:rPr lang="fr-FR" b="0" i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et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fr-FR" b="0" i="0" smtClean="0">
                        <a:latin typeface="Cambria Math" panose="02040503050406030204" pitchFamily="18" charset="0"/>
                      </a:rPr>
                      <m:t>y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1948" y="2211421"/>
                <a:ext cx="9221821" cy="369332"/>
              </a:xfrm>
              <a:prstGeom prst="rect">
                <a:avLst/>
              </a:prstGeom>
              <a:blipFill>
                <a:blip r:embed="rId3"/>
                <a:stretch>
                  <a:fillRect l="-529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Ellipse 2"/>
          <p:cNvSpPr/>
          <p:nvPr/>
        </p:nvSpPr>
        <p:spPr>
          <a:xfrm>
            <a:off x="1848254" y="3054485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/>
              <a:t>1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à coins arrondis 9"/>
              <p:cNvSpPr/>
              <p:nvPr/>
            </p:nvSpPr>
            <p:spPr>
              <a:xfrm>
                <a:off x="2100253" y="3065137"/>
                <a:ext cx="6799635" cy="500975"/>
              </a:xfrm>
              <a:prstGeom prst="round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Je replace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𝑝𝑎𝑟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et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𝑝𝑎𝑟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dans l’expression :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7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0" name="Rectangle à coins arrondis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0253" y="3065137"/>
                <a:ext cx="6799635" cy="500975"/>
              </a:xfrm>
              <a:prstGeom prst="roundRect">
                <a:avLst/>
              </a:prstGeom>
              <a:blipFill>
                <a:blip r:embed="rId4"/>
                <a:stretch>
                  <a:fillRect b="-60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à coins arrondis 12"/>
              <p:cNvSpPr/>
              <p:nvPr/>
            </p:nvSpPr>
            <p:spPr>
              <a:xfrm>
                <a:off x="2602146" y="3663542"/>
                <a:ext cx="6517532" cy="690664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fr-FR" b="0" dirty="0"/>
                  <a:t>J’obtiens: </a:t>
                </a:r>
              </a:p>
              <a:p>
                <a:pPr algn="ctr"/>
                <a:r>
                  <a:rPr lang="fr-FR" b="0" dirty="0"/>
                  <a:t>   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7</m:t>
                    </m:r>
                    <m:r>
                      <a:rPr lang="fr-FR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7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 à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146" y="3663542"/>
                <a:ext cx="6517532" cy="690664"/>
              </a:xfrm>
              <a:prstGeom prst="roundRect">
                <a:avLst/>
              </a:prstGeom>
              <a:blipFill>
                <a:blip r:embed="rId5"/>
                <a:stretch>
                  <a:fillRect b="-26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Ellipse 16"/>
          <p:cNvSpPr/>
          <p:nvPr/>
        </p:nvSpPr>
        <p:spPr>
          <a:xfrm>
            <a:off x="1848253" y="4646579"/>
            <a:ext cx="504000" cy="504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à coins arrondis 17"/>
              <p:cNvSpPr/>
              <p:nvPr/>
            </p:nvSpPr>
            <p:spPr>
              <a:xfrm>
                <a:off x="2602146" y="5295694"/>
                <a:ext cx="6517532" cy="768485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à coins arrondis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2146" y="5295694"/>
                <a:ext cx="6517532" cy="768485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/>
          <p:cNvSpPr txBox="1"/>
          <p:nvPr/>
        </p:nvSpPr>
        <p:spPr>
          <a:xfrm>
            <a:off x="2433848" y="4713913"/>
            <a:ext cx="500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calcule l’expression numérique obtenue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Page62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9038" y="2326511"/>
            <a:ext cx="9287389" cy="2572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013519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60</a:t>
            </a:r>
          </a:p>
        </p:txBody>
      </p:sp>
      <p:pic>
        <p:nvPicPr>
          <p:cNvPr id="7" name="Espace réservé du contenu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509" y="1712657"/>
            <a:ext cx="10902052" cy="3005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10643</TotalTime>
  <Words>1864</Words>
  <Application>Microsoft Office PowerPoint</Application>
  <PresentationFormat>Grand écran</PresentationFormat>
  <Paragraphs>274</Paragraphs>
  <Slides>43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43</vt:i4>
      </vt:variant>
    </vt:vector>
  </HeadingPairs>
  <TitlesOfParts>
    <vt:vector size="56" baseType="lpstr"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Times New Roman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1230</cp:revision>
  <cp:lastPrinted>2024-10-05T19:15:58Z</cp:lastPrinted>
  <dcterms:created xsi:type="dcterms:W3CDTF">2024-05-28T10:13:44Z</dcterms:created>
  <dcterms:modified xsi:type="dcterms:W3CDTF">2025-12-12T18:40:12Z</dcterms:modified>
</cp:coreProperties>
</file>