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17.gif" ContentType="image/gif"/>
  <Override PartName="/ppt/media/image2.svg" ContentType="image/svg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2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C6E2E78-ADCC-4912-BA82-E803DB72B969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0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5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B835087-2E97-4396-9F01-7A7FFDBB0C1B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BFB94E4-29E5-4D81-AB43-3595D3B847A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C788B03-6A2A-4675-BBBD-4023B66E109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54DA2A1-98CA-492A-A23D-85431B116F2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11AFB67-0FB3-40CF-860C-579A10D3192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48B049F-DE40-4B5E-9DEC-5D33039C9BB8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5C87B6C-AA52-482A-8901-F6F3AD8F14A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7B4EAE6-5AB6-4EC1-8CF8-04AA035B045A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5CAF2F1-EB5D-4E42-BD86-F37D4C9884D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0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20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2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20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20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43.png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20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2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5.png"/><Relationship Id="rId3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5.png"/><Relationship Id="rId3" Type="http://schemas.openxmlformats.org/officeDocument/2006/relationships/slideLayout" Target="../slideLayouts/slideLayout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slideLayout" Target="../slideLayouts/slideLayout1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0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53.png"/><Relationship Id="rId3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53.png"/><Relationship Id="rId3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30.png"/><Relationship Id="rId5" Type="http://schemas.openxmlformats.org/officeDocument/2006/relationships/image" Target="../media/image53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slideLayout" Target="../slideLayouts/slideLayout6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image" Target="../media/image14.png"/><Relationship Id="rId3" Type="http://schemas.openxmlformats.org/officeDocument/2006/relationships/image" Target="../media/image63.png"/><Relationship Id="rId4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10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slideLayout" Target="../slideLayouts/slideLayout10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67.png"/><Relationship Id="rId3" Type="http://schemas.openxmlformats.org/officeDocument/2006/relationships/slideLayout" Target="../slideLayouts/slideLayout1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0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slideLayout" Target="../slideLayouts/slideLayout1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71.png"/><Relationship Id="rId3" Type="http://schemas.openxmlformats.org/officeDocument/2006/relationships/slideLayout" Target="../slideLayouts/slideLayout1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6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731;p98"/>
          <p:cNvSpPr/>
          <p:nvPr/>
        </p:nvSpPr>
        <p:spPr>
          <a:xfrm>
            <a:off x="-452880" y="181800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Google Shape;738;p98"/>
          <p:cNvSpPr/>
          <p:nvPr/>
        </p:nvSpPr>
        <p:spPr>
          <a:xfrm>
            <a:off x="8680680" y="174384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Google Shape;743;p98"/>
          <p:cNvPicPr/>
          <p:nvPr/>
        </p:nvPicPr>
        <p:blipFill>
          <a:blip r:embed="rId1"/>
          <a:stretch/>
        </p:blipFill>
        <p:spPr>
          <a:xfrm>
            <a:off x="8587440" y="162324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Google Shape;744;p98"/>
          <p:cNvSpPr/>
          <p:nvPr/>
        </p:nvSpPr>
        <p:spPr>
          <a:xfrm>
            <a:off x="8748360" y="181008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Google Shape;745;p98"/>
          <p:cNvSpPr/>
          <p:nvPr/>
        </p:nvSpPr>
        <p:spPr>
          <a:xfrm>
            <a:off x="8851680" y="243504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Google Shape;223;p26"/>
          <p:cNvSpPr/>
          <p:nvPr/>
        </p:nvSpPr>
        <p:spPr>
          <a:xfrm>
            <a:off x="304200" y="32472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8" name="Groupe 38"/>
          <p:cNvGrpSpPr/>
          <p:nvPr/>
        </p:nvGrpSpPr>
        <p:grpSpPr>
          <a:xfrm>
            <a:off x="304200" y="4507560"/>
            <a:ext cx="7270200" cy="696600"/>
            <a:chOff x="304200" y="4507560"/>
            <a:chExt cx="7270200" cy="696600"/>
          </a:xfrm>
        </p:grpSpPr>
        <p:sp>
          <p:nvSpPr>
            <p:cNvPr id="139" name="Google Shape;223;p26"/>
            <p:cNvSpPr/>
            <p:nvPr/>
          </p:nvSpPr>
          <p:spPr>
            <a:xfrm>
              <a:off x="304200" y="4507560"/>
              <a:ext cx="727020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1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" name="Google Shape;735;p98"/>
            <p:cNvSpPr/>
            <p:nvPr/>
          </p:nvSpPr>
          <p:spPr>
            <a:xfrm>
              <a:off x="2184480" y="4582800"/>
              <a:ext cx="72000" cy="545760"/>
            </a:xfrm>
            <a:custGeom>
              <a:avLst/>
              <a:gdLst>
                <a:gd name="textAreaLeft" fmla="*/ 10440 w 72000"/>
                <a:gd name="textAreaRight" fmla="*/ 61560 w 72000"/>
                <a:gd name="textAreaTop" fmla="*/ 10440 h 545760"/>
                <a:gd name="textAreaBottom" fmla="*/ 53532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0" y="0"/>
                  </a:moveTo>
                  <a:arcTo wR="100" hR="100" stAng="16200000" swAng="-5400000"/>
                  <a:lnTo>
                    <a:pt x="0" y="1416"/>
                  </a:lnTo>
                  <a:arcTo wR="100" hR="101" stAng="10800000" swAng="-5400000"/>
                  <a:lnTo>
                    <a:pt x="100" y="1517"/>
                  </a:lnTo>
                  <a:arcTo wR="100" hR="101" stAng="5400000" swAng="-5400000"/>
                  <a:lnTo>
                    <a:pt x="201" y="100"/>
                  </a:lnTo>
                  <a:arcTo wR="100" hR="100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1" name="Google Shape;223;p26"/>
            <p:cNvSpPr/>
            <p:nvPr/>
          </p:nvSpPr>
          <p:spPr>
            <a:xfrm>
              <a:off x="2286720" y="4594320"/>
              <a:ext cx="5202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2" name="Groupe 39"/>
          <p:cNvGrpSpPr/>
          <p:nvPr/>
        </p:nvGrpSpPr>
        <p:grpSpPr>
          <a:xfrm>
            <a:off x="304200" y="5304600"/>
            <a:ext cx="7270200" cy="696600"/>
            <a:chOff x="304200" y="5304600"/>
            <a:chExt cx="7270200" cy="696600"/>
          </a:xfrm>
        </p:grpSpPr>
        <p:sp>
          <p:nvSpPr>
            <p:cNvPr id="143" name="Google Shape;224;p26"/>
            <p:cNvSpPr/>
            <p:nvPr/>
          </p:nvSpPr>
          <p:spPr>
            <a:xfrm>
              <a:off x="304200" y="5304600"/>
              <a:ext cx="727020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3 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Google Shape;742;p98"/>
            <p:cNvSpPr/>
            <p:nvPr/>
          </p:nvSpPr>
          <p:spPr>
            <a:xfrm>
              <a:off x="2180880" y="5380200"/>
              <a:ext cx="79200" cy="545040"/>
            </a:xfrm>
            <a:custGeom>
              <a:avLst/>
              <a:gdLst>
                <a:gd name="textAreaLeft" fmla="*/ 11520 w 79200"/>
                <a:gd name="textAreaRight" fmla="*/ 67680 w 79200"/>
                <a:gd name="textAreaTop" fmla="*/ 11520 h 545040"/>
                <a:gd name="textAreaBottom" fmla="*/ 53352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1" y="0"/>
                  </a:moveTo>
                  <a:arcTo wR="111" hR="111" stAng="16200000" swAng="-5400000"/>
                  <a:lnTo>
                    <a:pt x="0" y="1405"/>
                  </a:lnTo>
                  <a:arcTo wR="111" hR="111" stAng="10800000" swAng="-5400000"/>
                  <a:lnTo>
                    <a:pt x="111" y="1515"/>
                  </a:lnTo>
                  <a:arcTo wR="111" hR="111" stAng="5400000" swAng="-5400000"/>
                  <a:lnTo>
                    <a:pt x="221" y="111"/>
                  </a:lnTo>
                  <a:arcTo wR="111" hR="111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5" name="Google Shape;223;p26"/>
            <p:cNvSpPr/>
            <p:nvPr/>
          </p:nvSpPr>
          <p:spPr>
            <a:xfrm>
              <a:off x="2286720" y="5365080"/>
              <a:ext cx="5202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46" name="Google Shape;730;p98" descr="الصفحة الرئيسية"/>
          <p:cNvPicPr/>
          <p:nvPr/>
        </p:nvPicPr>
        <p:blipFill>
          <a:blip r:embed="rId2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776304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ZoneTexte 3"/>
          <p:cNvSpPr/>
          <p:nvPr/>
        </p:nvSpPr>
        <p:spPr>
          <a:xfrm>
            <a:off x="2340000" y="4613760"/>
            <a:ext cx="3755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Introduction aux nombres négatifs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ZoneTexte 5"/>
          <p:cNvSpPr/>
          <p:nvPr/>
        </p:nvSpPr>
        <p:spPr>
          <a:xfrm>
            <a:off x="2185560" y="5411520"/>
            <a:ext cx="5303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Reconnaître la valeur absolue d’un nombre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8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8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8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9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1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9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9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9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9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9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8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ZoneTexte 2"/>
          <p:cNvSpPr/>
          <p:nvPr/>
        </p:nvSpPr>
        <p:spPr>
          <a:xfrm>
            <a:off x="840960" y="268920"/>
            <a:ext cx="88970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 anchorCtr="1">
            <a:spAutoFit/>
          </a:bodyPr>
          <a:p>
            <a:pPr algn="r" defTabSz="457200" rtl="1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Rectangle : coins arrondis 6"/>
          <p:cNvSpPr/>
          <p:nvPr/>
        </p:nvSpPr>
        <p:spPr>
          <a:xfrm>
            <a:off x="840960" y="2489040"/>
            <a:ext cx="2868840" cy="713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Distance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Rectangle : coins arrondis 7"/>
          <p:cNvSpPr/>
          <p:nvPr/>
        </p:nvSpPr>
        <p:spPr>
          <a:xfrm>
            <a:off x="840960" y="3429000"/>
            <a:ext cx="2868840" cy="713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Abscisse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Rectangle : coins arrondis 14"/>
          <p:cNvSpPr/>
          <p:nvPr/>
        </p:nvSpPr>
        <p:spPr>
          <a:xfrm>
            <a:off x="8056440" y="3429000"/>
            <a:ext cx="2868840" cy="713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 rtl="1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أفصول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Rectangle : coins arrondis 15"/>
          <p:cNvSpPr/>
          <p:nvPr/>
        </p:nvSpPr>
        <p:spPr>
          <a:xfrm>
            <a:off x="8056440" y="2489040"/>
            <a:ext cx="2868840" cy="713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مسافة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" dur="indefinite" restart="never" nodeType="tmRoot">
          <p:childTnLst>
            <p:seq>
              <p:cTn id="39" dur="indefinite" nodeType="mainSeq">
                <p:childTnLst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Rectangle 25"/>
          <p:cNvSpPr/>
          <p:nvPr/>
        </p:nvSpPr>
        <p:spPr>
          <a:xfrm>
            <a:off x="1792440" y="2090520"/>
            <a:ext cx="9065880" cy="88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La distance entre l’origine 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et le point 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I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d’abscisse 1 sur une droite numérique 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7" name="ZoneTexte 9"/>
          <p:cNvSpPr/>
          <p:nvPr/>
        </p:nvSpPr>
        <p:spPr>
          <a:xfrm>
            <a:off x="842040" y="252720"/>
            <a:ext cx="787356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La distance entre l’origine O et le point I d’abscisse 1 sur une droite numérique est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Rounded Rectangle 14"/>
          <p:cNvSpPr/>
          <p:nvPr/>
        </p:nvSpPr>
        <p:spPr>
          <a:xfrm>
            <a:off x="1104840" y="397332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L’origine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Rounded Rectangle 16"/>
          <p:cNvSpPr/>
          <p:nvPr/>
        </p:nvSpPr>
        <p:spPr>
          <a:xfrm>
            <a:off x="9314280" y="397332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L’unité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Rounded Rectangle 17"/>
          <p:cNvSpPr/>
          <p:nvPr/>
        </p:nvSpPr>
        <p:spPr>
          <a:xfrm>
            <a:off x="5209560" y="39474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L’abscisse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2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3" name="Rectangle 12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4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6" dur="indefinite" restart="never" nodeType="tmRoot">
          <p:childTnLst>
            <p:seq>
              <p:cTn id="57" dur="indefinite" nodeType="mainSeq">
                <p:childTnLst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Rounded Rectangle 31"/>
          <p:cNvSpPr/>
          <p:nvPr/>
        </p:nvSpPr>
        <p:spPr>
          <a:xfrm>
            <a:off x="1157400" y="405108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L’unité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6" name="Rounded Rectangle 15"/>
          <p:cNvSpPr/>
          <p:nvPr/>
        </p:nvSpPr>
        <p:spPr>
          <a:xfrm rot="5400000">
            <a:off x="628020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7" name="Rounded Rectangle 16"/>
          <p:cNvSpPr/>
          <p:nvPr/>
        </p:nvSpPr>
        <p:spPr>
          <a:xfrm rot="5400000">
            <a:off x="259668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8" name="Rounded Rectangle 17"/>
          <p:cNvSpPr/>
          <p:nvPr/>
        </p:nvSpPr>
        <p:spPr>
          <a:xfrm rot="5400000">
            <a:off x="321048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9" name="Rounded Rectangle 18"/>
          <p:cNvSpPr/>
          <p:nvPr/>
        </p:nvSpPr>
        <p:spPr>
          <a:xfrm rot="5400000">
            <a:off x="382464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0" name="Rounded Rectangle 19"/>
          <p:cNvSpPr/>
          <p:nvPr/>
        </p:nvSpPr>
        <p:spPr>
          <a:xfrm rot="5400000">
            <a:off x="443844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1" name="Rounded Rectangle 27"/>
          <p:cNvSpPr/>
          <p:nvPr/>
        </p:nvSpPr>
        <p:spPr>
          <a:xfrm rot="5400000">
            <a:off x="505224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2" name="Rounded Rectangle 29"/>
          <p:cNvSpPr/>
          <p:nvPr/>
        </p:nvSpPr>
        <p:spPr>
          <a:xfrm rot="5400000">
            <a:off x="566640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3" name="Rounded Rectangle 30"/>
          <p:cNvSpPr/>
          <p:nvPr/>
        </p:nvSpPr>
        <p:spPr>
          <a:xfrm rot="5400000">
            <a:off x="689400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4" name="Rounded Rectangle 32"/>
          <p:cNvSpPr/>
          <p:nvPr/>
        </p:nvSpPr>
        <p:spPr>
          <a:xfrm rot="5400000">
            <a:off x="750816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5" name="Rounded Rectangle 33"/>
          <p:cNvSpPr/>
          <p:nvPr/>
        </p:nvSpPr>
        <p:spPr>
          <a:xfrm rot="5400000">
            <a:off x="812196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6" name="Rounded Rectangle 35"/>
          <p:cNvSpPr/>
          <p:nvPr/>
        </p:nvSpPr>
        <p:spPr>
          <a:xfrm rot="5400000">
            <a:off x="873576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7" name="Rounded Rectangle 39"/>
          <p:cNvSpPr/>
          <p:nvPr/>
        </p:nvSpPr>
        <p:spPr>
          <a:xfrm rot="5400000">
            <a:off x="934992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8" name="Rounded Rectangle 40"/>
          <p:cNvSpPr/>
          <p:nvPr/>
        </p:nvSpPr>
        <p:spPr>
          <a:xfrm rot="5400000">
            <a:off x="9963720" y="25480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329" name="Group 43"/>
          <p:cNvGrpSpPr/>
          <p:nvPr/>
        </p:nvGrpSpPr>
        <p:grpSpPr>
          <a:xfrm>
            <a:off x="6519240" y="2655720"/>
            <a:ext cx="430920" cy="682560"/>
            <a:chOff x="6519240" y="2655720"/>
            <a:chExt cx="430920" cy="682560"/>
          </a:xfrm>
        </p:grpSpPr>
        <p:pic>
          <p:nvPicPr>
            <p:cNvPr id="330" name="Picture 44"/>
            <p:cNvPicPr/>
            <p:nvPr/>
          </p:nvPicPr>
          <p:blipFill>
            <a:blip r:embed="rId1"/>
            <a:stretch/>
          </p:blipFill>
          <p:spPr>
            <a:xfrm rot="16200000">
              <a:off x="6485400" y="2873520"/>
              <a:ext cx="498600" cy="430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31" name="Rectangle 45"/>
            <p:cNvSpPr/>
            <p:nvPr/>
          </p:nvSpPr>
          <p:spPr>
            <a:xfrm>
              <a:off x="6619320" y="2655720"/>
              <a:ext cx="100080" cy="124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endParaRPr lang="fr-FR" sz="939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cxnSp>
        <p:nvCxnSpPr>
          <p:cNvPr id="332" name="Straight Arrow Connector 46"/>
          <p:cNvCxnSpPr/>
          <p:nvPr/>
        </p:nvCxnSpPr>
        <p:spPr>
          <a:xfrm>
            <a:off x="2115360" y="2559960"/>
            <a:ext cx="8433360" cy="360"/>
          </a:xfrm>
          <a:prstGeom prst="straightConnector1">
            <a:avLst/>
          </a:prstGeom>
          <a:ln w="76200">
            <a:solidFill>
              <a:srgbClr val="1D9A78"/>
            </a:solidFill>
            <a:headEnd len="med" type="triangle" w="med"/>
            <a:tailEnd len="med" type="triangle" w="med"/>
          </a:ln>
        </p:spPr>
      </p:cxnSp>
      <p:sp>
        <p:nvSpPr>
          <p:cNvPr id="333" name="TextBox 47"/>
          <p:cNvSpPr/>
          <p:nvPr/>
        </p:nvSpPr>
        <p:spPr>
          <a:xfrm>
            <a:off x="6248160" y="27612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4" name="Rectangle 1"/>
          <p:cNvSpPr/>
          <p:nvPr/>
        </p:nvSpPr>
        <p:spPr>
          <a:xfrm>
            <a:off x="6302520" y="3293640"/>
            <a:ext cx="93708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13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L’unité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5" name="TextBox 48"/>
          <p:cNvSpPr/>
          <p:nvPr/>
        </p:nvSpPr>
        <p:spPr>
          <a:xfrm>
            <a:off x="6878880" y="27612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6" name="Straight Arrow Connector 3"/>
          <p:cNvCxnSpPr/>
          <p:nvPr/>
        </p:nvCxnSpPr>
        <p:spPr>
          <a:xfrm>
            <a:off x="6399720" y="2756880"/>
            <a:ext cx="614520" cy="360"/>
          </a:xfrm>
          <a:prstGeom prst="straightConnector1">
            <a:avLst/>
          </a:prstGeom>
          <a:ln w="38100">
            <a:solidFill>
              <a:srgbClr val="FF0000"/>
            </a:solidFill>
            <a:headEnd len="med" type="triangle" w="med"/>
            <a:tailEnd len="med" type="triangle" w="med"/>
          </a:ln>
        </p:spPr>
      </p:cxnSp>
      <p:sp>
        <p:nvSpPr>
          <p:cNvPr id="337" name="Rounded Rectangle 34"/>
          <p:cNvSpPr/>
          <p:nvPr/>
        </p:nvSpPr>
        <p:spPr>
          <a:xfrm>
            <a:off x="2119680" y="2268000"/>
            <a:ext cx="312480" cy="456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8" name="TextBox 38"/>
          <p:cNvSpPr/>
          <p:nvPr/>
        </p:nvSpPr>
        <p:spPr>
          <a:xfrm>
            <a:off x="6248160" y="200736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TextBox 49"/>
          <p:cNvSpPr/>
          <p:nvPr/>
        </p:nvSpPr>
        <p:spPr>
          <a:xfrm>
            <a:off x="6888240" y="20350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0" name="ZoneTexte 9"/>
          <p:cNvSpPr/>
          <p:nvPr/>
        </p:nvSpPr>
        <p:spPr>
          <a:xfrm>
            <a:off x="914400" y="679320"/>
            <a:ext cx="7113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lit la réponse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1" name="Rectangle 2"/>
          <p:cNvSpPr/>
          <p:nvPr/>
        </p:nvSpPr>
        <p:spPr>
          <a:xfrm>
            <a:off x="1246320" y="1503000"/>
            <a:ext cx="9984240" cy="88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La distance entre l’origine 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O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et le point 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mbria Math"/>
                <a:ea typeface="Cambria Math"/>
              </a:rPr>
              <a:t>I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d’abscisse 1 sur une droite numérique 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2" name="Rectangle 28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3" name="ZoneTexte 9"/>
          <p:cNvSpPr/>
          <p:nvPr/>
        </p:nvSpPr>
        <p:spPr>
          <a:xfrm>
            <a:off x="914400" y="281520"/>
            <a:ext cx="90673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La distance entre l’origine O et le point I d’abscisse 1 sur une droite numérique est : l’unité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4" name="Image 19"/>
          <p:cNvPicPr/>
          <p:nvPr/>
        </p:nvPicPr>
        <p:blipFill>
          <a:blip r:embed="rId2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" dur="indefinite" restart="never" nodeType="tmRoot">
          <p:childTnLst>
            <p:seq>
              <p:cTn id="69" dur="indefinite" nodeType="mainSeq">
                <p:childTnLst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4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2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3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4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7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8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9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Image 42"/>
          <p:cNvPicPr/>
          <p:nvPr/>
        </p:nvPicPr>
        <p:blipFill>
          <a:blip r:embed="rId1"/>
          <a:srcRect l="0" t="33275" r="0" b="0"/>
          <a:stretch/>
        </p:blipFill>
        <p:spPr>
          <a:xfrm>
            <a:off x="250200" y="2218680"/>
            <a:ext cx="11116440" cy="91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ZoneTexte 43"/>
          <p:cNvSpPr/>
          <p:nvPr/>
        </p:nvSpPr>
        <p:spPr>
          <a:xfrm>
            <a:off x="589320" y="1285200"/>
            <a:ext cx="5150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Observer la droite numérique suivante: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8" name="ZoneTexte 44"/>
          <p:cNvSpPr/>
          <p:nvPr/>
        </p:nvSpPr>
        <p:spPr>
          <a:xfrm>
            <a:off x="581400" y="3897360"/>
            <a:ext cx="332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L’abscisse du point A 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9" name="ZoneTexte 45"/>
          <p:cNvSpPr/>
          <p:nvPr/>
        </p:nvSpPr>
        <p:spPr>
          <a:xfrm>
            <a:off x="581400" y="4476960"/>
            <a:ext cx="45907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Flèche courbée vers le bas 1"/>
          <p:cNvSpPr/>
          <p:nvPr/>
        </p:nvSpPr>
        <p:spPr>
          <a:xfrm>
            <a:off x="5597640" y="1517400"/>
            <a:ext cx="4151520" cy="763920"/>
          </a:xfrm>
          <a:prstGeom prst="curvedDownArrow">
            <a:avLst>
              <a:gd name="adj1" fmla="val 9101"/>
              <a:gd name="adj2" fmla="val 33436"/>
              <a:gd name="adj3" fmla="val 20149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1" name="ZoneTexte 2"/>
          <p:cNvSpPr/>
          <p:nvPr/>
        </p:nvSpPr>
        <p:spPr>
          <a:xfrm>
            <a:off x="3908520" y="3866760"/>
            <a:ext cx="74844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ZoneTexte 3"/>
          <p:cNvSpPr/>
          <p:nvPr/>
        </p:nvSpPr>
        <p:spPr>
          <a:xfrm>
            <a:off x="4914000" y="4476960"/>
            <a:ext cx="48096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ZoneTexte 4"/>
          <p:cNvSpPr/>
          <p:nvPr/>
        </p:nvSpPr>
        <p:spPr>
          <a:xfrm>
            <a:off x="869400" y="259560"/>
            <a:ext cx="499536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Quelle est l’abscisse et la distance du point A  à l’origine?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4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5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6" name="Picture 2" descr="Lever la main - Icônes mains et gestes gratuites"/>
          <p:cNvPicPr/>
          <p:nvPr/>
        </p:nvPicPr>
        <p:blipFill>
          <a:blip r:embed="rId5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0" dur="indefinite" restart="never" nodeType="tmRoot">
          <p:childTnLst>
            <p:seq>
              <p:cTn id="91" dur="indefinite" nodeType="mainSeq">
                <p:childTnLst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ZoneTexte 1"/>
          <p:cNvSpPr/>
          <p:nvPr/>
        </p:nvSpPr>
        <p:spPr>
          <a:xfrm>
            <a:off x="589320" y="1285200"/>
            <a:ext cx="5150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Observer la droite numérique suivante: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8" name="ZoneTexte 2"/>
          <p:cNvSpPr/>
          <p:nvPr/>
        </p:nvSpPr>
        <p:spPr>
          <a:xfrm>
            <a:off x="581400" y="3897360"/>
            <a:ext cx="33156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L’abscisse du point B 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ZoneTexte 3"/>
          <p:cNvSpPr/>
          <p:nvPr/>
        </p:nvSpPr>
        <p:spPr>
          <a:xfrm>
            <a:off x="581400" y="4476960"/>
            <a:ext cx="6833160" cy="46116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0" name="Image 4"/>
          <p:cNvPicPr/>
          <p:nvPr/>
        </p:nvPicPr>
        <p:blipFill>
          <a:blip r:embed="rId2"/>
          <a:srcRect l="0" t="33275" r="0" b="0"/>
          <a:stretch/>
        </p:blipFill>
        <p:spPr>
          <a:xfrm>
            <a:off x="250200" y="2218680"/>
            <a:ext cx="11116440" cy="91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1" name="ZoneTexte 5"/>
          <p:cNvSpPr/>
          <p:nvPr/>
        </p:nvSpPr>
        <p:spPr>
          <a:xfrm>
            <a:off x="869400" y="259560"/>
            <a:ext cx="49856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Quelle est l’abscisse et la distance du point B  à l’origine?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2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ZoneTexte 7"/>
          <p:cNvSpPr/>
          <p:nvPr/>
        </p:nvSpPr>
        <p:spPr>
          <a:xfrm>
            <a:off x="3766320" y="3936960"/>
            <a:ext cx="10969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ZoneTexte 9"/>
          <p:cNvSpPr/>
          <p:nvPr/>
        </p:nvSpPr>
        <p:spPr>
          <a:xfrm>
            <a:off x="5815440" y="4476960"/>
            <a:ext cx="82908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Flèche courbée vers le bas 10"/>
          <p:cNvSpPr/>
          <p:nvPr/>
        </p:nvSpPr>
        <p:spPr>
          <a:xfrm>
            <a:off x="5611320" y="2013840"/>
            <a:ext cx="546840" cy="19044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6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7" name="Picture 2" descr="Lever la main - Icônes mains et gestes gratuites"/>
          <p:cNvPicPr/>
          <p:nvPr/>
        </p:nvPicPr>
        <p:blipFill>
          <a:blip r:embed="rId5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0" dur="indefinite" restart="never" nodeType="tmRoot">
          <p:childTnLst>
            <p:seq>
              <p:cTn id="111" dur="indefinite" nodeType="mainSeq">
                <p:childTnLst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Image 1"/>
          <p:cNvPicPr/>
          <p:nvPr/>
        </p:nvPicPr>
        <p:blipFill>
          <a:blip r:embed="rId1"/>
          <a:srcRect l="0" t="33275" r="0" b="0"/>
          <a:stretch/>
        </p:blipFill>
        <p:spPr>
          <a:xfrm>
            <a:off x="250200" y="2218680"/>
            <a:ext cx="11116440" cy="91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9" name="ZoneTexte 2"/>
          <p:cNvSpPr/>
          <p:nvPr/>
        </p:nvSpPr>
        <p:spPr>
          <a:xfrm>
            <a:off x="581400" y="3897360"/>
            <a:ext cx="3312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L’abscisse du point C 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0" name="ZoneTexte 3"/>
          <p:cNvSpPr/>
          <p:nvPr/>
        </p:nvSpPr>
        <p:spPr>
          <a:xfrm>
            <a:off x="581400" y="4476960"/>
            <a:ext cx="660060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ZoneTexte 4"/>
          <p:cNvSpPr/>
          <p:nvPr/>
        </p:nvSpPr>
        <p:spPr>
          <a:xfrm>
            <a:off x="589320" y="1285200"/>
            <a:ext cx="5150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Observer la droite numérique suivante: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ZoneTexte 5"/>
          <p:cNvSpPr/>
          <p:nvPr/>
        </p:nvSpPr>
        <p:spPr>
          <a:xfrm>
            <a:off x="3820680" y="3898440"/>
            <a:ext cx="109692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ZoneTexte 6"/>
          <p:cNvSpPr/>
          <p:nvPr/>
        </p:nvSpPr>
        <p:spPr>
          <a:xfrm>
            <a:off x="5808600" y="4469760"/>
            <a:ext cx="98640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Flèche courbée vers le bas 7"/>
          <p:cNvSpPr/>
          <p:nvPr/>
        </p:nvSpPr>
        <p:spPr>
          <a:xfrm flipV="1" rot="10800000">
            <a:off x="4010040" y="1728360"/>
            <a:ext cx="1695240" cy="52344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5" name="ZoneTexte 8"/>
          <p:cNvSpPr/>
          <p:nvPr/>
        </p:nvSpPr>
        <p:spPr>
          <a:xfrm>
            <a:off x="869400" y="259560"/>
            <a:ext cx="497916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Quelle est l’abscisse et la distance du point C  à l’origine?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6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7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8" name="Picture 2" descr="Lever la main - Icônes mains et gestes gratuites"/>
          <p:cNvPicPr/>
          <p:nvPr/>
        </p:nvPicPr>
        <p:blipFill>
          <a:blip r:embed="rId5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" dur="indefinite" restart="never" nodeType="tmRoot">
          <p:childTnLst>
            <p:seq>
              <p:cTn id="131" dur="indefinite" nodeType="mainSeq">
                <p:childTnLst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50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Image 1"/>
          <p:cNvPicPr/>
          <p:nvPr/>
        </p:nvPicPr>
        <p:blipFill>
          <a:blip r:embed="rId1"/>
          <a:srcRect l="0" t="33275" r="0" b="0"/>
          <a:stretch/>
        </p:blipFill>
        <p:spPr>
          <a:xfrm>
            <a:off x="250200" y="2218680"/>
            <a:ext cx="11116440" cy="91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0" name="ZoneTexte 2"/>
          <p:cNvSpPr/>
          <p:nvPr/>
        </p:nvSpPr>
        <p:spPr>
          <a:xfrm>
            <a:off x="581400" y="3897360"/>
            <a:ext cx="33379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L’abscisse du point D 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1" name="ZoneTexte 3"/>
          <p:cNvSpPr/>
          <p:nvPr/>
        </p:nvSpPr>
        <p:spPr>
          <a:xfrm>
            <a:off x="581400" y="4476960"/>
            <a:ext cx="559440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ZoneTexte 4"/>
          <p:cNvSpPr/>
          <p:nvPr/>
        </p:nvSpPr>
        <p:spPr>
          <a:xfrm>
            <a:off x="589320" y="1285200"/>
            <a:ext cx="5150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Observer la droite numérique suivante: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3" name="ZoneTexte 5"/>
          <p:cNvSpPr/>
          <p:nvPr/>
        </p:nvSpPr>
        <p:spPr>
          <a:xfrm>
            <a:off x="3887640" y="3908160"/>
            <a:ext cx="75348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-3,5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4" name="ZoneTexte 6"/>
          <p:cNvSpPr/>
          <p:nvPr/>
        </p:nvSpPr>
        <p:spPr>
          <a:xfrm>
            <a:off x="5971320" y="4446360"/>
            <a:ext cx="63972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1" u="none" strike="noStrike">
                <a:solidFill>
                  <a:schemeClr val="accent1"/>
                </a:solidFill>
                <a:effectLst/>
                <a:uFillTx/>
                <a:latin typeface="Calibri"/>
              </a:rPr>
              <a:t>3,5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5" name="Flèche courbée vers le bas 7"/>
          <p:cNvSpPr/>
          <p:nvPr/>
        </p:nvSpPr>
        <p:spPr>
          <a:xfrm flipV="1" rot="10800000">
            <a:off x="2072520" y="1785600"/>
            <a:ext cx="3630960" cy="52344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6" name="ZoneTexte 8"/>
          <p:cNvSpPr/>
          <p:nvPr/>
        </p:nvSpPr>
        <p:spPr>
          <a:xfrm>
            <a:off x="869400" y="259560"/>
            <a:ext cx="50000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Quelle est l’abscisse et la distance du point D  à l’origine?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7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8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9" name="Picture 2" descr="Lever la main - Icônes mains et gestes gratuites"/>
          <p:cNvPicPr/>
          <p:nvPr/>
        </p:nvPicPr>
        <p:blipFill>
          <a:blip r:embed="rId3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" dur="indefinite" restart="never" nodeType="tmRoot">
          <p:childTnLst>
            <p:seq>
              <p:cTn id="152" dur="indefinite" nodeType="mainSeq">
                <p:childTnLst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Image 2"/>
          <p:cNvPicPr/>
          <p:nvPr/>
        </p:nvPicPr>
        <p:blipFill>
          <a:blip r:embed="rId1"/>
          <a:stretch/>
        </p:blipFill>
        <p:spPr>
          <a:xfrm>
            <a:off x="219600" y="1029240"/>
            <a:ext cx="11663640" cy="369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1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10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et explique   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95" name="Picture 2" descr="Lever la main - Icônes mains et gestes gratuites"/>
          <p:cNvPicPr/>
          <p:nvPr/>
        </p:nvPicPr>
        <p:blipFill>
          <a:blip r:embed="rId2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51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2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3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4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5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6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7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8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9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0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61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2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3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4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5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6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7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8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9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0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1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2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3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4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5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6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p:transition spd="slow">
    <p:fade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Image 2"/>
          <p:cNvPicPr/>
          <p:nvPr/>
        </p:nvPicPr>
        <p:blipFill>
          <a:blip r:embed="rId1"/>
          <a:stretch/>
        </p:blipFill>
        <p:spPr>
          <a:xfrm>
            <a:off x="263880" y="1229760"/>
            <a:ext cx="11663640" cy="369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7" name="D_A_01"/>
          <p:cNvSpPr/>
          <p:nvPr/>
        </p:nvSpPr>
        <p:spPr>
          <a:xfrm>
            <a:off x="1128600" y="16272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8" name="D_A_02"/>
          <p:cNvSpPr/>
          <p:nvPr/>
        </p:nvSpPr>
        <p:spPr>
          <a:xfrm>
            <a:off x="507960" y="670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9" name="ZoneTexte 4"/>
          <p:cNvSpPr/>
          <p:nvPr/>
        </p:nvSpPr>
        <p:spPr>
          <a:xfrm>
            <a:off x="3802320" y="3655800"/>
            <a:ext cx="604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0" name="ZoneTexte 6"/>
          <p:cNvSpPr/>
          <p:nvPr/>
        </p:nvSpPr>
        <p:spPr>
          <a:xfrm>
            <a:off x="3802320" y="4119120"/>
            <a:ext cx="604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1" name="ZoneTexte 7"/>
          <p:cNvSpPr/>
          <p:nvPr/>
        </p:nvSpPr>
        <p:spPr>
          <a:xfrm>
            <a:off x="7321320" y="4119120"/>
            <a:ext cx="604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2" name="ZoneTexte 8"/>
          <p:cNvSpPr/>
          <p:nvPr/>
        </p:nvSpPr>
        <p:spPr>
          <a:xfrm>
            <a:off x="7321320" y="3655800"/>
            <a:ext cx="604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-1,5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3" name="ZoneTexte 9"/>
          <p:cNvSpPr/>
          <p:nvPr/>
        </p:nvSpPr>
        <p:spPr>
          <a:xfrm>
            <a:off x="10902240" y="4119120"/>
            <a:ext cx="604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3,5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ZoneTexte 10"/>
          <p:cNvSpPr/>
          <p:nvPr/>
        </p:nvSpPr>
        <p:spPr>
          <a:xfrm>
            <a:off x="10869480" y="3655800"/>
            <a:ext cx="604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-3,5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5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10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6" name="Image 19"/>
          <p:cNvPicPr/>
          <p:nvPr/>
        </p:nvPicPr>
        <p:blipFill>
          <a:blip r:embed="rId2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7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7" dur="indefinite" restart="never" nodeType="tmRoot">
          <p:childTnLst>
            <p:seq>
              <p:cTn id="188" dur="indefinite" nodeType="mainSeq">
                <p:childTnLst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0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1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1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1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1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14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7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ZoneTexte 1"/>
          <p:cNvSpPr/>
          <p:nvPr/>
        </p:nvSpPr>
        <p:spPr>
          <a:xfrm>
            <a:off x="1465200" y="3136680"/>
            <a:ext cx="914544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2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Quels sont les nombres dont la distance à 0 est 4,5? 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 spd="med">
    <p:fade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D_A_01"/>
          <p:cNvSpPr/>
          <p:nvPr/>
        </p:nvSpPr>
        <p:spPr>
          <a:xfrm>
            <a:off x="815760" y="220680"/>
            <a:ext cx="10553400" cy="5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2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423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D_A_02"/>
          <p:cNvSpPr/>
          <p:nvPr/>
        </p:nvSpPr>
        <p:spPr>
          <a:xfrm>
            <a:off x="628560" y="60192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5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ZoneTexte 5"/>
          <p:cNvSpPr/>
          <p:nvPr/>
        </p:nvSpPr>
        <p:spPr>
          <a:xfrm>
            <a:off x="2715480" y="3310560"/>
            <a:ext cx="8010000" cy="522720"/>
          </a:xfrm>
          <a:prstGeom prst="rect">
            <a:avLst/>
          </a:prstGeom>
          <a:solidFill>
            <a:schemeClr val="bg1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8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Reconnaître la valeur absolue d’un nombre . 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2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2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3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3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3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33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434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435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36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37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p:transition spd="slow">
    <p:fade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de la valeur absolue d’un nombre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1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2" name="Image 6"/>
          <p:cNvPicPr/>
          <p:nvPr/>
        </p:nvPicPr>
        <p:blipFill>
          <a:blip r:embed="rId2"/>
          <a:srcRect l="0" t="0" r="0" b="51076"/>
          <a:stretch/>
        </p:blipFill>
        <p:spPr>
          <a:xfrm>
            <a:off x="696960" y="4443480"/>
            <a:ext cx="11102760" cy="434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3" name="ZoneTexte 9"/>
          <p:cNvSpPr/>
          <p:nvPr/>
        </p:nvSpPr>
        <p:spPr>
          <a:xfrm>
            <a:off x="523440" y="1291320"/>
            <a:ext cx="15966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4" name="Image 11"/>
          <p:cNvPicPr/>
          <p:nvPr/>
        </p:nvPicPr>
        <p:blipFill>
          <a:blip r:embed="rId3"/>
          <a:srcRect l="0" t="50026" r="0" b="0"/>
          <a:stretch/>
        </p:blipFill>
        <p:spPr>
          <a:xfrm>
            <a:off x="765720" y="5276160"/>
            <a:ext cx="11116800" cy="4453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45" name="Groupe 39"/>
          <p:cNvGrpSpPr/>
          <p:nvPr/>
        </p:nvGrpSpPr>
        <p:grpSpPr>
          <a:xfrm>
            <a:off x="696960" y="2869560"/>
            <a:ext cx="8692920" cy="1118520"/>
            <a:chOff x="696960" y="2869560"/>
            <a:chExt cx="8692920" cy="1118520"/>
          </a:xfrm>
        </p:grpSpPr>
        <p:sp>
          <p:nvSpPr>
            <p:cNvPr id="446" name="AutoShape 2"/>
            <p:cNvSpPr/>
            <p:nvPr/>
          </p:nvSpPr>
          <p:spPr>
            <a:xfrm>
              <a:off x="5124240" y="331776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7" name="AutoShape 2"/>
            <p:cNvSpPr/>
            <p:nvPr/>
          </p:nvSpPr>
          <p:spPr>
            <a:xfrm>
              <a:off x="5065200" y="343512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8" name="Rounded Rectangle 21"/>
            <p:cNvSpPr/>
            <p:nvPr/>
          </p:nvSpPr>
          <p:spPr>
            <a:xfrm rot="5400000">
              <a:off x="496980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9" name="TextBox 22"/>
            <p:cNvSpPr/>
            <p:nvPr/>
          </p:nvSpPr>
          <p:spPr>
            <a:xfrm>
              <a:off x="4917600" y="286956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0" name="Rounded Rectangle 23"/>
            <p:cNvSpPr/>
            <p:nvPr/>
          </p:nvSpPr>
          <p:spPr>
            <a:xfrm rot="5400000">
              <a:off x="103176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1" name="Rounded Rectangle 24"/>
            <p:cNvSpPr/>
            <p:nvPr/>
          </p:nvSpPr>
          <p:spPr>
            <a:xfrm rot="5400000">
              <a:off x="168804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2" name="Rounded Rectangle 25"/>
            <p:cNvSpPr/>
            <p:nvPr/>
          </p:nvSpPr>
          <p:spPr>
            <a:xfrm rot="5400000">
              <a:off x="234432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3" name="Rounded Rectangle 26"/>
            <p:cNvSpPr/>
            <p:nvPr/>
          </p:nvSpPr>
          <p:spPr>
            <a:xfrm rot="5400000">
              <a:off x="300060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4" name="Rounded Rectangle 27"/>
            <p:cNvSpPr/>
            <p:nvPr/>
          </p:nvSpPr>
          <p:spPr>
            <a:xfrm rot="5400000">
              <a:off x="365724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5" name="Rounded Rectangle 28"/>
            <p:cNvSpPr/>
            <p:nvPr/>
          </p:nvSpPr>
          <p:spPr>
            <a:xfrm rot="5400000">
              <a:off x="431352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6" name="Rounded Rectangle 30"/>
            <p:cNvSpPr/>
            <p:nvPr/>
          </p:nvSpPr>
          <p:spPr>
            <a:xfrm rot="5400000">
              <a:off x="562608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7" name="Rounded Rectangle 31"/>
            <p:cNvSpPr/>
            <p:nvPr/>
          </p:nvSpPr>
          <p:spPr>
            <a:xfrm rot="5400000">
              <a:off x="628236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8" name="Rounded Rectangle 32"/>
            <p:cNvSpPr/>
            <p:nvPr/>
          </p:nvSpPr>
          <p:spPr>
            <a:xfrm rot="5400000">
              <a:off x="693864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9" name="Rounded Rectangle 33"/>
            <p:cNvSpPr/>
            <p:nvPr/>
          </p:nvSpPr>
          <p:spPr>
            <a:xfrm rot="5400000">
              <a:off x="759492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0" name="Rounded Rectangle 34"/>
            <p:cNvSpPr/>
            <p:nvPr/>
          </p:nvSpPr>
          <p:spPr>
            <a:xfrm rot="5400000">
              <a:off x="825120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1" name="Rounded Rectangle 35"/>
            <p:cNvSpPr/>
            <p:nvPr/>
          </p:nvSpPr>
          <p:spPr>
            <a:xfrm rot="5400000">
              <a:off x="8907840" y="3378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2" name="TextBox 36"/>
            <p:cNvSpPr/>
            <p:nvPr/>
          </p:nvSpPr>
          <p:spPr>
            <a:xfrm>
              <a:off x="5567760" y="289404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463" name="Straight Arrow Connector 37"/>
            <p:cNvCxnSpPr/>
            <p:nvPr/>
          </p:nvCxnSpPr>
          <p:spPr>
            <a:xfrm>
              <a:off x="724680" y="3398760"/>
              <a:ext cx="8637480" cy="360"/>
            </a:xfrm>
            <a:prstGeom prst="straightConnector1">
              <a:avLst/>
            </a:prstGeom>
            <a:ln w="28575">
              <a:solidFill>
                <a:srgbClr val="1D9A78"/>
              </a:solidFill>
              <a:headEnd len="med" type="triangle" w="med"/>
              <a:tailEnd len="med" type="triangle" w="med"/>
            </a:ln>
          </p:spPr>
        </p:cxnSp>
        <p:sp>
          <p:nvSpPr>
            <p:cNvPr id="464" name="Rectangle 26"/>
            <p:cNvSpPr/>
            <p:nvPr/>
          </p:nvSpPr>
          <p:spPr>
            <a:xfrm>
              <a:off x="696960" y="3060360"/>
              <a:ext cx="236520" cy="494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5" name="Isosceles Triangle 39"/>
            <p:cNvSpPr/>
            <p:nvPr/>
          </p:nvSpPr>
          <p:spPr>
            <a:xfrm rot="5400000">
              <a:off x="9190080" y="3289680"/>
              <a:ext cx="181800" cy="217440"/>
            </a:xfrm>
            <a:prstGeom prst="triangle">
              <a:avLst>
                <a:gd name="adj" fmla="val 50000"/>
              </a:avLst>
            </a:prstGeom>
            <a:solidFill>
              <a:srgbClr val="1D9A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66" name="AutoShape 2"/>
            <p:cNvSpPr/>
            <p:nvPr/>
          </p:nvSpPr>
          <p:spPr>
            <a:xfrm>
              <a:off x="5735880" y="339588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grpSp>
          <p:nvGrpSpPr>
            <p:cNvPr id="467" name="Group 2"/>
            <p:cNvGrpSpPr/>
            <p:nvPr/>
          </p:nvGrpSpPr>
          <p:grpSpPr>
            <a:xfrm>
              <a:off x="4880520" y="3481560"/>
              <a:ext cx="1023480" cy="469080"/>
              <a:chOff x="4880520" y="3481560"/>
              <a:chExt cx="1023480" cy="469080"/>
            </a:xfrm>
          </p:grpSpPr>
          <p:sp>
            <p:nvSpPr>
              <p:cNvPr id="468" name="TextBox 51"/>
              <p:cNvSpPr/>
              <p:nvPr/>
            </p:nvSpPr>
            <p:spPr>
              <a:xfrm>
                <a:off x="4880520" y="348156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mbria Math"/>
                    <a:ea typeface="Cambria Math"/>
                  </a:rPr>
                  <a:t>O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69" name="TextBox 52"/>
              <p:cNvSpPr/>
              <p:nvPr/>
            </p:nvSpPr>
            <p:spPr>
              <a:xfrm>
                <a:off x="5595840" y="348948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mbria Math"/>
                    <a:ea typeface="Cambria Math"/>
                  </a:rPr>
                  <a:t>I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cxnSp>
          <p:nvCxnSpPr>
            <p:cNvPr id="470" name="Straight Arrow Connector 4"/>
            <p:cNvCxnSpPr>
              <a:stCxn id="448" idx="0"/>
              <a:endCxn id="471" idx="0"/>
            </p:cNvCxnSpPr>
            <p:nvPr/>
          </p:nvCxnSpPr>
          <p:spPr>
            <a:xfrm flipH="1">
              <a:off x="2120400" y="3390120"/>
              <a:ext cx="2969640" cy="8640"/>
            </a:xfrm>
            <a:prstGeom prst="straightConnector1">
              <a:avLst/>
            </a:prstGeom>
            <a:ln w="76200">
              <a:solidFill>
                <a:srgbClr val="FF0000"/>
              </a:solidFill>
              <a:headEnd len="med" type="triangle" w="med"/>
              <a:tailEnd len="med" type="triangle" w="med"/>
            </a:ln>
          </p:spPr>
        </p:cxnSp>
        <p:sp>
          <p:nvSpPr>
            <p:cNvPr id="472" name="TextBox 45"/>
            <p:cNvSpPr/>
            <p:nvPr/>
          </p:nvSpPr>
          <p:spPr>
            <a:xfrm>
              <a:off x="1677600" y="3526920"/>
              <a:ext cx="8193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-4,5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1" name="Rounded Rectangle 40"/>
            <p:cNvSpPr/>
            <p:nvPr/>
          </p:nvSpPr>
          <p:spPr>
            <a:xfrm rot="5400000">
              <a:off x="2034360" y="3384000"/>
              <a:ext cx="143640" cy="2844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4480" rIns="90000" bIns="-2448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cxnSp>
          <p:nvCxnSpPr>
            <p:cNvPr id="473" name="Straight Arrow Connector 4"/>
            <p:cNvCxnSpPr>
              <a:stCxn id="458" idx="2"/>
            </p:cNvCxnSpPr>
            <p:nvPr/>
          </p:nvCxnSpPr>
          <p:spPr>
            <a:xfrm flipH="1" flipV="1">
              <a:off x="5061600" y="3381120"/>
              <a:ext cx="1973520" cy="9360"/>
            </a:xfrm>
            <a:prstGeom prst="straightConnector1">
              <a:avLst/>
            </a:prstGeom>
            <a:ln w="57150">
              <a:solidFill>
                <a:srgbClr val="1D9A78"/>
              </a:solidFill>
              <a:headEnd len="med" type="triangle" w="med"/>
              <a:tailEnd len="med" type="triangle" w="med"/>
            </a:ln>
          </p:spPr>
        </p:cxnSp>
        <p:sp>
          <p:nvSpPr>
            <p:cNvPr id="474" name="ZoneTexte 37"/>
            <p:cNvSpPr/>
            <p:nvPr/>
          </p:nvSpPr>
          <p:spPr>
            <a:xfrm>
              <a:off x="6883920" y="3483360"/>
              <a:ext cx="30132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75" name="ZoneTexte 36"/>
          <p:cNvSpPr/>
          <p:nvPr/>
        </p:nvSpPr>
        <p:spPr>
          <a:xfrm>
            <a:off x="523440" y="2256480"/>
            <a:ext cx="409104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ZoneTexte 38"/>
          <p:cNvSpPr/>
          <p:nvPr/>
        </p:nvSpPr>
        <p:spPr>
          <a:xfrm>
            <a:off x="523440" y="1788840"/>
            <a:ext cx="42562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-4,5 est 4,5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3" dur="indefinite" restart="never" nodeType="tmRoot">
          <p:childTnLst>
            <p:seq>
              <p:cTn id="214" dur="indefinite" nodeType="mainSeq">
                <p:childTnLst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Image 2"/>
          <p:cNvPicPr/>
          <p:nvPr/>
        </p:nvPicPr>
        <p:blipFill>
          <a:blip r:embed="rId1"/>
          <a:srcRect l="0" t="0" r="0" b="45484"/>
          <a:stretch/>
        </p:blipFill>
        <p:spPr>
          <a:xfrm>
            <a:off x="299160" y="950400"/>
            <a:ext cx="11291040" cy="286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8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9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0" name="ZoneTexte 5"/>
          <p:cNvSpPr/>
          <p:nvPr/>
        </p:nvSpPr>
        <p:spPr>
          <a:xfrm>
            <a:off x="914400" y="3983040"/>
            <a:ext cx="566856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distance du nombre +2 à 0 est 2: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1" name="ZoneTexte 6"/>
          <p:cNvSpPr/>
          <p:nvPr/>
        </p:nvSpPr>
        <p:spPr>
          <a:xfrm>
            <a:off x="914400" y="4800600"/>
            <a:ext cx="46440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+2 est : 2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2" name="ZoneTexte 7"/>
          <p:cNvSpPr/>
          <p:nvPr/>
        </p:nvSpPr>
        <p:spPr>
          <a:xfrm>
            <a:off x="7470360" y="3983040"/>
            <a:ext cx="9882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OA=2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3" name="Flèche vers la droite 1"/>
          <p:cNvSpPr/>
          <p:nvPr/>
        </p:nvSpPr>
        <p:spPr>
          <a:xfrm>
            <a:off x="6583320" y="4169160"/>
            <a:ext cx="886320" cy="170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0320" rIns="90000" bIns="403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84" name="D_A_01"/>
          <p:cNvSpPr/>
          <p:nvPr/>
        </p:nvSpPr>
        <p:spPr>
          <a:xfrm>
            <a:off x="1083240" y="698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5" name="D_A_02"/>
          <p:cNvSpPr/>
          <p:nvPr/>
        </p:nvSpPr>
        <p:spPr>
          <a:xfrm>
            <a:off x="507960" y="59364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8" dur="indefinite" restart="never" nodeType="tmRoot">
          <p:childTnLst>
            <p:seq>
              <p:cTn id="239" dur="indefinite" nodeType="mainSeq">
                <p:childTnLst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Image 2"/>
          <p:cNvPicPr/>
          <p:nvPr/>
        </p:nvPicPr>
        <p:blipFill>
          <a:blip r:embed="rId1"/>
          <a:srcRect l="0" t="0" r="0" b="45484"/>
          <a:stretch/>
        </p:blipFill>
        <p:spPr>
          <a:xfrm>
            <a:off x="299160" y="950400"/>
            <a:ext cx="11291040" cy="286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7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8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9" name="ZoneTexte 5"/>
          <p:cNvSpPr/>
          <p:nvPr/>
        </p:nvSpPr>
        <p:spPr>
          <a:xfrm>
            <a:off x="914400" y="3983040"/>
            <a:ext cx="553068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distance du nombre -2 à 0 est  2: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0" name="ZoneTexte 6"/>
          <p:cNvSpPr/>
          <p:nvPr/>
        </p:nvSpPr>
        <p:spPr>
          <a:xfrm>
            <a:off x="914400" y="4800600"/>
            <a:ext cx="439704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-2 est 2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1" name="ZoneTexte 7"/>
          <p:cNvSpPr/>
          <p:nvPr/>
        </p:nvSpPr>
        <p:spPr>
          <a:xfrm>
            <a:off x="7470360" y="3983040"/>
            <a:ext cx="97956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OB=2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2" name="Flèche vers la droite 1"/>
          <p:cNvSpPr/>
          <p:nvPr/>
        </p:nvSpPr>
        <p:spPr>
          <a:xfrm>
            <a:off x="6445440" y="4200120"/>
            <a:ext cx="915840" cy="15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32760" rIns="90000" bIns="3276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4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6" dur="indefinite" restart="never" nodeType="tmRoot">
          <p:childTnLst>
            <p:seq>
              <p:cTn id="257" dur="indefinite" nodeType="mainSeq">
                <p:childTnLst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Image 2"/>
          <p:cNvPicPr/>
          <p:nvPr/>
        </p:nvPicPr>
        <p:blipFill>
          <a:blip r:embed="rId1"/>
          <a:srcRect l="0" t="0" r="0" b="45484"/>
          <a:stretch/>
        </p:blipFill>
        <p:spPr>
          <a:xfrm>
            <a:off x="299520" y="924840"/>
            <a:ext cx="11291040" cy="286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6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7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ZoneTexte 5"/>
          <p:cNvSpPr/>
          <p:nvPr/>
        </p:nvSpPr>
        <p:spPr>
          <a:xfrm>
            <a:off x="914400" y="3983040"/>
            <a:ext cx="603216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distance du nombre +3,5 à 0 est 3,5: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9" name="ZoneTexte 6"/>
          <p:cNvSpPr/>
          <p:nvPr/>
        </p:nvSpPr>
        <p:spPr>
          <a:xfrm>
            <a:off x="914400" y="4800600"/>
            <a:ext cx="50094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3,5 est : 3,5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0" name="ZoneTexte 7"/>
          <p:cNvSpPr/>
          <p:nvPr/>
        </p:nvSpPr>
        <p:spPr>
          <a:xfrm>
            <a:off x="8725680" y="3983040"/>
            <a:ext cx="124704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OC=3,5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1" name="Flèche vers la droite 1"/>
          <p:cNvSpPr/>
          <p:nvPr/>
        </p:nvSpPr>
        <p:spPr>
          <a:xfrm>
            <a:off x="6946920" y="4044960"/>
            <a:ext cx="1592280" cy="3250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2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4" dur="indefinite" restart="never" nodeType="tmRoot">
          <p:childTnLst>
            <p:seq>
              <p:cTn id="275" dur="indefinite" nodeType="mainSeq">
                <p:childTnLst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Image 2"/>
          <p:cNvPicPr/>
          <p:nvPr/>
        </p:nvPicPr>
        <p:blipFill>
          <a:blip r:embed="rId1"/>
          <a:srcRect l="0" t="0" r="0" b="45484"/>
          <a:stretch/>
        </p:blipFill>
        <p:spPr>
          <a:xfrm>
            <a:off x="299160" y="950400"/>
            <a:ext cx="11291040" cy="286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5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6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7" name="ZoneTexte 5"/>
          <p:cNvSpPr/>
          <p:nvPr/>
        </p:nvSpPr>
        <p:spPr>
          <a:xfrm>
            <a:off x="914400" y="3983040"/>
            <a:ext cx="52830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distance du nombre -0,5 à 0 est : 0,5: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8" name="ZoneTexte 6"/>
          <p:cNvSpPr/>
          <p:nvPr/>
        </p:nvSpPr>
        <p:spPr>
          <a:xfrm>
            <a:off x="914400" y="4800600"/>
            <a:ext cx="4406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-0,5 est : 0,5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9" name="ZoneTexte 7"/>
          <p:cNvSpPr/>
          <p:nvPr/>
        </p:nvSpPr>
        <p:spPr>
          <a:xfrm>
            <a:off x="7675200" y="4046040"/>
            <a:ext cx="1093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OC=0,5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0" name="Flèche vers la droite 1"/>
          <p:cNvSpPr/>
          <p:nvPr/>
        </p:nvSpPr>
        <p:spPr>
          <a:xfrm>
            <a:off x="6197760" y="4146120"/>
            <a:ext cx="1394640" cy="2613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2" dur="indefinite" restart="never" nodeType="tmRoot">
          <p:childTnLst>
            <p:seq>
              <p:cTn id="293" dur="indefinite" nodeType="mainSeq">
                <p:childTnLst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8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9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80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1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2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3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4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5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6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7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8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9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0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1" name="Rectangle: Rounded Corners 11"/>
          <p:cNvSpPr/>
          <p:nvPr/>
        </p:nvSpPr>
        <p:spPr>
          <a:xfrm>
            <a:off x="875880" y="324756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2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3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4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5" name="ZoneTexte 3"/>
          <p:cNvSpPr/>
          <p:nvPr/>
        </p:nvSpPr>
        <p:spPr>
          <a:xfrm>
            <a:off x="3047040" y="154080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Identifier les nombres inférieurs à 0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5"/>
          <p:cNvSpPr/>
          <p:nvPr/>
        </p:nvSpPr>
        <p:spPr>
          <a:xfrm>
            <a:off x="2784600" y="2395080"/>
            <a:ext cx="609840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Représenter les nombres positifs et les nombres négatifs sur une droite numérique</a:t>
            </a:r>
            <a:r>
              <a:rPr lang="fr-MA" sz="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.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7"/>
          <p:cNvSpPr/>
          <p:nvPr/>
        </p:nvSpPr>
        <p:spPr>
          <a:xfrm>
            <a:off x="3046320" y="349776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Reconnaître la valeur absolue d’un nombre </a:t>
            </a:r>
            <a:r>
              <a:rPr lang="fr-MA" sz="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.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ZoneTexte 9"/>
          <p:cNvSpPr/>
          <p:nvPr/>
        </p:nvSpPr>
        <p:spPr>
          <a:xfrm>
            <a:off x="3046320" y="451908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Comparer des nombres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ZoneTexte 13"/>
          <p:cNvSpPr/>
          <p:nvPr/>
        </p:nvSpPr>
        <p:spPr>
          <a:xfrm>
            <a:off x="3057480" y="5336640"/>
            <a:ext cx="609840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deux nombres entiers en utilisant la droite numérique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Quelle est la valeur absolue de 3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attend que les élèves lèvent la main et répondent.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7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18" name="Straight Connector 112"/>
          <p:cNvCxnSpPr/>
          <p:nvPr/>
        </p:nvCxnSpPr>
        <p:spPr>
          <a:xfrm flipH="1" flipV="1">
            <a:off x="2011680" y="273780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19" name="Straight Connector 122"/>
          <p:cNvCxnSpPr/>
          <p:nvPr/>
        </p:nvCxnSpPr>
        <p:spPr>
          <a:xfrm flipH="1" flipV="1">
            <a:off x="2011680" y="285876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0" name="Straight Connector 128"/>
          <p:cNvCxnSpPr/>
          <p:nvPr/>
        </p:nvCxnSpPr>
        <p:spPr>
          <a:xfrm flipH="1" flipV="1">
            <a:off x="2011680" y="297972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1" name="Straight Connector 134"/>
          <p:cNvCxnSpPr>
            <a:stCxn id="522" idx="1"/>
          </p:cNvCxnSpPr>
          <p:nvPr/>
        </p:nvCxnSpPr>
        <p:spPr>
          <a:xfrm flipH="1" flipV="1">
            <a:off x="2011680" y="310032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3" name="Straight Connector 146"/>
          <p:cNvCxnSpPr/>
          <p:nvPr/>
        </p:nvCxnSpPr>
        <p:spPr>
          <a:xfrm flipH="1" flipV="1">
            <a:off x="2014560" y="332172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4" name="Straight Connector 152"/>
          <p:cNvCxnSpPr/>
          <p:nvPr/>
        </p:nvCxnSpPr>
        <p:spPr>
          <a:xfrm flipH="1" flipV="1">
            <a:off x="2014560" y="346572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5" name="Straight Connector 158"/>
          <p:cNvCxnSpPr/>
          <p:nvPr/>
        </p:nvCxnSpPr>
        <p:spPr>
          <a:xfrm flipH="1">
            <a:off x="2011680" y="3608280"/>
            <a:ext cx="7922520" cy="21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6" name="Straight Connector 170"/>
          <p:cNvCxnSpPr/>
          <p:nvPr/>
        </p:nvCxnSpPr>
        <p:spPr>
          <a:xfrm flipH="1" flipV="1">
            <a:off x="2014560" y="372744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7" name="Straight Connector 111"/>
          <p:cNvCxnSpPr/>
          <p:nvPr/>
        </p:nvCxnSpPr>
        <p:spPr>
          <a:xfrm>
            <a:off x="54468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8" name="Straight Connector 113"/>
          <p:cNvCxnSpPr/>
          <p:nvPr/>
        </p:nvCxnSpPr>
        <p:spPr>
          <a:xfrm>
            <a:off x="55782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29" name="Straight Connector 114"/>
          <p:cNvCxnSpPr/>
          <p:nvPr/>
        </p:nvCxnSpPr>
        <p:spPr>
          <a:xfrm>
            <a:off x="57099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0" name="Straight Connector 115"/>
          <p:cNvCxnSpPr/>
          <p:nvPr/>
        </p:nvCxnSpPr>
        <p:spPr>
          <a:xfrm>
            <a:off x="58413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1" name="Straight Connector 116"/>
          <p:cNvCxnSpPr/>
          <p:nvPr/>
        </p:nvCxnSpPr>
        <p:spPr>
          <a:xfrm>
            <a:off x="59727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32" name="Straight Connector 117"/>
          <p:cNvCxnSpPr/>
          <p:nvPr/>
        </p:nvCxnSpPr>
        <p:spPr>
          <a:xfrm>
            <a:off x="663012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33" name="Straight Connector 118"/>
          <p:cNvCxnSpPr/>
          <p:nvPr/>
        </p:nvCxnSpPr>
        <p:spPr>
          <a:xfrm>
            <a:off x="61041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4" name="Straight Connector 119"/>
          <p:cNvCxnSpPr/>
          <p:nvPr/>
        </p:nvCxnSpPr>
        <p:spPr>
          <a:xfrm>
            <a:off x="62355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5" name="Straight Connector 120"/>
          <p:cNvCxnSpPr/>
          <p:nvPr/>
        </p:nvCxnSpPr>
        <p:spPr>
          <a:xfrm>
            <a:off x="63669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6" name="Straight Connector 121"/>
          <p:cNvCxnSpPr/>
          <p:nvPr/>
        </p:nvCxnSpPr>
        <p:spPr>
          <a:xfrm>
            <a:off x="64987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7" name="Straight Connector 123"/>
          <p:cNvCxnSpPr/>
          <p:nvPr/>
        </p:nvCxnSpPr>
        <p:spPr>
          <a:xfrm>
            <a:off x="728748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38" name="Straight Connector 124"/>
          <p:cNvCxnSpPr/>
          <p:nvPr/>
        </p:nvCxnSpPr>
        <p:spPr>
          <a:xfrm>
            <a:off x="67615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9" name="Straight Connector 125"/>
          <p:cNvCxnSpPr/>
          <p:nvPr/>
        </p:nvCxnSpPr>
        <p:spPr>
          <a:xfrm>
            <a:off x="68929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0" name="Straight Connector 126"/>
          <p:cNvCxnSpPr/>
          <p:nvPr/>
        </p:nvCxnSpPr>
        <p:spPr>
          <a:xfrm>
            <a:off x="70243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1" name="Straight Connector 127"/>
          <p:cNvCxnSpPr/>
          <p:nvPr/>
        </p:nvCxnSpPr>
        <p:spPr>
          <a:xfrm>
            <a:off x="71560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2" name="Straight Connector 129"/>
          <p:cNvCxnSpPr/>
          <p:nvPr/>
        </p:nvCxnSpPr>
        <p:spPr>
          <a:xfrm>
            <a:off x="794484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43" name="Straight Connector 130"/>
          <p:cNvCxnSpPr/>
          <p:nvPr/>
        </p:nvCxnSpPr>
        <p:spPr>
          <a:xfrm>
            <a:off x="74188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4" name="Straight Connector 131"/>
          <p:cNvCxnSpPr/>
          <p:nvPr/>
        </p:nvCxnSpPr>
        <p:spPr>
          <a:xfrm>
            <a:off x="75502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5" name="Straight Connector 132"/>
          <p:cNvCxnSpPr/>
          <p:nvPr/>
        </p:nvCxnSpPr>
        <p:spPr>
          <a:xfrm>
            <a:off x="76816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6" name="Straight Connector 133"/>
          <p:cNvCxnSpPr/>
          <p:nvPr/>
        </p:nvCxnSpPr>
        <p:spPr>
          <a:xfrm>
            <a:off x="78130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7" name="Straight Connector 135"/>
          <p:cNvCxnSpPr/>
          <p:nvPr/>
        </p:nvCxnSpPr>
        <p:spPr>
          <a:xfrm>
            <a:off x="860184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48" name="Straight Connector 136"/>
          <p:cNvCxnSpPr/>
          <p:nvPr/>
        </p:nvCxnSpPr>
        <p:spPr>
          <a:xfrm>
            <a:off x="80762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9" name="Straight Connector 137"/>
          <p:cNvCxnSpPr/>
          <p:nvPr/>
        </p:nvCxnSpPr>
        <p:spPr>
          <a:xfrm>
            <a:off x="82076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0" name="Straight Connector 138"/>
          <p:cNvCxnSpPr/>
          <p:nvPr/>
        </p:nvCxnSpPr>
        <p:spPr>
          <a:xfrm>
            <a:off x="83390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1" name="Straight Connector 139"/>
          <p:cNvCxnSpPr/>
          <p:nvPr/>
        </p:nvCxnSpPr>
        <p:spPr>
          <a:xfrm>
            <a:off x="84704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2" name="Straight Connector 141"/>
          <p:cNvCxnSpPr/>
          <p:nvPr/>
        </p:nvCxnSpPr>
        <p:spPr>
          <a:xfrm>
            <a:off x="925920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53" name="Straight Connector 142"/>
          <p:cNvCxnSpPr/>
          <p:nvPr/>
        </p:nvCxnSpPr>
        <p:spPr>
          <a:xfrm>
            <a:off x="87336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4" name="Straight Connector 143"/>
          <p:cNvCxnSpPr/>
          <p:nvPr/>
        </p:nvCxnSpPr>
        <p:spPr>
          <a:xfrm>
            <a:off x="88650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5" name="Straight Connector 144"/>
          <p:cNvCxnSpPr/>
          <p:nvPr/>
        </p:nvCxnSpPr>
        <p:spPr>
          <a:xfrm>
            <a:off x="89964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6" name="Straight Connector 145"/>
          <p:cNvCxnSpPr/>
          <p:nvPr/>
        </p:nvCxnSpPr>
        <p:spPr>
          <a:xfrm>
            <a:off x="91278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7" name="Straight Connector 147"/>
          <p:cNvCxnSpPr/>
          <p:nvPr/>
        </p:nvCxnSpPr>
        <p:spPr>
          <a:xfrm>
            <a:off x="99165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58" name="Straight Connector 148"/>
          <p:cNvCxnSpPr/>
          <p:nvPr/>
        </p:nvCxnSpPr>
        <p:spPr>
          <a:xfrm>
            <a:off x="93906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9" name="Straight Connector 149"/>
          <p:cNvCxnSpPr/>
          <p:nvPr/>
        </p:nvCxnSpPr>
        <p:spPr>
          <a:xfrm>
            <a:off x="95223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0" name="Straight Connector 150"/>
          <p:cNvCxnSpPr/>
          <p:nvPr/>
        </p:nvCxnSpPr>
        <p:spPr>
          <a:xfrm>
            <a:off x="96537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1" name="Straight Connector 151"/>
          <p:cNvCxnSpPr/>
          <p:nvPr/>
        </p:nvCxnSpPr>
        <p:spPr>
          <a:xfrm>
            <a:off x="97851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2" name="Straight Connector 153"/>
          <p:cNvCxnSpPr/>
          <p:nvPr/>
        </p:nvCxnSpPr>
        <p:spPr>
          <a:xfrm>
            <a:off x="47894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3" name="Straight Connector 154"/>
          <p:cNvCxnSpPr/>
          <p:nvPr/>
        </p:nvCxnSpPr>
        <p:spPr>
          <a:xfrm>
            <a:off x="49212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4" name="Straight Connector 155"/>
          <p:cNvCxnSpPr/>
          <p:nvPr/>
        </p:nvCxnSpPr>
        <p:spPr>
          <a:xfrm>
            <a:off x="50526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5" name="Straight Connector 156"/>
          <p:cNvCxnSpPr/>
          <p:nvPr/>
        </p:nvCxnSpPr>
        <p:spPr>
          <a:xfrm>
            <a:off x="51840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6" name="Straight Connector 157"/>
          <p:cNvCxnSpPr/>
          <p:nvPr/>
        </p:nvCxnSpPr>
        <p:spPr>
          <a:xfrm>
            <a:off x="531540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67" name="Straight Connector 159"/>
          <p:cNvCxnSpPr/>
          <p:nvPr/>
        </p:nvCxnSpPr>
        <p:spPr>
          <a:xfrm>
            <a:off x="41324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8" name="Straight Connector 160"/>
          <p:cNvCxnSpPr/>
          <p:nvPr/>
        </p:nvCxnSpPr>
        <p:spPr>
          <a:xfrm>
            <a:off x="42638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9" name="Straight Connector 161"/>
          <p:cNvCxnSpPr/>
          <p:nvPr/>
        </p:nvCxnSpPr>
        <p:spPr>
          <a:xfrm>
            <a:off x="43952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0" name="Straight Connector 162"/>
          <p:cNvCxnSpPr/>
          <p:nvPr/>
        </p:nvCxnSpPr>
        <p:spPr>
          <a:xfrm>
            <a:off x="45266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1" name="Straight Connector 163"/>
          <p:cNvCxnSpPr/>
          <p:nvPr/>
        </p:nvCxnSpPr>
        <p:spPr>
          <a:xfrm>
            <a:off x="465804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72" name="Straight Connector 165"/>
          <p:cNvCxnSpPr/>
          <p:nvPr/>
        </p:nvCxnSpPr>
        <p:spPr>
          <a:xfrm>
            <a:off x="34750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3" name="Straight Connector 166"/>
          <p:cNvCxnSpPr/>
          <p:nvPr/>
        </p:nvCxnSpPr>
        <p:spPr>
          <a:xfrm>
            <a:off x="36064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4" name="Straight Connector 167"/>
          <p:cNvCxnSpPr/>
          <p:nvPr/>
        </p:nvCxnSpPr>
        <p:spPr>
          <a:xfrm>
            <a:off x="37378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5" name="Straight Connector 168"/>
          <p:cNvCxnSpPr/>
          <p:nvPr/>
        </p:nvCxnSpPr>
        <p:spPr>
          <a:xfrm>
            <a:off x="38692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6" name="Straight Connector 169"/>
          <p:cNvCxnSpPr/>
          <p:nvPr/>
        </p:nvCxnSpPr>
        <p:spPr>
          <a:xfrm>
            <a:off x="400068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77" name="Straight Connector 171"/>
          <p:cNvCxnSpPr/>
          <p:nvPr/>
        </p:nvCxnSpPr>
        <p:spPr>
          <a:xfrm>
            <a:off x="28177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8" name="Straight Connector 172"/>
          <p:cNvCxnSpPr/>
          <p:nvPr/>
        </p:nvCxnSpPr>
        <p:spPr>
          <a:xfrm>
            <a:off x="29491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9" name="Straight Connector 173"/>
          <p:cNvCxnSpPr/>
          <p:nvPr/>
        </p:nvCxnSpPr>
        <p:spPr>
          <a:xfrm>
            <a:off x="30805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0" name="Straight Connector 174"/>
          <p:cNvCxnSpPr/>
          <p:nvPr/>
        </p:nvCxnSpPr>
        <p:spPr>
          <a:xfrm>
            <a:off x="32119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1" name="Straight Connector 175"/>
          <p:cNvCxnSpPr/>
          <p:nvPr/>
        </p:nvCxnSpPr>
        <p:spPr>
          <a:xfrm>
            <a:off x="3343680" y="262296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582" name="Straight Connector 176"/>
          <p:cNvCxnSpPr/>
          <p:nvPr/>
        </p:nvCxnSpPr>
        <p:spPr>
          <a:xfrm>
            <a:off x="20289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83" name="Straight Connector 177"/>
          <p:cNvCxnSpPr/>
          <p:nvPr/>
        </p:nvCxnSpPr>
        <p:spPr>
          <a:xfrm>
            <a:off x="21603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4" name="Straight Connector 178"/>
          <p:cNvCxnSpPr/>
          <p:nvPr/>
        </p:nvCxnSpPr>
        <p:spPr>
          <a:xfrm>
            <a:off x="22917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5" name="Straight Connector 179"/>
          <p:cNvCxnSpPr/>
          <p:nvPr/>
        </p:nvCxnSpPr>
        <p:spPr>
          <a:xfrm>
            <a:off x="24231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6" name="Straight Connector 180"/>
          <p:cNvCxnSpPr/>
          <p:nvPr/>
        </p:nvCxnSpPr>
        <p:spPr>
          <a:xfrm>
            <a:off x="25549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7" name="Straight Connector 181"/>
          <p:cNvCxnSpPr/>
          <p:nvPr/>
        </p:nvCxnSpPr>
        <p:spPr>
          <a:xfrm>
            <a:off x="268632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88" name="Straight Connector 164"/>
          <p:cNvCxnSpPr/>
          <p:nvPr/>
        </p:nvCxnSpPr>
        <p:spPr>
          <a:xfrm>
            <a:off x="33519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89" name="Straight Connector 453"/>
          <p:cNvCxnSpPr/>
          <p:nvPr/>
        </p:nvCxnSpPr>
        <p:spPr>
          <a:xfrm flipH="1">
            <a:off x="2025360" y="2619360"/>
            <a:ext cx="7896960" cy="3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90" name="Straight Connector 454"/>
          <p:cNvCxnSpPr/>
          <p:nvPr/>
        </p:nvCxnSpPr>
        <p:spPr>
          <a:xfrm flipH="1" flipV="1">
            <a:off x="2014560" y="384696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591" name="AutoShape 2"/>
          <p:cNvSpPr/>
          <p:nvPr/>
        </p:nvSpPr>
        <p:spPr>
          <a:xfrm>
            <a:off x="6030720" y="313596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2" name="AutoShape 2"/>
          <p:cNvSpPr/>
          <p:nvPr/>
        </p:nvSpPr>
        <p:spPr>
          <a:xfrm>
            <a:off x="5971680" y="325296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3" name="Rounded Rectangle 222"/>
          <p:cNvSpPr/>
          <p:nvPr/>
        </p:nvSpPr>
        <p:spPr>
          <a:xfrm rot="5400000">
            <a:off x="587628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4" name="TextBox 223"/>
          <p:cNvSpPr/>
          <p:nvPr/>
        </p:nvSpPr>
        <p:spPr>
          <a:xfrm>
            <a:off x="5803200" y="32688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5" name="Rounded Rectangle 224"/>
          <p:cNvSpPr/>
          <p:nvPr/>
        </p:nvSpPr>
        <p:spPr>
          <a:xfrm rot="5400000">
            <a:off x="193824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6" name="Rounded Rectangle 226"/>
          <p:cNvSpPr/>
          <p:nvPr/>
        </p:nvSpPr>
        <p:spPr>
          <a:xfrm rot="5400000">
            <a:off x="25945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7" name="Rounded Rectangle 228"/>
          <p:cNvSpPr/>
          <p:nvPr/>
        </p:nvSpPr>
        <p:spPr>
          <a:xfrm rot="5400000">
            <a:off x="325080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8" name="Rounded Rectangle 230"/>
          <p:cNvSpPr/>
          <p:nvPr/>
        </p:nvSpPr>
        <p:spPr>
          <a:xfrm rot="5400000">
            <a:off x="390744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9" name="Rounded Rectangle 232"/>
          <p:cNvSpPr/>
          <p:nvPr/>
        </p:nvSpPr>
        <p:spPr>
          <a:xfrm rot="5400000">
            <a:off x="45637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0" name="Rounded Rectangle 234"/>
          <p:cNvSpPr/>
          <p:nvPr/>
        </p:nvSpPr>
        <p:spPr>
          <a:xfrm rot="5400000">
            <a:off x="522000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1" name="Rounded Rectangle 236"/>
          <p:cNvSpPr/>
          <p:nvPr/>
        </p:nvSpPr>
        <p:spPr>
          <a:xfrm rot="5400000">
            <a:off x="653256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2" name="Rounded Rectangle 237"/>
          <p:cNvSpPr/>
          <p:nvPr/>
        </p:nvSpPr>
        <p:spPr>
          <a:xfrm rot="5400000">
            <a:off x="718884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3" name="Rounded Rectangle 238"/>
          <p:cNvSpPr/>
          <p:nvPr/>
        </p:nvSpPr>
        <p:spPr>
          <a:xfrm rot="5400000">
            <a:off x="78451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4" name="Rounded Rectangle 239"/>
          <p:cNvSpPr/>
          <p:nvPr/>
        </p:nvSpPr>
        <p:spPr>
          <a:xfrm rot="5400000">
            <a:off x="850140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5" name="Rounded Rectangle 240"/>
          <p:cNvSpPr/>
          <p:nvPr/>
        </p:nvSpPr>
        <p:spPr>
          <a:xfrm rot="5400000">
            <a:off x="915768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22" name="Rounded Rectangle 241"/>
          <p:cNvSpPr/>
          <p:nvPr/>
        </p:nvSpPr>
        <p:spPr>
          <a:xfrm rot="5400000">
            <a:off x="98143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6" name="TextBox 242"/>
          <p:cNvSpPr/>
          <p:nvPr/>
        </p:nvSpPr>
        <p:spPr>
          <a:xfrm>
            <a:off x="6438960" y="32688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7" name="TextBox 248"/>
          <p:cNvSpPr/>
          <p:nvPr/>
        </p:nvSpPr>
        <p:spPr>
          <a:xfrm>
            <a:off x="7632000" y="264636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8" name="Rounded Rectangle 187"/>
          <p:cNvSpPr/>
          <p:nvPr/>
        </p:nvSpPr>
        <p:spPr>
          <a:xfrm>
            <a:off x="769680" y="4433040"/>
            <a:ext cx="1916280" cy="70020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9" name="Rounded Rectangle 189"/>
          <p:cNvSpPr/>
          <p:nvPr/>
        </p:nvSpPr>
        <p:spPr>
          <a:xfrm>
            <a:off x="9296280" y="444096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0" name="Rectangle 484"/>
          <p:cNvSpPr/>
          <p:nvPr/>
        </p:nvSpPr>
        <p:spPr>
          <a:xfrm>
            <a:off x="723960" y="1808640"/>
            <a:ext cx="10466280" cy="258408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1" name="TextBox 103"/>
          <p:cNvSpPr/>
          <p:nvPr/>
        </p:nvSpPr>
        <p:spPr>
          <a:xfrm>
            <a:off x="5660280" y="264636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2" name="TextBox 108"/>
          <p:cNvSpPr/>
          <p:nvPr/>
        </p:nvSpPr>
        <p:spPr>
          <a:xfrm>
            <a:off x="6317640" y="264636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13" name="Straight Arrow Connector 300"/>
          <p:cNvCxnSpPr/>
          <p:nvPr/>
        </p:nvCxnSpPr>
        <p:spPr>
          <a:xfrm flipV="1">
            <a:off x="1613520" y="3168720"/>
            <a:ext cx="8671680" cy="38880"/>
          </a:xfrm>
          <a:prstGeom prst="straightConnector1">
            <a:avLst/>
          </a:prstGeom>
          <a:ln w="28575">
            <a:solidFill>
              <a:srgbClr val="000000"/>
            </a:solidFill>
            <a:headEnd len="med" type="triangle" w="med"/>
            <a:tailEnd len="med" type="triangle" w="med"/>
          </a:ln>
        </p:spPr>
      </p:cxnSp>
      <p:sp>
        <p:nvSpPr>
          <p:cNvPr id="614" name="Rectangle 1"/>
          <p:cNvSpPr/>
          <p:nvPr/>
        </p:nvSpPr>
        <p:spPr>
          <a:xfrm>
            <a:off x="2746800" y="1915200"/>
            <a:ext cx="7038360" cy="4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Quelle est la valeur absolue de 3 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0" dur="indefinite" restart="never" nodeType="tmRoot">
          <p:childTnLst>
            <p:seq>
              <p:cTn id="311" dur="indefinite" nodeType="mainSeq">
                <p:childTnLst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6" dur="10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17" dur="1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8" dur="1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00"/>
                            </p:stCondLst>
                            <p:childTnLst>
                              <p:par>
                                <p:cTn id="32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2" dur="10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23" dur="10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4" dur="10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La valeur absolue de 3 est 3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6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attend que les élèves lèvent la main et répondent.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18" name="Straight Connector 112"/>
          <p:cNvCxnSpPr/>
          <p:nvPr/>
        </p:nvCxnSpPr>
        <p:spPr>
          <a:xfrm flipH="1" flipV="1">
            <a:off x="2011680" y="273780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19" name="Straight Connector 122"/>
          <p:cNvCxnSpPr/>
          <p:nvPr/>
        </p:nvCxnSpPr>
        <p:spPr>
          <a:xfrm flipH="1" flipV="1">
            <a:off x="2011680" y="285876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0" name="Straight Connector 128"/>
          <p:cNvCxnSpPr/>
          <p:nvPr/>
        </p:nvCxnSpPr>
        <p:spPr>
          <a:xfrm flipH="1" flipV="1">
            <a:off x="2011680" y="297972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1" name="Straight Connector 134"/>
          <p:cNvCxnSpPr>
            <a:stCxn id="622" idx="1"/>
          </p:cNvCxnSpPr>
          <p:nvPr/>
        </p:nvCxnSpPr>
        <p:spPr>
          <a:xfrm flipH="1" flipV="1">
            <a:off x="2011680" y="310032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3" name="Straight Connector 146"/>
          <p:cNvCxnSpPr/>
          <p:nvPr/>
        </p:nvCxnSpPr>
        <p:spPr>
          <a:xfrm flipH="1" flipV="1">
            <a:off x="2014560" y="332172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4" name="Straight Connector 152"/>
          <p:cNvCxnSpPr/>
          <p:nvPr/>
        </p:nvCxnSpPr>
        <p:spPr>
          <a:xfrm flipH="1" flipV="1">
            <a:off x="2014560" y="346572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5" name="Straight Connector 158"/>
          <p:cNvCxnSpPr/>
          <p:nvPr/>
        </p:nvCxnSpPr>
        <p:spPr>
          <a:xfrm flipH="1">
            <a:off x="2011680" y="3608280"/>
            <a:ext cx="7922520" cy="21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6" name="Straight Connector 170"/>
          <p:cNvCxnSpPr/>
          <p:nvPr/>
        </p:nvCxnSpPr>
        <p:spPr>
          <a:xfrm flipH="1" flipV="1">
            <a:off x="2014560" y="372744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7" name="Straight Connector 111"/>
          <p:cNvCxnSpPr/>
          <p:nvPr/>
        </p:nvCxnSpPr>
        <p:spPr>
          <a:xfrm>
            <a:off x="54468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8" name="Straight Connector 113"/>
          <p:cNvCxnSpPr/>
          <p:nvPr/>
        </p:nvCxnSpPr>
        <p:spPr>
          <a:xfrm>
            <a:off x="55782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29" name="Straight Connector 114"/>
          <p:cNvCxnSpPr/>
          <p:nvPr/>
        </p:nvCxnSpPr>
        <p:spPr>
          <a:xfrm>
            <a:off x="57099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0" name="Straight Connector 115"/>
          <p:cNvCxnSpPr/>
          <p:nvPr/>
        </p:nvCxnSpPr>
        <p:spPr>
          <a:xfrm>
            <a:off x="58413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1" name="Straight Connector 116"/>
          <p:cNvCxnSpPr/>
          <p:nvPr/>
        </p:nvCxnSpPr>
        <p:spPr>
          <a:xfrm>
            <a:off x="59727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32" name="Straight Connector 117"/>
          <p:cNvCxnSpPr/>
          <p:nvPr/>
        </p:nvCxnSpPr>
        <p:spPr>
          <a:xfrm>
            <a:off x="663012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33" name="Straight Connector 118"/>
          <p:cNvCxnSpPr/>
          <p:nvPr/>
        </p:nvCxnSpPr>
        <p:spPr>
          <a:xfrm>
            <a:off x="61041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4" name="Straight Connector 119"/>
          <p:cNvCxnSpPr/>
          <p:nvPr/>
        </p:nvCxnSpPr>
        <p:spPr>
          <a:xfrm>
            <a:off x="62355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5" name="Straight Connector 120"/>
          <p:cNvCxnSpPr/>
          <p:nvPr/>
        </p:nvCxnSpPr>
        <p:spPr>
          <a:xfrm>
            <a:off x="63669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6" name="Straight Connector 121"/>
          <p:cNvCxnSpPr/>
          <p:nvPr/>
        </p:nvCxnSpPr>
        <p:spPr>
          <a:xfrm>
            <a:off x="64987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7" name="Straight Connector 123"/>
          <p:cNvCxnSpPr/>
          <p:nvPr/>
        </p:nvCxnSpPr>
        <p:spPr>
          <a:xfrm>
            <a:off x="728748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38" name="Straight Connector 124"/>
          <p:cNvCxnSpPr/>
          <p:nvPr/>
        </p:nvCxnSpPr>
        <p:spPr>
          <a:xfrm>
            <a:off x="67615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9" name="Straight Connector 125"/>
          <p:cNvCxnSpPr/>
          <p:nvPr/>
        </p:nvCxnSpPr>
        <p:spPr>
          <a:xfrm>
            <a:off x="68929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0" name="Straight Connector 126"/>
          <p:cNvCxnSpPr/>
          <p:nvPr/>
        </p:nvCxnSpPr>
        <p:spPr>
          <a:xfrm>
            <a:off x="70243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1" name="Straight Connector 127"/>
          <p:cNvCxnSpPr/>
          <p:nvPr/>
        </p:nvCxnSpPr>
        <p:spPr>
          <a:xfrm>
            <a:off x="71560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2" name="Straight Connector 129"/>
          <p:cNvCxnSpPr/>
          <p:nvPr/>
        </p:nvCxnSpPr>
        <p:spPr>
          <a:xfrm>
            <a:off x="794484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43" name="Straight Connector 130"/>
          <p:cNvCxnSpPr/>
          <p:nvPr/>
        </p:nvCxnSpPr>
        <p:spPr>
          <a:xfrm>
            <a:off x="74188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4" name="Straight Connector 131"/>
          <p:cNvCxnSpPr/>
          <p:nvPr/>
        </p:nvCxnSpPr>
        <p:spPr>
          <a:xfrm>
            <a:off x="75502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5" name="Straight Connector 132"/>
          <p:cNvCxnSpPr/>
          <p:nvPr/>
        </p:nvCxnSpPr>
        <p:spPr>
          <a:xfrm>
            <a:off x="76816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6" name="Straight Connector 133"/>
          <p:cNvCxnSpPr/>
          <p:nvPr/>
        </p:nvCxnSpPr>
        <p:spPr>
          <a:xfrm>
            <a:off x="78130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7" name="Straight Connector 135"/>
          <p:cNvCxnSpPr/>
          <p:nvPr/>
        </p:nvCxnSpPr>
        <p:spPr>
          <a:xfrm>
            <a:off x="860184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48" name="Straight Connector 136"/>
          <p:cNvCxnSpPr/>
          <p:nvPr/>
        </p:nvCxnSpPr>
        <p:spPr>
          <a:xfrm>
            <a:off x="80762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9" name="Straight Connector 137"/>
          <p:cNvCxnSpPr/>
          <p:nvPr/>
        </p:nvCxnSpPr>
        <p:spPr>
          <a:xfrm>
            <a:off x="82076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0" name="Straight Connector 138"/>
          <p:cNvCxnSpPr/>
          <p:nvPr/>
        </p:nvCxnSpPr>
        <p:spPr>
          <a:xfrm>
            <a:off x="83390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1" name="Straight Connector 139"/>
          <p:cNvCxnSpPr/>
          <p:nvPr/>
        </p:nvCxnSpPr>
        <p:spPr>
          <a:xfrm>
            <a:off x="84704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2" name="Straight Connector 141"/>
          <p:cNvCxnSpPr/>
          <p:nvPr/>
        </p:nvCxnSpPr>
        <p:spPr>
          <a:xfrm>
            <a:off x="925920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53" name="Straight Connector 142"/>
          <p:cNvCxnSpPr/>
          <p:nvPr/>
        </p:nvCxnSpPr>
        <p:spPr>
          <a:xfrm>
            <a:off x="87336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4" name="Straight Connector 143"/>
          <p:cNvCxnSpPr/>
          <p:nvPr/>
        </p:nvCxnSpPr>
        <p:spPr>
          <a:xfrm>
            <a:off x="88650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5" name="Straight Connector 144"/>
          <p:cNvCxnSpPr/>
          <p:nvPr/>
        </p:nvCxnSpPr>
        <p:spPr>
          <a:xfrm>
            <a:off x="89964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6" name="Straight Connector 145"/>
          <p:cNvCxnSpPr/>
          <p:nvPr/>
        </p:nvCxnSpPr>
        <p:spPr>
          <a:xfrm>
            <a:off x="91278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7" name="Straight Connector 147"/>
          <p:cNvCxnSpPr/>
          <p:nvPr/>
        </p:nvCxnSpPr>
        <p:spPr>
          <a:xfrm>
            <a:off x="99165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58" name="Straight Connector 148"/>
          <p:cNvCxnSpPr/>
          <p:nvPr/>
        </p:nvCxnSpPr>
        <p:spPr>
          <a:xfrm>
            <a:off x="93906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9" name="Straight Connector 149"/>
          <p:cNvCxnSpPr/>
          <p:nvPr/>
        </p:nvCxnSpPr>
        <p:spPr>
          <a:xfrm>
            <a:off x="95223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0" name="Straight Connector 150"/>
          <p:cNvCxnSpPr/>
          <p:nvPr/>
        </p:nvCxnSpPr>
        <p:spPr>
          <a:xfrm>
            <a:off x="96537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1" name="Straight Connector 151"/>
          <p:cNvCxnSpPr/>
          <p:nvPr/>
        </p:nvCxnSpPr>
        <p:spPr>
          <a:xfrm>
            <a:off x="97851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2" name="Straight Connector 153"/>
          <p:cNvCxnSpPr/>
          <p:nvPr/>
        </p:nvCxnSpPr>
        <p:spPr>
          <a:xfrm>
            <a:off x="47894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3" name="Straight Connector 154"/>
          <p:cNvCxnSpPr/>
          <p:nvPr/>
        </p:nvCxnSpPr>
        <p:spPr>
          <a:xfrm>
            <a:off x="49212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4" name="Straight Connector 155"/>
          <p:cNvCxnSpPr/>
          <p:nvPr/>
        </p:nvCxnSpPr>
        <p:spPr>
          <a:xfrm>
            <a:off x="50526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5" name="Straight Connector 156"/>
          <p:cNvCxnSpPr/>
          <p:nvPr/>
        </p:nvCxnSpPr>
        <p:spPr>
          <a:xfrm>
            <a:off x="518400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6" name="Straight Connector 157"/>
          <p:cNvCxnSpPr/>
          <p:nvPr/>
        </p:nvCxnSpPr>
        <p:spPr>
          <a:xfrm>
            <a:off x="531540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67" name="Straight Connector 159"/>
          <p:cNvCxnSpPr/>
          <p:nvPr/>
        </p:nvCxnSpPr>
        <p:spPr>
          <a:xfrm>
            <a:off x="41324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8" name="Straight Connector 160"/>
          <p:cNvCxnSpPr/>
          <p:nvPr/>
        </p:nvCxnSpPr>
        <p:spPr>
          <a:xfrm>
            <a:off x="42638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9" name="Straight Connector 161"/>
          <p:cNvCxnSpPr/>
          <p:nvPr/>
        </p:nvCxnSpPr>
        <p:spPr>
          <a:xfrm>
            <a:off x="43952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0" name="Straight Connector 162"/>
          <p:cNvCxnSpPr/>
          <p:nvPr/>
        </p:nvCxnSpPr>
        <p:spPr>
          <a:xfrm>
            <a:off x="452664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1" name="Straight Connector 163"/>
          <p:cNvCxnSpPr/>
          <p:nvPr/>
        </p:nvCxnSpPr>
        <p:spPr>
          <a:xfrm>
            <a:off x="465804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72" name="Straight Connector 165"/>
          <p:cNvCxnSpPr/>
          <p:nvPr/>
        </p:nvCxnSpPr>
        <p:spPr>
          <a:xfrm>
            <a:off x="34750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3" name="Straight Connector 166"/>
          <p:cNvCxnSpPr/>
          <p:nvPr/>
        </p:nvCxnSpPr>
        <p:spPr>
          <a:xfrm>
            <a:off x="36064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4" name="Straight Connector 167"/>
          <p:cNvCxnSpPr/>
          <p:nvPr/>
        </p:nvCxnSpPr>
        <p:spPr>
          <a:xfrm>
            <a:off x="37378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5" name="Straight Connector 168"/>
          <p:cNvCxnSpPr/>
          <p:nvPr/>
        </p:nvCxnSpPr>
        <p:spPr>
          <a:xfrm>
            <a:off x="386928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6" name="Straight Connector 169"/>
          <p:cNvCxnSpPr/>
          <p:nvPr/>
        </p:nvCxnSpPr>
        <p:spPr>
          <a:xfrm>
            <a:off x="400068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77" name="Straight Connector 171"/>
          <p:cNvCxnSpPr/>
          <p:nvPr/>
        </p:nvCxnSpPr>
        <p:spPr>
          <a:xfrm>
            <a:off x="28177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8" name="Straight Connector 172"/>
          <p:cNvCxnSpPr/>
          <p:nvPr/>
        </p:nvCxnSpPr>
        <p:spPr>
          <a:xfrm>
            <a:off x="29491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9" name="Straight Connector 173"/>
          <p:cNvCxnSpPr/>
          <p:nvPr/>
        </p:nvCxnSpPr>
        <p:spPr>
          <a:xfrm>
            <a:off x="30805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0" name="Straight Connector 174"/>
          <p:cNvCxnSpPr/>
          <p:nvPr/>
        </p:nvCxnSpPr>
        <p:spPr>
          <a:xfrm>
            <a:off x="32119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1" name="Straight Connector 175"/>
          <p:cNvCxnSpPr/>
          <p:nvPr/>
        </p:nvCxnSpPr>
        <p:spPr>
          <a:xfrm>
            <a:off x="3343680" y="262296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682" name="Straight Connector 176"/>
          <p:cNvCxnSpPr/>
          <p:nvPr/>
        </p:nvCxnSpPr>
        <p:spPr>
          <a:xfrm>
            <a:off x="20289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83" name="Straight Connector 177"/>
          <p:cNvCxnSpPr/>
          <p:nvPr/>
        </p:nvCxnSpPr>
        <p:spPr>
          <a:xfrm>
            <a:off x="21603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4" name="Straight Connector 178"/>
          <p:cNvCxnSpPr/>
          <p:nvPr/>
        </p:nvCxnSpPr>
        <p:spPr>
          <a:xfrm>
            <a:off x="22917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5" name="Straight Connector 179"/>
          <p:cNvCxnSpPr/>
          <p:nvPr/>
        </p:nvCxnSpPr>
        <p:spPr>
          <a:xfrm>
            <a:off x="242316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6" name="Straight Connector 180"/>
          <p:cNvCxnSpPr/>
          <p:nvPr/>
        </p:nvCxnSpPr>
        <p:spPr>
          <a:xfrm>
            <a:off x="2554920" y="262296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7" name="Straight Connector 181"/>
          <p:cNvCxnSpPr/>
          <p:nvPr/>
        </p:nvCxnSpPr>
        <p:spPr>
          <a:xfrm>
            <a:off x="268632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88" name="Straight Connector 164"/>
          <p:cNvCxnSpPr/>
          <p:nvPr/>
        </p:nvCxnSpPr>
        <p:spPr>
          <a:xfrm>
            <a:off x="3351960" y="261936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89" name="Straight Connector 453"/>
          <p:cNvCxnSpPr/>
          <p:nvPr/>
        </p:nvCxnSpPr>
        <p:spPr>
          <a:xfrm flipH="1">
            <a:off x="2025360" y="2619360"/>
            <a:ext cx="7896960" cy="3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90" name="Straight Connector 454"/>
          <p:cNvCxnSpPr/>
          <p:nvPr/>
        </p:nvCxnSpPr>
        <p:spPr>
          <a:xfrm flipH="1" flipV="1">
            <a:off x="2014560" y="384696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691" name="AutoShape 2"/>
          <p:cNvSpPr/>
          <p:nvPr/>
        </p:nvSpPr>
        <p:spPr>
          <a:xfrm>
            <a:off x="6030720" y="313596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92" name="AutoShape 2"/>
          <p:cNvSpPr/>
          <p:nvPr/>
        </p:nvSpPr>
        <p:spPr>
          <a:xfrm>
            <a:off x="5971680" y="325296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93" name="Rounded Rectangle 222"/>
          <p:cNvSpPr/>
          <p:nvPr/>
        </p:nvSpPr>
        <p:spPr>
          <a:xfrm rot="5400000">
            <a:off x="587628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4" name="TextBox 223"/>
          <p:cNvSpPr/>
          <p:nvPr/>
        </p:nvSpPr>
        <p:spPr>
          <a:xfrm>
            <a:off x="5803200" y="32688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5" name="Rounded Rectangle 224"/>
          <p:cNvSpPr/>
          <p:nvPr/>
        </p:nvSpPr>
        <p:spPr>
          <a:xfrm rot="5400000">
            <a:off x="193824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6" name="Rounded Rectangle 226"/>
          <p:cNvSpPr/>
          <p:nvPr/>
        </p:nvSpPr>
        <p:spPr>
          <a:xfrm rot="5400000">
            <a:off x="25945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7" name="Rounded Rectangle 228"/>
          <p:cNvSpPr/>
          <p:nvPr/>
        </p:nvSpPr>
        <p:spPr>
          <a:xfrm rot="5400000">
            <a:off x="325080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8" name="Rounded Rectangle 230"/>
          <p:cNvSpPr/>
          <p:nvPr/>
        </p:nvSpPr>
        <p:spPr>
          <a:xfrm rot="5400000">
            <a:off x="390744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9" name="Rounded Rectangle 232"/>
          <p:cNvSpPr/>
          <p:nvPr/>
        </p:nvSpPr>
        <p:spPr>
          <a:xfrm rot="5400000">
            <a:off x="45637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0" name="Rounded Rectangle 234"/>
          <p:cNvSpPr/>
          <p:nvPr/>
        </p:nvSpPr>
        <p:spPr>
          <a:xfrm rot="5400000">
            <a:off x="522000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1" name="Rounded Rectangle 236"/>
          <p:cNvSpPr/>
          <p:nvPr/>
        </p:nvSpPr>
        <p:spPr>
          <a:xfrm rot="5400000">
            <a:off x="653256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2" name="Rounded Rectangle 237"/>
          <p:cNvSpPr/>
          <p:nvPr/>
        </p:nvSpPr>
        <p:spPr>
          <a:xfrm rot="5400000">
            <a:off x="718884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3" name="Rounded Rectangle 238"/>
          <p:cNvSpPr/>
          <p:nvPr/>
        </p:nvSpPr>
        <p:spPr>
          <a:xfrm rot="5400000">
            <a:off x="78451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4" name="Rounded Rectangle 239"/>
          <p:cNvSpPr/>
          <p:nvPr/>
        </p:nvSpPr>
        <p:spPr>
          <a:xfrm rot="5400000">
            <a:off x="850140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5" name="Rounded Rectangle 240"/>
          <p:cNvSpPr/>
          <p:nvPr/>
        </p:nvSpPr>
        <p:spPr>
          <a:xfrm rot="5400000">
            <a:off x="915768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2" name="Rounded Rectangle 241"/>
          <p:cNvSpPr/>
          <p:nvPr/>
        </p:nvSpPr>
        <p:spPr>
          <a:xfrm rot="5400000">
            <a:off x="9814320" y="3196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6" name="TextBox 242"/>
          <p:cNvSpPr/>
          <p:nvPr/>
        </p:nvSpPr>
        <p:spPr>
          <a:xfrm>
            <a:off x="6438960" y="32688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7" name="TextBox 248"/>
          <p:cNvSpPr/>
          <p:nvPr/>
        </p:nvSpPr>
        <p:spPr>
          <a:xfrm>
            <a:off x="7632000" y="264636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8" name="Rounded Rectangle 187"/>
          <p:cNvSpPr/>
          <p:nvPr/>
        </p:nvSpPr>
        <p:spPr>
          <a:xfrm>
            <a:off x="769680" y="4433040"/>
            <a:ext cx="1916280" cy="70020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9" name="Rectangle 484"/>
          <p:cNvSpPr/>
          <p:nvPr/>
        </p:nvSpPr>
        <p:spPr>
          <a:xfrm>
            <a:off x="723960" y="1808640"/>
            <a:ext cx="10466280" cy="258408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0" name="TextBox 103"/>
          <p:cNvSpPr/>
          <p:nvPr/>
        </p:nvSpPr>
        <p:spPr>
          <a:xfrm>
            <a:off x="5660280" y="264636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1" name="TextBox 108"/>
          <p:cNvSpPr/>
          <p:nvPr/>
        </p:nvSpPr>
        <p:spPr>
          <a:xfrm>
            <a:off x="6317640" y="264636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12" name="Straight Arrow Connector 300"/>
          <p:cNvCxnSpPr/>
          <p:nvPr/>
        </p:nvCxnSpPr>
        <p:spPr>
          <a:xfrm flipV="1">
            <a:off x="1613520" y="3168720"/>
            <a:ext cx="8671680" cy="38880"/>
          </a:xfrm>
          <a:prstGeom prst="straightConnector1">
            <a:avLst/>
          </a:prstGeom>
          <a:ln w="28575">
            <a:solidFill>
              <a:srgbClr val="000000"/>
            </a:solidFill>
            <a:headEnd len="med" type="triangle" w="med"/>
            <a:tailEnd len="med" type="triangle" w="med"/>
          </a:ln>
        </p:spPr>
      </p:cxnSp>
      <p:sp>
        <p:nvSpPr>
          <p:cNvPr id="713" name="Rounded Rectangle 187"/>
          <p:cNvSpPr/>
          <p:nvPr/>
        </p:nvSpPr>
        <p:spPr>
          <a:xfrm>
            <a:off x="7864200" y="3270960"/>
            <a:ext cx="272520" cy="4212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4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5" name="ZoneTexte 3"/>
          <p:cNvSpPr/>
          <p:nvPr/>
        </p:nvSpPr>
        <p:spPr>
          <a:xfrm>
            <a:off x="2920320" y="1879200"/>
            <a:ext cx="6093000" cy="53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3 est 3 </a:t>
            </a: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5" dur="indefinite" restart="never" nodeType="tmRoot">
          <p:childTnLst>
            <p:seq>
              <p:cTn id="326" dur="indefinite" nodeType="mainSeq">
                <p:childTnLst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31" dur="10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2" dur="1000" fill="hold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3" dur="1000" fill="hold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3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37" dur="10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8" dur="10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9" dur="10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Quelle est la valeur absolue de -5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17" name="Straight Connector 112"/>
          <p:cNvCxnSpPr/>
          <p:nvPr/>
        </p:nvCxnSpPr>
        <p:spPr>
          <a:xfrm flipH="1" flipV="1">
            <a:off x="2106360" y="239328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18" name="Straight Connector 122"/>
          <p:cNvCxnSpPr/>
          <p:nvPr/>
        </p:nvCxnSpPr>
        <p:spPr>
          <a:xfrm flipH="1" flipV="1">
            <a:off x="2106360" y="251424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19" name="Straight Connector 128"/>
          <p:cNvCxnSpPr/>
          <p:nvPr/>
        </p:nvCxnSpPr>
        <p:spPr>
          <a:xfrm flipH="1" flipV="1">
            <a:off x="2106360" y="263520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0" name="Straight Connector 134"/>
          <p:cNvCxnSpPr>
            <a:stCxn id="721" idx="1"/>
          </p:cNvCxnSpPr>
          <p:nvPr/>
        </p:nvCxnSpPr>
        <p:spPr>
          <a:xfrm flipH="1" flipV="1">
            <a:off x="2106360" y="275580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2" name="Straight Connector 146"/>
          <p:cNvCxnSpPr/>
          <p:nvPr/>
        </p:nvCxnSpPr>
        <p:spPr>
          <a:xfrm flipH="1" flipV="1">
            <a:off x="2109240" y="297720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3" name="Straight Connector 152"/>
          <p:cNvCxnSpPr/>
          <p:nvPr/>
        </p:nvCxnSpPr>
        <p:spPr>
          <a:xfrm flipH="1" flipV="1">
            <a:off x="2109240" y="312120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4" name="Straight Connector 158"/>
          <p:cNvCxnSpPr/>
          <p:nvPr/>
        </p:nvCxnSpPr>
        <p:spPr>
          <a:xfrm flipH="1">
            <a:off x="2106360" y="3263400"/>
            <a:ext cx="7922520" cy="25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5" name="Straight Connector 170"/>
          <p:cNvCxnSpPr/>
          <p:nvPr/>
        </p:nvCxnSpPr>
        <p:spPr>
          <a:xfrm flipH="1" flipV="1">
            <a:off x="2109240" y="338292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6" name="Straight Connector 111"/>
          <p:cNvCxnSpPr/>
          <p:nvPr/>
        </p:nvCxnSpPr>
        <p:spPr>
          <a:xfrm>
            <a:off x="5541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7" name="Straight Connector 113"/>
          <p:cNvCxnSpPr/>
          <p:nvPr/>
        </p:nvCxnSpPr>
        <p:spPr>
          <a:xfrm>
            <a:off x="5673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8" name="Straight Connector 114"/>
          <p:cNvCxnSpPr/>
          <p:nvPr/>
        </p:nvCxnSpPr>
        <p:spPr>
          <a:xfrm>
            <a:off x="5804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29" name="Straight Connector 115"/>
          <p:cNvCxnSpPr/>
          <p:nvPr/>
        </p:nvCxnSpPr>
        <p:spPr>
          <a:xfrm>
            <a:off x="5936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30" name="Straight Connector 116"/>
          <p:cNvCxnSpPr/>
          <p:nvPr/>
        </p:nvCxnSpPr>
        <p:spPr>
          <a:xfrm>
            <a:off x="60674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31" name="Straight Connector 117"/>
          <p:cNvCxnSpPr/>
          <p:nvPr/>
        </p:nvCxnSpPr>
        <p:spPr>
          <a:xfrm>
            <a:off x="67248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32" name="Straight Connector 118"/>
          <p:cNvCxnSpPr/>
          <p:nvPr/>
        </p:nvCxnSpPr>
        <p:spPr>
          <a:xfrm>
            <a:off x="6198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33" name="Straight Connector 119"/>
          <p:cNvCxnSpPr/>
          <p:nvPr/>
        </p:nvCxnSpPr>
        <p:spPr>
          <a:xfrm>
            <a:off x="6330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34" name="Straight Connector 120"/>
          <p:cNvCxnSpPr/>
          <p:nvPr/>
        </p:nvCxnSpPr>
        <p:spPr>
          <a:xfrm>
            <a:off x="6462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35" name="Straight Connector 121"/>
          <p:cNvCxnSpPr/>
          <p:nvPr/>
        </p:nvCxnSpPr>
        <p:spPr>
          <a:xfrm>
            <a:off x="6593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36" name="Straight Connector 123"/>
          <p:cNvCxnSpPr/>
          <p:nvPr/>
        </p:nvCxnSpPr>
        <p:spPr>
          <a:xfrm>
            <a:off x="738216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37" name="Straight Connector 124"/>
          <p:cNvCxnSpPr/>
          <p:nvPr/>
        </p:nvCxnSpPr>
        <p:spPr>
          <a:xfrm>
            <a:off x="6856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38" name="Straight Connector 125"/>
          <p:cNvCxnSpPr/>
          <p:nvPr/>
        </p:nvCxnSpPr>
        <p:spPr>
          <a:xfrm>
            <a:off x="6987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39" name="Straight Connector 126"/>
          <p:cNvCxnSpPr/>
          <p:nvPr/>
        </p:nvCxnSpPr>
        <p:spPr>
          <a:xfrm>
            <a:off x="7119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0" name="Straight Connector 127"/>
          <p:cNvCxnSpPr/>
          <p:nvPr/>
        </p:nvCxnSpPr>
        <p:spPr>
          <a:xfrm>
            <a:off x="7250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1" name="Straight Connector 129"/>
          <p:cNvCxnSpPr/>
          <p:nvPr/>
        </p:nvCxnSpPr>
        <p:spPr>
          <a:xfrm>
            <a:off x="80395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42" name="Straight Connector 130"/>
          <p:cNvCxnSpPr/>
          <p:nvPr/>
        </p:nvCxnSpPr>
        <p:spPr>
          <a:xfrm>
            <a:off x="7513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3" name="Straight Connector 131"/>
          <p:cNvCxnSpPr/>
          <p:nvPr/>
        </p:nvCxnSpPr>
        <p:spPr>
          <a:xfrm>
            <a:off x="7644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4" name="Straight Connector 132"/>
          <p:cNvCxnSpPr/>
          <p:nvPr/>
        </p:nvCxnSpPr>
        <p:spPr>
          <a:xfrm>
            <a:off x="77763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5" name="Straight Connector 133"/>
          <p:cNvCxnSpPr/>
          <p:nvPr/>
        </p:nvCxnSpPr>
        <p:spPr>
          <a:xfrm>
            <a:off x="7907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6" name="Straight Connector 135"/>
          <p:cNvCxnSpPr/>
          <p:nvPr/>
        </p:nvCxnSpPr>
        <p:spPr>
          <a:xfrm>
            <a:off x="8696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47" name="Straight Connector 136"/>
          <p:cNvCxnSpPr/>
          <p:nvPr/>
        </p:nvCxnSpPr>
        <p:spPr>
          <a:xfrm>
            <a:off x="8170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8" name="Straight Connector 137"/>
          <p:cNvCxnSpPr/>
          <p:nvPr/>
        </p:nvCxnSpPr>
        <p:spPr>
          <a:xfrm>
            <a:off x="8302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9" name="Straight Connector 138"/>
          <p:cNvCxnSpPr/>
          <p:nvPr/>
        </p:nvCxnSpPr>
        <p:spPr>
          <a:xfrm>
            <a:off x="84337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0" name="Straight Connector 139"/>
          <p:cNvCxnSpPr/>
          <p:nvPr/>
        </p:nvCxnSpPr>
        <p:spPr>
          <a:xfrm>
            <a:off x="8565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1" name="Straight Connector 141"/>
          <p:cNvCxnSpPr/>
          <p:nvPr/>
        </p:nvCxnSpPr>
        <p:spPr>
          <a:xfrm>
            <a:off x="9353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52" name="Straight Connector 142"/>
          <p:cNvCxnSpPr/>
          <p:nvPr/>
        </p:nvCxnSpPr>
        <p:spPr>
          <a:xfrm>
            <a:off x="8828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3" name="Straight Connector 143"/>
          <p:cNvCxnSpPr/>
          <p:nvPr/>
        </p:nvCxnSpPr>
        <p:spPr>
          <a:xfrm>
            <a:off x="8959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4" name="Straight Connector 144"/>
          <p:cNvCxnSpPr/>
          <p:nvPr/>
        </p:nvCxnSpPr>
        <p:spPr>
          <a:xfrm>
            <a:off x="90910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5" name="Straight Connector 145"/>
          <p:cNvCxnSpPr/>
          <p:nvPr/>
        </p:nvCxnSpPr>
        <p:spPr>
          <a:xfrm>
            <a:off x="9222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6" name="Straight Connector 147"/>
          <p:cNvCxnSpPr/>
          <p:nvPr/>
        </p:nvCxnSpPr>
        <p:spPr>
          <a:xfrm>
            <a:off x="100112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57" name="Straight Connector 148"/>
          <p:cNvCxnSpPr/>
          <p:nvPr/>
        </p:nvCxnSpPr>
        <p:spPr>
          <a:xfrm>
            <a:off x="9485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8" name="Straight Connector 149"/>
          <p:cNvCxnSpPr/>
          <p:nvPr/>
        </p:nvCxnSpPr>
        <p:spPr>
          <a:xfrm>
            <a:off x="9617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9" name="Straight Connector 150"/>
          <p:cNvCxnSpPr/>
          <p:nvPr/>
        </p:nvCxnSpPr>
        <p:spPr>
          <a:xfrm>
            <a:off x="9748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0" name="Straight Connector 151"/>
          <p:cNvCxnSpPr/>
          <p:nvPr/>
        </p:nvCxnSpPr>
        <p:spPr>
          <a:xfrm>
            <a:off x="9879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1" name="Straight Connector 153"/>
          <p:cNvCxnSpPr/>
          <p:nvPr/>
        </p:nvCxnSpPr>
        <p:spPr>
          <a:xfrm>
            <a:off x="4884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2" name="Straight Connector 154"/>
          <p:cNvCxnSpPr/>
          <p:nvPr/>
        </p:nvCxnSpPr>
        <p:spPr>
          <a:xfrm>
            <a:off x="50158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3" name="Straight Connector 155"/>
          <p:cNvCxnSpPr/>
          <p:nvPr/>
        </p:nvCxnSpPr>
        <p:spPr>
          <a:xfrm>
            <a:off x="5147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4" name="Straight Connector 156"/>
          <p:cNvCxnSpPr/>
          <p:nvPr/>
        </p:nvCxnSpPr>
        <p:spPr>
          <a:xfrm>
            <a:off x="5278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5" name="Straight Connector 157"/>
          <p:cNvCxnSpPr/>
          <p:nvPr/>
        </p:nvCxnSpPr>
        <p:spPr>
          <a:xfrm>
            <a:off x="54100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66" name="Straight Connector 159"/>
          <p:cNvCxnSpPr/>
          <p:nvPr/>
        </p:nvCxnSpPr>
        <p:spPr>
          <a:xfrm>
            <a:off x="4227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7" name="Straight Connector 160"/>
          <p:cNvCxnSpPr/>
          <p:nvPr/>
        </p:nvCxnSpPr>
        <p:spPr>
          <a:xfrm>
            <a:off x="43585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8" name="Straight Connector 161"/>
          <p:cNvCxnSpPr/>
          <p:nvPr/>
        </p:nvCxnSpPr>
        <p:spPr>
          <a:xfrm>
            <a:off x="4489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9" name="Straight Connector 162"/>
          <p:cNvCxnSpPr/>
          <p:nvPr/>
        </p:nvCxnSpPr>
        <p:spPr>
          <a:xfrm>
            <a:off x="4621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0" name="Straight Connector 163"/>
          <p:cNvCxnSpPr/>
          <p:nvPr/>
        </p:nvCxnSpPr>
        <p:spPr>
          <a:xfrm>
            <a:off x="4752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71" name="Straight Connector 165"/>
          <p:cNvCxnSpPr/>
          <p:nvPr/>
        </p:nvCxnSpPr>
        <p:spPr>
          <a:xfrm>
            <a:off x="3569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2" name="Straight Connector 166"/>
          <p:cNvCxnSpPr/>
          <p:nvPr/>
        </p:nvCxnSpPr>
        <p:spPr>
          <a:xfrm>
            <a:off x="37011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3" name="Straight Connector 167"/>
          <p:cNvCxnSpPr/>
          <p:nvPr/>
        </p:nvCxnSpPr>
        <p:spPr>
          <a:xfrm>
            <a:off x="3832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4" name="Straight Connector 168"/>
          <p:cNvCxnSpPr/>
          <p:nvPr/>
        </p:nvCxnSpPr>
        <p:spPr>
          <a:xfrm>
            <a:off x="3963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5" name="Straight Connector 169"/>
          <p:cNvCxnSpPr/>
          <p:nvPr/>
        </p:nvCxnSpPr>
        <p:spPr>
          <a:xfrm>
            <a:off x="4095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76" name="Straight Connector 171"/>
          <p:cNvCxnSpPr/>
          <p:nvPr/>
        </p:nvCxnSpPr>
        <p:spPr>
          <a:xfrm>
            <a:off x="2912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7" name="Straight Connector 172"/>
          <p:cNvCxnSpPr/>
          <p:nvPr/>
        </p:nvCxnSpPr>
        <p:spPr>
          <a:xfrm>
            <a:off x="30438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8" name="Straight Connector 173"/>
          <p:cNvCxnSpPr/>
          <p:nvPr/>
        </p:nvCxnSpPr>
        <p:spPr>
          <a:xfrm>
            <a:off x="3175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9" name="Straight Connector 174"/>
          <p:cNvCxnSpPr/>
          <p:nvPr/>
        </p:nvCxnSpPr>
        <p:spPr>
          <a:xfrm>
            <a:off x="3306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0" name="Straight Connector 175"/>
          <p:cNvCxnSpPr/>
          <p:nvPr/>
        </p:nvCxnSpPr>
        <p:spPr>
          <a:xfrm>
            <a:off x="3438360" y="227844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781" name="Straight Connector 176"/>
          <p:cNvCxnSpPr/>
          <p:nvPr/>
        </p:nvCxnSpPr>
        <p:spPr>
          <a:xfrm>
            <a:off x="21236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82" name="Straight Connector 177"/>
          <p:cNvCxnSpPr/>
          <p:nvPr/>
        </p:nvCxnSpPr>
        <p:spPr>
          <a:xfrm>
            <a:off x="2255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3" name="Straight Connector 178"/>
          <p:cNvCxnSpPr/>
          <p:nvPr/>
        </p:nvCxnSpPr>
        <p:spPr>
          <a:xfrm>
            <a:off x="2386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4" name="Straight Connector 179"/>
          <p:cNvCxnSpPr/>
          <p:nvPr/>
        </p:nvCxnSpPr>
        <p:spPr>
          <a:xfrm>
            <a:off x="2518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5" name="Straight Connector 180"/>
          <p:cNvCxnSpPr/>
          <p:nvPr/>
        </p:nvCxnSpPr>
        <p:spPr>
          <a:xfrm>
            <a:off x="2649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6" name="Straight Connector 181"/>
          <p:cNvCxnSpPr/>
          <p:nvPr/>
        </p:nvCxnSpPr>
        <p:spPr>
          <a:xfrm>
            <a:off x="2781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87" name="Straight Connector 164"/>
          <p:cNvCxnSpPr/>
          <p:nvPr/>
        </p:nvCxnSpPr>
        <p:spPr>
          <a:xfrm>
            <a:off x="3447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88" name="Straight Connector 453"/>
          <p:cNvCxnSpPr/>
          <p:nvPr/>
        </p:nvCxnSpPr>
        <p:spPr>
          <a:xfrm flipH="1">
            <a:off x="2120040" y="2274840"/>
            <a:ext cx="7896960" cy="288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89" name="Straight Connector 454"/>
          <p:cNvCxnSpPr/>
          <p:nvPr/>
        </p:nvCxnSpPr>
        <p:spPr>
          <a:xfrm flipH="1" flipV="1">
            <a:off x="2109240" y="350244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790" name="AutoShape 2"/>
          <p:cNvSpPr/>
          <p:nvPr/>
        </p:nvSpPr>
        <p:spPr>
          <a:xfrm>
            <a:off x="6125760" y="2791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1" name="AutoShape 2"/>
          <p:cNvSpPr/>
          <p:nvPr/>
        </p:nvSpPr>
        <p:spPr>
          <a:xfrm>
            <a:off x="6066360" y="2908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2" name="Rounded Rectangle 222"/>
          <p:cNvSpPr/>
          <p:nvPr/>
        </p:nvSpPr>
        <p:spPr>
          <a:xfrm rot="5400000">
            <a:off x="597096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3" name="TextBox 223"/>
          <p:cNvSpPr/>
          <p:nvPr/>
        </p:nvSpPr>
        <p:spPr>
          <a:xfrm>
            <a:off x="589788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4" name="Rounded Rectangle 224"/>
          <p:cNvSpPr/>
          <p:nvPr/>
        </p:nvSpPr>
        <p:spPr>
          <a:xfrm rot="5400000">
            <a:off x="20329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5" name="Rounded Rectangle 226"/>
          <p:cNvSpPr/>
          <p:nvPr/>
        </p:nvSpPr>
        <p:spPr>
          <a:xfrm rot="5400000">
            <a:off x="26892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6" name="Rounded Rectangle 228"/>
          <p:cNvSpPr/>
          <p:nvPr/>
        </p:nvSpPr>
        <p:spPr>
          <a:xfrm rot="5400000">
            <a:off x="33458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7" name="Rounded Rectangle 230"/>
          <p:cNvSpPr/>
          <p:nvPr/>
        </p:nvSpPr>
        <p:spPr>
          <a:xfrm rot="5400000">
            <a:off x="40021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8" name="Rounded Rectangle 232"/>
          <p:cNvSpPr/>
          <p:nvPr/>
        </p:nvSpPr>
        <p:spPr>
          <a:xfrm rot="5400000">
            <a:off x="46584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9" name="Rounded Rectangle 234"/>
          <p:cNvSpPr/>
          <p:nvPr/>
        </p:nvSpPr>
        <p:spPr>
          <a:xfrm rot="5400000">
            <a:off x="53146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0" name="Rounded Rectangle 236"/>
          <p:cNvSpPr/>
          <p:nvPr/>
        </p:nvSpPr>
        <p:spPr>
          <a:xfrm rot="5400000">
            <a:off x="66272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1" name="Rounded Rectangle 237"/>
          <p:cNvSpPr/>
          <p:nvPr/>
        </p:nvSpPr>
        <p:spPr>
          <a:xfrm rot="5400000">
            <a:off x="72835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2" name="Rounded Rectangle 238"/>
          <p:cNvSpPr/>
          <p:nvPr/>
        </p:nvSpPr>
        <p:spPr>
          <a:xfrm rot="5400000">
            <a:off x="79398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3" name="Rounded Rectangle 239"/>
          <p:cNvSpPr/>
          <p:nvPr/>
        </p:nvSpPr>
        <p:spPr>
          <a:xfrm rot="5400000">
            <a:off x="85960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4" name="Rounded Rectangle 240"/>
          <p:cNvSpPr/>
          <p:nvPr/>
        </p:nvSpPr>
        <p:spPr>
          <a:xfrm rot="5400000">
            <a:off x="92527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1" name="Rounded Rectangle 241"/>
          <p:cNvSpPr/>
          <p:nvPr/>
        </p:nvSpPr>
        <p:spPr>
          <a:xfrm rot="5400000">
            <a:off x="99090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5" name="TextBox 242"/>
          <p:cNvSpPr/>
          <p:nvPr/>
        </p:nvSpPr>
        <p:spPr>
          <a:xfrm>
            <a:off x="653364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6" name="TextBox 248"/>
          <p:cNvSpPr/>
          <p:nvPr/>
        </p:nvSpPr>
        <p:spPr>
          <a:xfrm>
            <a:off x="2488320" y="233028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7" name="Rectangle 186"/>
          <p:cNvSpPr/>
          <p:nvPr/>
        </p:nvSpPr>
        <p:spPr>
          <a:xfrm>
            <a:off x="3600000" y="1485360"/>
            <a:ext cx="703836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Quelle est la valeur absolue de -5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8" name="Rounded Rectangle 187"/>
          <p:cNvSpPr/>
          <p:nvPr/>
        </p:nvSpPr>
        <p:spPr>
          <a:xfrm>
            <a:off x="1127520" y="398844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5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9" name="Rounded Rectangle 189"/>
          <p:cNvSpPr/>
          <p:nvPr/>
        </p:nvSpPr>
        <p:spPr>
          <a:xfrm>
            <a:off x="9354240" y="39636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-5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0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1" name="Rectangle 105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2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attend que les élèves lèvent la main et répondent.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3" name="TextBox 103"/>
          <p:cNvSpPr/>
          <p:nvPr/>
        </p:nvSpPr>
        <p:spPr>
          <a:xfrm>
            <a:off x="575496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4" name="TextBox 108"/>
          <p:cNvSpPr/>
          <p:nvPr/>
        </p:nvSpPr>
        <p:spPr>
          <a:xfrm>
            <a:off x="641232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15" name="Straight Arrow Connector 300"/>
          <p:cNvCxnSpPr/>
          <p:nvPr/>
        </p:nvCxnSpPr>
        <p:spPr>
          <a:xfrm flipV="1">
            <a:off x="1708200" y="2824200"/>
            <a:ext cx="8671680" cy="38880"/>
          </a:xfrm>
          <a:prstGeom prst="straightConnector1">
            <a:avLst/>
          </a:prstGeom>
          <a:ln w="28575">
            <a:solidFill>
              <a:srgbClr val="000000"/>
            </a:solidFill>
            <a:headEnd len="med" type="triangle" w="med"/>
            <a:tailEnd len="med" type="triangle" w="med"/>
          </a:ln>
        </p:spPr>
      </p:cxnSp>
      <p:sp>
        <p:nvSpPr>
          <p:cNvPr id="816" name="Rectangle 301"/>
          <p:cNvSpPr/>
          <p:nvPr/>
        </p:nvSpPr>
        <p:spPr>
          <a:xfrm>
            <a:off x="1486080" y="2468880"/>
            <a:ext cx="447480" cy="749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18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0" dur="indefinite" restart="never" nodeType="tmRoot">
          <p:childTnLst>
            <p:seq>
              <p:cTn id="341" dur="indefinite" nodeType="mainSeq">
                <p:childTnLst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6" dur="10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47" dur="10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8" dur="10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00"/>
                            </p:stCondLst>
                            <p:childTnLst>
                              <p:par>
                                <p:cTn id="35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2" dur="1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53" dur="10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4" dur="10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La valeur absolue de -5 est 5.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20" name="Straight Connector 112"/>
          <p:cNvCxnSpPr/>
          <p:nvPr/>
        </p:nvCxnSpPr>
        <p:spPr>
          <a:xfrm flipH="1" flipV="1">
            <a:off x="2106360" y="239328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1" name="Straight Connector 122"/>
          <p:cNvCxnSpPr/>
          <p:nvPr/>
        </p:nvCxnSpPr>
        <p:spPr>
          <a:xfrm flipH="1" flipV="1">
            <a:off x="2106360" y="251424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2" name="Straight Connector 128"/>
          <p:cNvCxnSpPr/>
          <p:nvPr/>
        </p:nvCxnSpPr>
        <p:spPr>
          <a:xfrm flipH="1" flipV="1">
            <a:off x="2106360" y="263520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3" name="Straight Connector 134"/>
          <p:cNvCxnSpPr>
            <a:stCxn id="824" idx="1"/>
          </p:cNvCxnSpPr>
          <p:nvPr/>
        </p:nvCxnSpPr>
        <p:spPr>
          <a:xfrm flipH="1" flipV="1">
            <a:off x="2106360" y="275580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5" name="Straight Connector 146"/>
          <p:cNvCxnSpPr/>
          <p:nvPr/>
        </p:nvCxnSpPr>
        <p:spPr>
          <a:xfrm flipH="1" flipV="1">
            <a:off x="2109240" y="297720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6" name="Straight Connector 152"/>
          <p:cNvCxnSpPr/>
          <p:nvPr/>
        </p:nvCxnSpPr>
        <p:spPr>
          <a:xfrm flipH="1" flipV="1">
            <a:off x="2109240" y="312120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7" name="Straight Connector 158"/>
          <p:cNvCxnSpPr/>
          <p:nvPr/>
        </p:nvCxnSpPr>
        <p:spPr>
          <a:xfrm flipH="1">
            <a:off x="2106360" y="3263400"/>
            <a:ext cx="7922520" cy="25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8" name="Straight Connector 170"/>
          <p:cNvCxnSpPr/>
          <p:nvPr/>
        </p:nvCxnSpPr>
        <p:spPr>
          <a:xfrm flipH="1" flipV="1">
            <a:off x="2109240" y="338292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29" name="Straight Connector 111"/>
          <p:cNvCxnSpPr/>
          <p:nvPr/>
        </p:nvCxnSpPr>
        <p:spPr>
          <a:xfrm>
            <a:off x="5541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0" name="Straight Connector 113"/>
          <p:cNvCxnSpPr/>
          <p:nvPr/>
        </p:nvCxnSpPr>
        <p:spPr>
          <a:xfrm>
            <a:off x="5673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1" name="Straight Connector 114"/>
          <p:cNvCxnSpPr/>
          <p:nvPr/>
        </p:nvCxnSpPr>
        <p:spPr>
          <a:xfrm>
            <a:off x="5804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2" name="Straight Connector 115"/>
          <p:cNvCxnSpPr/>
          <p:nvPr/>
        </p:nvCxnSpPr>
        <p:spPr>
          <a:xfrm>
            <a:off x="5936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3" name="Straight Connector 116"/>
          <p:cNvCxnSpPr/>
          <p:nvPr/>
        </p:nvCxnSpPr>
        <p:spPr>
          <a:xfrm>
            <a:off x="60674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34" name="Straight Connector 117"/>
          <p:cNvCxnSpPr/>
          <p:nvPr/>
        </p:nvCxnSpPr>
        <p:spPr>
          <a:xfrm>
            <a:off x="67248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35" name="Straight Connector 118"/>
          <p:cNvCxnSpPr/>
          <p:nvPr/>
        </p:nvCxnSpPr>
        <p:spPr>
          <a:xfrm>
            <a:off x="6198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6" name="Straight Connector 119"/>
          <p:cNvCxnSpPr/>
          <p:nvPr/>
        </p:nvCxnSpPr>
        <p:spPr>
          <a:xfrm>
            <a:off x="6330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7" name="Straight Connector 120"/>
          <p:cNvCxnSpPr/>
          <p:nvPr/>
        </p:nvCxnSpPr>
        <p:spPr>
          <a:xfrm>
            <a:off x="6462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8" name="Straight Connector 121"/>
          <p:cNvCxnSpPr/>
          <p:nvPr/>
        </p:nvCxnSpPr>
        <p:spPr>
          <a:xfrm>
            <a:off x="6593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39" name="Straight Connector 123"/>
          <p:cNvCxnSpPr/>
          <p:nvPr/>
        </p:nvCxnSpPr>
        <p:spPr>
          <a:xfrm>
            <a:off x="738216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40" name="Straight Connector 124"/>
          <p:cNvCxnSpPr/>
          <p:nvPr/>
        </p:nvCxnSpPr>
        <p:spPr>
          <a:xfrm>
            <a:off x="6856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1" name="Straight Connector 125"/>
          <p:cNvCxnSpPr/>
          <p:nvPr/>
        </p:nvCxnSpPr>
        <p:spPr>
          <a:xfrm>
            <a:off x="6987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2" name="Straight Connector 126"/>
          <p:cNvCxnSpPr/>
          <p:nvPr/>
        </p:nvCxnSpPr>
        <p:spPr>
          <a:xfrm>
            <a:off x="7119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3" name="Straight Connector 127"/>
          <p:cNvCxnSpPr/>
          <p:nvPr/>
        </p:nvCxnSpPr>
        <p:spPr>
          <a:xfrm>
            <a:off x="7250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4" name="Straight Connector 129"/>
          <p:cNvCxnSpPr/>
          <p:nvPr/>
        </p:nvCxnSpPr>
        <p:spPr>
          <a:xfrm>
            <a:off x="80395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45" name="Straight Connector 130"/>
          <p:cNvCxnSpPr/>
          <p:nvPr/>
        </p:nvCxnSpPr>
        <p:spPr>
          <a:xfrm>
            <a:off x="7513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6" name="Straight Connector 131"/>
          <p:cNvCxnSpPr/>
          <p:nvPr/>
        </p:nvCxnSpPr>
        <p:spPr>
          <a:xfrm>
            <a:off x="7644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7" name="Straight Connector 132"/>
          <p:cNvCxnSpPr/>
          <p:nvPr/>
        </p:nvCxnSpPr>
        <p:spPr>
          <a:xfrm>
            <a:off x="77763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8" name="Straight Connector 133"/>
          <p:cNvCxnSpPr/>
          <p:nvPr/>
        </p:nvCxnSpPr>
        <p:spPr>
          <a:xfrm>
            <a:off x="7907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9" name="Straight Connector 135"/>
          <p:cNvCxnSpPr/>
          <p:nvPr/>
        </p:nvCxnSpPr>
        <p:spPr>
          <a:xfrm>
            <a:off x="8696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50" name="Straight Connector 136"/>
          <p:cNvCxnSpPr/>
          <p:nvPr/>
        </p:nvCxnSpPr>
        <p:spPr>
          <a:xfrm>
            <a:off x="8170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1" name="Straight Connector 137"/>
          <p:cNvCxnSpPr/>
          <p:nvPr/>
        </p:nvCxnSpPr>
        <p:spPr>
          <a:xfrm>
            <a:off x="8302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2" name="Straight Connector 138"/>
          <p:cNvCxnSpPr/>
          <p:nvPr/>
        </p:nvCxnSpPr>
        <p:spPr>
          <a:xfrm>
            <a:off x="84337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3" name="Straight Connector 139"/>
          <p:cNvCxnSpPr/>
          <p:nvPr/>
        </p:nvCxnSpPr>
        <p:spPr>
          <a:xfrm>
            <a:off x="8565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4" name="Straight Connector 141"/>
          <p:cNvCxnSpPr/>
          <p:nvPr/>
        </p:nvCxnSpPr>
        <p:spPr>
          <a:xfrm>
            <a:off x="9353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55" name="Straight Connector 142"/>
          <p:cNvCxnSpPr/>
          <p:nvPr/>
        </p:nvCxnSpPr>
        <p:spPr>
          <a:xfrm>
            <a:off x="8828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6" name="Straight Connector 143"/>
          <p:cNvCxnSpPr/>
          <p:nvPr/>
        </p:nvCxnSpPr>
        <p:spPr>
          <a:xfrm>
            <a:off x="8959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7" name="Straight Connector 144"/>
          <p:cNvCxnSpPr/>
          <p:nvPr/>
        </p:nvCxnSpPr>
        <p:spPr>
          <a:xfrm>
            <a:off x="90910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8" name="Straight Connector 145"/>
          <p:cNvCxnSpPr/>
          <p:nvPr/>
        </p:nvCxnSpPr>
        <p:spPr>
          <a:xfrm>
            <a:off x="9222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9" name="Straight Connector 147"/>
          <p:cNvCxnSpPr/>
          <p:nvPr/>
        </p:nvCxnSpPr>
        <p:spPr>
          <a:xfrm>
            <a:off x="100112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60" name="Straight Connector 148"/>
          <p:cNvCxnSpPr/>
          <p:nvPr/>
        </p:nvCxnSpPr>
        <p:spPr>
          <a:xfrm>
            <a:off x="9485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1" name="Straight Connector 149"/>
          <p:cNvCxnSpPr/>
          <p:nvPr/>
        </p:nvCxnSpPr>
        <p:spPr>
          <a:xfrm>
            <a:off x="9617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2" name="Straight Connector 150"/>
          <p:cNvCxnSpPr/>
          <p:nvPr/>
        </p:nvCxnSpPr>
        <p:spPr>
          <a:xfrm>
            <a:off x="9748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3" name="Straight Connector 151"/>
          <p:cNvCxnSpPr/>
          <p:nvPr/>
        </p:nvCxnSpPr>
        <p:spPr>
          <a:xfrm>
            <a:off x="9879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4" name="Straight Connector 153"/>
          <p:cNvCxnSpPr/>
          <p:nvPr/>
        </p:nvCxnSpPr>
        <p:spPr>
          <a:xfrm>
            <a:off x="4884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5" name="Straight Connector 154"/>
          <p:cNvCxnSpPr/>
          <p:nvPr/>
        </p:nvCxnSpPr>
        <p:spPr>
          <a:xfrm>
            <a:off x="50158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6" name="Straight Connector 155"/>
          <p:cNvCxnSpPr/>
          <p:nvPr/>
        </p:nvCxnSpPr>
        <p:spPr>
          <a:xfrm>
            <a:off x="5147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7" name="Straight Connector 156"/>
          <p:cNvCxnSpPr/>
          <p:nvPr/>
        </p:nvCxnSpPr>
        <p:spPr>
          <a:xfrm>
            <a:off x="5278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8" name="Straight Connector 157"/>
          <p:cNvCxnSpPr/>
          <p:nvPr/>
        </p:nvCxnSpPr>
        <p:spPr>
          <a:xfrm>
            <a:off x="54100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69" name="Straight Connector 159"/>
          <p:cNvCxnSpPr/>
          <p:nvPr/>
        </p:nvCxnSpPr>
        <p:spPr>
          <a:xfrm>
            <a:off x="4227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0" name="Straight Connector 160"/>
          <p:cNvCxnSpPr/>
          <p:nvPr/>
        </p:nvCxnSpPr>
        <p:spPr>
          <a:xfrm>
            <a:off x="43585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1" name="Straight Connector 161"/>
          <p:cNvCxnSpPr/>
          <p:nvPr/>
        </p:nvCxnSpPr>
        <p:spPr>
          <a:xfrm>
            <a:off x="4489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2" name="Straight Connector 162"/>
          <p:cNvCxnSpPr/>
          <p:nvPr/>
        </p:nvCxnSpPr>
        <p:spPr>
          <a:xfrm>
            <a:off x="4621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3" name="Straight Connector 163"/>
          <p:cNvCxnSpPr/>
          <p:nvPr/>
        </p:nvCxnSpPr>
        <p:spPr>
          <a:xfrm>
            <a:off x="4752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74" name="Straight Connector 165"/>
          <p:cNvCxnSpPr/>
          <p:nvPr/>
        </p:nvCxnSpPr>
        <p:spPr>
          <a:xfrm>
            <a:off x="3569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5" name="Straight Connector 166"/>
          <p:cNvCxnSpPr/>
          <p:nvPr/>
        </p:nvCxnSpPr>
        <p:spPr>
          <a:xfrm>
            <a:off x="37011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6" name="Straight Connector 167"/>
          <p:cNvCxnSpPr/>
          <p:nvPr/>
        </p:nvCxnSpPr>
        <p:spPr>
          <a:xfrm>
            <a:off x="3832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7" name="Straight Connector 168"/>
          <p:cNvCxnSpPr/>
          <p:nvPr/>
        </p:nvCxnSpPr>
        <p:spPr>
          <a:xfrm>
            <a:off x="3963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8" name="Straight Connector 169"/>
          <p:cNvCxnSpPr/>
          <p:nvPr/>
        </p:nvCxnSpPr>
        <p:spPr>
          <a:xfrm>
            <a:off x="4095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79" name="Straight Connector 171"/>
          <p:cNvCxnSpPr/>
          <p:nvPr/>
        </p:nvCxnSpPr>
        <p:spPr>
          <a:xfrm>
            <a:off x="2912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0" name="Straight Connector 172"/>
          <p:cNvCxnSpPr/>
          <p:nvPr/>
        </p:nvCxnSpPr>
        <p:spPr>
          <a:xfrm>
            <a:off x="30438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1" name="Straight Connector 173"/>
          <p:cNvCxnSpPr/>
          <p:nvPr/>
        </p:nvCxnSpPr>
        <p:spPr>
          <a:xfrm>
            <a:off x="3175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2" name="Straight Connector 174"/>
          <p:cNvCxnSpPr/>
          <p:nvPr/>
        </p:nvCxnSpPr>
        <p:spPr>
          <a:xfrm>
            <a:off x="3306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3" name="Straight Connector 175"/>
          <p:cNvCxnSpPr/>
          <p:nvPr/>
        </p:nvCxnSpPr>
        <p:spPr>
          <a:xfrm>
            <a:off x="3438360" y="227844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884" name="Straight Connector 176"/>
          <p:cNvCxnSpPr/>
          <p:nvPr/>
        </p:nvCxnSpPr>
        <p:spPr>
          <a:xfrm>
            <a:off x="21236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85" name="Straight Connector 177"/>
          <p:cNvCxnSpPr/>
          <p:nvPr/>
        </p:nvCxnSpPr>
        <p:spPr>
          <a:xfrm>
            <a:off x="2255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6" name="Straight Connector 178"/>
          <p:cNvCxnSpPr/>
          <p:nvPr/>
        </p:nvCxnSpPr>
        <p:spPr>
          <a:xfrm>
            <a:off x="2386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7" name="Straight Connector 179"/>
          <p:cNvCxnSpPr/>
          <p:nvPr/>
        </p:nvCxnSpPr>
        <p:spPr>
          <a:xfrm>
            <a:off x="2518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8" name="Straight Connector 180"/>
          <p:cNvCxnSpPr/>
          <p:nvPr/>
        </p:nvCxnSpPr>
        <p:spPr>
          <a:xfrm>
            <a:off x="2649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9" name="Straight Connector 181"/>
          <p:cNvCxnSpPr/>
          <p:nvPr/>
        </p:nvCxnSpPr>
        <p:spPr>
          <a:xfrm>
            <a:off x="2781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90" name="Straight Connector 164"/>
          <p:cNvCxnSpPr/>
          <p:nvPr/>
        </p:nvCxnSpPr>
        <p:spPr>
          <a:xfrm>
            <a:off x="3447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91" name="Straight Connector 453"/>
          <p:cNvCxnSpPr/>
          <p:nvPr/>
        </p:nvCxnSpPr>
        <p:spPr>
          <a:xfrm flipH="1">
            <a:off x="2120040" y="2274840"/>
            <a:ext cx="7896960" cy="288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92" name="Straight Connector 454"/>
          <p:cNvCxnSpPr/>
          <p:nvPr/>
        </p:nvCxnSpPr>
        <p:spPr>
          <a:xfrm flipH="1" flipV="1">
            <a:off x="2109240" y="350244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893" name="AutoShape 2"/>
          <p:cNvSpPr/>
          <p:nvPr/>
        </p:nvSpPr>
        <p:spPr>
          <a:xfrm>
            <a:off x="6125760" y="2791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4" name="AutoShape 2"/>
          <p:cNvSpPr/>
          <p:nvPr/>
        </p:nvSpPr>
        <p:spPr>
          <a:xfrm>
            <a:off x="6066360" y="2908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5" name="Rounded Rectangle 222"/>
          <p:cNvSpPr/>
          <p:nvPr/>
        </p:nvSpPr>
        <p:spPr>
          <a:xfrm rot="5400000">
            <a:off x="597096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6" name="TextBox 223"/>
          <p:cNvSpPr/>
          <p:nvPr/>
        </p:nvSpPr>
        <p:spPr>
          <a:xfrm>
            <a:off x="589788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7" name="Rounded Rectangle 224"/>
          <p:cNvSpPr/>
          <p:nvPr/>
        </p:nvSpPr>
        <p:spPr>
          <a:xfrm rot="5400000">
            <a:off x="20329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8" name="Rounded Rectangle 226"/>
          <p:cNvSpPr/>
          <p:nvPr/>
        </p:nvSpPr>
        <p:spPr>
          <a:xfrm rot="5400000">
            <a:off x="26892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9" name="Rounded Rectangle 228"/>
          <p:cNvSpPr/>
          <p:nvPr/>
        </p:nvSpPr>
        <p:spPr>
          <a:xfrm rot="5400000">
            <a:off x="33458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0" name="Rounded Rectangle 230"/>
          <p:cNvSpPr/>
          <p:nvPr/>
        </p:nvSpPr>
        <p:spPr>
          <a:xfrm rot="5400000">
            <a:off x="40021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1" name="Rounded Rectangle 232"/>
          <p:cNvSpPr/>
          <p:nvPr/>
        </p:nvSpPr>
        <p:spPr>
          <a:xfrm rot="5400000">
            <a:off x="46584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2" name="Rounded Rectangle 234"/>
          <p:cNvSpPr/>
          <p:nvPr/>
        </p:nvSpPr>
        <p:spPr>
          <a:xfrm rot="5400000">
            <a:off x="53146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3" name="Rounded Rectangle 236"/>
          <p:cNvSpPr/>
          <p:nvPr/>
        </p:nvSpPr>
        <p:spPr>
          <a:xfrm rot="5400000">
            <a:off x="66272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4" name="Rounded Rectangle 237"/>
          <p:cNvSpPr/>
          <p:nvPr/>
        </p:nvSpPr>
        <p:spPr>
          <a:xfrm rot="5400000">
            <a:off x="72835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5" name="Rounded Rectangle 238"/>
          <p:cNvSpPr/>
          <p:nvPr/>
        </p:nvSpPr>
        <p:spPr>
          <a:xfrm rot="5400000">
            <a:off x="79398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6" name="Rounded Rectangle 239"/>
          <p:cNvSpPr/>
          <p:nvPr/>
        </p:nvSpPr>
        <p:spPr>
          <a:xfrm rot="5400000">
            <a:off x="85960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7" name="Rounded Rectangle 240"/>
          <p:cNvSpPr/>
          <p:nvPr/>
        </p:nvSpPr>
        <p:spPr>
          <a:xfrm rot="5400000">
            <a:off x="92527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4" name="Rounded Rectangle 241"/>
          <p:cNvSpPr/>
          <p:nvPr/>
        </p:nvSpPr>
        <p:spPr>
          <a:xfrm rot="5400000">
            <a:off x="99090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8" name="TextBox 242"/>
          <p:cNvSpPr/>
          <p:nvPr/>
        </p:nvSpPr>
        <p:spPr>
          <a:xfrm>
            <a:off x="653364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9" name="TextBox 248"/>
          <p:cNvSpPr/>
          <p:nvPr/>
        </p:nvSpPr>
        <p:spPr>
          <a:xfrm>
            <a:off x="2488320" y="233028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0" name="Rectangle 186"/>
          <p:cNvSpPr/>
          <p:nvPr/>
        </p:nvSpPr>
        <p:spPr>
          <a:xfrm>
            <a:off x="2315520" y="1419840"/>
            <a:ext cx="703836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-5 est 5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1" name="Rounded Rectangle 187"/>
          <p:cNvSpPr/>
          <p:nvPr/>
        </p:nvSpPr>
        <p:spPr>
          <a:xfrm>
            <a:off x="1123920" y="4046040"/>
            <a:ext cx="1916280" cy="659880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2" name="Rectangle 105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3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attend que les élèves lèvent la main et répondent.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4" name="TextBox 103"/>
          <p:cNvSpPr/>
          <p:nvPr/>
        </p:nvSpPr>
        <p:spPr>
          <a:xfrm>
            <a:off x="575496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5" name="TextBox 108"/>
          <p:cNvSpPr/>
          <p:nvPr/>
        </p:nvSpPr>
        <p:spPr>
          <a:xfrm>
            <a:off x="641232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16" name="Straight Arrow Connector 300"/>
          <p:cNvCxnSpPr/>
          <p:nvPr/>
        </p:nvCxnSpPr>
        <p:spPr>
          <a:xfrm flipV="1">
            <a:off x="1708200" y="2824200"/>
            <a:ext cx="8671680" cy="38880"/>
          </a:xfrm>
          <a:prstGeom prst="straightConnector1">
            <a:avLst/>
          </a:prstGeom>
          <a:ln w="28575">
            <a:solidFill>
              <a:srgbClr val="000000"/>
            </a:solidFill>
            <a:headEnd len="med" type="triangle" w="med"/>
            <a:tailEnd len="med" type="triangle" w="med"/>
          </a:ln>
        </p:spPr>
      </p:cxnSp>
      <p:sp>
        <p:nvSpPr>
          <p:cNvPr id="917" name="Rectangle 301"/>
          <p:cNvSpPr/>
          <p:nvPr/>
        </p:nvSpPr>
        <p:spPr>
          <a:xfrm>
            <a:off x="1486080" y="2468880"/>
            <a:ext cx="447480" cy="749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8" name="Rounded Rectangle 189"/>
          <p:cNvSpPr/>
          <p:nvPr/>
        </p:nvSpPr>
        <p:spPr>
          <a:xfrm>
            <a:off x="2556000" y="3004200"/>
            <a:ext cx="449640" cy="35388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-5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20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1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5" dur="indefinite" restart="never" nodeType="tmRoot">
          <p:childTnLst>
            <p:seq>
              <p:cTn id="356" dur="indefinite" nodeType="mainSeq">
                <p:childTnLst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1" dur="10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2" dur="1000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3" dur="1000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000"/>
                            </p:stCondLst>
                            <p:childTnLst>
                              <p:par>
                                <p:cTn id="36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7" dur="10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8" dur="1000" fill="hold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9" dur="1000" fill="hold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" name="Tableau 18"/>
          <p:cNvGraphicFramePr/>
          <p:nvPr/>
        </p:nvGraphicFramePr>
        <p:xfrm>
          <a:off x="645480" y="3198960"/>
          <a:ext cx="10427760" cy="665640"/>
        </p:xfrm>
        <a:graphic>
          <a:graphicData uri="http://schemas.openxmlformats.org/drawingml/2006/table">
            <a:tbl>
              <a:tblPr/>
              <a:tblGrid>
                <a:gridCol w="5213880"/>
                <a:gridCol w="5213880"/>
              </a:tblGrid>
              <a:tr h="66564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23" name="ZoneTexte 9"/>
          <p:cNvSpPr/>
          <p:nvPr/>
        </p:nvSpPr>
        <p:spPr>
          <a:xfrm>
            <a:off x="776880" y="590040"/>
            <a:ext cx="7113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affiche, lit ,vérifie les réponses et explique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4" name="Rectangle 291"/>
          <p:cNvSpPr/>
          <p:nvPr/>
        </p:nvSpPr>
        <p:spPr>
          <a:xfrm>
            <a:off x="809280" y="236880"/>
            <a:ext cx="747504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  <a:ea typeface="Calibri"/>
              </a:rPr>
              <a:t>Prenez vos ardoises ,donnez la valeur absolue de chacun des nombres suivants: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6" name="Rectangle 2"/>
          <p:cNvSpPr/>
          <p:nvPr/>
        </p:nvSpPr>
        <p:spPr>
          <a:xfrm>
            <a:off x="465120" y="1175400"/>
            <a:ext cx="703836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Compléter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2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928" name="Tableau 5"/>
          <p:cNvGraphicFramePr/>
          <p:nvPr/>
        </p:nvGraphicFramePr>
        <p:xfrm>
          <a:off x="645480" y="1750320"/>
          <a:ext cx="10427760" cy="457560"/>
        </p:xfrm>
        <a:graphic>
          <a:graphicData uri="http://schemas.openxmlformats.org/drawingml/2006/table">
            <a:tbl>
              <a:tblPr/>
              <a:tblGrid>
                <a:gridCol w="5213880"/>
                <a:gridCol w="521388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Nombre 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Valeur absolue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sp>
        <p:nvSpPr>
          <p:cNvPr id="929" name="ZoneTexte 6"/>
          <p:cNvSpPr/>
          <p:nvPr/>
        </p:nvSpPr>
        <p:spPr>
          <a:xfrm>
            <a:off x="7225200" y="2471760"/>
            <a:ext cx="2489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4,5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930" name="Tableau 9"/>
          <p:cNvGraphicFramePr/>
          <p:nvPr/>
        </p:nvGraphicFramePr>
        <p:xfrm>
          <a:off x="645480" y="2345400"/>
          <a:ext cx="10427760" cy="665640"/>
        </p:xfrm>
        <a:graphic>
          <a:graphicData uri="http://schemas.openxmlformats.org/drawingml/2006/table">
            <a:tbl>
              <a:tblPr/>
              <a:tblGrid>
                <a:gridCol w="5213880"/>
                <a:gridCol w="5213880"/>
              </a:tblGrid>
              <a:tr h="66564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31" name="ZoneTexte 7"/>
          <p:cNvSpPr/>
          <p:nvPr/>
        </p:nvSpPr>
        <p:spPr>
          <a:xfrm>
            <a:off x="1843560" y="2467800"/>
            <a:ext cx="2489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-4,5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2" name="ZoneTexte 17"/>
          <p:cNvSpPr/>
          <p:nvPr/>
        </p:nvSpPr>
        <p:spPr>
          <a:xfrm>
            <a:off x="7225200" y="3325320"/>
            <a:ext cx="2489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2,7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3" name="ZoneTexte 19"/>
          <p:cNvSpPr/>
          <p:nvPr/>
        </p:nvSpPr>
        <p:spPr>
          <a:xfrm>
            <a:off x="1843560" y="3321000"/>
            <a:ext cx="2489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+2,7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934" name="Tableau 20"/>
          <p:cNvGraphicFramePr/>
          <p:nvPr/>
        </p:nvGraphicFramePr>
        <p:xfrm>
          <a:off x="645480" y="4067640"/>
          <a:ext cx="10427760" cy="1071720"/>
        </p:xfrm>
        <a:graphic>
          <a:graphicData uri="http://schemas.openxmlformats.org/drawingml/2006/table">
            <a:tbl>
              <a:tblPr/>
              <a:tblGrid>
                <a:gridCol w="5213880"/>
                <a:gridCol w="5213880"/>
              </a:tblGrid>
              <a:tr h="107172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35" name="ZoneTexte 21"/>
          <p:cNvSpPr/>
          <p:nvPr/>
        </p:nvSpPr>
        <p:spPr>
          <a:xfrm>
            <a:off x="7225200" y="4194000"/>
            <a:ext cx="2489760" cy="7934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6" name="ZoneTexte 22"/>
          <p:cNvSpPr/>
          <p:nvPr/>
        </p:nvSpPr>
        <p:spPr>
          <a:xfrm>
            <a:off x="1843560" y="4189680"/>
            <a:ext cx="2489760" cy="79344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937" name="Tableau 23"/>
          <p:cNvGraphicFramePr/>
          <p:nvPr/>
        </p:nvGraphicFramePr>
        <p:xfrm>
          <a:off x="645480" y="5302080"/>
          <a:ext cx="10427760" cy="1071720"/>
        </p:xfrm>
        <a:graphic>
          <a:graphicData uri="http://schemas.openxmlformats.org/drawingml/2006/table">
            <a:tbl>
              <a:tblPr/>
              <a:tblGrid>
                <a:gridCol w="5213880"/>
                <a:gridCol w="5213880"/>
              </a:tblGrid>
              <a:tr h="107172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38" name="ZoneTexte 24"/>
          <p:cNvSpPr/>
          <p:nvPr/>
        </p:nvSpPr>
        <p:spPr>
          <a:xfrm>
            <a:off x="7225200" y="5428440"/>
            <a:ext cx="2489760" cy="7934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9" name="ZoneTexte 25"/>
          <p:cNvSpPr/>
          <p:nvPr/>
        </p:nvSpPr>
        <p:spPr>
          <a:xfrm>
            <a:off x="1843560" y="5424120"/>
            <a:ext cx="2489760" cy="79344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0" dur="indefinite" restart="never" nodeType="tmRoot">
          <p:childTnLst>
            <p:seq>
              <p:cTn id="371" dur="indefinite" nodeType="mainSeq">
                <p:childTnLst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de deux nombres opposés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4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suivre( l’enseignant peut revenir à la question d’introduction).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4" name="AutoShape 2"/>
          <p:cNvSpPr/>
          <p:nvPr/>
        </p:nvSpPr>
        <p:spPr>
          <a:xfrm>
            <a:off x="5357160" y="24440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pPr defTabSz="457200">
              <a:lnSpc>
                <a:spcPct val="100000"/>
              </a:lnSpc>
            </a:pPr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45" name="AutoShape 2"/>
          <p:cNvSpPr/>
          <p:nvPr/>
        </p:nvSpPr>
        <p:spPr>
          <a:xfrm>
            <a:off x="5297760" y="25610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pPr defTabSz="457200">
              <a:lnSpc>
                <a:spcPct val="100000"/>
              </a:lnSpc>
            </a:pPr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46" name="Rounded Rectangle 21"/>
          <p:cNvSpPr/>
          <p:nvPr/>
        </p:nvSpPr>
        <p:spPr>
          <a:xfrm rot="5400000">
            <a:off x="520236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7" name="TextBox 22"/>
          <p:cNvSpPr/>
          <p:nvPr/>
        </p:nvSpPr>
        <p:spPr>
          <a:xfrm>
            <a:off x="5166720" y="257292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8" name="Rounded Rectangle 23"/>
          <p:cNvSpPr/>
          <p:nvPr/>
        </p:nvSpPr>
        <p:spPr>
          <a:xfrm rot="5400000">
            <a:off x="126468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9" name="Rounded Rectangle 24"/>
          <p:cNvSpPr/>
          <p:nvPr/>
        </p:nvSpPr>
        <p:spPr>
          <a:xfrm rot="5400000">
            <a:off x="192096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0" name="Rounded Rectangle 25"/>
          <p:cNvSpPr/>
          <p:nvPr/>
        </p:nvSpPr>
        <p:spPr>
          <a:xfrm rot="5400000">
            <a:off x="257724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1" name="Rounded Rectangle 26"/>
          <p:cNvSpPr/>
          <p:nvPr/>
        </p:nvSpPr>
        <p:spPr>
          <a:xfrm rot="5400000">
            <a:off x="323352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2" name="Rounded Rectangle 27"/>
          <p:cNvSpPr/>
          <p:nvPr/>
        </p:nvSpPr>
        <p:spPr>
          <a:xfrm rot="5400000">
            <a:off x="388980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3" name="Rounded Rectangle 28"/>
          <p:cNvSpPr/>
          <p:nvPr/>
        </p:nvSpPr>
        <p:spPr>
          <a:xfrm rot="5400000">
            <a:off x="454608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4" name="Rounded Rectangle 30"/>
          <p:cNvSpPr/>
          <p:nvPr/>
        </p:nvSpPr>
        <p:spPr>
          <a:xfrm rot="5400000">
            <a:off x="585864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5" name="Rounded Rectangle 31"/>
          <p:cNvSpPr/>
          <p:nvPr/>
        </p:nvSpPr>
        <p:spPr>
          <a:xfrm rot="5400000">
            <a:off x="651528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6" name="Rounded Rectangle 32"/>
          <p:cNvSpPr/>
          <p:nvPr/>
        </p:nvSpPr>
        <p:spPr>
          <a:xfrm rot="5400000">
            <a:off x="717156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7" name="Rounded Rectangle 33"/>
          <p:cNvSpPr/>
          <p:nvPr/>
        </p:nvSpPr>
        <p:spPr>
          <a:xfrm rot="5400000">
            <a:off x="782784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8" name="Rounded Rectangle 34"/>
          <p:cNvSpPr/>
          <p:nvPr/>
        </p:nvSpPr>
        <p:spPr>
          <a:xfrm rot="5400000">
            <a:off x="848412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9" name="Rounded Rectangle 35"/>
          <p:cNvSpPr/>
          <p:nvPr/>
        </p:nvSpPr>
        <p:spPr>
          <a:xfrm rot="5400000">
            <a:off x="9140400" y="25045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0" name="TextBox 36"/>
          <p:cNvSpPr/>
          <p:nvPr/>
        </p:nvSpPr>
        <p:spPr>
          <a:xfrm>
            <a:off x="5802480" y="257292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61" name="Straight Arrow Connector 37"/>
          <p:cNvCxnSpPr/>
          <p:nvPr/>
        </p:nvCxnSpPr>
        <p:spPr>
          <a:xfrm>
            <a:off x="957240" y="2524680"/>
            <a:ext cx="8637480" cy="360"/>
          </a:xfrm>
          <a:prstGeom prst="straightConnector1">
            <a:avLst/>
          </a:prstGeom>
          <a:ln w="28575">
            <a:solidFill>
              <a:srgbClr val="1D9A78"/>
            </a:solidFill>
            <a:headEnd len="med" type="triangle" w="med"/>
            <a:tailEnd len="med" type="triangle" w="med"/>
          </a:ln>
        </p:spPr>
      </p:cxnSp>
      <p:sp>
        <p:nvSpPr>
          <p:cNvPr id="962" name="Rectangle 26"/>
          <p:cNvSpPr/>
          <p:nvPr/>
        </p:nvSpPr>
        <p:spPr>
          <a:xfrm>
            <a:off x="929520" y="2186280"/>
            <a:ext cx="236520" cy="494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3" name="Isosceles Triangle 39"/>
          <p:cNvSpPr/>
          <p:nvPr/>
        </p:nvSpPr>
        <p:spPr>
          <a:xfrm rot="5400000">
            <a:off x="9422640" y="2415960"/>
            <a:ext cx="181800" cy="217440"/>
          </a:xfrm>
          <a:prstGeom prst="triangle">
            <a:avLst>
              <a:gd name="adj" fmla="val 50000"/>
            </a:avLst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4" name="AutoShape 2"/>
          <p:cNvSpPr/>
          <p:nvPr/>
        </p:nvSpPr>
        <p:spPr>
          <a:xfrm>
            <a:off x="5968800" y="252180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pPr defTabSz="609480">
              <a:lnSpc>
                <a:spcPct val="100000"/>
              </a:lnSpc>
            </a:pPr>
            <a:endParaRPr lang="fr-FR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965" name="Group 2"/>
          <p:cNvGrpSpPr/>
          <p:nvPr/>
        </p:nvGrpSpPr>
        <p:grpSpPr>
          <a:xfrm>
            <a:off x="5127120" y="1949760"/>
            <a:ext cx="1023480" cy="469080"/>
            <a:chOff x="5127120" y="1949760"/>
            <a:chExt cx="1023480" cy="469080"/>
          </a:xfrm>
        </p:grpSpPr>
        <p:sp>
          <p:nvSpPr>
            <p:cNvPr id="966" name="TextBox 51"/>
            <p:cNvSpPr/>
            <p:nvPr/>
          </p:nvSpPr>
          <p:spPr>
            <a:xfrm>
              <a:off x="5127120" y="194976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7" name="TextBox 52"/>
            <p:cNvSpPr/>
            <p:nvPr/>
          </p:nvSpPr>
          <p:spPr>
            <a:xfrm>
              <a:off x="5842440" y="19576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I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cxnSp>
        <p:nvCxnSpPr>
          <p:cNvPr id="968" name="Straight Arrow Connector 4"/>
          <p:cNvCxnSpPr/>
          <p:nvPr/>
        </p:nvCxnSpPr>
        <p:spPr>
          <a:xfrm flipH="1">
            <a:off x="2352960" y="2516760"/>
            <a:ext cx="2969640" cy="7920"/>
          </a:xfrm>
          <a:prstGeom prst="straightConnector1">
            <a:avLst/>
          </a:prstGeom>
          <a:ln w="76200">
            <a:solidFill>
              <a:srgbClr val="FF0000"/>
            </a:solidFill>
            <a:headEnd len="med" type="triangle" w="med"/>
            <a:tailEnd len="med" type="triangle" w="med"/>
          </a:ln>
        </p:spPr>
      </p:cxnSp>
      <p:sp>
        <p:nvSpPr>
          <p:cNvPr id="969" name="TextBox 45"/>
          <p:cNvSpPr/>
          <p:nvPr/>
        </p:nvSpPr>
        <p:spPr>
          <a:xfrm>
            <a:off x="1928880" y="2673720"/>
            <a:ext cx="819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-4,5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0" name="Rounded Rectangle 40"/>
          <p:cNvSpPr/>
          <p:nvPr/>
        </p:nvSpPr>
        <p:spPr>
          <a:xfrm rot="5400000">
            <a:off x="2266920" y="2510280"/>
            <a:ext cx="143640" cy="2844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4480" rIns="90000" bIns="-2448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cxnSp>
        <p:nvCxnSpPr>
          <p:cNvPr id="971" name="Straight Arrow Connector 4"/>
          <p:cNvCxnSpPr/>
          <p:nvPr/>
        </p:nvCxnSpPr>
        <p:spPr>
          <a:xfrm flipH="1" flipV="1">
            <a:off x="5294520" y="2507040"/>
            <a:ext cx="2946600" cy="14400"/>
          </a:xfrm>
          <a:prstGeom prst="straightConnector1">
            <a:avLst/>
          </a:prstGeom>
          <a:ln w="57150">
            <a:solidFill>
              <a:srgbClr val="1D6FA9"/>
            </a:solidFill>
            <a:headEnd len="med" type="triangle" w="med"/>
            <a:tailEnd len="med" type="triangle" w="med"/>
          </a:ln>
        </p:spPr>
      </p:cxnSp>
      <p:sp>
        <p:nvSpPr>
          <p:cNvPr id="972" name="ZoneTexte 37"/>
          <p:cNvSpPr/>
          <p:nvPr/>
        </p:nvSpPr>
        <p:spPr>
          <a:xfrm>
            <a:off x="7116480" y="2609640"/>
            <a:ext cx="3013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3" name="Rectangle 36"/>
          <p:cNvSpPr/>
          <p:nvPr/>
        </p:nvSpPr>
        <p:spPr>
          <a:xfrm>
            <a:off x="480600" y="5046120"/>
            <a:ext cx="10554120" cy="1095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360000" tIns="183240" rIns="360000" bIns="18324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Deux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nombres opposés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ont la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même valeur absolue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et des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signes différents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4" name="ZoneTexte 38"/>
          <p:cNvSpPr/>
          <p:nvPr/>
        </p:nvSpPr>
        <p:spPr>
          <a:xfrm>
            <a:off x="480600" y="1151280"/>
            <a:ext cx="13960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5" name="TextBox 45"/>
          <p:cNvSpPr/>
          <p:nvPr/>
        </p:nvSpPr>
        <p:spPr>
          <a:xfrm>
            <a:off x="7781400" y="2656800"/>
            <a:ext cx="819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4,5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6" name="ZoneTexte 41"/>
          <p:cNvSpPr/>
          <p:nvPr/>
        </p:nvSpPr>
        <p:spPr>
          <a:xfrm>
            <a:off x="569520" y="3371040"/>
            <a:ext cx="11001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deux nombres -4,5 et 4,5 ont  la même valeur absolue : 4,5 et des signes différents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7" name="ZoneTexte 42"/>
          <p:cNvSpPr/>
          <p:nvPr/>
        </p:nvSpPr>
        <p:spPr>
          <a:xfrm>
            <a:off x="1492920" y="4179960"/>
            <a:ext cx="3214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L’oppose de -4,5 est 4,5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8" name="ZoneTexte 43"/>
          <p:cNvSpPr/>
          <p:nvPr/>
        </p:nvSpPr>
        <p:spPr>
          <a:xfrm>
            <a:off x="6754680" y="4150080"/>
            <a:ext cx="32835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1"/>
                </a:solidFill>
                <a:effectLst/>
                <a:uFillTx/>
                <a:latin typeface="Calibri"/>
              </a:rPr>
              <a:t>L’oppose de 4,5 est - 4,5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9" name="Rounded Rectangle 34"/>
          <p:cNvSpPr/>
          <p:nvPr/>
        </p:nvSpPr>
        <p:spPr>
          <a:xfrm rot="5400000">
            <a:off x="8176320" y="2498400"/>
            <a:ext cx="174600" cy="453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12600" rIns="90000" bIns="-126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2" dur="indefinite" restart="never" nodeType="tmRoot">
          <p:childTnLst>
            <p:seq>
              <p:cTn id="413" dur="indefinite" nodeType="mainSeq">
                <p:childTnLst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1" presetClass="entr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 evt="begin">
                                      <p:tn val="4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1" presetClass="entr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 evt="begin">
                                      <p:tn val="4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0" presetID="1" presetClass="entr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 evt="begin">
                                      <p:tn val="4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ZoneTexte 1"/>
          <p:cNvSpPr/>
          <p:nvPr/>
        </p:nvSpPr>
        <p:spPr>
          <a:xfrm>
            <a:off x="728280" y="1658160"/>
            <a:ext cx="3777840" cy="46116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1" name="ZoneTexte 3"/>
          <p:cNvSpPr/>
          <p:nvPr/>
        </p:nvSpPr>
        <p:spPr>
          <a:xfrm>
            <a:off x="728280" y="2819880"/>
            <a:ext cx="3801600" cy="614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2" name="ZoneTexte 4"/>
          <p:cNvSpPr/>
          <p:nvPr/>
        </p:nvSpPr>
        <p:spPr>
          <a:xfrm>
            <a:off x="728280" y="4938120"/>
            <a:ext cx="35355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L’oppose du nombre </a:t>
            </a:r>
            <a:r>
              <a:rPr lang="fr-FR" sz="2400" b="0" u="none" strike="noStrike">
                <a:solidFill>
                  <a:schemeClr val="accent1"/>
                </a:solidFill>
                <a:effectLst/>
                <a:uFillTx/>
                <a:latin typeface="Calibri"/>
              </a:rPr>
              <a:t>0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3" name="ZoneTexte 5"/>
          <p:cNvSpPr/>
          <p:nvPr/>
        </p:nvSpPr>
        <p:spPr>
          <a:xfrm>
            <a:off x="728280" y="3895920"/>
            <a:ext cx="401004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4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85" name="Picture 2" descr="Lever la main - Icônes mains et gestes gratuites"/>
          <p:cNvPicPr/>
          <p:nvPr/>
        </p:nvPicPr>
        <p:blipFill>
          <a:blip r:embed="rId4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6" name="Picture 2"/>
          <p:cNvPicPr/>
          <p:nvPr/>
        </p:nvPicPr>
        <p:blipFill>
          <a:blip r:embed="rId5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7" name="Rectangle 10"/>
          <p:cNvSpPr/>
          <p:nvPr/>
        </p:nvSpPr>
        <p:spPr>
          <a:xfrm>
            <a:off x="809280" y="236880"/>
            <a:ext cx="747504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  <a:ea typeface="Calibri"/>
              </a:rPr>
              <a:t>Prenez vos ardoises ,donnez la valeur absolue de chacun des nombres suivants: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8" name="ZoneTexte 9"/>
          <p:cNvSpPr/>
          <p:nvPr/>
        </p:nvSpPr>
        <p:spPr>
          <a:xfrm>
            <a:off x="776880" y="590040"/>
            <a:ext cx="7113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affiche, lit  ,vérifie les réponses et   explique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9" name="ZoneTexte 12"/>
          <p:cNvSpPr/>
          <p:nvPr/>
        </p:nvSpPr>
        <p:spPr>
          <a:xfrm>
            <a:off x="4727520" y="1661760"/>
            <a:ext cx="4230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0" name="ZoneTexte 13"/>
          <p:cNvSpPr/>
          <p:nvPr/>
        </p:nvSpPr>
        <p:spPr>
          <a:xfrm>
            <a:off x="4678920" y="2621880"/>
            <a:ext cx="703800" cy="7833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1" name="ZoneTexte 14"/>
          <p:cNvSpPr/>
          <p:nvPr/>
        </p:nvSpPr>
        <p:spPr>
          <a:xfrm>
            <a:off x="4591440" y="3871800"/>
            <a:ext cx="5724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7,8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2" name="ZoneTexte 15"/>
          <p:cNvSpPr/>
          <p:nvPr/>
        </p:nvSpPr>
        <p:spPr>
          <a:xfrm>
            <a:off x="4678920" y="4938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4" dur="indefinite" restart="never" nodeType="tmRoot">
          <p:childTnLst>
            <p:seq>
              <p:cTn id="495" dur="indefinite" nodeType="mainSeq">
                <p:childTnLst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99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9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99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99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9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999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p:transition spd="slow">
    <p:fade/>
  </p:transition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1001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03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4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05" name="Image 2"/>
          <p:cNvPicPr/>
          <p:nvPr/>
        </p:nvPicPr>
        <p:blipFill>
          <a:blip r:embed="rId3"/>
          <a:stretch/>
        </p:blipFill>
        <p:spPr>
          <a:xfrm>
            <a:off x="418320" y="1311120"/>
            <a:ext cx="10724400" cy="4298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08" name="Image 7"/>
          <p:cNvPicPr/>
          <p:nvPr/>
        </p:nvPicPr>
        <p:blipFill>
          <a:blip r:embed="rId1"/>
          <a:stretch/>
        </p:blipFill>
        <p:spPr>
          <a:xfrm>
            <a:off x="418320" y="1311120"/>
            <a:ext cx="10724400" cy="4298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9" name="Rectangle 5"/>
          <p:cNvSpPr/>
          <p:nvPr/>
        </p:nvSpPr>
        <p:spPr>
          <a:xfrm>
            <a:off x="5238360" y="3611160"/>
            <a:ext cx="857160" cy="44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0" name="Rectangle 8"/>
          <p:cNvSpPr/>
          <p:nvPr/>
        </p:nvSpPr>
        <p:spPr>
          <a:xfrm>
            <a:off x="10025280" y="3611160"/>
            <a:ext cx="857160" cy="44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1" name="Rectangle 9"/>
          <p:cNvSpPr/>
          <p:nvPr/>
        </p:nvSpPr>
        <p:spPr>
          <a:xfrm>
            <a:off x="5358960" y="4160880"/>
            <a:ext cx="857160" cy="44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3,5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2" name="Rectangle 10"/>
          <p:cNvSpPr/>
          <p:nvPr/>
        </p:nvSpPr>
        <p:spPr>
          <a:xfrm>
            <a:off x="10285560" y="4160880"/>
            <a:ext cx="857160" cy="44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3,5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3" name="Rectangle 11"/>
          <p:cNvSpPr/>
          <p:nvPr/>
        </p:nvSpPr>
        <p:spPr>
          <a:xfrm>
            <a:off x="5360760" y="4710960"/>
            <a:ext cx="857160" cy="44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2,4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4" name="Rectangle 12"/>
          <p:cNvSpPr/>
          <p:nvPr/>
        </p:nvSpPr>
        <p:spPr>
          <a:xfrm>
            <a:off x="10091160" y="4710960"/>
            <a:ext cx="857160" cy="44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2,4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5" name="Rectangle 1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16" name="Picture 9"/>
          <p:cNvPicPr/>
          <p:nvPr/>
        </p:nvPicPr>
        <p:blipFill>
          <a:blip r:embed="rId2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1017" name="Google Shape;228;p39"/>
          <p:cNvPicPr/>
          <p:nvPr/>
        </p:nvPicPr>
        <p:blipFill>
          <a:blip r:embed="rId3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push dir="u"/>
  </p:transition>
  <p:timing>
    <p:tnLst>
      <p:par>
        <p:cTn id="528" dur="indefinite" restart="never" nodeType="tmRoot">
          <p:childTnLst>
            <p:seq>
              <p:cTn id="529" dur="indefinite" nodeType="mainSeq">
                <p:childTnLst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201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2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3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4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5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6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9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0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1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2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6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7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8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1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2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3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4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7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8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9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30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3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4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5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6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9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0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p:transition spd="slow">
    <p:fade/>
  </p:transition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01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2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02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024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p:transition spd="slow">
    <p:fade/>
  </p:transition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6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5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28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9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30" name="Image 3"/>
          <p:cNvPicPr/>
          <p:nvPr/>
        </p:nvPicPr>
        <p:blipFill>
          <a:blip r:embed="rId2"/>
          <a:stretch/>
        </p:blipFill>
        <p:spPr>
          <a:xfrm>
            <a:off x="340920" y="1121760"/>
            <a:ext cx="11448360" cy="3930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2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4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35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03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3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39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040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41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42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4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45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6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47" name="Image 1"/>
          <p:cNvPicPr/>
          <p:nvPr/>
        </p:nvPicPr>
        <p:blipFill>
          <a:blip r:embed="rId2"/>
          <a:srcRect l="0" t="0" r="0" b="51076"/>
          <a:stretch/>
        </p:blipFill>
        <p:spPr>
          <a:xfrm>
            <a:off x="544320" y="1613160"/>
            <a:ext cx="11102760" cy="434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8" name="ZoneTexte 2"/>
          <p:cNvSpPr/>
          <p:nvPr/>
        </p:nvSpPr>
        <p:spPr>
          <a:xfrm>
            <a:off x="588960" y="2526120"/>
            <a:ext cx="1464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9" name="ZoneTexte 7"/>
          <p:cNvSpPr/>
          <p:nvPr/>
        </p:nvSpPr>
        <p:spPr>
          <a:xfrm>
            <a:off x="588960" y="3719160"/>
            <a:ext cx="4361760" cy="62424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0" name="Rectangle 8"/>
          <p:cNvSpPr/>
          <p:nvPr/>
        </p:nvSpPr>
        <p:spPr>
          <a:xfrm>
            <a:off x="588960" y="4435560"/>
            <a:ext cx="10788120" cy="1095840"/>
          </a:xfrm>
          <a:prstGeom prst="rect">
            <a:avLst/>
          </a:prstGeom>
          <a:solidFill>
            <a:srgbClr val="D3EBE8"/>
          </a:solid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360000" tIns="183240" rIns="360000" bIns="18324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Deux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nombres opposés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ont la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même valeur absolue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et des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signes différents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1" name="ZoneTexte 9"/>
          <p:cNvSpPr/>
          <p:nvPr/>
        </p:nvSpPr>
        <p:spPr>
          <a:xfrm>
            <a:off x="588960" y="5733720"/>
            <a:ext cx="58921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2" name="ZoneTexte 11"/>
          <p:cNvSpPr/>
          <p:nvPr/>
        </p:nvSpPr>
        <p:spPr>
          <a:xfrm>
            <a:off x="588960" y="3205440"/>
            <a:ext cx="609552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554" dur="indefinite" restart="never" nodeType="tmRoot">
          <p:childTnLst>
            <p:seq>
              <p:cTn id="555" dur="indefinite" nodeType="mainSeq">
                <p:childTnLst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8" fill="hold">
                      <p:stCondLst>
                        <p:cond delay="indefinite"/>
                      </p:stCondLst>
                      <p:childTnLst>
                        <p:par>
                          <p:cTn id="569" fill="hold">
                            <p:stCondLst>
                              <p:cond delay="0"/>
                            </p:stCondLst>
                            <p:childTnLst>
                              <p:par>
                                <p:cTn id="5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4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Exercices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55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6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7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58" name="Image 10"/>
          <p:cNvPicPr/>
          <p:nvPr/>
        </p:nvPicPr>
        <p:blipFill>
          <a:blip r:embed="rId2"/>
          <a:stretch/>
        </p:blipFill>
        <p:spPr>
          <a:xfrm>
            <a:off x="1521000" y="1316880"/>
            <a:ext cx="9451440" cy="4843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06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6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62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2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3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4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7" name="Google Shape;1000;p109"/>
          <p:cNvPicPr/>
          <p:nvPr/>
        </p:nvPicPr>
        <p:blipFill>
          <a:blip r:embed="rId1"/>
          <a:srcRect l="1531" t="0" r="1531" b="0"/>
          <a:stretch/>
        </p:blipFill>
        <p:spPr>
          <a:xfrm>
            <a:off x="2288880" y="2268360"/>
            <a:ext cx="2782800" cy="3835440"/>
          </a:xfrm>
          <a:prstGeom prst="rect">
            <a:avLst/>
          </a:prstGeom>
          <a:noFill/>
          <a:ln w="0">
            <a:solidFill>
              <a:srgbClr val="336FB6"/>
            </a:solidFill>
          </a:ln>
        </p:spPr>
      </p:pic>
      <p:pic>
        <p:nvPicPr>
          <p:cNvPr id="248" name="Picture 2" descr="Image générée"/>
          <p:cNvPicPr/>
          <p:nvPr/>
        </p:nvPicPr>
        <p:blipFill>
          <a:blip r:embed="rId2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11"/>
          <p:cNvPicPr/>
          <p:nvPr/>
        </p:nvPicPr>
        <p:blipFill>
          <a:blip r:embed="rId3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Picture 19"/>
          <p:cNvPicPr/>
          <p:nvPr/>
        </p:nvPicPr>
        <p:blipFill>
          <a:blip r:embed="rId4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Picture 21"/>
          <p:cNvPicPr/>
          <p:nvPr/>
        </p:nvPicPr>
        <p:blipFill>
          <a:blip r:embed="rId5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2" name="Picture 1"/>
          <p:cNvPicPr/>
          <p:nvPr/>
        </p:nvPicPr>
        <p:blipFill>
          <a:blip r:embed="rId6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53" name="Picture 8"/>
          <p:cNvPicPr/>
          <p:nvPr/>
        </p:nvPicPr>
        <p:blipFill>
          <a:blip r:embed="rId7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  <a:tabLst>
                <a:tab pos="0" algn="l"/>
              </a:tabLst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7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8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9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6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1" name="Image 4"/>
          <p:cNvPicPr/>
          <p:nvPr/>
        </p:nvPicPr>
        <p:blipFill>
          <a:blip r:embed="rId2"/>
          <a:stretch/>
        </p:blipFill>
        <p:spPr>
          <a:xfrm>
            <a:off x="425160" y="1035000"/>
            <a:ext cx="10902960" cy="4921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4" name="Image 4"/>
          <p:cNvPicPr/>
          <p:nvPr/>
        </p:nvPicPr>
        <p:blipFill>
          <a:blip r:embed="rId2"/>
          <a:stretch/>
        </p:blipFill>
        <p:spPr>
          <a:xfrm>
            <a:off x="425160" y="1035000"/>
            <a:ext cx="10902960" cy="492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D_A_01"/>
          <p:cNvSpPr/>
          <p:nvPr/>
        </p:nvSpPr>
        <p:spPr>
          <a:xfrm>
            <a:off x="1128600" y="16272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6" name="D_A_02"/>
          <p:cNvSpPr/>
          <p:nvPr/>
        </p:nvSpPr>
        <p:spPr>
          <a:xfrm>
            <a:off x="507960" y="670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277" name="Connecteur droit avec flèche 7"/>
          <p:cNvCxnSpPr/>
          <p:nvPr/>
        </p:nvCxnSpPr>
        <p:spPr>
          <a:xfrm flipV="1">
            <a:off x="2851560" y="3006360"/>
            <a:ext cx="3425400" cy="423000"/>
          </a:xfrm>
          <a:prstGeom prst="straightConnector1">
            <a:avLst/>
          </a:prstGeom>
          <a:ln w="57150">
            <a:solidFill>
              <a:srgbClr val="B74919"/>
            </a:solidFill>
            <a:tailEnd len="med" type="triangle" w="med"/>
          </a:ln>
        </p:spPr>
      </p:cxnSp>
      <p:cxnSp>
        <p:nvCxnSpPr>
          <p:cNvPr id="278" name="Connecteur droit avec flèche 8"/>
          <p:cNvCxnSpPr/>
          <p:nvPr/>
        </p:nvCxnSpPr>
        <p:spPr>
          <a:xfrm flipH="1" flipV="1">
            <a:off x="2851560" y="3006360"/>
            <a:ext cx="6840720" cy="362880"/>
          </a:xfrm>
          <a:prstGeom prst="straightConnector1">
            <a:avLst/>
          </a:prstGeom>
          <a:ln w="57150">
            <a:solidFill>
              <a:srgbClr val="B74919"/>
            </a:solidFill>
            <a:tailEnd len="med" type="triangle" w="med"/>
          </a:ln>
        </p:spPr>
      </p:cxnSp>
      <p:cxnSp>
        <p:nvCxnSpPr>
          <p:cNvPr id="279" name="Connecteur droit avec flèche 9"/>
          <p:cNvCxnSpPr/>
          <p:nvPr/>
        </p:nvCxnSpPr>
        <p:spPr>
          <a:xfrm flipV="1">
            <a:off x="6266880" y="3006360"/>
            <a:ext cx="3425400" cy="362880"/>
          </a:xfrm>
          <a:prstGeom prst="straightConnector1">
            <a:avLst/>
          </a:prstGeom>
          <a:ln w="57150">
            <a:solidFill>
              <a:srgbClr val="B74919"/>
            </a:solidFill>
            <a:tailEnd len="med" type="triangle" w="med"/>
          </a:ln>
        </p:spPr>
      </p:cxnSp>
      <p:sp>
        <p:nvSpPr>
          <p:cNvPr id="280" name="ZoneTexte 15"/>
          <p:cNvSpPr/>
          <p:nvPr/>
        </p:nvSpPr>
        <p:spPr>
          <a:xfrm>
            <a:off x="1268280" y="4711320"/>
            <a:ext cx="374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ZoneTexte 16"/>
          <p:cNvSpPr/>
          <p:nvPr/>
        </p:nvSpPr>
        <p:spPr>
          <a:xfrm>
            <a:off x="4749840" y="4711320"/>
            <a:ext cx="374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2" name="ZoneTexte 17"/>
          <p:cNvSpPr/>
          <p:nvPr/>
        </p:nvSpPr>
        <p:spPr>
          <a:xfrm>
            <a:off x="7605000" y="4703760"/>
            <a:ext cx="374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C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ZoneTexte 18"/>
          <p:cNvSpPr/>
          <p:nvPr/>
        </p:nvSpPr>
        <p:spPr>
          <a:xfrm>
            <a:off x="3008880" y="4716720"/>
            <a:ext cx="374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ZoneTexte 19"/>
          <p:cNvSpPr/>
          <p:nvPr/>
        </p:nvSpPr>
        <p:spPr>
          <a:xfrm>
            <a:off x="6981480" y="4696200"/>
            <a:ext cx="374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8989</TotalTime>
  <Application>LibreOffice/26.2.4.2$Linux_X86_64 LibreOffice_project/620$Build-2</Application>
  <AppVersion>15.0000</AppVersion>
  <Words>1594</Words>
  <Paragraphs>317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2025-10-21T17:35:34Z</dcterms:modified>
  <cp:revision>1146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Grand écran</vt:lpwstr>
  </property>
  <property fmtid="{D5CDD505-2E9C-101B-9397-08002B2CF9AE}" pid="4" name="Slides">
    <vt:r8>46</vt:r8>
  </property>
</Properties>
</file>