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handoutMasterIdLst>
    <p:handoutMasterId r:id="rId69"/>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436" r:id="rId19"/>
    <p:sldId id="296" r:id="rId20"/>
    <p:sldId id="472" r:id="rId21"/>
    <p:sldId id="422" r:id="rId22"/>
    <p:sldId id="270" r:id="rId23"/>
    <p:sldId id="272" r:id="rId24"/>
    <p:sldId id="453" r:id="rId25"/>
    <p:sldId id="409" r:id="rId26"/>
    <p:sldId id="446" r:id="rId27"/>
    <p:sldId id="259" r:id="rId28"/>
    <p:sldId id="454" r:id="rId29"/>
    <p:sldId id="455" r:id="rId30"/>
    <p:sldId id="456" r:id="rId31"/>
    <p:sldId id="457" r:id="rId32"/>
    <p:sldId id="458" r:id="rId33"/>
    <p:sldId id="459" r:id="rId34"/>
    <p:sldId id="461" r:id="rId35"/>
    <p:sldId id="462" r:id="rId36"/>
    <p:sldId id="463" r:id="rId37"/>
    <p:sldId id="464" r:id="rId38"/>
    <p:sldId id="465" r:id="rId39"/>
    <p:sldId id="466" r:id="rId40"/>
    <p:sldId id="467" r:id="rId41"/>
    <p:sldId id="468" r:id="rId42"/>
    <p:sldId id="469" r:id="rId43"/>
    <p:sldId id="470" r:id="rId44"/>
    <p:sldId id="460" r:id="rId45"/>
    <p:sldId id="423" r:id="rId46"/>
    <p:sldId id="361" r:id="rId47"/>
    <p:sldId id="274" r:id="rId48"/>
    <p:sldId id="437" r:id="rId49"/>
    <p:sldId id="429" r:id="rId50"/>
    <p:sldId id="430" r:id="rId51"/>
    <p:sldId id="431" r:id="rId52"/>
    <p:sldId id="432" r:id="rId53"/>
    <p:sldId id="433" r:id="rId54"/>
    <p:sldId id="449" r:id="rId55"/>
    <p:sldId id="300" r:id="rId56"/>
    <p:sldId id="301" r:id="rId57"/>
    <p:sldId id="281" r:id="rId58"/>
    <p:sldId id="303" r:id="rId59"/>
    <p:sldId id="304" r:id="rId60"/>
    <p:sldId id="282" r:id="rId61"/>
    <p:sldId id="305" r:id="rId62"/>
    <p:sldId id="262" r:id="rId63"/>
    <p:sldId id="408" r:id="rId64"/>
    <p:sldId id="471" r:id="rId65"/>
    <p:sldId id="350" r:id="rId66"/>
    <p:sldId id="351" r:id="rId6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ection>
        <p14:section name="Activation des prérequis" id="{AABAC4B8-876D-405C-A4F3-62D5E02336D1}">
          <p14:sldIdLst>
            <p14:sldId id="296"/>
            <p14:sldId id="472"/>
            <p14:sldId id="422"/>
            <p14:sldId id="270"/>
            <p14:sldId id="272"/>
            <p14:sldId id="453"/>
          </p14:sldIdLst>
        </p14:section>
        <p14:section name="Modelage" id="{6D007598-4F88-4283-9E36-970C44D688AD}">
          <p14:sldIdLst>
            <p14:sldId id="409"/>
            <p14:sldId id="446"/>
            <p14:sldId id="259"/>
            <p14:sldId id="454"/>
            <p14:sldId id="455"/>
            <p14:sldId id="456"/>
            <p14:sldId id="457"/>
            <p14:sldId id="458"/>
            <p14:sldId id="459"/>
            <p14:sldId id="461"/>
            <p14:sldId id="462"/>
            <p14:sldId id="463"/>
            <p14:sldId id="464"/>
            <p14:sldId id="465"/>
            <p14:sldId id="466"/>
            <p14:sldId id="467"/>
            <p14:sldId id="468"/>
            <p14:sldId id="469"/>
            <p14:sldId id="470"/>
            <p14:sldId id="460"/>
            <p14:sldId id="423"/>
            <p14:sldId id="361"/>
            <p14:sldId id="274"/>
            <p14:sldId id="437"/>
            <p14:sldId id="429"/>
            <p14:sldId id="430"/>
            <p14:sldId id="431"/>
            <p14:sldId id="432"/>
            <p14:sldId id="433"/>
            <p14:sldId id="449"/>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471"/>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71" autoAdjust="0"/>
    <p:restoredTop sz="94660"/>
  </p:normalViewPr>
  <p:slideViewPr>
    <p:cSldViewPr snapToGrid="0">
      <p:cViewPr varScale="1">
        <p:scale>
          <a:sx n="79" d="100"/>
          <a:sy n="79" d="100"/>
        </p:scale>
        <p:origin x="624"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10/05/2026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10/05/2026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10/05/2026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10/05/2026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570.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80.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7.png"/><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Leçon 13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2</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solidFill>
                  <a:schemeClr val="bg1"/>
                </a:solidFill>
                <a:latin typeface="+mn-lt"/>
              </a:rPr>
              <a:t>Organiser des données statistiques quantitatif en tableau</a:t>
            </a:r>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Statistiques et probabilité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a:extLst>
              <a:ext uri="{FF2B5EF4-FFF2-40B4-BE49-F238E27FC236}">
                <a16:creationId xmlns:a16="http://schemas.microsoft.com/office/drawing/2014/main" id="{AD7E4725-05D0-0E98-E750-C643549622E5}"/>
              </a:ext>
            </a:extLst>
          </p:cNvPr>
          <p:cNvPicPr>
            <a:picLocks noChangeAspect="1"/>
          </p:cNvPicPr>
          <p:nvPr/>
        </p:nvPicPr>
        <p:blipFill>
          <a:blip r:embed="rId3"/>
          <a:stretch>
            <a:fillRect/>
          </a:stretch>
        </p:blipFill>
        <p:spPr>
          <a:xfrm>
            <a:off x="922748" y="1823288"/>
            <a:ext cx="10384589" cy="3317643"/>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BEAC-FBEA-F0B7-FF7C-735235FF07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E058E9-BD26-38AE-4880-08FF14B38649}"/>
              </a:ext>
            </a:extLst>
          </p:cNvPr>
          <p:cNvSpPr>
            <a:spLocks noGrp="1"/>
          </p:cNvSpPr>
          <p:nvPr>
            <p:ph type="title"/>
          </p:nvPr>
        </p:nvSpPr>
        <p:spPr>
          <a:xfrm>
            <a:off x="771689" y="345296"/>
            <a:ext cx="10529279" cy="306172"/>
          </a:xfrm>
        </p:spPr>
        <p:txBody>
          <a:bodyPr/>
          <a:lstStyle/>
          <a:p>
            <a:r>
              <a:rPr lang="fr-FR" dirty="0">
                <a:latin typeface="Calibri" panose="020F0502020204030204"/>
              </a:rPr>
              <a:t> répondez aux questions ci-dessous</a:t>
            </a:r>
            <a:r>
              <a:rPr lang="fr-FR" sz="1400" dirty="0">
                <a:latin typeface="Calibri" panose="020F0502020204030204"/>
              </a:rPr>
              <a:t>:</a:t>
            </a:r>
            <a:endParaRPr lang="fr-FR" sz="1400" dirty="0"/>
          </a:p>
        </p:txBody>
      </p:sp>
      <p:sp>
        <p:nvSpPr>
          <p:cNvPr id="4" name="Espace réservé du contenu 3">
            <a:extLst>
              <a:ext uri="{FF2B5EF4-FFF2-40B4-BE49-F238E27FC236}">
                <a16:creationId xmlns:a16="http://schemas.microsoft.com/office/drawing/2014/main" id="{B2156438-6A8E-50A9-FEAD-348A7825BEB2}"/>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a:extLst>
              <a:ext uri="{FF2B5EF4-FFF2-40B4-BE49-F238E27FC236}">
                <a16:creationId xmlns:a16="http://schemas.microsoft.com/office/drawing/2014/main" id="{51FB86FB-36F2-B6F7-4557-8BBF812ED039}"/>
              </a:ext>
            </a:extLst>
          </p:cNvPr>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73583A5D-E341-8DEF-3975-BF50107285F5}"/>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28B9B72C-8D5C-7331-147B-0C4E78D93E4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93C2A006-0C03-B5BA-C419-4E88518E12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a:extLst>
              <a:ext uri="{FF2B5EF4-FFF2-40B4-BE49-F238E27FC236}">
                <a16:creationId xmlns:a16="http://schemas.microsoft.com/office/drawing/2014/main" id="{A0F0DC50-1A4F-8C9B-2473-C9E354ABA6EF}"/>
              </a:ext>
            </a:extLst>
          </p:cNvPr>
          <p:cNvPicPr>
            <a:picLocks noChangeAspect="1"/>
          </p:cNvPicPr>
          <p:nvPr/>
        </p:nvPicPr>
        <p:blipFill>
          <a:blip r:embed="rId3"/>
          <a:stretch>
            <a:fillRect/>
          </a:stretch>
        </p:blipFill>
        <p:spPr>
          <a:xfrm>
            <a:off x="981604" y="1682501"/>
            <a:ext cx="10872066" cy="3336971"/>
          </a:xfrm>
          <a:prstGeom prst="rect">
            <a:avLst/>
          </a:prstGeom>
        </p:spPr>
      </p:pic>
    </p:spTree>
    <p:extLst>
      <p:ext uri="{BB962C8B-B14F-4D97-AF65-F5344CB8AC3E}">
        <p14:creationId xmlns:p14="http://schemas.microsoft.com/office/powerpoint/2010/main" val="1458682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74868CCD-4D1A-029A-1C6B-63EEA512AC81}"/>
              </a:ext>
            </a:extLst>
          </p:cNvPr>
          <p:cNvPicPr>
            <a:picLocks noChangeAspect="1"/>
          </p:cNvPicPr>
          <p:nvPr/>
        </p:nvPicPr>
        <p:blipFill>
          <a:blip r:embed="rId2"/>
          <a:stretch>
            <a:fillRect/>
          </a:stretch>
        </p:blipFill>
        <p:spPr>
          <a:xfrm>
            <a:off x="438740" y="1692614"/>
            <a:ext cx="11282826" cy="3463046"/>
          </a:xfrm>
          <a:prstGeom prst="rect">
            <a:avLst/>
          </a:prstGeom>
        </p:spPr>
      </p:pic>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Voici les bonnes réponses</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explique comment trouver le nombre recherché pour chaque question.</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
        <p:nvSpPr>
          <p:cNvPr id="7" name="ZoneTexte 6"/>
          <p:cNvSpPr txBox="1"/>
          <p:nvPr/>
        </p:nvSpPr>
        <p:spPr>
          <a:xfrm>
            <a:off x="5638800" y="2974109"/>
            <a:ext cx="65" cy="307777"/>
          </a:xfrm>
          <a:prstGeom prst="rect">
            <a:avLst/>
          </a:prstGeom>
          <a:noFill/>
        </p:spPr>
        <p:txBody>
          <a:bodyPr wrap="none" lIns="0" tIns="0" rIns="0" bIns="0" rtlCol="0">
            <a:spAutoFit/>
          </a:bodyPr>
          <a:lstStyle/>
          <a:p>
            <a:pPr algn="l"/>
            <a:endParaRPr lang="fr-FR" sz="2000" dirty="0">
              <a:latin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BAA31B02-0C2E-B140-5889-B4D2591147B9}"/>
              </a:ext>
            </a:extLst>
          </p:cNvPr>
          <p:cNvSpPr txBox="1"/>
          <p:nvPr/>
        </p:nvSpPr>
        <p:spPr>
          <a:xfrm>
            <a:off x="6579686" y="3613730"/>
            <a:ext cx="1158713"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18 élèves</a:t>
            </a:r>
          </a:p>
        </p:txBody>
      </p:sp>
      <p:sp>
        <p:nvSpPr>
          <p:cNvPr id="8" name="ZoneTexte 7">
            <a:extLst>
              <a:ext uri="{FF2B5EF4-FFF2-40B4-BE49-F238E27FC236}">
                <a16:creationId xmlns:a16="http://schemas.microsoft.com/office/drawing/2014/main" id="{1A628EB4-16ED-8BC7-C35C-A54C2D209F8D}"/>
              </a:ext>
            </a:extLst>
          </p:cNvPr>
          <p:cNvSpPr txBox="1"/>
          <p:nvPr/>
        </p:nvSpPr>
        <p:spPr>
          <a:xfrm>
            <a:off x="6682886" y="3983062"/>
            <a:ext cx="1158713"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3 élèves</a:t>
            </a:r>
          </a:p>
        </p:txBody>
      </p:sp>
      <p:sp>
        <p:nvSpPr>
          <p:cNvPr id="9" name="ZoneTexte 8">
            <a:extLst>
              <a:ext uri="{FF2B5EF4-FFF2-40B4-BE49-F238E27FC236}">
                <a16:creationId xmlns:a16="http://schemas.microsoft.com/office/drawing/2014/main" id="{954B14AF-8EE5-4929-2652-9D3E3AC3607C}"/>
              </a:ext>
            </a:extLst>
          </p:cNvPr>
          <p:cNvSpPr txBox="1"/>
          <p:nvPr/>
        </p:nvSpPr>
        <p:spPr>
          <a:xfrm>
            <a:off x="6786086" y="4326177"/>
            <a:ext cx="1158713" cy="369332"/>
          </a:xfrm>
          <a:prstGeom prst="rect">
            <a:avLst/>
          </a:prstGeom>
          <a:noFill/>
        </p:spPr>
        <p:txBody>
          <a:bodyPr wrap="square" rtlCol="0">
            <a:spAutoFit/>
          </a:bodyPr>
          <a:lstStyle/>
          <a:p>
            <a:pPr algn="l"/>
            <a:r>
              <a:rPr lang="fr-FR" b="1" dirty="0">
                <a:solidFill>
                  <a:srgbClr val="FF0000"/>
                </a:solidFill>
                <a:latin typeface="Calibri" panose="020F0502020204030204" pitchFamily="34" charset="0"/>
                <a:cs typeface="Calibri" panose="020F0502020204030204" pitchFamily="34" charset="0"/>
              </a:rPr>
              <a:t>3 élèves</a:t>
            </a:r>
          </a:p>
        </p:txBody>
      </p:sp>
    </p:spTree>
    <p:extLst>
      <p:ext uri="{BB962C8B-B14F-4D97-AF65-F5344CB8AC3E}">
        <p14:creationId xmlns:p14="http://schemas.microsoft.com/office/powerpoint/2010/main" val="393662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1039617" y="2336420"/>
            <a:ext cx="10648261" cy="1624496"/>
            <a:chOff x="1040006" y="2279373"/>
            <a:chExt cx="10648261"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91753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006" y="2482573"/>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706451" y="2752965"/>
              <a:ext cx="9981427" cy="830997"/>
            </a:xfrm>
            <a:prstGeom prst="rect">
              <a:avLst/>
            </a:prstGeom>
            <a:noFill/>
          </p:spPr>
          <p:txBody>
            <a:bodyPr wrap="square" rtlCol="0">
              <a:spAutoFit/>
            </a:bodyPr>
            <a:lstStyle/>
            <a:p>
              <a:r>
                <a:rPr lang="fr-FR" sz="2400" b="1" dirty="0"/>
                <a:t>Organiser des données statistiques en tableau   (caractère quantitatif)</a:t>
              </a:r>
            </a:p>
            <a:p>
              <a:endParaRPr lang="fr-FR" sz="2400" b="1" dirty="0"/>
            </a:p>
          </p:txBody>
        </p:sp>
      </p:grpSp>
    </p:spTree>
    <p:extLst>
      <p:ext uri="{BB962C8B-B14F-4D97-AF65-F5344CB8AC3E}">
        <p14:creationId xmlns:p14="http://schemas.microsoft.com/office/powerpoint/2010/main" val="285536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Rectangle 2">
            <a:extLst>
              <a:ext uri="{FF2B5EF4-FFF2-40B4-BE49-F238E27FC236}">
                <a16:creationId xmlns:a16="http://schemas.microsoft.com/office/drawing/2014/main" id="{9948895E-9E5F-289E-578F-F52C60B7A4C1}"/>
              </a:ext>
            </a:extLst>
          </p:cNvPr>
          <p:cNvSpPr/>
          <p:nvPr/>
        </p:nvSpPr>
        <p:spPr>
          <a:xfrm>
            <a:off x="785783" y="2287720"/>
            <a:ext cx="10861932" cy="1466235"/>
          </a:xfrm>
          <a:prstGeom prst="rect">
            <a:avLst/>
          </a:prstGeom>
        </p:spPr>
        <p:txBody>
          <a:bodyPr wrap="square">
            <a:spAutoFit/>
          </a:bodyPr>
          <a:lstStyle/>
          <a:p>
            <a:pPr marL="457200" indent="-457200">
              <a:lnSpc>
                <a:spcPct val="200000"/>
              </a:lnSpc>
              <a:buFont typeface="+mj-lt"/>
              <a:buAutoNum type="arabicPeriod"/>
            </a:pPr>
            <a:r>
              <a:rPr lang="fr-FR" sz="2400" dirty="0"/>
              <a:t>Reconnaître les éléments d’une série statistique?</a:t>
            </a:r>
          </a:p>
          <a:p>
            <a:pPr marL="457200" indent="-457200">
              <a:lnSpc>
                <a:spcPct val="200000"/>
              </a:lnSpc>
              <a:buFont typeface="+mj-lt"/>
              <a:buAutoNum type="arabicPeriod"/>
            </a:pPr>
            <a:r>
              <a:rPr lang="fr-FR" sz="2400" dirty="0"/>
              <a:t>Organiser des données statistiques dans un tableau?</a:t>
            </a:r>
          </a:p>
        </p:txBody>
      </p:sp>
    </p:spTree>
    <p:extLst>
      <p:ext uri="{BB962C8B-B14F-4D97-AF65-F5344CB8AC3E}">
        <p14:creationId xmlns:p14="http://schemas.microsoft.com/office/powerpoint/2010/main" val="14082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474D361-146B-171B-1294-5BF52E0A7941}"/>
              </a:ext>
            </a:extLst>
          </p:cNvPr>
          <p:cNvSpPr/>
          <p:nvPr/>
        </p:nvSpPr>
        <p:spPr>
          <a:xfrm>
            <a:off x="3998069" y="3959157"/>
            <a:ext cx="3984106" cy="8560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latin typeface="Arial" panose="020B0604020202020204" pitchFamily="34" charset="0"/>
                <a:cs typeface="Arial" panose="020B0604020202020204" pitchFamily="34" charset="0"/>
              </a:rPr>
              <a:t>Définitions et propriétés</a:t>
            </a:r>
            <a:endParaRPr lang="fr-FR"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598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Je vais examiner la situation précédente de plus près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Accolade fermante 6">
            <a:extLst>
              <a:ext uri="{FF2B5EF4-FFF2-40B4-BE49-F238E27FC236}">
                <a16:creationId xmlns:a16="http://schemas.microsoft.com/office/drawing/2014/main" id="{A3DDE8DA-8519-E413-43BA-4F980F1B32AA}"/>
              </a:ext>
            </a:extLst>
          </p:cNvPr>
          <p:cNvSpPr/>
          <p:nvPr/>
        </p:nvSpPr>
        <p:spPr>
          <a:xfrm rot="5400000">
            <a:off x="5525314" y="-1837905"/>
            <a:ext cx="991938" cy="11299063"/>
          </a:xfrm>
          <a:prstGeom prst="rightBrace">
            <a:avLst>
              <a:gd name="adj1" fmla="val 62807"/>
              <a:gd name="adj2" fmla="val 50000"/>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3200"/>
          </a:p>
        </p:txBody>
      </p:sp>
      <p:sp>
        <p:nvSpPr>
          <p:cNvPr id="8" name="ZoneTexte 7">
            <a:extLst>
              <a:ext uri="{FF2B5EF4-FFF2-40B4-BE49-F238E27FC236}">
                <a16:creationId xmlns:a16="http://schemas.microsoft.com/office/drawing/2014/main" id="{E9CA0856-2EB3-84F4-BDFC-84AB9D572E28}"/>
              </a:ext>
            </a:extLst>
          </p:cNvPr>
          <p:cNvSpPr txBox="1"/>
          <p:nvPr/>
        </p:nvSpPr>
        <p:spPr>
          <a:xfrm>
            <a:off x="3908390" y="4472036"/>
            <a:ext cx="4393717" cy="646331"/>
          </a:xfrm>
          <a:prstGeom prst="rect">
            <a:avLst/>
          </a:prstGeom>
          <a:noFill/>
        </p:spPr>
        <p:txBody>
          <a:bodyPr wrap="square" rtlCol="0">
            <a:spAutoFit/>
          </a:bodyPr>
          <a:lstStyle/>
          <a:p>
            <a:pPr algn="ctr"/>
            <a:r>
              <a:rPr lang="fr-MA" sz="3600" b="1" i="1" dirty="0">
                <a:solidFill>
                  <a:schemeClr val="accent2">
                    <a:lumMod val="50000"/>
                  </a:schemeClr>
                </a:solidFill>
              </a:rPr>
              <a:t>Série statistique</a:t>
            </a:r>
          </a:p>
        </p:txBody>
      </p:sp>
      <p:sp>
        <p:nvSpPr>
          <p:cNvPr id="3" name="Rectangle 2">
            <a:extLst>
              <a:ext uri="{FF2B5EF4-FFF2-40B4-BE49-F238E27FC236}">
                <a16:creationId xmlns:a16="http://schemas.microsoft.com/office/drawing/2014/main" id="{362AE5F5-C486-4D66-8E2D-949A6DE1AAD3}"/>
              </a:ext>
            </a:extLst>
          </p:cNvPr>
          <p:cNvSpPr/>
          <p:nvPr/>
        </p:nvSpPr>
        <p:spPr>
          <a:xfrm>
            <a:off x="390249" y="1127631"/>
            <a:ext cx="11430000" cy="2492990"/>
          </a:xfrm>
          <a:prstGeom prst="rect">
            <a:avLst/>
          </a:prstGeom>
        </p:spPr>
        <p:txBody>
          <a:bodyPr wrap="square">
            <a:spAutoFit/>
          </a:bodyPr>
          <a:lstStyle/>
          <a:p>
            <a:endParaRPr lang="fr-FR" sz="2000" dirty="0"/>
          </a:p>
          <a:p>
            <a:pPr algn="ctr"/>
            <a:r>
              <a:rPr lang="fr-FR" sz="3200" dirty="0"/>
              <a:t>La classe de Laila est composée de 25 élèves. Elle interroge ses camarades sur le nombre de membres de leurs familles. Voici les réponses. </a:t>
            </a:r>
          </a:p>
          <a:p>
            <a:r>
              <a:rPr lang="fr-FR" sz="4000" b="1" dirty="0">
                <a:solidFill>
                  <a:schemeClr val="accent4"/>
                </a:solidFill>
              </a:rPr>
              <a:t>6,6,4,4,5,3,3,3,3,5,5,6,5,4,3,4,4,5,5,5,4,4,5,5,5</a:t>
            </a:r>
            <a:r>
              <a:rPr lang="fr-FR" sz="2800" dirty="0"/>
              <a:t>.</a:t>
            </a:r>
            <a:r>
              <a:rPr lang="fr-FR" sz="3200"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190064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Laila a interrogé QUI?</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à coins arrondis 33">
            <a:extLst>
              <a:ext uri="{FF2B5EF4-FFF2-40B4-BE49-F238E27FC236}">
                <a16:creationId xmlns:a16="http://schemas.microsoft.com/office/drawing/2014/main" id="{D010908B-A119-8F6F-BE0E-97FBAF3C7814}"/>
              </a:ext>
            </a:extLst>
          </p:cNvPr>
          <p:cNvSpPr/>
          <p:nvPr/>
        </p:nvSpPr>
        <p:spPr>
          <a:xfrm>
            <a:off x="1190022" y="5133746"/>
            <a:ext cx="1746397" cy="6343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t>Individus</a:t>
            </a:r>
          </a:p>
        </p:txBody>
      </p:sp>
      <p:sp>
        <p:nvSpPr>
          <p:cNvPr id="7" name="Flèche droite à entaille 37">
            <a:extLst>
              <a:ext uri="{FF2B5EF4-FFF2-40B4-BE49-F238E27FC236}">
                <a16:creationId xmlns:a16="http://schemas.microsoft.com/office/drawing/2014/main" id="{0A8EE1BE-B35C-672F-FBA0-6EE6F941B414}"/>
              </a:ext>
            </a:extLst>
          </p:cNvPr>
          <p:cNvSpPr/>
          <p:nvPr/>
        </p:nvSpPr>
        <p:spPr>
          <a:xfrm>
            <a:off x="3338053" y="5133746"/>
            <a:ext cx="735224" cy="70887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3200" dirty="0"/>
          </a:p>
        </p:txBody>
      </p:sp>
      <p:sp>
        <p:nvSpPr>
          <p:cNvPr id="12" name="Rectangle à coins arrondis 55">
            <a:extLst>
              <a:ext uri="{FF2B5EF4-FFF2-40B4-BE49-F238E27FC236}">
                <a16:creationId xmlns:a16="http://schemas.microsoft.com/office/drawing/2014/main" id="{C86735CF-441D-CE60-1075-A40603A09D76}"/>
              </a:ext>
            </a:extLst>
          </p:cNvPr>
          <p:cNvSpPr/>
          <p:nvPr/>
        </p:nvSpPr>
        <p:spPr>
          <a:xfrm>
            <a:off x="4474911" y="5096497"/>
            <a:ext cx="2206004" cy="7088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Qui?</a:t>
            </a:r>
          </a:p>
        </p:txBody>
      </p:sp>
      <p:sp>
        <p:nvSpPr>
          <p:cNvPr id="13" name="Flèche droite à entaille 60">
            <a:extLst>
              <a:ext uri="{FF2B5EF4-FFF2-40B4-BE49-F238E27FC236}">
                <a16:creationId xmlns:a16="http://schemas.microsoft.com/office/drawing/2014/main" id="{7606B31F-835E-33C0-71E5-2197C105B59D}"/>
              </a:ext>
            </a:extLst>
          </p:cNvPr>
          <p:cNvSpPr/>
          <p:nvPr/>
        </p:nvSpPr>
        <p:spPr>
          <a:xfrm>
            <a:off x="6922767" y="5133746"/>
            <a:ext cx="735224" cy="70887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3200" dirty="0"/>
          </a:p>
        </p:txBody>
      </p:sp>
      <p:sp>
        <p:nvSpPr>
          <p:cNvPr id="14" name="Rectangle à coins arrondis 65">
            <a:extLst>
              <a:ext uri="{FF2B5EF4-FFF2-40B4-BE49-F238E27FC236}">
                <a16:creationId xmlns:a16="http://schemas.microsoft.com/office/drawing/2014/main" id="{09562159-767A-C5D5-9416-7FAE0F444B57}"/>
              </a:ext>
            </a:extLst>
          </p:cNvPr>
          <p:cNvSpPr/>
          <p:nvPr/>
        </p:nvSpPr>
        <p:spPr>
          <a:xfrm>
            <a:off x="7899843" y="5137769"/>
            <a:ext cx="3654396" cy="7088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Elèves</a:t>
            </a:r>
          </a:p>
        </p:txBody>
      </p:sp>
      <p:sp>
        <p:nvSpPr>
          <p:cNvPr id="3" name="Rectangle 2">
            <a:extLst>
              <a:ext uri="{FF2B5EF4-FFF2-40B4-BE49-F238E27FC236}">
                <a16:creationId xmlns:a16="http://schemas.microsoft.com/office/drawing/2014/main" id="{9826E89E-5C81-4D3D-092C-E3E137DD93F1}"/>
              </a:ext>
            </a:extLst>
          </p:cNvPr>
          <p:cNvSpPr/>
          <p:nvPr/>
        </p:nvSpPr>
        <p:spPr>
          <a:xfrm>
            <a:off x="333887" y="1425655"/>
            <a:ext cx="11430000" cy="2492990"/>
          </a:xfrm>
          <a:prstGeom prst="rect">
            <a:avLst/>
          </a:prstGeom>
        </p:spPr>
        <p:txBody>
          <a:bodyPr wrap="square">
            <a:spAutoFit/>
          </a:bodyPr>
          <a:lstStyle/>
          <a:p>
            <a:endParaRPr lang="fr-FR" sz="2000" dirty="0"/>
          </a:p>
          <a:p>
            <a:pPr algn="ctr"/>
            <a:r>
              <a:rPr lang="fr-FR" sz="3200" dirty="0"/>
              <a:t>La classe de Laila est composée de 25 </a:t>
            </a:r>
            <a:r>
              <a:rPr lang="fr-FR" sz="3200" b="1" dirty="0">
                <a:solidFill>
                  <a:srgbClr val="C00000"/>
                </a:solidFill>
              </a:rPr>
              <a:t>élèves</a:t>
            </a:r>
            <a:r>
              <a:rPr lang="fr-FR" sz="3200" dirty="0"/>
              <a:t>. Elle interroge ses camarades sur le nombre de membres de leurs familles. Voici les réponses. </a:t>
            </a:r>
          </a:p>
          <a:p>
            <a:pPr algn="ctr"/>
            <a:r>
              <a:rPr lang="fr-FR" sz="4000" b="1" dirty="0">
                <a:solidFill>
                  <a:schemeClr val="accent4"/>
                </a:solidFill>
              </a:rPr>
              <a:t>6,6,4,4,5,3,3,3,3,5,5,6,5,4,3,4,4,5,5,5,4,4,5,5,5</a:t>
            </a:r>
            <a:r>
              <a:rPr lang="fr-FR" sz="3200"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DFE63-DB3E-F72B-90BA-5667024B168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124219F-1DDA-B5D0-BDFB-03ED171AA9C6}"/>
              </a:ext>
            </a:extLst>
          </p:cNvPr>
          <p:cNvSpPr>
            <a:spLocks noGrp="1"/>
          </p:cNvSpPr>
          <p:nvPr>
            <p:ph type="title"/>
          </p:nvPr>
        </p:nvSpPr>
        <p:spPr>
          <a:xfrm>
            <a:off x="1030288" y="334005"/>
            <a:ext cx="10277091" cy="267549"/>
          </a:xfrm>
        </p:spPr>
        <p:txBody>
          <a:bodyPr/>
          <a:lstStyle/>
          <a:p>
            <a:r>
              <a:rPr lang="fr-FR" dirty="0"/>
              <a:t> Que constituent les élèves que Laila a interrogé?</a:t>
            </a:r>
          </a:p>
        </p:txBody>
      </p:sp>
      <p:sp>
        <p:nvSpPr>
          <p:cNvPr id="4" name="Espace réservé du contenu 3">
            <a:extLst>
              <a:ext uri="{FF2B5EF4-FFF2-40B4-BE49-F238E27FC236}">
                <a16:creationId xmlns:a16="http://schemas.microsoft.com/office/drawing/2014/main" id="{44E01FB1-AF60-B8B8-9A9A-CC68CE51B286}"/>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C5D55424-376A-B84C-0A8A-3D7FCD44A55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4">
            <a:extLst>
              <a:ext uri="{FF2B5EF4-FFF2-40B4-BE49-F238E27FC236}">
                <a16:creationId xmlns:a16="http://schemas.microsoft.com/office/drawing/2014/main" id="{C70E042F-43EC-45A9-7A3F-AB8FE32E32A5}"/>
              </a:ext>
            </a:extLst>
          </p:cNvPr>
          <p:cNvSpPr/>
          <p:nvPr/>
        </p:nvSpPr>
        <p:spPr>
          <a:xfrm>
            <a:off x="771939" y="5096497"/>
            <a:ext cx="2026429" cy="6814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t>Population</a:t>
            </a:r>
          </a:p>
        </p:txBody>
      </p:sp>
      <p:sp>
        <p:nvSpPr>
          <p:cNvPr id="8" name="Flèche droite à entaille 5">
            <a:extLst>
              <a:ext uri="{FF2B5EF4-FFF2-40B4-BE49-F238E27FC236}">
                <a16:creationId xmlns:a16="http://schemas.microsoft.com/office/drawing/2014/main" id="{767835E8-1C10-6137-73C0-5279EBED6A62}"/>
              </a:ext>
            </a:extLst>
          </p:cNvPr>
          <p:cNvSpPr/>
          <p:nvPr/>
        </p:nvSpPr>
        <p:spPr>
          <a:xfrm>
            <a:off x="3220930" y="5096497"/>
            <a:ext cx="735224" cy="70887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a:p>
        </p:txBody>
      </p:sp>
      <p:sp>
        <p:nvSpPr>
          <p:cNvPr id="9" name="Rectangle à coins arrondis 54">
            <a:extLst>
              <a:ext uri="{FF2B5EF4-FFF2-40B4-BE49-F238E27FC236}">
                <a16:creationId xmlns:a16="http://schemas.microsoft.com/office/drawing/2014/main" id="{131F1E4C-09C9-A812-E947-A1A3EE5A1483}"/>
              </a:ext>
            </a:extLst>
          </p:cNvPr>
          <p:cNvSpPr/>
          <p:nvPr/>
        </p:nvSpPr>
        <p:spPr>
          <a:xfrm>
            <a:off x="4378716" y="5069095"/>
            <a:ext cx="2206003" cy="7088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Parmi qui?</a:t>
            </a:r>
          </a:p>
        </p:txBody>
      </p:sp>
      <p:sp>
        <p:nvSpPr>
          <p:cNvPr id="10" name="Flèche droite à entaille 59">
            <a:extLst>
              <a:ext uri="{FF2B5EF4-FFF2-40B4-BE49-F238E27FC236}">
                <a16:creationId xmlns:a16="http://schemas.microsoft.com/office/drawing/2014/main" id="{85108705-9269-B923-D502-11E1E50DBC17}"/>
              </a:ext>
            </a:extLst>
          </p:cNvPr>
          <p:cNvSpPr/>
          <p:nvPr/>
        </p:nvSpPr>
        <p:spPr>
          <a:xfrm>
            <a:off x="6807580" y="5096497"/>
            <a:ext cx="735224" cy="70887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a:p>
        </p:txBody>
      </p:sp>
      <p:sp>
        <p:nvSpPr>
          <p:cNvPr id="11" name="Rectangle à coins arrondis 63">
            <a:extLst>
              <a:ext uri="{FF2B5EF4-FFF2-40B4-BE49-F238E27FC236}">
                <a16:creationId xmlns:a16="http://schemas.microsoft.com/office/drawing/2014/main" id="{DF15F8B2-73D9-B7F4-F5E4-2B5AB850355A}"/>
              </a:ext>
            </a:extLst>
          </p:cNvPr>
          <p:cNvSpPr/>
          <p:nvPr/>
        </p:nvSpPr>
        <p:spPr>
          <a:xfrm>
            <a:off x="7765665" y="5000297"/>
            <a:ext cx="3654396" cy="70887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Classe de Laila</a:t>
            </a:r>
          </a:p>
        </p:txBody>
      </p:sp>
      <p:sp>
        <p:nvSpPr>
          <p:cNvPr id="6" name="Rectangle 5">
            <a:extLst>
              <a:ext uri="{FF2B5EF4-FFF2-40B4-BE49-F238E27FC236}">
                <a16:creationId xmlns:a16="http://schemas.microsoft.com/office/drawing/2014/main" id="{1AA76581-47CD-A8B0-DC83-57AF5AB70D2B}"/>
              </a:ext>
            </a:extLst>
          </p:cNvPr>
          <p:cNvSpPr/>
          <p:nvPr/>
        </p:nvSpPr>
        <p:spPr>
          <a:xfrm>
            <a:off x="333887" y="1425655"/>
            <a:ext cx="11430000" cy="2492990"/>
          </a:xfrm>
          <a:prstGeom prst="rect">
            <a:avLst/>
          </a:prstGeom>
        </p:spPr>
        <p:txBody>
          <a:bodyPr wrap="square">
            <a:spAutoFit/>
          </a:bodyPr>
          <a:lstStyle/>
          <a:p>
            <a:endParaRPr lang="fr-FR" sz="2000" dirty="0"/>
          </a:p>
          <a:p>
            <a:pPr algn="ctr"/>
            <a:r>
              <a:rPr lang="fr-FR" sz="3200" b="1" dirty="0">
                <a:solidFill>
                  <a:srgbClr val="FF0000"/>
                </a:solidFill>
              </a:rPr>
              <a:t>La classe de Laila </a:t>
            </a:r>
            <a:r>
              <a:rPr lang="fr-FR" sz="3200" dirty="0"/>
              <a:t>est composée de 25 élèves. Elle interroge ses camarades sur le nombre de membres de leurs familles. Voici les réponses. </a:t>
            </a:r>
          </a:p>
          <a:p>
            <a:pPr algn="ctr"/>
            <a:r>
              <a:rPr lang="fr-FR" sz="4000" b="1" dirty="0">
                <a:solidFill>
                  <a:schemeClr val="accent4"/>
                </a:solidFill>
              </a:rPr>
              <a:t>6,6,4,4,5,3,3,3,3,5,5,6,5,4,3,4,4,5,5,5,4,4,5,5,5</a:t>
            </a:r>
            <a:r>
              <a:rPr lang="fr-FR" sz="3200"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58781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248EF-D5B5-CC71-FB7A-44EBD4ADF91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39B0296-6681-B093-5C64-CC1FB3941326}"/>
              </a:ext>
            </a:extLst>
          </p:cNvPr>
          <p:cNvSpPr>
            <a:spLocks noGrp="1"/>
          </p:cNvSpPr>
          <p:nvPr>
            <p:ph type="title"/>
          </p:nvPr>
        </p:nvSpPr>
        <p:spPr>
          <a:xfrm>
            <a:off x="1030288" y="334005"/>
            <a:ext cx="10277091" cy="267549"/>
          </a:xfrm>
        </p:spPr>
        <p:txBody>
          <a:bodyPr/>
          <a:lstStyle/>
          <a:p>
            <a:r>
              <a:rPr lang="fr-FR" dirty="0"/>
              <a:t> Combien d’élèves dans la classe de Laila?</a:t>
            </a:r>
          </a:p>
        </p:txBody>
      </p:sp>
      <p:sp>
        <p:nvSpPr>
          <p:cNvPr id="4" name="Espace réservé du contenu 3">
            <a:extLst>
              <a:ext uri="{FF2B5EF4-FFF2-40B4-BE49-F238E27FC236}">
                <a16:creationId xmlns:a16="http://schemas.microsoft.com/office/drawing/2014/main" id="{C90DFF4B-858C-5E9C-2C11-E6747E493188}"/>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0ED9990A-F307-7932-E353-561F425052A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7" name="Rectangle à coins arrondis 34">
            <a:extLst>
              <a:ext uri="{FF2B5EF4-FFF2-40B4-BE49-F238E27FC236}">
                <a16:creationId xmlns:a16="http://schemas.microsoft.com/office/drawing/2014/main" id="{231FD775-BAE5-58E6-2175-867CCABE8AC5}"/>
              </a:ext>
            </a:extLst>
          </p:cNvPr>
          <p:cNvSpPr/>
          <p:nvPr/>
        </p:nvSpPr>
        <p:spPr>
          <a:xfrm>
            <a:off x="418716" y="4930569"/>
            <a:ext cx="2574817" cy="760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t>Effectif total</a:t>
            </a:r>
          </a:p>
        </p:txBody>
      </p:sp>
      <p:sp>
        <p:nvSpPr>
          <p:cNvPr id="18" name="Flèche droite à entaille 38">
            <a:extLst>
              <a:ext uri="{FF2B5EF4-FFF2-40B4-BE49-F238E27FC236}">
                <a16:creationId xmlns:a16="http://schemas.microsoft.com/office/drawing/2014/main" id="{3C0E732F-87C8-B0A0-5B72-32536F1AD26D}"/>
              </a:ext>
            </a:extLst>
          </p:cNvPr>
          <p:cNvSpPr/>
          <p:nvPr/>
        </p:nvSpPr>
        <p:spPr>
          <a:xfrm>
            <a:off x="3256773" y="4902937"/>
            <a:ext cx="1008699"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19" name="Rectangle à coins arrondis 56">
            <a:extLst>
              <a:ext uri="{FF2B5EF4-FFF2-40B4-BE49-F238E27FC236}">
                <a16:creationId xmlns:a16="http://schemas.microsoft.com/office/drawing/2014/main" id="{AF327919-2889-8790-D374-BC757D432719}"/>
              </a:ext>
            </a:extLst>
          </p:cNvPr>
          <p:cNvSpPr/>
          <p:nvPr/>
        </p:nvSpPr>
        <p:spPr>
          <a:xfrm>
            <a:off x="4410483" y="4858580"/>
            <a:ext cx="2151669"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solidFill>
                  <a:schemeClr val="accent5">
                    <a:lumMod val="50000"/>
                  </a:schemeClr>
                </a:solidFill>
              </a:rPr>
              <a:t>Combien?</a:t>
            </a:r>
            <a:endParaRPr lang="fr-MA" sz="2800" b="1" dirty="0"/>
          </a:p>
        </p:txBody>
      </p:sp>
      <p:sp>
        <p:nvSpPr>
          <p:cNvPr id="20" name="Flèche droite à entaille 61">
            <a:extLst>
              <a:ext uri="{FF2B5EF4-FFF2-40B4-BE49-F238E27FC236}">
                <a16:creationId xmlns:a16="http://schemas.microsoft.com/office/drawing/2014/main" id="{4B2F8FC4-0061-3847-D18F-3265FB0F6BB9}"/>
              </a:ext>
            </a:extLst>
          </p:cNvPr>
          <p:cNvSpPr/>
          <p:nvPr/>
        </p:nvSpPr>
        <p:spPr>
          <a:xfrm>
            <a:off x="6770393" y="4902937"/>
            <a:ext cx="1134166"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21" name="Rectangle à coins arrondis 66">
            <a:extLst>
              <a:ext uri="{FF2B5EF4-FFF2-40B4-BE49-F238E27FC236}">
                <a16:creationId xmlns:a16="http://schemas.microsoft.com/office/drawing/2014/main" id="{E165D455-5F95-5ABF-8008-274EAEA60570}"/>
              </a:ext>
            </a:extLst>
          </p:cNvPr>
          <p:cNvSpPr/>
          <p:nvPr/>
        </p:nvSpPr>
        <p:spPr>
          <a:xfrm>
            <a:off x="8112800" y="4813917"/>
            <a:ext cx="3564388"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accent5">
                    <a:lumMod val="50000"/>
                  </a:schemeClr>
                </a:solidFill>
              </a:rPr>
              <a:t>N = 25</a:t>
            </a:r>
            <a:endParaRPr lang="fr-MA" sz="3200" b="1" dirty="0"/>
          </a:p>
        </p:txBody>
      </p:sp>
      <p:sp>
        <p:nvSpPr>
          <p:cNvPr id="3" name="Rectangle 2">
            <a:extLst>
              <a:ext uri="{FF2B5EF4-FFF2-40B4-BE49-F238E27FC236}">
                <a16:creationId xmlns:a16="http://schemas.microsoft.com/office/drawing/2014/main" id="{953A60E1-88EA-BEA0-D413-B23266814181}"/>
              </a:ext>
            </a:extLst>
          </p:cNvPr>
          <p:cNvSpPr/>
          <p:nvPr/>
        </p:nvSpPr>
        <p:spPr>
          <a:xfrm>
            <a:off x="333887" y="1425655"/>
            <a:ext cx="11430000" cy="2554545"/>
          </a:xfrm>
          <a:prstGeom prst="rect">
            <a:avLst/>
          </a:prstGeom>
        </p:spPr>
        <p:txBody>
          <a:bodyPr wrap="square">
            <a:spAutoFit/>
          </a:bodyPr>
          <a:lstStyle/>
          <a:p>
            <a:endParaRPr lang="fr-FR" sz="2000" dirty="0"/>
          </a:p>
          <a:p>
            <a:pPr algn="ctr"/>
            <a:r>
              <a:rPr lang="fr-FR" sz="3200" dirty="0"/>
              <a:t>La classe de Laila est composée de </a:t>
            </a:r>
            <a:r>
              <a:rPr lang="fr-FR" sz="3600" b="1" dirty="0">
                <a:solidFill>
                  <a:srgbClr val="FF0000"/>
                </a:solidFill>
              </a:rPr>
              <a:t>25</a:t>
            </a:r>
            <a:r>
              <a:rPr lang="fr-FR" sz="3200" dirty="0"/>
              <a:t> élèves. Elle interroge ses camarades sur le nombre de membres de leurs familles. Voici les réponses. </a:t>
            </a:r>
          </a:p>
          <a:p>
            <a:pPr algn="ctr"/>
            <a:r>
              <a:rPr lang="fr-FR" sz="4000" b="1" dirty="0">
                <a:solidFill>
                  <a:schemeClr val="accent4"/>
                </a:solidFill>
              </a:rPr>
              <a:t>6,6,4,4,5,3,3,3,3,5,5,6,5,4,3,4,4,5,5,5,4,4,5,5,5</a:t>
            </a:r>
            <a:r>
              <a:rPr lang="fr-FR" sz="3200"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114253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A657C-051D-B3AB-1546-63E3AAE8A6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0CB630E-EC1F-05DB-A8EE-28782BA429C9}"/>
              </a:ext>
            </a:extLst>
          </p:cNvPr>
          <p:cNvSpPr>
            <a:spLocks noGrp="1"/>
          </p:cNvSpPr>
          <p:nvPr>
            <p:ph type="title"/>
          </p:nvPr>
        </p:nvSpPr>
        <p:spPr>
          <a:xfrm>
            <a:off x="1030288" y="334005"/>
            <a:ext cx="10277091" cy="267549"/>
          </a:xfrm>
        </p:spPr>
        <p:txBody>
          <a:bodyPr/>
          <a:lstStyle/>
          <a:p>
            <a:r>
              <a:rPr lang="fr-FR" dirty="0"/>
              <a:t> Sur quoi Laila a interrogé les élèves de sa classe?</a:t>
            </a:r>
          </a:p>
        </p:txBody>
      </p:sp>
      <p:sp>
        <p:nvSpPr>
          <p:cNvPr id="4" name="Espace réservé du contenu 3">
            <a:extLst>
              <a:ext uri="{FF2B5EF4-FFF2-40B4-BE49-F238E27FC236}">
                <a16:creationId xmlns:a16="http://schemas.microsoft.com/office/drawing/2014/main" id="{5B601843-14FF-D16A-D1F5-BB5CCA4B002B}"/>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BD283F8E-BFC0-FBC6-A153-01E0812ED4A8}"/>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35">
            <a:extLst>
              <a:ext uri="{FF2B5EF4-FFF2-40B4-BE49-F238E27FC236}">
                <a16:creationId xmlns:a16="http://schemas.microsoft.com/office/drawing/2014/main" id="{826D8527-0700-C278-74BD-6DA231F84D69}"/>
              </a:ext>
            </a:extLst>
          </p:cNvPr>
          <p:cNvSpPr/>
          <p:nvPr/>
        </p:nvSpPr>
        <p:spPr>
          <a:xfrm>
            <a:off x="792480" y="4427454"/>
            <a:ext cx="2085336" cy="760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800" b="1" dirty="0"/>
              <a:t>Caractère</a:t>
            </a:r>
          </a:p>
        </p:txBody>
      </p:sp>
      <p:sp>
        <p:nvSpPr>
          <p:cNvPr id="6" name="Flèche droite à entaille 39">
            <a:extLst>
              <a:ext uri="{FF2B5EF4-FFF2-40B4-BE49-F238E27FC236}">
                <a16:creationId xmlns:a16="http://schemas.microsoft.com/office/drawing/2014/main" id="{24A64D24-D2C7-7B50-C361-4F2F3F68C3F2}"/>
              </a:ext>
            </a:extLst>
          </p:cNvPr>
          <p:cNvSpPr/>
          <p:nvPr/>
        </p:nvSpPr>
        <p:spPr>
          <a:xfrm>
            <a:off x="3111758" y="4427454"/>
            <a:ext cx="1150048"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7" name="Rectangle à coins arrondis 58">
            <a:extLst>
              <a:ext uri="{FF2B5EF4-FFF2-40B4-BE49-F238E27FC236}">
                <a16:creationId xmlns:a16="http://schemas.microsoft.com/office/drawing/2014/main" id="{F2694F21-4193-ABE9-C477-FE34C726A2F0}"/>
              </a:ext>
            </a:extLst>
          </p:cNvPr>
          <p:cNvSpPr/>
          <p:nvPr/>
        </p:nvSpPr>
        <p:spPr>
          <a:xfrm>
            <a:off x="4495748" y="4382790"/>
            <a:ext cx="2085336"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accent5">
                    <a:lumMod val="50000"/>
                  </a:schemeClr>
                </a:solidFill>
              </a:rPr>
              <a:t>Quoi?</a:t>
            </a:r>
            <a:endParaRPr lang="fr-MA" sz="3200" b="1" dirty="0"/>
          </a:p>
        </p:txBody>
      </p:sp>
      <p:sp>
        <p:nvSpPr>
          <p:cNvPr id="8" name="Rectangle à coins arrondis 67">
            <a:extLst>
              <a:ext uri="{FF2B5EF4-FFF2-40B4-BE49-F238E27FC236}">
                <a16:creationId xmlns:a16="http://schemas.microsoft.com/office/drawing/2014/main" id="{9C6FD022-AB95-26D6-D3AF-D1C1DB941E09}"/>
              </a:ext>
            </a:extLst>
          </p:cNvPr>
          <p:cNvSpPr/>
          <p:nvPr/>
        </p:nvSpPr>
        <p:spPr>
          <a:xfrm>
            <a:off x="8199016" y="4217713"/>
            <a:ext cx="3276090" cy="126946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accent5">
                    <a:lumMod val="50000"/>
                  </a:schemeClr>
                </a:solidFill>
              </a:rPr>
              <a:t>Nombre de membres</a:t>
            </a:r>
          </a:p>
          <a:p>
            <a:pPr algn="ctr"/>
            <a:r>
              <a:rPr lang="fr-FR" sz="2800" b="1" dirty="0">
                <a:solidFill>
                  <a:schemeClr val="accent5">
                    <a:lumMod val="50000"/>
                  </a:schemeClr>
                </a:solidFill>
              </a:rPr>
              <a:t>de la famille</a:t>
            </a:r>
            <a:endParaRPr lang="fr-MA" sz="2800" b="1" dirty="0"/>
          </a:p>
        </p:txBody>
      </p:sp>
      <p:sp>
        <p:nvSpPr>
          <p:cNvPr id="9" name="Flèche droite à entaille 39">
            <a:extLst>
              <a:ext uri="{FF2B5EF4-FFF2-40B4-BE49-F238E27FC236}">
                <a16:creationId xmlns:a16="http://schemas.microsoft.com/office/drawing/2014/main" id="{7606E7CB-A633-7DB5-4FA6-EC94C587156C}"/>
              </a:ext>
            </a:extLst>
          </p:cNvPr>
          <p:cNvSpPr/>
          <p:nvPr/>
        </p:nvSpPr>
        <p:spPr>
          <a:xfrm>
            <a:off x="6923233" y="4382790"/>
            <a:ext cx="1115477"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11" name="Rectangle 10">
            <a:extLst>
              <a:ext uri="{FF2B5EF4-FFF2-40B4-BE49-F238E27FC236}">
                <a16:creationId xmlns:a16="http://schemas.microsoft.com/office/drawing/2014/main" id="{558770D0-0ACC-1471-DFC9-6EE87F03309C}"/>
              </a:ext>
            </a:extLst>
          </p:cNvPr>
          <p:cNvSpPr/>
          <p:nvPr/>
        </p:nvSpPr>
        <p:spPr>
          <a:xfrm>
            <a:off x="333887" y="1425655"/>
            <a:ext cx="11430000" cy="2492990"/>
          </a:xfrm>
          <a:prstGeom prst="rect">
            <a:avLst/>
          </a:prstGeom>
        </p:spPr>
        <p:txBody>
          <a:bodyPr wrap="square">
            <a:spAutoFit/>
          </a:bodyPr>
          <a:lstStyle/>
          <a:p>
            <a:endParaRPr lang="fr-FR" sz="2000" dirty="0"/>
          </a:p>
          <a:p>
            <a:pPr algn="ctr"/>
            <a:r>
              <a:rPr lang="fr-FR" sz="3200" dirty="0"/>
              <a:t>La classe de Laila est composée de 25 élèves. Elle interroge ses camarades sur </a:t>
            </a:r>
            <a:r>
              <a:rPr lang="fr-FR" sz="3200" b="1" dirty="0">
                <a:solidFill>
                  <a:srgbClr val="FF0000"/>
                </a:solidFill>
              </a:rPr>
              <a:t>le nombre de membres de leurs familles</a:t>
            </a:r>
            <a:r>
              <a:rPr lang="fr-FR" sz="3200" dirty="0"/>
              <a:t>. Voici les réponses. </a:t>
            </a:r>
          </a:p>
          <a:p>
            <a:pPr algn="ctr"/>
            <a:r>
              <a:rPr lang="fr-FR" sz="4000" b="1" dirty="0">
                <a:solidFill>
                  <a:schemeClr val="accent4"/>
                </a:solidFill>
              </a:rPr>
              <a:t>6,6,4,4,5,3,3,3,3,5,5,6,5,4,3,4,4,5,5,5,4,4,5,5,5</a:t>
            </a:r>
            <a:r>
              <a:rPr lang="fr-FR" sz="3200"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329607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068E2-15BC-35F3-02DA-CA487A1E1FE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CD7227-E772-F8A2-3C5D-ADE167148B4C}"/>
              </a:ext>
            </a:extLst>
          </p:cNvPr>
          <p:cNvSpPr>
            <a:spLocks noGrp="1"/>
          </p:cNvSpPr>
          <p:nvPr>
            <p:ph type="title"/>
          </p:nvPr>
        </p:nvSpPr>
        <p:spPr>
          <a:xfrm>
            <a:off x="1030288" y="334005"/>
            <a:ext cx="10277091" cy="267549"/>
          </a:xfrm>
        </p:spPr>
        <p:txBody>
          <a:bodyPr/>
          <a:lstStyle/>
          <a:p>
            <a:r>
              <a:rPr lang="fr-FR" dirty="0"/>
              <a:t> Quelle sont les valeurs du nombre de membres de la famille?</a:t>
            </a:r>
          </a:p>
        </p:txBody>
      </p:sp>
      <p:sp>
        <p:nvSpPr>
          <p:cNvPr id="4" name="Espace réservé du contenu 3">
            <a:extLst>
              <a:ext uri="{FF2B5EF4-FFF2-40B4-BE49-F238E27FC236}">
                <a16:creationId xmlns:a16="http://schemas.microsoft.com/office/drawing/2014/main" id="{6E5C58F4-0BBA-B7F2-9FA1-3D9BD489D650}"/>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8A91EB3D-497D-E6B4-F2BB-23A2B390A091}"/>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1" name="Rectangle à coins arrondis 100">
            <a:extLst>
              <a:ext uri="{FF2B5EF4-FFF2-40B4-BE49-F238E27FC236}">
                <a16:creationId xmlns:a16="http://schemas.microsoft.com/office/drawing/2014/main" id="{AE400D0F-28F1-6614-6BAB-02C649F7C652}"/>
              </a:ext>
            </a:extLst>
          </p:cNvPr>
          <p:cNvSpPr/>
          <p:nvPr/>
        </p:nvSpPr>
        <p:spPr>
          <a:xfrm>
            <a:off x="755375" y="5014280"/>
            <a:ext cx="2916608" cy="8042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Valeurs du caractère</a:t>
            </a:r>
          </a:p>
        </p:txBody>
      </p:sp>
      <p:sp>
        <p:nvSpPr>
          <p:cNvPr id="12" name="Rectangle à coins arrondis 102">
            <a:extLst>
              <a:ext uri="{FF2B5EF4-FFF2-40B4-BE49-F238E27FC236}">
                <a16:creationId xmlns:a16="http://schemas.microsoft.com/office/drawing/2014/main" id="{D6AA89AE-43F6-4C7A-6B34-988AF809244E}"/>
              </a:ext>
            </a:extLst>
          </p:cNvPr>
          <p:cNvSpPr/>
          <p:nvPr/>
        </p:nvSpPr>
        <p:spPr>
          <a:xfrm>
            <a:off x="5082597" y="5014280"/>
            <a:ext cx="1867865"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13" name="Rectangle à coins arrondis 104">
            <a:extLst>
              <a:ext uri="{FF2B5EF4-FFF2-40B4-BE49-F238E27FC236}">
                <a16:creationId xmlns:a16="http://schemas.microsoft.com/office/drawing/2014/main" id="{357FDCE9-D973-176B-6DEF-7E2196F13440}"/>
              </a:ext>
            </a:extLst>
          </p:cNvPr>
          <p:cNvSpPr/>
          <p:nvPr/>
        </p:nvSpPr>
        <p:spPr>
          <a:xfrm>
            <a:off x="8534535" y="5014280"/>
            <a:ext cx="3094247"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3; 4; 5; 6</a:t>
            </a:r>
            <a:endParaRPr lang="fr-MA" sz="2400" b="1" dirty="0"/>
          </a:p>
        </p:txBody>
      </p:sp>
      <p:sp>
        <p:nvSpPr>
          <p:cNvPr id="14" name="Flèche droite à entaille 39">
            <a:extLst>
              <a:ext uri="{FF2B5EF4-FFF2-40B4-BE49-F238E27FC236}">
                <a16:creationId xmlns:a16="http://schemas.microsoft.com/office/drawing/2014/main" id="{875C9DE4-C78F-BAD5-5515-B16431FE112D}"/>
              </a:ext>
            </a:extLst>
          </p:cNvPr>
          <p:cNvSpPr/>
          <p:nvPr/>
        </p:nvSpPr>
        <p:spPr>
          <a:xfrm>
            <a:off x="3845439" y="5014280"/>
            <a:ext cx="1111126"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15" name="Flèche droite à entaille 39">
            <a:extLst>
              <a:ext uri="{FF2B5EF4-FFF2-40B4-BE49-F238E27FC236}">
                <a16:creationId xmlns:a16="http://schemas.microsoft.com/office/drawing/2014/main" id="{CDF63DD6-A989-1E61-086D-3E3BAEDFD21C}"/>
              </a:ext>
            </a:extLst>
          </p:cNvPr>
          <p:cNvSpPr/>
          <p:nvPr/>
        </p:nvSpPr>
        <p:spPr>
          <a:xfrm>
            <a:off x="7297376" y="5014280"/>
            <a:ext cx="1111127" cy="8499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17" name="Ellipse 16">
            <a:extLst>
              <a:ext uri="{FF2B5EF4-FFF2-40B4-BE49-F238E27FC236}">
                <a16:creationId xmlns:a16="http://schemas.microsoft.com/office/drawing/2014/main" id="{BB06A26E-72DA-608F-638A-9F569CDE0460}"/>
              </a:ext>
            </a:extLst>
          </p:cNvPr>
          <p:cNvSpPr/>
          <p:nvPr/>
        </p:nvSpPr>
        <p:spPr>
          <a:xfrm>
            <a:off x="337217" y="2546955"/>
            <a:ext cx="11517566" cy="1602193"/>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5F97E023-FA87-888C-A4D7-47470C7C3271}"/>
              </a:ext>
            </a:extLst>
          </p:cNvPr>
          <p:cNvSpPr/>
          <p:nvPr/>
        </p:nvSpPr>
        <p:spPr>
          <a:xfrm>
            <a:off x="337217" y="1187222"/>
            <a:ext cx="11430000" cy="2492990"/>
          </a:xfrm>
          <a:prstGeom prst="rect">
            <a:avLst/>
          </a:prstGeom>
        </p:spPr>
        <p:txBody>
          <a:bodyPr wrap="square">
            <a:spAutoFit/>
          </a:bodyPr>
          <a:lstStyle/>
          <a:p>
            <a:endParaRPr lang="fr-FR" sz="2000" dirty="0"/>
          </a:p>
          <a:p>
            <a:pPr algn="ctr"/>
            <a:r>
              <a:rPr lang="fr-FR" sz="3200" dirty="0"/>
              <a:t>La classe de Laila est composée de 25 </a:t>
            </a:r>
            <a:r>
              <a:rPr lang="fr-FR" sz="3200" b="1" dirty="0">
                <a:solidFill>
                  <a:srgbClr val="C00000"/>
                </a:solidFill>
              </a:rPr>
              <a:t>élèves</a:t>
            </a:r>
            <a:r>
              <a:rPr lang="fr-FR" sz="3200" dirty="0"/>
              <a:t>. Elle interroge ses camarades sur le nombre de membres de leurs familles. Voici les réponses. </a:t>
            </a:r>
          </a:p>
          <a:p>
            <a:pPr algn="ctr"/>
            <a:r>
              <a:rPr lang="fr-FR" sz="4000" b="1" dirty="0">
                <a:solidFill>
                  <a:schemeClr val="accent4"/>
                </a:solidFill>
              </a:rPr>
              <a:t>6,6,4,4,5,3,3,3,3,5,5,6,5,4,3,4,4,5,5,5,4,4,5,5,5</a:t>
            </a:r>
            <a:r>
              <a:rPr lang="fr-FR" sz="3200"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109119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83E1C-98C2-FF90-DB70-0F7EDD4BAC5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FAA4E77-F9EC-4C5E-FDD1-4A31E0B052C4}"/>
              </a:ext>
            </a:extLst>
          </p:cNvPr>
          <p:cNvSpPr>
            <a:spLocks noGrp="1"/>
          </p:cNvSpPr>
          <p:nvPr>
            <p:ph type="title"/>
          </p:nvPr>
        </p:nvSpPr>
        <p:spPr>
          <a:xfrm>
            <a:off x="1030288" y="334005"/>
            <a:ext cx="10277091" cy="267549"/>
          </a:xfrm>
        </p:spPr>
        <p:txBody>
          <a:bodyPr/>
          <a:lstStyle/>
          <a:p>
            <a:r>
              <a:rPr lang="fr-FR" dirty="0"/>
              <a:t> Quelle est la nature des valeurs du caractère étudié?</a:t>
            </a:r>
          </a:p>
        </p:txBody>
      </p:sp>
      <p:sp>
        <p:nvSpPr>
          <p:cNvPr id="4" name="Espace réservé du contenu 3">
            <a:extLst>
              <a:ext uri="{FF2B5EF4-FFF2-40B4-BE49-F238E27FC236}">
                <a16:creationId xmlns:a16="http://schemas.microsoft.com/office/drawing/2014/main" id="{ECD3F4DC-ECD3-0F3D-E9D6-3273B0635330}"/>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F3D427AA-746A-2AC4-F052-B7CF6792499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100">
            <a:extLst>
              <a:ext uri="{FF2B5EF4-FFF2-40B4-BE49-F238E27FC236}">
                <a16:creationId xmlns:a16="http://schemas.microsoft.com/office/drawing/2014/main" id="{9F7CD78B-E632-7079-C366-111F60B4CBF5}"/>
              </a:ext>
            </a:extLst>
          </p:cNvPr>
          <p:cNvSpPr/>
          <p:nvPr/>
        </p:nvSpPr>
        <p:spPr>
          <a:xfrm>
            <a:off x="2633869" y="4034071"/>
            <a:ext cx="8010939" cy="8042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Les valeurs du caractère étudié  sont  des nombres</a:t>
            </a:r>
          </a:p>
        </p:txBody>
      </p:sp>
      <p:sp>
        <p:nvSpPr>
          <p:cNvPr id="6" name="Rectangle à coins arrondis 104">
            <a:extLst>
              <a:ext uri="{FF2B5EF4-FFF2-40B4-BE49-F238E27FC236}">
                <a16:creationId xmlns:a16="http://schemas.microsoft.com/office/drawing/2014/main" id="{76C154B3-AC11-C280-3641-36D9987C776D}"/>
              </a:ext>
            </a:extLst>
          </p:cNvPr>
          <p:cNvSpPr/>
          <p:nvPr/>
        </p:nvSpPr>
        <p:spPr>
          <a:xfrm>
            <a:off x="1894107" y="5674015"/>
            <a:ext cx="9490461" cy="8499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Je dis que ce caractère est quantitatif</a:t>
            </a:r>
            <a:endParaRPr lang="fr-MA" sz="2400" b="1" dirty="0"/>
          </a:p>
        </p:txBody>
      </p:sp>
      <p:sp>
        <p:nvSpPr>
          <p:cNvPr id="7" name="Flèche droite à entaille 39">
            <a:extLst>
              <a:ext uri="{FF2B5EF4-FFF2-40B4-BE49-F238E27FC236}">
                <a16:creationId xmlns:a16="http://schemas.microsoft.com/office/drawing/2014/main" id="{E417C13A-29E4-E7D2-E77E-D568075E51B5}"/>
              </a:ext>
            </a:extLst>
          </p:cNvPr>
          <p:cNvSpPr/>
          <p:nvPr/>
        </p:nvSpPr>
        <p:spPr>
          <a:xfrm rot="5228316">
            <a:off x="6282209" y="5007319"/>
            <a:ext cx="714258" cy="562942"/>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600" dirty="0"/>
          </a:p>
        </p:txBody>
      </p:sp>
      <p:sp>
        <p:nvSpPr>
          <p:cNvPr id="9" name="Ellipse 8">
            <a:extLst>
              <a:ext uri="{FF2B5EF4-FFF2-40B4-BE49-F238E27FC236}">
                <a16:creationId xmlns:a16="http://schemas.microsoft.com/office/drawing/2014/main" id="{AC46367C-BB23-D720-C192-5E4F8A0397F6}"/>
              </a:ext>
            </a:extLst>
          </p:cNvPr>
          <p:cNvSpPr/>
          <p:nvPr/>
        </p:nvSpPr>
        <p:spPr>
          <a:xfrm>
            <a:off x="381000" y="2175418"/>
            <a:ext cx="11430000" cy="1558288"/>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80D7F10-CD32-6019-71BC-AB677AFCE415}"/>
              </a:ext>
            </a:extLst>
          </p:cNvPr>
          <p:cNvSpPr/>
          <p:nvPr/>
        </p:nvSpPr>
        <p:spPr>
          <a:xfrm>
            <a:off x="381000" y="849232"/>
            <a:ext cx="11430000" cy="2492990"/>
          </a:xfrm>
          <a:prstGeom prst="rect">
            <a:avLst/>
          </a:prstGeom>
        </p:spPr>
        <p:txBody>
          <a:bodyPr wrap="square">
            <a:spAutoFit/>
          </a:bodyPr>
          <a:lstStyle/>
          <a:p>
            <a:endParaRPr lang="fr-FR" sz="2000" dirty="0"/>
          </a:p>
          <a:p>
            <a:pPr algn="ctr"/>
            <a:r>
              <a:rPr lang="fr-FR" sz="3200" dirty="0"/>
              <a:t>La classe de Laila est composée de 25 </a:t>
            </a:r>
            <a:r>
              <a:rPr lang="fr-FR" sz="3200" b="1" dirty="0">
                <a:solidFill>
                  <a:srgbClr val="C00000"/>
                </a:solidFill>
              </a:rPr>
              <a:t>élèves</a:t>
            </a:r>
            <a:r>
              <a:rPr lang="fr-FR" sz="3200" dirty="0"/>
              <a:t>. Elle interroge ses camarades sur le nombre de membres de leurs familles. Voici les réponses. </a:t>
            </a:r>
          </a:p>
          <a:p>
            <a:pPr algn="ctr"/>
            <a:r>
              <a:rPr lang="fr-FR" sz="4000" b="1" dirty="0">
                <a:solidFill>
                  <a:schemeClr val="accent4"/>
                </a:solidFill>
              </a:rPr>
              <a:t>6,6,4,4,5,3,3,3,3,5,5,6,5,4,3,4,4,5,5,5,4,4,5,5,5</a:t>
            </a:r>
            <a:r>
              <a:rPr lang="fr-FR" sz="3200"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246171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14AA9-02C8-0D41-5F16-9792BFDE7E1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7E8C46A-3786-398F-4B50-65E56A713F7F}"/>
              </a:ext>
            </a:extLst>
          </p:cNvPr>
          <p:cNvSpPr>
            <a:spLocks noGrp="1"/>
          </p:cNvSpPr>
          <p:nvPr>
            <p:ph type="title"/>
          </p:nvPr>
        </p:nvSpPr>
        <p:spPr>
          <a:xfrm>
            <a:off x="1030288" y="334005"/>
            <a:ext cx="10277091" cy="267549"/>
          </a:xfrm>
        </p:spPr>
        <p:txBody>
          <a:bodyPr/>
          <a:lstStyle/>
          <a:p>
            <a:r>
              <a:rPr lang="fr-FR" dirty="0"/>
              <a:t>Voici le lexique statistique de base que  j’ai défini pour cette série statistique</a:t>
            </a:r>
          </a:p>
        </p:txBody>
      </p:sp>
      <p:sp>
        <p:nvSpPr>
          <p:cNvPr id="4" name="Espace réservé du contenu 3">
            <a:extLst>
              <a:ext uri="{FF2B5EF4-FFF2-40B4-BE49-F238E27FC236}">
                <a16:creationId xmlns:a16="http://schemas.microsoft.com/office/drawing/2014/main" id="{317D7C87-D5E9-E5CE-65B3-E5F0878E23DA}"/>
              </a:ext>
            </a:extLst>
          </p:cNvPr>
          <p:cNvSpPr>
            <a:spLocks noGrp="1"/>
          </p:cNvSpPr>
          <p:nvPr>
            <p:ph sz="quarter" idx="11"/>
          </p:nvPr>
        </p:nvSpPr>
        <p:spPr/>
        <p:txBody>
          <a:bodyPr/>
          <a:lstStyle/>
          <a:p>
            <a:r>
              <a:rPr lang="fr-FR" dirty="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A45F8D11-2CFF-4FE3-1B9F-33110A315911}"/>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950B6A05-7B26-005E-BB6E-68EA555E3FBF}"/>
              </a:ext>
            </a:extLst>
          </p:cNvPr>
          <p:cNvPicPr>
            <a:picLocks noChangeAspect="1"/>
          </p:cNvPicPr>
          <p:nvPr/>
        </p:nvPicPr>
        <p:blipFill>
          <a:blip r:embed="rId3"/>
          <a:stretch>
            <a:fillRect/>
          </a:stretch>
        </p:blipFill>
        <p:spPr>
          <a:xfrm>
            <a:off x="324504" y="1134909"/>
            <a:ext cx="11384896" cy="782818"/>
          </a:xfrm>
          <a:prstGeom prst="rect">
            <a:avLst/>
          </a:prstGeom>
        </p:spPr>
      </p:pic>
      <p:pic>
        <p:nvPicPr>
          <p:cNvPr id="8" name="Image 7">
            <a:extLst>
              <a:ext uri="{FF2B5EF4-FFF2-40B4-BE49-F238E27FC236}">
                <a16:creationId xmlns:a16="http://schemas.microsoft.com/office/drawing/2014/main" id="{6AAD5C83-B574-39C4-1942-03190AE0677A}"/>
              </a:ext>
            </a:extLst>
          </p:cNvPr>
          <p:cNvPicPr>
            <a:picLocks noChangeAspect="1"/>
          </p:cNvPicPr>
          <p:nvPr/>
        </p:nvPicPr>
        <p:blipFill>
          <a:blip r:embed="rId4"/>
          <a:stretch>
            <a:fillRect/>
          </a:stretch>
        </p:blipFill>
        <p:spPr>
          <a:xfrm>
            <a:off x="560003" y="2221112"/>
            <a:ext cx="10951512" cy="645180"/>
          </a:xfrm>
          <a:prstGeom prst="rect">
            <a:avLst/>
          </a:prstGeom>
        </p:spPr>
      </p:pic>
      <p:pic>
        <p:nvPicPr>
          <p:cNvPr id="10" name="Image 9">
            <a:extLst>
              <a:ext uri="{FF2B5EF4-FFF2-40B4-BE49-F238E27FC236}">
                <a16:creationId xmlns:a16="http://schemas.microsoft.com/office/drawing/2014/main" id="{61B76F21-2E38-5A9F-F828-012E5C55120A}"/>
              </a:ext>
            </a:extLst>
          </p:cNvPr>
          <p:cNvPicPr>
            <a:picLocks noChangeAspect="1"/>
          </p:cNvPicPr>
          <p:nvPr/>
        </p:nvPicPr>
        <p:blipFill>
          <a:blip r:embed="rId5"/>
          <a:stretch>
            <a:fillRect/>
          </a:stretch>
        </p:blipFill>
        <p:spPr>
          <a:xfrm>
            <a:off x="426185" y="3169676"/>
            <a:ext cx="11416035" cy="759917"/>
          </a:xfrm>
          <a:prstGeom prst="rect">
            <a:avLst/>
          </a:prstGeom>
        </p:spPr>
      </p:pic>
      <p:pic>
        <p:nvPicPr>
          <p:cNvPr id="14" name="Image 13">
            <a:extLst>
              <a:ext uri="{FF2B5EF4-FFF2-40B4-BE49-F238E27FC236}">
                <a16:creationId xmlns:a16="http://schemas.microsoft.com/office/drawing/2014/main" id="{8E6D8EAC-B668-6F70-7A61-C30FFD0DFC3C}"/>
              </a:ext>
            </a:extLst>
          </p:cNvPr>
          <p:cNvPicPr>
            <a:picLocks noChangeAspect="1"/>
          </p:cNvPicPr>
          <p:nvPr/>
        </p:nvPicPr>
        <p:blipFill>
          <a:blip r:embed="rId6"/>
          <a:stretch>
            <a:fillRect/>
          </a:stretch>
        </p:blipFill>
        <p:spPr>
          <a:xfrm>
            <a:off x="318411" y="4118241"/>
            <a:ext cx="11549852" cy="1025136"/>
          </a:xfrm>
          <a:prstGeom prst="rect">
            <a:avLst/>
          </a:prstGeom>
        </p:spPr>
      </p:pic>
      <p:pic>
        <p:nvPicPr>
          <p:cNvPr id="18" name="Image 17">
            <a:extLst>
              <a:ext uri="{FF2B5EF4-FFF2-40B4-BE49-F238E27FC236}">
                <a16:creationId xmlns:a16="http://schemas.microsoft.com/office/drawing/2014/main" id="{CD3D89FC-626C-2051-123A-24B755617C54}"/>
              </a:ext>
            </a:extLst>
          </p:cNvPr>
          <p:cNvPicPr>
            <a:picLocks noChangeAspect="1"/>
          </p:cNvPicPr>
          <p:nvPr/>
        </p:nvPicPr>
        <p:blipFill>
          <a:blip r:embed="rId7"/>
          <a:stretch>
            <a:fillRect/>
          </a:stretch>
        </p:blipFill>
        <p:spPr>
          <a:xfrm>
            <a:off x="456012" y="5419337"/>
            <a:ext cx="11159493" cy="871311"/>
          </a:xfrm>
          <a:prstGeom prst="rect">
            <a:avLst/>
          </a:prstGeom>
        </p:spPr>
      </p:pic>
    </p:spTree>
    <p:extLst>
      <p:ext uri="{BB962C8B-B14F-4D97-AF65-F5344CB8AC3E}">
        <p14:creationId xmlns:p14="http://schemas.microsoft.com/office/powerpoint/2010/main" val="3883947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D70E5-446C-D6F3-7476-5A8E4CFCEBC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7B3EB91-1E57-5952-1283-E0521DD5D67A}"/>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894657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37339-B4B9-9EF1-050C-66478E669F3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D2D6FA-4E15-5928-A852-F08D3D4C2487}"/>
              </a:ext>
            </a:extLst>
          </p:cNvPr>
          <p:cNvSpPr>
            <a:spLocks noGrp="1"/>
          </p:cNvSpPr>
          <p:nvPr>
            <p:ph type="title"/>
          </p:nvPr>
        </p:nvSpPr>
        <p:spPr/>
        <p:txBody>
          <a:bodyPr/>
          <a:lstStyle/>
          <a:p>
            <a:r>
              <a:rPr lang="fr-FR" dirty="0"/>
              <a:t>Nous allons examiner la situation suivante:</a:t>
            </a:r>
          </a:p>
        </p:txBody>
      </p:sp>
      <p:sp>
        <p:nvSpPr>
          <p:cNvPr id="4" name="Espace réservé du contenu 3">
            <a:extLst>
              <a:ext uri="{FF2B5EF4-FFF2-40B4-BE49-F238E27FC236}">
                <a16:creationId xmlns:a16="http://schemas.microsoft.com/office/drawing/2014/main" id="{9AE18AFD-FC8C-BCF4-38C4-61D24FC3E404}"/>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laisse un moment de réflexion et explique la situation</a:t>
            </a:r>
          </a:p>
        </p:txBody>
      </p:sp>
      <p:grpSp>
        <p:nvGrpSpPr>
          <p:cNvPr id="10" name="Groupe 9">
            <a:extLst>
              <a:ext uri="{FF2B5EF4-FFF2-40B4-BE49-F238E27FC236}">
                <a16:creationId xmlns:a16="http://schemas.microsoft.com/office/drawing/2014/main" id="{97AF11AB-B057-347A-F402-0CB228DEBBD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C66250B-1034-995C-8AAE-7C2CEC253AA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6989359-4C2A-2DD5-6F3E-4F17554A070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5" name="ZoneTexte 4">
            <a:extLst>
              <a:ext uri="{FF2B5EF4-FFF2-40B4-BE49-F238E27FC236}">
                <a16:creationId xmlns:a16="http://schemas.microsoft.com/office/drawing/2014/main" id="{87B58171-9D34-41B9-833C-1D4100209DA0}"/>
              </a:ext>
            </a:extLst>
          </p:cNvPr>
          <p:cNvSpPr txBox="1"/>
          <p:nvPr/>
        </p:nvSpPr>
        <p:spPr>
          <a:xfrm>
            <a:off x="313081" y="1636111"/>
            <a:ext cx="11325691" cy="3785652"/>
          </a:xfrm>
          <a:prstGeom prst="rect">
            <a:avLst/>
          </a:prstGeom>
          <a:noFill/>
        </p:spPr>
        <p:txBody>
          <a:bodyPr wrap="square">
            <a:spAutoFit/>
          </a:bodyPr>
          <a:lstStyle/>
          <a:p>
            <a:pPr algn="ctr"/>
            <a:r>
              <a:rPr lang="fr-FR" sz="3600" dirty="0"/>
              <a:t>Dans un quartier ou vivent  60 adolescents, Ils  indiquent le nombre de jeux vidéo qu'ils possèdent sur leur téléphone :</a:t>
            </a:r>
          </a:p>
          <a:p>
            <a:pPr algn="ctr"/>
            <a:r>
              <a:rPr lang="fr-FR" sz="4400" b="1" dirty="0">
                <a:solidFill>
                  <a:srgbClr val="C00000"/>
                </a:solidFill>
              </a:rPr>
              <a:t>0, 1, 2, 3, 4, 5, 6, 0, 1, 2, 3, 4, 5, 6, 0, 1, 2, 3, 4, 5, 6, 0, 1, 2, 3, 4, 5, 6, 0, 1, 2, 3, 4, 5, 6, 0, 1, 2, 3, 4, 5, 6, 0, 1, 2, 3, 4, 5, 6, 0, 1, 2, 3, 4, 5, 6,1</a:t>
            </a:r>
            <a:endParaRPr lang="fr-FR" sz="3600" b="1" dirty="0">
              <a:solidFill>
                <a:srgbClr val="C00000"/>
              </a:solidFill>
            </a:endParaRPr>
          </a:p>
        </p:txBody>
      </p:sp>
    </p:spTree>
    <p:extLst>
      <p:ext uri="{BB962C8B-B14F-4D97-AF65-F5344CB8AC3E}">
        <p14:creationId xmlns:p14="http://schemas.microsoft.com/office/powerpoint/2010/main" val="27813869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00B7C-AF1C-4B8D-E82F-C8FE5F873FD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8753FB-29A8-3D5F-0EE5-A7580584658A}"/>
              </a:ext>
            </a:extLst>
          </p:cNvPr>
          <p:cNvSpPr>
            <a:spLocks noGrp="1"/>
          </p:cNvSpPr>
          <p:nvPr>
            <p:ph type="title"/>
          </p:nvPr>
        </p:nvSpPr>
        <p:spPr/>
        <p:txBody>
          <a:bodyPr/>
          <a:lstStyle/>
          <a:p>
            <a:r>
              <a:rPr lang="fr-FR" dirty="0"/>
              <a:t>Relier  la réponse avec le lexique  qui convient.</a:t>
            </a:r>
          </a:p>
        </p:txBody>
      </p:sp>
      <p:sp>
        <p:nvSpPr>
          <p:cNvPr id="4" name="Espace réservé du contenu 3">
            <a:extLst>
              <a:ext uri="{FF2B5EF4-FFF2-40B4-BE49-F238E27FC236}">
                <a16:creationId xmlns:a16="http://schemas.microsoft.com/office/drawing/2014/main" id="{2782DC70-0A9D-4CC2-36E5-00234349640B}"/>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988F5035-8D6D-4574-6D99-EB25AB38095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D59A748C-7498-FA1A-DE9A-E5A0E853794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5B84117-EBD8-D440-397E-EC3CF74CBAA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5" name="Rectangle à coins arrondis 51">
            <a:extLst>
              <a:ext uri="{FF2B5EF4-FFF2-40B4-BE49-F238E27FC236}">
                <a16:creationId xmlns:a16="http://schemas.microsoft.com/office/drawing/2014/main" id="{A64714EB-CFA5-1657-60EA-03B12DB37559}"/>
              </a:ext>
            </a:extLst>
          </p:cNvPr>
          <p:cNvSpPr/>
          <p:nvPr/>
        </p:nvSpPr>
        <p:spPr>
          <a:xfrm>
            <a:off x="880658" y="2692609"/>
            <a:ext cx="2865760" cy="618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Population</a:t>
            </a:r>
          </a:p>
        </p:txBody>
      </p:sp>
      <p:sp>
        <p:nvSpPr>
          <p:cNvPr id="17" name="Rectangle à coins arrondis 52">
            <a:extLst>
              <a:ext uri="{FF2B5EF4-FFF2-40B4-BE49-F238E27FC236}">
                <a16:creationId xmlns:a16="http://schemas.microsoft.com/office/drawing/2014/main" id="{921638F2-D485-E070-0F86-3BDC4DF9D52A}"/>
              </a:ext>
            </a:extLst>
          </p:cNvPr>
          <p:cNvSpPr/>
          <p:nvPr/>
        </p:nvSpPr>
        <p:spPr>
          <a:xfrm>
            <a:off x="880656" y="1751388"/>
            <a:ext cx="2865759" cy="746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Individus</a:t>
            </a:r>
          </a:p>
        </p:txBody>
      </p:sp>
      <p:sp>
        <p:nvSpPr>
          <p:cNvPr id="18" name="Rectangle à coins arrondis 53">
            <a:extLst>
              <a:ext uri="{FF2B5EF4-FFF2-40B4-BE49-F238E27FC236}">
                <a16:creationId xmlns:a16="http://schemas.microsoft.com/office/drawing/2014/main" id="{D488E730-B90D-9745-1C15-694EBB7B5067}"/>
              </a:ext>
            </a:extLst>
          </p:cNvPr>
          <p:cNvSpPr/>
          <p:nvPr/>
        </p:nvSpPr>
        <p:spPr>
          <a:xfrm>
            <a:off x="855172" y="3544705"/>
            <a:ext cx="2891246" cy="697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Effectif total</a:t>
            </a:r>
          </a:p>
        </p:txBody>
      </p:sp>
      <p:sp>
        <p:nvSpPr>
          <p:cNvPr id="19" name="Rectangle à coins arrondis 54">
            <a:extLst>
              <a:ext uri="{FF2B5EF4-FFF2-40B4-BE49-F238E27FC236}">
                <a16:creationId xmlns:a16="http://schemas.microsoft.com/office/drawing/2014/main" id="{C2925A76-BC1D-0BB9-37BB-4ED912CA0310}"/>
              </a:ext>
            </a:extLst>
          </p:cNvPr>
          <p:cNvSpPr/>
          <p:nvPr/>
        </p:nvSpPr>
        <p:spPr>
          <a:xfrm>
            <a:off x="880657" y="4393787"/>
            <a:ext cx="2891247" cy="752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Caractère</a:t>
            </a:r>
          </a:p>
        </p:txBody>
      </p:sp>
      <p:sp>
        <p:nvSpPr>
          <p:cNvPr id="20" name="Flèche droite à entaille 55">
            <a:extLst>
              <a:ext uri="{FF2B5EF4-FFF2-40B4-BE49-F238E27FC236}">
                <a16:creationId xmlns:a16="http://schemas.microsoft.com/office/drawing/2014/main" id="{A259DCAC-5010-B3BD-7F35-B1322731701C}"/>
              </a:ext>
            </a:extLst>
          </p:cNvPr>
          <p:cNvSpPr/>
          <p:nvPr/>
        </p:nvSpPr>
        <p:spPr>
          <a:xfrm>
            <a:off x="4042686" y="2755278"/>
            <a:ext cx="815587" cy="556097"/>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a:p>
        </p:txBody>
      </p:sp>
      <p:sp>
        <p:nvSpPr>
          <p:cNvPr id="21" name="Flèche droite à entaille 56">
            <a:extLst>
              <a:ext uri="{FF2B5EF4-FFF2-40B4-BE49-F238E27FC236}">
                <a16:creationId xmlns:a16="http://schemas.microsoft.com/office/drawing/2014/main" id="{E3DD8E82-A62F-89F7-F4DE-B961F628DFE3}"/>
              </a:ext>
            </a:extLst>
          </p:cNvPr>
          <p:cNvSpPr/>
          <p:nvPr/>
        </p:nvSpPr>
        <p:spPr>
          <a:xfrm>
            <a:off x="4010945" y="1876790"/>
            <a:ext cx="847328" cy="479917"/>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2" name="Flèche droite à entaille 57">
            <a:extLst>
              <a:ext uri="{FF2B5EF4-FFF2-40B4-BE49-F238E27FC236}">
                <a16:creationId xmlns:a16="http://schemas.microsoft.com/office/drawing/2014/main" id="{E7495857-F9A6-EDA9-0476-C3E4522F622D}"/>
              </a:ext>
            </a:extLst>
          </p:cNvPr>
          <p:cNvSpPr/>
          <p:nvPr/>
        </p:nvSpPr>
        <p:spPr>
          <a:xfrm>
            <a:off x="3950987" y="3629744"/>
            <a:ext cx="847329" cy="470952"/>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3" name="Flèche droite à entaille 58">
            <a:extLst>
              <a:ext uri="{FF2B5EF4-FFF2-40B4-BE49-F238E27FC236}">
                <a16:creationId xmlns:a16="http://schemas.microsoft.com/office/drawing/2014/main" id="{CA1105A8-9BFC-C1F8-09F6-2D10706C0444}"/>
              </a:ext>
            </a:extLst>
          </p:cNvPr>
          <p:cNvSpPr/>
          <p:nvPr/>
        </p:nvSpPr>
        <p:spPr>
          <a:xfrm>
            <a:off x="3965791" y="4537750"/>
            <a:ext cx="847329" cy="464258"/>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8" name="Rectangle à coins arrondis 64">
            <a:extLst>
              <a:ext uri="{FF2B5EF4-FFF2-40B4-BE49-F238E27FC236}">
                <a16:creationId xmlns:a16="http://schemas.microsoft.com/office/drawing/2014/main" id="{F7915F3A-CED8-F808-8624-86DD58A6B87C}"/>
              </a:ext>
            </a:extLst>
          </p:cNvPr>
          <p:cNvSpPr/>
          <p:nvPr/>
        </p:nvSpPr>
        <p:spPr>
          <a:xfrm>
            <a:off x="880659" y="5429248"/>
            <a:ext cx="2891246" cy="769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Valeurs du caractère</a:t>
            </a:r>
          </a:p>
        </p:txBody>
      </p:sp>
      <p:sp>
        <p:nvSpPr>
          <p:cNvPr id="29" name="Flèche droite à entaille 65">
            <a:extLst>
              <a:ext uri="{FF2B5EF4-FFF2-40B4-BE49-F238E27FC236}">
                <a16:creationId xmlns:a16="http://schemas.microsoft.com/office/drawing/2014/main" id="{FF031551-8357-E728-5268-910D888964C4}"/>
              </a:ext>
            </a:extLst>
          </p:cNvPr>
          <p:cNvSpPr/>
          <p:nvPr/>
        </p:nvSpPr>
        <p:spPr>
          <a:xfrm>
            <a:off x="4042686" y="5459687"/>
            <a:ext cx="847328" cy="616076"/>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grpSp>
        <p:nvGrpSpPr>
          <p:cNvPr id="44" name="Groupe 43">
            <a:extLst>
              <a:ext uri="{FF2B5EF4-FFF2-40B4-BE49-F238E27FC236}">
                <a16:creationId xmlns:a16="http://schemas.microsoft.com/office/drawing/2014/main" id="{A1F89CF5-158C-B2FA-3491-26362F37E03C}"/>
              </a:ext>
            </a:extLst>
          </p:cNvPr>
          <p:cNvGrpSpPr/>
          <p:nvPr/>
        </p:nvGrpSpPr>
        <p:grpSpPr>
          <a:xfrm>
            <a:off x="4948647" y="1859256"/>
            <a:ext cx="2279003" cy="505483"/>
            <a:chOff x="4948647" y="1859256"/>
            <a:chExt cx="2279003" cy="505483"/>
          </a:xfrm>
        </p:grpSpPr>
        <p:sp>
          <p:nvSpPr>
            <p:cNvPr id="25" name="Rectangle à coins arrondis 60">
              <a:extLst>
                <a:ext uri="{FF2B5EF4-FFF2-40B4-BE49-F238E27FC236}">
                  <a16:creationId xmlns:a16="http://schemas.microsoft.com/office/drawing/2014/main" id="{EA2DE41C-2812-E07F-8DBB-A814C9277A63}"/>
                </a:ext>
              </a:extLst>
            </p:cNvPr>
            <p:cNvSpPr/>
            <p:nvPr/>
          </p:nvSpPr>
          <p:spPr>
            <a:xfrm>
              <a:off x="4948647" y="1868757"/>
              <a:ext cx="1941187" cy="495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Qui?</a:t>
              </a:r>
            </a:p>
          </p:txBody>
        </p:sp>
        <p:sp>
          <p:nvSpPr>
            <p:cNvPr id="32" name="Ellipse 31">
              <a:extLst>
                <a:ext uri="{FF2B5EF4-FFF2-40B4-BE49-F238E27FC236}">
                  <a16:creationId xmlns:a16="http://schemas.microsoft.com/office/drawing/2014/main" id="{40B48822-F92A-44C0-54F1-E270379DC7CF}"/>
                </a:ext>
              </a:extLst>
            </p:cNvPr>
            <p:cNvSpPr/>
            <p:nvPr/>
          </p:nvSpPr>
          <p:spPr>
            <a:xfrm>
              <a:off x="6699531" y="185925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A</a:t>
              </a:r>
            </a:p>
          </p:txBody>
        </p:sp>
      </p:grpSp>
      <p:grpSp>
        <p:nvGrpSpPr>
          <p:cNvPr id="45" name="Groupe 44">
            <a:extLst>
              <a:ext uri="{FF2B5EF4-FFF2-40B4-BE49-F238E27FC236}">
                <a16:creationId xmlns:a16="http://schemas.microsoft.com/office/drawing/2014/main" id="{D6F72B8A-D5D0-8DA5-8440-35BD03C19181}"/>
              </a:ext>
            </a:extLst>
          </p:cNvPr>
          <p:cNvGrpSpPr/>
          <p:nvPr/>
        </p:nvGrpSpPr>
        <p:grpSpPr>
          <a:xfrm>
            <a:off x="4948648" y="2754001"/>
            <a:ext cx="2237631" cy="533443"/>
            <a:chOff x="4948648" y="2754001"/>
            <a:chExt cx="2237631" cy="533443"/>
          </a:xfrm>
        </p:grpSpPr>
        <p:sp>
          <p:nvSpPr>
            <p:cNvPr id="24" name="Rectangle à coins arrondis 59">
              <a:extLst>
                <a:ext uri="{FF2B5EF4-FFF2-40B4-BE49-F238E27FC236}">
                  <a16:creationId xmlns:a16="http://schemas.microsoft.com/office/drawing/2014/main" id="{C5F04CF8-04DA-6C7D-C0DB-C55543A02BF7}"/>
                </a:ext>
              </a:extLst>
            </p:cNvPr>
            <p:cNvSpPr/>
            <p:nvPr/>
          </p:nvSpPr>
          <p:spPr>
            <a:xfrm>
              <a:off x="4948648" y="2754001"/>
              <a:ext cx="1941188" cy="495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Parmi qui?</a:t>
              </a:r>
            </a:p>
          </p:txBody>
        </p:sp>
        <p:sp>
          <p:nvSpPr>
            <p:cNvPr id="33" name="Ellipse 32">
              <a:extLst>
                <a:ext uri="{FF2B5EF4-FFF2-40B4-BE49-F238E27FC236}">
                  <a16:creationId xmlns:a16="http://schemas.microsoft.com/office/drawing/2014/main" id="{F2240F00-5A51-B8A5-DA5B-3636843F119C}"/>
                </a:ext>
              </a:extLst>
            </p:cNvPr>
            <p:cNvSpPr/>
            <p:nvPr/>
          </p:nvSpPr>
          <p:spPr>
            <a:xfrm>
              <a:off x="6658160" y="2791462"/>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B</a:t>
              </a:r>
            </a:p>
          </p:txBody>
        </p:sp>
      </p:grpSp>
      <p:grpSp>
        <p:nvGrpSpPr>
          <p:cNvPr id="46" name="Groupe 45">
            <a:extLst>
              <a:ext uri="{FF2B5EF4-FFF2-40B4-BE49-F238E27FC236}">
                <a16:creationId xmlns:a16="http://schemas.microsoft.com/office/drawing/2014/main" id="{E6E306AE-B4D7-73A5-408D-2C1F0D796C17}"/>
              </a:ext>
            </a:extLst>
          </p:cNvPr>
          <p:cNvGrpSpPr/>
          <p:nvPr/>
        </p:nvGrpSpPr>
        <p:grpSpPr>
          <a:xfrm>
            <a:off x="4948648" y="3456732"/>
            <a:ext cx="2226817" cy="582247"/>
            <a:chOff x="4948648" y="3456732"/>
            <a:chExt cx="2226817" cy="582247"/>
          </a:xfrm>
        </p:grpSpPr>
        <p:sp>
          <p:nvSpPr>
            <p:cNvPr id="26" name="Rectangle à coins arrondis 62">
              <a:extLst>
                <a:ext uri="{FF2B5EF4-FFF2-40B4-BE49-F238E27FC236}">
                  <a16:creationId xmlns:a16="http://schemas.microsoft.com/office/drawing/2014/main" id="{FABB8D83-7625-2EF6-FE81-5816E224EE54}"/>
                </a:ext>
              </a:extLst>
            </p:cNvPr>
            <p:cNvSpPr/>
            <p:nvPr/>
          </p:nvSpPr>
          <p:spPr>
            <a:xfrm>
              <a:off x="4948648" y="3456732"/>
              <a:ext cx="1941189" cy="58224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Combien?</a:t>
              </a:r>
              <a:endParaRPr lang="fr-MA" sz="2400" b="1" dirty="0"/>
            </a:p>
          </p:txBody>
        </p:sp>
        <p:sp>
          <p:nvSpPr>
            <p:cNvPr id="34" name="Ellipse 33">
              <a:extLst>
                <a:ext uri="{FF2B5EF4-FFF2-40B4-BE49-F238E27FC236}">
                  <a16:creationId xmlns:a16="http://schemas.microsoft.com/office/drawing/2014/main" id="{397A2374-C8E6-7631-4C83-115CFEC7096B}"/>
                </a:ext>
              </a:extLst>
            </p:cNvPr>
            <p:cNvSpPr/>
            <p:nvPr/>
          </p:nvSpPr>
          <p:spPr>
            <a:xfrm>
              <a:off x="6647346" y="3531947"/>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C</a:t>
              </a:r>
            </a:p>
          </p:txBody>
        </p:sp>
      </p:grpSp>
      <p:grpSp>
        <p:nvGrpSpPr>
          <p:cNvPr id="47" name="Groupe 46">
            <a:extLst>
              <a:ext uri="{FF2B5EF4-FFF2-40B4-BE49-F238E27FC236}">
                <a16:creationId xmlns:a16="http://schemas.microsoft.com/office/drawing/2014/main" id="{1C77A84D-605A-6359-B9D8-2F1B0369A9B8}"/>
              </a:ext>
            </a:extLst>
          </p:cNvPr>
          <p:cNvGrpSpPr/>
          <p:nvPr/>
        </p:nvGrpSpPr>
        <p:grpSpPr>
          <a:xfrm>
            <a:off x="4948648" y="4423872"/>
            <a:ext cx="2205245" cy="610522"/>
            <a:chOff x="4948648" y="4423872"/>
            <a:chExt cx="2205245" cy="610522"/>
          </a:xfrm>
        </p:grpSpPr>
        <p:sp>
          <p:nvSpPr>
            <p:cNvPr id="27" name="Rectangle à coins arrondis 63">
              <a:extLst>
                <a:ext uri="{FF2B5EF4-FFF2-40B4-BE49-F238E27FC236}">
                  <a16:creationId xmlns:a16="http://schemas.microsoft.com/office/drawing/2014/main" id="{56800C83-D1C0-9D6A-2117-FBAE541D57DA}"/>
                </a:ext>
              </a:extLst>
            </p:cNvPr>
            <p:cNvSpPr/>
            <p:nvPr/>
          </p:nvSpPr>
          <p:spPr>
            <a:xfrm>
              <a:off x="4948648" y="4423872"/>
              <a:ext cx="1941189" cy="61052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35" name="Ellipse 34">
              <a:extLst>
                <a:ext uri="{FF2B5EF4-FFF2-40B4-BE49-F238E27FC236}">
                  <a16:creationId xmlns:a16="http://schemas.microsoft.com/office/drawing/2014/main" id="{3136DB71-DFC8-B6DA-B139-CF224785F26E}"/>
                </a:ext>
              </a:extLst>
            </p:cNvPr>
            <p:cNvSpPr/>
            <p:nvPr/>
          </p:nvSpPr>
          <p:spPr>
            <a:xfrm>
              <a:off x="6625774" y="450602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D</a:t>
              </a:r>
            </a:p>
          </p:txBody>
        </p:sp>
      </p:grpSp>
      <p:grpSp>
        <p:nvGrpSpPr>
          <p:cNvPr id="48" name="Groupe 47">
            <a:extLst>
              <a:ext uri="{FF2B5EF4-FFF2-40B4-BE49-F238E27FC236}">
                <a16:creationId xmlns:a16="http://schemas.microsoft.com/office/drawing/2014/main" id="{4E96DA1A-AE11-4414-BEFC-E4869BB594E4}"/>
              </a:ext>
            </a:extLst>
          </p:cNvPr>
          <p:cNvGrpSpPr/>
          <p:nvPr/>
        </p:nvGrpSpPr>
        <p:grpSpPr>
          <a:xfrm>
            <a:off x="4989396" y="5419287"/>
            <a:ext cx="2164496" cy="616076"/>
            <a:chOff x="4989396" y="5419287"/>
            <a:chExt cx="2164496" cy="616076"/>
          </a:xfrm>
        </p:grpSpPr>
        <p:sp>
          <p:nvSpPr>
            <p:cNvPr id="30" name="Rectangle à coins arrondis 66">
              <a:extLst>
                <a:ext uri="{FF2B5EF4-FFF2-40B4-BE49-F238E27FC236}">
                  <a16:creationId xmlns:a16="http://schemas.microsoft.com/office/drawing/2014/main" id="{90BBAED1-C159-19A8-C954-EA7432C3515B}"/>
                </a:ext>
              </a:extLst>
            </p:cNvPr>
            <p:cNvSpPr/>
            <p:nvPr/>
          </p:nvSpPr>
          <p:spPr>
            <a:xfrm>
              <a:off x="4989396" y="5419287"/>
              <a:ext cx="1900442" cy="61607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36" name="Ellipse 35">
              <a:extLst>
                <a:ext uri="{FF2B5EF4-FFF2-40B4-BE49-F238E27FC236}">
                  <a16:creationId xmlns:a16="http://schemas.microsoft.com/office/drawing/2014/main" id="{812DD455-013A-7CC1-E36B-15F28B533D7F}"/>
                </a:ext>
              </a:extLst>
            </p:cNvPr>
            <p:cNvSpPr/>
            <p:nvPr/>
          </p:nvSpPr>
          <p:spPr>
            <a:xfrm>
              <a:off x="6625773" y="5479334"/>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E</a:t>
              </a:r>
            </a:p>
          </p:txBody>
        </p:sp>
      </p:grpSp>
      <p:grpSp>
        <p:nvGrpSpPr>
          <p:cNvPr id="49" name="Groupe 48">
            <a:extLst>
              <a:ext uri="{FF2B5EF4-FFF2-40B4-BE49-F238E27FC236}">
                <a16:creationId xmlns:a16="http://schemas.microsoft.com/office/drawing/2014/main" id="{0B58AE3D-0A06-D1D0-A007-2A1191A41DF4}"/>
              </a:ext>
            </a:extLst>
          </p:cNvPr>
          <p:cNvGrpSpPr/>
          <p:nvPr/>
        </p:nvGrpSpPr>
        <p:grpSpPr>
          <a:xfrm>
            <a:off x="7902510" y="1739662"/>
            <a:ext cx="3659332" cy="617045"/>
            <a:chOff x="7902510" y="1739662"/>
            <a:chExt cx="3659332" cy="617045"/>
          </a:xfrm>
        </p:grpSpPr>
        <p:sp>
          <p:nvSpPr>
            <p:cNvPr id="14" name="Ellipse 1">
              <a:extLst>
                <a:ext uri="{FF2B5EF4-FFF2-40B4-BE49-F238E27FC236}">
                  <a16:creationId xmlns:a16="http://schemas.microsoft.com/office/drawing/2014/main" id="{A741F240-204D-9390-4FE0-BAD75C98AA48}"/>
                </a:ext>
              </a:extLst>
            </p:cNvPr>
            <p:cNvSpPr/>
            <p:nvPr/>
          </p:nvSpPr>
          <p:spPr>
            <a:xfrm>
              <a:off x="8182486" y="1739662"/>
              <a:ext cx="3379356" cy="617045"/>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N= 60</a:t>
              </a:r>
            </a:p>
          </p:txBody>
        </p:sp>
        <p:sp>
          <p:nvSpPr>
            <p:cNvPr id="37" name="Ellipse 36">
              <a:extLst>
                <a:ext uri="{FF2B5EF4-FFF2-40B4-BE49-F238E27FC236}">
                  <a16:creationId xmlns:a16="http://schemas.microsoft.com/office/drawing/2014/main" id="{FC43C998-EAA0-DE7F-5F1D-226CFF046CE5}"/>
                </a:ext>
              </a:extLst>
            </p:cNvPr>
            <p:cNvSpPr/>
            <p:nvPr/>
          </p:nvSpPr>
          <p:spPr>
            <a:xfrm>
              <a:off x="7902510" y="1799209"/>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1</a:t>
              </a:r>
            </a:p>
          </p:txBody>
        </p:sp>
      </p:grpSp>
      <p:grpSp>
        <p:nvGrpSpPr>
          <p:cNvPr id="50" name="Groupe 49">
            <a:extLst>
              <a:ext uri="{FF2B5EF4-FFF2-40B4-BE49-F238E27FC236}">
                <a16:creationId xmlns:a16="http://schemas.microsoft.com/office/drawing/2014/main" id="{14F3ABA0-6AA6-C65C-2377-F7EC11ADD19C}"/>
              </a:ext>
            </a:extLst>
          </p:cNvPr>
          <p:cNvGrpSpPr/>
          <p:nvPr/>
        </p:nvGrpSpPr>
        <p:grpSpPr>
          <a:xfrm>
            <a:off x="7995358" y="2553615"/>
            <a:ext cx="3643416" cy="791444"/>
            <a:chOff x="7995358" y="2553615"/>
            <a:chExt cx="3643416" cy="791444"/>
          </a:xfrm>
        </p:grpSpPr>
        <p:sp>
          <p:nvSpPr>
            <p:cNvPr id="31" name="Ellipse 1">
              <a:extLst>
                <a:ext uri="{FF2B5EF4-FFF2-40B4-BE49-F238E27FC236}">
                  <a16:creationId xmlns:a16="http://schemas.microsoft.com/office/drawing/2014/main" id="{CC64616A-3E81-0A03-6445-589801EBABF0}"/>
                </a:ext>
              </a:extLst>
            </p:cNvPr>
            <p:cNvSpPr/>
            <p:nvPr/>
          </p:nvSpPr>
          <p:spPr>
            <a:xfrm>
              <a:off x="8259418" y="2553615"/>
              <a:ext cx="3379356" cy="791444"/>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0,1,2,3,4,5,6</a:t>
              </a:r>
            </a:p>
          </p:txBody>
        </p:sp>
        <p:sp>
          <p:nvSpPr>
            <p:cNvPr id="38" name="Ellipse 37">
              <a:extLst>
                <a:ext uri="{FF2B5EF4-FFF2-40B4-BE49-F238E27FC236}">
                  <a16:creationId xmlns:a16="http://schemas.microsoft.com/office/drawing/2014/main" id="{45680A43-5934-4DA1-35CC-ECE1DF15772C}"/>
                </a:ext>
              </a:extLst>
            </p:cNvPr>
            <p:cNvSpPr/>
            <p:nvPr/>
          </p:nvSpPr>
          <p:spPr>
            <a:xfrm>
              <a:off x="7995358" y="270134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2</a:t>
              </a:r>
            </a:p>
          </p:txBody>
        </p:sp>
      </p:grpSp>
      <p:grpSp>
        <p:nvGrpSpPr>
          <p:cNvPr id="51" name="Groupe 50">
            <a:extLst>
              <a:ext uri="{FF2B5EF4-FFF2-40B4-BE49-F238E27FC236}">
                <a16:creationId xmlns:a16="http://schemas.microsoft.com/office/drawing/2014/main" id="{A1E44C72-7767-7B69-276A-734CD22B6D4A}"/>
              </a:ext>
            </a:extLst>
          </p:cNvPr>
          <p:cNvGrpSpPr/>
          <p:nvPr/>
        </p:nvGrpSpPr>
        <p:grpSpPr>
          <a:xfrm>
            <a:off x="8125965" y="3533188"/>
            <a:ext cx="3443754" cy="610521"/>
            <a:chOff x="8125965" y="3533188"/>
            <a:chExt cx="3443754" cy="610521"/>
          </a:xfrm>
        </p:grpSpPr>
        <p:sp>
          <p:nvSpPr>
            <p:cNvPr id="8" name="Ellipse 1">
              <a:extLst>
                <a:ext uri="{FF2B5EF4-FFF2-40B4-BE49-F238E27FC236}">
                  <a16:creationId xmlns:a16="http://schemas.microsoft.com/office/drawing/2014/main" id="{49D6FE66-5738-ED0F-FC65-D3BF8CAD1D80}"/>
                </a:ext>
              </a:extLst>
            </p:cNvPr>
            <p:cNvSpPr/>
            <p:nvPr/>
          </p:nvSpPr>
          <p:spPr>
            <a:xfrm>
              <a:off x="8338931" y="3533188"/>
              <a:ext cx="3230788" cy="610521"/>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Les adolescents</a:t>
              </a:r>
            </a:p>
          </p:txBody>
        </p:sp>
        <p:sp>
          <p:nvSpPr>
            <p:cNvPr id="39" name="Ellipse 38">
              <a:extLst>
                <a:ext uri="{FF2B5EF4-FFF2-40B4-BE49-F238E27FC236}">
                  <a16:creationId xmlns:a16="http://schemas.microsoft.com/office/drawing/2014/main" id="{9C770BC6-8A62-3E8A-C121-9D543EE117EB}"/>
                </a:ext>
              </a:extLst>
            </p:cNvPr>
            <p:cNvSpPr/>
            <p:nvPr/>
          </p:nvSpPr>
          <p:spPr>
            <a:xfrm>
              <a:off x="8125965" y="3614435"/>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3</a:t>
              </a:r>
            </a:p>
          </p:txBody>
        </p:sp>
      </p:grpSp>
      <p:grpSp>
        <p:nvGrpSpPr>
          <p:cNvPr id="52" name="Groupe 51">
            <a:extLst>
              <a:ext uri="{FF2B5EF4-FFF2-40B4-BE49-F238E27FC236}">
                <a16:creationId xmlns:a16="http://schemas.microsoft.com/office/drawing/2014/main" id="{21BFC48C-A6EE-9085-5102-BD8910BECF96}"/>
              </a:ext>
            </a:extLst>
          </p:cNvPr>
          <p:cNvGrpSpPr/>
          <p:nvPr/>
        </p:nvGrpSpPr>
        <p:grpSpPr>
          <a:xfrm>
            <a:off x="8182486" y="4274289"/>
            <a:ext cx="3452184" cy="610522"/>
            <a:chOff x="8182486" y="4274289"/>
            <a:chExt cx="3452184" cy="610522"/>
          </a:xfrm>
        </p:grpSpPr>
        <p:sp>
          <p:nvSpPr>
            <p:cNvPr id="3" name="Ellipse 1">
              <a:extLst>
                <a:ext uri="{FF2B5EF4-FFF2-40B4-BE49-F238E27FC236}">
                  <a16:creationId xmlns:a16="http://schemas.microsoft.com/office/drawing/2014/main" id="{D1AC2199-EE0C-E7E9-8395-E34B23F26E3C}"/>
                </a:ext>
              </a:extLst>
            </p:cNvPr>
            <p:cNvSpPr/>
            <p:nvPr/>
          </p:nvSpPr>
          <p:spPr>
            <a:xfrm>
              <a:off x="8420098" y="4274289"/>
              <a:ext cx="3214572" cy="610522"/>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 quartier </a:t>
              </a:r>
            </a:p>
          </p:txBody>
        </p:sp>
        <p:sp>
          <p:nvSpPr>
            <p:cNvPr id="40" name="Ellipse 39">
              <a:extLst>
                <a:ext uri="{FF2B5EF4-FFF2-40B4-BE49-F238E27FC236}">
                  <a16:creationId xmlns:a16="http://schemas.microsoft.com/office/drawing/2014/main" id="{3B4D1E0D-4FC8-2259-59DC-C584E9D59035}"/>
                </a:ext>
              </a:extLst>
            </p:cNvPr>
            <p:cNvSpPr/>
            <p:nvPr/>
          </p:nvSpPr>
          <p:spPr>
            <a:xfrm>
              <a:off x="8182486" y="4379822"/>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4</a:t>
              </a:r>
            </a:p>
          </p:txBody>
        </p:sp>
      </p:grpSp>
      <p:grpSp>
        <p:nvGrpSpPr>
          <p:cNvPr id="53" name="Groupe 52">
            <a:extLst>
              <a:ext uri="{FF2B5EF4-FFF2-40B4-BE49-F238E27FC236}">
                <a16:creationId xmlns:a16="http://schemas.microsoft.com/office/drawing/2014/main" id="{DB0F8007-3331-6081-188B-ED2DB048B109}"/>
              </a:ext>
            </a:extLst>
          </p:cNvPr>
          <p:cNvGrpSpPr/>
          <p:nvPr/>
        </p:nvGrpSpPr>
        <p:grpSpPr>
          <a:xfrm>
            <a:off x="8166569" y="5087013"/>
            <a:ext cx="3468101" cy="988750"/>
            <a:chOff x="8166569" y="5087013"/>
            <a:chExt cx="3468101" cy="988750"/>
          </a:xfrm>
        </p:grpSpPr>
        <p:sp>
          <p:nvSpPr>
            <p:cNvPr id="13" name="Ellipse 1">
              <a:extLst>
                <a:ext uri="{FF2B5EF4-FFF2-40B4-BE49-F238E27FC236}">
                  <a16:creationId xmlns:a16="http://schemas.microsoft.com/office/drawing/2014/main" id="{816C27F1-A5D8-CA9B-1513-8A8A959D3C24}"/>
                </a:ext>
              </a:extLst>
            </p:cNvPr>
            <p:cNvSpPr/>
            <p:nvPr/>
          </p:nvSpPr>
          <p:spPr>
            <a:xfrm>
              <a:off x="8420097" y="5087013"/>
              <a:ext cx="3214573" cy="988750"/>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 nombre de jeux vidéo</a:t>
              </a:r>
            </a:p>
          </p:txBody>
        </p:sp>
        <p:sp>
          <p:nvSpPr>
            <p:cNvPr id="41" name="Ellipse 40">
              <a:extLst>
                <a:ext uri="{FF2B5EF4-FFF2-40B4-BE49-F238E27FC236}">
                  <a16:creationId xmlns:a16="http://schemas.microsoft.com/office/drawing/2014/main" id="{C6C38456-CE23-A0F2-44AD-84F950E5D144}"/>
                </a:ext>
              </a:extLst>
            </p:cNvPr>
            <p:cNvSpPr/>
            <p:nvPr/>
          </p:nvSpPr>
          <p:spPr>
            <a:xfrm>
              <a:off x="8166569" y="5231343"/>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5</a:t>
              </a:r>
            </a:p>
          </p:txBody>
        </p:sp>
      </p:grpSp>
    </p:spTree>
    <p:extLst>
      <p:ext uri="{BB962C8B-B14F-4D97-AF65-F5344CB8AC3E}">
        <p14:creationId xmlns:p14="http://schemas.microsoft.com/office/powerpoint/2010/main" val="29281834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B4344-D15F-E80D-8C63-7FC8802E28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61DDD22-585A-307D-97C7-DAD255FBD460}"/>
              </a:ext>
            </a:extLst>
          </p:cNvPr>
          <p:cNvSpPr>
            <a:spLocks noGrp="1"/>
          </p:cNvSpPr>
          <p:nvPr>
            <p:ph type="title"/>
          </p:nvPr>
        </p:nvSpPr>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05C48614-E588-0CA6-75DF-2AD132F362B5}"/>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sp>
        <p:nvSpPr>
          <p:cNvPr id="15" name="Rectangle à coins arrondis 51">
            <a:extLst>
              <a:ext uri="{FF2B5EF4-FFF2-40B4-BE49-F238E27FC236}">
                <a16:creationId xmlns:a16="http://schemas.microsoft.com/office/drawing/2014/main" id="{BECFA72F-A847-5BBB-F2D8-2BAC50336757}"/>
              </a:ext>
            </a:extLst>
          </p:cNvPr>
          <p:cNvSpPr/>
          <p:nvPr/>
        </p:nvSpPr>
        <p:spPr>
          <a:xfrm>
            <a:off x="880658" y="2692609"/>
            <a:ext cx="2865760" cy="618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Population</a:t>
            </a:r>
          </a:p>
        </p:txBody>
      </p:sp>
      <p:sp>
        <p:nvSpPr>
          <p:cNvPr id="17" name="Rectangle à coins arrondis 52">
            <a:extLst>
              <a:ext uri="{FF2B5EF4-FFF2-40B4-BE49-F238E27FC236}">
                <a16:creationId xmlns:a16="http://schemas.microsoft.com/office/drawing/2014/main" id="{1332CF7E-55A3-6269-96E5-F88C9947A12C}"/>
              </a:ext>
            </a:extLst>
          </p:cNvPr>
          <p:cNvSpPr/>
          <p:nvPr/>
        </p:nvSpPr>
        <p:spPr>
          <a:xfrm>
            <a:off x="880656" y="1751388"/>
            <a:ext cx="2865759" cy="746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Individus</a:t>
            </a:r>
          </a:p>
        </p:txBody>
      </p:sp>
      <p:sp>
        <p:nvSpPr>
          <p:cNvPr id="18" name="Rectangle à coins arrondis 53">
            <a:extLst>
              <a:ext uri="{FF2B5EF4-FFF2-40B4-BE49-F238E27FC236}">
                <a16:creationId xmlns:a16="http://schemas.microsoft.com/office/drawing/2014/main" id="{28D31938-3B53-E7EA-A519-90A5802BD98E}"/>
              </a:ext>
            </a:extLst>
          </p:cNvPr>
          <p:cNvSpPr/>
          <p:nvPr/>
        </p:nvSpPr>
        <p:spPr>
          <a:xfrm>
            <a:off x="855172" y="3544705"/>
            <a:ext cx="2891246" cy="6975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Effectif total</a:t>
            </a:r>
          </a:p>
        </p:txBody>
      </p:sp>
      <p:sp>
        <p:nvSpPr>
          <p:cNvPr id="19" name="Rectangle à coins arrondis 54">
            <a:extLst>
              <a:ext uri="{FF2B5EF4-FFF2-40B4-BE49-F238E27FC236}">
                <a16:creationId xmlns:a16="http://schemas.microsoft.com/office/drawing/2014/main" id="{8BCFC3C9-A73E-18FD-92F4-CE3442AF9E16}"/>
              </a:ext>
            </a:extLst>
          </p:cNvPr>
          <p:cNvSpPr/>
          <p:nvPr/>
        </p:nvSpPr>
        <p:spPr>
          <a:xfrm>
            <a:off x="880657" y="4393787"/>
            <a:ext cx="2891247" cy="7521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Caractère</a:t>
            </a:r>
          </a:p>
        </p:txBody>
      </p:sp>
      <p:sp>
        <p:nvSpPr>
          <p:cNvPr id="20" name="Flèche droite à entaille 55">
            <a:extLst>
              <a:ext uri="{FF2B5EF4-FFF2-40B4-BE49-F238E27FC236}">
                <a16:creationId xmlns:a16="http://schemas.microsoft.com/office/drawing/2014/main" id="{78A0DD3D-F446-A2C9-C3C7-DE735160BEA2}"/>
              </a:ext>
            </a:extLst>
          </p:cNvPr>
          <p:cNvSpPr/>
          <p:nvPr/>
        </p:nvSpPr>
        <p:spPr>
          <a:xfrm>
            <a:off x="4042686" y="2755278"/>
            <a:ext cx="815587" cy="556097"/>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a:p>
        </p:txBody>
      </p:sp>
      <p:sp>
        <p:nvSpPr>
          <p:cNvPr id="21" name="Flèche droite à entaille 56">
            <a:extLst>
              <a:ext uri="{FF2B5EF4-FFF2-40B4-BE49-F238E27FC236}">
                <a16:creationId xmlns:a16="http://schemas.microsoft.com/office/drawing/2014/main" id="{F0A5486C-368D-A5F3-3706-7BD5EF2376AB}"/>
              </a:ext>
            </a:extLst>
          </p:cNvPr>
          <p:cNvSpPr/>
          <p:nvPr/>
        </p:nvSpPr>
        <p:spPr>
          <a:xfrm>
            <a:off x="4010945" y="1876790"/>
            <a:ext cx="847328" cy="479917"/>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2" name="Flèche droite à entaille 57">
            <a:extLst>
              <a:ext uri="{FF2B5EF4-FFF2-40B4-BE49-F238E27FC236}">
                <a16:creationId xmlns:a16="http://schemas.microsoft.com/office/drawing/2014/main" id="{60BB878A-7329-40A2-C630-1AB7F40FD5B9}"/>
              </a:ext>
            </a:extLst>
          </p:cNvPr>
          <p:cNvSpPr/>
          <p:nvPr/>
        </p:nvSpPr>
        <p:spPr>
          <a:xfrm>
            <a:off x="3950987" y="3629744"/>
            <a:ext cx="847329" cy="470952"/>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3" name="Flèche droite à entaille 58">
            <a:extLst>
              <a:ext uri="{FF2B5EF4-FFF2-40B4-BE49-F238E27FC236}">
                <a16:creationId xmlns:a16="http://schemas.microsoft.com/office/drawing/2014/main" id="{DB10B0BC-013F-3905-B557-91266B14F938}"/>
              </a:ext>
            </a:extLst>
          </p:cNvPr>
          <p:cNvSpPr/>
          <p:nvPr/>
        </p:nvSpPr>
        <p:spPr>
          <a:xfrm>
            <a:off x="3965791" y="4537750"/>
            <a:ext cx="847329" cy="464258"/>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sp>
        <p:nvSpPr>
          <p:cNvPr id="28" name="Rectangle à coins arrondis 64">
            <a:extLst>
              <a:ext uri="{FF2B5EF4-FFF2-40B4-BE49-F238E27FC236}">
                <a16:creationId xmlns:a16="http://schemas.microsoft.com/office/drawing/2014/main" id="{51817346-F393-2A84-24FC-2574B038ED0A}"/>
              </a:ext>
            </a:extLst>
          </p:cNvPr>
          <p:cNvSpPr/>
          <p:nvPr/>
        </p:nvSpPr>
        <p:spPr>
          <a:xfrm>
            <a:off x="880659" y="5429248"/>
            <a:ext cx="2891246" cy="769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Valeurs du caractère</a:t>
            </a:r>
          </a:p>
        </p:txBody>
      </p:sp>
      <p:sp>
        <p:nvSpPr>
          <p:cNvPr id="29" name="Flèche droite à entaille 65">
            <a:extLst>
              <a:ext uri="{FF2B5EF4-FFF2-40B4-BE49-F238E27FC236}">
                <a16:creationId xmlns:a16="http://schemas.microsoft.com/office/drawing/2014/main" id="{431FD1D0-3D00-CDFB-0E01-EDB75975348E}"/>
              </a:ext>
            </a:extLst>
          </p:cNvPr>
          <p:cNvSpPr/>
          <p:nvPr/>
        </p:nvSpPr>
        <p:spPr>
          <a:xfrm>
            <a:off x="4042686" y="5459687"/>
            <a:ext cx="847328" cy="616076"/>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2800" dirty="0"/>
          </a:p>
        </p:txBody>
      </p:sp>
      <p:grpSp>
        <p:nvGrpSpPr>
          <p:cNvPr id="44" name="Groupe 43">
            <a:extLst>
              <a:ext uri="{FF2B5EF4-FFF2-40B4-BE49-F238E27FC236}">
                <a16:creationId xmlns:a16="http://schemas.microsoft.com/office/drawing/2014/main" id="{E74F8034-B6E0-C54C-FB01-AC76974DDCE2}"/>
              </a:ext>
            </a:extLst>
          </p:cNvPr>
          <p:cNvGrpSpPr/>
          <p:nvPr/>
        </p:nvGrpSpPr>
        <p:grpSpPr>
          <a:xfrm>
            <a:off x="4948647" y="1859256"/>
            <a:ext cx="2279003" cy="505483"/>
            <a:chOff x="4948647" y="1859256"/>
            <a:chExt cx="2279003" cy="505483"/>
          </a:xfrm>
        </p:grpSpPr>
        <p:sp>
          <p:nvSpPr>
            <p:cNvPr id="25" name="Rectangle à coins arrondis 60">
              <a:extLst>
                <a:ext uri="{FF2B5EF4-FFF2-40B4-BE49-F238E27FC236}">
                  <a16:creationId xmlns:a16="http://schemas.microsoft.com/office/drawing/2014/main" id="{511FAB0E-4E04-43D3-4173-B51939189743}"/>
                </a:ext>
              </a:extLst>
            </p:cNvPr>
            <p:cNvSpPr/>
            <p:nvPr/>
          </p:nvSpPr>
          <p:spPr>
            <a:xfrm>
              <a:off x="4948647" y="1868757"/>
              <a:ext cx="1941187" cy="495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Qui?</a:t>
              </a:r>
            </a:p>
          </p:txBody>
        </p:sp>
        <p:sp>
          <p:nvSpPr>
            <p:cNvPr id="32" name="Ellipse 31">
              <a:extLst>
                <a:ext uri="{FF2B5EF4-FFF2-40B4-BE49-F238E27FC236}">
                  <a16:creationId xmlns:a16="http://schemas.microsoft.com/office/drawing/2014/main" id="{8C5F0A68-324C-CE74-8444-2FDA0F20C5AA}"/>
                </a:ext>
              </a:extLst>
            </p:cNvPr>
            <p:cNvSpPr/>
            <p:nvPr/>
          </p:nvSpPr>
          <p:spPr>
            <a:xfrm>
              <a:off x="6699531" y="185925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A</a:t>
              </a:r>
            </a:p>
          </p:txBody>
        </p:sp>
      </p:grpSp>
      <p:grpSp>
        <p:nvGrpSpPr>
          <p:cNvPr id="45" name="Groupe 44">
            <a:extLst>
              <a:ext uri="{FF2B5EF4-FFF2-40B4-BE49-F238E27FC236}">
                <a16:creationId xmlns:a16="http://schemas.microsoft.com/office/drawing/2014/main" id="{CAC6860D-E11C-54B2-FC65-2A445CB1B09F}"/>
              </a:ext>
            </a:extLst>
          </p:cNvPr>
          <p:cNvGrpSpPr/>
          <p:nvPr/>
        </p:nvGrpSpPr>
        <p:grpSpPr>
          <a:xfrm>
            <a:off x="4948648" y="2754001"/>
            <a:ext cx="2237631" cy="533443"/>
            <a:chOff x="4948648" y="2754001"/>
            <a:chExt cx="2237631" cy="533443"/>
          </a:xfrm>
        </p:grpSpPr>
        <p:sp>
          <p:nvSpPr>
            <p:cNvPr id="24" name="Rectangle à coins arrondis 59">
              <a:extLst>
                <a:ext uri="{FF2B5EF4-FFF2-40B4-BE49-F238E27FC236}">
                  <a16:creationId xmlns:a16="http://schemas.microsoft.com/office/drawing/2014/main" id="{110F4607-55AF-6F91-5A30-800718A9298B}"/>
                </a:ext>
              </a:extLst>
            </p:cNvPr>
            <p:cNvSpPr/>
            <p:nvPr/>
          </p:nvSpPr>
          <p:spPr>
            <a:xfrm>
              <a:off x="4948648" y="2754001"/>
              <a:ext cx="1941188" cy="4959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Parmi qui?</a:t>
              </a:r>
            </a:p>
          </p:txBody>
        </p:sp>
        <p:sp>
          <p:nvSpPr>
            <p:cNvPr id="33" name="Ellipse 32">
              <a:extLst>
                <a:ext uri="{FF2B5EF4-FFF2-40B4-BE49-F238E27FC236}">
                  <a16:creationId xmlns:a16="http://schemas.microsoft.com/office/drawing/2014/main" id="{7AA4F386-CC55-4C49-D738-4B88FAEDFF62}"/>
                </a:ext>
              </a:extLst>
            </p:cNvPr>
            <p:cNvSpPr/>
            <p:nvPr/>
          </p:nvSpPr>
          <p:spPr>
            <a:xfrm>
              <a:off x="6658160" y="2791462"/>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B</a:t>
              </a:r>
            </a:p>
          </p:txBody>
        </p:sp>
      </p:grpSp>
      <p:grpSp>
        <p:nvGrpSpPr>
          <p:cNvPr id="46" name="Groupe 45">
            <a:extLst>
              <a:ext uri="{FF2B5EF4-FFF2-40B4-BE49-F238E27FC236}">
                <a16:creationId xmlns:a16="http://schemas.microsoft.com/office/drawing/2014/main" id="{BE005004-1A65-1DE2-9496-37BAD308EC8C}"/>
              </a:ext>
            </a:extLst>
          </p:cNvPr>
          <p:cNvGrpSpPr/>
          <p:nvPr/>
        </p:nvGrpSpPr>
        <p:grpSpPr>
          <a:xfrm>
            <a:off x="4948648" y="3456732"/>
            <a:ext cx="2226817" cy="582247"/>
            <a:chOff x="4948648" y="3456732"/>
            <a:chExt cx="2226817" cy="582247"/>
          </a:xfrm>
        </p:grpSpPr>
        <p:sp>
          <p:nvSpPr>
            <p:cNvPr id="26" name="Rectangle à coins arrondis 62">
              <a:extLst>
                <a:ext uri="{FF2B5EF4-FFF2-40B4-BE49-F238E27FC236}">
                  <a16:creationId xmlns:a16="http://schemas.microsoft.com/office/drawing/2014/main" id="{EAAB158A-6660-A856-40B3-A40263DFFBC7}"/>
                </a:ext>
              </a:extLst>
            </p:cNvPr>
            <p:cNvSpPr/>
            <p:nvPr/>
          </p:nvSpPr>
          <p:spPr>
            <a:xfrm>
              <a:off x="4948648" y="3456732"/>
              <a:ext cx="1941189" cy="58224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Combien?</a:t>
              </a:r>
              <a:endParaRPr lang="fr-MA" sz="2400" b="1" dirty="0"/>
            </a:p>
          </p:txBody>
        </p:sp>
        <p:sp>
          <p:nvSpPr>
            <p:cNvPr id="34" name="Ellipse 33">
              <a:extLst>
                <a:ext uri="{FF2B5EF4-FFF2-40B4-BE49-F238E27FC236}">
                  <a16:creationId xmlns:a16="http://schemas.microsoft.com/office/drawing/2014/main" id="{F6781DBC-D15E-8F95-135E-9DBD0B4A602F}"/>
                </a:ext>
              </a:extLst>
            </p:cNvPr>
            <p:cNvSpPr/>
            <p:nvPr/>
          </p:nvSpPr>
          <p:spPr>
            <a:xfrm>
              <a:off x="6647346" y="3531947"/>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C</a:t>
              </a:r>
            </a:p>
          </p:txBody>
        </p:sp>
      </p:grpSp>
      <p:grpSp>
        <p:nvGrpSpPr>
          <p:cNvPr id="47" name="Groupe 46">
            <a:extLst>
              <a:ext uri="{FF2B5EF4-FFF2-40B4-BE49-F238E27FC236}">
                <a16:creationId xmlns:a16="http://schemas.microsoft.com/office/drawing/2014/main" id="{30D0156A-EB6A-4201-CCE7-5BEDB97562B0}"/>
              </a:ext>
            </a:extLst>
          </p:cNvPr>
          <p:cNvGrpSpPr/>
          <p:nvPr/>
        </p:nvGrpSpPr>
        <p:grpSpPr>
          <a:xfrm>
            <a:off x="4948648" y="4423872"/>
            <a:ext cx="2205245" cy="610522"/>
            <a:chOff x="4948648" y="4423872"/>
            <a:chExt cx="2205245" cy="610522"/>
          </a:xfrm>
        </p:grpSpPr>
        <p:sp>
          <p:nvSpPr>
            <p:cNvPr id="27" name="Rectangle à coins arrondis 63">
              <a:extLst>
                <a:ext uri="{FF2B5EF4-FFF2-40B4-BE49-F238E27FC236}">
                  <a16:creationId xmlns:a16="http://schemas.microsoft.com/office/drawing/2014/main" id="{23BB8413-8E6F-4710-EF61-F5C16860D55B}"/>
                </a:ext>
              </a:extLst>
            </p:cNvPr>
            <p:cNvSpPr/>
            <p:nvPr/>
          </p:nvSpPr>
          <p:spPr>
            <a:xfrm>
              <a:off x="4948648" y="4423872"/>
              <a:ext cx="1941189" cy="61052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35" name="Ellipse 34">
              <a:extLst>
                <a:ext uri="{FF2B5EF4-FFF2-40B4-BE49-F238E27FC236}">
                  <a16:creationId xmlns:a16="http://schemas.microsoft.com/office/drawing/2014/main" id="{724ED51C-C9C3-C5DE-25D8-1938B912EA4C}"/>
                </a:ext>
              </a:extLst>
            </p:cNvPr>
            <p:cNvSpPr/>
            <p:nvPr/>
          </p:nvSpPr>
          <p:spPr>
            <a:xfrm>
              <a:off x="6625774" y="450602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D</a:t>
              </a:r>
            </a:p>
          </p:txBody>
        </p:sp>
      </p:grpSp>
      <p:grpSp>
        <p:nvGrpSpPr>
          <p:cNvPr id="48" name="Groupe 47">
            <a:extLst>
              <a:ext uri="{FF2B5EF4-FFF2-40B4-BE49-F238E27FC236}">
                <a16:creationId xmlns:a16="http://schemas.microsoft.com/office/drawing/2014/main" id="{F611FCE7-A996-DC8A-7E6F-6FC2AEC97A11}"/>
              </a:ext>
            </a:extLst>
          </p:cNvPr>
          <p:cNvGrpSpPr/>
          <p:nvPr/>
        </p:nvGrpSpPr>
        <p:grpSpPr>
          <a:xfrm>
            <a:off x="4989396" y="5419287"/>
            <a:ext cx="2164496" cy="616076"/>
            <a:chOff x="4989396" y="5419287"/>
            <a:chExt cx="2164496" cy="616076"/>
          </a:xfrm>
        </p:grpSpPr>
        <p:sp>
          <p:nvSpPr>
            <p:cNvPr id="30" name="Rectangle à coins arrondis 66">
              <a:extLst>
                <a:ext uri="{FF2B5EF4-FFF2-40B4-BE49-F238E27FC236}">
                  <a16:creationId xmlns:a16="http://schemas.microsoft.com/office/drawing/2014/main" id="{ED3F2A7E-C944-6CD4-25D8-BBE62BF563A8}"/>
                </a:ext>
              </a:extLst>
            </p:cNvPr>
            <p:cNvSpPr/>
            <p:nvPr/>
          </p:nvSpPr>
          <p:spPr>
            <a:xfrm>
              <a:off x="4989396" y="5419287"/>
              <a:ext cx="1900442" cy="61607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accent5">
                      <a:lumMod val="50000"/>
                    </a:schemeClr>
                  </a:solidFill>
                </a:rPr>
                <a:t>Quoi?</a:t>
              </a:r>
              <a:endParaRPr lang="fr-MA" sz="2400" b="1" dirty="0"/>
            </a:p>
          </p:txBody>
        </p:sp>
        <p:sp>
          <p:nvSpPr>
            <p:cNvPr id="36" name="Ellipse 35">
              <a:extLst>
                <a:ext uri="{FF2B5EF4-FFF2-40B4-BE49-F238E27FC236}">
                  <a16:creationId xmlns:a16="http://schemas.microsoft.com/office/drawing/2014/main" id="{0E6A0E39-A6CC-2A59-D11F-790271F2C66E}"/>
                </a:ext>
              </a:extLst>
            </p:cNvPr>
            <p:cNvSpPr/>
            <p:nvPr/>
          </p:nvSpPr>
          <p:spPr>
            <a:xfrm>
              <a:off x="6625773" y="5479334"/>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E</a:t>
              </a:r>
            </a:p>
          </p:txBody>
        </p:sp>
      </p:grpSp>
      <p:cxnSp>
        <p:nvCxnSpPr>
          <p:cNvPr id="5" name="Connecteur droit avec flèche 4">
            <a:extLst>
              <a:ext uri="{FF2B5EF4-FFF2-40B4-BE49-F238E27FC236}">
                <a16:creationId xmlns:a16="http://schemas.microsoft.com/office/drawing/2014/main" id="{4FDDC9C3-E4DA-7017-299E-EF6BEADCB944}"/>
              </a:ext>
            </a:extLst>
          </p:cNvPr>
          <p:cNvCxnSpPr>
            <a:cxnSpLocks/>
            <a:stCxn id="32" idx="6"/>
          </p:cNvCxnSpPr>
          <p:nvPr/>
        </p:nvCxnSpPr>
        <p:spPr>
          <a:xfrm>
            <a:off x="7227650" y="2107247"/>
            <a:ext cx="975656" cy="19305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4A96C661-BE7B-9CFD-5C45-A16FA39F8360}"/>
              </a:ext>
            </a:extLst>
          </p:cNvPr>
          <p:cNvCxnSpPr>
            <a:cxnSpLocks/>
            <a:stCxn id="33" idx="6"/>
          </p:cNvCxnSpPr>
          <p:nvPr/>
        </p:nvCxnSpPr>
        <p:spPr>
          <a:xfrm>
            <a:off x="7186279" y="3039453"/>
            <a:ext cx="996207" cy="15883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FEBC391E-7C9F-614D-64AE-C69F9AB5C887}"/>
              </a:ext>
            </a:extLst>
          </p:cNvPr>
          <p:cNvCxnSpPr>
            <a:cxnSpLocks/>
            <a:stCxn id="34" idx="6"/>
          </p:cNvCxnSpPr>
          <p:nvPr/>
        </p:nvCxnSpPr>
        <p:spPr>
          <a:xfrm flipV="1">
            <a:off x="7175465" y="2047200"/>
            <a:ext cx="727045" cy="173273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82DC3B3B-3766-D632-F85A-46B50B38F71B}"/>
              </a:ext>
            </a:extLst>
          </p:cNvPr>
          <p:cNvCxnSpPr>
            <a:cxnSpLocks/>
            <a:stCxn id="35" idx="6"/>
          </p:cNvCxnSpPr>
          <p:nvPr/>
        </p:nvCxnSpPr>
        <p:spPr>
          <a:xfrm>
            <a:off x="7153893" y="4754017"/>
            <a:ext cx="1012676" cy="72531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9984D7A2-9878-90B5-405B-D02110554CC2}"/>
              </a:ext>
            </a:extLst>
          </p:cNvPr>
          <p:cNvCxnSpPr>
            <a:cxnSpLocks/>
            <a:stCxn id="36" idx="6"/>
          </p:cNvCxnSpPr>
          <p:nvPr/>
        </p:nvCxnSpPr>
        <p:spPr>
          <a:xfrm flipV="1">
            <a:off x="7153892" y="2949337"/>
            <a:ext cx="841466" cy="27779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42" name="Groupe 41">
            <a:extLst>
              <a:ext uri="{FF2B5EF4-FFF2-40B4-BE49-F238E27FC236}">
                <a16:creationId xmlns:a16="http://schemas.microsoft.com/office/drawing/2014/main" id="{B07E2B41-EEB6-1C09-06B9-9FF82568682E}"/>
              </a:ext>
            </a:extLst>
          </p:cNvPr>
          <p:cNvGrpSpPr/>
          <p:nvPr/>
        </p:nvGrpSpPr>
        <p:grpSpPr>
          <a:xfrm>
            <a:off x="11493365" y="427318"/>
            <a:ext cx="497596" cy="431295"/>
            <a:chOff x="779844" y="4335989"/>
            <a:chExt cx="563238" cy="575842"/>
          </a:xfrm>
        </p:grpSpPr>
        <p:pic>
          <p:nvPicPr>
            <p:cNvPr id="43" name="Google Shape;307;p51" descr="Une image contenant Dessin animé, clipart, Animation, illustration&#10;&#10;Description générée automatiquement">
              <a:extLst>
                <a:ext uri="{FF2B5EF4-FFF2-40B4-BE49-F238E27FC236}">
                  <a16:creationId xmlns:a16="http://schemas.microsoft.com/office/drawing/2014/main" id="{4C60EBE1-BCE9-5C55-A79D-BC267AA9494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54" name="Rectangle 53">
              <a:extLst>
                <a:ext uri="{FF2B5EF4-FFF2-40B4-BE49-F238E27FC236}">
                  <a16:creationId xmlns:a16="http://schemas.microsoft.com/office/drawing/2014/main" id="{03806907-6496-71B1-3ECB-C829B60D7D0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55" name="Groupe 54">
            <a:extLst>
              <a:ext uri="{FF2B5EF4-FFF2-40B4-BE49-F238E27FC236}">
                <a16:creationId xmlns:a16="http://schemas.microsoft.com/office/drawing/2014/main" id="{55CC53AA-DAC5-0A33-8B0A-114DD691BE3A}"/>
              </a:ext>
            </a:extLst>
          </p:cNvPr>
          <p:cNvGrpSpPr/>
          <p:nvPr/>
        </p:nvGrpSpPr>
        <p:grpSpPr>
          <a:xfrm>
            <a:off x="7902510" y="1739662"/>
            <a:ext cx="3659332" cy="617045"/>
            <a:chOff x="7902510" y="1739662"/>
            <a:chExt cx="3659332" cy="617045"/>
          </a:xfrm>
        </p:grpSpPr>
        <p:sp>
          <p:nvSpPr>
            <p:cNvPr id="56" name="Ellipse 1">
              <a:extLst>
                <a:ext uri="{FF2B5EF4-FFF2-40B4-BE49-F238E27FC236}">
                  <a16:creationId xmlns:a16="http://schemas.microsoft.com/office/drawing/2014/main" id="{A55CD2BA-45B0-1E60-2DBB-74367018AC63}"/>
                </a:ext>
              </a:extLst>
            </p:cNvPr>
            <p:cNvSpPr/>
            <p:nvPr/>
          </p:nvSpPr>
          <p:spPr>
            <a:xfrm>
              <a:off x="8182486" y="1739662"/>
              <a:ext cx="3379356" cy="617045"/>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N= 60</a:t>
              </a:r>
            </a:p>
          </p:txBody>
        </p:sp>
        <p:sp>
          <p:nvSpPr>
            <p:cNvPr id="57" name="Ellipse 56">
              <a:extLst>
                <a:ext uri="{FF2B5EF4-FFF2-40B4-BE49-F238E27FC236}">
                  <a16:creationId xmlns:a16="http://schemas.microsoft.com/office/drawing/2014/main" id="{E71B2136-CEAB-5E0D-B67A-076B40DB1762}"/>
                </a:ext>
              </a:extLst>
            </p:cNvPr>
            <p:cNvSpPr/>
            <p:nvPr/>
          </p:nvSpPr>
          <p:spPr>
            <a:xfrm>
              <a:off x="7902510" y="1799209"/>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1</a:t>
              </a:r>
            </a:p>
          </p:txBody>
        </p:sp>
      </p:grpSp>
      <p:grpSp>
        <p:nvGrpSpPr>
          <p:cNvPr id="58" name="Groupe 57">
            <a:extLst>
              <a:ext uri="{FF2B5EF4-FFF2-40B4-BE49-F238E27FC236}">
                <a16:creationId xmlns:a16="http://schemas.microsoft.com/office/drawing/2014/main" id="{C634DDF3-B8DE-02DE-DEF4-C82232E8BFEF}"/>
              </a:ext>
            </a:extLst>
          </p:cNvPr>
          <p:cNvGrpSpPr/>
          <p:nvPr/>
        </p:nvGrpSpPr>
        <p:grpSpPr>
          <a:xfrm>
            <a:off x="7995358" y="2553615"/>
            <a:ext cx="3643416" cy="791444"/>
            <a:chOff x="7995358" y="2553615"/>
            <a:chExt cx="3643416" cy="791444"/>
          </a:xfrm>
        </p:grpSpPr>
        <p:sp>
          <p:nvSpPr>
            <p:cNvPr id="59" name="Ellipse 1">
              <a:extLst>
                <a:ext uri="{FF2B5EF4-FFF2-40B4-BE49-F238E27FC236}">
                  <a16:creationId xmlns:a16="http://schemas.microsoft.com/office/drawing/2014/main" id="{B50DD122-4CA6-82C6-375C-019CC1C3329C}"/>
                </a:ext>
              </a:extLst>
            </p:cNvPr>
            <p:cNvSpPr/>
            <p:nvPr/>
          </p:nvSpPr>
          <p:spPr>
            <a:xfrm>
              <a:off x="8259418" y="2553615"/>
              <a:ext cx="3379356" cy="791444"/>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0,1,2,3,4,5,6</a:t>
              </a:r>
            </a:p>
          </p:txBody>
        </p:sp>
        <p:sp>
          <p:nvSpPr>
            <p:cNvPr id="60" name="Ellipse 59">
              <a:extLst>
                <a:ext uri="{FF2B5EF4-FFF2-40B4-BE49-F238E27FC236}">
                  <a16:creationId xmlns:a16="http://schemas.microsoft.com/office/drawing/2014/main" id="{01EDB6A9-ABEA-3461-B7FC-BEDFB36A0F9D}"/>
                </a:ext>
              </a:extLst>
            </p:cNvPr>
            <p:cNvSpPr/>
            <p:nvPr/>
          </p:nvSpPr>
          <p:spPr>
            <a:xfrm>
              <a:off x="7995358" y="2701346"/>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2</a:t>
              </a:r>
            </a:p>
          </p:txBody>
        </p:sp>
      </p:grpSp>
      <p:grpSp>
        <p:nvGrpSpPr>
          <p:cNvPr id="61" name="Groupe 60">
            <a:extLst>
              <a:ext uri="{FF2B5EF4-FFF2-40B4-BE49-F238E27FC236}">
                <a16:creationId xmlns:a16="http://schemas.microsoft.com/office/drawing/2014/main" id="{F9A1FBF4-A180-06B9-0B5F-F88E7855A43E}"/>
              </a:ext>
            </a:extLst>
          </p:cNvPr>
          <p:cNvGrpSpPr/>
          <p:nvPr/>
        </p:nvGrpSpPr>
        <p:grpSpPr>
          <a:xfrm>
            <a:off x="8125965" y="3533188"/>
            <a:ext cx="3443754" cy="610521"/>
            <a:chOff x="8125965" y="3533188"/>
            <a:chExt cx="3443754" cy="610521"/>
          </a:xfrm>
        </p:grpSpPr>
        <p:sp>
          <p:nvSpPr>
            <p:cNvPr id="62" name="Ellipse 1">
              <a:extLst>
                <a:ext uri="{FF2B5EF4-FFF2-40B4-BE49-F238E27FC236}">
                  <a16:creationId xmlns:a16="http://schemas.microsoft.com/office/drawing/2014/main" id="{6510E33F-7C5F-6BF4-E9AF-B37ACECB60FD}"/>
                </a:ext>
              </a:extLst>
            </p:cNvPr>
            <p:cNvSpPr/>
            <p:nvPr/>
          </p:nvSpPr>
          <p:spPr>
            <a:xfrm>
              <a:off x="8338931" y="3533188"/>
              <a:ext cx="3230788" cy="610521"/>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Les adolescents</a:t>
              </a:r>
            </a:p>
          </p:txBody>
        </p:sp>
        <p:sp>
          <p:nvSpPr>
            <p:cNvPr id="63" name="Ellipse 62">
              <a:extLst>
                <a:ext uri="{FF2B5EF4-FFF2-40B4-BE49-F238E27FC236}">
                  <a16:creationId xmlns:a16="http://schemas.microsoft.com/office/drawing/2014/main" id="{62967FD4-9597-6189-2F49-1B5C0CA14E8A}"/>
                </a:ext>
              </a:extLst>
            </p:cNvPr>
            <p:cNvSpPr/>
            <p:nvPr/>
          </p:nvSpPr>
          <p:spPr>
            <a:xfrm>
              <a:off x="8125965" y="3614435"/>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3</a:t>
              </a:r>
            </a:p>
          </p:txBody>
        </p:sp>
      </p:grpSp>
      <p:grpSp>
        <p:nvGrpSpPr>
          <p:cNvPr id="64" name="Groupe 63">
            <a:extLst>
              <a:ext uri="{FF2B5EF4-FFF2-40B4-BE49-F238E27FC236}">
                <a16:creationId xmlns:a16="http://schemas.microsoft.com/office/drawing/2014/main" id="{889A61B1-0B12-42A3-7683-21FAEA5907E4}"/>
              </a:ext>
            </a:extLst>
          </p:cNvPr>
          <p:cNvGrpSpPr/>
          <p:nvPr/>
        </p:nvGrpSpPr>
        <p:grpSpPr>
          <a:xfrm>
            <a:off x="8182486" y="4274289"/>
            <a:ext cx="3452184" cy="610522"/>
            <a:chOff x="8182486" y="4274289"/>
            <a:chExt cx="3452184" cy="610522"/>
          </a:xfrm>
        </p:grpSpPr>
        <p:sp>
          <p:nvSpPr>
            <p:cNvPr id="65" name="Ellipse 1">
              <a:extLst>
                <a:ext uri="{FF2B5EF4-FFF2-40B4-BE49-F238E27FC236}">
                  <a16:creationId xmlns:a16="http://schemas.microsoft.com/office/drawing/2014/main" id="{3CC0B2AC-174B-2471-348F-5290FE1E45C3}"/>
                </a:ext>
              </a:extLst>
            </p:cNvPr>
            <p:cNvSpPr/>
            <p:nvPr/>
          </p:nvSpPr>
          <p:spPr>
            <a:xfrm>
              <a:off x="8420098" y="4274289"/>
              <a:ext cx="3214572" cy="610522"/>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 quartier </a:t>
              </a:r>
            </a:p>
          </p:txBody>
        </p:sp>
        <p:sp>
          <p:nvSpPr>
            <p:cNvPr id="66" name="Ellipse 65">
              <a:extLst>
                <a:ext uri="{FF2B5EF4-FFF2-40B4-BE49-F238E27FC236}">
                  <a16:creationId xmlns:a16="http://schemas.microsoft.com/office/drawing/2014/main" id="{0DE1BB60-607F-072E-F1F3-B53BCFAEE7A2}"/>
                </a:ext>
              </a:extLst>
            </p:cNvPr>
            <p:cNvSpPr/>
            <p:nvPr/>
          </p:nvSpPr>
          <p:spPr>
            <a:xfrm>
              <a:off x="8182486" y="4379822"/>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4</a:t>
              </a:r>
            </a:p>
          </p:txBody>
        </p:sp>
      </p:grpSp>
      <p:grpSp>
        <p:nvGrpSpPr>
          <p:cNvPr id="67" name="Groupe 66">
            <a:extLst>
              <a:ext uri="{FF2B5EF4-FFF2-40B4-BE49-F238E27FC236}">
                <a16:creationId xmlns:a16="http://schemas.microsoft.com/office/drawing/2014/main" id="{6BC4716A-A91E-F0EA-9EEA-7CAEF5964653}"/>
              </a:ext>
            </a:extLst>
          </p:cNvPr>
          <p:cNvGrpSpPr/>
          <p:nvPr/>
        </p:nvGrpSpPr>
        <p:grpSpPr>
          <a:xfrm>
            <a:off x="8166569" y="5087013"/>
            <a:ext cx="3468101" cy="988750"/>
            <a:chOff x="8166569" y="5087013"/>
            <a:chExt cx="3468101" cy="988750"/>
          </a:xfrm>
        </p:grpSpPr>
        <p:sp>
          <p:nvSpPr>
            <p:cNvPr id="68" name="Ellipse 1">
              <a:extLst>
                <a:ext uri="{FF2B5EF4-FFF2-40B4-BE49-F238E27FC236}">
                  <a16:creationId xmlns:a16="http://schemas.microsoft.com/office/drawing/2014/main" id="{06B95300-DBAF-BEB4-1CD8-27DC67EF075E}"/>
                </a:ext>
              </a:extLst>
            </p:cNvPr>
            <p:cNvSpPr/>
            <p:nvPr/>
          </p:nvSpPr>
          <p:spPr>
            <a:xfrm>
              <a:off x="8420097" y="5087013"/>
              <a:ext cx="3214573" cy="988750"/>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 nombre de jeux vidéo</a:t>
              </a:r>
            </a:p>
          </p:txBody>
        </p:sp>
        <p:sp>
          <p:nvSpPr>
            <p:cNvPr id="69" name="Ellipse 68">
              <a:extLst>
                <a:ext uri="{FF2B5EF4-FFF2-40B4-BE49-F238E27FC236}">
                  <a16:creationId xmlns:a16="http://schemas.microsoft.com/office/drawing/2014/main" id="{872A0017-17F8-F2A1-ED4D-2455F6E8C0D8}"/>
                </a:ext>
              </a:extLst>
            </p:cNvPr>
            <p:cNvSpPr/>
            <p:nvPr/>
          </p:nvSpPr>
          <p:spPr>
            <a:xfrm>
              <a:off x="8166569" y="5231343"/>
              <a:ext cx="528119" cy="495982"/>
            </a:xfrm>
            <a:prstGeom prst="ellipse">
              <a:avLst/>
            </a:prstGeom>
            <a:solidFill>
              <a:srgbClr val="FBE3D6"/>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FF0000"/>
                  </a:solidFill>
                </a:rPr>
                <a:t>5</a:t>
              </a:r>
            </a:p>
          </p:txBody>
        </p:sp>
      </p:grpSp>
    </p:spTree>
    <p:extLst>
      <p:ext uri="{BB962C8B-B14F-4D97-AF65-F5344CB8AC3E}">
        <p14:creationId xmlns:p14="http://schemas.microsoft.com/office/powerpoint/2010/main" val="333346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C4F4F-4EB4-5EF2-3633-95440102600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DA7002-241F-5C36-19FE-C558BF7DF36F}"/>
              </a:ext>
            </a:extLst>
          </p:cNvPr>
          <p:cNvSpPr>
            <a:spLocks noGrp="1"/>
          </p:cNvSpPr>
          <p:nvPr>
            <p:ph type="title"/>
          </p:nvPr>
        </p:nvSpPr>
        <p:spPr/>
        <p:txBody>
          <a:bodyPr/>
          <a:lstStyle/>
          <a:p>
            <a:r>
              <a:rPr lang="fr-FR" dirty="0"/>
              <a:t>Choisir la bonne réponse  et compléter?</a:t>
            </a:r>
          </a:p>
        </p:txBody>
      </p:sp>
      <p:sp>
        <p:nvSpPr>
          <p:cNvPr id="4" name="Espace réservé du contenu 3">
            <a:extLst>
              <a:ext uri="{FF2B5EF4-FFF2-40B4-BE49-F238E27FC236}">
                <a16:creationId xmlns:a16="http://schemas.microsoft.com/office/drawing/2014/main" id="{A6026133-915D-FAF6-C2A5-FF3FB76C68F0}"/>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04DEE7C6-9A89-201A-69E5-F79AD60ACAC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31AC837-8E89-B8F5-CC5B-E3C59AD5BDE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4AE6863-AE73-4589-8733-D4D271BECF5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42" name="Ellipse 1">
            <a:extLst>
              <a:ext uri="{FF2B5EF4-FFF2-40B4-BE49-F238E27FC236}">
                <a16:creationId xmlns:a16="http://schemas.microsoft.com/office/drawing/2014/main" id="{04EEB2F1-FEE0-14B2-E92B-B766DFC1C924}"/>
              </a:ext>
            </a:extLst>
          </p:cNvPr>
          <p:cNvSpPr/>
          <p:nvPr/>
        </p:nvSpPr>
        <p:spPr>
          <a:xfrm>
            <a:off x="8243533" y="2462797"/>
            <a:ext cx="3395240" cy="762221"/>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Des nombres</a:t>
            </a:r>
          </a:p>
        </p:txBody>
      </p:sp>
      <p:sp>
        <p:nvSpPr>
          <p:cNvPr id="43" name="Ellipse 1">
            <a:extLst>
              <a:ext uri="{FF2B5EF4-FFF2-40B4-BE49-F238E27FC236}">
                <a16:creationId xmlns:a16="http://schemas.microsoft.com/office/drawing/2014/main" id="{D20E613B-B9E9-46CC-3ABB-F312528B17C6}"/>
              </a:ext>
            </a:extLst>
          </p:cNvPr>
          <p:cNvSpPr/>
          <p:nvPr/>
        </p:nvSpPr>
        <p:spPr>
          <a:xfrm>
            <a:off x="721673" y="2462797"/>
            <a:ext cx="3253979" cy="731111"/>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Des lettres</a:t>
            </a:r>
          </a:p>
        </p:txBody>
      </p:sp>
      <p:sp>
        <p:nvSpPr>
          <p:cNvPr id="54" name="Rectangle à coins arrondis 51">
            <a:extLst>
              <a:ext uri="{FF2B5EF4-FFF2-40B4-BE49-F238E27FC236}">
                <a16:creationId xmlns:a16="http://schemas.microsoft.com/office/drawing/2014/main" id="{4680DB8A-FB09-AC9A-3A00-F54BBEFF9250}"/>
              </a:ext>
            </a:extLst>
          </p:cNvPr>
          <p:cNvSpPr/>
          <p:nvPr/>
        </p:nvSpPr>
        <p:spPr>
          <a:xfrm>
            <a:off x="4663120" y="4200806"/>
            <a:ext cx="2865760" cy="618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Donc</a:t>
            </a:r>
          </a:p>
        </p:txBody>
      </p:sp>
      <p:sp>
        <p:nvSpPr>
          <p:cNvPr id="55" name="Rectangle à coins arrondis 64">
            <a:extLst>
              <a:ext uri="{FF2B5EF4-FFF2-40B4-BE49-F238E27FC236}">
                <a16:creationId xmlns:a16="http://schemas.microsoft.com/office/drawing/2014/main" id="{FE5986BD-5370-551F-6B39-635AB4472731}"/>
              </a:ext>
            </a:extLst>
          </p:cNvPr>
          <p:cNvSpPr/>
          <p:nvPr/>
        </p:nvSpPr>
        <p:spPr>
          <a:xfrm>
            <a:off x="2676776" y="1305433"/>
            <a:ext cx="6474007" cy="769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Les  valeurs du caractère sont</a:t>
            </a:r>
          </a:p>
        </p:txBody>
      </p:sp>
      <p:sp>
        <p:nvSpPr>
          <p:cNvPr id="56" name="Ellipse 1">
            <a:extLst>
              <a:ext uri="{FF2B5EF4-FFF2-40B4-BE49-F238E27FC236}">
                <a16:creationId xmlns:a16="http://schemas.microsoft.com/office/drawing/2014/main" id="{1C34DA11-7A8F-DDC6-9F0B-8A0CC0C78A07}"/>
              </a:ext>
            </a:extLst>
          </p:cNvPr>
          <p:cNvSpPr/>
          <p:nvPr/>
        </p:nvSpPr>
        <p:spPr>
          <a:xfrm>
            <a:off x="4316620" y="2419522"/>
            <a:ext cx="3369416" cy="791444"/>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Des animaux</a:t>
            </a:r>
          </a:p>
        </p:txBody>
      </p:sp>
      <p:sp>
        <p:nvSpPr>
          <p:cNvPr id="57" name="Ellipse 1">
            <a:extLst>
              <a:ext uri="{FF2B5EF4-FFF2-40B4-BE49-F238E27FC236}">
                <a16:creationId xmlns:a16="http://schemas.microsoft.com/office/drawing/2014/main" id="{387E9C21-D1F7-2CA9-A17A-0DC899701829}"/>
              </a:ext>
            </a:extLst>
          </p:cNvPr>
          <p:cNvSpPr/>
          <p:nvPr/>
        </p:nvSpPr>
        <p:spPr>
          <a:xfrm>
            <a:off x="769363" y="5444313"/>
            <a:ext cx="10972800" cy="745348"/>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 caractère de cette série statistique est un caractère …………………………….</a:t>
            </a:r>
          </a:p>
        </p:txBody>
      </p:sp>
    </p:spTree>
    <p:extLst>
      <p:ext uri="{BB962C8B-B14F-4D97-AF65-F5344CB8AC3E}">
        <p14:creationId xmlns:p14="http://schemas.microsoft.com/office/powerpoint/2010/main" val="3247858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F1097-ADFC-B060-3E3C-C95F0B31198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1FB7787-6B97-E03E-7F89-0D91CD77D0BB}"/>
              </a:ext>
            </a:extLst>
          </p:cNvPr>
          <p:cNvSpPr>
            <a:spLocks noGrp="1"/>
          </p:cNvSpPr>
          <p:nvPr>
            <p:ph type="title"/>
          </p:nvPr>
        </p:nvSpPr>
        <p:spPr/>
        <p:txBody>
          <a:bodyPr/>
          <a:lstStyle/>
          <a:p>
            <a:r>
              <a:rPr lang="fr-FR" dirty="0"/>
              <a:t>Voici la bonne réponse.</a:t>
            </a:r>
          </a:p>
        </p:txBody>
      </p:sp>
      <p:sp>
        <p:nvSpPr>
          <p:cNvPr id="4" name="Espace réservé du contenu 3">
            <a:extLst>
              <a:ext uri="{FF2B5EF4-FFF2-40B4-BE49-F238E27FC236}">
                <a16:creationId xmlns:a16="http://schemas.microsoft.com/office/drawing/2014/main" id="{E0A94413-BE25-70DE-74D2-8EA5650F2C09}"/>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9D5A3413-2CA4-4371-FE4C-51B464773E8A}"/>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EEE2E7C-DCB2-C669-C976-7C1C4B661F0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5916F47-683D-4D78-CB42-253B4017954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Ellipse 1">
            <a:extLst>
              <a:ext uri="{FF2B5EF4-FFF2-40B4-BE49-F238E27FC236}">
                <a16:creationId xmlns:a16="http://schemas.microsoft.com/office/drawing/2014/main" id="{12007484-2686-D5DF-58FD-F390C645E080}"/>
              </a:ext>
            </a:extLst>
          </p:cNvPr>
          <p:cNvSpPr/>
          <p:nvPr/>
        </p:nvSpPr>
        <p:spPr>
          <a:xfrm>
            <a:off x="427380" y="5435509"/>
            <a:ext cx="10972800" cy="745348"/>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lnSpc>
                <a:spcPct val="107000"/>
              </a:lnSpc>
              <a:spcAft>
                <a:spcPts val="533"/>
              </a:spcAft>
            </a:pPr>
            <a:r>
              <a:rPr lang="fr-FR" sz="2400" b="1" dirty="0">
                <a:solidFill>
                  <a:schemeClr val="accent5">
                    <a:lumMod val="50000"/>
                  </a:schemeClr>
                </a:solidFill>
              </a:rPr>
              <a:t>Le caractère de cette série statistique est un caractère </a:t>
            </a:r>
            <a:r>
              <a:rPr lang="fr-FR" sz="4000" b="1" dirty="0">
                <a:solidFill>
                  <a:srgbClr val="FF0000"/>
                </a:solidFill>
              </a:rPr>
              <a:t>quantitatif</a:t>
            </a:r>
            <a:endParaRPr lang="fr-FR" sz="2400" b="1" dirty="0">
              <a:solidFill>
                <a:srgbClr val="FF0000"/>
              </a:solidFill>
            </a:endParaRPr>
          </a:p>
        </p:txBody>
      </p:sp>
      <p:sp>
        <p:nvSpPr>
          <p:cNvPr id="5" name="Rectangle à coins arrondis 51">
            <a:extLst>
              <a:ext uri="{FF2B5EF4-FFF2-40B4-BE49-F238E27FC236}">
                <a16:creationId xmlns:a16="http://schemas.microsoft.com/office/drawing/2014/main" id="{2912495D-E8B8-BA4E-8831-B8EBAE695089}"/>
              </a:ext>
            </a:extLst>
          </p:cNvPr>
          <p:cNvSpPr/>
          <p:nvPr/>
        </p:nvSpPr>
        <p:spPr>
          <a:xfrm>
            <a:off x="4663120" y="4200806"/>
            <a:ext cx="2865760" cy="6187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Donc</a:t>
            </a:r>
          </a:p>
        </p:txBody>
      </p:sp>
      <p:sp>
        <p:nvSpPr>
          <p:cNvPr id="6" name="Rectangle à coins arrondis 64">
            <a:extLst>
              <a:ext uri="{FF2B5EF4-FFF2-40B4-BE49-F238E27FC236}">
                <a16:creationId xmlns:a16="http://schemas.microsoft.com/office/drawing/2014/main" id="{97EF7D82-6551-653B-8B55-75DDD4FF382B}"/>
              </a:ext>
            </a:extLst>
          </p:cNvPr>
          <p:cNvSpPr/>
          <p:nvPr/>
        </p:nvSpPr>
        <p:spPr>
          <a:xfrm>
            <a:off x="2676776" y="1305433"/>
            <a:ext cx="6474007" cy="7693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t>Les  valeurs du caractère sont</a:t>
            </a:r>
          </a:p>
        </p:txBody>
      </p:sp>
      <p:sp>
        <p:nvSpPr>
          <p:cNvPr id="7" name="Ellipse 1">
            <a:extLst>
              <a:ext uri="{FF2B5EF4-FFF2-40B4-BE49-F238E27FC236}">
                <a16:creationId xmlns:a16="http://schemas.microsoft.com/office/drawing/2014/main" id="{A2BC0314-B961-D70E-97C8-B86AAE3FABF4}"/>
              </a:ext>
            </a:extLst>
          </p:cNvPr>
          <p:cNvSpPr/>
          <p:nvPr/>
        </p:nvSpPr>
        <p:spPr>
          <a:xfrm>
            <a:off x="4420541" y="2568004"/>
            <a:ext cx="3369416" cy="791444"/>
          </a:xfrm>
          <a:prstGeom prst="roundRect">
            <a:avLst/>
          </a:prstGeom>
          <a:solidFill>
            <a:srgbClr val="FFDFD5"/>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533"/>
              </a:spcAft>
              <a:buClrTx/>
              <a:buSzTx/>
              <a:buFontTx/>
              <a:buNone/>
              <a:tabLst/>
              <a:defRPr/>
            </a:pPr>
            <a:r>
              <a:rPr kumimoji="0" lang="fr-FR" sz="2400" b="1" i="0" u="none" strike="noStrike" kern="1200" cap="none" spc="0" normalizeH="0" baseline="0" noProof="0" dirty="0">
                <a:ln>
                  <a:noFill/>
                </a:ln>
                <a:solidFill>
                  <a:srgbClr val="A02B93">
                    <a:lumMod val="50000"/>
                  </a:srgbClr>
                </a:solidFill>
                <a:effectLst/>
                <a:uLnTx/>
                <a:uFillTx/>
                <a:latin typeface="Aptos" panose="02110004020202020204"/>
                <a:ea typeface="+mn-ea"/>
                <a:cs typeface="+mn-cs"/>
              </a:rPr>
              <a:t>Des nombres</a:t>
            </a:r>
          </a:p>
        </p:txBody>
      </p:sp>
    </p:spTree>
    <p:extLst>
      <p:ext uri="{BB962C8B-B14F-4D97-AF65-F5344CB8AC3E}">
        <p14:creationId xmlns:p14="http://schemas.microsoft.com/office/powerpoint/2010/main" val="202357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83571-5CB0-1B5A-F851-B4DA7AFEFAB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A180DDF-0E15-D97E-5805-660EDA57F0C6}"/>
              </a:ext>
            </a:extLst>
          </p:cNvPr>
          <p:cNvSpPr>
            <a:spLocks noGrp="1"/>
          </p:cNvSpPr>
          <p:nvPr>
            <p:ph type="title"/>
          </p:nvPr>
        </p:nvSpPr>
        <p:spPr/>
        <p:txBody>
          <a:bodyPr/>
          <a:lstStyle/>
          <a:p>
            <a:r>
              <a:rPr lang="fr-FR" dirty="0"/>
              <a:t>Compléter par ce qui convient.</a:t>
            </a:r>
          </a:p>
        </p:txBody>
      </p:sp>
      <p:sp>
        <p:nvSpPr>
          <p:cNvPr id="4" name="Espace réservé du contenu 3">
            <a:extLst>
              <a:ext uri="{FF2B5EF4-FFF2-40B4-BE49-F238E27FC236}">
                <a16:creationId xmlns:a16="http://schemas.microsoft.com/office/drawing/2014/main" id="{D050BEDD-61F5-08E4-4A7C-99752BD523DA}"/>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82F74D96-BD38-F583-ECD2-9DE71EF95F1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2CA66B0-1130-3AB7-531F-723B06E0604A}"/>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CF0A33D1-7D45-9693-B0D9-B9DC226EC9A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8" name="Ellipse 1">
            <a:extLst>
              <a:ext uri="{FF2B5EF4-FFF2-40B4-BE49-F238E27FC236}">
                <a16:creationId xmlns:a16="http://schemas.microsoft.com/office/drawing/2014/main" id="{FACAD353-26A8-AC12-3EDD-4820E5E72AE5}"/>
              </a:ext>
            </a:extLst>
          </p:cNvPr>
          <p:cNvSpPr/>
          <p:nvPr/>
        </p:nvSpPr>
        <p:spPr>
          <a:xfrm>
            <a:off x="535530" y="2459070"/>
            <a:ext cx="5585790" cy="448063"/>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2 » est :………</a:t>
            </a:r>
          </a:p>
        </p:txBody>
      </p:sp>
      <p:sp>
        <p:nvSpPr>
          <p:cNvPr id="9" name="Ellipse 1">
            <a:extLst>
              <a:ext uri="{FF2B5EF4-FFF2-40B4-BE49-F238E27FC236}">
                <a16:creationId xmlns:a16="http://schemas.microsoft.com/office/drawing/2014/main" id="{A64B076D-DE00-388B-AEB5-B4A4F64EBD1C}"/>
              </a:ext>
            </a:extLst>
          </p:cNvPr>
          <p:cNvSpPr/>
          <p:nvPr/>
        </p:nvSpPr>
        <p:spPr>
          <a:xfrm>
            <a:off x="510208" y="3151395"/>
            <a:ext cx="5585791" cy="44806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3 » est :……</a:t>
            </a:r>
          </a:p>
        </p:txBody>
      </p:sp>
      <p:sp>
        <p:nvSpPr>
          <p:cNvPr id="13" name="Ellipse 1">
            <a:extLst>
              <a:ext uri="{FF2B5EF4-FFF2-40B4-BE49-F238E27FC236}">
                <a16:creationId xmlns:a16="http://schemas.microsoft.com/office/drawing/2014/main" id="{EF9D6B92-82F0-F03F-FE9E-A9A4CF483868}"/>
              </a:ext>
            </a:extLst>
          </p:cNvPr>
          <p:cNvSpPr/>
          <p:nvPr/>
        </p:nvSpPr>
        <p:spPr>
          <a:xfrm>
            <a:off x="510208" y="1128201"/>
            <a:ext cx="5585790" cy="44806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0 » est :…………</a:t>
            </a:r>
          </a:p>
        </p:txBody>
      </p:sp>
      <p:sp>
        <p:nvSpPr>
          <p:cNvPr id="14" name="Ellipse 1">
            <a:extLst>
              <a:ext uri="{FF2B5EF4-FFF2-40B4-BE49-F238E27FC236}">
                <a16:creationId xmlns:a16="http://schemas.microsoft.com/office/drawing/2014/main" id="{051CD2AB-F91B-5988-4D3A-396906EA5BF1}"/>
              </a:ext>
            </a:extLst>
          </p:cNvPr>
          <p:cNvSpPr/>
          <p:nvPr/>
        </p:nvSpPr>
        <p:spPr>
          <a:xfrm>
            <a:off x="510209" y="1775694"/>
            <a:ext cx="5585790" cy="44806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1 » est :………</a:t>
            </a:r>
          </a:p>
        </p:txBody>
      </p:sp>
      <p:sp>
        <p:nvSpPr>
          <p:cNvPr id="15" name="ZoneTexte 14">
            <a:extLst>
              <a:ext uri="{FF2B5EF4-FFF2-40B4-BE49-F238E27FC236}">
                <a16:creationId xmlns:a16="http://schemas.microsoft.com/office/drawing/2014/main" id="{6ABE4F3A-618C-B9A6-55BA-038D3E139748}"/>
              </a:ext>
            </a:extLst>
          </p:cNvPr>
          <p:cNvSpPr txBox="1"/>
          <p:nvPr/>
        </p:nvSpPr>
        <p:spPr>
          <a:xfrm>
            <a:off x="6469450" y="1342989"/>
            <a:ext cx="5272713" cy="4031873"/>
          </a:xfrm>
          <a:prstGeom prst="rect">
            <a:avLst/>
          </a:prstGeom>
          <a:noFill/>
          <a:ln w="38100">
            <a:solidFill>
              <a:schemeClr val="accent4"/>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Dans un quartier ou vivent  60 adolescents, Ils indiquent le nombre de jeux vidéo qu'ils possèdent sur leur téléphone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C00000"/>
                </a:solidFill>
                <a:effectLst/>
                <a:uLnTx/>
                <a:uFillTx/>
                <a:latin typeface="Calibri" panose="020F0502020204030204"/>
                <a:ea typeface="+mn-ea"/>
                <a:cs typeface="+mn-cs"/>
              </a:rPr>
              <a:t>0, 1, 2, 3, 4, 5, 6, 0, 1, 2, 3, 4, 5, 6, 0, 1, 2, 3, 4, 5, 6, 0, 1, 2, 3, 4, 5, 6, 0, 1, 2, 3, 4, 5, 6, 0, 1, 2, 3, 4, 5, 6, 0, 1, 2, 3, 4, 5, 6, 0, 1, 2, 3, 4, 5, 6,1</a:t>
            </a:r>
          </a:p>
        </p:txBody>
      </p:sp>
      <p:sp>
        <p:nvSpPr>
          <p:cNvPr id="3" name="Ellipse 1">
            <a:extLst>
              <a:ext uri="{FF2B5EF4-FFF2-40B4-BE49-F238E27FC236}">
                <a16:creationId xmlns:a16="http://schemas.microsoft.com/office/drawing/2014/main" id="{BD146D72-E495-892E-B8D3-5DEF671A39A5}"/>
              </a:ext>
            </a:extLst>
          </p:cNvPr>
          <p:cNvSpPr/>
          <p:nvPr/>
        </p:nvSpPr>
        <p:spPr>
          <a:xfrm>
            <a:off x="510210" y="4415429"/>
            <a:ext cx="5585790" cy="514897"/>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«5» est :………</a:t>
            </a:r>
          </a:p>
        </p:txBody>
      </p:sp>
      <p:sp>
        <p:nvSpPr>
          <p:cNvPr id="5" name="Ellipse 1">
            <a:extLst>
              <a:ext uri="{FF2B5EF4-FFF2-40B4-BE49-F238E27FC236}">
                <a16:creationId xmlns:a16="http://schemas.microsoft.com/office/drawing/2014/main" id="{4240A454-9511-0509-3EBB-576C5CCE2FF6}"/>
              </a:ext>
            </a:extLst>
          </p:cNvPr>
          <p:cNvSpPr/>
          <p:nvPr/>
        </p:nvSpPr>
        <p:spPr>
          <a:xfrm>
            <a:off x="510209" y="5138705"/>
            <a:ext cx="5585791" cy="514897"/>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6 » est :……</a:t>
            </a:r>
          </a:p>
        </p:txBody>
      </p:sp>
      <p:sp>
        <p:nvSpPr>
          <p:cNvPr id="6" name="Ellipse 1">
            <a:extLst>
              <a:ext uri="{FF2B5EF4-FFF2-40B4-BE49-F238E27FC236}">
                <a16:creationId xmlns:a16="http://schemas.microsoft.com/office/drawing/2014/main" id="{38B81D46-8813-B5D6-A2DD-B1E9C6F9C4E5}"/>
              </a:ext>
            </a:extLst>
          </p:cNvPr>
          <p:cNvSpPr/>
          <p:nvPr/>
        </p:nvSpPr>
        <p:spPr>
          <a:xfrm>
            <a:off x="535530" y="3798888"/>
            <a:ext cx="5585790" cy="44806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4 » est :………</a:t>
            </a:r>
          </a:p>
        </p:txBody>
      </p:sp>
    </p:spTree>
    <p:extLst>
      <p:ext uri="{BB962C8B-B14F-4D97-AF65-F5344CB8AC3E}">
        <p14:creationId xmlns:p14="http://schemas.microsoft.com/office/powerpoint/2010/main" val="13222153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73E35-B8CD-A48B-6661-E3ECA72D95A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F398B27-379A-51DF-E170-ABAD68BC6FF9}"/>
              </a:ext>
            </a:extLst>
          </p:cNvPr>
          <p:cNvSpPr>
            <a:spLocks noGrp="1"/>
          </p:cNvSpPr>
          <p:nvPr>
            <p:ph type="title"/>
          </p:nvPr>
        </p:nvSpPr>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E9C363C9-25FA-5908-4AFB-C65F55653D88}"/>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519B9DC0-AAB7-4B0B-37C9-863EFA41B85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28AF0DA-4A68-287A-A471-6EE0938A6D5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E43DF9E-5E02-B437-5CF3-9AA5AD1547D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8" name="ZoneTexte 7">
            <a:extLst>
              <a:ext uri="{FF2B5EF4-FFF2-40B4-BE49-F238E27FC236}">
                <a16:creationId xmlns:a16="http://schemas.microsoft.com/office/drawing/2014/main" id="{D63B2FB5-6C55-CE1D-8323-EB989322C072}"/>
              </a:ext>
            </a:extLst>
          </p:cNvPr>
          <p:cNvSpPr txBox="1"/>
          <p:nvPr/>
        </p:nvSpPr>
        <p:spPr>
          <a:xfrm>
            <a:off x="6469450" y="1342989"/>
            <a:ext cx="5272713" cy="4031873"/>
          </a:xfrm>
          <a:prstGeom prst="rect">
            <a:avLst/>
          </a:prstGeom>
          <a:noFill/>
          <a:ln w="38100">
            <a:solidFill>
              <a:schemeClr val="accent4"/>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Dans un quartier ou vivent  60 adolescents, Ils indiquent le nombre de jeux vidéo qu'ils possèdent sur leur téléphone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C00000"/>
                </a:solidFill>
                <a:effectLst/>
                <a:uLnTx/>
                <a:uFillTx/>
                <a:latin typeface="Calibri" panose="020F0502020204030204"/>
                <a:ea typeface="+mn-ea"/>
                <a:cs typeface="+mn-cs"/>
              </a:rPr>
              <a:t>0, 1, 2, 3, 4, 5, 6, 0, 1, 2, 3, 4, 5, 6, 0, 1, 2, 3, 4, 5, 6, 0, 1, 2, 3, 4, 5, 6, 0, 1, 2, 3, 4, 5, 6, 0, 1, 2, 3, 4, 5, 6, 0, 1, 2, 3, 4, 5, 6, 0, 1, 2, 3, 4, 5, 6,1</a:t>
            </a:r>
          </a:p>
        </p:txBody>
      </p:sp>
      <p:sp>
        <p:nvSpPr>
          <p:cNvPr id="9" name="Ellipse 1">
            <a:extLst>
              <a:ext uri="{FF2B5EF4-FFF2-40B4-BE49-F238E27FC236}">
                <a16:creationId xmlns:a16="http://schemas.microsoft.com/office/drawing/2014/main" id="{0B0FB244-5AC2-1692-97D2-15133EE8E351}"/>
              </a:ext>
            </a:extLst>
          </p:cNvPr>
          <p:cNvSpPr/>
          <p:nvPr/>
        </p:nvSpPr>
        <p:spPr>
          <a:xfrm>
            <a:off x="510208" y="2459070"/>
            <a:ext cx="5585790" cy="448063"/>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2 » est : </a:t>
            </a:r>
            <a:r>
              <a:rPr lang="fr-FR" sz="2800" b="1" dirty="0">
                <a:solidFill>
                  <a:srgbClr val="FF0000"/>
                </a:solidFill>
              </a:rPr>
              <a:t>12</a:t>
            </a:r>
          </a:p>
        </p:txBody>
      </p:sp>
      <p:sp>
        <p:nvSpPr>
          <p:cNvPr id="13" name="Ellipse 1">
            <a:extLst>
              <a:ext uri="{FF2B5EF4-FFF2-40B4-BE49-F238E27FC236}">
                <a16:creationId xmlns:a16="http://schemas.microsoft.com/office/drawing/2014/main" id="{AADF9286-8629-C169-0232-8FD56F85ECB7}"/>
              </a:ext>
            </a:extLst>
          </p:cNvPr>
          <p:cNvSpPr/>
          <p:nvPr/>
        </p:nvSpPr>
        <p:spPr>
          <a:xfrm>
            <a:off x="510207" y="3106563"/>
            <a:ext cx="5585791" cy="44806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3 » est : </a:t>
            </a:r>
            <a:r>
              <a:rPr lang="fr-FR" sz="2800" b="1" dirty="0">
                <a:solidFill>
                  <a:srgbClr val="FF0000"/>
                </a:solidFill>
              </a:rPr>
              <a:t>8</a:t>
            </a:r>
          </a:p>
        </p:txBody>
      </p:sp>
      <p:sp>
        <p:nvSpPr>
          <p:cNvPr id="14" name="Ellipse 1">
            <a:extLst>
              <a:ext uri="{FF2B5EF4-FFF2-40B4-BE49-F238E27FC236}">
                <a16:creationId xmlns:a16="http://schemas.microsoft.com/office/drawing/2014/main" id="{CB4D87C8-A7E6-5286-8601-70411F6FDC2E}"/>
              </a:ext>
            </a:extLst>
          </p:cNvPr>
          <p:cNvSpPr/>
          <p:nvPr/>
        </p:nvSpPr>
        <p:spPr>
          <a:xfrm>
            <a:off x="510208" y="1128201"/>
            <a:ext cx="5585790" cy="44806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0 » est : </a:t>
            </a:r>
            <a:r>
              <a:rPr lang="fr-FR" sz="2800" b="1" dirty="0">
                <a:solidFill>
                  <a:srgbClr val="FF0000"/>
                </a:solidFill>
              </a:rPr>
              <a:t>10</a:t>
            </a:r>
            <a:endParaRPr lang="fr-FR" sz="2400" b="1" dirty="0">
              <a:solidFill>
                <a:srgbClr val="FF0000"/>
              </a:solidFill>
            </a:endParaRPr>
          </a:p>
        </p:txBody>
      </p:sp>
      <p:sp>
        <p:nvSpPr>
          <p:cNvPr id="15" name="Ellipse 1">
            <a:extLst>
              <a:ext uri="{FF2B5EF4-FFF2-40B4-BE49-F238E27FC236}">
                <a16:creationId xmlns:a16="http://schemas.microsoft.com/office/drawing/2014/main" id="{6D216EE8-78F3-94FC-32CF-568674F25C70}"/>
              </a:ext>
            </a:extLst>
          </p:cNvPr>
          <p:cNvSpPr/>
          <p:nvPr/>
        </p:nvSpPr>
        <p:spPr>
          <a:xfrm>
            <a:off x="510209" y="1775694"/>
            <a:ext cx="5585790" cy="44806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1 » est : </a:t>
            </a:r>
            <a:r>
              <a:rPr lang="fr-FR" sz="2800" b="1" dirty="0">
                <a:solidFill>
                  <a:srgbClr val="FF0000"/>
                </a:solidFill>
              </a:rPr>
              <a:t>5</a:t>
            </a:r>
          </a:p>
        </p:txBody>
      </p:sp>
      <p:sp>
        <p:nvSpPr>
          <p:cNvPr id="16" name="Ellipse 1">
            <a:extLst>
              <a:ext uri="{FF2B5EF4-FFF2-40B4-BE49-F238E27FC236}">
                <a16:creationId xmlns:a16="http://schemas.microsoft.com/office/drawing/2014/main" id="{35142650-BB89-E5AB-1593-D58C72663029}"/>
              </a:ext>
            </a:extLst>
          </p:cNvPr>
          <p:cNvSpPr/>
          <p:nvPr/>
        </p:nvSpPr>
        <p:spPr>
          <a:xfrm>
            <a:off x="510210" y="4415429"/>
            <a:ext cx="5585790" cy="514897"/>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«5» est : </a:t>
            </a:r>
            <a:r>
              <a:rPr lang="fr-FR" sz="2800" b="1" dirty="0">
                <a:solidFill>
                  <a:srgbClr val="FF0000"/>
                </a:solidFill>
              </a:rPr>
              <a:t>11</a:t>
            </a:r>
          </a:p>
        </p:txBody>
      </p:sp>
      <p:sp>
        <p:nvSpPr>
          <p:cNvPr id="17" name="Ellipse 1">
            <a:extLst>
              <a:ext uri="{FF2B5EF4-FFF2-40B4-BE49-F238E27FC236}">
                <a16:creationId xmlns:a16="http://schemas.microsoft.com/office/drawing/2014/main" id="{1A861DE5-7F61-F5FA-8B28-EAFDD7B57748}"/>
              </a:ext>
            </a:extLst>
          </p:cNvPr>
          <p:cNvSpPr/>
          <p:nvPr/>
        </p:nvSpPr>
        <p:spPr>
          <a:xfrm>
            <a:off x="510206" y="5138705"/>
            <a:ext cx="5585791" cy="514897"/>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6 » est : </a:t>
            </a:r>
            <a:r>
              <a:rPr lang="fr-FR" sz="2800" b="1" dirty="0">
                <a:solidFill>
                  <a:srgbClr val="FF0000"/>
                </a:solidFill>
              </a:rPr>
              <a:t>5</a:t>
            </a:r>
          </a:p>
        </p:txBody>
      </p:sp>
      <p:sp>
        <p:nvSpPr>
          <p:cNvPr id="18" name="Ellipse 1">
            <a:extLst>
              <a:ext uri="{FF2B5EF4-FFF2-40B4-BE49-F238E27FC236}">
                <a16:creationId xmlns:a16="http://schemas.microsoft.com/office/drawing/2014/main" id="{AF66EA51-E578-18DD-D2EA-7893BC8A481D}"/>
              </a:ext>
            </a:extLst>
          </p:cNvPr>
          <p:cNvSpPr/>
          <p:nvPr/>
        </p:nvSpPr>
        <p:spPr>
          <a:xfrm>
            <a:off x="535530" y="3798888"/>
            <a:ext cx="5585790" cy="448062"/>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2400" b="1" dirty="0">
                <a:solidFill>
                  <a:schemeClr val="accent5">
                    <a:lumMod val="50000"/>
                  </a:schemeClr>
                </a:solidFill>
              </a:rPr>
              <a:t>L’effectif de la valeur  « 4 » est : </a:t>
            </a:r>
            <a:r>
              <a:rPr lang="fr-FR" sz="2800" b="1" dirty="0">
                <a:solidFill>
                  <a:srgbClr val="FF0000"/>
                </a:solidFill>
              </a:rPr>
              <a:t>9</a:t>
            </a:r>
          </a:p>
        </p:txBody>
      </p:sp>
    </p:spTree>
    <p:extLst>
      <p:ext uri="{BB962C8B-B14F-4D97-AF65-F5344CB8AC3E}">
        <p14:creationId xmlns:p14="http://schemas.microsoft.com/office/powerpoint/2010/main" val="34451086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28AB4-9443-48CF-C3F7-B6B53C6D339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17D696-B08D-EC91-DDE6-BE4FF1F34927}"/>
              </a:ext>
            </a:extLst>
          </p:cNvPr>
          <p:cNvSpPr>
            <a:spLocks noGrp="1"/>
          </p:cNvSpPr>
          <p:nvPr>
            <p:ph type="title"/>
          </p:nvPr>
        </p:nvSpPr>
        <p:spPr/>
        <p:txBody>
          <a:bodyPr/>
          <a:lstStyle/>
          <a:p>
            <a:r>
              <a:rPr lang="fr-FR" dirty="0"/>
              <a:t>Compléter par ce qui convient.</a:t>
            </a:r>
          </a:p>
        </p:txBody>
      </p:sp>
      <p:sp>
        <p:nvSpPr>
          <p:cNvPr id="4" name="Espace réservé du contenu 3">
            <a:extLst>
              <a:ext uri="{FF2B5EF4-FFF2-40B4-BE49-F238E27FC236}">
                <a16:creationId xmlns:a16="http://schemas.microsoft.com/office/drawing/2014/main" id="{8A588196-AEC4-3053-BFFC-3750BC1DA314}"/>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laisse un moment de réflexion, puis demande aux élèves de lever leurs ardoises</a:t>
            </a:r>
          </a:p>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3FBC8717-C49F-0E4B-D4B1-DD60F96AB90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A92DCD9-E92C-7276-5EBD-87EAB320EAD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9002CD7-44D8-912F-710C-9271B783869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ZoneTexte 2">
            <a:extLst>
              <a:ext uri="{FF2B5EF4-FFF2-40B4-BE49-F238E27FC236}">
                <a16:creationId xmlns:a16="http://schemas.microsoft.com/office/drawing/2014/main" id="{20BA50BA-0370-2607-94A0-D9F4844ADA54}"/>
              </a:ext>
            </a:extLst>
          </p:cNvPr>
          <p:cNvSpPr txBox="1"/>
          <p:nvPr/>
        </p:nvSpPr>
        <p:spPr>
          <a:xfrm>
            <a:off x="6718248" y="1391241"/>
            <a:ext cx="5272713" cy="4031873"/>
          </a:xfrm>
          <a:prstGeom prst="rect">
            <a:avLst/>
          </a:prstGeom>
          <a:noFill/>
          <a:ln w="38100">
            <a:solidFill>
              <a:schemeClr val="accent4"/>
            </a:solidFill>
          </a:ln>
        </p:spPr>
        <p:txBody>
          <a:bodyPr wrap="square">
            <a:spAutoFit/>
          </a:bodyPr>
          <a:lstStyle/>
          <a:p>
            <a:pPr algn="ctr"/>
            <a:r>
              <a:rPr lang="fr-FR" sz="2400" dirty="0"/>
              <a:t>Dans un quartier ou vivent  60 adolescents, Ils indiquent le nombre de jeux vidéo qu'ils possèdent sur leur téléphone :</a:t>
            </a:r>
          </a:p>
          <a:p>
            <a:pPr algn="ctr"/>
            <a:r>
              <a:rPr lang="fr-FR" sz="3200" b="1" dirty="0">
                <a:solidFill>
                  <a:srgbClr val="C00000"/>
                </a:solidFill>
              </a:rPr>
              <a:t>0, 1, 2, 3, 4, 5, 6, 0, 1, 2, 3, 4, 5, 6, 0, 1, 2, 3, 4, 5, 6, 0, 1, 2, 3, 4, 5, 6, 0, 1, 2, 3, 4, 5, 6, 0, 1, 2, 3, 4, 5, 6, 0, 1, 2, 3, 4, 5, 6, 0, 1, 2, 3, 4, 5, 6,1</a:t>
            </a:r>
          </a:p>
        </p:txBody>
      </p:sp>
      <p:sp>
        <p:nvSpPr>
          <p:cNvPr id="5" name="Ellipse 1">
            <a:extLst>
              <a:ext uri="{FF2B5EF4-FFF2-40B4-BE49-F238E27FC236}">
                <a16:creationId xmlns:a16="http://schemas.microsoft.com/office/drawing/2014/main" id="{C45EB68E-8E4B-68D7-9FC5-88D19A84934E}"/>
              </a:ext>
            </a:extLst>
          </p:cNvPr>
          <p:cNvSpPr/>
          <p:nvPr/>
        </p:nvSpPr>
        <p:spPr>
          <a:xfrm>
            <a:off x="315678" y="2460107"/>
            <a:ext cx="6323660" cy="510224"/>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1600" b="1" dirty="0">
                <a:solidFill>
                  <a:schemeClr val="tx1"/>
                </a:solidFill>
              </a:rPr>
              <a:t>12 adolescents possèdent sur leurs téléphones: ……. jeux vidéo</a:t>
            </a:r>
          </a:p>
        </p:txBody>
      </p:sp>
      <p:sp>
        <p:nvSpPr>
          <p:cNvPr id="6" name="Ellipse 1">
            <a:extLst>
              <a:ext uri="{FF2B5EF4-FFF2-40B4-BE49-F238E27FC236}">
                <a16:creationId xmlns:a16="http://schemas.microsoft.com/office/drawing/2014/main" id="{68DD7CF9-E5B3-2EB4-5B56-5EBD42F5577D}"/>
              </a:ext>
            </a:extLst>
          </p:cNvPr>
          <p:cNvSpPr/>
          <p:nvPr/>
        </p:nvSpPr>
        <p:spPr>
          <a:xfrm>
            <a:off x="257814" y="3203900"/>
            <a:ext cx="6323660" cy="510225"/>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8 adolescents possèdent sur leurs téléphones: ……….. jeux vidéo.</a:t>
            </a:r>
          </a:p>
        </p:txBody>
      </p:sp>
      <p:sp>
        <p:nvSpPr>
          <p:cNvPr id="7" name="Ellipse 1">
            <a:extLst>
              <a:ext uri="{FF2B5EF4-FFF2-40B4-BE49-F238E27FC236}">
                <a16:creationId xmlns:a16="http://schemas.microsoft.com/office/drawing/2014/main" id="{078B8851-FFAA-D962-45FC-3AB9161F8A79}"/>
              </a:ext>
            </a:extLst>
          </p:cNvPr>
          <p:cNvSpPr/>
          <p:nvPr/>
        </p:nvSpPr>
        <p:spPr>
          <a:xfrm>
            <a:off x="314048" y="1154461"/>
            <a:ext cx="6267427" cy="510224"/>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1600" b="1" dirty="0">
                <a:solidFill>
                  <a:schemeClr val="tx1"/>
                </a:solidFill>
              </a:rPr>
              <a:t>10 adolescents possèdent sur leurs téléphones: ……. jeux vidéo</a:t>
            </a:r>
          </a:p>
        </p:txBody>
      </p:sp>
      <p:sp>
        <p:nvSpPr>
          <p:cNvPr id="15" name="Ellipse 1">
            <a:extLst>
              <a:ext uri="{FF2B5EF4-FFF2-40B4-BE49-F238E27FC236}">
                <a16:creationId xmlns:a16="http://schemas.microsoft.com/office/drawing/2014/main" id="{946DBFFD-4F16-A9A7-09C9-C4372D749674}"/>
              </a:ext>
            </a:extLst>
          </p:cNvPr>
          <p:cNvSpPr/>
          <p:nvPr/>
        </p:nvSpPr>
        <p:spPr>
          <a:xfrm>
            <a:off x="315678" y="1798118"/>
            <a:ext cx="6323660" cy="510224"/>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5 adolescents possèdent sur leurs téléphones: …… jeux vidéo</a:t>
            </a:r>
          </a:p>
        </p:txBody>
      </p:sp>
      <p:sp>
        <p:nvSpPr>
          <p:cNvPr id="16" name="Ellipse 1">
            <a:extLst>
              <a:ext uri="{FF2B5EF4-FFF2-40B4-BE49-F238E27FC236}">
                <a16:creationId xmlns:a16="http://schemas.microsoft.com/office/drawing/2014/main" id="{0F1AF3EA-11E1-8855-F058-2497F1B1387B}"/>
              </a:ext>
            </a:extLst>
          </p:cNvPr>
          <p:cNvSpPr/>
          <p:nvPr/>
        </p:nvSpPr>
        <p:spPr>
          <a:xfrm>
            <a:off x="343795" y="3947694"/>
            <a:ext cx="6267426" cy="510224"/>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9 adolescents possèdent sur leurs téléphones: ….. jeux vidéo.</a:t>
            </a:r>
          </a:p>
        </p:txBody>
      </p:sp>
      <p:sp>
        <p:nvSpPr>
          <p:cNvPr id="17" name="Ellipse 1">
            <a:extLst>
              <a:ext uri="{FF2B5EF4-FFF2-40B4-BE49-F238E27FC236}">
                <a16:creationId xmlns:a16="http://schemas.microsoft.com/office/drawing/2014/main" id="{9CFC8D5F-6563-E10F-5DFE-9D48296E59EB}"/>
              </a:ext>
            </a:extLst>
          </p:cNvPr>
          <p:cNvSpPr/>
          <p:nvPr/>
        </p:nvSpPr>
        <p:spPr>
          <a:xfrm>
            <a:off x="314048" y="4772747"/>
            <a:ext cx="6267426" cy="510225"/>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11 adolescents possèdent sur leurs téléphones: …… jeux vidéo.</a:t>
            </a:r>
          </a:p>
        </p:txBody>
      </p:sp>
      <p:sp>
        <p:nvSpPr>
          <p:cNvPr id="18" name="Ellipse 1">
            <a:extLst>
              <a:ext uri="{FF2B5EF4-FFF2-40B4-BE49-F238E27FC236}">
                <a16:creationId xmlns:a16="http://schemas.microsoft.com/office/drawing/2014/main" id="{87C7CD31-BF3D-4053-32B6-6FED13884383}"/>
              </a:ext>
            </a:extLst>
          </p:cNvPr>
          <p:cNvSpPr/>
          <p:nvPr/>
        </p:nvSpPr>
        <p:spPr>
          <a:xfrm>
            <a:off x="343795" y="5721871"/>
            <a:ext cx="6267426" cy="510225"/>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5 adolescents possèdent sur leurs téléphones: ………jeux vidéo.</a:t>
            </a:r>
          </a:p>
        </p:txBody>
      </p:sp>
    </p:spTree>
    <p:extLst>
      <p:ext uri="{BB962C8B-B14F-4D97-AF65-F5344CB8AC3E}">
        <p14:creationId xmlns:p14="http://schemas.microsoft.com/office/powerpoint/2010/main" val="3074372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0BDDD-38B8-93D7-428D-81FD3565E5A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BD78027-5D0F-F934-BFEA-07EC7D45D72D}"/>
              </a:ext>
            </a:extLst>
          </p:cNvPr>
          <p:cNvSpPr>
            <a:spLocks noGrp="1"/>
          </p:cNvSpPr>
          <p:nvPr>
            <p:ph type="title"/>
          </p:nvPr>
        </p:nvSpPr>
        <p:spPr/>
        <p:txBody>
          <a:bodyPr/>
          <a:lstStyle/>
          <a:p>
            <a:r>
              <a:rPr lang="fr-FR" dirty="0"/>
              <a:t>Voici les bonnes réponses.</a:t>
            </a:r>
          </a:p>
        </p:txBody>
      </p:sp>
      <p:sp>
        <p:nvSpPr>
          <p:cNvPr id="4" name="Espace réservé du contenu 3">
            <a:extLst>
              <a:ext uri="{FF2B5EF4-FFF2-40B4-BE49-F238E27FC236}">
                <a16:creationId xmlns:a16="http://schemas.microsoft.com/office/drawing/2014/main" id="{F699D4BD-B9F0-1599-B4D7-A9AE46EA0722}"/>
              </a:ext>
            </a:extLst>
          </p:cNvPr>
          <p:cNvSpPr>
            <a:spLocks noGrp="1"/>
          </p:cNvSpPr>
          <p:nvPr>
            <p:ph sz="quarter" idx="11"/>
          </p:nvPr>
        </p:nvSpPr>
        <p:spPr>
          <a:xfrm>
            <a:off x="935304" y="668339"/>
            <a:ext cx="10558061" cy="287134"/>
          </a:xfrm>
        </p:spPr>
        <p:txBody>
          <a:bodyPr/>
          <a:lstStyle/>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1DD37403-2CC1-5B9A-E8F4-3744D9B883C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9F35FFC5-E3AE-2AD2-45AE-EA2B6ABC6D1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6A30E266-5175-3C37-7A8A-BC6BF1E5A0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3" name="ZoneTexte 12">
            <a:extLst>
              <a:ext uri="{FF2B5EF4-FFF2-40B4-BE49-F238E27FC236}">
                <a16:creationId xmlns:a16="http://schemas.microsoft.com/office/drawing/2014/main" id="{437AA4C0-400A-D102-D5C6-69E168665900}"/>
              </a:ext>
            </a:extLst>
          </p:cNvPr>
          <p:cNvSpPr txBox="1"/>
          <p:nvPr/>
        </p:nvSpPr>
        <p:spPr>
          <a:xfrm>
            <a:off x="6718248" y="1646353"/>
            <a:ext cx="5272713" cy="4031873"/>
          </a:xfrm>
          <a:prstGeom prst="rect">
            <a:avLst/>
          </a:prstGeom>
          <a:noFill/>
          <a:ln w="38100">
            <a:solidFill>
              <a:schemeClr val="accent4"/>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rPr>
              <a:t>Dans un quartier ou vivent  60 adolescents, Ils indiquent le nombre de jeux vidéo qu'ils possèdent sur leur téléphone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C00000"/>
                </a:solidFill>
                <a:effectLst/>
                <a:uLnTx/>
                <a:uFillTx/>
                <a:latin typeface="Calibri" panose="020F0502020204030204"/>
                <a:ea typeface="+mn-ea"/>
                <a:cs typeface="+mn-cs"/>
              </a:rPr>
              <a:t>0, 1, 2, 3, 4, 5, 6, 0, 1, 2, 3, 4, 5, 6, 0, 1, 2, 3, 4, 5, 6, 0, 1, 2, 3, 4, 5, 6, 0, 1, 2, 3, 4, 5, 6, 0, 1, 2, 3, 4, 5, 6, 0, 1, 2, 3, 4, 5, 6, 0, 1, 2, 3, 4, 5, 6,1</a:t>
            </a:r>
          </a:p>
        </p:txBody>
      </p:sp>
      <p:sp>
        <p:nvSpPr>
          <p:cNvPr id="8" name="Ellipse 1">
            <a:extLst>
              <a:ext uri="{FF2B5EF4-FFF2-40B4-BE49-F238E27FC236}">
                <a16:creationId xmlns:a16="http://schemas.microsoft.com/office/drawing/2014/main" id="{08A452B9-BE4B-19E9-6255-038E6DB2D270}"/>
              </a:ext>
            </a:extLst>
          </p:cNvPr>
          <p:cNvSpPr/>
          <p:nvPr/>
        </p:nvSpPr>
        <p:spPr>
          <a:xfrm>
            <a:off x="315678" y="2460107"/>
            <a:ext cx="6323660" cy="510224"/>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1600" b="1" dirty="0">
                <a:solidFill>
                  <a:schemeClr val="tx1"/>
                </a:solidFill>
              </a:rPr>
              <a:t>12 adolescents possèdent sur leurs téléphones: </a:t>
            </a:r>
            <a:r>
              <a:rPr lang="fr-FR" sz="2800" b="1" dirty="0">
                <a:solidFill>
                  <a:srgbClr val="C00000"/>
                </a:solidFill>
              </a:rPr>
              <a:t>2</a:t>
            </a:r>
            <a:r>
              <a:rPr lang="fr-FR" sz="1600" b="1" dirty="0">
                <a:solidFill>
                  <a:schemeClr val="tx1"/>
                </a:solidFill>
              </a:rPr>
              <a:t> jeux vidéo</a:t>
            </a:r>
          </a:p>
        </p:txBody>
      </p:sp>
      <p:sp>
        <p:nvSpPr>
          <p:cNvPr id="9" name="Ellipse 1">
            <a:extLst>
              <a:ext uri="{FF2B5EF4-FFF2-40B4-BE49-F238E27FC236}">
                <a16:creationId xmlns:a16="http://schemas.microsoft.com/office/drawing/2014/main" id="{E449B5F9-2975-1CE3-FF2F-343668F45A1A}"/>
              </a:ext>
            </a:extLst>
          </p:cNvPr>
          <p:cNvSpPr/>
          <p:nvPr/>
        </p:nvSpPr>
        <p:spPr>
          <a:xfrm>
            <a:off x="257814" y="3203900"/>
            <a:ext cx="6323660" cy="510225"/>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8 adolescents possèdent sur leurs téléphones: </a:t>
            </a:r>
            <a:r>
              <a:rPr lang="fr-FR" sz="2800" b="1" dirty="0">
                <a:solidFill>
                  <a:srgbClr val="C00000"/>
                </a:solidFill>
              </a:rPr>
              <a:t>3</a:t>
            </a:r>
            <a:r>
              <a:rPr lang="fr-FR" sz="1600" b="1" dirty="0">
                <a:solidFill>
                  <a:schemeClr val="tx1"/>
                </a:solidFill>
              </a:rPr>
              <a:t> jeux vidéo.</a:t>
            </a:r>
          </a:p>
        </p:txBody>
      </p:sp>
      <p:sp>
        <p:nvSpPr>
          <p:cNvPr id="14" name="Ellipse 1">
            <a:extLst>
              <a:ext uri="{FF2B5EF4-FFF2-40B4-BE49-F238E27FC236}">
                <a16:creationId xmlns:a16="http://schemas.microsoft.com/office/drawing/2014/main" id="{37D8457A-8DA8-F988-A4D4-AE51F40F81C9}"/>
              </a:ext>
            </a:extLst>
          </p:cNvPr>
          <p:cNvSpPr/>
          <p:nvPr/>
        </p:nvSpPr>
        <p:spPr>
          <a:xfrm>
            <a:off x="371912" y="1136129"/>
            <a:ext cx="6267427" cy="510224"/>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r>
              <a:rPr lang="fr-FR" sz="1600" b="1" dirty="0">
                <a:solidFill>
                  <a:schemeClr val="tx1"/>
                </a:solidFill>
              </a:rPr>
              <a:t>10 adolescents possèdent sur leurs téléphones: </a:t>
            </a:r>
            <a:r>
              <a:rPr lang="fr-FR" sz="2800" b="1" dirty="0">
                <a:solidFill>
                  <a:srgbClr val="C00000"/>
                </a:solidFill>
              </a:rPr>
              <a:t>0</a:t>
            </a:r>
            <a:r>
              <a:rPr lang="fr-FR" sz="1600" b="1" dirty="0">
                <a:solidFill>
                  <a:schemeClr val="tx1"/>
                </a:solidFill>
              </a:rPr>
              <a:t> jeux vidéo</a:t>
            </a:r>
          </a:p>
        </p:txBody>
      </p:sp>
      <p:sp>
        <p:nvSpPr>
          <p:cNvPr id="15" name="Ellipse 1">
            <a:extLst>
              <a:ext uri="{FF2B5EF4-FFF2-40B4-BE49-F238E27FC236}">
                <a16:creationId xmlns:a16="http://schemas.microsoft.com/office/drawing/2014/main" id="{BFD1E5A6-4767-8CDA-CC0B-717EB0BA5416}"/>
              </a:ext>
            </a:extLst>
          </p:cNvPr>
          <p:cNvSpPr/>
          <p:nvPr/>
        </p:nvSpPr>
        <p:spPr>
          <a:xfrm>
            <a:off x="315678" y="1798118"/>
            <a:ext cx="6323660" cy="510224"/>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5 adolescents possèdent sur leurs téléphones: </a:t>
            </a:r>
            <a:r>
              <a:rPr lang="fr-FR" sz="2800" b="1" dirty="0">
                <a:solidFill>
                  <a:srgbClr val="C00000"/>
                </a:solidFill>
              </a:rPr>
              <a:t>1</a:t>
            </a:r>
            <a:r>
              <a:rPr lang="fr-FR" sz="1600" b="1" dirty="0">
                <a:solidFill>
                  <a:schemeClr val="tx1"/>
                </a:solidFill>
              </a:rPr>
              <a:t> jeux vidéo</a:t>
            </a:r>
          </a:p>
        </p:txBody>
      </p:sp>
      <p:sp>
        <p:nvSpPr>
          <p:cNvPr id="16" name="Ellipse 1">
            <a:extLst>
              <a:ext uri="{FF2B5EF4-FFF2-40B4-BE49-F238E27FC236}">
                <a16:creationId xmlns:a16="http://schemas.microsoft.com/office/drawing/2014/main" id="{1BCCD710-D896-FF7F-FA19-61E4708FA00B}"/>
              </a:ext>
            </a:extLst>
          </p:cNvPr>
          <p:cNvSpPr/>
          <p:nvPr/>
        </p:nvSpPr>
        <p:spPr>
          <a:xfrm>
            <a:off x="343795" y="3947694"/>
            <a:ext cx="6267426" cy="510224"/>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9 adolescents possèdent sur leurs téléphones: </a:t>
            </a:r>
            <a:r>
              <a:rPr lang="fr-FR" sz="2800" b="1" dirty="0">
                <a:solidFill>
                  <a:srgbClr val="C00000"/>
                </a:solidFill>
              </a:rPr>
              <a:t>4</a:t>
            </a:r>
            <a:r>
              <a:rPr lang="fr-FR" sz="1600" b="1" dirty="0">
                <a:solidFill>
                  <a:schemeClr val="tx1"/>
                </a:solidFill>
              </a:rPr>
              <a:t> jeux vidéo.</a:t>
            </a:r>
          </a:p>
        </p:txBody>
      </p:sp>
      <p:sp>
        <p:nvSpPr>
          <p:cNvPr id="17" name="Ellipse 1">
            <a:extLst>
              <a:ext uri="{FF2B5EF4-FFF2-40B4-BE49-F238E27FC236}">
                <a16:creationId xmlns:a16="http://schemas.microsoft.com/office/drawing/2014/main" id="{1498C6FD-25CA-0B11-72A0-335E012C4C43}"/>
              </a:ext>
            </a:extLst>
          </p:cNvPr>
          <p:cNvSpPr/>
          <p:nvPr/>
        </p:nvSpPr>
        <p:spPr>
          <a:xfrm>
            <a:off x="314048" y="4772747"/>
            <a:ext cx="6267426" cy="510225"/>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11 adolescents possèdent sur leurs téléphones: </a:t>
            </a:r>
            <a:r>
              <a:rPr lang="fr-FR" sz="2800" b="1" dirty="0">
                <a:solidFill>
                  <a:srgbClr val="C00000"/>
                </a:solidFill>
              </a:rPr>
              <a:t>5</a:t>
            </a:r>
            <a:r>
              <a:rPr lang="fr-FR" sz="1600" b="1" dirty="0">
                <a:solidFill>
                  <a:schemeClr val="tx1"/>
                </a:solidFill>
              </a:rPr>
              <a:t> jeux vidéo.</a:t>
            </a:r>
          </a:p>
        </p:txBody>
      </p:sp>
      <p:sp>
        <p:nvSpPr>
          <p:cNvPr id="18" name="Ellipse 1">
            <a:extLst>
              <a:ext uri="{FF2B5EF4-FFF2-40B4-BE49-F238E27FC236}">
                <a16:creationId xmlns:a16="http://schemas.microsoft.com/office/drawing/2014/main" id="{1D55FACF-C57F-8B87-BF27-739D09C2BBAE}"/>
              </a:ext>
            </a:extLst>
          </p:cNvPr>
          <p:cNvSpPr/>
          <p:nvPr/>
        </p:nvSpPr>
        <p:spPr>
          <a:xfrm>
            <a:off x="343795" y="5721871"/>
            <a:ext cx="6267426" cy="510225"/>
          </a:xfrm>
          <a:prstGeom prst="roundRect">
            <a:avLst/>
          </a:prstGeom>
          <a:solidFill>
            <a:schemeClr val="accent5">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1600" b="1" dirty="0">
                <a:solidFill>
                  <a:schemeClr val="tx1"/>
                </a:solidFill>
              </a:rPr>
              <a:t>5 adolescents possèdent sur leurs téléphones: </a:t>
            </a:r>
            <a:r>
              <a:rPr lang="fr-FR" sz="2800" b="1" dirty="0">
                <a:solidFill>
                  <a:srgbClr val="C00000"/>
                </a:solidFill>
              </a:rPr>
              <a:t>6</a:t>
            </a:r>
            <a:r>
              <a:rPr lang="fr-FR" sz="1600" b="1" dirty="0">
                <a:solidFill>
                  <a:schemeClr val="tx1"/>
                </a:solidFill>
              </a:rPr>
              <a:t> jeux vidéo.</a:t>
            </a:r>
          </a:p>
        </p:txBody>
      </p:sp>
    </p:spTree>
    <p:extLst>
      <p:ext uri="{BB962C8B-B14F-4D97-AF65-F5344CB8AC3E}">
        <p14:creationId xmlns:p14="http://schemas.microsoft.com/office/powerpoint/2010/main" val="28669443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929A-E76C-EDAC-B30E-5843654689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00D7E-837F-DD73-5C97-8EE4146D988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2155578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reprends la situation précédente.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la situation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8" name="Rectangle 7">
            <a:extLst>
              <a:ext uri="{FF2B5EF4-FFF2-40B4-BE49-F238E27FC236}">
                <a16:creationId xmlns:a16="http://schemas.microsoft.com/office/drawing/2014/main" id="{B57F2764-3BFF-7F3F-0A07-06A14D57DA8B}"/>
              </a:ext>
            </a:extLst>
          </p:cNvPr>
          <p:cNvSpPr/>
          <p:nvPr/>
        </p:nvSpPr>
        <p:spPr>
          <a:xfrm>
            <a:off x="279400" y="1671839"/>
            <a:ext cx="11430000" cy="2492990"/>
          </a:xfrm>
          <a:prstGeom prst="rect">
            <a:avLst/>
          </a:prstGeom>
        </p:spPr>
        <p:txBody>
          <a:bodyPr wrap="square">
            <a:spAutoFit/>
          </a:bodyPr>
          <a:lstStyle/>
          <a:p>
            <a:endParaRPr lang="fr-FR" sz="2000" dirty="0"/>
          </a:p>
          <a:p>
            <a:pPr algn="ctr"/>
            <a:r>
              <a:rPr lang="fr-FR" sz="3200" b="1" dirty="0">
                <a:solidFill>
                  <a:srgbClr val="FF0000"/>
                </a:solidFill>
              </a:rPr>
              <a:t>La classe de Laila </a:t>
            </a:r>
            <a:r>
              <a:rPr lang="fr-FR" sz="3200" dirty="0"/>
              <a:t>est composée de 25 élèves. Elle interroge ses camarades sur le nombre de membres de leurs familles. Voici les réponses. </a:t>
            </a:r>
          </a:p>
          <a:p>
            <a:pPr algn="ctr"/>
            <a:r>
              <a:rPr lang="fr-FR" sz="4000" b="1" dirty="0">
                <a:solidFill>
                  <a:schemeClr val="accent4"/>
                </a:solidFill>
              </a:rPr>
              <a:t>6,6,4,4,5,3,3,3,3,5,5,6,5,4,3,4,4,5,5,5,4,4,5,5,5</a:t>
            </a:r>
            <a:r>
              <a:rPr lang="fr-FR" sz="3200"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4395804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Je vais regrouper ces données dans un tableau</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a:extLst>
              <a:ext uri="{FF2B5EF4-FFF2-40B4-BE49-F238E27FC236}">
                <a16:creationId xmlns:a16="http://schemas.microsoft.com/office/drawing/2014/main" id="{A11E5D45-3658-75D7-9DC6-C46523D50BD6}"/>
              </a:ext>
            </a:extLst>
          </p:cNvPr>
          <p:cNvSpPr txBox="1"/>
          <p:nvPr/>
        </p:nvSpPr>
        <p:spPr>
          <a:xfrm>
            <a:off x="10044420" y="5446989"/>
            <a:ext cx="1719467" cy="830997"/>
          </a:xfrm>
          <a:prstGeom prst="rect">
            <a:avLst/>
          </a:prstGeom>
          <a:noFill/>
        </p:spPr>
        <p:txBody>
          <a:bodyPr wrap="square" rtlCol="0">
            <a:spAutoFit/>
          </a:bodyPr>
          <a:lstStyle/>
          <a:p>
            <a:pPr algn="ctr"/>
            <a:r>
              <a:rPr lang="fr-MA" sz="1600" b="1" i="1" dirty="0">
                <a:solidFill>
                  <a:schemeClr val="accent2">
                    <a:lumMod val="50000"/>
                  </a:schemeClr>
                </a:solidFill>
              </a:rPr>
              <a:t>Combien d’élèves</a:t>
            </a:r>
          </a:p>
          <a:p>
            <a:pPr algn="ctr"/>
            <a:r>
              <a:rPr lang="fr-MA" sz="1600" b="1" i="1" dirty="0">
                <a:solidFill>
                  <a:schemeClr val="accent2">
                    <a:lumMod val="50000"/>
                  </a:schemeClr>
                </a:solidFill>
              </a:rPr>
              <a:t> ont 6 membres de famille?</a:t>
            </a:r>
          </a:p>
        </p:txBody>
      </p:sp>
      <p:graphicFrame>
        <p:nvGraphicFramePr>
          <p:cNvPr id="11" name="Tableau 10">
            <a:extLst>
              <a:ext uri="{FF2B5EF4-FFF2-40B4-BE49-F238E27FC236}">
                <a16:creationId xmlns:a16="http://schemas.microsoft.com/office/drawing/2014/main" id="{E12E58D2-D47D-70CA-4BF5-83032C884DDC}"/>
              </a:ext>
            </a:extLst>
          </p:cNvPr>
          <p:cNvGraphicFramePr>
            <a:graphicFrameLocks noGrp="1"/>
          </p:cNvGraphicFramePr>
          <p:nvPr>
            <p:extLst>
              <p:ext uri="{D42A27DB-BD31-4B8C-83A1-F6EECF244321}">
                <p14:modId xmlns:p14="http://schemas.microsoft.com/office/powerpoint/2010/main" val="1785200325"/>
              </p:ext>
            </p:extLst>
          </p:nvPr>
        </p:nvGraphicFramePr>
        <p:xfrm>
          <a:off x="3436679" y="3491895"/>
          <a:ext cx="7824356" cy="1591406"/>
        </p:xfrm>
        <a:graphic>
          <a:graphicData uri="http://schemas.openxmlformats.org/drawingml/2006/table">
            <a:tbl>
              <a:tblPr firstRow="1" bandRow="1">
                <a:tableStyleId>{5C22544A-7EE6-4342-B048-85BDC9FD1C3A}</a:tableStyleId>
              </a:tblPr>
              <a:tblGrid>
                <a:gridCol w="2613208">
                  <a:extLst>
                    <a:ext uri="{9D8B030D-6E8A-4147-A177-3AD203B41FA5}">
                      <a16:colId xmlns:a16="http://schemas.microsoft.com/office/drawing/2014/main" val="20000"/>
                    </a:ext>
                  </a:extLst>
                </a:gridCol>
                <a:gridCol w="1302787">
                  <a:extLst>
                    <a:ext uri="{9D8B030D-6E8A-4147-A177-3AD203B41FA5}">
                      <a16:colId xmlns:a16="http://schemas.microsoft.com/office/drawing/2014/main" val="20001"/>
                    </a:ext>
                  </a:extLst>
                </a:gridCol>
                <a:gridCol w="1302787">
                  <a:extLst>
                    <a:ext uri="{9D8B030D-6E8A-4147-A177-3AD203B41FA5}">
                      <a16:colId xmlns:a16="http://schemas.microsoft.com/office/drawing/2014/main" val="20002"/>
                    </a:ext>
                  </a:extLst>
                </a:gridCol>
                <a:gridCol w="1302787">
                  <a:extLst>
                    <a:ext uri="{9D8B030D-6E8A-4147-A177-3AD203B41FA5}">
                      <a16:colId xmlns:a16="http://schemas.microsoft.com/office/drawing/2014/main" val="20003"/>
                    </a:ext>
                  </a:extLst>
                </a:gridCol>
                <a:gridCol w="1302787">
                  <a:extLst>
                    <a:ext uri="{9D8B030D-6E8A-4147-A177-3AD203B41FA5}">
                      <a16:colId xmlns:a16="http://schemas.microsoft.com/office/drawing/2014/main" val="20004"/>
                    </a:ext>
                  </a:extLst>
                </a:gridCol>
              </a:tblGrid>
              <a:tr h="795703">
                <a:tc>
                  <a:txBody>
                    <a:bodyPr/>
                    <a:lstStyle/>
                    <a:p>
                      <a:pPr algn="ctr"/>
                      <a:r>
                        <a:rPr lang="fr-FR" dirty="0"/>
                        <a:t>Nombre de membres de la famille</a:t>
                      </a:r>
                    </a:p>
                  </a:txBody>
                  <a:tcPr/>
                </a:tc>
                <a:tc>
                  <a:txBody>
                    <a:bodyPr/>
                    <a:lstStyle/>
                    <a:p>
                      <a:pPr algn="ctr"/>
                      <a:r>
                        <a:rPr lang="fr-FR" sz="1800" dirty="0"/>
                        <a:t>3</a:t>
                      </a:r>
                    </a:p>
                  </a:txBody>
                  <a:tcPr/>
                </a:tc>
                <a:tc>
                  <a:txBody>
                    <a:bodyPr/>
                    <a:lstStyle/>
                    <a:p>
                      <a:pPr algn="ctr"/>
                      <a:r>
                        <a:rPr lang="fr-FR" sz="1800" dirty="0"/>
                        <a:t>4</a:t>
                      </a:r>
                    </a:p>
                  </a:txBody>
                  <a:tcPr/>
                </a:tc>
                <a:tc>
                  <a:txBody>
                    <a:bodyPr/>
                    <a:lstStyle/>
                    <a:p>
                      <a:pPr algn="ctr"/>
                      <a:r>
                        <a:rPr lang="fr-FR" sz="1800" dirty="0">
                          <a:solidFill>
                            <a:schemeClr val="bg1"/>
                          </a:solidFill>
                        </a:rPr>
                        <a:t>5</a:t>
                      </a:r>
                    </a:p>
                  </a:txBody>
                  <a:tcPr/>
                </a:tc>
                <a:tc>
                  <a:txBody>
                    <a:bodyPr/>
                    <a:lstStyle/>
                    <a:p>
                      <a:pPr algn="ctr"/>
                      <a:r>
                        <a:rPr lang="fr-FR" sz="1800" dirty="0"/>
                        <a:t>6</a:t>
                      </a:r>
                    </a:p>
                  </a:txBody>
                  <a:tcPr/>
                </a:tc>
                <a:extLst>
                  <a:ext uri="{0D108BD9-81ED-4DB2-BD59-A6C34878D82A}">
                    <a16:rowId xmlns:a16="http://schemas.microsoft.com/office/drawing/2014/main" val="10000"/>
                  </a:ext>
                </a:extLst>
              </a:tr>
              <a:tr h="795703">
                <a:tc>
                  <a:txBody>
                    <a:bodyPr/>
                    <a:lstStyle/>
                    <a:p>
                      <a:pPr algn="ctr"/>
                      <a:r>
                        <a:rPr lang="fr-FR" b="1" dirty="0"/>
                        <a:t>Nombre </a:t>
                      </a:r>
                      <a:r>
                        <a:rPr lang="fr-FR" b="1" baseline="0" dirty="0"/>
                        <a:t>d’élèves</a:t>
                      </a:r>
                      <a:endParaRPr lang="fr-FR" b="1" dirty="0"/>
                    </a:p>
                  </a:txBody>
                  <a:tcPr/>
                </a:tc>
                <a:tc>
                  <a:txBody>
                    <a:bodyPr/>
                    <a:lstStyle/>
                    <a:p>
                      <a:pPr algn="ctr"/>
                      <a:endParaRPr lang="fr-FR" sz="1800" b="1" dirty="0"/>
                    </a:p>
                  </a:txBody>
                  <a:tcPr/>
                </a:tc>
                <a:tc>
                  <a:txBody>
                    <a:bodyPr/>
                    <a:lstStyle/>
                    <a:p>
                      <a:pPr algn="ctr"/>
                      <a:endParaRPr lang="fr-FR" sz="1800" b="1" dirty="0"/>
                    </a:p>
                  </a:txBody>
                  <a:tcPr/>
                </a:tc>
                <a:tc>
                  <a:txBody>
                    <a:bodyPr/>
                    <a:lstStyle/>
                    <a:p>
                      <a:pPr algn="ctr"/>
                      <a:endParaRPr lang="fr-FR" sz="1800" b="1" dirty="0">
                        <a:solidFill>
                          <a:schemeClr val="accent4">
                            <a:lumMod val="50000"/>
                          </a:schemeClr>
                        </a:solidFill>
                      </a:endParaRPr>
                    </a:p>
                  </a:txBody>
                  <a:tcPr/>
                </a:tc>
                <a:tc>
                  <a:txBody>
                    <a:bodyPr/>
                    <a:lstStyle/>
                    <a:p>
                      <a:pPr algn="ctr"/>
                      <a:endParaRPr lang="fr-FR" sz="1800" b="1" dirty="0"/>
                    </a:p>
                  </a:txBody>
                  <a:tcPr/>
                </a:tc>
                <a:extLst>
                  <a:ext uri="{0D108BD9-81ED-4DB2-BD59-A6C34878D82A}">
                    <a16:rowId xmlns:a16="http://schemas.microsoft.com/office/drawing/2014/main" val="10001"/>
                  </a:ext>
                </a:extLst>
              </a:tr>
            </a:tbl>
          </a:graphicData>
        </a:graphic>
      </p:graphicFrame>
      <p:sp>
        <p:nvSpPr>
          <p:cNvPr id="13" name="ZoneTexte 12">
            <a:extLst>
              <a:ext uri="{FF2B5EF4-FFF2-40B4-BE49-F238E27FC236}">
                <a16:creationId xmlns:a16="http://schemas.microsoft.com/office/drawing/2014/main" id="{E99850F6-55F9-F6A0-56CE-884510B71D17}"/>
              </a:ext>
            </a:extLst>
          </p:cNvPr>
          <p:cNvSpPr txBox="1"/>
          <p:nvPr/>
        </p:nvSpPr>
        <p:spPr>
          <a:xfrm>
            <a:off x="379379" y="3643960"/>
            <a:ext cx="1668767" cy="461665"/>
          </a:xfrm>
          <a:prstGeom prst="rect">
            <a:avLst/>
          </a:prstGeom>
          <a:noFill/>
        </p:spPr>
        <p:txBody>
          <a:bodyPr wrap="square" rtlCol="0">
            <a:spAutoFit/>
          </a:bodyPr>
          <a:lstStyle/>
          <a:p>
            <a:r>
              <a:rPr lang="fr-MA" sz="2400" b="1" dirty="0">
                <a:solidFill>
                  <a:schemeClr val="accent2"/>
                </a:solidFill>
              </a:rPr>
              <a:t>Caractère</a:t>
            </a:r>
            <a:endParaRPr lang="fr-MA" sz="1400" b="1" dirty="0">
              <a:solidFill>
                <a:schemeClr val="accent2"/>
              </a:solidFill>
            </a:endParaRPr>
          </a:p>
        </p:txBody>
      </p:sp>
      <p:sp>
        <p:nvSpPr>
          <p:cNvPr id="15" name="ZoneTexte 14">
            <a:extLst>
              <a:ext uri="{FF2B5EF4-FFF2-40B4-BE49-F238E27FC236}">
                <a16:creationId xmlns:a16="http://schemas.microsoft.com/office/drawing/2014/main" id="{D23436BD-DEA1-5BB3-1119-3F043E6630DE}"/>
              </a:ext>
            </a:extLst>
          </p:cNvPr>
          <p:cNvSpPr txBox="1"/>
          <p:nvPr/>
        </p:nvSpPr>
        <p:spPr>
          <a:xfrm>
            <a:off x="773480" y="4281713"/>
            <a:ext cx="1241399" cy="461665"/>
          </a:xfrm>
          <a:prstGeom prst="rect">
            <a:avLst/>
          </a:prstGeom>
          <a:noFill/>
        </p:spPr>
        <p:txBody>
          <a:bodyPr wrap="square" rtlCol="0">
            <a:spAutoFit/>
          </a:bodyPr>
          <a:lstStyle/>
          <a:p>
            <a:r>
              <a:rPr lang="fr-MA" sz="2400" b="1" dirty="0">
                <a:solidFill>
                  <a:schemeClr val="accent2"/>
                </a:solidFill>
              </a:rPr>
              <a:t>Effectif</a:t>
            </a:r>
            <a:endParaRPr lang="fr-MA" sz="1400" b="1" dirty="0">
              <a:solidFill>
                <a:schemeClr val="accent2"/>
              </a:solidFill>
            </a:endParaRPr>
          </a:p>
        </p:txBody>
      </p:sp>
      <p:sp>
        <p:nvSpPr>
          <p:cNvPr id="18" name="Flèche droite à entaille 37">
            <a:extLst>
              <a:ext uri="{FF2B5EF4-FFF2-40B4-BE49-F238E27FC236}">
                <a16:creationId xmlns:a16="http://schemas.microsoft.com/office/drawing/2014/main" id="{B1AD3C6E-3D44-10AC-6B22-A67EA88D7BCE}"/>
              </a:ext>
            </a:extLst>
          </p:cNvPr>
          <p:cNvSpPr/>
          <p:nvPr/>
        </p:nvSpPr>
        <p:spPr>
          <a:xfrm>
            <a:off x="2331096" y="4287598"/>
            <a:ext cx="822632" cy="4557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dirty="0"/>
          </a:p>
        </p:txBody>
      </p:sp>
      <p:sp>
        <p:nvSpPr>
          <p:cNvPr id="24" name="Flèche droite à entaille 37">
            <a:extLst>
              <a:ext uri="{FF2B5EF4-FFF2-40B4-BE49-F238E27FC236}">
                <a16:creationId xmlns:a16="http://schemas.microsoft.com/office/drawing/2014/main" id="{8EB26F66-49A9-FDE7-0740-38386F9840DB}"/>
              </a:ext>
            </a:extLst>
          </p:cNvPr>
          <p:cNvSpPr/>
          <p:nvPr/>
        </p:nvSpPr>
        <p:spPr>
          <a:xfrm>
            <a:off x="2331096" y="3649845"/>
            <a:ext cx="822632" cy="455780"/>
          </a:xfrm>
          <a:prstGeom prst="notched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dirty="0"/>
          </a:p>
        </p:txBody>
      </p:sp>
      <p:cxnSp>
        <p:nvCxnSpPr>
          <p:cNvPr id="25" name="Connecteur droit avec flèche 24">
            <a:extLst>
              <a:ext uri="{FF2B5EF4-FFF2-40B4-BE49-F238E27FC236}">
                <a16:creationId xmlns:a16="http://schemas.microsoft.com/office/drawing/2014/main" id="{15291BC5-A775-1BE8-63D5-19DADF0B19F9}"/>
              </a:ext>
            </a:extLst>
          </p:cNvPr>
          <p:cNvCxnSpPr>
            <a:cxnSpLocks/>
          </p:cNvCxnSpPr>
          <p:nvPr/>
        </p:nvCxnSpPr>
        <p:spPr>
          <a:xfrm flipV="1">
            <a:off x="8057602" y="4835169"/>
            <a:ext cx="0" cy="65235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178D09A2-A02C-40D4-7874-959B634E6A5D}"/>
              </a:ext>
            </a:extLst>
          </p:cNvPr>
          <p:cNvSpPr txBox="1"/>
          <p:nvPr/>
        </p:nvSpPr>
        <p:spPr>
          <a:xfrm>
            <a:off x="7058072" y="5423044"/>
            <a:ext cx="1719467" cy="830997"/>
          </a:xfrm>
          <a:prstGeom prst="rect">
            <a:avLst/>
          </a:prstGeom>
          <a:noFill/>
        </p:spPr>
        <p:txBody>
          <a:bodyPr wrap="square" rtlCol="0">
            <a:spAutoFit/>
          </a:bodyPr>
          <a:lstStyle/>
          <a:p>
            <a:pPr algn="ctr"/>
            <a:r>
              <a:rPr lang="fr-MA" sz="1600" b="1" i="1" dirty="0">
                <a:solidFill>
                  <a:schemeClr val="accent2">
                    <a:lumMod val="50000"/>
                  </a:schemeClr>
                </a:solidFill>
              </a:rPr>
              <a:t>Combien d’élèves</a:t>
            </a:r>
          </a:p>
          <a:p>
            <a:pPr algn="ctr"/>
            <a:r>
              <a:rPr lang="fr-MA" sz="1600" b="1" i="1" dirty="0">
                <a:solidFill>
                  <a:schemeClr val="accent2">
                    <a:lumMod val="50000"/>
                  </a:schemeClr>
                </a:solidFill>
              </a:rPr>
              <a:t>  ont 4 membres de famille?</a:t>
            </a:r>
          </a:p>
        </p:txBody>
      </p:sp>
      <p:cxnSp>
        <p:nvCxnSpPr>
          <p:cNvPr id="27" name="Connecteur droit avec flèche 26">
            <a:extLst>
              <a:ext uri="{FF2B5EF4-FFF2-40B4-BE49-F238E27FC236}">
                <a16:creationId xmlns:a16="http://schemas.microsoft.com/office/drawing/2014/main" id="{09FFE731-14F3-6518-B8D6-D2BE81F758D3}"/>
              </a:ext>
            </a:extLst>
          </p:cNvPr>
          <p:cNvCxnSpPr>
            <a:cxnSpLocks/>
          </p:cNvCxnSpPr>
          <p:nvPr/>
        </p:nvCxnSpPr>
        <p:spPr>
          <a:xfrm flipV="1">
            <a:off x="9372881" y="4770688"/>
            <a:ext cx="0" cy="65235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B8998A09-5E16-1624-ACAD-C38CAF10E13B}"/>
              </a:ext>
            </a:extLst>
          </p:cNvPr>
          <p:cNvSpPr txBox="1"/>
          <p:nvPr/>
        </p:nvSpPr>
        <p:spPr>
          <a:xfrm>
            <a:off x="8551246" y="5387856"/>
            <a:ext cx="1719467" cy="830997"/>
          </a:xfrm>
          <a:prstGeom prst="rect">
            <a:avLst/>
          </a:prstGeom>
          <a:noFill/>
        </p:spPr>
        <p:txBody>
          <a:bodyPr wrap="square" rtlCol="0">
            <a:spAutoFit/>
          </a:bodyPr>
          <a:lstStyle/>
          <a:p>
            <a:pPr algn="ctr"/>
            <a:r>
              <a:rPr lang="fr-MA" sz="1600" b="1" i="1" dirty="0">
                <a:solidFill>
                  <a:schemeClr val="accent2">
                    <a:lumMod val="50000"/>
                  </a:schemeClr>
                </a:solidFill>
              </a:rPr>
              <a:t>Combien d’élèves</a:t>
            </a:r>
          </a:p>
          <a:p>
            <a:pPr algn="ctr"/>
            <a:r>
              <a:rPr lang="fr-MA" sz="1600" b="1" i="1" dirty="0">
                <a:solidFill>
                  <a:schemeClr val="accent2">
                    <a:lumMod val="50000"/>
                  </a:schemeClr>
                </a:solidFill>
              </a:rPr>
              <a:t>  ont 5 membres de famille?</a:t>
            </a:r>
          </a:p>
        </p:txBody>
      </p:sp>
      <p:cxnSp>
        <p:nvCxnSpPr>
          <p:cNvPr id="29" name="Connecteur droit avec flèche 28">
            <a:extLst>
              <a:ext uri="{FF2B5EF4-FFF2-40B4-BE49-F238E27FC236}">
                <a16:creationId xmlns:a16="http://schemas.microsoft.com/office/drawing/2014/main" id="{788640FE-FFCD-442B-9EEC-43D45949E73B}"/>
              </a:ext>
            </a:extLst>
          </p:cNvPr>
          <p:cNvCxnSpPr>
            <a:cxnSpLocks/>
          </p:cNvCxnSpPr>
          <p:nvPr/>
        </p:nvCxnSpPr>
        <p:spPr>
          <a:xfrm flipV="1">
            <a:off x="10747793" y="4742387"/>
            <a:ext cx="0" cy="65235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6A878381-0075-D3CD-B39B-B8B340E2AB57}"/>
              </a:ext>
            </a:extLst>
          </p:cNvPr>
          <p:cNvCxnSpPr>
            <a:cxnSpLocks/>
          </p:cNvCxnSpPr>
          <p:nvPr/>
        </p:nvCxnSpPr>
        <p:spPr>
          <a:xfrm flipV="1">
            <a:off x="6227150" y="4701851"/>
            <a:ext cx="0" cy="65235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0F2F11C1-24A1-378C-B008-0CFD2D0ABCFD}"/>
              </a:ext>
            </a:extLst>
          </p:cNvPr>
          <p:cNvSpPr txBox="1"/>
          <p:nvPr/>
        </p:nvSpPr>
        <p:spPr>
          <a:xfrm>
            <a:off x="5367416" y="5446989"/>
            <a:ext cx="1719467" cy="830997"/>
          </a:xfrm>
          <a:prstGeom prst="rect">
            <a:avLst/>
          </a:prstGeom>
          <a:noFill/>
        </p:spPr>
        <p:txBody>
          <a:bodyPr wrap="square" rtlCol="0">
            <a:spAutoFit/>
          </a:bodyPr>
          <a:lstStyle/>
          <a:p>
            <a:pPr algn="ctr"/>
            <a:r>
              <a:rPr lang="fr-MA" sz="1600" b="1" i="1" dirty="0">
                <a:solidFill>
                  <a:schemeClr val="accent2">
                    <a:lumMod val="50000"/>
                  </a:schemeClr>
                </a:solidFill>
              </a:rPr>
              <a:t>Combien d’élèves</a:t>
            </a:r>
          </a:p>
          <a:p>
            <a:pPr algn="ctr"/>
            <a:r>
              <a:rPr lang="fr-MA" sz="1600" b="1" i="1" dirty="0">
                <a:solidFill>
                  <a:schemeClr val="accent2">
                    <a:lumMod val="50000"/>
                  </a:schemeClr>
                </a:solidFill>
              </a:rPr>
              <a:t> ont 3 membres de famille?</a:t>
            </a:r>
          </a:p>
        </p:txBody>
      </p:sp>
      <p:sp>
        <p:nvSpPr>
          <p:cNvPr id="32" name="Rectangle 31">
            <a:extLst>
              <a:ext uri="{FF2B5EF4-FFF2-40B4-BE49-F238E27FC236}">
                <a16:creationId xmlns:a16="http://schemas.microsoft.com/office/drawing/2014/main" id="{03C94C1D-C037-CBDD-E637-A935D0D4B1F9}"/>
              </a:ext>
            </a:extLst>
          </p:cNvPr>
          <p:cNvSpPr/>
          <p:nvPr/>
        </p:nvSpPr>
        <p:spPr>
          <a:xfrm>
            <a:off x="233681" y="983481"/>
            <a:ext cx="11430000" cy="1938992"/>
          </a:xfrm>
          <a:prstGeom prst="rect">
            <a:avLst/>
          </a:prstGeom>
        </p:spPr>
        <p:txBody>
          <a:bodyPr wrap="square">
            <a:spAutoFit/>
          </a:bodyPr>
          <a:lstStyle/>
          <a:p>
            <a:endParaRPr lang="fr-FR" sz="2000" dirty="0"/>
          </a:p>
          <a:p>
            <a:pPr algn="ctr"/>
            <a:r>
              <a:rPr lang="fr-FR" sz="2800" dirty="0"/>
              <a:t>La classe de Laila est composée de 25 élèves. Elle interroge ses camarades sur le nombre de membres de leurs familles. Voici les réponses. </a:t>
            </a:r>
          </a:p>
          <a:p>
            <a:pPr algn="ctr"/>
            <a:r>
              <a:rPr lang="fr-FR" sz="4000" b="1" dirty="0">
                <a:solidFill>
                  <a:schemeClr val="accent4"/>
                </a:solidFill>
              </a:rPr>
              <a:t>6, 6,4,4,5,3,3,3,3,5,5,6,5,4,3,4,4,5,5,5,4,4,5,5,5</a:t>
            </a:r>
            <a:r>
              <a:rPr lang="fr-FR" sz="2800" dirty="0"/>
              <a:t>. </a:t>
            </a:r>
            <a:r>
              <a:rPr lang="fr-FR" sz="2800" b="1" dirty="0"/>
              <a:t>                                                                                                                                                                                                                                                                                                                     </a:t>
            </a:r>
            <a:endParaRPr lang="fr-FR" sz="2800" b="1" dirty="0">
              <a:solidFill>
                <a:srgbClr val="0070C0"/>
              </a:solidFill>
            </a:endParaRPr>
          </a:p>
        </p:txBody>
      </p: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6" grpId="0"/>
      <p:bldP spid="28" grpId="0"/>
      <p:bldP spid="3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Voici comment remplir le tableau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 L’enseignant explique aux élèves comment compter l’effectif de chaque valeur</a:t>
            </a:r>
          </a:p>
          <a:p>
            <a:r>
              <a:rPr lang="fr-FR" dirty="0"/>
              <a:t> </a:t>
            </a:r>
            <a:endParaRPr lang="fr-CH" dirty="0"/>
          </a:p>
        </p:txBody>
      </p:sp>
      <p:pic>
        <p:nvPicPr>
          <p:cNvPr id="3" name="Image 2">
            <a:extLst>
              <a:ext uri="{FF2B5EF4-FFF2-40B4-BE49-F238E27FC236}">
                <a16:creationId xmlns:a16="http://schemas.microsoft.com/office/drawing/2014/main" id="{85777062-090F-6EB2-0BB2-D71D12648DB3}"/>
              </a:ext>
            </a:extLst>
          </p:cNvPr>
          <p:cNvPicPr>
            <a:picLocks noChangeAspect="1"/>
          </p:cNvPicPr>
          <p:nvPr/>
        </p:nvPicPr>
        <p:blipFill>
          <a:blip r:embed="rId2"/>
          <a:stretch>
            <a:fillRect/>
          </a:stretch>
        </p:blipFill>
        <p:spPr>
          <a:xfrm>
            <a:off x="11261035" y="1052633"/>
            <a:ext cx="502852" cy="502852"/>
          </a:xfrm>
          <a:prstGeom prst="rect">
            <a:avLst/>
          </a:prstGeom>
        </p:spPr>
      </p:pic>
      <p:graphicFrame>
        <p:nvGraphicFramePr>
          <p:cNvPr id="4" name="Tableau 3">
            <a:extLst>
              <a:ext uri="{FF2B5EF4-FFF2-40B4-BE49-F238E27FC236}">
                <a16:creationId xmlns:a16="http://schemas.microsoft.com/office/drawing/2014/main" id="{B7A91EF5-348E-9C98-548D-F6E2662E931C}"/>
              </a:ext>
            </a:extLst>
          </p:cNvPr>
          <p:cNvGraphicFramePr>
            <a:graphicFrameLocks noGrp="1"/>
          </p:cNvGraphicFramePr>
          <p:nvPr>
            <p:extLst>
              <p:ext uri="{D42A27DB-BD31-4B8C-83A1-F6EECF244321}">
                <p14:modId xmlns:p14="http://schemas.microsoft.com/office/powerpoint/2010/main" val="2394895405"/>
              </p:ext>
            </p:extLst>
          </p:nvPr>
        </p:nvGraphicFramePr>
        <p:xfrm>
          <a:off x="1968337" y="2094284"/>
          <a:ext cx="8236826" cy="1108549"/>
        </p:xfrm>
        <a:graphic>
          <a:graphicData uri="http://schemas.openxmlformats.org/drawingml/2006/table">
            <a:tbl>
              <a:tblPr firstRow="1" bandRow="1">
                <a:tableStyleId>{5C22544A-7EE6-4342-B048-85BDC9FD1C3A}</a:tableStyleId>
              </a:tblPr>
              <a:tblGrid>
                <a:gridCol w="2750966">
                  <a:extLst>
                    <a:ext uri="{9D8B030D-6E8A-4147-A177-3AD203B41FA5}">
                      <a16:colId xmlns:a16="http://schemas.microsoft.com/office/drawing/2014/main" val="20000"/>
                    </a:ext>
                  </a:extLst>
                </a:gridCol>
                <a:gridCol w="1371465">
                  <a:extLst>
                    <a:ext uri="{9D8B030D-6E8A-4147-A177-3AD203B41FA5}">
                      <a16:colId xmlns:a16="http://schemas.microsoft.com/office/drawing/2014/main" val="20001"/>
                    </a:ext>
                  </a:extLst>
                </a:gridCol>
                <a:gridCol w="1371465">
                  <a:extLst>
                    <a:ext uri="{9D8B030D-6E8A-4147-A177-3AD203B41FA5}">
                      <a16:colId xmlns:a16="http://schemas.microsoft.com/office/drawing/2014/main" val="20002"/>
                    </a:ext>
                  </a:extLst>
                </a:gridCol>
                <a:gridCol w="1371465">
                  <a:extLst>
                    <a:ext uri="{9D8B030D-6E8A-4147-A177-3AD203B41FA5}">
                      <a16:colId xmlns:a16="http://schemas.microsoft.com/office/drawing/2014/main" val="20003"/>
                    </a:ext>
                  </a:extLst>
                </a:gridCol>
                <a:gridCol w="1371465">
                  <a:extLst>
                    <a:ext uri="{9D8B030D-6E8A-4147-A177-3AD203B41FA5}">
                      <a16:colId xmlns:a16="http://schemas.microsoft.com/office/drawing/2014/main" val="20004"/>
                    </a:ext>
                  </a:extLst>
                </a:gridCol>
              </a:tblGrid>
              <a:tr h="468469">
                <a:tc>
                  <a:txBody>
                    <a:bodyPr/>
                    <a:lstStyle/>
                    <a:p>
                      <a:pPr algn="ctr"/>
                      <a:r>
                        <a:rPr lang="fr-FR" dirty="0"/>
                        <a:t>Nombre de membres de famille</a:t>
                      </a:r>
                    </a:p>
                  </a:txBody>
                  <a:tcPr/>
                </a:tc>
                <a:tc>
                  <a:txBody>
                    <a:bodyPr/>
                    <a:lstStyle/>
                    <a:p>
                      <a:pPr algn="ctr"/>
                      <a:r>
                        <a:rPr lang="fr-FR" sz="1800" dirty="0"/>
                        <a:t>3</a:t>
                      </a:r>
                    </a:p>
                  </a:txBody>
                  <a:tcPr/>
                </a:tc>
                <a:tc>
                  <a:txBody>
                    <a:bodyPr/>
                    <a:lstStyle/>
                    <a:p>
                      <a:pPr algn="ctr"/>
                      <a:r>
                        <a:rPr lang="fr-FR" sz="1800" dirty="0"/>
                        <a:t>4</a:t>
                      </a:r>
                    </a:p>
                  </a:txBody>
                  <a:tcPr/>
                </a:tc>
                <a:tc>
                  <a:txBody>
                    <a:bodyPr/>
                    <a:lstStyle/>
                    <a:p>
                      <a:pPr algn="ctr"/>
                      <a:r>
                        <a:rPr lang="fr-FR" sz="1800" dirty="0">
                          <a:solidFill>
                            <a:schemeClr val="bg1"/>
                          </a:solidFill>
                        </a:rPr>
                        <a:t>5</a:t>
                      </a:r>
                    </a:p>
                  </a:txBody>
                  <a:tcPr/>
                </a:tc>
                <a:tc>
                  <a:txBody>
                    <a:bodyPr/>
                    <a:lstStyle/>
                    <a:p>
                      <a:pPr algn="ctr"/>
                      <a:r>
                        <a:rPr lang="fr-FR" sz="1800" dirty="0"/>
                        <a:t>6</a:t>
                      </a:r>
                    </a:p>
                  </a:txBody>
                  <a:tcPr/>
                </a:tc>
                <a:extLst>
                  <a:ext uri="{0D108BD9-81ED-4DB2-BD59-A6C34878D82A}">
                    <a16:rowId xmlns:a16="http://schemas.microsoft.com/office/drawing/2014/main" val="10000"/>
                  </a:ext>
                </a:extLst>
              </a:tr>
              <a:tr h="468469">
                <a:tc>
                  <a:txBody>
                    <a:bodyPr/>
                    <a:lstStyle/>
                    <a:p>
                      <a:r>
                        <a:rPr lang="fr-FR" b="1" dirty="0"/>
                        <a:t>Nombre </a:t>
                      </a:r>
                      <a:r>
                        <a:rPr lang="fr-FR" b="1" baseline="0" dirty="0"/>
                        <a:t>d’élèves</a:t>
                      </a:r>
                      <a:endParaRPr lang="fr-FR" b="1" dirty="0"/>
                    </a:p>
                  </a:txBody>
                  <a:tcPr/>
                </a:tc>
                <a:tc>
                  <a:txBody>
                    <a:bodyPr/>
                    <a:lstStyle/>
                    <a:p>
                      <a:pPr algn="ctr"/>
                      <a:r>
                        <a:rPr lang="fr-FR" sz="1800" b="1" dirty="0"/>
                        <a:t>5</a:t>
                      </a:r>
                    </a:p>
                  </a:txBody>
                  <a:tcPr/>
                </a:tc>
                <a:tc>
                  <a:txBody>
                    <a:bodyPr/>
                    <a:lstStyle/>
                    <a:p>
                      <a:pPr algn="ctr"/>
                      <a:r>
                        <a:rPr lang="fr-FR" sz="1800" b="1" dirty="0"/>
                        <a:t>7</a:t>
                      </a:r>
                    </a:p>
                  </a:txBody>
                  <a:tcPr/>
                </a:tc>
                <a:tc>
                  <a:txBody>
                    <a:bodyPr/>
                    <a:lstStyle/>
                    <a:p>
                      <a:pPr algn="ctr"/>
                      <a:r>
                        <a:rPr lang="fr-FR" sz="1800" b="1" dirty="0">
                          <a:solidFill>
                            <a:schemeClr val="accent4">
                              <a:lumMod val="50000"/>
                            </a:schemeClr>
                          </a:solidFill>
                        </a:rPr>
                        <a:t>10</a:t>
                      </a:r>
                    </a:p>
                  </a:txBody>
                  <a:tcPr/>
                </a:tc>
                <a:tc>
                  <a:txBody>
                    <a:bodyPr/>
                    <a:lstStyle/>
                    <a:p>
                      <a:pPr algn="ctr"/>
                      <a:r>
                        <a:rPr lang="fr-FR" sz="1800" b="1" dirty="0"/>
                        <a:t>3</a:t>
                      </a:r>
                    </a:p>
                  </a:txBody>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826701D3-37DE-B81A-E0E4-C4E0C25654DE}"/>
              </a:ext>
            </a:extLst>
          </p:cNvPr>
          <p:cNvSpPr/>
          <p:nvPr/>
        </p:nvSpPr>
        <p:spPr>
          <a:xfrm>
            <a:off x="367748" y="4599098"/>
            <a:ext cx="11824252" cy="523220"/>
          </a:xfrm>
          <a:prstGeom prst="rect">
            <a:avLst/>
          </a:prstGeom>
        </p:spPr>
        <p:txBody>
          <a:bodyPr wrap="square">
            <a:spAutoFit/>
          </a:bodyPr>
          <a:lstStyle/>
          <a:p>
            <a:r>
              <a:rPr lang="fr-FR" sz="2800" dirty="0"/>
              <a:t> </a:t>
            </a:r>
            <a:r>
              <a:rPr lang="fr-FR" sz="2800" b="1" dirty="0"/>
              <a:t>L’effectif de la valeur « 5 » est 10  </a:t>
            </a:r>
            <a:r>
              <a:rPr lang="fr-FR" sz="2800" b="1" dirty="0">
                <a:sym typeface="Wingdings" panose="05000000000000000000" pitchFamily="2" charset="2"/>
              </a:rPr>
              <a:t>   10 élèves ont 5 membres de famille</a:t>
            </a:r>
            <a:endParaRPr lang="fr-FR" sz="2800" b="1" dirty="0"/>
          </a:p>
        </p:txBody>
      </p:sp>
      <p:sp>
        <p:nvSpPr>
          <p:cNvPr id="7" name="Rectangle 6">
            <a:extLst>
              <a:ext uri="{FF2B5EF4-FFF2-40B4-BE49-F238E27FC236}">
                <a16:creationId xmlns:a16="http://schemas.microsoft.com/office/drawing/2014/main" id="{36D8EB71-2D6D-9266-EFC9-7BB54EE88EC0}"/>
              </a:ext>
            </a:extLst>
          </p:cNvPr>
          <p:cNvSpPr/>
          <p:nvPr/>
        </p:nvSpPr>
        <p:spPr>
          <a:xfrm>
            <a:off x="447261" y="5245420"/>
            <a:ext cx="11824252" cy="523220"/>
          </a:xfrm>
          <a:prstGeom prst="rect">
            <a:avLst/>
          </a:prstGeom>
        </p:spPr>
        <p:txBody>
          <a:bodyPr wrap="square">
            <a:spAutoFit/>
          </a:bodyPr>
          <a:lstStyle/>
          <a:p>
            <a:r>
              <a:rPr lang="fr-FR" sz="2800" dirty="0"/>
              <a:t> </a:t>
            </a:r>
            <a:r>
              <a:rPr lang="fr-FR" sz="2800" b="1" dirty="0"/>
              <a:t>L’effectif de la valeur « 6 » est 3     </a:t>
            </a:r>
            <a:r>
              <a:rPr lang="fr-FR" sz="2800" b="1" dirty="0">
                <a:sym typeface="Wingdings" panose="05000000000000000000" pitchFamily="2" charset="2"/>
              </a:rPr>
              <a:t>     3 élèves ont 6 membres de famille</a:t>
            </a:r>
            <a:endParaRPr lang="fr-FR" sz="2800" b="1" dirty="0"/>
          </a:p>
        </p:txBody>
      </p:sp>
      <p:sp>
        <p:nvSpPr>
          <p:cNvPr id="8" name="Rectangle 7">
            <a:extLst>
              <a:ext uri="{FF2B5EF4-FFF2-40B4-BE49-F238E27FC236}">
                <a16:creationId xmlns:a16="http://schemas.microsoft.com/office/drawing/2014/main" id="{6CE69DDA-40F2-C8E8-696A-1861025571AA}"/>
              </a:ext>
            </a:extLst>
          </p:cNvPr>
          <p:cNvSpPr/>
          <p:nvPr/>
        </p:nvSpPr>
        <p:spPr>
          <a:xfrm>
            <a:off x="1445175" y="5910702"/>
            <a:ext cx="10893287" cy="523220"/>
          </a:xfrm>
          <a:prstGeom prst="rect">
            <a:avLst/>
          </a:prstGeom>
        </p:spPr>
        <p:txBody>
          <a:bodyPr wrap="square">
            <a:spAutoFit/>
          </a:bodyPr>
          <a:lstStyle/>
          <a:p>
            <a:r>
              <a:rPr lang="fr-FR" sz="2800" b="1" dirty="0">
                <a:sym typeface="Wingdings" panose="05000000000000000000" pitchFamily="2" charset="2"/>
              </a:rPr>
              <a:t>L’effectif total est 25                               N = </a:t>
            </a:r>
            <a:r>
              <a:rPr lang="fr-FR" sz="2800" b="1" dirty="0"/>
              <a:t>5 + 7 + 10 + 3 = 25 </a:t>
            </a:r>
          </a:p>
        </p:txBody>
      </p:sp>
      <p:sp>
        <p:nvSpPr>
          <p:cNvPr id="13" name="Rectangle 12">
            <a:extLst>
              <a:ext uri="{FF2B5EF4-FFF2-40B4-BE49-F238E27FC236}">
                <a16:creationId xmlns:a16="http://schemas.microsoft.com/office/drawing/2014/main" id="{E3C5B953-9959-E99A-1598-807411A04D07}"/>
              </a:ext>
            </a:extLst>
          </p:cNvPr>
          <p:cNvSpPr/>
          <p:nvPr/>
        </p:nvSpPr>
        <p:spPr>
          <a:xfrm>
            <a:off x="313261" y="3321368"/>
            <a:ext cx="11878739" cy="523220"/>
          </a:xfrm>
          <a:prstGeom prst="rect">
            <a:avLst/>
          </a:prstGeom>
        </p:spPr>
        <p:txBody>
          <a:bodyPr wrap="square">
            <a:spAutoFit/>
          </a:bodyPr>
          <a:lstStyle/>
          <a:p>
            <a:r>
              <a:rPr lang="fr-FR" sz="2800" dirty="0"/>
              <a:t> </a:t>
            </a:r>
            <a:r>
              <a:rPr lang="fr-FR" sz="2800" b="1" dirty="0"/>
              <a:t>L’effectif de la valeur « 3 » est 5   </a:t>
            </a:r>
            <a:r>
              <a:rPr lang="fr-FR" sz="2800" b="1" dirty="0">
                <a:sym typeface="Wingdings" panose="05000000000000000000" pitchFamily="2" charset="2"/>
              </a:rPr>
              <a:t>      5 élèves ont 3 membres de famille</a:t>
            </a:r>
            <a:endParaRPr lang="fr-FR" sz="2800" b="1" dirty="0"/>
          </a:p>
        </p:txBody>
      </p:sp>
      <p:sp>
        <p:nvSpPr>
          <p:cNvPr id="16" name="Rectangle 15">
            <a:extLst>
              <a:ext uri="{FF2B5EF4-FFF2-40B4-BE49-F238E27FC236}">
                <a16:creationId xmlns:a16="http://schemas.microsoft.com/office/drawing/2014/main" id="{343C29A7-6980-D66E-4BAF-7FD89456F5CD}"/>
              </a:ext>
            </a:extLst>
          </p:cNvPr>
          <p:cNvSpPr/>
          <p:nvPr/>
        </p:nvSpPr>
        <p:spPr>
          <a:xfrm>
            <a:off x="267542" y="4010021"/>
            <a:ext cx="11924458" cy="523220"/>
          </a:xfrm>
          <a:prstGeom prst="rect">
            <a:avLst/>
          </a:prstGeom>
        </p:spPr>
        <p:txBody>
          <a:bodyPr wrap="square">
            <a:spAutoFit/>
          </a:bodyPr>
          <a:lstStyle/>
          <a:p>
            <a:r>
              <a:rPr lang="fr-FR" sz="2800" dirty="0"/>
              <a:t> </a:t>
            </a:r>
            <a:r>
              <a:rPr lang="fr-FR" sz="2800" b="1" dirty="0"/>
              <a:t>L’effectif de la valeur « 4 » est 7    </a:t>
            </a:r>
            <a:r>
              <a:rPr lang="fr-FR" sz="2800" b="1" dirty="0">
                <a:sym typeface="Wingdings" panose="05000000000000000000" pitchFamily="2" charset="2"/>
              </a:rPr>
              <a:t>      7 élèves ont 4 membres de famille</a:t>
            </a:r>
            <a:endParaRPr lang="fr-FR" sz="2800" b="1" dirty="0"/>
          </a:p>
        </p:txBody>
      </p:sp>
      <p:sp>
        <p:nvSpPr>
          <p:cNvPr id="18" name="Rectangle 17">
            <a:extLst>
              <a:ext uri="{FF2B5EF4-FFF2-40B4-BE49-F238E27FC236}">
                <a16:creationId xmlns:a16="http://schemas.microsoft.com/office/drawing/2014/main" id="{63AA9C79-55BB-3D83-5A31-A381E8E1F96A}"/>
              </a:ext>
            </a:extLst>
          </p:cNvPr>
          <p:cNvSpPr/>
          <p:nvPr/>
        </p:nvSpPr>
        <p:spPr>
          <a:xfrm>
            <a:off x="233681" y="817107"/>
            <a:ext cx="11430000" cy="1107996"/>
          </a:xfrm>
          <a:prstGeom prst="rect">
            <a:avLst/>
          </a:prstGeom>
        </p:spPr>
        <p:txBody>
          <a:bodyPr wrap="square">
            <a:spAutoFit/>
          </a:bodyPr>
          <a:lstStyle/>
          <a:p>
            <a:endParaRPr lang="fr-FR" sz="2000" dirty="0"/>
          </a:p>
          <a:p>
            <a:pPr algn="ctr"/>
            <a:r>
              <a:rPr lang="fr-FR" sz="1400" dirty="0"/>
              <a:t>La classe de Laila est composée de 25 élèves. Elle interroge ses camarades sur le nombre de membres de leurs familles. Voici les réponses.</a:t>
            </a:r>
            <a:endParaRPr lang="fr-FR" dirty="0"/>
          </a:p>
          <a:p>
            <a:pPr algn="ctr"/>
            <a:r>
              <a:rPr lang="fr-FR" sz="2800" b="1" dirty="0">
                <a:solidFill>
                  <a:schemeClr val="accent4"/>
                </a:solidFill>
              </a:rPr>
              <a:t>6, 6,4,4,5,3,3,3,3,5,5,6,5,4,3,4,4,5,5,5,4,4,5,5,5</a:t>
            </a:r>
            <a:r>
              <a:rPr lang="fr-FR" dirty="0"/>
              <a:t>. </a:t>
            </a:r>
            <a:r>
              <a:rPr lang="fr-FR" sz="3200" b="1" dirty="0"/>
              <a:t>                                                                                                                                                                                                                                                                                                                     </a:t>
            </a:r>
            <a:endParaRPr lang="fr-FR" sz="3200" b="1" dirty="0">
              <a:solidFill>
                <a:srgbClr val="0070C0"/>
              </a:solidFill>
            </a:endParaRPr>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3" grpId="0"/>
      <p:bldP spid="1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kumimoji="0" lang="fr-FR" sz="1600" b="1" i="0" u="none" strike="noStrike" kern="1200" cap="none" spc="0" normalizeH="0" baseline="0" noProof="0" dirty="0">
                <a:ln>
                  <a:noFill/>
                </a:ln>
                <a:effectLst/>
                <a:uLnTx/>
                <a:uFillTx/>
                <a:latin typeface="Calibri" panose="020F0502020204030204"/>
                <a:ea typeface="+mj-ea"/>
                <a:cs typeface="+mj-cs"/>
              </a:rPr>
              <a:t>Voici le tableau qui résume les données statistiques de cette situation</a:t>
            </a:r>
            <a:endParaRPr lang="fr-FR" sz="1400" dirty="0"/>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explique </a:t>
            </a:r>
            <a:endParaRPr lang="fr-CH" dirty="0"/>
          </a:p>
        </p:txBody>
      </p:sp>
      <p:graphicFrame>
        <p:nvGraphicFramePr>
          <p:cNvPr id="3" name="Tableau 2">
            <a:extLst>
              <a:ext uri="{FF2B5EF4-FFF2-40B4-BE49-F238E27FC236}">
                <a16:creationId xmlns:a16="http://schemas.microsoft.com/office/drawing/2014/main" id="{69B2F0A2-DC15-312F-D26F-F832BD1A4E19}"/>
              </a:ext>
            </a:extLst>
          </p:cNvPr>
          <p:cNvGraphicFramePr>
            <a:graphicFrameLocks noGrp="1"/>
          </p:cNvGraphicFramePr>
          <p:nvPr>
            <p:extLst>
              <p:ext uri="{D42A27DB-BD31-4B8C-83A1-F6EECF244321}">
                <p14:modId xmlns:p14="http://schemas.microsoft.com/office/powerpoint/2010/main" val="2730687819"/>
              </p:ext>
            </p:extLst>
          </p:nvPr>
        </p:nvGraphicFramePr>
        <p:xfrm>
          <a:off x="1604070" y="1357966"/>
          <a:ext cx="8738755" cy="2521256"/>
        </p:xfrm>
        <a:graphic>
          <a:graphicData uri="http://schemas.openxmlformats.org/drawingml/2006/table">
            <a:tbl>
              <a:tblPr firstRow="1" bandRow="1">
                <a:tableStyleId>{5C22544A-7EE6-4342-B048-85BDC9FD1C3A}</a:tableStyleId>
              </a:tblPr>
              <a:tblGrid>
                <a:gridCol w="2918603">
                  <a:extLst>
                    <a:ext uri="{9D8B030D-6E8A-4147-A177-3AD203B41FA5}">
                      <a16:colId xmlns:a16="http://schemas.microsoft.com/office/drawing/2014/main" val="20000"/>
                    </a:ext>
                  </a:extLst>
                </a:gridCol>
                <a:gridCol w="1455038">
                  <a:extLst>
                    <a:ext uri="{9D8B030D-6E8A-4147-A177-3AD203B41FA5}">
                      <a16:colId xmlns:a16="http://schemas.microsoft.com/office/drawing/2014/main" val="20001"/>
                    </a:ext>
                  </a:extLst>
                </a:gridCol>
                <a:gridCol w="1455038">
                  <a:extLst>
                    <a:ext uri="{9D8B030D-6E8A-4147-A177-3AD203B41FA5}">
                      <a16:colId xmlns:a16="http://schemas.microsoft.com/office/drawing/2014/main" val="20002"/>
                    </a:ext>
                  </a:extLst>
                </a:gridCol>
                <a:gridCol w="1455038">
                  <a:extLst>
                    <a:ext uri="{9D8B030D-6E8A-4147-A177-3AD203B41FA5}">
                      <a16:colId xmlns:a16="http://schemas.microsoft.com/office/drawing/2014/main" val="20003"/>
                    </a:ext>
                  </a:extLst>
                </a:gridCol>
                <a:gridCol w="1455038">
                  <a:extLst>
                    <a:ext uri="{9D8B030D-6E8A-4147-A177-3AD203B41FA5}">
                      <a16:colId xmlns:a16="http://schemas.microsoft.com/office/drawing/2014/main" val="20004"/>
                    </a:ext>
                  </a:extLst>
                </a:gridCol>
              </a:tblGrid>
              <a:tr h="1260628">
                <a:tc>
                  <a:txBody>
                    <a:bodyPr/>
                    <a:lstStyle/>
                    <a:p>
                      <a:pPr algn="ctr"/>
                      <a:r>
                        <a:rPr lang="fr-FR" sz="2400" dirty="0"/>
                        <a:t>Nombre de membres de famille</a:t>
                      </a:r>
                    </a:p>
                  </a:txBody>
                  <a:tcPr anchor="ctr"/>
                </a:tc>
                <a:tc>
                  <a:txBody>
                    <a:bodyPr/>
                    <a:lstStyle/>
                    <a:p>
                      <a:pPr algn="ctr"/>
                      <a:r>
                        <a:rPr lang="fr-FR" sz="2400" dirty="0"/>
                        <a:t>3</a:t>
                      </a:r>
                    </a:p>
                  </a:txBody>
                  <a:tcPr anchor="ctr"/>
                </a:tc>
                <a:tc>
                  <a:txBody>
                    <a:bodyPr/>
                    <a:lstStyle/>
                    <a:p>
                      <a:pPr algn="ctr"/>
                      <a:r>
                        <a:rPr lang="fr-FR" sz="2400" dirty="0"/>
                        <a:t>4</a:t>
                      </a:r>
                    </a:p>
                  </a:txBody>
                  <a:tcPr anchor="ctr"/>
                </a:tc>
                <a:tc>
                  <a:txBody>
                    <a:bodyPr/>
                    <a:lstStyle/>
                    <a:p>
                      <a:pPr algn="ctr"/>
                      <a:r>
                        <a:rPr lang="fr-FR" sz="2400" dirty="0">
                          <a:solidFill>
                            <a:schemeClr val="bg1"/>
                          </a:solidFill>
                        </a:rPr>
                        <a:t>5</a:t>
                      </a:r>
                    </a:p>
                  </a:txBody>
                  <a:tcPr anchor="ctr"/>
                </a:tc>
                <a:tc>
                  <a:txBody>
                    <a:bodyPr/>
                    <a:lstStyle/>
                    <a:p>
                      <a:pPr algn="ctr"/>
                      <a:r>
                        <a:rPr lang="fr-FR" sz="2400" dirty="0"/>
                        <a:t>6</a:t>
                      </a:r>
                    </a:p>
                  </a:txBody>
                  <a:tcPr anchor="ctr"/>
                </a:tc>
                <a:extLst>
                  <a:ext uri="{0D108BD9-81ED-4DB2-BD59-A6C34878D82A}">
                    <a16:rowId xmlns:a16="http://schemas.microsoft.com/office/drawing/2014/main" val="10000"/>
                  </a:ext>
                </a:extLst>
              </a:tr>
              <a:tr h="1260628">
                <a:tc>
                  <a:txBody>
                    <a:bodyPr/>
                    <a:lstStyle/>
                    <a:p>
                      <a:pPr algn="ctr"/>
                      <a:r>
                        <a:rPr lang="fr-FR" sz="2400" b="1" dirty="0"/>
                        <a:t>Nombre </a:t>
                      </a:r>
                      <a:r>
                        <a:rPr lang="fr-FR" sz="2400" b="1" baseline="0" dirty="0"/>
                        <a:t>d’élèves</a:t>
                      </a:r>
                      <a:endParaRPr lang="fr-FR" sz="2400" b="1" dirty="0"/>
                    </a:p>
                  </a:txBody>
                  <a:tcPr anchor="ctr"/>
                </a:tc>
                <a:tc>
                  <a:txBody>
                    <a:bodyPr/>
                    <a:lstStyle/>
                    <a:p>
                      <a:pPr algn="ctr"/>
                      <a:r>
                        <a:rPr lang="fr-FR" sz="2400" b="1" dirty="0"/>
                        <a:t>5</a:t>
                      </a:r>
                    </a:p>
                  </a:txBody>
                  <a:tcPr anchor="ctr"/>
                </a:tc>
                <a:tc>
                  <a:txBody>
                    <a:bodyPr/>
                    <a:lstStyle/>
                    <a:p>
                      <a:pPr algn="ctr"/>
                      <a:r>
                        <a:rPr lang="fr-FR" sz="2400" b="1" dirty="0"/>
                        <a:t>7</a:t>
                      </a:r>
                    </a:p>
                  </a:txBody>
                  <a:tcPr anchor="ctr"/>
                </a:tc>
                <a:tc>
                  <a:txBody>
                    <a:bodyPr/>
                    <a:lstStyle/>
                    <a:p>
                      <a:pPr algn="ctr"/>
                      <a:r>
                        <a:rPr lang="fr-FR" sz="2400" b="1" dirty="0">
                          <a:solidFill>
                            <a:schemeClr val="accent4">
                              <a:lumMod val="50000"/>
                            </a:schemeClr>
                          </a:solidFill>
                        </a:rPr>
                        <a:t>10</a:t>
                      </a:r>
                    </a:p>
                  </a:txBody>
                  <a:tcPr anchor="ctr"/>
                </a:tc>
                <a:tc>
                  <a:txBody>
                    <a:bodyPr/>
                    <a:lstStyle/>
                    <a:p>
                      <a:pPr algn="ctr"/>
                      <a:r>
                        <a:rPr lang="fr-FR" sz="2400" b="1" dirty="0"/>
                        <a:t>3</a:t>
                      </a:r>
                    </a:p>
                  </a:txBody>
                  <a:tcPr anchor="ctr"/>
                </a:tc>
                <a:extLst>
                  <a:ext uri="{0D108BD9-81ED-4DB2-BD59-A6C34878D82A}">
                    <a16:rowId xmlns:a16="http://schemas.microsoft.com/office/drawing/2014/main" val="10001"/>
                  </a:ext>
                </a:extLst>
              </a:tr>
            </a:tbl>
          </a:graphicData>
        </a:graphic>
      </p:graphicFrame>
      <p:sp>
        <p:nvSpPr>
          <p:cNvPr id="5" name="ZoneTexte 4">
            <a:extLst>
              <a:ext uri="{FF2B5EF4-FFF2-40B4-BE49-F238E27FC236}">
                <a16:creationId xmlns:a16="http://schemas.microsoft.com/office/drawing/2014/main" id="{8C4B57BC-77E0-2C1C-C4E9-672C496FE406}"/>
              </a:ext>
            </a:extLst>
          </p:cNvPr>
          <p:cNvSpPr txBox="1"/>
          <p:nvPr/>
        </p:nvSpPr>
        <p:spPr>
          <a:xfrm>
            <a:off x="2850204" y="4300563"/>
            <a:ext cx="6797201" cy="369332"/>
          </a:xfrm>
          <a:prstGeom prst="rect">
            <a:avLst/>
          </a:prstGeom>
          <a:noFill/>
        </p:spPr>
        <p:txBody>
          <a:bodyPr wrap="square">
            <a:spAutoFit/>
          </a:bodyPr>
          <a:lstStyle/>
          <a:p>
            <a:r>
              <a:rPr kumimoji="0" lang="fr-FR" sz="1800" b="1" i="0" u="none" strike="noStrike" kern="1200" cap="none" spc="0" normalizeH="0" baseline="0" noProof="0" dirty="0">
                <a:ln>
                  <a:noFill/>
                </a:ln>
                <a:effectLst/>
                <a:uLnTx/>
                <a:uFillTx/>
                <a:latin typeface="Calibri" panose="020F0502020204030204"/>
                <a:ea typeface="+mj-ea"/>
                <a:cs typeface="+mj-cs"/>
              </a:rPr>
              <a:t>J’ai organisé les données de la série statistique en un tableau</a:t>
            </a:r>
            <a:endParaRPr lang="fr-FR" dirty="0"/>
          </a:p>
        </p:txBody>
      </p:sp>
    </p:spTree>
    <p:extLst>
      <p:ext uri="{BB962C8B-B14F-4D97-AF65-F5344CB8AC3E}">
        <p14:creationId xmlns:p14="http://schemas.microsoft.com/office/powerpoint/2010/main" val="38233068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22813" y="181056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Correction devoir surveillé N°4</a:t>
            </a:r>
            <a:endParaRPr lang="fr-FR" sz="2000" b="1" dirty="0">
              <a:solidFill>
                <a:schemeClr val="bg1">
                  <a:lumMod val="65000"/>
                </a:schemeClr>
              </a:solidFill>
              <a:latin typeface="Arial" panose="020B0604020202020204" pitchFamily="34" charset="0"/>
              <a:cs typeface="Arial" panose="020B0604020202020204" pitchFamily="34" charset="0"/>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33632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Tâche 4</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89205" y="3772715"/>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sym typeface="Arial"/>
              </a:rPr>
              <a:t>Tâche 2</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57806" y="2805686"/>
            <a:ext cx="1320739" cy="7344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ym typeface="Arial"/>
              </a:rPr>
              <a:t>Tâche 1</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320739"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sym typeface="Arial"/>
              </a:rPr>
              <a:t>CDS</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b="1" dirty="0">
                <a:solidFill>
                  <a:schemeClr val="bg1">
                    <a:lumMod val="50000"/>
                  </a:schemeClr>
                </a:solidFill>
              </a:rPr>
              <a:t>Déterminer et interpréter le mode d’une série statistique</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000" b="1" dirty="0"/>
              <a:t>Organiser des données statistiques quantitatives en tableau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167035" y="2807784"/>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Organiser des données statistiques qualitatives en tableau</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b="1" dirty="0">
                <a:solidFill>
                  <a:schemeClr val="bg1">
                    <a:lumMod val="50000"/>
                  </a:schemeClr>
                </a:solidFill>
              </a:rPr>
              <a:t>Calculer et interpréter la fréquence et le pourcentage </a:t>
            </a:r>
            <a:endParaRPr lang="fr-FR" sz="2000" b="1" dirty="0">
              <a:solidFill>
                <a:schemeClr val="bg1">
                  <a:lumMod val="50000"/>
                </a:schemeClr>
              </a:solidFil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fr-FR" dirty="0"/>
              <a:t>Leçon 13 : Statistiques et probabilité</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rPr>
              <a:t>Tâche 3</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Je reprends la situation précédente.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ZoneTexte 4">
            <a:extLst>
              <a:ext uri="{FF2B5EF4-FFF2-40B4-BE49-F238E27FC236}">
                <a16:creationId xmlns:a16="http://schemas.microsoft.com/office/drawing/2014/main" id="{5BBD0434-847F-0327-3D4C-3E94407BD08F}"/>
              </a:ext>
            </a:extLst>
          </p:cNvPr>
          <p:cNvSpPr txBox="1"/>
          <p:nvPr/>
        </p:nvSpPr>
        <p:spPr>
          <a:xfrm>
            <a:off x="313081" y="1636111"/>
            <a:ext cx="11325691" cy="3785652"/>
          </a:xfrm>
          <a:prstGeom prst="rect">
            <a:avLst/>
          </a:prstGeom>
          <a:noFill/>
        </p:spPr>
        <p:txBody>
          <a:bodyPr wrap="square">
            <a:spAutoFit/>
          </a:bodyPr>
          <a:lstStyle/>
          <a:p>
            <a:pPr algn="ctr"/>
            <a:r>
              <a:rPr lang="fr-FR" sz="3600" dirty="0"/>
              <a:t>Dans un quartier ou vivent  60 adolescents, Ils  indiquent le nombre de jeux vidéo qu'ils possèdent sur leur téléphone :</a:t>
            </a:r>
          </a:p>
          <a:p>
            <a:pPr algn="ctr"/>
            <a:r>
              <a:rPr lang="fr-FR" sz="4400" b="1" dirty="0">
                <a:solidFill>
                  <a:srgbClr val="C00000"/>
                </a:solidFill>
              </a:rPr>
              <a:t>0, 1, 2, 3, 4, 5, 6, 0, 1, 2, 3, 4, 5, 6, 0, 1, 2, 3, 4, 5, 6, 0, 1, 2, 3, 4, 5, 6, 0, 1, 2, 3, 4, 5, 6, 0, 1, 2, 3, 4, 5, 6, 0, 1, 2, 3, 4, 5, 6, 0, 1, 2, 3, 4, 5, 6,1</a:t>
            </a:r>
            <a:endParaRPr lang="fr-FR" sz="3600" b="1" dirty="0">
              <a:solidFill>
                <a:srgbClr val="C00000"/>
              </a:solidFill>
            </a:endParaRPr>
          </a:p>
        </p:txBody>
      </p:sp>
    </p:spTree>
    <p:extLst>
      <p:ext uri="{BB962C8B-B14F-4D97-AF65-F5344CB8AC3E}">
        <p14:creationId xmlns:p14="http://schemas.microsoft.com/office/powerpoint/2010/main" val="33684790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Compléter le tableau suivant:</a:t>
            </a: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p:cNvSpPr>
            <a:spLocks noGrp="1"/>
          </p:cNvSpPr>
          <p:nvPr>
            <p:ph sz="quarter" idx="11"/>
          </p:nvPr>
        </p:nvSpPr>
        <p:spPr/>
        <p:txBody>
          <a:bodyPr/>
          <a:lstStyle/>
          <a:p>
            <a:r>
              <a:rPr lang="fr-MA" dirty="0"/>
              <a:t>L’enseignant explique que les variations d’un graphique correspondent aux changements des notes en fonction des 6 devoirs surveillés . </a:t>
            </a:r>
            <a:endParaRPr lang="fr-FR" dirty="0"/>
          </a:p>
        </p:txBody>
      </p:sp>
      <p:graphicFrame>
        <p:nvGraphicFramePr>
          <p:cNvPr id="5" name="Tableau 4">
            <a:extLst>
              <a:ext uri="{FF2B5EF4-FFF2-40B4-BE49-F238E27FC236}">
                <a16:creationId xmlns:a16="http://schemas.microsoft.com/office/drawing/2014/main" id="{BE736610-134A-8EB8-72F5-01C0BE409469}"/>
              </a:ext>
            </a:extLst>
          </p:cNvPr>
          <p:cNvGraphicFramePr>
            <a:graphicFrameLocks noGrp="1"/>
          </p:cNvGraphicFramePr>
          <p:nvPr>
            <p:extLst>
              <p:ext uri="{D42A27DB-BD31-4B8C-83A1-F6EECF244321}">
                <p14:modId xmlns:p14="http://schemas.microsoft.com/office/powerpoint/2010/main" val="2245296757"/>
              </p:ext>
            </p:extLst>
          </p:nvPr>
        </p:nvGraphicFramePr>
        <p:xfrm>
          <a:off x="1753704" y="4029397"/>
          <a:ext cx="8128000" cy="18288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606731072"/>
                    </a:ext>
                  </a:extLst>
                </a:gridCol>
                <a:gridCol w="1016000">
                  <a:extLst>
                    <a:ext uri="{9D8B030D-6E8A-4147-A177-3AD203B41FA5}">
                      <a16:colId xmlns:a16="http://schemas.microsoft.com/office/drawing/2014/main" val="2569862217"/>
                    </a:ext>
                  </a:extLst>
                </a:gridCol>
                <a:gridCol w="1016000">
                  <a:extLst>
                    <a:ext uri="{9D8B030D-6E8A-4147-A177-3AD203B41FA5}">
                      <a16:colId xmlns:a16="http://schemas.microsoft.com/office/drawing/2014/main" val="4074279405"/>
                    </a:ext>
                  </a:extLst>
                </a:gridCol>
                <a:gridCol w="1016000">
                  <a:extLst>
                    <a:ext uri="{9D8B030D-6E8A-4147-A177-3AD203B41FA5}">
                      <a16:colId xmlns:a16="http://schemas.microsoft.com/office/drawing/2014/main" val="152125522"/>
                    </a:ext>
                  </a:extLst>
                </a:gridCol>
                <a:gridCol w="1016000">
                  <a:extLst>
                    <a:ext uri="{9D8B030D-6E8A-4147-A177-3AD203B41FA5}">
                      <a16:colId xmlns:a16="http://schemas.microsoft.com/office/drawing/2014/main" val="754860876"/>
                    </a:ext>
                  </a:extLst>
                </a:gridCol>
                <a:gridCol w="1016000">
                  <a:extLst>
                    <a:ext uri="{9D8B030D-6E8A-4147-A177-3AD203B41FA5}">
                      <a16:colId xmlns:a16="http://schemas.microsoft.com/office/drawing/2014/main" val="3441447206"/>
                    </a:ext>
                  </a:extLst>
                </a:gridCol>
                <a:gridCol w="1016000">
                  <a:extLst>
                    <a:ext uri="{9D8B030D-6E8A-4147-A177-3AD203B41FA5}">
                      <a16:colId xmlns:a16="http://schemas.microsoft.com/office/drawing/2014/main" val="1142790036"/>
                    </a:ext>
                  </a:extLst>
                </a:gridCol>
                <a:gridCol w="1016000">
                  <a:extLst>
                    <a:ext uri="{9D8B030D-6E8A-4147-A177-3AD203B41FA5}">
                      <a16:colId xmlns:a16="http://schemas.microsoft.com/office/drawing/2014/main" val="2802558103"/>
                    </a:ext>
                  </a:extLst>
                </a:gridCol>
              </a:tblGrid>
              <a:tr h="370840">
                <a:tc>
                  <a:txBody>
                    <a:bodyPr/>
                    <a:lstStyle/>
                    <a:p>
                      <a:endParaRPr lang="fr-FR" sz="5400" dirty="0"/>
                    </a:p>
                  </a:txBody>
                  <a:tcPr/>
                </a:tc>
                <a:tc>
                  <a:txBody>
                    <a:bodyPr/>
                    <a:lstStyle/>
                    <a:p>
                      <a:pPr algn="ctr"/>
                      <a:r>
                        <a:rPr lang="fr-FR" sz="5400" dirty="0"/>
                        <a:t>0</a:t>
                      </a:r>
                    </a:p>
                  </a:txBody>
                  <a:tcPr/>
                </a:tc>
                <a:tc>
                  <a:txBody>
                    <a:bodyPr/>
                    <a:lstStyle/>
                    <a:p>
                      <a:pPr algn="ctr"/>
                      <a:r>
                        <a:rPr lang="fr-FR" sz="5400" dirty="0"/>
                        <a:t>1</a:t>
                      </a:r>
                    </a:p>
                  </a:txBody>
                  <a:tcPr/>
                </a:tc>
                <a:tc>
                  <a:txBody>
                    <a:bodyPr/>
                    <a:lstStyle/>
                    <a:p>
                      <a:pPr algn="ctr"/>
                      <a:r>
                        <a:rPr lang="fr-FR" sz="5400" dirty="0"/>
                        <a:t>2</a:t>
                      </a:r>
                    </a:p>
                  </a:txBody>
                  <a:tcPr/>
                </a:tc>
                <a:tc>
                  <a:txBody>
                    <a:bodyPr/>
                    <a:lstStyle/>
                    <a:p>
                      <a:pPr algn="ctr"/>
                      <a:r>
                        <a:rPr lang="fr-FR" sz="5400" dirty="0"/>
                        <a:t>3</a:t>
                      </a:r>
                    </a:p>
                  </a:txBody>
                  <a:tcPr/>
                </a:tc>
                <a:tc>
                  <a:txBody>
                    <a:bodyPr/>
                    <a:lstStyle/>
                    <a:p>
                      <a:pPr algn="ctr"/>
                      <a:r>
                        <a:rPr lang="fr-FR" sz="5400" dirty="0"/>
                        <a:t>4</a:t>
                      </a:r>
                    </a:p>
                  </a:txBody>
                  <a:tcPr/>
                </a:tc>
                <a:tc>
                  <a:txBody>
                    <a:bodyPr/>
                    <a:lstStyle/>
                    <a:p>
                      <a:pPr algn="ctr"/>
                      <a:r>
                        <a:rPr lang="fr-FR" sz="5400" dirty="0"/>
                        <a:t>5</a:t>
                      </a:r>
                    </a:p>
                  </a:txBody>
                  <a:tcPr/>
                </a:tc>
                <a:tc>
                  <a:txBody>
                    <a:bodyPr/>
                    <a:lstStyle/>
                    <a:p>
                      <a:pPr algn="ctr"/>
                      <a:r>
                        <a:rPr lang="fr-FR" sz="5400" dirty="0"/>
                        <a:t>6</a:t>
                      </a:r>
                    </a:p>
                  </a:txBody>
                  <a:tcPr/>
                </a:tc>
                <a:extLst>
                  <a:ext uri="{0D108BD9-81ED-4DB2-BD59-A6C34878D82A}">
                    <a16:rowId xmlns:a16="http://schemas.microsoft.com/office/drawing/2014/main" val="1292537140"/>
                  </a:ext>
                </a:extLst>
              </a:tr>
              <a:tr h="370840">
                <a:tc>
                  <a:txBody>
                    <a:bodyPr/>
                    <a:lstStyle/>
                    <a:p>
                      <a:endParaRPr lang="fr-FR" sz="5400" dirty="0"/>
                    </a:p>
                  </a:txBody>
                  <a:tcPr/>
                </a:tc>
                <a:tc>
                  <a:txBody>
                    <a:bodyPr/>
                    <a:lstStyle/>
                    <a:p>
                      <a:endParaRPr lang="fr-FR" sz="5400" dirty="0"/>
                    </a:p>
                  </a:txBody>
                  <a:tcPr/>
                </a:tc>
                <a:tc>
                  <a:txBody>
                    <a:bodyPr/>
                    <a:lstStyle/>
                    <a:p>
                      <a:endParaRPr lang="fr-FR" sz="5400" dirty="0"/>
                    </a:p>
                  </a:txBody>
                  <a:tcPr/>
                </a:tc>
                <a:tc>
                  <a:txBody>
                    <a:bodyPr/>
                    <a:lstStyle/>
                    <a:p>
                      <a:endParaRPr lang="fr-FR" sz="5400"/>
                    </a:p>
                  </a:txBody>
                  <a:tcPr/>
                </a:tc>
                <a:tc>
                  <a:txBody>
                    <a:bodyPr/>
                    <a:lstStyle/>
                    <a:p>
                      <a:endParaRPr lang="fr-FR" sz="5400"/>
                    </a:p>
                  </a:txBody>
                  <a:tcPr/>
                </a:tc>
                <a:tc>
                  <a:txBody>
                    <a:bodyPr/>
                    <a:lstStyle/>
                    <a:p>
                      <a:endParaRPr lang="fr-FR" sz="5400"/>
                    </a:p>
                  </a:txBody>
                  <a:tcPr/>
                </a:tc>
                <a:tc>
                  <a:txBody>
                    <a:bodyPr/>
                    <a:lstStyle/>
                    <a:p>
                      <a:endParaRPr lang="fr-FR" sz="5400"/>
                    </a:p>
                  </a:txBody>
                  <a:tcPr/>
                </a:tc>
                <a:tc>
                  <a:txBody>
                    <a:bodyPr/>
                    <a:lstStyle/>
                    <a:p>
                      <a:endParaRPr lang="fr-FR" sz="5400" dirty="0"/>
                    </a:p>
                  </a:txBody>
                  <a:tcPr/>
                </a:tc>
                <a:extLst>
                  <a:ext uri="{0D108BD9-81ED-4DB2-BD59-A6C34878D82A}">
                    <a16:rowId xmlns:a16="http://schemas.microsoft.com/office/drawing/2014/main" val="2022639600"/>
                  </a:ext>
                </a:extLst>
              </a:tr>
            </a:tbl>
          </a:graphicData>
        </a:graphic>
      </p:graphicFrame>
      <p:sp>
        <p:nvSpPr>
          <p:cNvPr id="7" name="ZoneTexte 6">
            <a:extLst>
              <a:ext uri="{FF2B5EF4-FFF2-40B4-BE49-F238E27FC236}">
                <a16:creationId xmlns:a16="http://schemas.microsoft.com/office/drawing/2014/main" id="{48642D91-D35E-AFEC-D70C-53A31438F585}"/>
              </a:ext>
            </a:extLst>
          </p:cNvPr>
          <p:cNvSpPr txBox="1"/>
          <p:nvPr/>
        </p:nvSpPr>
        <p:spPr>
          <a:xfrm>
            <a:off x="566530" y="1255000"/>
            <a:ext cx="10261986" cy="2308324"/>
          </a:xfrm>
          <a:prstGeom prst="rect">
            <a:avLst/>
          </a:prstGeom>
          <a:noFill/>
          <a:ln w="38100">
            <a:solidFill>
              <a:schemeClr val="accent4"/>
            </a:solidFill>
          </a:ln>
        </p:spPr>
        <p:txBody>
          <a:bodyPr wrap="square">
            <a:spAutoFit/>
          </a:bodyPr>
          <a:lstStyle/>
          <a:p>
            <a:pPr algn="ctr"/>
            <a:r>
              <a:rPr lang="fr-FR" sz="2400" dirty="0"/>
              <a:t>Dans un quartier ou vivent  60 adolescents, Ils indiquent le nombre de jeux vidéo qu'ils possèdent sur leur téléphone :</a:t>
            </a:r>
            <a:br>
              <a:rPr lang="fr-FR" sz="2400" dirty="0"/>
            </a:br>
            <a:r>
              <a:rPr lang="fr-FR" sz="3200" b="1" dirty="0">
                <a:solidFill>
                  <a:srgbClr val="C00000"/>
                </a:solidFill>
              </a:rPr>
              <a:t>0, 2, 2, 3, 4, 5, 5, 0, 1, 2, 4, 4, 5, 6, 0, 1, 2, 3, 4, 5, 6, 0, 1, 2, 3, 4, 5, 6, 0, 1, 2, 3, 4, 5, 6, 0, 2, 2, 3, 4, 5, 6, 0, 1, 2, 3, 4, 5, 5, 0, 2, 2, 3, 4, 5, 5, </a:t>
            </a:r>
            <a:r>
              <a:rPr lang="fr-FR" sz="3200" b="1" dirty="0">
                <a:solidFill>
                  <a:srgbClr val="FFC000"/>
                </a:solidFill>
              </a:rPr>
              <a:t>10</a:t>
            </a:r>
            <a:r>
              <a:rPr lang="fr-FR" sz="3200" b="1" dirty="0">
                <a:solidFill>
                  <a:srgbClr val="C00000"/>
                </a:solidFill>
              </a:rPr>
              <a:t>,0,0,2,3</a:t>
            </a:r>
            <a:endParaRPr lang="fr-FR" sz="1400" b="1" dirty="0">
              <a:solidFill>
                <a:srgbClr val="C00000"/>
              </a:solidFill>
            </a:endParaRPr>
          </a:p>
        </p:txBody>
      </p:sp>
      <p:sp>
        <p:nvSpPr>
          <p:cNvPr id="3" name="Flèche vers la droite 2">
            <a:extLst>
              <a:ext uri="{FF2B5EF4-FFF2-40B4-BE49-F238E27FC236}">
                <a16:creationId xmlns:a16="http://schemas.microsoft.com/office/drawing/2014/main" id="{171D116C-E61B-29CA-3539-3C887D8EC4BD}"/>
              </a:ext>
            </a:extLst>
          </p:cNvPr>
          <p:cNvSpPr/>
          <p:nvPr/>
        </p:nvSpPr>
        <p:spPr>
          <a:xfrm rot="16355248">
            <a:off x="6006050" y="3373368"/>
            <a:ext cx="1329998" cy="1455628"/>
          </a:xfrm>
          <a:prstGeom prst="rightArrow">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A enlever</a:t>
            </a:r>
          </a:p>
        </p:txBody>
      </p:sp>
    </p:spTree>
    <p:extLst>
      <p:ext uri="{BB962C8B-B14F-4D97-AF65-F5344CB8AC3E}">
        <p14:creationId xmlns:p14="http://schemas.microsoft.com/office/powerpoint/2010/main" val="38208364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Voici les  bonnes réponses:</a:t>
            </a:r>
            <a:endParaRPr lang="fr-FR" dirty="0"/>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Espace réservé du contenu 5">
            <a:extLst>
              <a:ext uri="{FF2B5EF4-FFF2-40B4-BE49-F238E27FC236}">
                <a16:creationId xmlns:a16="http://schemas.microsoft.com/office/drawing/2014/main" id="{EBAF3029-E06F-D308-B247-36C062B4A1E3}"/>
              </a:ext>
            </a:extLst>
          </p:cNvPr>
          <p:cNvSpPr>
            <a:spLocks noGrp="1"/>
          </p:cNvSpPr>
          <p:nvPr>
            <p:ph sz="quarter" idx="11"/>
          </p:nvPr>
        </p:nvSpPr>
        <p:spPr/>
        <p:txBody>
          <a:bodyPr/>
          <a:lstStyle/>
          <a:p>
            <a:endParaRPr lang="fr-FR"/>
          </a:p>
        </p:txBody>
      </p:sp>
      <p:graphicFrame>
        <p:nvGraphicFramePr>
          <p:cNvPr id="3" name="Tableau 2">
            <a:extLst>
              <a:ext uri="{FF2B5EF4-FFF2-40B4-BE49-F238E27FC236}">
                <a16:creationId xmlns:a16="http://schemas.microsoft.com/office/drawing/2014/main" id="{7B49C277-F474-3DA1-C49F-8D6385964741}"/>
              </a:ext>
            </a:extLst>
          </p:cNvPr>
          <p:cNvGraphicFramePr>
            <a:graphicFrameLocks noGrp="1"/>
          </p:cNvGraphicFramePr>
          <p:nvPr>
            <p:extLst>
              <p:ext uri="{D42A27DB-BD31-4B8C-83A1-F6EECF244321}">
                <p14:modId xmlns:p14="http://schemas.microsoft.com/office/powerpoint/2010/main" val="3395473496"/>
              </p:ext>
            </p:extLst>
          </p:nvPr>
        </p:nvGraphicFramePr>
        <p:xfrm>
          <a:off x="644360" y="4343512"/>
          <a:ext cx="10903280" cy="1828800"/>
        </p:xfrm>
        <a:graphic>
          <a:graphicData uri="http://schemas.openxmlformats.org/drawingml/2006/table">
            <a:tbl>
              <a:tblPr firstRow="1" bandRow="1">
                <a:tableStyleId>{5C22544A-7EE6-4342-B048-85BDC9FD1C3A}</a:tableStyleId>
              </a:tblPr>
              <a:tblGrid>
                <a:gridCol w="2454965">
                  <a:extLst>
                    <a:ext uri="{9D8B030D-6E8A-4147-A177-3AD203B41FA5}">
                      <a16:colId xmlns:a16="http://schemas.microsoft.com/office/drawing/2014/main" val="3606731072"/>
                    </a:ext>
                  </a:extLst>
                </a:gridCol>
                <a:gridCol w="1351722">
                  <a:extLst>
                    <a:ext uri="{9D8B030D-6E8A-4147-A177-3AD203B41FA5}">
                      <a16:colId xmlns:a16="http://schemas.microsoft.com/office/drawing/2014/main" val="2569862217"/>
                    </a:ext>
                  </a:extLst>
                </a:gridCol>
                <a:gridCol w="1212574">
                  <a:extLst>
                    <a:ext uri="{9D8B030D-6E8A-4147-A177-3AD203B41FA5}">
                      <a16:colId xmlns:a16="http://schemas.microsoft.com/office/drawing/2014/main" val="4074279405"/>
                    </a:ext>
                  </a:extLst>
                </a:gridCol>
                <a:gridCol w="1192695">
                  <a:extLst>
                    <a:ext uri="{9D8B030D-6E8A-4147-A177-3AD203B41FA5}">
                      <a16:colId xmlns:a16="http://schemas.microsoft.com/office/drawing/2014/main" val="152125522"/>
                    </a:ext>
                  </a:extLst>
                </a:gridCol>
                <a:gridCol w="1272209">
                  <a:extLst>
                    <a:ext uri="{9D8B030D-6E8A-4147-A177-3AD203B41FA5}">
                      <a16:colId xmlns:a16="http://schemas.microsoft.com/office/drawing/2014/main" val="754860876"/>
                    </a:ext>
                  </a:extLst>
                </a:gridCol>
                <a:gridCol w="1222513">
                  <a:extLst>
                    <a:ext uri="{9D8B030D-6E8A-4147-A177-3AD203B41FA5}">
                      <a16:colId xmlns:a16="http://schemas.microsoft.com/office/drawing/2014/main" val="3441447206"/>
                    </a:ext>
                  </a:extLst>
                </a:gridCol>
                <a:gridCol w="1043609">
                  <a:extLst>
                    <a:ext uri="{9D8B030D-6E8A-4147-A177-3AD203B41FA5}">
                      <a16:colId xmlns:a16="http://schemas.microsoft.com/office/drawing/2014/main" val="1142790036"/>
                    </a:ext>
                  </a:extLst>
                </a:gridCol>
                <a:gridCol w="1152993">
                  <a:extLst>
                    <a:ext uri="{9D8B030D-6E8A-4147-A177-3AD203B41FA5}">
                      <a16:colId xmlns:a16="http://schemas.microsoft.com/office/drawing/2014/main" val="2802558103"/>
                    </a:ext>
                  </a:extLst>
                </a:gridCol>
              </a:tblGrid>
              <a:tr h="370840">
                <a:tc>
                  <a:txBody>
                    <a:bodyPr/>
                    <a:lstStyle/>
                    <a:p>
                      <a:pPr marL="0" marR="0" lvl="0" indent="0" algn="ctr" defTabSz="457200" rtl="0" eaLnBrk="1" fontAlgn="auto" latinLnBrk="0" hangingPunct="1">
                        <a:lnSpc>
                          <a:spcPct val="107000"/>
                        </a:lnSpc>
                        <a:spcBef>
                          <a:spcPts val="0"/>
                        </a:spcBef>
                        <a:spcAft>
                          <a:spcPts val="533"/>
                        </a:spcAft>
                        <a:buClrTx/>
                        <a:buSzTx/>
                        <a:buFontTx/>
                        <a:buNone/>
                        <a:tabLst/>
                        <a:defRPr/>
                      </a:pPr>
                      <a:r>
                        <a:rPr kumimoji="0" lang="fr-FR" sz="2400" b="1" i="0" u="none" strike="noStrike" kern="1200" cap="none" spc="0" normalizeH="0" baseline="0" noProof="0" dirty="0">
                          <a:ln>
                            <a:noFill/>
                          </a:ln>
                          <a:solidFill>
                            <a:srgbClr val="B74919">
                              <a:lumMod val="50000"/>
                            </a:srgbClr>
                          </a:solidFill>
                          <a:effectLst/>
                          <a:uLnTx/>
                          <a:uFillTx/>
                          <a:latin typeface="+mn-lt"/>
                          <a:ea typeface="+mn-ea"/>
                          <a:cs typeface="+mn-cs"/>
                        </a:rPr>
                        <a:t>Le nombre de jeux vidéo</a:t>
                      </a:r>
                    </a:p>
                  </a:txBody>
                  <a:tcPr/>
                </a:tc>
                <a:tc>
                  <a:txBody>
                    <a:bodyPr/>
                    <a:lstStyle/>
                    <a:p>
                      <a:pPr algn="ctr"/>
                      <a:r>
                        <a:rPr lang="fr-FR" sz="5400" dirty="0"/>
                        <a:t>0</a:t>
                      </a:r>
                    </a:p>
                  </a:txBody>
                  <a:tcPr/>
                </a:tc>
                <a:tc>
                  <a:txBody>
                    <a:bodyPr/>
                    <a:lstStyle/>
                    <a:p>
                      <a:pPr algn="ctr"/>
                      <a:r>
                        <a:rPr lang="fr-FR" sz="5400" dirty="0"/>
                        <a:t>1</a:t>
                      </a:r>
                    </a:p>
                  </a:txBody>
                  <a:tcPr/>
                </a:tc>
                <a:tc>
                  <a:txBody>
                    <a:bodyPr/>
                    <a:lstStyle/>
                    <a:p>
                      <a:pPr algn="ctr"/>
                      <a:r>
                        <a:rPr lang="fr-FR" sz="5400" dirty="0"/>
                        <a:t>2</a:t>
                      </a:r>
                    </a:p>
                  </a:txBody>
                  <a:tcPr/>
                </a:tc>
                <a:tc>
                  <a:txBody>
                    <a:bodyPr/>
                    <a:lstStyle/>
                    <a:p>
                      <a:pPr algn="ctr"/>
                      <a:r>
                        <a:rPr lang="fr-FR" sz="5400" dirty="0"/>
                        <a:t>3</a:t>
                      </a:r>
                    </a:p>
                  </a:txBody>
                  <a:tcPr/>
                </a:tc>
                <a:tc>
                  <a:txBody>
                    <a:bodyPr/>
                    <a:lstStyle/>
                    <a:p>
                      <a:pPr algn="ctr"/>
                      <a:r>
                        <a:rPr lang="fr-FR" sz="5400" dirty="0"/>
                        <a:t>4</a:t>
                      </a:r>
                    </a:p>
                  </a:txBody>
                  <a:tcPr/>
                </a:tc>
                <a:tc>
                  <a:txBody>
                    <a:bodyPr/>
                    <a:lstStyle/>
                    <a:p>
                      <a:pPr algn="ctr"/>
                      <a:r>
                        <a:rPr lang="fr-FR" sz="5400" dirty="0"/>
                        <a:t>5</a:t>
                      </a:r>
                    </a:p>
                  </a:txBody>
                  <a:tcPr/>
                </a:tc>
                <a:tc>
                  <a:txBody>
                    <a:bodyPr/>
                    <a:lstStyle/>
                    <a:p>
                      <a:pPr algn="ctr"/>
                      <a:r>
                        <a:rPr lang="fr-FR" sz="5400" dirty="0"/>
                        <a:t>6</a:t>
                      </a:r>
                    </a:p>
                  </a:txBody>
                  <a:tcPr/>
                </a:tc>
                <a:extLst>
                  <a:ext uri="{0D108BD9-81ED-4DB2-BD59-A6C34878D82A}">
                    <a16:rowId xmlns:a16="http://schemas.microsoft.com/office/drawing/2014/main" val="1292537140"/>
                  </a:ext>
                </a:extLst>
              </a:tr>
              <a:tr h="370840">
                <a:tc>
                  <a:txBody>
                    <a:bodyPr/>
                    <a:lstStyle/>
                    <a:p>
                      <a:pPr algn="ctr"/>
                      <a:r>
                        <a:rPr kumimoji="0" lang="fr-FR" sz="2400" b="1" i="0" u="none" strike="noStrike" kern="1200" cap="none" spc="0" normalizeH="0" baseline="0" dirty="0">
                          <a:ln>
                            <a:noFill/>
                          </a:ln>
                          <a:solidFill>
                            <a:srgbClr val="B74919">
                              <a:lumMod val="50000"/>
                            </a:srgbClr>
                          </a:solidFill>
                          <a:effectLst/>
                          <a:uLnTx/>
                          <a:uFillTx/>
                          <a:latin typeface="+mn-lt"/>
                          <a:ea typeface="+mn-ea"/>
                          <a:cs typeface="+mn-cs"/>
                        </a:rPr>
                        <a:t>Le nombre </a:t>
                      </a:r>
                    </a:p>
                    <a:p>
                      <a:pPr algn="ctr"/>
                      <a:r>
                        <a:rPr kumimoji="0" lang="fr-FR" sz="2400" b="1" i="0" u="none" strike="noStrike" kern="1200" cap="none" spc="0" normalizeH="0" baseline="0" dirty="0">
                          <a:ln>
                            <a:noFill/>
                          </a:ln>
                          <a:solidFill>
                            <a:srgbClr val="B74919">
                              <a:lumMod val="50000"/>
                            </a:srgbClr>
                          </a:solidFill>
                          <a:effectLst/>
                          <a:uLnTx/>
                          <a:uFillTx/>
                          <a:latin typeface="+mn-lt"/>
                          <a:ea typeface="+mn-ea"/>
                          <a:cs typeface="+mn-cs"/>
                        </a:rPr>
                        <a:t>d’adolescents</a:t>
                      </a:r>
                    </a:p>
                  </a:txBody>
                  <a:tcPr/>
                </a:tc>
                <a:tc>
                  <a:txBody>
                    <a:bodyPr/>
                    <a:lstStyle/>
                    <a:p>
                      <a:pPr algn="ctr"/>
                      <a:r>
                        <a:rPr lang="fr-FR" sz="5400" dirty="0"/>
                        <a:t>10</a:t>
                      </a:r>
                    </a:p>
                  </a:txBody>
                  <a:tcPr/>
                </a:tc>
                <a:tc>
                  <a:txBody>
                    <a:bodyPr/>
                    <a:lstStyle/>
                    <a:p>
                      <a:pPr algn="ctr"/>
                      <a:r>
                        <a:rPr lang="fr-FR" sz="5400" dirty="0"/>
                        <a:t>5</a:t>
                      </a:r>
                    </a:p>
                  </a:txBody>
                  <a:tcPr/>
                </a:tc>
                <a:tc>
                  <a:txBody>
                    <a:bodyPr/>
                    <a:lstStyle/>
                    <a:p>
                      <a:pPr algn="ctr"/>
                      <a:r>
                        <a:rPr lang="fr-FR" sz="5400" dirty="0"/>
                        <a:t>12</a:t>
                      </a:r>
                    </a:p>
                  </a:txBody>
                  <a:tcPr/>
                </a:tc>
                <a:tc>
                  <a:txBody>
                    <a:bodyPr/>
                    <a:lstStyle/>
                    <a:p>
                      <a:pPr algn="ctr"/>
                      <a:r>
                        <a:rPr lang="fr-FR" sz="5400" dirty="0"/>
                        <a:t>8</a:t>
                      </a:r>
                    </a:p>
                  </a:txBody>
                  <a:tcPr/>
                </a:tc>
                <a:tc>
                  <a:txBody>
                    <a:bodyPr/>
                    <a:lstStyle/>
                    <a:p>
                      <a:pPr algn="ctr"/>
                      <a:r>
                        <a:rPr lang="fr-FR" sz="5400" dirty="0"/>
                        <a:t>9</a:t>
                      </a:r>
                    </a:p>
                  </a:txBody>
                  <a:tcPr/>
                </a:tc>
                <a:tc>
                  <a:txBody>
                    <a:bodyPr/>
                    <a:lstStyle/>
                    <a:p>
                      <a:pPr algn="ctr"/>
                      <a:r>
                        <a:rPr lang="fr-FR" sz="5400" dirty="0"/>
                        <a:t>11</a:t>
                      </a:r>
                    </a:p>
                  </a:txBody>
                  <a:tcPr/>
                </a:tc>
                <a:tc>
                  <a:txBody>
                    <a:bodyPr/>
                    <a:lstStyle/>
                    <a:p>
                      <a:pPr algn="ctr"/>
                      <a:r>
                        <a:rPr lang="fr-FR" sz="5400" dirty="0"/>
                        <a:t>5</a:t>
                      </a:r>
                    </a:p>
                  </a:txBody>
                  <a:tcPr/>
                </a:tc>
                <a:extLst>
                  <a:ext uri="{0D108BD9-81ED-4DB2-BD59-A6C34878D82A}">
                    <a16:rowId xmlns:a16="http://schemas.microsoft.com/office/drawing/2014/main" val="2022639600"/>
                  </a:ext>
                </a:extLst>
              </a:tr>
            </a:tbl>
          </a:graphicData>
        </a:graphic>
      </p:graphicFrame>
      <p:sp>
        <p:nvSpPr>
          <p:cNvPr id="4" name="ZoneTexte 3">
            <a:extLst>
              <a:ext uri="{FF2B5EF4-FFF2-40B4-BE49-F238E27FC236}">
                <a16:creationId xmlns:a16="http://schemas.microsoft.com/office/drawing/2014/main" id="{5A216F54-597E-04F8-A9BC-28000D642707}"/>
              </a:ext>
            </a:extLst>
          </p:cNvPr>
          <p:cNvSpPr txBox="1"/>
          <p:nvPr/>
        </p:nvSpPr>
        <p:spPr>
          <a:xfrm>
            <a:off x="566530" y="1255000"/>
            <a:ext cx="10261986" cy="2308324"/>
          </a:xfrm>
          <a:prstGeom prst="rect">
            <a:avLst/>
          </a:prstGeom>
          <a:noFill/>
          <a:ln w="38100">
            <a:solidFill>
              <a:schemeClr val="accent4"/>
            </a:solidFill>
          </a:ln>
        </p:spPr>
        <p:txBody>
          <a:bodyPr wrap="square">
            <a:spAutoFit/>
          </a:bodyPr>
          <a:lstStyle/>
          <a:p>
            <a:pPr algn="ctr"/>
            <a:r>
              <a:rPr lang="fr-FR" sz="2400" dirty="0"/>
              <a:t>Dans un quartier ou vivent  60 adolescents, Ils indiquent le nombre de jeux vidéo qu'ils possèdent sur leur téléphone :</a:t>
            </a:r>
            <a:br>
              <a:rPr lang="fr-FR" sz="2400" dirty="0"/>
            </a:br>
            <a:r>
              <a:rPr lang="fr-FR" sz="3200" b="1" dirty="0">
                <a:solidFill>
                  <a:srgbClr val="C00000"/>
                </a:solidFill>
              </a:rPr>
              <a:t>0, 2, 2, 3, 4, 5, 5, 0, 1, 2, 4, 4, 5, 6, 0, 1, 2, 3, 4, 5, 6, 0, 1, 2, 3, 4, 5, 6, 0, 1, 2, 3, 4, 5, 6, 0, 2, 2, 3, 4, 5, 6, 0, 1, 2, 3, 4, 5, 5, 0, 2, 2, 3, 4, 5, 5, </a:t>
            </a:r>
            <a:r>
              <a:rPr lang="fr-FR" sz="3200" b="1" dirty="0">
                <a:solidFill>
                  <a:srgbClr val="FFC000"/>
                </a:solidFill>
              </a:rPr>
              <a:t>10</a:t>
            </a:r>
            <a:r>
              <a:rPr lang="fr-FR" sz="3200" b="1" dirty="0">
                <a:solidFill>
                  <a:srgbClr val="C00000"/>
                </a:solidFill>
              </a:rPr>
              <a:t>,0,0,2,3</a:t>
            </a:r>
            <a:endParaRPr lang="fr-FR" sz="1400" b="1" dirty="0">
              <a:solidFill>
                <a:srgbClr val="C00000"/>
              </a:solidFill>
            </a:endParaRPr>
          </a:p>
        </p:txBody>
      </p:sp>
      <p:sp>
        <p:nvSpPr>
          <p:cNvPr id="5" name="Flèche vers la droite 4">
            <a:extLst>
              <a:ext uri="{FF2B5EF4-FFF2-40B4-BE49-F238E27FC236}">
                <a16:creationId xmlns:a16="http://schemas.microsoft.com/office/drawing/2014/main" id="{35797C8C-9FE6-761D-8A7C-3BF3449B0FF7}"/>
              </a:ext>
            </a:extLst>
          </p:cNvPr>
          <p:cNvSpPr/>
          <p:nvPr/>
        </p:nvSpPr>
        <p:spPr>
          <a:xfrm rot="16355248">
            <a:off x="6006050" y="3373368"/>
            <a:ext cx="1329998" cy="1455628"/>
          </a:xfrm>
          <a:prstGeom prst="rightArrow">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A enlever</a:t>
            </a:r>
          </a:p>
        </p:txBody>
      </p:sp>
    </p:spTree>
    <p:extLst>
      <p:ext uri="{BB962C8B-B14F-4D97-AF65-F5344CB8AC3E}">
        <p14:creationId xmlns:p14="http://schemas.microsoft.com/office/powerpoint/2010/main" val="20338777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Compléter par ce qui convient.</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explique    .</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aphicFrame>
        <p:nvGraphicFramePr>
          <p:cNvPr id="5" name="Tableau 4">
            <a:extLst>
              <a:ext uri="{FF2B5EF4-FFF2-40B4-BE49-F238E27FC236}">
                <a16:creationId xmlns:a16="http://schemas.microsoft.com/office/drawing/2014/main" id="{B90DD30A-A2D1-108D-D666-5D78FFCD7725}"/>
              </a:ext>
            </a:extLst>
          </p:cNvPr>
          <p:cNvGraphicFramePr>
            <a:graphicFrameLocks noGrp="1"/>
          </p:cNvGraphicFramePr>
          <p:nvPr>
            <p:extLst>
              <p:ext uri="{D42A27DB-BD31-4B8C-83A1-F6EECF244321}">
                <p14:modId xmlns:p14="http://schemas.microsoft.com/office/powerpoint/2010/main" val="180021868"/>
              </p:ext>
            </p:extLst>
          </p:nvPr>
        </p:nvGraphicFramePr>
        <p:xfrm>
          <a:off x="381580" y="1093303"/>
          <a:ext cx="10367423" cy="1828800"/>
        </p:xfrm>
        <a:graphic>
          <a:graphicData uri="http://schemas.openxmlformats.org/drawingml/2006/table">
            <a:tbl>
              <a:tblPr firstRow="1" bandRow="1">
                <a:tableStyleId>{5C22544A-7EE6-4342-B048-85BDC9FD1C3A}</a:tableStyleId>
              </a:tblPr>
              <a:tblGrid>
                <a:gridCol w="2334312">
                  <a:extLst>
                    <a:ext uri="{9D8B030D-6E8A-4147-A177-3AD203B41FA5}">
                      <a16:colId xmlns:a16="http://schemas.microsoft.com/office/drawing/2014/main" val="3606731072"/>
                    </a:ext>
                  </a:extLst>
                </a:gridCol>
                <a:gridCol w="1285290">
                  <a:extLst>
                    <a:ext uri="{9D8B030D-6E8A-4147-A177-3AD203B41FA5}">
                      <a16:colId xmlns:a16="http://schemas.microsoft.com/office/drawing/2014/main" val="2569862217"/>
                    </a:ext>
                  </a:extLst>
                </a:gridCol>
                <a:gridCol w="1152980">
                  <a:extLst>
                    <a:ext uri="{9D8B030D-6E8A-4147-A177-3AD203B41FA5}">
                      <a16:colId xmlns:a16="http://schemas.microsoft.com/office/drawing/2014/main" val="4074279405"/>
                    </a:ext>
                  </a:extLst>
                </a:gridCol>
                <a:gridCol w="1134078">
                  <a:extLst>
                    <a:ext uri="{9D8B030D-6E8A-4147-A177-3AD203B41FA5}">
                      <a16:colId xmlns:a16="http://schemas.microsoft.com/office/drawing/2014/main" val="152125522"/>
                    </a:ext>
                  </a:extLst>
                </a:gridCol>
                <a:gridCol w="1209685">
                  <a:extLst>
                    <a:ext uri="{9D8B030D-6E8A-4147-A177-3AD203B41FA5}">
                      <a16:colId xmlns:a16="http://schemas.microsoft.com/office/drawing/2014/main" val="754860876"/>
                    </a:ext>
                  </a:extLst>
                </a:gridCol>
                <a:gridCol w="1162431">
                  <a:extLst>
                    <a:ext uri="{9D8B030D-6E8A-4147-A177-3AD203B41FA5}">
                      <a16:colId xmlns:a16="http://schemas.microsoft.com/office/drawing/2014/main" val="3441447206"/>
                    </a:ext>
                  </a:extLst>
                </a:gridCol>
                <a:gridCol w="992319">
                  <a:extLst>
                    <a:ext uri="{9D8B030D-6E8A-4147-A177-3AD203B41FA5}">
                      <a16:colId xmlns:a16="http://schemas.microsoft.com/office/drawing/2014/main" val="1142790036"/>
                    </a:ext>
                  </a:extLst>
                </a:gridCol>
                <a:gridCol w="1096328">
                  <a:extLst>
                    <a:ext uri="{9D8B030D-6E8A-4147-A177-3AD203B41FA5}">
                      <a16:colId xmlns:a16="http://schemas.microsoft.com/office/drawing/2014/main" val="2802558103"/>
                    </a:ext>
                  </a:extLst>
                </a:gridCol>
              </a:tblGrid>
              <a:tr h="836810">
                <a:tc>
                  <a:txBody>
                    <a:bodyPr/>
                    <a:lstStyle/>
                    <a:p>
                      <a:pPr marL="0" marR="0" lvl="0" indent="0" algn="ctr" defTabSz="457200" rtl="0" eaLnBrk="1" fontAlgn="auto" latinLnBrk="0" hangingPunct="1">
                        <a:lnSpc>
                          <a:spcPct val="107000"/>
                        </a:lnSpc>
                        <a:spcBef>
                          <a:spcPts val="0"/>
                        </a:spcBef>
                        <a:spcAft>
                          <a:spcPts val="533"/>
                        </a:spcAft>
                        <a:buClrTx/>
                        <a:buSzTx/>
                        <a:buFontTx/>
                        <a:buNone/>
                        <a:tabLst/>
                        <a:defRPr/>
                      </a:pPr>
                      <a:r>
                        <a:rPr kumimoji="0" lang="fr-FR" sz="2400" b="1" i="0" u="none" strike="noStrike" kern="1200" cap="none" spc="0" normalizeH="0" baseline="0" noProof="0" dirty="0">
                          <a:ln>
                            <a:noFill/>
                          </a:ln>
                          <a:solidFill>
                            <a:srgbClr val="B74919">
                              <a:lumMod val="50000"/>
                            </a:srgbClr>
                          </a:solidFill>
                          <a:effectLst/>
                          <a:uLnTx/>
                          <a:uFillTx/>
                          <a:latin typeface="+mn-lt"/>
                          <a:ea typeface="+mn-ea"/>
                          <a:cs typeface="+mn-cs"/>
                        </a:rPr>
                        <a:t>Le nombre de jeux vidéo</a:t>
                      </a:r>
                    </a:p>
                  </a:txBody>
                  <a:tcPr/>
                </a:tc>
                <a:tc>
                  <a:txBody>
                    <a:bodyPr/>
                    <a:lstStyle/>
                    <a:p>
                      <a:pPr algn="ctr"/>
                      <a:r>
                        <a:rPr lang="fr-FR" sz="5400" dirty="0"/>
                        <a:t>0</a:t>
                      </a:r>
                    </a:p>
                  </a:txBody>
                  <a:tcPr/>
                </a:tc>
                <a:tc>
                  <a:txBody>
                    <a:bodyPr/>
                    <a:lstStyle/>
                    <a:p>
                      <a:pPr algn="ctr"/>
                      <a:r>
                        <a:rPr lang="fr-FR" sz="5400" dirty="0"/>
                        <a:t>1</a:t>
                      </a:r>
                    </a:p>
                  </a:txBody>
                  <a:tcPr/>
                </a:tc>
                <a:tc>
                  <a:txBody>
                    <a:bodyPr/>
                    <a:lstStyle/>
                    <a:p>
                      <a:pPr algn="ctr"/>
                      <a:r>
                        <a:rPr lang="fr-FR" sz="5400" dirty="0"/>
                        <a:t>2</a:t>
                      </a:r>
                    </a:p>
                  </a:txBody>
                  <a:tcPr/>
                </a:tc>
                <a:tc>
                  <a:txBody>
                    <a:bodyPr/>
                    <a:lstStyle/>
                    <a:p>
                      <a:pPr algn="ctr"/>
                      <a:r>
                        <a:rPr lang="fr-FR" sz="5400" dirty="0"/>
                        <a:t>3</a:t>
                      </a:r>
                    </a:p>
                  </a:txBody>
                  <a:tcPr/>
                </a:tc>
                <a:tc>
                  <a:txBody>
                    <a:bodyPr/>
                    <a:lstStyle/>
                    <a:p>
                      <a:pPr algn="ctr"/>
                      <a:r>
                        <a:rPr lang="fr-FR" sz="5400" dirty="0"/>
                        <a:t>4</a:t>
                      </a:r>
                    </a:p>
                  </a:txBody>
                  <a:tcPr/>
                </a:tc>
                <a:tc>
                  <a:txBody>
                    <a:bodyPr/>
                    <a:lstStyle/>
                    <a:p>
                      <a:pPr algn="ctr"/>
                      <a:r>
                        <a:rPr lang="fr-FR" sz="5400" dirty="0"/>
                        <a:t>5</a:t>
                      </a:r>
                    </a:p>
                  </a:txBody>
                  <a:tcPr/>
                </a:tc>
                <a:tc>
                  <a:txBody>
                    <a:bodyPr/>
                    <a:lstStyle/>
                    <a:p>
                      <a:pPr algn="ctr"/>
                      <a:r>
                        <a:rPr lang="fr-FR" sz="5400" dirty="0"/>
                        <a:t>6</a:t>
                      </a:r>
                    </a:p>
                  </a:txBody>
                  <a:tcPr/>
                </a:tc>
                <a:extLst>
                  <a:ext uri="{0D108BD9-81ED-4DB2-BD59-A6C34878D82A}">
                    <a16:rowId xmlns:a16="http://schemas.microsoft.com/office/drawing/2014/main" val="1292537140"/>
                  </a:ext>
                </a:extLst>
              </a:tr>
              <a:tr h="836810">
                <a:tc>
                  <a:txBody>
                    <a:bodyPr/>
                    <a:lstStyle/>
                    <a:p>
                      <a:pPr algn="ctr"/>
                      <a:r>
                        <a:rPr kumimoji="0" lang="fr-FR" sz="2400" b="1" i="0" u="none" strike="noStrike" kern="1200" cap="none" spc="0" normalizeH="0" baseline="0" dirty="0">
                          <a:ln>
                            <a:noFill/>
                          </a:ln>
                          <a:solidFill>
                            <a:srgbClr val="B74919">
                              <a:lumMod val="50000"/>
                            </a:srgbClr>
                          </a:solidFill>
                          <a:effectLst/>
                          <a:uLnTx/>
                          <a:uFillTx/>
                          <a:latin typeface="+mn-lt"/>
                          <a:ea typeface="+mn-ea"/>
                          <a:cs typeface="+mn-cs"/>
                        </a:rPr>
                        <a:t>Le nombre </a:t>
                      </a:r>
                    </a:p>
                    <a:p>
                      <a:pPr algn="ctr"/>
                      <a:r>
                        <a:rPr kumimoji="0" lang="fr-FR" sz="2400" b="1" i="0" u="none" strike="noStrike" kern="1200" cap="none" spc="0" normalizeH="0" baseline="0" dirty="0">
                          <a:ln>
                            <a:noFill/>
                          </a:ln>
                          <a:solidFill>
                            <a:srgbClr val="B74919">
                              <a:lumMod val="50000"/>
                            </a:srgbClr>
                          </a:solidFill>
                          <a:effectLst/>
                          <a:uLnTx/>
                          <a:uFillTx/>
                          <a:latin typeface="+mn-lt"/>
                          <a:ea typeface="+mn-ea"/>
                          <a:cs typeface="+mn-cs"/>
                        </a:rPr>
                        <a:t>d’adolescents</a:t>
                      </a:r>
                    </a:p>
                  </a:txBody>
                  <a:tcPr/>
                </a:tc>
                <a:tc>
                  <a:txBody>
                    <a:bodyPr/>
                    <a:lstStyle/>
                    <a:p>
                      <a:pPr algn="ctr"/>
                      <a:r>
                        <a:rPr lang="fr-FR" sz="5400" dirty="0"/>
                        <a:t>10</a:t>
                      </a:r>
                    </a:p>
                  </a:txBody>
                  <a:tcPr/>
                </a:tc>
                <a:tc>
                  <a:txBody>
                    <a:bodyPr/>
                    <a:lstStyle/>
                    <a:p>
                      <a:pPr algn="ctr"/>
                      <a:r>
                        <a:rPr lang="fr-FR" sz="5400" dirty="0"/>
                        <a:t>5</a:t>
                      </a:r>
                    </a:p>
                  </a:txBody>
                  <a:tcPr/>
                </a:tc>
                <a:tc>
                  <a:txBody>
                    <a:bodyPr/>
                    <a:lstStyle/>
                    <a:p>
                      <a:pPr algn="ctr"/>
                      <a:r>
                        <a:rPr lang="fr-FR" sz="5400" dirty="0"/>
                        <a:t>12</a:t>
                      </a:r>
                    </a:p>
                  </a:txBody>
                  <a:tcPr/>
                </a:tc>
                <a:tc>
                  <a:txBody>
                    <a:bodyPr/>
                    <a:lstStyle/>
                    <a:p>
                      <a:pPr algn="ctr"/>
                      <a:r>
                        <a:rPr lang="fr-FR" sz="5400" dirty="0"/>
                        <a:t>8</a:t>
                      </a:r>
                    </a:p>
                  </a:txBody>
                  <a:tcPr/>
                </a:tc>
                <a:tc>
                  <a:txBody>
                    <a:bodyPr/>
                    <a:lstStyle/>
                    <a:p>
                      <a:pPr algn="ctr"/>
                      <a:r>
                        <a:rPr lang="fr-FR" sz="5400" dirty="0"/>
                        <a:t>9</a:t>
                      </a:r>
                    </a:p>
                  </a:txBody>
                  <a:tcPr/>
                </a:tc>
                <a:tc>
                  <a:txBody>
                    <a:bodyPr/>
                    <a:lstStyle/>
                    <a:p>
                      <a:pPr algn="ctr"/>
                      <a:r>
                        <a:rPr lang="fr-FR" sz="5400" dirty="0"/>
                        <a:t>11</a:t>
                      </a:r>
                    </a:p>
                  </a:txBody>
                  <a:tcPr/>
                </a:tc>
                <a:tc>
                  <a:txBody>
                    <a:bodyPr/>
                    <a:lstStyle/>
                    <a:p>
                      <a:pPr algn="ctr"/>
                      <a:r>
                        <a:rPr lang="fr-FR" sz="5400" dirty="0"/>
                        <a:t>5</a:t>
                      </a:r>
                    </a:p>
                  </a:txBody>
                  <a:tcPr/>
                </a:tc>
                <a:extLst>
                  <a:ext uri="{0D108BD9-81ED-4DB2-BD59-A6C34878D82A}">
                    <a16:rowId xmlns:a16="http://schemas.microsoft.com/office/drawing/2014/main" val="2022639600"/>
                  </a:ext>
                </a:extLst>
              </a:tr>
            </a:tbl>
          </a:graphicData>
        </a:graphic>
      </p:graphicFrame>
      <mc:AlternateContent xmlns:mc="http://schemas.openxmlformats.org/markup-compatibility/2006" xmlns:a14="http://schemas.microsoft.com/office/drawing/2010/main">
        <mc:Choice Requires="a14">
          <p:sp>
            <p:nvSpPr>
              <p:cNvPr id="8" name="Ellipse 1">
                <a:extLst>
                  <a:ext uri="{FF2B5EF4-FFF2-40B4-BE49-F238E27FC236}">
                    <a16:creationId xmlns:a16="http://schemas.microsoft.com/office/drawing/2014/main" id="{6E5DB652-8334-83A0-D15F-31AA571A1AD4}"/>
                  </a:ext>
                </a:extLst>
              </p:cNvPr>
              <p:cNvSpPr/>
              <p:nvPr/>
            </p:nvSpPr>
            <p:spPr>
              <a:xfrm>
                <a:off x="1123171" y="5129544"/>
                <a:ext cx="9927158" cy="1270305"/>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14:m>
                  <m:oMathPara xmlns:m="http://schemas.openxmlformats.org/officeDocument/2006/math">
                    <m:oMathParaPr>
                      <m:jc m:val="centerGroup"/>
                    </m:oMathParaPr>
                    <m:oMath xmlns:m="http://schemas.openxmlformats.org/officeDocument/2006/math">
                      <m:r>
                        <a:rPr lang="fr-FR" sz="4800" b="0" i="1" smtClean="0">
                          <a:latin typeface="Cambria Math" panose="02040503050406030204" pitchFamily="18" charset="0"/>
                        </a:rPr>
                        <m:t>𝑁</m:t>
                      </m:r>
                      <m:r>
                        <a:rPr lang="fr-FR" sz="4800" b="0" i="1" smtClean="0">
                          <a:latin typeface="Cambria Math" panose="02040503050406030204" pitchFamily="18" charset="0"/>
                        </a:rPr>
                        <m:t>=…+…+…+…+…+…=…</m:t>
                      </m:r>
                    </m:oMath>
                  </m:oMathPara>
                </a14:m>
                <a:endParaRPr lang="fr-FR" sz="2400" i="1" dirty="0">
                  <a:latin typeface="Cambria Math" panose="02040503050406030204" pitchFamily="18" charset="0"/>
                </a:endParaRPr>
              </a:p>
            </p:txBody>
          </p:sp>
        </mc:Choice>
        <mc:Fallback xmlns="">
          <p:sp>
            <p:nvSpPr>
              <p:cNvPr id="8" name="Ellipse 1">
                <a:extLst>
                  <a:ext uri="{FF2B5EF4-FFF2-40B4-BE49-F238E27FC236}">
                    <a16:creationId xmlns:a16="http://schemas.microsoft.com/office/drawing/2014/main" id="{6E5DB652-8334-83A0-D15F-31AA571A1AD4}"/>
                  </a:ext>
                </a:extLst>
              </p:cNvPr>
              <p:cNvSpPr>
                <a:spLocks noRot="1" noChangeAspect="1" noMove="1" noResize="1" noEditPoints="1" noAdjustHandles="1" noChangeArrowheads="1" noChangeShapeType="1" noTextEdit="1"/>
              </p:cNvSpPr>
              <p:nvPr/>
            </p:nvSpPr>
            <p:spPr>
              <a:xfrm>
                <a:off x="1123171" y="5129544"/>
                <a:ext cx="9927158" cy="1270305"/>
              </a:xfrm>
              <a:prstGeom prst="roundRect">
                <a:avLst/>
              </a:prstGeom>
              <a:blipFill>
                <a:blip r:embed="rId3"/>
                <a:stretch>
                  <a:fillRect/>
                </a:stretch>
              </a:blipFill>
              <a:ln>
                <a:solidFill>
                  <a:schemeClr val="bg1">
                    <a:lumMod val="95000"/>
                  </a:schemeClr>
                </a:solidFill>
              </a:ln>
              <a:effectLst>
                <a:outerShdw blurRad="50800" dist="38100" dir="5400000" algn="t" rotWithShape="0">
                  <a:prstClr val="black">
                    <a:alpha val="40000"/>
                  </a:prstClr>
                </a:outerShdw>
              </a:effectLst>
            </p:spPr>
            <p:txBody>
              <a:bodyPr/>
              <a:lstStyle/>
              <a:p>
                <a:r>
                  <a:rPr lang="fr-FR">
                    <a:noFill/>
                  </a:rPr>
                  <a:t> </a:t>
                </a:r>
              </a:p>
            </p:txBody>
          </p:sp>
        </mc:Fallback>
      </mc:AlternateContent>
      <p:sp>
        <p:nvSpPr>
          <p:cNvPr id="9" name="Ellipse 1">
            <a:extLst>
              <a:ext uri="{FF2B5EF4-FFF2-40B4-BE49-F238E27FC236}">
                <a16:creationId xmlns:a16="http://schemas.microsoft.com/office/drawing/2014/main" id="{977845A5-4DCC-FD44-32FF-E91545791C4E}"/>
              </a:ext>
            </a:extLst>
          </p:cNvPr>
          <p:cNvSpPr/>
          <p:nvPr/>
        </p:nvSpPr>
        <p:spPr>
          <a:xfrm>
            <a:off x="1540664" y="3405425"/>
            <a:ext cx="8793998" cy="1270305"/>
          </a:xfrm>
          <a:prstGeom prst="roundRect">
            <a:avLst/>
          </a:prstGeom>
          <a:solidFill>
            <a:schemeClr val="accent5">
              <a:lumMod val="40000"/>
              <a:lumOff val="6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lgn="ctr">
              <a:spcAft>
                <a:spcPts val="533"/>
              </a:spcAft>
            </a:pPr>
            <a:r>
              <a:rPr lang="fr-FR" sz="4800" dirty="0">
                <a:latin typeface="+mj-lt"/>
              </a:rPr>
              <a:t>L</a:t>
            </a:r>
            <a:r>
              <a:rPr lang="fr-FR" sz="4800" b="0" i="0" dirty="0">
                <a:latin typeface="+mj-lt"/>
              </a:rPr>
              <a:t>′effectif total de cette série est:</a:t>
            </a:r>
            <a:endParaRPr lang="fr-FR" sz="4000" i="1" dirty="0">
              <a:latin typeface="Cambria Math" panose="02040503050406030204" pitchFamily="18" charset="0"/>
            </a:endParaRPr>
          </a:p>
        </p:txBody>
      </p:sp>
    </p:spTree>
    <p:extLst>
      <p:ext uri="{BB962C8B-B14F-4D97-AF65-F5344CB8AC3E}">
        <p14:creationId xmlns:p14="http://schemas.microsoft.com/office/powerpoint/2010/main" val="9930498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Voici les bonne  réponses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endParaRPr lang="fr-FR" dirty="0"/>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6" name="Ellipse 1">
                <a:extLst>
                  <a:ext uri="{FF2B5EF4-FFF2-40B4-BE49-F238E27FC236}">
                    <a16:creationId xmlns:a16="http://schemas.microsoft.com/office/drawing/2014/main" id="{1B213432-02D2-0696-4832-354CB8E226F8}"/>
                  </a:ext>
                </a:extLst>
              </p:cNvPr>
              <p:cNvSpPr/>
              <p:nvPr/>
            </p:nvSpPr>
            <p:spPr>
              <a:xfrm>
                <a:off x="644360" y="4347245"/>
                <a:ext cx="10903280" cy="1270305"/>
              </a:xfrm>
              <a:prstGeom prst="roundRect">
                <a:avLst/>
              </a:prstGeom>
              <a:solidFill>
                <a:schemeClr val="accent4">
                  <a:lumMod val="20000"/>
                  <a:lumOff val="80000"/>
                </a:schemeClr>
              </a:solidFill>
              <a:ln>
                <a:solidFill>
                  <a:schemeClr val="bg1">
                    <a:lumMod val="95000"/>
                  </a:schemeClr>
                </a:solidFill>
              </a:ln>
              <a:effectLst>
                <a:outerShdw blurRad="50800" dist="38100" dir="5400000" algn="t"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horz" wrap="square" lIns="60960" tIns="30480" rIns="60960" bIns="30480" numCol="1" spcCol="0" rtlCol="0" fromWordArt="0" anchor="ctr" anchorCtr="0" forceAA="0" compatLnSpc="1">
                <a:prstTxWarp prst="textNoShape">
                  <a:avLst/>
                </a:prstTxWarp>
                <a:noAutofit/>
              </a:bodyPr>
              <a:lstStyle/>
              <a:p>
                <a:pPr>
                  <a:spcAft>
                    <a:spcPts val="533"/>
                  </a:spcAft>
                </a:pPr>
                <a14:m>
                  <m:oMathPara xmlns:m="http://schemas.openxmlformats.org/officeDocument/2006/math">
                    <m:oMathParaPr>
                      <m:jc m:val="centerGroup"/>
                    </m:oMathParaPr>
                    <m:oMath xmlns:m="http://schemas.openxmlformats.org/officeDocument/2006/math">
                      <m:r>
                        <a:rPr lang="fr-FR" sz="4800" b="0" i="1" smtClean="0">
                          <a:latin typeface="Cambria Math" panose="02040503050406030204" pitchFamily="18" charset="0"/>
                        </a:rPr>
                        <m:t>𝑁</m:t>
                      </m:r>
                      <m:r>
                        <a:rPr lang="fr-FR" sz="4800" b="0" i="1" smtClean="0">
                          <a:latin typeface="Cambria Math" panose="02040503050406030204" pitchFamily="18" charset="0"/>
                        </a:rPr>
                        <m:t>=10+5+12+8+9+11+5=60</m:t>
                      </m:r>
                    </m:oMath>
                  </m:oMathPara>
                </a14:m>
                <a:endParaRPr lang="fr-FR" sz="3200" i="1" dirty="0">
                  <a:latin typeface="Cambria Math" panose="02040503050406030204" pitchFamily="18" charset="0"/>
                </a:endParaRPr>
              </a:p>
            </p:txBody>
          </p:sp>
        </mc:Choice>
        <mc:Fallback xmlns="">
          <p:sp>
            <p:nvSpPr>
              <p:cNvPr id="6" name="Ellipse 1">
                <a:extLst>
                  <a:ext uri="{FF2B5EF4-FFF2-40B4-BE49-F238E27FC236}">
                    <a16:creationId xmlns:a16="http://schemas.microsoft.com/office/drawing/2014/main" id="{1B213432-02D2-0696-4832-354CB8E226F8}"/>
                  </a:ext>
                </a:extLst>
              </p:cNvPr>
              <p:cNvSpPr>
                <a:spLocks noRot="1" noChangeAspect="1" noMove="1" noResize="1" noEditPoints="1" noAdjustHandles="1" noChangeArrowheads="1" noChangeShapeType="1" noTextEdit="1"/>
              </p:cNvSpPr>
              <p:nvPr/>
            </p:nvSpPr>
            <p:spPr>
              <a:xfrm>
                <a:off x="644360" y="4347245"/>
                <a:ext cx="10903280" cy="1270305"/>
              </a:xfrm>
              <a:prstGeom prst="roundRect">
                <a:avLst/>
              </a:prstGeom>
              <a:blipFill>
                <a:blip r:embed="rId3"/>
                <a:stretch>
                  <a:fillRect/>
                </a:stretch>
              </a:blipFill>
              <a:ln>
                <a:solidFill>
                  <a:schemeClr val="bg1">
                    <a:lumMod val="95000"/>
                  </a:schemeClr>
                </a:solidFill>
              </a:ln>
              <a:effectLst>
                <a:outerShdw blurRad="50800" dist="38100" dir="5400000" algn="t" rotWithShape="0">
                  <a:prstClr val="black">
                    <a:alpha val="40000"/>
                  </a:prstClr>
                </a:outerShdw>
              </a:effectLst>
            </p:spPr>
            <p:txBody>
              <a:bodyPr/>
              <a:lstStyle/>
              <a:p>
                <a:r>
                  <a:rPr lang="fr-FR">
                    <a:noFill/>
                  </a:rPr>
                  <a:t> </a:t>
                </a:r>
              </a:p>
            </p:txBody>
          </p:sp>
        </mc:Fallback>
      </mc:AlternateContent>
      <p:graphicFrame>
        <p:nvGraphicFramePr>
          <p:cNvPr id="7" name="Tableau 6">
            <a:extLst>
              <a:ext uri="{FF2B5EF4-FFF2-40B4-BE49-F238E27FC236}">
                <a16:creationId xmlns:a16="http://schemas.microsoft.com/office/drawing/2014/main" id="{5923F9D1-FE50-8031-6EF1-8A82B3CF7741}"/>
              </a:ext>
            </a:extLst>
          </p:cNvPr>
          <p:cNvGraphicFramePr>
            <a:graphicFrameLocks noGrp="1"/>
          </p:cNvGraphicFramePr>
          <p:nvPr>
            <p:extLst>
              <p:ext uri="{D42A27DB-BD31-4B8C-83A1-F6EECF244321}">
                <p14:modId xmlns:p14="http://schemas.microsoft.com/office/powerpoint/2010/main" val="1481527818"/>
              </p:ext>
            </p:extLst>
          </p:nvPr>
        </p:nvGraphicFramePr>
        <p:xfrm>
          <a:off x="735493" y="1636111"/>
          <a:ext cx="10903280" cy="1828800"/>
        </p:xfrm>
        <a:graphic>
          <a:graphicData uri="http://schemas.openxmlformats.org/drawingml/2006/table">
            <a:tbl>
              <a:tblPr firstRow="1" bandRow="1">
                <a:tableStyleId>{5C22544A-7EE6-4342-B048-85BDC9FD1C3A}</a:tableStyleId>
              </a:tblPr>
              <a:tblGrid>
                <a:gridCol w="2454965">
                  <a:extLst>
                    <a:ext uri="{9D8B030D-6E8A-4147-A177-3AD203B41FA5}">
                      <a16:colId xmlns:a16="http://schemas.microsoft.com/office/drawing/2014/main" val="3606731072"/>
                    </a:ext>
                  </a:extLst>
                </a:gridCol>
                <a:gridCol w="1351722">
                  <a:extLst>
                    <a:ext uri="{9D8B030D-6E8A-4147-A177-3AD203B41FA5}">
                      <a16:colId xmlns:a16="http://schemas.microsoft.com/office/drawing/2014/main" val="2569862217"/>
                    </a:ext>
                  </a:extLst>
                </a:gridCol>
                <a:gridCol w="1212574">
                  <a:extLst>
                    <a:ext uri="{9D8B030D-6E8A-4147-A177-3AD203B41FA5}">
                      <a16:colId xmlns:a16="http://schemas.microsoft.com/office/drawing/2014/main" val="4074279405"/>
                    </a:ext>
                  </a:extLst>
                </a:gridCol>
                <a:gridCol w="1192695">
                  <a:extLst>
                    <a:ext uri="{9D8B030D-6E8A-4147-A177-3AD203B41FA5}">
                      <a16:colId xmlns:a16="http://schemas.microsoft.com/office/drawing/2014/main" val="152125522"/>
                    </a:ext>
                  </a:extLst>
                </a:gridCol>
                <a:gridCol w="1272209">
                  <a:extLst>
                    <a:ext uri="{9D8B030D-6E8A-4147-A177-3AD203B41FA5}">
                      <a16:colId xmlns:a16="http://schemas.microsoft.com/office/drawing/2014/main" val="754860876"/>
                    </a:ext>
                  </a:extLst>
                </a:gridCol>
                <a:gridCol w="1222513">
                  <a:extLst>
                    <a:ext uri="{9D8B030D-6E8A-4147-A177-3AD203B41FA5}">
                      <a16:colId xmlns:a16="http://schemas.microsoft.com/office/drawing/2014/main" val="3441447206"/>
                    </a:ext>
                  </a:extLst>
                </a:gridCol>
                <a:gridCol w="1043609">
                  <a:extLst>
                    <a:ext uri="{9D8B030D-6E8A-4147-A177-3AD203B41FA5}">
                      <a16:colId xmlns:a16="http://schemas.microsoft.com/office/drawing/2014/main" val="1142790036"/>
                    </a:ext>
                  </a:extLst>
                </a:gridCol>
                <a:gridCol w="1152993">
                  <a:extLst>
                    <a:ext uri="{9D8B030D-6E8A-4147-A177-3AD203B41FA5}">
                      <a16:colId xmlns:a16="http://schemas.microsoft.com/office/drawing/2014/main" val="2802558103"/>
                    </a:ext>
                  </a:extLst>
                </a:gridCol>
              </a:tblGrid>
              <a:tr h="370840">
                <a:tc>
                  <a:txBody>
                    <a:bodyPr/>
                    <a:lstStyle/>
                    <a:p>
                      <a:pPr marL="0" marR="0" lvl="0" indent="0" algn="ctr" defTabSz="457200" rtl="0" eaLnBrk="1" fontAlgn="auto" latinLnBrk="0" hangingPunct="1">
                        <a:lnSpc>
                          <a:spcPct val="107000"/>
                        </a:lnSpc>
                        <a:spcBef>
                          <a:spcPts val="0"/>
                        </a:spcBef>
                        <a:spcAft>
                          <a:spcPts val="533"/>
                        </a:spcAft>
                        <a:buClrTx/>
                        <a:buSzTx/>
                        <a:buFontTx/>
                        <a:buNone/>
                        <a:tabLst/>
                        <a:defRPr/>
                      </a:pPr>
                      <a:r>
                        <a:rPr kumimoji="0" lang="fr-FR" sz="2400" b="1" i="0" u="none" strike="noStrike" kern="1200" cap="none" spc="0" normalizeH="0" baseline="0" noProof="0" dirty="0">
                          <a:ln>
                            <a:noFill/>
                          </a:ln>
                          <a:solidFill>
                            <a:schemeClr val="bg1"/>
                          </a:solidFill>
                          <a:effectLst/>
                          <a:uLnTx/>
                          <a:uFillTx/>
                          <a:latin typeface="+mn-lt"/>
                          <a:ea typeface="+mn-ea"/>
                          <a:cs typeface="+mn-cs"/>
                        </a:rPr>
                        <a:t>Le nombre de jeux vidéo</a:t>
                      </a:r>
                    </a:p>
                  </a:txBody>
                  <a:tcPr/>
                </a:tc>
                <a:tc>
                  <a:txBody>
                    <a:bodyPr/>
                    <a:lstStyle/>
                    <a:p>
                      <a:pPr algn="ctr"/>
                      <a:r>
                        <a:rPr lang="fr-FR" sz="5400" dirty="0"/>
                        <a:t>0</a:t>
                      </a:r>
                    </a:p>
                  </a:txBody>
                  <a:tcPr/>
                </a:tc>
                <a:tc>
                  <a:txBody>
                    <a:bodyPr/>
                    <a:lstStyle/>
                    <a:p>
                      <a:pPr algn="ctr"/>
                      <a:r>
                        <a:rPr lang="fr-FR" sz="5400" dirty="0"/>
                        <a:t>1</a:t>
                      </a:r>
                    </a:p>
                  </a:txBody>
                  <a:tcPr/>
                </a:tc>
                <a:tc>
                  <a:txBody>
                    <a:bodyPr/>
                    <a:lstStyle/>
                    <a:p>
                      <a:pPr algn="ctr"/>
                      <a:r>
                        <a:rPr lang="fr-FR" sz="5400" dirty="0"/>
                        <a:t>2</a:t>
                      </a:r>
                    </a:p>
                  </a:txBody>
                  <a:tcPr/>
                </a:tc>
                <a:tc>
                  <a:txBody>
                    <a:bodyPr/>
                    <a:lstStyle/>
                    <a:p>
                      <a:pPr algn="ctr"/>
                      <a:r>
                        <a:rPr lang="fr-FR" sz="5400" dirty="0"/>
                        <a:t>3</a:t>
                      </a:r>
                    </a:p>
                  </a:txBody>
                  <a:tcPr/>
                </a:tc>
                <a:tc>
                  <a:txBody>
                    <a:bodyPr/>
                    <a:lstStyle/>
                    <a:p>
                      <a:pPr algn="ctr"/>
                      <a:r>
                        <a:rPr lang="fr-FR" sz="5400" dirty="0"/>
                        <a:t>4</a:t>
                      </a:r>
                    </a:p>
                  </a:txBody>
                  <a:tcPr/>
                </a:tc>
                <a:tc>
                  <a:txBody>
                    <a:bodyPr/>
                    <a:lstStyle/>
                    <a:p>
                      <a:pPr algn="ctr"/>
                      <a:r>
                        <a:rPr lang="fr-FR" sz="5400" dirty="0"/>
                        <a:t>5</a:t>
                      </a:r>
                    </a:p>
                  </a:txBody>
                  <a:tcPr/>
                </a:tc>
                <a:tc>
                  <a:txBody>
                    <a:bodyPr/>
                    <a:lstStyle/>
                    <a:p>
                      <a:pPr algn="ctr"/>
                      <a:r>
                        <a:rPr lang="fr-FR" sz="5400" dirty="0"/>
                        <a:t>6</a:t>
                      </a:r>
                    </a:p>
                  </a:txBody>
                  <a:tcPr/>
                </a:tc>
                <a:extLst>
                  <a:ext uri="{0D108BD9-81ED-4DB2-BD59-A6C34878D82A}">
                    <a16:rowId xmlns:a16="http://schemas.microsoft.com/office/drawing/2014/main" val="1292537140"/>
                  </a:ext>
                </a:extLst>
              </a:tr>
              <a:tr h="370840">
                <a:tc>
                  <a:txBody>
                    <a:bodyPr/>
                    <a:lstStyle/>
                    <a:p>
                      <a:pPr algn="ctr"/>
                      <a:r>
                        <a:rPr kumimoji="0" lang="fr-FR" sz="2400" b="1" i="0" u="none" strike="noStrike" kern="1200" cap="none" spc="0" normalizeH="0" baseline="0" dirty="0">
                          <a:ln>
                            <a:noFill/>
                          </a:ln>
                          <a:solidFill>
                            <a:srgbClr val="B74919">
                              <a:lumMod val="50000"/>
                            </a:srgbClr>
                          </a:solidFill>
                          <a:effectLst/>
                          <a:uLnTx/>
                          <a:uFillTx/>
                          <a:latin typeface="+mn-lt"/>
                          <a:ea typeface="+mn-ea"/>
                          <a:cs typeface="+mn-cs"/>
                        </a:rPr>
                        <a:t>Le nombre </a:t>
                      </a:r>
                    </a:p>
                    <a:p>
                      <a:pPr algn="ctr"/>
                      <a:r>
                        <a:rPr kumimoji="0" lang="fr-FR" sz="2400" b="1" i="0" u="none" strike="noStrike" kern="1200" cap="none" spc="0" normalizeH="0" baseline="0" dirty="0">
                          <a:ln>
                            <a:noFill/>
                          </a:ln>
                          <a:solidFill>
                            <a:srgbClr val="B74919">
                              <a:lumMod val="50000"/>
                            </a:srgbClr>
                          </a:solidFill>
                          <a:effectLst/>
                          <a:uLnTx/>
                          <a:uFillTx/>
                          <a:latin typeface="+mn-lt"/>
                          <a:ea typeface="+mn-ea"/>
                          <a:cs typeface="+mn-cs"/>
                        </a:rPr>
                        <a:t>d’adolescents</a:t>
                      </a:r>
                    </a:p>
                  </a:txBody>
                  <a:tcPr/>
                </a:tc>
                <a:tc>
                  <a:txBody>
                    <a:bodyPr/>
                    <a:lstStyle/>
                    <a:p>
                      <a:pPr algn="ctr"/>
                      <a:r>
                        <a:rPr lang="fr-FR" sz="5400" dirty="0"/>
                        <a:t>10</a:t>
                      </a:r>
                    </a:p>
                  </a:txBody>
                  <a:tcPr/>
                </a:tc>
                <a:tc>
                  <a:txBody>
                    <a:bodyPr/>
                    <a:lstStyle/>
                    <a:p>
                      <a:pPr algn="ctr"/>
                      <a:r>
                        <a:rPr lang="fr-FR" sz="5400" dirty="0"/>
                        <a:t>5</a:t>
                      </a:r>
                    </a:p>
                  </a:txBody>
                  <a:tcPr/>
                </a:tc>
                <a:tc>
                  <a:txBody>
                    <a:bodyPr/>
                    <a:lstStyle/>
                    <a:p>
                      <a:pPr algn="ctr"/>
                      <a:r>
                        <a:rPr lang="fr-FR" sz="5400" dirty="0"/>
                        <a:t>12</a:t>
                      </a:r>
                    </a:p>
                  </a:txBody>
                  <a:tcPr/>
                </a:tc>
                <a:tc>
                  <a:txBody>
                    <a:bodyPr/>
                    <a:lstStyle/>
                    <a:p>
                      <a:pPr algn="ctr"/>
                      <a:r>
                        <a:rPr lang="fr-FR" sz="5400" dirty="0"/>
                        <a:t>8</a:t>
                      </a:r>
                    </a:p>
                  </a:txBody>
                  <a:tcPr/>
                </a:tc>
                <a:tc>
                  <a:txBody>
                    <a:bodyPr/>
                    <a:lstStyle/>
                    <a:p>
                      <a:pPr algn="ctr"/>
                      <a:r>
                        <a:rPr lang="fr-FR" sz="5400" dirty="0"/>
                        <a:t>9</a:t>
                      </a:r>
                    </a:p>
                  </a:txBody>
                  <a:tcPr/>
                </a:tc>
                <a:tc>
                  <a:txBody>
                    <a:bodyPr/>
                    <a:lstStyle/>
                    <a:p>
                      <a:pPr algn="ctr"/>
                      <a:r>
                        <a:rPr lang="fr-FR" sz="5400" dirty="0"/>
                        <a:t>11</a:t>
                      </a:r>
                    </a:p>
                  </a:txBody>
                  <a:tcPr/>
                </a:tc>
                <a:tc>
                  <a:txBody>
                    <a:bodyPr/>
                    <a:lstStyle/>
                    <a:p>
                      <a:pPr algn="ctr"/>
                      <a:r>
                        <a:rPr lang="fr-FR" sz="5400" dirty="0"/>
                        <a:t>5</a:t>
                      </a:r>
                    </a:p>
                  </a:txBody>
                  <a:tcPr/>
                </a:tc>
                <a:extLst>
                  <a:ext uri="{0D108BD9-81ED-4DB2-BD59-A6C34878D82A}">
                    <a16:rowId xmlns:a16="http://schemas.microsoft.com/office/drawing/2014/main" val="2022639600"/>
                  </a:ext>
                </a:extLst>
              </a:tr>
            </a:tbl>
          </a:graphicData>
        </a:graphic>
      </p:graphicFrame>
    </p:spTree>
    <p:extLst>
      <p:ext uri="{BB962C8B-B14F-4D97-AF65-F5344CB8AC3E}">
        <p14:creationId xmlns:p14="http://schemas.microsoft.com/office/powerpoint/2010/main" val="3559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Page:113</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0" name="Image 9">
            <a:extLst>
              <a:ext uri="{FF2B5EF4-FFF2-40B4-BE49-F238E27FC236}">
                <a16:creationId xmlns:a16="http://schemas.microsoft.com/office/drawing/2014/main" id="{3F10AB4F-B451-D780-B08A-58A407A110DD}"/>
              </a:ext>
            </a:extLst>
          </p:cNvPr>
          <p:cNvPicPr>
            <a:picLocks noChangeAspect="1"/>
          </p:cNvPicPr>
          <p:nvPr/>
        </p:nvPicPr>
        <p:blipFill>
          <a:blip r:embed="rId4"/>
          <a:stretch>
            <a:fillRect/>
          </a:stretch>
        </p:blipFill>
        <p:spPr>
          <a:xfrm>
            <a:off x="2546738" y="1050161"/>
            <a:ext cx="7098523" cy="5414267"/>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pic>
        <p:nvPicPr>
          <p:cNvPr id="20" name="Image 19">
            <a:extLst>
              <a:ext uri="{FF2B5EF4-FFF2-40B4-BE49-F238E27FC236}">
                <a16:creationId xmlns:a16="http://schemas.microsoft.com/office/drawing/2014/main" id="{79170FF4-269D-AF7B-36A9-BD1BAAC87F04}"/>
              </a:ext>
            </a:extLst>
          </p:cNvPr>
          <p:cNvPicPr>
            <a:picLocks noChangeAspect="1"/>
          </p:cNvPicPr>
          <p:nvPr/>
        </p:nvPicPr>
        <p:blipFill>
          <a:blip r:embed="rId2"/>
          <a:stretch>
            <a:fillRect/>
          </a:stretch>
        </p:blipFill>
        <p:spPr>
          <a:xfrm>
            <a:off x="2565927" y="939951"/>
            <a:ext cx="7341714" cy="5599756"/>
          </a:xfrm>
          <a:prstGeom prst="rect">
            <a:avLst/>
          </a:prstGeom>
        </p:spPr>
      </p:pic>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cxnSp>
        <p:nvCxnSpPr>
          <p:cNvPr id="11" name="Connecteur droit avec flèche 10">
            <a:extLst>
              <a:ext uri="{FF2B5EF4-FFF2-40B4-BE49-F238E27FC236}">
                <a16:creationId xmlns:a16="http://schemas.microsoft.com/office/drawing/2014/main" id="{1B1B2D80-2AEE-B98D-135F-586DC8323A19}"/>
              </a:ext>
            </a:extLst>
          </p:cNvPr>
          <p:cNvCxnSpPr>
            <a:cxnSpLocks/>
          </p:cNvCxnSpPr>
          <p:nvPr/>
        </p:nvCxnSpPr>
        <p:spPr>
          <a:xfrm>
            <a:off x="6746476" y="2543087"/>
            <a:ext cx="878890" cy="867022"/>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Connecteur droit avec flèche 12">
            <a:extLst>
              <a:ext uri="{FF2B5EF4-FFF2-40B4-BE49-F238E27FC236}">
                <a16:creationId xmlns:a16="http://schemas.microsoft.com/office/drawing/2014/main" id="{AF5E8D58-2C07-37AB-C285-6CA49CEA07D4}"/>
              </a:ext>
            </a:extLst>
          </p:cNvPr>
          <p:cNvCxnSpPr/>
          <p:nvPr/>
        </p:nvCxnSpPr>
        <p:spPr>
          <a:xfrm>
            <a:off x="6804024" y="2976598"/>
            <a:ext cx="763793" cy="774551"/>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Connecteur droit avec flèche 22">
            <a:extLst>
              <a:ext uri="{FF2B5EF4-FFF2-40B4-BE49-F238E27FC236}">
                <a16:creationId xmlns:a16="http://schemas.microsoft.com/office/drawing/2014/main" id="{CD5B801E-852A-98B5-CB6F-C9053227B7B4}"/>
              </a:ext>
            </a:extLst>
          </p:cNvPr>
          <p:cNvCxnSpPr>
            <a:cxnSpLocks/>
          </p:cNvCxnSpPr>
          <p:nvPr/>
        </p:nvCxnSpPr>
        <p:spPr>
          <a:xfrm flipV="1">
            <a:off x="6745044" y="2555611"/>
            <a:ext cx="894056" cy="854498"/>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Connecteur droit avec flèche 26">
            <a:extLst>
              <a:ext uri="{FF2B5EF4-FFF2-40B4-BE49-F238E27FC236}">
                <a16:creationId xmlns:a16="http://schemas.microsoft.com/office/drawing/2014/main" id="{430D5E36-4090-4F95-0B53-7DB70005D3DC}"/>
              </a:ext>
            </a:extLst>
          </p:cNvPr>
          <p:cNvCxnSpPr>
            <a:cxnSpLocks/>
          </p:cNvCxnSpPr>
          <p:nvPr/>
        </p:nvCxnSpPr>
        <p:spPr>
          <a:xfrm>
            <a:off x="6745044" y="3729195"/>
            <a:ext cx="880322" cy="430417"/>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Connecteur droit avec flèche 28">
            <a:extLst>
              <a:ext uri="{FF2B5EF4-FFF2-40B4-BE49-F238E27FC236}">
                <a16:creationId xmlns:a16="http://schemas.microsoft.com/office/drawing/2014/main" id="{6DB83912-D5E8-E576-D011-D2B227D2357A}"/>
              </a:ext>
            </a:extLst>
          </p:cNvPr>
          <p:cNvCxnSpPr>
            <a:cxnSpLocks/>
          </p:cNvCxnSpPr>
          <p:nvPr/>
        </p:nvCxnSpPr>
        <p:spPr>
          <a:xfrm flipV="1">
            <a:off x="6775249" y="2964074"/>
            <a:ext cx="792568" cy="1167143"/>
          </a:xfrm>
          <a:prstGeom prst="straightConnector1">
            <a:avLst/>
          </a:prstGeom>
          <a:ln w="38100" cap="flat" cmpd="sng" algn="ctr">
            <a:solidFill>
              <a:srgbClr val="FF0000"/>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3" name="ZoneTexte 2">
            <a:extLst>
              <a:ext uri="{FF2B5EF4-FFF2-40B4-BE49-F238E27FC236}">
                <a16:creationId xmlns:a16="http://schemas.microsoft.com/office/drawing/2014/main" id="{6697BFC8-9875-360D-5E74-5A31CE2D0070}"/>
              </a:ext>
            </a:extLst>
          </p:cNvPr>
          <p:cNvSpPr txBox="1"/>
          <p:nvPr/>
        </p:nvSpPr>
        <p:spPr>
          <a:xfrm>
            <a:off x="4416358" y="4673384"/>
            <a:ext cx="933855" cy="523220"/>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Nombre de livres</a:t>
            </a:r>
          </a:p>
        </p:txBody>
      </p:sp>
      <p:sp>
        <p:nvSpPr>
          <p:cNvPr id="6" name="ZoneTexte 5">
            <a:extLst>
              <a:ext uri="{FF2B5EF4-FFF2-40B4-BE49-F238E27FC236}">
                <a16:creationId xmlns:a16="http://schemas.microsoft.com/office/drawing/2014/main" id="{7E5EA045-560C-B51C-5363-39E9DF19A2BD}"/>
              </a:ext>
            </a:extLst>
          </p:cNvPr>
          <p:cNvSpPr txBox="1"/>
          <p:nvPr/>
        </p:nvSpPr>
        <p:spPr>
          <a:xfrm>
            <a:off x="4390804" y="5114334"/>
            <a:ext cx="933855" cy="430887"/>
          </a:xfrm>
          <a:prstGeom prst="rect">
            <a:avLst/>
          </a:prstGeom>
          <a:noFill/>
        </p:spPr>
        <p:txBody>
          <a:bodyPr wrap="square" rtlCol="0">
            <a:spAutoFit/>
          </a:bodyPr>
          <a:lstStyle/>
          <a:p>
            <a:pPr algn="l"/>
            <a:r>
              <a:rPr lang="fr-FR" sz="1100" b="1" dirty="0">
                <a:solidFill>
                  <a:srgbClr val="FF0000"/>
                </a:solidFill>
                <a:latin typeface="Calibri" panose="020F0502020204030204" pitchFamily="34" charset="0"/>
                <a:cs typeface="Calibri" panose="020F0502020204030204" pitchFamily="34" charset="0"/>
              </a:rPr>
              <a:t>Nombre de lecteurs</a:t>
            </a:r>
          </a:p>
        </p:txBody>
      </p:sp>
      <p:sp>
        <p:nvSpPr>
          <p:cNvPr id="10" name="ZoneTexte 9">
            <a:extLst>
              <a:ext uri="{FF2B5EF4-FFF2-40B4-BE49-F238E27FC236}">
                <a16:creationId xmlns:a16="http://schemas.microsoft.com/office/drawing/2014/main" id="{4A24F16D-5D84-6D49-539C-404D24FA85F4}"/>
              </a:ext>
            </a:extLst>
          </p:cNvPr>
          <p:cNvSpPr txBox="1"/>
          <p:nvPr/>
        </p:nvSpPr>
        <p:spPr>
          <a:xfrm>
            <a:off x="5627074" y="5160500"/>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a:t>
            </a:r>
          </a:p>
        </p:txBody>
      </p:sp>
      <p:sp>
        <p:nvSpPr>
          <p:cNvPr id="12" name="ZoneTexte 11">
            <a:extLst>
              <a:ext uri="{FF2B5EF4-FFF2-40B4-BE49-F238E27FC236}">
                <a16:creationId xmlns:a16="http://schemas.microsoft.com/office/drawing/2014/main" id="{84CD96E4-E305-5D4C-D497-BC6127EC9541}"/>
              </a:ext>
            </a:extLst>
          </p:cNvPr>
          <p:cNvSpPr txBox="1"/>
          <p:nvPr/>
        </p:nvSpPr>
        <p:spPr>
          <a:xfrm>
            <a:off x="6327135" y="5180167"/>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14" name="ZoneTexte 13">
            <a:extLst>
              <a:ext uri="{FF2B5EF4-FFF2-40B4-BE49-F238E27FC236}">
                <a16:creationId xmlns:a16="http://schemas.microsoft.com/office/drawing/2014/main" id="{6659C9E5-5BAF-06F4-AF18-2B8DC91857CF}"/>
              </a:ext>
            </a:extLst>
          </p:cNvPr>
          <p:cNvSpPr txBox="1"/>
          <p:nvPr/>
        </p:nvSpPr>
        <p:spPr>
          <a:xfrm>
            <a:off x="7059854" y="5151987"/>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15" name="ZoneTexte 14">
            <a:extLst>
              <a:ext uri="{FF2B5EF4-FFF2-40B4-BE49-F238E27FC236}">
                <a16:creationId xmlns:a16="http://schemas.microsoft.com/office/drawing/2014/main" id="{40AE6DCE-2F57-FCFE-E029-7E980BB93A2C}"/>
              </a:ext>
            </a:extLst>
          </p:cNvPr>
          <p:cNvSpPr txBox="1"/>
          <p:nvPr/>
        </p:nvSpPr>
        <p:spPr>
          <a:xfrm>
            <a:off x="7769643" y="5149261"/>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26" name="ZoneTexte 25">
            <a:extLst>
              <a:ext uri="{FF2B5EF4-FFF2-40B4-BE49-F238E27FC236}">
                <a16:creationId xmlns:a16="http://schemas.microsoft.com/office/drawing/2014/main" id="{E3B88C1D-0D9E-ECFD-7FAD-985A96E43190}"/>
              </a:ext>
            </a:extLst>
          </p:cNvPr>
          <p:cNvSpPr txBox="1"/>
          <p:nvPr/>
        </p:nvSpPr>
        <p:spPr>
          <a:xfrm>
            <a:off x="8425886" y="5196604"/>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28" name="ZoneTexte 27">
            <a:extLst>
              <a:ext uri="{FF2B5EF4-FFF2-40B4-BE49-F238E27FC236}">
                <a16:creationId xmlns:a16="http://schemas.microsoft.com/office/drawing/2014/main" id="{45536671-B4BD-F0B7-0228-E05BE031DBBF}"/>
              </a:ext>
            </a:extLst>
          </p:cNvPr>
          <p:cNvSpPr txBox="1"/>
          <p:nvPr/>
        </p:nvSpPr>
        <p:spPr>
          <a:xfrm>
            <a:off x="9158605" y="5160500"/>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5</a:t>
            </a:r>
          </a:p>
        </p:txBody>
      </p:sp>
      <p:sp>
        <p:nvSpPr>
          <p:cNvPr id="30" name="ZoneTexte 29">
            <a:extLst>
              <a:ext uri="{FF2B5EF4-FFF2-40B4-BE49-F238E27FC236}">
                <a16:creationId xmlns:a16="http://schemas.microsoft.com/office/drawing/2014/main" id="{50E96C28-EF83-CA85-5ACE-41A8073241E4}"/>
              </a:ext>
            </a:extLst>
          </p:cNvPr>
          <p:cNvSpPr txBox="1"/>
          <p:nvPr/>
        </p:nvSpPr>
        <p:spPr>
          <a:xfrm>
            <a:off x="4663220" y="5874004"/>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a:t>
            </a:r>
          </a:p>
        </p:txBody>
      </p:sp>
      <p:sp>
        <p:nvSpPr>
          <p:cNvPr id="31" name="ZoneTexte 30">
            <a:extLst>
              <a:ext uri="{FF2B5EF4-FFF2-40B4-BE49-F238E27FC236}">
                <a16:creationId xmlns:a16="http://schemas.microsoft.com/office/drawing/2014/main" id="{C6296E05-0CD4-C432-8B95-EF9352191EA5}"/>
              </a:ext>
            </a:extLst>
          </p:cNvPr>
          <p:cNvSpPr txBox="1"/>
          <p:nvPr/>
        </p:nvSpPr>
        <p:spPr>
          <a:xfrm>
            <a:off x="5363281" y="5893671"/>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32" name="ZoneTexte 31">
            <a:extLst>
              <a:ext uri="{FF2B5EF4-FFF2-40B4-BE49-F238E27FC236}">
                <a16:creationId xmlns:a16="http://schemas.microsoft.com/office/drawing/2014/main" id="{5B436627-BCEB-B29E-F66F-0D3E2F8E8EF3}"/>
              </a:ext>
            </a:extLst>
          </p:cNvPr>
          <p:cNvSpPr txBox="1"/>
          <p:nvPr/>
        </p:nvSpPr>
        <p:spPr>
          <a:xfrm>
            <a:off x="5857402" y="5918049"/>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33" name="ZoneTexte 32">
            <a:extLst>
              <a:ext uri="{FF2B5EF4-FFF2-40B4-BE49-F238E27FC236}">
                <a16:creationId xmlns:a16="http://schemas.microsoft.com/office/drawing/2014/main" id="{6694D0DF-61C0-A7B9-730E-EDA58BE8F55B}"/>
              </a:ext>
            </a:extLst>
          </p:cNvPr>
          <p:cNvSpPr txBox="1"/>
          <p:nvPr/>
        </p:nvSpPr>
        <p:spPr>
          <a:xfrm>
            <a:off x="6412656" y="5910108"/>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34" name="ZoneTexte 33">
            <a:extLst>
              <a:ext uri="{FF2B5EF4-FFF2-40B4-BE49-F238E27FC236}">
                <a16:creationId xmlns:a16="http://schemas.microsoft.com/office/drawing/2014/main" id="{C975A524-1D08-AAF9-9559-8BF4131564A6}"/>
              </a:ext>
            </a:extLst>
          </p:cNvPr>
          <p:cNvSpPr txBox="1"/>
          <p:nvPr/>
        </p:nvSpPr>
        <p:spPr>
          <a:xfrm>
            <a:off x="6950204" y="5910108"/>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6</a:t>
            </a:r>
          </a:p>
        </p:txBody>
      </p:sp>
      <p:sp>
        <p:nvSpPr>
          <p:cNvPr id="35" name="ZoneTexte 34">
            <a:extLst>
              <a:ext uri="{FF2B5EF4-FFF2-40B4-BE49-F238E27FC236}">
                <a16:creationId xmlns:a16="http://schemas.microsoft.com/office/drawing/2014/main" id="{91AA43BE-15CA-187D-FB49-504281A6D42F}"/>
              </a:ext>
            </a:extLst>
          </p:cNvPr>
          <p:cNvSpPr txBox="1"/>
          <p:nvPr/>
        </p:nvSpPr>
        <p:spPr>
          <a:xfrm>
            <a:off x="7462031" y="5918049"/>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5</a:t>
            </a:r>
          </a:p>
        </p:txBody>
      </p:sp>
      <p:sp>
        <p:nvSpPr>
          <p:cNvPr id="36" name="ZoneTexte 35">
            <a:extLst>
              <a:ext uri="{FF2B5EF4-FFF2-40B4-BE49-F238E27FC236}">
                <a16:creationId xmlns:a16="http://schemas.microsoft.com/office/drawing/2014/main" id="{BDEC44E7-1C60-1E0F-D146-9D3C5864F66D}"/>
              </a:ext>
            </a:extLst>
          </p:cNvPr>
          <p:cNvSpPr txBox="1"/>
          <p:nvPr/>
        </p:nvSpPr>
        <p:spPr>
          <a:xfrm>
            <a:off x="7973858" y="5918049"/>
            <a:ext cx="537548"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30</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0" grpId="0"/>
      <p:bldP spid="12" grpId="0"/>
      <p:bldP spid="14" grpId="0"/>
      <p:bldP spid="15" grpId="0"/>
      <p:bldP spid="26" grpId="0"/>
      <p:bldP spid="28" grpId="0"/>
      <p:bldP spid="30" grpId="0"/>
      <p:bldP spid="31" grpId="0"/>
      <p:bldP spid="32" grpId="0"/>
      <p:bldP spid="33" grpId="0"/>
      <p:bldP spid="34" grpId="0"/>
      <p:bldP spid="35" grpId="0"/>
      <p:bldP spid="3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Page:113</a:t>
            </a:r>
            <a:endParaRPr lang="fr-FR" dirty="0"/>
          </a:p>
        </p:txBody>
      </p:sp>
      <p:pic>
        <p:nvPicPr>
          <p:cNvPr id="6" name="Image 5">
            <a:extLst>
              <a:ext uri="{FF2B5EF4-FFF2-40B4-BE49-F238E27FC236}">
                <a16:creationId xmlns:a16="http://schemas.microsoft.com/office/drawing/2014/main" id="{88C270DC-8651-617D-FFC8-B4D895787C54}"/>
              </a:ext>
            </a:extLst>
          </p:cNvPr>
          <p:cNvPicPr>
            <a:picLocks noChangeAspect="1"/>
          </p:cNvPicPr>
          <p:nvPr/>
        </p:nvPicPr>
        <p:blipFill>
          <a:blip r:embed="rId2"/>
          <a:stretch>
            <a:fillRect/>
          </a:stretch>
        </p:blipFill>
        <p:spPr>
          <a:xfrm>
            <a:off x="404632" y="1531877"/>
            <a:ext cx="11382735" cy="3794245"/>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sz="1400" dirty="0"/>
              <a:t>Organiser des données statistiques quantitatives en tableau</a:t>
            </a:r>
            <a:r>
              <a:rPr lang="fr-MA" sz="1400" dirty="0"/>
              <a:t>.</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fontScale="92500" lnSpcReduction="20000"/>
          </a:bodyPr>
          <a:lstStyle/>
          <a:p>
            <a:r>
              <a:rPr lang="en-US" dirty="0"/>
              <a:t>Population.</a:t>
            </a:r>
          </a:p>
          <a:p>
            <a:r>
              <a:rPr lang="en-US" dirty="0" err="1"/>
              <a:t>Effectif</a:t>
            </a:r>
            <a:r>
              <a:rPr lang="en-US" dirty="0"/>
              <a:t> total</a:t>
            </a:r>
          </a:p>
          <a:p>
            <a:r>
              <a:rPr lang="en-US" dirty="0"/>
              <a:t>individu.</a:t>
            </a:r>
          </a:p>
          <a:p>
            <a:r>
              <a:rPr lang="en-US" dirty="0"/>
              <a:t>caractère.</a:t>
            </a:r>
          </a:p>
          <a:p>
            <a:r>
              <a:rPr lang="fr-MA" dirty="0"/>
              <a:t>Effectif. </a:t>
            </a:r>
          </a:p>
          <a:p>
            <a:r>
              <a:rPr lang="fr-MA" dirty="0"/>
              <a:t>Valeur du caractère</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Organiser des données statistiques quantitatives en tableau</a:t>
            </a:r>
            <a:r>
              <a:rPr lang="fr-MA" dirty="0"/>
              <a:t>.</a:t>
            </a:r>
            <a:endParaRPr lang="fr-FR" dirty="0"/>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Le caractère quantitatif est forcement représenté par un nombre</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les étapes à suivre pour lire un graphe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7" name="Image 6">
            <a:extLst>
              <a:ext uri="{FF2B5EF4-FFF2-40B4-BE49-F238E27FC236}">
                <a16:creationId xmlns:a16="http://schemas.microsoft.com/office/drawing/2014/main" id="{7825349C-E3D1-B480-0EA0-75201A5E1A36}"/>
              </a:ext>
            </a:extLst>
          </p:cNvPr>
          <p:cNvPicPr>
            <a:picLocks noChangeAspect="1"/>
          </p:cNvPicPr>
          <p:nvPr/>
        </p:nvPicPr>
        <p:blipFill>
          <a:blip r:embed="rId3"/>
          <a:stretch>
            <a:fillRect/>
          </a:stretch>
        </p:blipFill>
        <p:spPr>
          <a:xfrm>
            <a:off x="1587329" y="1055353"/>
            <a:ext cx="9163392" cy="1775851"/>
          </a:xfrm>
          <a:prstGeom prst="rect">
            <a:avLst/>
          </a:prstGeom>
        </p:spPr>
      </p:pic>
      <p:pic>
        <p:nvPicPr>
          <p:cNvPr id="12" name="Image 11">
            <a:extLst>
              <a:ext uri="{FF2B5EF4-FFF2-40B4-BE49-F238E27FC236}">
                <a16:creationId xmlns:a16="http://schemas.microsoft.com/office/drawing/2014/main" id="{932E2FB0-39D7-ABE8-471E-6EB2BA6B98ED}"/>
              </a:ext>
            </a:extLst>
          </p:cNvPr>
          <p:cNvPicPr>
            <a:picLocks noChangeAspect="1"/>
          </p:cNvPicPr>
          <p:nvPr/>
        </p:nvPicPr>
        <p:blipFill>
          <a:blip r:embed="rId4"/>
          <a:stretch>
            <a:fillRect/>
          </a:stretch>
        </p:blipFill>
        <p:spPr>
          <a:xfrm>
            <a:off x="1742740" y="2831204"/>
            <a:ext cx="9007982" cy="3759501"/>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E6D2-3F8D-068D-356C-2E74547D7BA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293F8B2-7A33-AAAB-A1A3-51C5C1A0F374}"/>
              </a:ext>
            </a:extLst>
          </p:cNvPr>
          <p:cNvSpPr>
            <a:spLocks noGrp="1"/>
          </p:cNvSpPr>
          <p:nvPr>
            <p:ph type="title"/>
          </p:nvPr>
        </p:nvSpPr>
        <p:spPr>
          <a:xfrm>
            <a:off x="899990" y="290742"/>
            <a:ext cx="10277091" cy="350505"/>
          </a:xfrm>
        </p:spPr>
        <p:txBody>
          <a:bodyPr/>
          <a:lstStyle/>
          <a:p>
            <a:r>
              <a:rPr lang="fr-FR" dirty="0"/>
              <a:t>Dans cette séance nous avons appris les étapes à suivre pour lire un graphe .</a:t>
            </a:r>
          </a:p>
        </p:txBody>
      </p:sp>
      <p:sp>
        <p:nvSpPr>
          <p:cNvPr id="4" name="Espace réservé du contenu 3">
            <a:extLst>
              <a:ext uri="{FF2B5EF4-FFF2-40B4-BE49-F238E27FC236}">
                <a16:creationId xmlns:a16="http://schemas.microsoft.com/office/drawing/2014/main" id="{D22F18DD-72D6-0C5F-1311-89759045FCBB}"/>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EA550A66-15B6-7F8A-64DA-64157F63B7F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Image 7">
            <a:extLst>
              <a:ext uri="{FF2B5EF4-FFF2-40B4-BE49-F238E27FC236}">
                <a16:creationId xmlns:a16="http://schemas.microsoft.com/office/drawing/2014/main" id="{164A5CC9-7AC3-5791-A8B0-409E031C8B93}"/>
              </a:ext>
            </a:extLst>
          </p:cNvPr>
          <p:cNvPicPr>
            <a:picLocks noChangeAspect="1"/>
          </p:cNvPicPr>
          <p:nvPr/>
        </p:nvPicPr>
        <p:blipFill>
          <a:blip r:embed="rId3"/>
          <a:stretch>
            <a:fillRect/>
          </a:stretch>
        </p:blipFill>
        <p:spPr>
          <a:xfrm>
            <a:off x="315724" y="1293778"/>
            <a:ext cx="11329992" cy="4591455"/>
          </a:xfrm>
          <a:prstGeom prst="rect">
            <a:avLst/>
          </a:prstGeom>
        </p:spPr>
      </p:pic>
    </p:spTree>
    <p:extLst>
      <p:ext uri="{BB962C8B-B14F-4D97-AF65-F5344CB8AC3E}">
        <p14:creationId xmlns:p14="http://schemas.microsoft.com/office/powerpoint/2010/main" val="33591596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Page:113</a:t>
            </a:r>
          </a:p>
        </p:txBody>
      </p:sp>
      <p:pic>
        <p:nvPicPr>
          <p:cNvPr id="5" name="Image 4">
            <a:extLst>
              <a:ext uri="{FF2B5EF4-FFF2-40B4-BE49-F238E27FC236}">
                <a16:creationId xmlns:a16="http://schemas.microsoft.com/office/drawing/2014/main" id="{2C0DB13B-51F8-089B-FDD5-4C0276F55CE4}"/>
              </a:ext>
            </a:extLst>
          </p:cNvPr>
          <p:cNvPicPr>
            <a:picLocks noChangeAspect="1"/>
          </p:cNvPicPr>
          <p:nvPr/>
        </p:nvPicPr>
        <p:blipFill>
          <a:blip r:embed="rId2"/>
          <a:stretch>
            <a:fillRect/>
          </a:stretch>
        </p:blipFill>
        <p:spPr>
          <a:xfrm>
            <a:off x="313769" y="1577741"/>
            <a:ext cx="11564462" cy="3702518"/>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11763</TotalTime>
  <Words>3260</Words>
  <Application>Microsoft Office PowerPoint</Application>
  <PresentationFormat>Grand écran</PresentationFormat>
  <Paragraphs>414</Paragraphs>
  <Slides>66</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66</vt:i4>
      </vt:variant>
    </vt:vector>
  </HeadingPairs>
  <TitlesOfParts>
    <vt:vector size="75" baseType="lpstr">
      <vt:lpstr>Aptos</vt:lpstr>
      <vt:lpstr>Aptos Display</vt:lpstr>
      <vt:lpstr>Arial</vt:lpstr>
      <vt:lpstr>Calibri</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 répondez aux questions ci-dessous:</vt:lpstr>
      <vt:lpstr> Voici les bonnes réponses </vt:lpstr>
      <vt:lpstr>Présentation PowerPoint</vt:lpstr>
      <vt:lpstr>A la fin de cette séance, vous serez capables de:</vt:lpstr>
      <vt:lpstr>Pour atteindre cet objectif, nous allons suivre deux étapes</vt:lpstr>
      <vt:lpstr>Présentation PowerPoint</vt:lpstr>
      <vt:lpstr>Je vais examiner la situation précédente de plus près</vt:lpstr>
      <vt:lpstr>Laila a interrogé QUI?</vt:lpstr>
      <vt:lpstr> Que constituent les élèves que Laila a interrogé?</vt:lpstr>
      <vt:lpstr> Combien d’élèves dans la classe de Laila?</vt:lpstr>
      <vt:lpstr> Sur quoi Laila a interrogé les élèves de sa classe?</vt:lpstr>
      <vt:lpstr> Quelle sont les valeurs du nombre de membres de la famille?</vt:lpstr>
      <vt:lpstr> Quelle est la nature des valeurs du caractère étudié?</vt:lpstr>
      <vt:lpstr>Voici le lexique statistique de base que  j’ai défini pour cette série statistique</vt:lpstr>
      <vt:lpstr>Présentation PowerPoint</vt:lpstr>
      <vt:lpstr>Nous allons examiner la situation suivante:</vt:lpstr>
      <vt:lpstr>Relier  la réponse avec le lexique  qui convient.</vt:lpstr>
      <vt:lpstr>Voici les bonnes réponses.</vt:lpstr>
      <vt:lpstr>Choisir la bonne réponse  et compléter?</vt:lpstr>
      <vt:lpstr>Voici la bonne réponse.</vt:lpstr>
      <vt:lpstr>Compléter par ce qui convient.</vt:lpstr>
      <vt:lpstr>Voici les bonnes réponses.</vt:lpstr>
      <vt:lpstr>Compléter par ce qui convient.</vt:lpstr>
      <vt:lpstr>Voici les bonnes réponses.</vt:lpstr>
      <vt:lpstr>Présentation PowerPoint</vt:lpstr>
      <vt:lpstr>Je reprends la situation précédente.</vt:lpstr>
      <vt:lpstr>Je vais regrouper ces données dans un tableau</vt:lpstr>
      <vt:lpstr>Voici comment remplir le tableau </vt:lpstr>
      <vt:lpstr>Voici le tableau qui résume les données statistiques de cette situation</vt:lpstr>
      <vt:lpstr>Présentation PowerPoint</vt:lpstr>
      <vt:lpstr>Je reprends la situation précédente.</vt:lpstr>
      <vt:lpstr>Compléter le tableau suivant:</vt:lpstr>
      <vt:lpstr>Voici les  bonnes réponses:</vt:lpstr>
      <vt:lpstr>  Compléter par ce qui convient.</vt:lpstr>
      <vt:lpstr>Voici les bonne  réponses </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les étapes à suivre pour lire un graphe .</vt:lpstr>
      <vt:lpstr>Dans cette séance nous avons appris les étapes à suivre pour lire un graphe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779</cp:revision>
  <dcterms:created xsi:type="dcterms:W3CDTF">2025-11-03T10:55:47Z</dcterms:created>
  <dcterms:modified xsi:type="dcterms:W3CDTF">2026-05-10T05:59:55Z</dcterms:modified>
</cp:coreProperties>
</file>