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9"/>
  </p:notesMasterIdLst>
  <p:handoutMasterIdLst>
    <p:handoutMasterId r:id="rId70"/>
  </p:handoutMasterIdLst>
  <p:sldIdLst>
    <p:sldId id="308" r:id="rId2"/>
    <p:sldId id="288" r:id="rId3"/>
    <p:sldId id="289" r:id="rId4"/>
    <p:sldId id="286" r:id="rId5"/>
    <p:sldId id="287" r:id="rId6"/>
    <p:sldId id="264" r:id="rId7"/>
    <p:sldId id="290" r:id="rId8"/>
    <p:sldId id="292" r:id="rId9"/>
    <p:sldId id="293" r:id="rId10"/>
    <p:sldId id="258" r:id="rId11"/>
    <p:sldId id="294" r:id="rId12"/>
    <p:sldId id="256" r:id="rId13"/>
    <p:sldId id="265" r:id="rId14"/>
    <p:sldId id="257" r:id="rId15"/>
    <p:sldId id="266" r:id="rId16"/>
    <p:sldId id="285" r:id="rId17"/>
    <p:sldId id="295" r:id="rId18"/>
    <p:sldId id="267" r:id="rId19"/>
    <p:sldId id="296" r:id="rId20"/>
    <p:sldId id="268" r:id="rId21"/>
    <p:sldId id="269" r:id="rId22"/>
    <p:sldId id="348" r:id="rId23"/>
    <p:sldId id="349" r:id="rId24"/>
    <p:sldId id="350" r:id="rId25"/>
    <p:sldId id="315" r:id="rId26"/>
    <p:sldId id="306" r:id="rId27"/>
    <p:sldId id="307" r:id="rId28"/>
    <p:sldId id="316" r:id="rId29"/>
    <p:sldId id="317" r:id="rId30"/>
    <p:sldId id="309" r:id="rId31"/>
    <p:sldId id="310" r:id="rId32"/>
    <p:sldId id="297" r:id="rId33"/>
    <p:sldId id="270" r:id="rId34"/>
    <p:sldId id="271" r:id="rId35"/>
    <p:sldId id="272" r:id="rId36"/>
    <p:sldId id="352" r:id="rId37"/>
    <p:sldId id="313" r:id="rId38"/>
    <p:sldId id="259" r:id="rId39"/>
    <p:sldId id="274" r:id="rId40"/>
    <p:sldId id="275" r:id="rId41"/>
    <p:sldId id="276" r:id="rId42"/>
    <p:sldId id="298" r:id="rId43"/>
    <p:sldId id="277" r:id="rId44"/>
    <p:sldId id="318" r:id="rId45"/>
    <p:sldId id="299" r:id="rId46"/>
    <p:sldId id="260" r:id="rId47"/>
    <p:sldId id="279" r:id="rId48"/>
    <p:sldId id="322" r:id="rId49"/>
    <p:sldId id="323" r:id="rId50"/>
    <p:sldId id="324" r:id="rId51"/>
    <p:sldId id="325" r:id="rId52"/>
    <p:sldId id="311" r:id="rId53"/>
    <p:sldId id="312" r:id="rId54"/>
    <p:sldId id="332" r:id="rId55"/>
    <p:sldId id="333" r:id="rId56"/>
    <p:sldId id="300" r:id="rId57"/>
    <p:sldId id="301" r:id="rId58"/>
    <p:sldId id="281" r:id="rId59"/>
    <p:sldId id="351" r:id="rId60"/>
    <p:sldId id="303" r:id="rId61"/>
    <p:sldId id="304" r:id="rId62"/>
    <p:sldId id="282" r:id="rId63"/>
    <p:sldId id="305" r:id="rId64"/>
    <p:sldId id="262" r:id="rId65"/>
    <p:sldId id="283" r:id="rId66"/>
    <p:sldId id="284" r:id="rId67"/>
    <p:sldId id="291" r:id="rId6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87"/>
            <p14:sldId id="264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57"/>
            <p14:sldId id="266"/>
            <p14:sldId id="285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268"/>
            <p14:sldId id="269"/>
            <p14:sldId id="348"/>
            <p14:sldId id="349"/>
            <p14:sldId id="350"/>
            <p14:sldId id="315"/>
            <p14:sldId id="306"/>
            <p14:sldId id="307"/>
            <p14:sldId id="316"/>
            <p14:sldId id="317"/>
            <p14:sldId id="309"/>
            <p14:sldId id="310"/>
            <p14:sldId id="297"/>
          </p14:sldIdLst>
        </p14:section>
        <p14:section name="Déclaration de l’objectif" id="{096B6BF6-20D6-43DE-B358-982838B98259}">
          <p14:sldIdLst>
            <p14:sldId id="270"/>
            <p14:sldId id="271"/>
            <p14:sldId id="272"/>
          </p14:sldIdLst>
        </p14:section>
        <p14:section name="Modelage" id="{6D007598-4F88-4283-9E36-970C44D688AD}">
          <p14:sldIdLst>
            <p14:sldId id="352"/>
            <p14:sldId id="313"/>
            <p14:sldId id="259"/>
            <p14:sldId id="274"/>
            <p14:sldId id="275"/>
            <p14:sldId id="276"/>
            <p14:sldId id="298"/>
            <p14:sldId id="277"/>
            <p14:sldId id="318"/>
          </p14:sldIdLst>
        </p14:section>
        <p14:section name="Pratique collective" id="{CF34AB29-930A-422C-8BB3-41EE66488593}">
          <p14:sldIdLst>
            <p14:sldId id="299"/>
            <p14:sldId id="260"/>
            <p14:sldId id="279"/>
            <p14:sldId id="322"/>
            <p14:sldId id="323"/>
            <p14:sldId id="324"/>
            <p14:sldId id="325"/>
            <p14:sldId id="311"/>
            <p14:sldId id="312"/>
            <p14:sldId id="332"/>
            <p14:sldId id="333"/>
          </p14:sldIdLst>
        </p14:section>
        <p14:section name="Pratique en binôme" id="{B5D45BF5-6276-4DCA-B0C6-B46ADF983B36}">
          <p14:sldIdLst>
            <p14:sldId id="300"/>
            <p14:sldId id="301"/>
            <p14:sldId id="281"/>
            <p14:sldId id="351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84"/>
            <p14:sldId id="29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1D6FA9"/>
    <a:srgbClr val="DCEAF7"/>
    <a:srgbClr val="7F7F7F"/>
    <a:srgbClr val="F19D19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58" autoAdjust="0"/>
    <p:restoredTop sz="94660"/>
  </p:normalViewPr>
  <p:slideViewPr>
    <p:cSldViewPr snapToGrid="0">
      <p:cViewPr varScale="1">
        <p:scale>
          <a:sx n="71" d="100"/>
          <a:sy n="71" d="100"/>
        </p:scale>
        <p:origin x="53" y="2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6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0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Relationship Id="rId9" Type="http://schemas.openxmlformats.org/officeDocument/2006/relationships/image" Target="../media/image730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16.png"/><Relationship Id="rId7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8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7" Type="http://schemas.openxmlformats.org/officeDocument/2006/relationships/image" Target="../media/image77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60.png"/><Relationship Id="rId5" Type="http://schemas.openxmlformats.org/officeDocument/2006/relationships/image" Target="../media/image750.png"/><Relationship Id="rId4" Type="http://schemas.openxmlformats.org/officeDocument/2006/relationships/image" Target="../media/image8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93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98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3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05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20.jpeg"/><Relationship Id="rId7" Type="http://schemas.openxmlformats.org/officeDocument/2006/relationships/image" Target="../media/image11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10" Type="http://schemas.openxmlformats.org/officeDocument/2006/relationships/image" Target="../media/image113.png"/><Relationship Id="rId4" Type="http://schemas.openxmlformats.org/officeDocument/2006/relationships/image" Target="../media/image106.png"/><Relationship Id="rId9" Type="http://schemas.openxmlformats.org/officeDocument/2006/relationships/image" Target="../media/image1070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image" Target="../media/image20.jpeg"/><Relationship Id="rId7" Type="http://schemas.openxmlformats.org/officeDocument/2006/relationships/image" Target="../media/image115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4.png"/><Relationship Id="rId5" Type="http://schemas.openxmlformats.org/officeDocument/2006/relationships/image" Target="../media/image112.png"/><Relationship Id="rId10" Type="http://schemas.openxmlformats.org/officeDocument/2006/relationships/image" Target="../media/image106.png"/><Relationship Id="rId4" Type="http://schemas.openxmlformats.org/officeDocument/2006/relationships/image" Target="../media/image109.png"/><Relationship Id="rId9" Type="http://schemas.openxmlformats.org/officeDocument/2006/relationships/image" Target="../media/image11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8.xml"/></Relationships>
</file>

<file path=ppt/slides/_rels/slide6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120.jp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8" y="5289789"/>
            <a:ext cx="6693265" cy="522000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 fontScale="92500"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Les concepts de base de la géométrie dans le plan </a:t>
            </a:r>
            <a:endParaRPr lang="fr-MA" dirty="0">
              <a:solidFill>
                <a:schemeClr val="bg1"/>
              </a:solidFill>
            </a:endParaRPr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7 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2 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120815" y="5288319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MA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Reconnaître et construire les angles</a:t>
            </a:r>
            <a:endParaRPr lang="fr-M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EE19FF3-DB5D-7312-3F85-960614FA167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noFill/>
        </p:spPr>
        <p:txBody>
          <a:bodyPr/>
          <a:lstStyle/>
          <a:p>
            <a:r>
              <a:rPr lang="fr-MA" dirty="0"/>
              <a:t>L’enseignant incite les élèves à prendre conscient de ces comportement en classe </a:t>
            </a:r>
            <a:endParaRPr lang="fr-FR" dirty="0"/>
          </a:p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D9EE0F-7BF8-0933-E140-43035A87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une situation en classe. Que remarquez-vous ? Ce comportement est-il approprié ? Pourquoi ? Que faudrait-il améliorer ou changer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12EDA7-2AA9-F227-251C-248049C3776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 en justifiant leurs réponses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1663B590-049D-FBC5-115B-76383C1CE6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9E68E381-F390-CFAD-1EA5-DD3C65B47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6">
            <a:extLst>
              <a:ext uri="{FF2B5EF4-FFF2-40B4-BE49-F238E27FC236}">
                <a16:creationId xmlns:a16="http://schemas.microsoft.com/office/drawing/2014/main" id="{71E9D15B-3288-1418-8C55-D2D79C3AB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70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36DF-44D0-3B99-F897-8CD91D8AD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A38871-8CE2-E490-1DB3-76FEDC726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C’est un mauvais comportement. L’élève n’est pas attentif.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8A74BA-AD66-0C46-FC08-81F7652E937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noFill/>
        </p:spPr>
        <p:txBody>
          <a:bodyPr/>
          <a:lstStyle/>
          <a:p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L’enseignant précise que les distracteurs perturbent l’attention et la concentration</a:t>
            </a:r>
          </a:p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37BA870-5E81-76EE-1DF9-963D8885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0" name="ZoneTexte 10">
            <a:extLst>
              <a:ext uri="{FF2B5EF4-FFF2-40B4-BE49-F238E27FC236}">
                <a16:creationId xmlns:a16="http://schemas.microsoft.com/office/drawing/2014/main" id="{11F69D1D-4E87-AB30-D67D-E31013DC38CE}"/>
              </a:ext>
            </a:extLst>
          </p:cNvPr>
          <p:cNvSpPr txBox="1"/>
          <p:nvPr/>
        </p:nvSpPr>
        <p:spPr>
          <a:xfrm>
            <a:off x="3483763" y="5585777"/>
            <a:ext cx="6847353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867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L'élève est distrait pendant l'explication : il regarde ailleurs et ne prête pas attention à l'enseignant.</a:t>
            </a:r>
          </a:p>
        </p:txBody>
      </p:sp>
      <p:pic>
        <p:nvPicPr>
          <p:cNvPr id="11" name="Image 1">
            <a:extLst>
              <a:ext uri="{FF2B5EF4-FFF2-40B4-BE49-F238E27FC236}">
                <a16:creationId xmlns:a16="http://schemas.microsoft.com/office/drawing/2014/main" id="{04E7B0AF-C820-9B74-222E-D3EF51839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28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CEE50-4919-109A-9103-ADEE1E988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Voici le comportement attendu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CFC5FB-D0D2-0BEC-71D3-B8AA939D5F6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noFill/>
        </p:spPr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L’attention et la concentration sont essentielles pour l’apprentissage</a:t>
            </a:r>
          </a:p>
          <a:p>
            <a:endParaRPr lang="fr-F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7AF1E7-AFBE-5E1F-1C5A-C784A9256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667" y="1508086"/>
            <a:ext cx="4864456" cy="4030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97DCE9-10BF-C515-7002-3F9C70EF8331}"/>
              </a:ext>
            </a:extLst>
          </p:cNvPr>
          <p:cNvSpPr txBox="1"/>
          <p:nvPr/>
        </p:nvSpPr>
        <p:spPr>
          <a:xfrm>
            <a:off x="3473565" y="5694597"/>
            <a:ext cx="5280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fr-FR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reconcentration</a:t>
            </a: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passe aussi par le corps. Changer de posture envoie un signal d'alerte au cerveau pour l'inciter à écouter.</a:t>
            </a:r>
          </a:p>
        </p:txBody>
      </p:sp>
    </p:spTree>
    <p:extLst>
      <p:ext uri="{BB962C8B-B14F-4D97-AF65-F5344CB8AC3E}">
        <p14:creationId xmlns:p14="http://schemas.microsoft.com/office/powerpoint/2010/main" val="3539049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Page :7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C85F3CC-748B-6978-C2C4-3B5A57F370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63" y="1690452"/>
            <a:ext cx="11568473" cy="3657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Complétez: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A12E1C1-DE4D-D3B5-A98E-A7FD1BD94DA3}"/>
              </a:ext>
            </a:extLst>
          </p:cNvPr>
          <p:cNvSpPr txBox="1"/>
          <p:nvPr/>
        </p:nvSpPr>
        <p:spPr>
          <a:xfrm>
            <a:off x="3007769" y="2632346"/>
            <a:ext cx="4939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FR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Le sommet de l’angle suivant est </a:t>
            </a:r>
            <a:r>
              <a:rPr lang="fr-FR" b="1" kern="0" dirty="0">
                <a:latin typeface="Calibri"/>
                <a:cs typeface="Calibri"/>
                <a:sym typeface="Calibri"/>
              </a:rPr>
              <a:t>:.................. </a:t>
            </a:r>
            <a:endParaRPr lang="fr-FR" sz="1800" b="1" kern="1200" dirty="0"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CB8035-5461-50F4-F351-6DD2027C868A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610B1A-EE2C-160B-0D48-AB996F5826E1}"/>
              </a:ext>
            </a:extLst>
          </p:cNvPr>
          <p:cNvSpPr/>
          <p:nvPr/>
        </p:nvSpPr>
        <p:spPr>
          <a:xfrm>
            <a:off x="2278235" y="2167872"/>
            <a:ext cx="8045684" cy="34227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045C3D29-1CDB-E8DE-EFCD-9B7D1ED1C2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911" y="3071287"/>
            <a:ext cx="3609854" cy="245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553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D2AC0-C9AC-D6AB-6F4C-A240D8635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le sommet d’un angle est l’origine commun des deux demi-droites formant l’angle: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5E08F41-3F1D-F266-8ADA-977119EE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F47E4CB-F555-21A4-A493-43A0C4F5B1C6}"/>
              </a:ext>
            </a:extLst>
          </p:cNvPr>
          <p:cNvSpPr/>
          <p:nvPr/>
        </p:nvSpPr>
        <p:spPr>
          <a:xfrm>
            <a:off x="2278235" y="2184929"/>
            <a:ext cx="8045684" cy="332462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0A36F74-9986-2070-9B14-485BAC747EF5}"/>
              </a:ext>
            </a:extLst>
          </p:cNvPr>
          <p:cNvSpPr txBox="1"/>
          <p:nvPr/>
        </p:nvSpPr>
        <p:spPr>
          <a:xfrm>
            <a:off x="3007769" y="2632346"/>
            <a:ext cx="4939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FR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Le sommet de l’angle suivant est : </a:t>
            </a:r>
            <a:r>
              <a:rPr lang="fr-FR" b="1" kern="0" dirty="0">
                <a:solidFill>
                  <a:srgbClr val="FF0000"/>
                </a:solidFill>
                <a:latin typeface="Calibri"/>
                <a:cs typeface="Calibri"/>
                <a:sym typeface="Calibri"/>
              </a:rPr>
              <a:t>O</a:t>
            </a:r>
            <a:r>
              <a:rPr lang="fr-FR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 </a:t>
            </a:r>
            <a:endParaRPr lang="fr-FR" sz="18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E93B2E5-D71C-B1B6-19F7-AA61F0F5D2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911" y="3001678"/>
            <a:ext cx="3609854" cy="245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9605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410DF-A132-DFE3-C163-7682DF72E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34E86C-6B7F-76C2-D33E-31AE87B96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9C659B-88B1-F736-19FB-D864916D02E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93F79FA-0423-2C9F-367B-DEA681E47A40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C38AE21-D998-AF60-6426-E4AD307A6D26}"/>
              </a:ext>
            </a:extLst>
          </p:cNvPr>
          <p:cNvSpPr/>
          <p:nvPr/>
        </p:nvSpPr>
        <p:spPr>
          <a:xfrm>
            <a:off x="2278235" y="2167872"/>
            <a:ext cx="8045684" cy="34227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FF8FEC3-BB2D-1B85-F2AC-39CBFE9534EC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79650008-82F9-3262-96AC-292770F82D6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803B75A-177C-4175-9848-3D3F3E114DD7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30025C3D-8E6D-D9EE-6422-580D594485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911" y="3071287"/>
            <a:ext cx="3609854" cy="245146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C28F670-F4BA-6D3B-0CAC-FE695C962DDB}"/>
              </a:ext>
            </a:extLst>
          </p:cNvPr>
          <p:cNvSpPr txBox="1"/>
          <p:nvPr/>
        </p:nvSpPr>
        <p:spPr>
          <a:xfrm>
            <a:off x="3007769" y="2632346"/>
            <a:ext cx="4939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FR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Les côtés de l’angle suivant sont :………………………..</a:t>
            </a:r>
            <a:endParaRPr lang="fr-FR" sz="18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44069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156D0-F31D-0A3D-58D3-24DF0D76B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888258-2FC5-CB9F-685D-5FC93677D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le côtés d’un angle sont deux demi-droites d’origine O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793B9EB-7AEF-DA16-30C9-5CE9C7914E8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26039925-9469-2E8A-BECC-E66E5D5E30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4A5A7EF-122C-4012-29F5-1DED5D5DDB44}"/>
              </a:ext>
            </a:extLst>
          </p:cNvPr>
          <p:cNvSpPr/>
          <p:nvPr/>
        </p:nvSpPr>
        <p:spPr>
          <a:xfrm>
            <a:off x="2278235" y="2184929"/>
            <a:ext cx="8045684" cy="332462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13C5DF5-7D44-8CBA-3EE5-B471C1BEABF4}"/>
              </a:ext>
            </a:extLst>
          </p:cNvPr>
          <p:cNvSpPr txBox="1"/>
          <p:nvPr/>
        </p:nvSpPr>
        <p:spPr>
          <a:xfrm>
            <a:off x="3007769" y="2632346"/>
            <a:ext cx="6099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FR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Les côtés de l’angle suivant sont les </a:t>
            </a:r>
            <a:r>
              <a:rPr lang="fr-FR" b="1" kern="0" dirty="0">
                <a:solidFill>
                  <a:srgbClr val="FF0000"/>
                </a:solidFill>
                <a:latin typeface="Calibri"/>
                <a:cs typeface="Calibri"/>
                <a:sym typeface="Calibri"/>
              </a:rPr>
              <a:t>demi-droites</a:t>
            </a:r>
            <a:r>
              <a:rPr lang="fr-FR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fr-FR" b="1" kern="0" dirty="0">
                <a:solidFill>
                  <a:srgbClr val="FF0000"/>
                </a:solidFill>
                <a:latin typeface="Calibri"/>
                <a:cs typeface="Calibri"/>
                <a:sym typeface="Calibri"/>
              </a:rPr>
              <a:t>OB et OC</a:t>
            </a:r>
            <a:endParaRPr lang="fr-FR" sz="1800" b="1" kern="1200" dirty="0">
              <a:solidFill>
                <a:srgbClr val="FF0000"/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5DC10C7-7865-3FEB-59EA-BFD55F223B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911" y="3001678"/>
            <a:ext cx="3609854" cy="245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7596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6B93A-B8EF-7BE7-9D18-51260816A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484EC5-6B14-9340-9789-CAB854554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93365D-198A-D178-3963-2C2B1214FD6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C8C84BD-B83E-730E-1048-7CCEBDB44EEC}"/>
              </a:ext>
            </a:extLst>
          </p:cNvPr>
          <p:cNvSpPr txBox="1"/>
          <p:nvPr/>
        </p:nvSpPr>
        <p:spPr>
          <a:xfrm>
            <a:off x="2367660" y="2721268"/>
            <a:ext cx="4939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L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’angle ci-après est un angle ………….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796B38-2FBE-43A9-7259-D2AD8FDB161C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46E706-2AD5-3DF1-F6AC-9CDE60FEA412}"/>
              </a:ext>
            </a:extLst>
          </p:cNvPr>
          <p:cNvSpPr/>
          <p:nvPr/>
        </p:nvSpPr>
        <p:spPr>
          <a:xfrm>
            <a:off x="2278235" y="2167872"/>
            <a:ext cx="8045684" cy="330695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E43F19FB-CCA4-1A27-E24F-C537AED878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5D907D7-3222-7066-3DB6-5049C9B8F00B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CDF03BB-493B-7E99-184F-AB9F82AFC14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3F1EC5B6-D034-80B6-DECC-2A0499B8B7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6265" y="2632346"/>
            <a:ext cx="2857500" cy="28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5100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2A455-1387-DB7B-B57E-AD49BE013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E887EB-903F-5023-D6C8-1DBC074AF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on vérifie que c’est un angle droit avec une équerre, sa mesure est 90°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8EB62F-C2FF-3902-DE89-DABA5348C0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28CAB86-30AD-6D64-22FE-9A1ECAD5B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8D738A99-29B4-46E4-9CFF-769564F20A11}"/>
                  </a:ext>
                </a:extLst>
              </p:cNvPr>
              <p:cNvSpPr txBox="1"/>
              <p:nvPr/>
            </p:nvSpPr>
            <p:spPr>
              <a:xfrm>
                <a:off x="2726524" y="2661803"/>
                <a:ext cx="49393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/>
                <a:r>
                  <a:rPr lang="fr-MA" b="1" kern="0" dirty="0"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</a:rPr>
                  <a:t>L</a:t>
                </a:r>
                <a:r>
                  <a:rPr lang="fr" b="1" kern="0" dirty="0"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</a:rPr>
                  <a:t>’angle ci-après est un angle </a:t>
                </a:r>
                <a:r>
                  <a:rPr lang="fr" b="1" kern="0" dirty="0">
                    <a:solidFill>
                      <a:srgbClr val="FF0000"/>
                    </a:solidFill>
                    <a:latin typeface="Calibri"/>
                    <a:cs typeface="Calibri"/>
                    <a:sym typeface="Calibri"/>
                  </a:rPr>
                  <a:t>droit </a:t>
                </a:r>
                <a14:m>
                  <m:oMath xmlns:m="http://schemas.openxmlformats.org/officeDocument/2006/math">
                    <m:r>
                      <a:rPr lang="fr-FR" sz="1800" i="1" kern="1200" dirty="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…</m:t>
                    </m:r>
                  </m:oMath>
                </a14:m>
                <a:endParaRPr lang="fr-FR" sz="1800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8D738A99-29B4-46E4-9CFF-769564F20A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6524" y="2661803"/>
                <a:ext cx="4939393" cy="369332"/>
              </a:xfrm>
              <a:prstGeom prst="rect">
                <a:avLst/>
              </a:prstGeom>
              <a:blipFill>
                <a:blip r:embed="rId3"/>
                <a:stretch>
                  <a:fillRect l="-986" t="-10000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>
            <a:extLst>
              <a:ext uri="{FF2B5EF4-FFF2-40B4-BE49-F238E27FC236}">
                <a16:creationId xmlns:a16="http://schemas.microsoft.com/office/drawing/2014/main" id="{2000D7E7-4449-DBBB-872D-79ADDE9614C2}"/>
              </a:ext>
            </a:extLst>
          </p:cNvPr>
          <p:cNvSpPr/>
          <p:nvPr/>
        </p:nvSpPr>
        <p:spPr>
          <a:xfrm>
            <a:off x="2390530" y="2312251"/>
            <a:ext cx="8045684" cy="316489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0B6B120-069A-F2A9-9CDE-ADC835B83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057" y="2472298"/>
            <a:ext cx="2857500" cy="28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5942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285E8-BBCA-DE15-6BFD-9B7DB9AB2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2F600-3F3E-1EB9-917A-5176E54D1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4C67AC-299E-C4D8-02C8-88FD22525B8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4F35B1-57EF-5F30-175B-D88558430AF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F5E27B1-232C-64D9-8D5D-BDE7B81EF2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318624-5AC7-A98C-82D3-BCB2AD2DF5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6D83D202-2CC3-20D0-26AA-03EF8E57923D}"/>
                  </a:ext>
                </a:extLst>
              </p:cNvPr>
              <p:cNvSpPr txBox="1"/>
              <p:nvPr/>
            </p:nvSpPr>
            <p:spPr>
              <a:xfrm>
                <a:off x="1979022" y="1117835"/>
                <a:ext cx="8233955" cy="3025902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defTabSz="342900">
                  <a:buClrTx/>
                </a:pPr>
                <a:r>
                  <a:rPr lang="fr-MA" sz="1800" kern="0" dirty="0">
                    <a:solidFill>
                      <a:srgbClr val="000000"/>
                    </a:solidFill>
                    <a:sym typeface="Calibri"/>
                  </a:rPr>
                  <a:t>L</a:t>
                </a: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’angle </a:t>
                </a:r>
                <a14:m>
                  <m:oMath xmlns:m="http://schemas.openxmlformats.org/officeDocument/2006/math">
                    <m:r>
                      <a:rPr lang="fr" sz="180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∠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𝑩𝑨𝑪</m:t>
                    </m:r>
                  </m:oMath>
                </a14:m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 </a:t>
                </a:r>
                <a:r>
                  <a:rPr lang="fr-MA" sz="1800" kern="0" dirty="0">
                    <a:solidFill>
                      <a:srgbClr val="000000"/>
                    </a:solidFill>
                    <a:sym typeface="Calibri"/>
                  </a:rPr>
                  <a:t>E</a:t>
                </a: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st un angle aigu :</a:t>
                </a: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  </a:t>
                </a: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-FR" sz="1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6D83D202-2CC3-20D0-26AA-03EF8E5792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022" y="1117835"/>
                <a:ext cx="8233955" cy="302590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C80C9B18-EE54-77B6-D5D7-511464BA5F7F}"/>
              </a:ext>
            </a:extLst>
          </p:cNvPr>
          <p:cNvSpPr/>
          <p:nvPr/>
        </p:nvSpPr>
        <p:spPr>
          <a:xfrm>
            <a:off x="1979024" y="4655144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8D564D3-B62D-D9BD-E1AC-C1A7539B63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222" y="1963083"/>
            <a:ext cx="3388810" cy="2041758"/>
          </a:xfrm>
          <a:prstGeom prst="rect">
            <a:avLst/>
          </a:prstGeom>
        </p:spPr>
      </p:pic>
      <p:sp>
        <p:nvSpPr>
          <p:cNvPr id="15" name="Google Shape;267;p44">
            <a:extLst>
              <a:ext uri="{FF2B5EF4-FFF2-40B4-BE49-F238E27FC236}">
                <a16:creationId xmlns:a16="http://schemas.microsoft.com/office/drawing/2014/main" id="{83841B57-E7B1-7553-7A9C-C6272A309E62}"/>
              </a:ext>
            </a:extLst>
          </p:cNvPr>
          <p:cNvSpPr/>
          <p:nvPr/>
        </p:nvSpPr>
        <p:spPr>
          <a:xfrm>
            <a:off x="8234566" y="4655144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897793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73F0D-FBD0-4726-CEB3-D25080497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5976CD-0965-FA05-C04E-C078B4EE2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la réponse : un angle aigu est un angle dont </a:t>
            </a:r>
            <a:r>
              <a:rPr lang="fr-FR" dirty="0">
                <a:solidFill>
                  <a:srgbClr val="FFFF00"/>
                </a:solidFill>
                <a:latin typeface="Calibri" panose="020F0502020204030204"/>
              </a:rPr>
              <a:t>la mesure est inférieur que la mesure </a:t>
            </a:r>
            <a:r>
              <a:rPr lang="fr-FR" dirty="0">
                <a:latin typeface="Calibri" panose="020F0502020204030204"/>
              </a:rPr>
              <a:t>angle droit (de mesure &lt;90°)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0F43E3-43CE-551E-F9D8-56E51AE26C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8FD8C3BD-72AB-EC4D-A0BC-CF5B2CAC490E}"/>
              </a:ext>
            </a:extLst>
          </p:cNvPr>
          <p:cNvSpPr/>
          <p:nvPr/>
        </p:nvSpPr>
        <p:spPr>
          <a:xfrm>
            <a:off x="1979022" y="4715442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 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A19F084E-7F63-EC70-FC82-895881779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Google Shape;265;p44">
                <a:extLst>
                  <a:ext uri="{FF2B5EF4-FFF2-40B4-BE49-F238E27FC236}">
                    <a16:creationId xmlns:a16="http://schemas.microsoft.com/office/drawing/2014/main" id="{9D6443DE-99FE-40D7-76CC-BE5BB25DB507}"/>
                  </a:ext>
                </a:extLst>
              </p:cNvPr>
              <p:cNvSpPr txBox="1"/>
              <p:nvPr/>
            </p:nvSpPr>
            <p:spPr>
              <a:xfrm>
                <a:off x="1979022" y="1117835"/>
                <a:ext cx="8233955" cy="3025902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defTabSz="342900">
                  <a:buClrTx/>
                </a:pPr>
                <a:r>
                  <a:rPr lang="fr-MA" sz="1800" kern="0" dirty="0">
                    <a:solidFill>
                      <a:srgbClr val="000000"/>
                    </a:solidFill>
                    <a:sym typeface="Calibri"/>
                  </a:rPr>
                  <a:t>L</a:t>
                </a: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’angle </a:t>
                </a:r>
                <a14:m>
                  <m:oMath xmlns:m="http://schemas.openxmlformats.org/officeDocument/2006/math">
                    <m:r>
                      <a:rPr lang="fr" sz="180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∠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𝑩𝑨𝑪</m:t>
                    </m:r>
                  </m:oMath>
                </a14:m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 </a:t>
                </a:r>
                <a:r>
                  <a:rPr lang="fr-MA" sz="1800" kern="0" dirty="0">
                    <a:solidFill>
                      <a:srgbClr val="000000"/>
                    </a:solidFill>
                    <a:sym typeface="Calibri"/>
                  </a:rPr>
                  <a:t>E</a:t>
                </a: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st un angle aigu :</a:t>
                </a: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  </a:t>
                </a: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-FR" sz="1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Google Shape;265;p44">
                <a:extLst>
                  <a:ext uri="{FF2B5EF4-FFF2-40B4-BE49-F238E27FC236}">
                    <a16:creationId xmlns:a16="http://schemas.microsoft.com/office/drawing/2014/main" id="{9D6443DE-99FE-40D7-76CC-BE5BB25DB5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022" y="1117835"/>
                <a:ext cx="8233955" cy="302590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Image 12">
            <a:extLst>
              <a:ext uri="{FF2B5EF4-FFF2-40B4-BE49-F238E27FC236}">
                <a16:creationId xmlns:a16="http://schemas.microsoft.com/office/drawing/2014/main" id="{97B419EA-B418-253C-4C38-DA05DA517B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222" y="1963083"/>
            <a:ext cx="3388810" cy="204175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8D6CDBD-6C94-5836-4049-F32A70EB93A6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914734" y="2164415"/>
            <a:ext cx="1387044" cy="93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5450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966AC-1456-DC56-5A4F-56C697466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558958-7ADE-E6B3-6D11-BE1EF2CC3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61C43C9-743A-28C8-6386-B6F741EF71F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2DA1999-6F55-D216-B6B4-ACDD91BAC16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762A739-FE87-ED92-2B4A-9306BF608B2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A271E1A-80A3-D143-224D-D1D0B1BFFA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D6F0D051-1580-9075-E5FA-319A5B6F4719}"/>
                  </a:ext>
                </a:extLst>
              </p:cNvPr>
              <p:cNvSpPr txBox="1"/>
              <p:nvPr/>
            </p:nvSpPr>
            <p:spPr>
              <a:xfrm>
                <a:off x="1342663" y="1019121"/>
                <a:ext cx="9213447" cy="3240363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defTabSz="342900">
                  <a:buClrTx/>
                </a:pPr>
                <a:r>
                  <a:rPr lang="fr-FR" sz="1800" dirty="0">
                    <a:solidFill>
                      <a:prstClr val="black"/>
                    </a:solidFill>
                  </a:rPr>
                  <a:t>L’angle </a:t>
                </a:r>
                <a14:m>
                  <m:oMath xmlns:m="http://schemas.openxmlformats.org/officeDocument/2006/math">
                    <m:r>
                      <a:rPr lang="fr-FR" sz="1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18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𝑨𝑩𝑪</m:t>
                    </m:r>
                  </m:oMath>
                </a14:m>
                <a:r>
                  <a:rPr lang="fr-FR" sz="1800" dirty="0">
                    <a:solidFill>
                      <a:prstClr val="black"/>
                    </a:solidFill>
                  </a:rPr>
                  <a:t> est un angle obtus :</a:t>
                </a:r>
              </a:p>
              <a:p>
                <a:pPr defTabSz="342900">
                  <a:buClrTx/>
                </a:pPr>
                <a:endParaRPr lang="fr-FR" sz="1800" dirty="0">
                  <a:solidFill>
                    <a:prstClr val="black"/>
                  </a:solidFill>
                </a:endParaRPr>
              </a:p>
              <a:p>
                <a:pPr defTabSz="342900">
                  <a:buClrTx/>
                </a:pPr>
                <a:endParaRPr lang="fr-FR" sz="1800" dirty="0">
                  <a:solidFill>
                    <a:prstClr val="black"/>
                  </a:solidFill>
                </a:endParaRPr>
              </a:p>
              <a:p>
                <a:pPr defTabSz="342900">
                  <a:buClrTx/>
                </a:pPr>
                <a:endParaRPr lang="fr-FR" sz="1800" dirty="0">
                  <a:solidFill>
                    <a:prstClr val="black"/>
                  </a:solidFill>
                </a:endParaRPr>
              </a:p>
              <a:p>
                <a:pPr defTabSz="342900">
                  <a:buClrTx/>
                </a:pPr>
                <a:endParaRPr lang="fr-FR" sz="1800" dirty="0">
                  <a:solidFill>
                    <a:prstClr val="black"/>
                  </a:solidFill>
                </a:endParaRPr>
              </a:p>
              <a:p>
                <a:pPr defTabSz="342900">
                  <a:buClrTx/>
                </a:pPr>
                <a:endParaRPr lang="fr-FR" sz="1800" dirty="0">
                  <a:solidFill>
                    <a:prstClr val="black"/>
                  </a:solidFill>
                </a:endParaRPr>
              </a:p>
              <a:p>
                <a:pPr defTabSz="342900">
                  <a:buClrTx/>
                </a:pPr>
                <a:endParaRPr lang="fr-FR" sz="1800" dirty="0">
                  <a:solidFill>
                    <a:prstClr val="black"/>
                  </a:solidFill>
                </a:endParaRPr>
              </a:p>
              <a:p>
                <a:pPr defTabSz="342900">
                  <a:buClrTx/>
                </a:pPr>
                <a:endParaRPr lang="fr-FR" sz="1800" dirty="0">
                  <a:solidFill>
                    <a:prstClr val="black"/>
                  </a:solidFill>
                </a:endParaRPr>
              </a:p>
              <a:p>
                <a:pPr defTabSz="342900">
                  <a:buClrTx/>
                </a:pPr>
                <a:endParaRPr lang="fr-FR" sz="1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D6F0D051-1580-9075-E5FA-319A5B6F47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2663" y="1019121"/>
                <a:ext cx="9213447" cy="32403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51AD74C7-37A6-7017-59FD-575959F539B5}"/>
              </a:ext>
            </a:extLst>
          </p:cNvPr>
          <p:cNvSpPr/>
          <p:nvPr/>
        </p:nvSpPr>
        <p:spPr>
          <a:xfrm>
            <a:off x="1342663" y="4804831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92958BB-9FC5-7E79-A006-3B90F6E2DA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151" y="2133231"/>
            <a:ext cx="5578997" cy="1825311"/>
          </a:xfrm>
          <a:prstGeom prst="rect">
            <a:avLst/>
          </a:prstGeom>
        </p:spPr>
      </p:pic>
      <p:sp>
        <p:nvSpPr>
          <p:cNvPr id="8" name="Google Shape;266;p44">
            <a:extLst>
              <a:ext uri="{FF2B5EF4-FFF2-40B4-BE49-F238E27FC236}">
                <a16:creationId xmlns:a16="http://schemas.microsoft.com/office/drawing/2014/main" id="{F703E10C-255B-8F2E-3199-C30545ABA5AA}"/>
              </a:ext>
            </a:extLst>
          </p:cNvPr>
          <p:cNvSpPr/>
          <p:nvPr/>
        </p:nvSpPr>
        <p:spPr>
          <a:xfrm>
            <a:off x="8577699" y="4804831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5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Faux </a:t>
            </a:r>
            <a:endParaRPr kumimoji="0" sz="15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553361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30EF6-961D-9E94-4AE7-A757033EE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2B38F6-F72B-8352-183A-648E30A78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272111"/>
            <a:ext cx="10529279" cy="267549"/>
          </a:xfrm>
        </p:spPr>
        <p:txBody>
          <a:bodyPr/>
          <a:lstStyle/>
          <a:p>
            <a:r>
              <a:rPr lang="fr-FR" dirty="0">
                <a:latin typeface="Calibri" panose="020F0502020204030204"/>
              </a:rPr>
              <a:t> Voici la réponse: </a:t>
            </a:r>
            <a:r>
              <a:rPr lang="fr-FR" dirty="0">
                <a:solidFill>
                  <a:srgbClr val="FFFF00"/>
                </a:solidFill>
                <a:latin typeface="Calibri" panose="020F0502020204030204"/>
              </a:rPr>
              <a:t>la mesure d’un angle obtus est supérieur à 90°</a:t>
            </a:r>
            <a:endParaRPr lang="fr-FR" dirty="0">
              <a:solidFill>
                <a:srgbClr val="FFFF00"/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0553A1B-9BBB-FBDF-6812-5932F5698D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A788499-2CBB-C079-9A2C-5D87ACF4DB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Google Shape;265;p44">
                <a:extLst>
                  <a:ext uri="{FF2B5EF4-FFF2-40B4-BE49-F238E27FC236}">
                    <a16:creationId xmlns:a16="http://schemas.microsoft.com/office/drawing/2014/main" id="{041469F6-004A-A0CC-99DF-9027A2F459D5}"/>
                  </a:ext>
                </a:extLst>
              </p:cNvPr>
              <p:cNvSpPr txBox="1"/>
              <p:nvPr/>
            </p:nvSpPr>
            <p:spPr>
              <a:xfrm>
                <a:off x="1342663" y="1019121"/>
                <a:ext cx="9213447" cy="3240363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defTabSz="342900">
                  <a:buClrTx/>
                </a:pPr>
                <a:r>
                  <a:rPr lang="fr-FR" sz="1800" dirty="0">
                    <a:solidFill>
                      <a:prstClr val="black"/>
                    </a:solidFill>
                  </a:rPr>
                  <a:t>L’angle </a:t>
                </a:r>
                <a14:m>
                  <m:oMath xmlns:m="http://schemas.openxmlformats.org/officeDocument/2006/math">
                    <m:r>
                      <a:rPr lang="fr-FR" sz="1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18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𝑨𝑩𝑪</m:t>
                    </m:r>
                  </m:oMath>
                </a14:m>
                <a:r>
                  <a:rPr lang="fr-FR" sz="1800" dirty="0">
                    <a:solidFill>
                      <a:prstClr val="black"/>
                    </a:solidFill>
                  </a:rPr>
                  <a:t> est un angle obtus :</a:t>
                </a:r>
              </a:p>
              <a:p>
                <a:pPr defTabSz="342900">
                  <a:buClrTx/>
                </a:pPr>
                <a:endParaRPr lang="fr-FR" sz="1800" dirty="0">
                  <a:solidFill>
                    <a:prstClr val="black"/>
                  </a:solidFill>
                </a:endParaRPr>
              </a:p>
              <a:p>
                <a:pPr defTabSz="342900">
                  <a:buClrTx/>
                </a:pPr>
                <a:endParaRPr lang="fr-FR" sz="1800" dirty="0">
                  <a:solidFill>
                    <a:prstClr val="black"/>
                  </a:solidFill>
                </a:endParaRPr>
              </a:p>
              <a:p>
                <a:pPr defTabSz="342900">
                  <a:buClrTx/>
                </a:pPr>
                <a:endParaRPr lang="fr-FR" sz="1800" dirty="0">
                  <a:solidFill>
                    <a:prstClr val="black"/>
                  </a:solidFill>
                </a:endParaRPr>
              </a:p>
              <a:p>
                <a:pPr defTabSz="342900">
                  <a:buClrTx/>
                </a:pPr>
                <a:endParaRPr lang="fr-FR" sz="1800" dirty="0">
                  <a:solidFill>
                    <a:prstClr val="black"/>
                  </a:solidFill>
                </a:endParaRPr>
              </a:p>
              <a:p>
                <a:pPr defTabSz="342900">
                  <a:buClrTx/>
                </a:pPr>
                <a:endParaRPr lang="fr-FR" sz="1800" dirty="0">
                  <a:solidFill>
                    <a:prstClr val="black"/>
                  </a:solidFill>
                </a:endParaRPr>
              </a:p>
              <a:p>
                <a:pPr defTabSz="342900">
                  <a:buClrTx/>
                </a:pPr>
                <a:endParaRPr lang="fr-FR" sz="1800" dirty="0">
                  <a:solidFill>
                    <a:prstClr val="black"/>
                  </a:solidFill>
                </a:endParaRPr>
              </a:p>
              <a:p>
                <a:pPr defTabSz="342900">
                  <a:buClrTx/>
                </a:pPr>
                <a:endParaRPr lang="fr-FR" sz="1800" dirty="0">
                  <a:solidFill>
                    <a:prstClr val="black"/>
                  </a:solidFill>
                </a:endParaRPr>
              </a:p>
              <a:p>
                <a:pPr defTabSz="342900">
                  <a:buClrTx/>
                </a:pPr>
                <a:endParaRPr lang="fr-FR" sz="1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5" name="Google Shape;265;p44">
                <a:extLst>
                  <a:ext uri="{FF2B5EF4-FFF2-40B4-BE49-F238E27FC236}">
                    <a16:creationId xmlns:a16="http://schemas.microsoft.com/office/drawing/2014/main" id="{041469F6-004A-A0CC-99DF-9027A2F459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2663" y="1019121"/>
                <a:ext cx="9213447" cy="32403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CC5C9192-52A8-A203-AF11-77D97156DD0E}"/>
              </a:ext>
            </a:extLst>
          </p:cNvPr>
          <p:cNvSpPr/>
          <p:nvPr/>
        </p:nvSpPr>
        <p:spPr>
          <a:xfrm>
            <a:off x="1342663" y="4804831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084EEDF1-3D35-57FE-B59C-A57EE615AD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151" y="2133231"/>
            <a:ext cx="5578997" cy="182531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74AD332-4517-0CC0-3AF8-4557A757D8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5684127" y="2173150"/>
            <a:ext cx="1387044" cy="109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253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CFA97-95F8-D298-AAB0-A9889DC54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puis utilisez vos rapporteurs pour  mesurer les deux angles suivants 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D059B-E1E9-7E0A-1426-60A682D893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rappelle les éléments caractéristiques d’un angle puis il explique comment on mesure un angle puis il donne 30s aux élèves pour réfléchir, puis invite deux ou trois d'entre eux à répondre.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C6A76D-C609-3FCD-D2FB-7EF6C1A8971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6E733ED-3E1B-8B45-8882-A23FF61BE2F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00CD8D-D1F0-2A4E-0066-8B7DA65EA39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F86F19F3-4653-892A-1ED0-B0D07F5D45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99" y="1193800"/>
            <a:ext cx="11376015" cy="4352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262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79C2D-56E3-AA5F-F175-B2A2874DD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51647-318E-DFA9-10D3-75A80F744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 : l’unité de mesure des angles est le degré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06E6A-E39B-F0DB-7A69-9BEFAB65055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affiche et explique les réponses tout en insistant sur la bonne utilisation du rapporteur et comment on note le degré .</a:t>
            </a:r>
          </a:p>
        </p:txBody>
      </p:sp>
      <p:sp>
        <p:nvSpPr>
          <p:cNvPr id="3" name="ZoneTexte 3">
            <a:extLst>
              <a:ext uri="{FF2B5EF4-FFF2-40B4-BE49-F238E27FC236}">
                <a16:creationId xmlns:a16="http://schemas.microsoft.com/office/drawing/2014/main" id="{C8E1FF49-56BF-A756-624A-AF8B1D5043AD}"/>
              </a:ext>
            </a:extLst>
          </p:cNvPr>
          <p:cNvSpPr txBox="1"/>
          <p:nvPr/>
        </p:nvSpPr>
        <p:spPr>
          <a:xfrm>
            <a:off x="1409331" y="3664464"/>
            <a:ext cx="9518822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B7478C2-81EA-A748-BEC8-4FBB70C8127B}"/>
              </a:ext>
            </a:extLst>
          </p:cNvPr>
          <p:cNvSpPr/>
          <p:nvPr/>
        </p:nvSpPr>
        <p:spPr>
          <a:xfrm>
            <a:off x="1410511" y="3900791"/>
            <a:ext cx="9562289" cy="15141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Image 8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FAE87A1-CEDB-E726-A695-0F59513FB3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99" y="1193800"/>
            <a:ext cx="11728623" cy="448747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50E84F4-F2F7-8C01-A589-E453E82EA3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442" y="3664464"/>
            <a:ext cx="2084012" cy="1113377"/>
          </a:xfrm>
          <a:prstGeom prst="rect">
            <a:avLst/>
          </a:prstGeom>
        </p:spPr>
      </p:pic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5544C6AC-3420-1FC5-76AC-215FCC9760A4}"/>
              </a:ext>
            </a:extLst>
          </p:cNvPr>
          <p:cNvCxnSpPr>
            <a:cxnSpLocks/>
          </p:cNvCxnSpPr>
          <p:nvPr/>
        </p:nvCxnSpPr>
        <p:spPr>
          <a:xfrm flipH="1">
            <a:off x="4942389" y="3407289"/>
            <a:ext cx="3197270" cy="12960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8" name="Image 27">
            <a:extLst>
              <a:ext uri="{FF2B5EF4-FFF2-40B4-BE49-F238E27FC236}">
                <a16:creationId xmlns:a16="http://schemas.microsoft.com/office/drawing/2014/main" id="{CB631132-E90A-FD23-F679-E76EA3ED722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0186" y="3900791"/>
            <a:ext cx="1641657" cy="877050"/>
          </a:xfrm>
          <a:prstGeom prst="rect">
            <a:avLst/>
          </a:prstGeom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263FC341-C62D-8BDB-2811-DFD9E02E465B}"/>
              </a:ext>
            </a:extLst>
          </p:cNvPr>
          <p:cNvSpPr txBox="1"/>
          <p:nvPr/>
        </p:nvSpPr>
        <p:spPr>
          <a:xfrm>
            <a:off x="6370820" y="5121968"/>
            <a:ext cx="9443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21°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D0D741EF-9E0D-65E2-36CE-369C7858B3A5}"/>
              </a:ext>
            </a:extLst>
          </p:cNvPr>
          <p:cNvSpPr txBox="1"/>
          <p:nvPr/>
        </p:nvSpPr>
        <p:spPr>
          <a:xfrm>
            <a:off x="10661843" y="5121968"/>
            <a:ext cx="9443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150°</a:t>
            </a:r>
          </a:p>
        </p:txBody>
      </p:sp>
    </p:spTree>
    <p:extLst>
      <p:ext uri="{BB962C8B-B14F-4D97-AF65-F5344CB8AC3E}">
        <p14:creationId xmlns:p14="http://schemas.microsoft.com/office/powerpoint/2010/main" val="41227372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une synthèse des prérequis qu’on a vu jusqu’ici: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94F6A-E3A6-DEDE-13D5-86ECA1D49A3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On mesure les angles avec un rapporteur 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L’unité de mesure des angles est le degré 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56B4DA2D-192B-2880-E822-A3E1222BBA23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007" y="1136650"/>
            <a:ext cx="8420439" cy="2016989"/>
          </a:xfrm>
        </p:spPr>
      </p:pic>
    </p:spTree>
    <p:extLst>
      <p:ext uri="{BB962C8B-B14F-4D97-AF65-F5344CB8AC3E}">
        <p14:creationId xmlns:p14="http://schemas.microsoft.com/office/powerpoint/2010/main" val="1274565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Exprimez vos avis: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 il attire l’attention que la longueur des côtés n’a pas d’importance dans la mesure d’un angle 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91FED8-C717-306E-32F3-B94F84117236}"/>
              </a:ext>
            </a:extLst>
          </p:cNvPr>
          <p:cNvSpPr/>
          <p:nvPr/>
        </p:nvSpPr>
        <p:spPr>
          <a:xfrm>
            <a:off x="872748" y="2214125"/>
            <a:ext cx="9382422" cy="324912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C8A3AE2-6B91-35A5-98BB-DFB7FCC7D4F9}"/>
              </a:ext>
            </a:extLst>
          </p:cNvPr>
          <p:cNvSpPr txBox="1"/>
          <p:nvPr/>
        </p:nvSpPr>
        <p:spPr>
          <a:xfrm>
            <a:off x="1318173" y="2584357"/>
            <a:ext cx="6440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Peut-on </a:t>
            </a:r>
            <a:r>
              <a:rPr lang="fr-FR" b="1" dirty="0">
                <a:solidFill>
                  <a:prstClr val="black"/>
                </a:solidFill>
                <a:latin typeface="Calibri" panose="020F0502020204030204"/>
              </a:rPr>
              <a:t>comparer la mesure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ces deux angles sans rapporteur ?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9E7CD97-1C12-373D-234C-D88E29BA4D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81" y="3693252"/>
            <a:ext cx="2622550" cy="149225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CB88AD9-635F-CC78-207F-2A94FDA473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594" y="3808852"/>
            <a:ext cx="1848092" cy="1261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0236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EA4B3D-C5A8-E4EC-ADF3-C1DBE765D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ajoute en expliquant : coder ,identifier les éléments caractéristiques ,mesurer ….</a:t>
            </a:r>
            <a:r>
              <a:rPr lang="fr-FR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etc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,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0D94698-1125-ADFD-0132-E121DBDB57F3}"/>
              </a:ext>
            </a:extLst>
          </p:cNvPr>
          <p:cNvSpPr/>
          <p:nvPr/>
        </p:nvSpPr>
        <p:spPr>
          <a:xfrm>
            <a:off x="872748" y="2214125"/>
            <a:ext cx="553606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DE43B72-94D4-B38A-2320-45BA4551F9DB}"/>
              </a:ext>
            </a:extLst>
          </p:cNvPr>
          <p:cNvSpPr txBox="1"/>
          <p:nvPr/>
        </p:nvSpPr>
        <p:spPr>
          <a:xfrm>
            <a:off x="1355118" y="2669426"/>
            <a:ext cx="4939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MA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Reconnaître et construire les angles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  <p:sp>
        <p:nvSpPr>
          <p:cNvPr id="3" name="Rectangle 2"/>
          <p:cNvSpPr/>
          <p:nvPr/>
        </p:nvSpPr>
        <p:spPr>
          <a:xfrm>
            <a:off x="2692400" y="3931920"/>
            <a:ext cx="7593132" cy="721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rgbClr val="C00000"/>
                </a:solidFill>
              </a:rPr>
              <a:t>Définitions et propriétés</a:t>
            </a:r>
          </a:p>
        </p:txBody>
      </p:sp>
    </p:spTree>
    <p:extLst>
      <p:ext uri="{BB962C8B-B14F-4D97-AF65-F5344CB8AC3E}">
        <p14:creationId xmlns:p14="http://schemas.microsoft.com/office/powerpoint/2010/main" val="24460620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A5A88-C535-1E31-A303-ACE52146A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4AA1DB-B099-DD36-86F5-121235085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vous montre la signification de deux angles adjacents 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95985A-819D-B405-1E6A-1144B07B18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Verbaliser le raisonnement à chaque étape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3CFA937-3C45-41A1-0FEF-19A4B1FF7CA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06E83BA-7D87-3127-59FC-51628FFD19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7704" y="1111169"/>
            <a:ext cx="2312524" cy="339033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D9DE3D84-5BCE-DBB1-AE22-FE91CA119EC8}"/>
                  </a:ext>
                </a:extLst>
              </p:cNvPr>
              <p:cNvSpPr txBox="1"/>
              <p:nvPr/>
            </p:nvSpPr>
            <p:spPr>
              <a:xfrm>
                <a:off x="775504" y="1724628"/>
                <a:ext cx="416037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Les deux angles  </a:t>
                </a:r>
                <a14:m>
                  <m:oMath xmlns:m="http://schemas.openxmlformats.org/officeDocument/2006/math">
                    <m:r>
                      <a:rPr lang="fr-FR" sz="200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𝐸𝐵𝐹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00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𝐹𝐵</m:t>
                    </m:r>
                    <m:r>
                      <a:rPr lang="fr-FR" sz="200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𝐺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ont : </a:t>
                </a:r>
              </a:p>
            </p:txBody>
          </p:sp>
        </mc:Choice>
        <mc:Fallback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D9DE3D84-5BCE-DBB1-AE22-FE91CA119E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504" y="1724628"/>
                <a:ext cx="4160370" cy="400110"/>
              </a:xfrm>
              <a:prstGeom prst="rect">
                <a:avLst/>
              </a:prstGeom>
              <a:blipFill>
                <a:blip r:embed="rId4"/>
                <a:stretch>
                  <a:fillRect l="-1464" t="-9091" r="-1171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ZoneTexte 9">
            <a:extLst>
              <a:ext uri="{FF2B5EF4-FFF2-40B4-BE49-F238E27FC236}">
                <a16:creationId xmlns:a16="http://schemas.microsoft.com/office/drawing/2014/main" id="{DDF85B90-280E-B796-0672-28A11571EA68}"/>
              </a:ext>
            </a:extLst>
          </p:cNvPr>
          <p:cNvSpPr txBox="1"/>
          <p:nvPr/>
        </p:nvSpPr>
        <p:spPr>
          <a:xfrm>
            <a:off x="1423686" y="2500132"/>
            <a:ext cx="24529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Même sommet :B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4617169-135F-ACEB-7316-BE1B0BCAC249}"/>
              </a:ext>
            </a:extLst>
          </p:cNvPr>
          <p:cNvSpPr txBox="1"/>
          <p:nvPr/>
        </p:nvSpPr>
        <p:spPr>
          <a:xfrm>
            <a:off x="1458410" y="3646025"/>
            <a:ext cx="27633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Un côté commun : BF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BC14F275-48E2-4C60-8158-89ADAE9B88E3}"/>
                  </a:ext>
                </a:extLst>
              </p:cNvPr>
              <p:cNvSpPr txBox="1"/>
              <p:nvPr/>
            </p:nvSpPr>
            <p:spPr>
              <a:xfrm>
                <a:off x="983596" y="5292540"/>
                <a:ext cx="523681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Les deux angles  </a:t>
                </a:r>
                <a14:m>
                  <m:oMath xmlns:m="http://schemas.openxmlformats.org/officeDocument/2006/math">
                    <m:r>
                      <a:rPr lang="fr-FR" sz="200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𝐸𝐵𝐹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00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𝐹𝐵</m:t>
                    </m:r>
                    <m:r>
                      <a:rPr lang="fr-FR" sz="200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𝐺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sont adjacent : </a:t>
                </a:r>
              </a:p>
            </p:txBody>
          </p:sp>
        </mc:Choice>
        <mc:Fallback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BC14F275-48E2-4C60-8158-89ADAE9B88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596" y="5292540"/>
                <a:ext cx="5236818" cy="400110"/>
              </a:xfrm>
              <a:prstGeom prst="rect">
                <a:avLst/>
              </a:prstGeom>
              <a:blipFill>
                <a:blip r:embed="rId5"/>
                <a:stretch>
                  <a:fillRect l="-1164" t="-7576" r="-349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/>
          <p:cNvSpPr txBox="1"/>
          <p:nvPr/>
        </p:nvSpPr>
        <p:spPr>
          <a:xfrm>
            <a:off x="1301391" y="4346702"/>
            <a:ext cx="68727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Ils sont situés d’une part et d’autre part du côté commun</a:t>
            </a:r>
          </a:p>
        </p:txBody>
      </p:sp>
    </p:spTree>
    <p:extLst>
      <p:ext uri="{BB962C8B-B14F-4D97-AF65-F5344CB8AC3E}">
        <p14:creationId xmlns:p14="http://schemas.microsoft.com/office/powerpoint/2010/main" val="81371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 explique: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CE0B6EE-8F64-5FEE-152D-DBE5A25DEFD9}"/>
              </a:ext>
            </a:extLst>
          </p:cNvPr>
          <p:cNvSpPr txBox="1">
            <a:spLocks/>
          </p:cNvSpPr>
          <p:nvPr/>
        </p:nvSpPr>
        <p:spPr>
          <a:xfrm>
            <a:off x="1142942" y="371377"/>
            <a:ext cx="10277091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Je vous montre la signification de deux angles complémentaires 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BBF4B9F2-BCE5-A3F8-E31B-0BC1E02769FF}"/>
                  </a:ext>
                </a:extLst>
              </p:cNvPr>
              <p:cNvSpPr txBox="1"/>
              <p:nvPr/>
            </p:nvSpPr>
            <p:spPr>
              <a:xfrm>
                <a:off x="2106592" y="4054425"/>
                <a:ext cx="163288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𝐵𝑂𝐴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52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°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BBF4B9F2-BCE5-A3F8-E31B-0BC1E02769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6592" y="4054425"/>
                <a:ext cx="1632883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14B477C8-607F-02F8-6A3B-7D9F1B4F1588}"/>
                  </a:ext>
                </a:extLst>
              </p:cNvPr>
              <p:cNvSpPr txBox="1"/>
              <p:nvPr/>
            </p:nvSpPr>
            <p:spPr>
              <a:xfrm>
                <a:off x="8358850" y="3854370"/>
                <a:ext cx="155222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𝐹𝐼𝐸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38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°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14B477C8-607F-02F8-6A3B-7D9F1B4F15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8850" y="3854370"/>
                <a:ext cx="1552220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Image 19">
            <a:extLst>
              <a:ext uri="{FF2B5EF4-FFF2-40B4-BE49-F238E27FC236}">
                <a16:creationId xmlns:a16="http://schemas.microsoft.com/office/drawing/2014/main" id="{26D00D79-FB7D-D0D1-AE78-6FB4E69BCF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138" y="1198402"/>
            <a:ext cx="3284966" cy="2846221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0B04465E-E426-C474-C16D-4577144F79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0871" y="1120883"/>
            <a:ext cx="3487838" cy="24486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8105618F-8BD6-4F05-7616-8BC9FFCDF102}"/>
                  </a:ext>
                </a:extLst>
              </p:cNvPr>
              <p:cNvSpPr txBox="1"/>
              <p:nvPr/>
            </p:nvSpPr>
            <p:spPr>
              <a:xfrm>
                <a:off x="3381891" y="4664597"/>
                <a:ext cx="542821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La somme des mesures de ces deux angles est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90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°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8105618F-8BD6-4F05-7616-8BC9FFCDF1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1891" y="4664597"/>
                <a:ext cx="5428217" cy="400110"/>
              </a:xfrm>
              <a:prstGeom prst="rect">
                <a:avLst/>
              </a:prstGeom>
              <a:blipFill>
                <a:blip r:embed="rId7"/>
                <a:stretch>
                  <a:fillRect l="-1168" t="-9375" b="-2812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4E868A33-19F5-5A78-98EE-23F87CFB6A86}"/>
                  </a:ext>
                </a:extLst>
              </p:cNvPr>
              <p:cNvSpPr txBox="1"/>
              <p:nvPr/>
            </p:nvSpPr>
            <p:spPr>
              <a:xfrm>
                <a:off x="3048659" y="5959713"/>
                <a:ext cx="576144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Les</a:t>
                </a:r>
                <a:r>
                  <a:rPr lang="fr-FR" sz="2000" dirty="0"/>
                  <a:t> deux angles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𝐵𝑂𝐴</m:t>
                    </m:r>
                  </m:oMath>
                </a14:m>
                <a:r>
                  <a:rPr lang="fr-FR" sz="2000" dirty="0"/>
                  <a:t>   et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𝐹𝐼𝐸</m:t>
                    </m:r>
                  </m:oMath>
                </a14:m>
                <a:r>
                  <a:rPr lang="fr-FR" sz="2000" dirty="0"/>
                  <a:t>  complémentaires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4E868A33-19F5-5A78-98EE-23F87CFB6A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659" y="5959713"/>
                <a:ext cx="5761449" cy="400110"/>
              </a:xfrm>
              <a:prstGeom prst="rect">
                <a:avLst/>
              </a:prstGeom>
              <a:blipFill>
                <a:blip r:embed="rId8"/>
                <a:stretch>
                  <a:fillRect l="-1101" t="-9375" b="-3125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B340C9AF-DBE9-CFBF-C895-9E43CE759C5F}"/>
                  </a:ext>
                </a:extLst>
              </p:cNvPr>
              <p:cNvSpPr txBox="1"/>
              <p:nvPr/>
            </p:nvSpPr>
            <p:spPr>
              <a:xfrm>
                <a:off x="4751882" y="5274769"/>
                <a:ext cx="173957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52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38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90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B340C9AF-DBE9-CFBF-C895-9E43CE759C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1882" y="5274769"/>
                <a:ext cx="1739579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23" grpId="0"/>
      <p:bldP spid="24" grpId="0"/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471CF85F-111A-2498-C33E-6F4E4254E271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193" y="1283527"/>
            <a:ext cx="3837242" cy="2541806"/>
          </a:xfrm>
        </p:spPr>
      </p:pic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4EAB9DA-654D-F7BF-3AF3-BC2CD2CCDBC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335A2654-9AE8-FBF8-0358-4EB251D982F7}"/>
              </a:ext>
            </a:extLst>
          </p:cNvPr>
          <p:cNvSpPr txBox="1">
            <a:spLocks/>
          </p:cNvSpPr>
          <p:nvPr/>
        </p:nvSpPr>
        <p:spPr>
          <a:xfrm>
            <a:off x="1142942" y="371377"/>
            <a:ext cx="10277091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Je vous montre la signification de deux angles supplémentaires  :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955DAE3-185C-CC4D-B03E-4641653C65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031" y="1335514"/>
            <a:ext cx="2996115" cy="243783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A94ABBC6-BC17-F904-5D5F-F5055662960D}"/>
                  </a:ext>
                </a:extLst>
              </p:cNvPr>
              <p:cNvSpPr txBox="1"/>
              <p:nvPr/>
            </p:nvSpPr>
            <p:spPr>
              <a:xfrm>
                <a:off x="2673751" y="4269879"/>
                <a:ext cx="177555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𝐵𝑂𝐴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122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°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A94ABBC6-BC17-F904-5D5F-F505566296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3751" y="4269879"/>
                <a:ext cx="1775551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E53BCAB-B5CF-A412-32AE-9206FDB822CB}"/>
                  </a:ext>
                </a:extLst>
              </p:cNvPr>
              <p:cNvSpPr txBox="1"/>
              <p:nvPr/>
            </p:nvSpPr>
            <p:spPr>
              <a:xfrm>
                <a:off x="7885368" y="4269879"/>
                <a:ext cx="155222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𝐹𝐼𝐸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58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°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E53BCAB-B5CF-A412-32AE-9206FDB822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5368" y="4269879"/>
                <a:ext cx="1552220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6E4FD7B1-EFE4-915D-1C4D-648485E8A389}"/>
                  </a:ext>
                </a:extLst>
              </p:cNvPr>
              <p:cNvSpPr txBox="1"/>
              <p:nvPr/>
            </p:nvSpPr>
            <p:spPr>
              <a:xfrm>
                <a:off x="3310558" y="4904380"/>
                <a:ext cx="557088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La somme des mesures de ces deux angles est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1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80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°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6E4FD7B1-EFE4-915D-1C4D-648485E8A3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0558" y="4904380"/>
                <a:ext cx="5570884" cy="400110"/>
              </a:xfrm>
              <a:prstGeom prst="rect">
                <a:avLst/>
              </a:prstGeom>
              <a:blipFill>
                <a:blip r:embed="rId7"/>
                <a:stretch>
                  <a:fillRect l="-1136" t="-9375" b="-2812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7D4201D5-3605-AB5E-8693-7E3668E68C15}"/>
                  </a:ext>
                </a:extLst>
              </p:cNvPr>
              <p:cNvSpPr txBox="1"/>
              <p:nvPr/>
            </p:nvSpPr>
            <p:spPr>
              <a:xfrm>
                <a:off x="3185814" y="5983427"/>
                <a:ext cx="567969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Les</a:t>
                </a:r>
                <a:r>
                  <a:rPr lang="fr-FR" sz="2000" dirty="0"/>
                  <a:t> deux angles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𝐵𝑂𝐴</m:t>
                    </m:r>
                  </m:oMath>
                </a14:m>
                <a:r>
                  <a:rPr lang="fr-FR" sz="2000" dirty="0"/>
                  <a:t>   et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𝐹𝐼𝐸</m:t>
                    </m:r>
                  </m:oMath>
                </a14:m>
                <a:r>
                  <a:rPr lang="fr-FR" sz="2000" dirty="0"/>
                  <a:t>  supplémentaires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7D4201D5-3605-AB5E-8693-7E3668E68C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5814" y="5983427"/>
                <a:ext cx="5679696" cy="400110"/>
              </a:xfrm>
              <a:prstGeom prst="rect">
                <a:avLst/>
              </a:prstGeom>
              <a:blipFill>
                <a:blip r:embed="rId8"/>
                <a:stretch>
                  <a:fillRect l="-1342" t="-9375" b="-3125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BC875252-B550-DC95-ADF0-54D94DA29A95}"/>
                  </a:ext>
                </a:extLst>
              </p:cNvPr>
              <p:cNvSpPr txBox="1"/>
              <p:nvPr/>
            </p:nvSpPr>
            <p:spPr>
              <a:xfrm>
                <a:off x="4736892" y="5443903"/>
                <a:ext cx="202491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122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58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180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BC875252-B550-DC95-ADF0-54D94DA29A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6892" y="5443903"/>
                <a:ext cx="2024913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536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  <p:bldP spid="17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CBBBF2FA-D744-816D-E692-D1A07255B781}"/>
              </a:ext>
            </a:extLst>
          </p:cNvPr>
          <p:cNvSpPr txBox="1">
            <a:spLocks/>
          </p:cNvSpPr>
          <p:nvPr/>
        </p:nvSpPr>
        <p:spPr>
          <a:xfrm>
            <a:off x="1142942" y="371377"/>
            <a:ext cx="10277091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Je vous montre la signification de deux angles adjacents complémentaires 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40763BB-D460-480E-B792-38CF660FAD59}"/>
                  </a:ext>
                </a:extLst>
              </p:cNvPr>
              <p:cNvSpPr txBox="1"/>
              <p:nvPr/>
            </p:nvSpPr>
            <p:spPr>
              <a:xfrm>
                <a:off x="879676" y="1921397"/>
                <a:ext cx="517725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Les deux angles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𝐴𝑂𝐵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𝐵𝑂𝐶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sont adjacents 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40763BB-D460-480E-B792-38CF660FAD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676" y="1921397"/>
                <a:ext cx="5177251" cy="400110"/>
              </a:xfrm>
              <a:prstGeom prst="rect">
                <a:avLst/>
              </a:prstGeom>
              <a:blipFill>
                <a:blip r:embed="rId4"/>
                <a:stretch>
                  <a:fillRect l="-1222" t="-9375" r="-244" b="-2812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E6299A26-F8F3-948E-0527-29F07EC60F2A}"/>
                  </a:ext>
                </a:extLst>
              </p:cNvPr>
              <p:cNvSpPr txBox="1"/>
              <p:nvPr/>
            </p:nvSpPr>
            <p:spPr>
              <a:xfrm>
                <a:off x="851366" y="4826286"/>
                <a:ext cx="717318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Les deux angles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𝐴𝑂𝐵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𝐵𝑂𝐶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sont adjacents complémentaires  </a:t>
                </a: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E6299A26-F8F3-948E-0527-29F07EC60F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366" y="4826286"/>
                <a:ext cx="7173182" cy="400110"/>
              </a:xfrm>
              <a:prstGeom prst="rect">
                <a:avLst/>
              </a:prstGeom>
              <a:blipFill>
                <a:blip r:embed="rId5"/>
                <a:stretch>
                  <a:fillRect l="-935" t="-9231" b="-276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7E46C41B-A5F8-BF63-8A0A-6A1148AEB79E}"/>
                  </a:ext>
                </a:extLst>
              </p:cNvPr>
              <p:cNvSpPr txBox="1"/>
              <p:nvPr/>
            </p:nvSpPr>
            <p:spPr>
              <a:xfrm>
                <a:off x="851366" y="3938147"/>
                <a:ext cx="261693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𝐴𝑂𝐵</m:t>
                      </m:r>
                      <m:r>
                        <a:rPr lang="fr-FR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lang="fr-F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  <m:r>
                        <a:rPr lang="fr-F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𝐵𝑂𝐶</m:t>
                      </m:r>
                      <m:r>
                        <a:rPr lang="fr-FR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90</m:t>
                      </m:r>
                      <m:r>
                        <a:rPr lang="fr-FR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°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7E46C41B-A5F8-BF63-8A0A-6A1148AEB7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366" y="3938147"/>
                <a:ext cx="2616935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Espace réservé du contenu 10">
            <a:extLst>
              <a:ext uri="{FF2B5EF4-FFF2-40B4-BE49-F238E27FC236}">
                <a16:creationId xmlns:a16="http://schemas.microsoft.com/office/drawing/2014/main" id="{189D5643-F872-9D2D-7C3F-87EC8D87B1DE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2885" y="2235994"/>
            <a:ext cx="3465747" cy="2109586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EA7F201F-3863-B4A4-8CCA-A44FD05F711C}"/>
                  </a:ext>
                </a:extLst>
              </p:cNvPr>
              <p:cNvSpPr txBox="1"/>
              <p:nvPr/>
            </p:nvSpPr>
            <p:spPr>
              <a:xfrm>
                <a:off x="879676" y="3028890"/>
                <a:ext cx="280063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𝐴𝑂𝐵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est un angle droit </a:t>
                </a: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EA7F201F-3863-B4A4-8CCA-A44FD05F71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676" y="3028890"/>
                <a:ext cx="2800638" cy="400110"/>
              </a:xfrm>
              <a:prstGeom prst="rect">
                <a:avLst/>
              </a:prstGeom>
              <a:blipFill>
                <a:blip r:embed="rId8"/>
                <a:stretch>
                  <a:fillRect t="-9091" r="-1357" b="-242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77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6D344-8C10-3972-57CC-2D48F0103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4E23C21B-91EA-E344-19F6-4975E1DF138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CAD2985-8949-9162-FFE4-48A3B27C4586}"/>
                  </a:ext>
                </a:extLst>
              </p:cNvPr>
              <p:cNvSpPr txBox="1"/>
              <p:nvPr/>
            </p:nvSpPr>
            <p:spPr>
              <a:xfrm>
                <a:off x="879676" y="1921397"/>
                <a:ext cx="515807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Les deux angles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𝐷𝐶𝐵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𝐴𝐶𝐵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sont adjacents </a:t>
                </a: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CAD2985-8949-9162-FFE4-48A3B27C45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676" y="1921397"/>
                <a:ext cx="5158079" cy="400110"/>
              </a:xfrm>
              <a:prstGeom prst="rect">
                <a:avLst/>
              </a:prstGeom>
              <a:blipFill>
                <a:blip r:embed="rId3"/>
                <a:stretch>
                  <a:fillRect l="-1229" t="-9375" r="-246" b="-2812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BF5B6B80-584F-7913-1FAC-64333875A54D}"/>
                  </a:ext>
                </a:extLst>
              </p:cNvPr>
              <p:cNvSpPr txBox="1"/>
              <p:nvPr/>
            </p:nvSpPr>
            <p:spPr>
              <a:xfrm>
                <a:off x="763929" y="5068215"/>
                <a:ext cx="703263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Les deux angles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𝐴𝑂𝐵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𝐵𝑂𝐶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sont adjacents  supplémentaires  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BF5B6B80-584F-7913-1FAC-64333875A5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929" y="5068215"/>
                <a:ext cx="7032631" cy="400110"/>
              </a:xfrm>
              <a:prstGeom prst="rect">
                <a:avLst/>
              </a:prstGeom>
              <a:blipFill>
                <a:blip r:embed="rId4"/>
                <a:stretch>
                  <a:fillRect l="-903" t="-6061" r="-903" b="-242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CA221E21-42A0-3863-D98F-EB4D3EDA013F}"/>
                  </a:ext>
                </a:extLst>
              </p:cNvPr>
              <p:cNvSpPr txBox="1"/>
              <p:nvPr/>
            </p:nvSpPr>
            <p:spPr>
              <a:xfrm>
                <a:off x="879676" y="3429000"/>
                <a:ext cx="269977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fr-FR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DCB</m:t>
                      </m:r>
                      <m:r>
                        <a:rPr lang="fr-FR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lang="fr-F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𝐴𝐶</m:t>
                      </m:r>
                      <m:r>
                        <m:rPr>
                          <m:sty m:val="p"/>
                        </m:rPr>
                        <a:rPr lang="fr-FR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D</m:t>
                      </m:r>
                      <m:r>
                        <a:rPr lang="fr-FR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180</m:t>
                      </m:r>
                      <m:r>
                        <a:rPr lang="fr-FR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°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CA221E21-42A0-3863-D98F-EB4D3EDA01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676" y="3429000"/>
                <a:ext cx="2699778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itre 1">
            <a:extLst>
              <a:ext uri="{FF2B5EF4-FFF2-40B4-BE49-F238E27FC236}">
                <a16:creationId xmlns:a16="http://schemas.microsoft.com/office/drawing/2014/main" id="{48C779CB-1799-B2FE-99F3-A41D285438FA}"/>
              </a:ext>
            </a:extLst>
          </p:cNvPr>
          <p:cNvSpPr txBox="1">
            <a:spLocks/>
          </p:cNvSpPr>
          <p:nvPr/>
        </p:nvSpPr>
        <p:spPr>
          <a:xfrm>
            <a:off x="1142942" y="371377"/>
            <a:ext cx="10277091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Je vous montre la signification de deux angles adjacents supplémentaires  :</a:t>
            </a:r>
          </a:p>
        </p:txBody>
      </p:sp>
      <p:pic>
        <p:nvPicPr>
          <p:cNvPr id="11" name="Espace réservé du contenu 10">
            <a:extLst>
              <a:ext uri="{FF2B5EF4-FFF2-40B4-BE49-F238E27FC236}">
                <a16:creationId xmlns:a16="http://schemas.microsoft.com/office/drawing/2014/main" id="{6A27F55F-D96A-C833-5133-A715ADD2C2F1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8924" y="1881608"/>
            <a:ext cx="4483560" cy="2063862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AA98A0AD-D4D2-21ED-F696-7CDB1D729FF3}"/>
                  </a:ext>
                </a:extLst>
              </p:cNvPr>
              <p:cNvSpPr txBox="1"/>
              <p:nvPr/>
            </p:nvSpPr>
            <p:spPr>
              <a:xfrm>
                <a:off x="898912" y="2675198"/>
                <a:ext cx="266130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𝐴𝐶</m:t>
                    </m:r>
                    <m:r>
                      <m:rPr>
                        <m:sty m:val="p"/>
                      </m:rPr>
                      <a:rPr lang="fr-FR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B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est un angle plat </a:t>
                </a: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AA98A0AD-D4D2-21ED-F696-7CDB1D729F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912" y="2675198"/>
                <a:ext cx="2661306" cy="400110"/>
              </a:xfrm>
              <a:prstGeom prst="rect">
                <a:avLst/>
              </a:prstGeom>
              <a:blipFill>
                <a:blip r:embed="rId7"/>
                <a:stretch>
                  <a:fillRect t="-9375" r="-1422" b="-2812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142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01012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16AAF-97FC-2AFD-CF59-78A3789DD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40223120-67C3-C0DD-33EE-FD59E94C34F3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15" y="1015576"/>
            <a:ext cx="8386152" cy="1565577"/>
          </a:xfrm>
        </p:spPr>
      </p:pic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AF24453F-295A-60D0-9882-C545A36377E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0A557C4-F780-8FF6-4A2B-77376D629C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2463" y="1711768"/>
            <a:ext cx="2705100" cy="21844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9AE08D7-11C3-5257-CAAD-38F84E1130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91" y="3114153"/>
            <a:ext cx="7315200" cy="4445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AD9D26A-BF3D-C541-5F5F-FB4CF32C04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246" y="4027430"/>
            <a:ext cx="3657600" cy="4445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EFDA131-E7DD-B42D-C073-CE2B13F01B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246" y="5075499"/>
            <a:ext cx="5803900" cy="457200"/>
          </a:xfrm>
          <a:prstGeom prst="rect">
            <a:avLst/>
          </a:prstGeom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B39F8CEA-458C-F54B-6C97-B8AAD190B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318293"/>
            <a:ext cx="10277091" cy="267549"/>
          </a:xfrm>
        </p:spPr>
        <p:txBody>
          <a:bodyPr/>
          <a:lstStyle/>
          <a:p>
            <a: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fr-FR" dirty="0"/>
              <a:t>Maintenant je vais vous montrer comment utiliser deux angles complémentaires pour calculer la mesure d’un angle :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1145310" y="646820"/>
            <a:ext cx="83404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L’enseignant explique le raisonnement</a:t>
            </a:r>
          </a:p>
        </p:txBody>
      </p:sp>
    </p:spTree>
    <p:extLst>
      <p:ext uri="{BB962C8B-B14F-4D97-AF65-F5344CB8AC3E}">
        <p14:creationId xmlns:p14="http://schemas.microsoft.com/office/powerpoint/2010/main" val="900739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56BD2-8C68-A70B-4872-29CC27123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67CB36-7EC2-095F-98ED-257B7433A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fr-FR" dirty="0"/>
              <a:t>Maintenant je vais vous montrer comment utiliser deux angles supplémentaires pour calculer la mesure d’un angle :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66534752-5E39-52B4-81A0-F31F7E7FBB56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39" y="1151639"/>
            <a:ext cx="9248996" cy="938524"/>
          </a:xfrm>
        </p:spPr>
      </p:pic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39F40BBD-6272-54AB-D8B2-C9649A5E93C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2AF1083-77BF-A9EA-3BB4-3FC101CF40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39" y="2655960"/>
            <a:ext cx="7302500" cy="4572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0994C41-701B-309F-5584-785FAB458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39" y="3678957"/>
            <a:ext cx="3810000" cy="4445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8032895-B285-81F8-BF2B-9269294675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39" y="4891429"/>
            <a:ext cx="6350000" cy="4318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A6626E6-5B58-80B3-CED6-067C7FBC9B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8458" y="3113160"/>
            <a:ext cx="3314700" cy="2159000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1145310" y="646820"/>
            <a:ext cx="83404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L’enseignant explique le raisonnement</a:t>
            </a:r>
          </a:p>
        </p:txBody>
      </p:sp>
    </p:spTree>
    <p:extLst>
      <p:ext uri="{BB962C8B-B14F-4D97-AF65-F5344CB8AC3E}">
        <p14:creationId xmlns:p14="http://schemas.microsoft.com/office/powerpoint/2010/main" val="2081148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12246D6-A33B-F818-7C8F-46D26A1D3D98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E1DF4FB8-A923-1E6E-8DA8-E834BBEE5826}"/>
              </a:ext>
            </a:extLst>
          </p:cNvPr>
          <p:cNvSpPr txBox="1"/>
          <p:nvPr/>
        </p:nvSpPr>
        <p:spPr>
          <a:xfrm>
            <a:off x="1203767" y="3148314"/>
            <a:ext cx="95690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Deux angles complémentaires sont deux angles dont la somme de</a:t>
            </a:r>
            <a:r>
              <a:rPr lang="ar-SA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leur mesures est ………… </a:t>
            </a:r>
          </a:p>
        </p:txBody>
      </p:sp>
      <p:sp>
        <p:nvSpPr>
          <p:cNvPr id="5" name="Rectangle 4"/>
          <p:cNvSpPr/>
          <p:nvPr/>
        </p:nvSpPr>
        <p:spPr>
          <a:xfrm>
            <a:off x="642026" y="570428"/>
            <a:ext cx="1034001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23824377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666108-1734-7F75-220F-889054387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rappelle la définition.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7C2704-0F06-9DB9-32FC-693A68DFFF91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3538160F-79E3-F558-E274-E0B2FD90E890}"/>
                  </a:ext>
                </a:extLst>
              </p:cNvPr>
              <p:cNvSpPr txBox="1"/>
              <p:nvPr/>
            </p:nvSpPr>
            <p:spPr>
              <a:xfrm>
                <a:off x="1203767" y="3148314"/>
                <a:ext cx="944284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Deux angles complémentaires sont deux angles dont la somme de leurs mesures est: </a:t>
                </a:r>
                <a14:m>
                  <m:oMath xmlns:m="http://schemas.openxmlformats.org/officeDocument/2006/math">
                    <m:r>
                      <a:rPr lang="fr-FR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90</m:t>
                    </m:r>
                    <m:r>
                      <a:rPr lang="fr-FR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°</m:t>
                    </m:r>
                  </m:oMath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3538160F-79E3-F558-E274-E0B2FD90E8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3767" y="3148314"/>
                <a:ext cx="9442841" cy="400110"/>
              </a:xfrm>
              <a:prstGeom prst="rect">
                <a:avLst/>
              </a:prstGeom>
              <a:blipFill>
                <a:blip r:embed="rId3"/>
                <a:stretch>
                  <a:fillRect l="-671" t="-6061" b="-242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405044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92FC0-34FD-B20C-98BF-D0271D274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3C3801-3695-37F1-4B73-89A25B12F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dirty="0"/>
              <a:t>Complétez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1369D27-439C-4D54-2C35-6734F7D0247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</a:t>
            </a:r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3B4E8D-6323-C018-DD4D-2D8858475D15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41DB55A-A9AC-F93C-2586-BF2DD189FC79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AB95225-C29F-0DE9-95E8-0916A14DD1E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FA46E02-B47F-760C-0B26-29962507BBE8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82F19E-B016-33BC-D33B-98389AFE507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B16315D8-DDA4-0D0C-8EAD-D78344DBAC41}"/>
              </a:ext>
            </a:extLst>
          </p:cNvPr>
          <p:cNvSpPr txBox="1"/>
          <p:nvPr/>
        </p:nvSpPr>
        <p:spPr>
          <a:xfrm>
            <a:off x="1203767" y="3148314"/>
            <a:ext cx="79379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Deux angles supplémentaires sont deux angles dont la somme</a:t>
            </a:r>
          </a:p>
          <a:p>
            <a:pPr algn="l"/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 de leurs mesures est ………… </a:t>
            </a:r>
          </a:p>
        </p:txBody>
      </p:sp>
    </p:spTree>
    <p:extLst>
      <p:ext uri="{BB962C8B-B14F-4D97-AF65-F5344CB8AC3E}">
        <p14:creationId xmlns:p14="http://schemas.microsoft.com/office/powerpoint/2010/main" val="288833780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5E2CE-3199-C301-0DAA-A851396F9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94B72B-C6F4-B3C3-36A9-A9D3829D4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dirty="0">
                <a:solidFill>
                  <a:schemeClr val="bg2">
                    <a:lumMod val="75000"/>
                  </a:schemeClr>
                </a:solidFill>
              </a:rPr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1672958-3892-06DC-F803-18EB4BDCD2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rappelle la définition.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B94C86-CFAD-37C2-E5D4-2FEFF797F9D4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38EBFB1E-DBB2-63A3-481B-90C1979846B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DE4BB49-11AA-6EF1-12CD-1AE398B479FF}"/>
              </a:ext>
            </a:extLst>
          </p:cNvPr>
          <p:cNvSpPr txBox="1"/>
          <p:nvPr/>
        </p:nvSpPr>
        <p:spPr>
          <a:xfrm>
            <a:off x="1203767" y="3148314"/>
            <a:ext cx="79379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Deux angles supplémentaires sont deux angles dont la somme</a:t>
            </a:r>
          </a:p>
          <a:p>
            <a:pPr algn="l"/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 de leurs mesures est </a:t>
            </a:r>
            <a:r>
              <a:rPr lang="fr-F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180°</a:t>
            </a:r>
          </a:p>
        </p:txBody>
      </p:sp>
    </p:spTree>
    <p:extLst>
      <p:ext uri="{BB962C8B-B14F-4D97-AF65-F5344CB8AC3E}">
        <p14:creationId xmlns:p14="http://schemas.microsoft.com/office/powerpoint/2010/main" val="645055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060936" y="2503890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39925" y="350219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Tache 2</a:t>
            </a: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39923" y="546506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r>
              <a:rPr lang="fr-FR" sz="2000" kern="0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Tache4</a:t>
            </a: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39924" y="4505110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r>
              <a:rPr lang="fr-FR" sz="2000" kern="0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Tache3 </a:t>
            </a: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222891" y="827348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r>
              <a:rPr lang="fr-FR" sz="2000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DS</a:t>
            </a: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41074" y="2513660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tache1</a:t>
            </a: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094595" y="3474757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149607" y="4479356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2837817" y="827348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r>
              <a:rPr lang="fr-FR" sz="2000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Correction devoir surveillé Période 2</a:t>
            </a:r>
          </a:p>
          <a:p>
            <a:pPr algn="ctr" defTabSz="685783"/>
            <a:endParaRPr lang="fr-MA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234980" y="5412828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r>
              <a:rPr lang="fr-MA" sz="2000" dirty="0">
                <a:latin typeface="Arial" panose="020B0604020202020204" pitchFamily="34" charset="0"/>
                <a:cs typeface="Arial" panose="020B0604020202020204" pitchFamily="34" charset="0"/>
              </a:rPr>
              <a:t>Déterminer la distance d’un point à une droite et la distance entre deux droites parallèles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1060093" y="1741865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               :</a:t>
            </a:r>
            <a:r>
              <a:rPr lang="ar-SA" sz="2800" b="1" dirty="0">
                <a:solidFill>
                  <a:srgbClr val="0066FF"/>
                </a:solidFill>
                <a:effectLst/>
                <a:latin typeface="Calibri" panose="020F0502020204030204" pitchFamily="34" charset="0"/>
              </a:rPr>
              <a:t>          </a:t>
            </a:r>
            <a:r>
              <a:rPr lang="fr-MA" sz="28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Les concepts de base de la géométrie dans le plan </a:t>
            </a:r>
            <a:endParaRPr lang="fr-MA" sz="2800" dirty="0">
              <a:solidFill>
                <a:schemeClr val="bg1"/>
              </a:solidFill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1134389" y="1798380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</a:t>
            </a:r>
            <a:r>
              <a:rPr lang="ar-SA" dirty="0"/>
              <a:t>7</a:t>
            </a:r>
            <a:endParaRPr lang="fr-FR" dirty="0"/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133380" y="1731987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 algn="ctr" defTabSz="685783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endParaRPr lang="fr-FR" dirty="0">
              <a:solidFill>
                <a:prstClr val="black"/>
              </a:solidFill>
              <a:sym typeface="Arial"/>
            </a:endParaRP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2992126" y="2602905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effectLst/>
                <a:latin typeface="Calibri" panose="020F0502020204030204" pitchFamily="34" charset="0"/>
              </a:rPr>
              <a:t>Reconnaître et construire les objets géométriques de base </a:t>
            </a:r>
            <a:endParaRPr lang="fr-MA" dirty="0"/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234980" y="3597190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effectLst/>
                <a:latin typeface="Calibri" panose="020F0502020204030204" pitchFamily="34" charset="0"/>
              </a:rPr>
              <a:t>Reconnaître et construire les angles</a:t>
            </a:r>
            <a:endParaRPr lang="fr-MA" dirty="0"/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305189" y="4512766"/>
            <a:ext cx="81504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effectLst/>
                <a:latin typeface="Calibri" panose="020F0502020204030204" pitchFamily="34" charset="0"/>
              </a:rPr>
              <a:t>Reconnaître et construire les polygones</a:t>
            </a:r>
            <a:endParaRPr lang="fr-MA" sz="1600" dirty="0"/>
          </a:p>
        </p:txBody>
      </p:sp>
    </p:spTree>
    <p:extLst>
      <p:ext uri="{BB962C8B-B14F-4D97-AF65-F5344CB8AC3E}">
        <p14:creationId xmlns:p14="http://schemas.microsoft.com/office/powerpoint/2010/main" val="21333520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6FEC0-6283-200D-DD0D-5CCD6D7C4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219368-8A6A-A753-4DF8-09D0E5348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dirty="0"/>
              <a:t>Complétez: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B61464C-1BE9-FC99-E0F0-7069DE1FEA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</a:t>
            </a:r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F618DF-427D-D5E8-5AA6-777153EDF4B7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0ABC9E0-1C2A-D050-DF37-CB325D212305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7ADB599-7A46-47E5-5485-A36239C6D5E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96A3D90-2B3E-A767-753D-3E2FB43876E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8F21020-DD0C-12DA-150F-0FDBA9C2A56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41C1FFA5-AB1F-DC9D-DEB0-8567A406CAA4}"/>
              </a:ext>
            </a:extLst>
          </p:cNvPr>
          <p:cNvSpPr txBox="1"/>
          <p:nvPr/>
        </p:nvSpPr>
        <p:spPr>
          <a:xfrm>
            <a:off x="1342662" y="3067291"/>
            <a:ext cx="93253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Deux angles adjacents sont deux angles ayant  même ………………et un 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22318270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57039-93AA-FE5A-1083-A0D038AD8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BDF551-33ED-8A33-8C79-4F96EADB9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dirty="0"/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80FFFC8-DD5C-064A-4F75-46BC8C0B088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rappelle la définition.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E3CF0F-AA52-4B6F-C21B-6E69D3BC0D04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7E74CB89-64AA-B4E8-0D1D-852EC396AD7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5BD5220-AC68-9A46-FE60-C991F2395267}"/>
              </a:ext>
            </a:extLst>
          </p:cNvPr>
          <p:cNvSpPr txBox="1"/>
          <p:nvPr/>
        </p:nvSpPr>
        <p:spPr>
          <a:xfrm>
            <a:off x="1342663" y="3067291"/>
            <a:ext cx="888852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Deux angles adjacents sont deux angles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ayant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même 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sommet 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et un 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côté commun </a:t>
            </a:r>
          </a:p>
          <a:p>
            <a:pPr algn="l"/>
            <a:r>
              <a:rPr lang="fr-FR" sz="20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 sont situés d’une part  et d’autre part du côté commun</a:t>
            </a:r>
          </a:p>
        </p:txBody>
      </p:sp>
    </p:spTree>
    <p:extLst>
      <p:ext uri="{BB962C8B-B14F-4D97-AF65-F5344CB8AC3E}">
        <p14:creationId xmlns:p14="http://schemas.microsoft.com/office/powerpoint/2010/main" val="7010873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18307-998E-6942-A930-9B521CD14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EF78F-93CE-5977-6C3C-57B3AF793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dirty="0">
                <a:latin typeface="Calibri" panose="020F0502020204030204"/>
              </a:rPr>
              <a:t> Complétez:</a:t>
            </a:r>
            <a:endParaRPr lang="fr-FR" sz="1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10D43-E16C-D7AE-C7F6-E8F1390E44F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EF7E7F7-F62A-09C3-AEA3-966542A136A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237CFF0-8D0E-49CC-5985-ADB88FD9B79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F5739D8-04D2-B9D2-F580-DD79C7E37B2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18DD4FE3-8919-D3D7-8740-4C96ABF3608C}"/>
                  </a:ext>
                </a:extLst>
              </p:cNvPr>
              <p:cNvSpPr txBox="1"/>
              <p:nvPr/>
            </p:nvSpPr>
            <p:spPr>
              <a:xfrm>
                <a:off x="1134320" y="1296365"/>
                <a:ext cx="8291828" cy="3520154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lvl="0" rtl="1">
                  <a:buClr>
                    <a:srgbClr val="000000"/>
                  </a:buClr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Les deux angles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∠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𝑫𝑨𝑩</m:t>
                    </m:r>
                  </m:oMath>
                </a14:m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∠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𝑪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𝑨𝑩</m:t>
                    </m:r>
                  </m:oMath>
                </a14:m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 sont adjacents supplémentaires :</a:t>
                </a:r>
              </a:p>
              <a:p>
                <a:pPr lvl="0" rtl="1">
                  <a:buClr>
                    <a:srgbClr val="000000"/>
                  </a:buClr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lvl="0" rtl="1">
                  <a:buClr>
                    <a:srgbClr val="000000"/>
                  </a:buClr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lvl="0" rtl="1">
                  <a:buClr>
                    <a:srgbClr val="000000"/>
                  </a:buClr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lvl="0" rtl="1">
                  <a:buClr>
                    <a:srgbClr val="000000"/>
                  </a:buClr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lvl="0" rtl="1">
                  <a:buClr>
                    <a:srgbClr val="000000"/>
                  </a:buClr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lvl="0" rtl="1">
                  <a:buClr>
                    <a:srgbClr val="000000"/>
                  </a:buClr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lvl="0" rtl="1">
                  <a:buClr>
                    <a:srgbClr val="000000"/>
                  </a:buClr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lvl="0" rtl="1">
                  <a:buClr>
                    <a:srgbClr val="000000"/>
                  </a:buClr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lvl="0" rtl="1">
                  <a:buClr>
                    <a:srgbClr val="000000"/>
                  </a:buClr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lvl="0" rtl="1">
                  <a:buClr>
                    <a:srgbClr val="000000"/>
                  </a:buClr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 </a:t>
                </a:r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18DD4FE3-8919-D3D7-8740-4C96ABF360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4320" y="1296365"/>
                <a:ext cx="8291828" cy="35201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9E80FFA1-C2AF-7999-52EA-F606EEDD5360}"/>
              </a:ext>
            </a:extLst>
          </p:cNvPr>
          <p:cNvSpPr/>
          <p:nvPr/>
        </p:nvSpPr>
        <p:spPr>
          <a:xfrm>
            <a:off x="1134320" y="5198343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D8AE1540-9716-DAD8-F227-82B15924136D}"/>
              </a:ext>
            </a:extLst>
          </p:cNvPr>
          <p:cNvSpPr/>
          <p:nvPr/>
        </p:nvSpPr>
        <p:spPr>
          <a:xfrm>
            <a:off x="7447737" y="519834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0D1751E-CD82-B5E2-8450-6963153D78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842" y="2155302"/>
            <a:ext cx="34417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26851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29928-044D-4844-783C-541F294EC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2E9335-9785-29B9-B4E6-7F85F91A6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dirty="0">
                <a:latin typeface="Calibri" panose="020F0502020204030204"/>
              </a:rPr>
              <a:t>𝐕𝐨𝐢𝐜𝐢 𝐥𝐚  𝐫</a:t>
            </a:r>
            <a:r>
              <a:rPr lang="fr-FR" sz="1800" dirty="0" err="1">
                <a:latin typeface="Calibri" panose="020F0502020204030204"/>
              </a:rPr>
              <a:t>é</a:t>
            </a:r>
            <a:r>
              <a:rPr lang="fr-FR" sz="1800" dirty="0">
                <a:latin typeface="Calibri" panose="020F0502020204030204"/>
              </a:rPr>
              <a:t>𝐩𝐨𝐧𝐬𝐞 :la somme des mesures de deux angles supplémentaires est 180°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F1D14D3-8182-BC7D-870C-60EBB78160C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5D8DE6E8-13E5-AF61-5BA3-E54D5E337CF2}"/>
              </a:ext>
            </a:extLst>
          </p:cNvPr>
          <p:cNvSpPr/>
          <p:nvPr/>
        </p:nvSpPr>
        <p:spPr>
          <a:xfrm>
            <a:off x="7413013" y="5463079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1BDDC2C1-3AE4-D367-3CAC-CCFE13704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0396B792-08F7-385A-3D61-F86EA130A570}"/>
                  </a:ext>
                </a:extLst>
              </p:cNvPr>
              <p:cNvSpPr txBox="1"/>
              <p:nvPr/>
            </p:nvSpPr>
            <p:spPr>
              <a:xfrm>
                <a:off x="1099596" y="1250066"/>
                <a:ext cx="8291828" cy="3520154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lvl="0" rtl="1">
                  <a:buClr>
                    <a:srgbClr val="000000"/>
                  </a:buClr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Les deux angles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∠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𝑫𝑨𝑩</m:t>
                    </m:r>
                  </m:oMath>
                </a14:m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∠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𝑪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𝑨𝑩</m:t>
                    </m:r>
                  </m:oMath>
                </a14:m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 sont adjacents </a:t>
                </a:r>
                <a:r>
                  <a:rPr lang="fr-FR" sz="1800" kern="0" dirty="0">
                    <a:solidFill>
                      <a:srgbClr val="000000"/>
                    </a:solidFill>
                    <a:sym typeface="Arial"/>
                  </a:rPr>
                  <a:t>sup</a:t>
                </a:r>
                <a:r>
                  <a:rPr kumimoji="0" lang="fr-FR" sz="18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pplémentaires</a:t>
                </a: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 :</a:t>
                </a:r>
              </a:p>
              <a:p>
                <a:pPr lvl="0" rtl="1">
                  <a:buClr>
                    <a:srgbClr val="000000"/>
                  </a:buClr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lvl="0" rtl="1">
                  <a:buClr>
                    <a:srgbClr val="000000"/>
                  </a:buClr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lvl="0" rtl="1">
                  <a:buClr>
                    <a:srgbClr val="000000"/>
                  </a:buClr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lvl="0" rtl="1">
                  <a:buClr>
                    <a:srgbClr val="000000"/>
                  </a:buClr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lvl="0" rtl="1">
                  <a:buClr>
                    <a:srgbClr val="000000"/>
                  </a:buClr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lvl="0" rtl="1">
                  <a:buClr>
                    <a:srgbClr val="000000"/>
                  </a:buClr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lvl="0" rtl="1">
                  <a:buClr>
                    <a:srgbClr val="000000"/>
                  </a:buClr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lvl="0" rtl="1">
                  <a:buClr>
                    <a:srgbClr val="000000"/>
                  </a:buClr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lvl="0" rtl="1">
                  <a:buClr>
                    <a:srgbClr val="000000"/>
                  </a:buClr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lvl="0" rtl="1">
                  <a:buClr>
                    <a:srgbClr val="000000"/>
                  </a:buClr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 </a:t>
                </a:r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0396B792-08F7-385A-3D61-F86EA130A5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9596" y="1250066"/>
                <a:ext cx="8291828" cy="35201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52E5BBE9-8EAC-77BE-C130-D680B25440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660" y="2155301"/>
            <a:ext cx="34417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96433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B5A7B-E589-22A4-F6D6-66EB65DC1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E05DC4-80D5-556D-92A7-91F30CA3A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dirty="0">
                <a:latin typeface="Calibri" panose="020F0502020204030204"/>
              </a:rPr>
              <a:t> Complétez</a:t>
            </a:r>
            <a:endParaRPr lang="fr-FR" sz="1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D00998-F361-759A-9BFB-426E8E356BF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7197A48D-FBEB-ED31-FB11-0409A03320F4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2144E6E-2C76-2E6A-3FC5-5CE9DAAF012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977BC03-88A9-F412-C01F-3482B27CB6C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ED2F5098-F1F2-BE81-A216-A0FD015415DF}"/>
              </a:ext>
            </a:extLst>
          </p:cNvPr>
          <p:cNvSpPr/>
          <p:nvPr/>
        </p:nvSpPr>
        <p:spPr>
          <a:xfrm>
            <a:off x="1423687" y="508285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8EC3807C-286D-4D6A-2AB9-168253D038DD}"/>
              </a:ext>
            </a:extLst>
          </p:cNvPr>
          <p:cNvSpPr/>
          <p:nvPr/>
        </p:nvSpPr>
        <p:spPr>
          <a:xfrm>
            <a:off x="7737104" y="511917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8774CD24-20CA-F1CF-F501-CED5796C9262}"/>
                  </a:ext>
                </a:extLst>
              </p:cNvPr>
              <p:cNvSpPr txBox="1"/>
              <p:nvPr/>
            </p:nvSpPr>
            <p:spPr>
              <a:xfrm>
                <a:off x="1423687" y="1050161"/>
                <a:ext cx="8291828" cy="3520154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lvl="0" rtl="1">
                  <a:buClr>
                    <a:srgbClr val="000000"/>
                  </a:buClr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Les deux angles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∠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𝑫𝑨𝑪</m:t>
                    </m:r>
                  </m:oMath>
                </a14:m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∠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𝑪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𝑨𝑩</m:t>
                    </m:r>
                  </m:oMath>
                </a14:m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 sont adjacents complémentaires :</a:t>
                </a:r>
              </a:p>
              <a:p>
                <a:pPr lvl="0" rtl="1">
                  <a:buClr>
                    <a:srgbClr val="000000"/>
                  </a:buClr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lvl="0" rtl="1">
                  <a:buClr>
                    <a:srgbClr val="000000"/>
                  </a:buClr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lvl="0" rtl="1">
                  <a:buClr>
                    <a:srgbClr val="000000"/>
                  </a:buClr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lvl="0" rtl="1">
                  <a:buClr>
                    <a:srgbClr val="000000"/>
                  </a:buClr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lvl="0" rtl="1">
                  <a:buClr>
                    <a:srgbClr val="000000"/>
                  </a:buClr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lvl="0" rtl="1">
                  <a:buClr>
                    <a:srgbClr val="000000"/>
                  </a:buClr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lvl="0" rtl="1">
                  <a:buClr>
                    <a:srgbClr val="000000"/>
                  </a:buClr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lvl="0" rtl="1">
                  <a:buClr>
                    <a:srgbClr val="000000"/>
                  </a:buClr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lvl="0" rtl="1">
                  <a:buClr>
                    <a:srgbClr val="000000"/>
                  </a:buClr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lvl="0" rtl="1">
                  <a:buClr>
                    <a:srgbClr val="000000"/>
                  </a:buClr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 </a:t>
                </a:r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8774CD24-20CA-F1CF-F501-CED5796C92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3687" y="1050161"/>
                <a:ext cx="8291828" cy="35201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02176191-B5F1-E1A9-A636-027B6D4DCB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719" y="1930187"/>
            <a:ext cx="3094942" cy="222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13380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EBB025-702E-B77C-F161-9159F2692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D7369B-101C-BE27-5F18-40598E130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𝐕𝐨𝐢𝐜𝐢 𝐥𝐚  𝐫</a:t>
            </a:r>
            <a:r>
              <a:rPr lang="fr-FR" dirty="0" err="1">
                <a:latin typeface="Calibri" panose="020F0502020204030204"/>
              </a:rPr>
              <a:t>é</a:t>
            </a:r>
            <a:r>
              <a:rPr lang="fr-FR" dirty="0">
                <a:latin typeface="Calibri" panose="020F0502020204030204"/>
              </a:rPr>
              <a:t>𝐩𝐨𝐧𝐬𝐞 : la somme des mesures de deux angles complémentaires est 90°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D4A3027-AA41-5A1D-B841-57EA58587E2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46BA6B1E-4C3A-A978-9891-CFF25D116F5C}"/>
              </a:ext>
            </a:extLst>
          </p:cNvPr>
          <p:cNvSpPr/>
          <p:nvPr/>
        </p:nvSpPr>
        <p:spPr>
          <a:xfrm>
            <a:off x="7737104" y="5247778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6CD88B83-3742-C033-144D-09C6015A6E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F91BAAE8-361C-2E26-DDB8-A9FC063ED051}"/>
                  </a:ext>
                </a:extLst>
              </p:cNvPr>
              <p:cNvSpPr txBox="1"/>
              <p:nvPr/>
            </p:nvSpPr>
            <p:spPr>
              <a:xfrm>
                <a:off x="1423687" y="1050161"/>
                <a:ext cx="8291828" cy="3520154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lvl="0" rtl="1">
                  <a:buClr>
                    <a:srgbClr val="000000"/>
                  </a:buClr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Les deux angles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∠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𝑫𝑨𝑪</m:t>
                    </m:r>
                  </m:oMath>
                </a14:m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∠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𝑪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𝑨𝑩</m:t>
                    </m:r>
                  </m:oMath>
                </a14:m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 sont adjacents complémentaires :</a:t>
                </a:r>
              </a:p>
              <a:p>
                <a:pPr lvl="0" rtl="1">
                  <a:buClr>
                    <a:srgbClr val="000000"/>
                  </a:buClr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lvl="0" rtl="1">
                  <a:buClr>
                    <a:srgbClr val="000000"/>
                  </a:buClr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lvl="0" rtl="1">
                  <a:buClr>
                    <a:srgbClr val="000000"/>
                  </a:buClr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lvl="0" rtl="1">
                  <a:buClr>
                    <a:srgbClr val="000000"/>
                  </a:buClr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lvl="0" rtl="1">
                  <a:buClr>
                    <a:srgbClr val="000000"/>
                  </a:buClr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lvl="0" rtl="1">
                  <a:buClr>
                    <a:srgbClr val="000000"/>
                  </a:buClr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lvl="0" rtl="1">
                  <a:buClr>
                    <a:srgbClr val="000000"/>
                  </a:buClr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lvl="0" rtl="1">
                  <a:buClr>
                    <a:srgbClr val="000000"/>
                  </a:buClr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lvl="0" rtl="1">
                  <a:buClr>
                    <a:srgbClr val="000000"/>
                  </a:buClr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lvl="0" rtl="1">
                  <a:buClr>
                    <a:srgbClr val="000000"/>
                  </a:buClr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 </a:t>
                </a:r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F91BAAE8-361C-2E26-DDB8-A9FC063ED0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3687" y="1050161"/>
                <a:ext cx="8291828" cy="35201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26C9651C-DF2B-01E1-CDC9-853CF22794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719" y="1930187"/>
            <a:ext cx="3094942" cy="222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91754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corrige d’abord puis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09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7BA3AA14-2406-2020-57FE-4C03AD3668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944" y="1037421"/>
            <a:ext cx="10776111" cy="4783158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0B70413-F3DF-D421-964C-0BA7D921C04F}"/>
              </a:ext>
            </a:extLst>
          </p:cNvPr>
          <p:cNvSpPr txBox="1"/>
          <p:nvPr/>
        </p:nvSpPr>
        <p:spPr>
          <a:xfrm>
            <a:off x="9201872" y="4780344"/>
            <a:ext cx="7176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120°</a:t>
            </a:r>
          </a:p>
        </p:txBody>
      </p:sp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2BF4B364-A4A2-0B44-4369-83B3D37FB6DE}"/>
              </a:ext>
            </a:extLst>
          </p:cNvPr>
          <p:cNvSpPr txBox="1"/>
          <p:nvPr/>
        </p:nvSpPr>
        <p:spPr>
          <a:xfrm>
            <a:off x="462987" y="1284790"/>
            <a:ext cx="26869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a) Je construis la figure :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CADDF94-B313-8C1F-5BCE-9898708936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87" y="1819154"/>
            <a:ext cx="3200400" cy="14478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93A9157-C559-CBF9-F642-C831A60F6A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710" y="1408916"/>
            <a:ext cx="2546552" cy="174705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02AA754-D6D6-BB9C-202A-09DEB1F001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508" y="1229539"/>
            <a:ext cx="2185204" cy="1889144"/>
          </a:xfrm>
          <a:prstGeom prst="rect">
            <a:avLst/>
          </a:prstGeom>
        </p:spPr>
      </p:pic>
      <p:sp>
        <p:nvSpPr>
          <p:cNvPr id="14" name="Ellipse 13">
            <a:extLst>
              <a:ext uri="{FF2B5EF4-FFF2-40B4-BE49-F238E27FC236}">
                <a16:creationId xmlns:a16="http://schemas.microsoft.com/office/drawing/2014/main" id="{353A8B2C-A671-4DBA-42AE-5702ADC939D7}"/>
              </a:ext>
            </a:extLst>
          </p:cNvPr>
          <p:cNvSpPr/>
          <p:nvPr/>
        </p:nvSpPr>
        <p:spPr>
          <a:xfrm>
            <a:off x="1565177" y="3013755"/>
            <a:ext cx="498010" cy="506393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3F45B7FB-4423-C070-54A2-BAFC61C5FA2A}"/>
              </a:ext>
            </a:extLst>
          </p:cNvPr>
          <p:cNvSpPr/>
          <p:nvPr/>
        </p:nvSpPr>
        <p:spPr>
          <a:xfrm>
            <a:off x="5767070" y="3013756"/>
            <a:ext cx="498010" cy="506393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2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B428C6F6-8B02-F04B-C0ED-AF443B3FACBD}"/>
              </a:ext>
            </a:extLst>
          </p:cNvPr>
          <p:cNvSpPr/>
          <p:nvPr/>
        </p:nvSpPr>
        <p:spPr>
          <a:xfrm>
            <a:off x="9856110" y="3013757"/>
            <a:ext cx="498010" cy="506393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90A424C7-D5A5-7C3A-A632-0360982BC6EE}"/>
                  </a:ext>
                </a:extLst>
              </p:cNvPr>
              <p:cNvSpPr txBox="1"/>
              <p:nvPr/>
            </p:nvSpPr>
            <p:spPr>
              <a:xfrm>
                <a:off x="428263" y="3842795"/>
                <a:ext cx="730571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b) Les deux angles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𝐴𝑂𝐶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𝐶𝑂𝐵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sont adjacents complémentaires  </a:t>
                </a: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90A424C7-D5A5-7C3A-A632-0360982BC6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263" y="3842795"/>
                <a:ext cx="7305718" cy="400110"/>
              </a:xfrm>
              <a:prstGeom prst="rect">
                <a:avLst/>
              </a:prstGeom>
              <a:blipFill>
                <a:blip r:embed="rId7"/>
                <a:stretch>
                  <a:fillRect l="-867" t="-6061" r="-520" b="-242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35A59B65-2A97-85E4-F588-3599E9E09EC4}"/>
                  </a:ext>
                </a:extLst>
              </p:cNvPr>
              <p:cNvSpPr txBox="1"/>
              <p:nvPr/>
            </p:nvSpPr>
            <p:spPr>
              <a:xfrm>
                <a:off x="689555" y="4418636"/>
                <a:ext cx="223381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𝐴𝑂𝐶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+</a:t>
                </a:r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𝐶𝑂𝐵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=90°</a:t>
                </a: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35A59B65-2A97-85E4-F588-3599E9E09E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555" y="4418636"/>
                <a:ext cx="2233817" cy="400110"/>
              </a:xfrm>
              <a:prstGeom prst="rect">
                <a:avLst/>
              </a:prstGeom>
              <a:blipFill>
                <a:blip r:embed="rId8"/>
                <a:stretch>
                  <a:fillRect t="-9375" r="-1695" b="-25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E3054790-DA30-B87F-A5A1-B46569B2A529}"/>
                  </a:ext>
                </a:extLst>
              </p:cNvPr>
              <p:cNvSpPr txBox="1"/>
              <p:nvPr/>
            </p:nvSpPr>
            <p:spPr>
              <a:xfrm>
                <a:off x="682906" y="5150734"/>
                <a:ext cx="182300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Or</a:t>
                </a:r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: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𝐴𝑂𝐶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=30° </a:t>
                </a: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E3054790-DA30-B87F-A5A1-B46569B2A5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906" y="5150734"/>
                <a:ext cx="1823000" cy="400110"/>
              </a:xfrm>
              <a:prstGeom prst="rect">
                <a:avLst/>
              </a:prstGeom>
              <a:blipFill>
                <a:blip r:embed="rId9"/>
                <a:stretch>
                  <a:fillRect l="-3448" t="-9091" b="-27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0C1F7DE0-055A-66BD-83B9-749F1667D20E}"/>
                  </a:ext>
                </a:extLst>
              </p:cNvPr>
              <p:cNvSpPr txBox="1"/>
              <p:nvPr/>
            </p:nvSpPr>
            <p:spPr>
              <a:xfrm>
                <a:off x="682906" y="5891514"/>
                <a:ext cx="299998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Donc :</a:t>
                </a:r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𝐶𝑂𝐵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=90°-30°=60° </a:t>
                </a: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0C1F7DE0-055A-66BD-83B9-749F1667D2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906" y="5891514"/>
                <a:ext cx="2999988" cy="400110"/>
              </a:xfrm>
              <a:prstGeom prst="rect">
                <a:avLst/>
              </a:prstGeom>
              <a:blipFill>
                <a:blip r:embed="rId10"/>
                <a:stretch>
                  <a:fillRect l="-2110" t="-6061" b="-242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ZoneTexte 22">
            <a:extLst>
              <a:ext uri="{FF2B5EF4-FFF2-40B4-BE49-F238E27FC236}">
                <a16:creationId xmlns:a16="http://schemas.microsoft.com/office/drawing/2014/main" id="{2DB41C72-1636-952D-C2F6-6CA685E031AB}"/>
              </a:ext>
            </a:extLst>
          </p:cNvPr>
          <p:cNvSpPr txBox="1"/>
          <p:nvPr/>
        </p:nvSpPr>
        <p:spPr>
          <a:xfrm>
            <a:off x="472316" y="971821"/>
            <a:ext cx="3930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1)</a:t>
            </a:r>
          </a:p>
        </p:txBody>
      </p:sp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 animBg="1"/>
      <p:bldP spid="15" grpId="0" animBg="1"/>
      <p:bldP spid="16" grpId="0" animBg="1"/>
      <p:bldP spid="17" grpId="0"/>
      <p:bldP spid="18" grpId="0"/>
      <p:bldP spid="21" grpId="0"/>
      <p:bldP spid="22" grpId="0"/>
      <p:bldP spid="23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1357E3-6E7B-E975-C3A0-12E287083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10B521-008A-CE3E-94E0-4F20CF489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5FC314C-FECE-68CA-CFD3-1E24EBB9092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CC8BCA43-B1A1-8650-54A4-E1374142626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89B7DC8-FAEE-9383-A080-1D032A5D0F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86E00E21-CC30-52B4-088E-251512EBB6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6ADE77AC-8BFC-B242-A854-4A13B876FC09}"/>
              </a:ext>
            </a:extLst>
          </p:cNvPr>
          <p:cNvSpPr txBox="1"/>
          <p:nvPr/>
        </p:nvSpPr>
        <p:spPr>
          <a:xfrm>
            <a:off x="462987" y="1284790"/>
            <a:ext cx="26869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a) Je construis la figure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A9A03C91-6AA0-9AE5-68A9-DBFF616139D2}"/>
                  </a:ext>
                </a:extLst>
              </p:cNvPr>
              <p:cNvSpPr txBox="1"/>
              <p:nvPr/>
            </p:nvSpPr>
            <p:spPr>
              <a:xfrm>
                <a:off x="428263" y="3842795"/>
                <a:ext cx="736688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b) Les deux angles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𝐴𝑂𝑁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𝑁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𝑂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𝑀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sont adjacents supplémentaires  </a:t>
                </a: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A9A03C91-6AA0-9AE5-68A9-DBFF616139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263" y="3842795"/>
                <a:ext cx="7366889" cy="400110"/>
              </a:xfrm>
              <a:prstGeom prst="rect">
                <a:avLst/>
              </a:prstGeom>
              <a:blipFill>
                <a:blip r:embed="rId4"/>
                <a:stretch>
                  <a:fillRect l="-861" t="-6061" r="-344" b="-242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07A05E32-7855-16F4-D148-E3501A0CFDAA}"/>
                  </a:ext>
                </a:extLst>
              </p:cNvPr>
              <p:cNvSpPr txBox="1"/>
              <p:nvPr/>
            </p:nvSpPr>
            <p:spPr>
              <a:xfrm>
                <a:off x="689555" y="4418636"/>
                <a:ext cx="247830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𝐴𝑂𝑁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+</a:t>
                </a:r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𝑁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𝑂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𝑀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=180°</a:t>
                </a: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07A05E32-7855-16F4-D148-E3501A0CFD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555" y="4418636"/>
                <a:ext cx="2478307" cy="400110"/>
              </a:xfrm>
              <a:prstGeom prst="rect">
                <a:avLst/>
              </a:prstGeom>
              <a:blipFill>
                <a:blip r:embed="rId5"/>
                <a:stretch>
                  <a:fillRect t="-9375" r="-1531" b="-25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2DC3B178-56B5-DC79-4122-F39662CFE11A}"/>
                  </a:ext>
                </a:extLst>
              </p:cNvPr>
              <p:cNvSpPr txBox="1"/>
              <p:nvPr/>
            </p:nvSpPr>
            <p:spPr>
              <a:xfrm>
                <a:off x="682906" y="5150734"/>
                <a:ext cx="191257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Or</a:t>
                </a:r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𝑁𝑂𝑀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=120° </a:t>
                </a: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2DC3B178-56B5-DC79-4122-F39662CFE1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906" y="5150734"/>
                <a:ext cx="1912575" cy="400110"/>
              </a:xfrm>
              <a:prstGeom prst="rect">
                <a:avLst/>
              </a:prstGeom>
              <a:blipFill>
                <a:blip r:embed="rId6"/>
                <a:stretch>
                  <a:fillRect l="-3289" t="-9091" b="-242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75933698-C845-BD87-8E94-1C121EECD774}"/>
                  </a:ext>
                </a:extLst>
              </p:cNvPr>
              <p:cNvSpPr txBox="1"/>
              <p:nvPr/>
            </p:nvSpPr>
            <p:spPr>
              <a:xfrm>
                <a:off x="682906" y="5891514"/>
                <a:ext cx="328795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Donc :</a:t>
                </a:r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𝑂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𝑁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=180°-120°=60° </a:t>
                </a: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75933698-C845-BD87-8E94-1C121EECD7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906" y="5891514"/>
                <a:ext cx="3287951" cy="400110"/>
              </a:xfrm>
              <a:prstGeom prst="rect">
                <a:avLst/>
              </a:prstGeom>
              <a:blipFill>
                <a:blip r:embed="rId7"/>
                <a:stretch>
                  <a:fillRect l="-1923" t="-6061" b="-242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ZoneTexte 11">
            <a:extLst>
              <a:ext uri="{FF2B5EF4-FFF2-40B4-BE49-F238E27FC236}">
                <a16:creationId xmlns:a16="http://schemas.microsoft.com/office/drawing/2014/main" id="{33104221-E00F-C75D-5903-5DDB05EE55B8}"/>
              </a:ext>
            </a:extLst>
          </p:cNvPr>
          <p:cNvSpPr txBox="1"/>
          <p:nvPr/>
        </p:nvSpPr>
        <p:spPr>
          <a:xfrm>
            <a:off x="472316" y="971821"/>
            <a:ext cx="3930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2)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B45DBB7-B58E-47C4-AFB8-071302D6D7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460" y="1511192"/>
            <a:ext cx="2686954" cy="176635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02FA95E7-0D67-F6C3-76CC-A08E9D71A52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507" y="1511192"/>
            <a:ext cx="3200400" cy="1582615"/>
          </a:xfrm>
          <a:prstGeom prst="rect">
            <a:avLst/>
          </a:prstGeom>
        </p:spPr>
      </p:pic>
      <p:sp>
        <p:nvSpPr>
          <p:cNvPr id="19" name="Ellipse 18">
            <a:extLst>
              <a:ext uri="{FF2B5EF4-FFF2-40B4-BE49-F238E27FC236}">
                <a16:creationId xmlns:a16="http://schemas.microsoft.com/office/drawing/2014/main" id="{B564C526-0044-FBBA-83DE-4F6451599169}"/>
              </a:ext>
            </a:extLst>
          </p:cNvPr>
          <p:cNvSpPr/>
          <p:nvPr/>
        </p:nvSpPr>
        <p:spPr>
          <a:xfrm>
            <a:off x="1565177" y="3199890"/>
            <a:ext cx="498010" cy="506393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06793C59-5CE6-D5D4-7245-82727052DFCC}"/>
              </a:ext>
            </a:extLst>
          </p:cNvPr>
          <p:cNvSpPr/>
          <p:nvPr/>
        </p:nvSpPr>
        <p:spPr>
          <a:xfrm>
            <a:off x="5767070" y="3199891"/>
            <a:ext cx="498010" cy="506393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2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7474A0DC-45FB-ED2C-F590-46FF2A7425D8}"/>
              </a:ext>
            </a:extLst>
          </p:cNvPr>
          <p:cNvSpPr/>
          <p:nvPr/>
        </p:nvSpPr>
        <p:spPr>
          <a:xfrm>
            <a:off x="9856110" y="3199892"/>
            <a:ext cx="498010" cy="506393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3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E3202362-40BC-400F-AB43-A8B02CA6E29C}"/>
              </a:ext>
            </a:extLst>
          </p:cNvPr>
          <p:cNvGrpSpPr/>
          <p:nvPr/>
        </p:nvGrpSpPr>
        <p:grpSpPr>
          <a:xfrm>
            <a:off x="328508" y="1710837"/>
            <a:ext cx="3200400" cy="1447800"/>
            <a:chOff x="271185" y="1981200"/>
            <a:chExt cx="3200400" cy="1447800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8E45F932-7D03-F6CC-F86A-1CB8893B71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185" y="1981200"/>
              <a:ext cx="3200400" cy="1447800"/>
            </a:xfrm>
            <a:prstGeom prst="rect">
              <a:avLst/>
            </a:prstGeom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BB6D001F-08F0-C2B7-3A72-FD4FA1B7A80B}"/>
                </a:ext>
              </a:extLst>
            </p:cNvPr>
            <p:cNvSpPr txBox="1"/>
            <p:nvPr/>
          </p:nvSpPr>
          <p:spPr>
            <a:xfrm>
              <a:off x="2794727" y="2418326"/>
              <a:ext cx="355214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76074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11" grpId="0"/>
      <p:bldP spid="12" grpId="0"/>
      <p:bldP spid="19" grpId="0" animBg="1"/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>
              <a:defRPr/>
            </a:pPr>
            <a:r>
              <a:rPr lang="fr-MA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Reconnaître et construire les angles</a:t>
            </a:r>
            <a:endParaRPr lang="fr-MA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/>
              <a:t>Angles adjacents </a:t>
            </a:r>
            <a:endParaRPr lang="en-US" dirty="0"/>
          </a:p>
          <a:p>
            <a:r>
              <a:rPr lang="en-US" dirty="0"/>
              <a:t>Angles </a:t>
            </a:r>
            <a:r>
              <a:rPr lang="en-US" dirty="0" err="1"/>
              <a:t>complémentaires</a:t>
            </a:r>
            <a:r>
              <a:rPr lang="en-US" dirty="0"/>
              <a:t> </a:t>
            </a:r>
          </a:p>
          <a:p>
            <a:r>
              <a:rPr lang="en-US" dirty="0"/>
              <a:t>Angles </a:t>
            </a:r>
            <a:r>
              <a:rPr lang="en-US" dirty="0" err="1"/>
              <a:t>supplimentaires</a:t>
            </a:r>
            <a:r>
              <a:rPr lang="en-US" dirty="0"/>
              <a:t> </a:t>
            </a:r>
          </a:p>
          <a:p>
            <a:endParaRPr lang="fr-FR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lvl="0"/>
            <a:r>
              <a:rPr lang="fr-FR" b="1" dirty="0"/>
              <a:t>L’élève doit d’abord identifier les angles complémentaires ou supplémentaires avant de calculer;</a:t>
            </a:r>
          </a:p>
          <a:p>
            <a:pPr lvl="0"/>
            <a:r>
              <a:rPr lang="fr-FR" b="1" dirty="0"/>
              <a:t>L’élève doit savoir lire le codage sur la figure </a:t>
            </a:r>
          </a:p>
          <a:p>
            <a:pPr lvl="0"/>
            <a:r>
              <a:rPr lang="fr-FR" b="1" dirty="0"/>
              <a:t>L’élève doit savoir rédiger la réponse correctement et clair</a:t>
            </a:r>
            <a:endParaRPr lang="fr-FR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lvl="0"/>
            <a:r>
              <a:rPr lang="fr-FR" b="1" dirty="0"/>
              <a:t>Faire la différence entre deux angles complémentaires et deux angles supplémentaires ;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09</a:t>
            </a: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3DE35DE-2A1E-F72F-47E6-99A2EF51C7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67" y="1002960"/>
            <a:ext cx="10698423" cy="4679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FFFF00"/>
                </a:solidFill>
              </a:rPr>
              <a:t>L’enseignant encourage à dire avec leurs propres mots ce qu’ils ont compris</a:t>
            </a:r>
            <a:r>
              <a:rPr lang="fr-FR" dirty="0"/>
              <a:t>.</a:t>
            </a:r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CEA782D-05BE-79AF-E660-E9DBF1F74A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323" y="1468779"/>
            <a:ext cx="11066284" cy="3658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56F8F43-73AD-DD83-5A20-E491E837EE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55" y="1879346"/>
            <a:ext cx="11094946" cy="3410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865" y="1006851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011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Le feedback ne doit pas être un jugement sur l’élève ni sur ses capacités</a:t>
            </a:r>
          </a:p>
          <a:p>
            <a:pPr algn="just"/>
            <a:r>
              <a:rPr lang="fr-FR" sz="120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Demander aux élèves de justifier leurs réponses et de verbaliser leur raisonnement</a:t>
            </a:r>
          </a:p>
          <a:p>
            <a:pPr algn="just"/>
            <a:r>
              <a:rPr lang="fr-FR" sz="140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donner de feedback ou donner du feedback de manière occasionnelle seulement</a:t>
            </a:r>
          </a:p>
          <a:p>
            <a:pPr algn="just"/>
            <a:r>
              <a:rPr lang="fr-FR" sz="140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2479</TotalTime>
  <Words>2196</Words>
  <Application>Microsoft Office PowerPoint</Application>
  <PresentationFormat>Grand écran</PresentationFormat>
  <Paragraphs>314</Paragraphs>
  <Slides>67</Slides>
  <Notes>1</Notes>
  <HiddenSlides>7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67</vt:i4>
      </vt:variant>
    </vt:vector>
  </HeadingPairs>
  <TitlesOfParts>
    <vt:vector size="76" baseType="lpstr">
      <vt:lpstr>Aptos</vt:lpstr>
      <vt:lpstr>Aptos Display</vt:lpstr>
      <vt:lpstr>Arial</vt:lpstr>
      <vt:lpstr>Calibri</vt:lpstr>
      <vt:lpstr>Cambria Math</vt:lpstr>
      <vt:lpstr>Dosis</vt:lpstr>
      <vt:lpstr>Georgia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Présentation PowerPoint</vt:lpstr>
      <vt:lpstr>Voici une situation en classe. Que remarquez-vous ? Ce comportement est-il approprié ? Pourquoi ? Que faudrait-il améliorer ou changer ?</vt:lpstr>
      <vt:lpstr>C’est un mauvais comportement. L’élève n’est pas attentif.</vt:lpstr>
      <vt:lpstr>Voici le comportement attendu</vt:lpstr>
      <vt:lpstr>Présentation PowerPoint</vt:lpstr>
      <vt:lpstr>On commence par la correction de l’exercice maison de la séance précédente.</vt:lpstr>
      <vt:lpstr>Présentation PowerPoint</vt:lpstr>
      <vt:lpstr> Complétez: </vt:lpstr>
      <vt:lpstr>Rappelez vous, le sommet d’un angle est l’origine commun des deux demi-droites formant l’angle:</vt:lpstr>
      <vt:lpstr> Complétez:</vt:lpstr>
      <vt:lpstr>Rappelez vous, le côtés d’un angle sont deux demi-droites d’origine O</vt:lpstr>
      <vt:lpstr> Complétez:</vt:lpstr>
      <vt:lpstr>Rappelez vous, on vérifie que c’est un angle droit avec une équerre, sa mesure est 90° :</vt:lpstr>
      <vt:lpstr> Répondez par vrai ou faux.</vt:lpstr>
      <vt:lpstr> Voici la réponse : un angle aigu est un angle dont la mesure est inférieur que la mesure angle droit (de mesure &lt;90°)</vt:lpstr>
      <vt:lpstr> Répondez par vrai ou faux.</vt:lpstr>
      <vt:lpstr> Voici la réponse: la mesure d’un angle obtus est supérieur à 90°</vt:lpstr>
      <vt:lpstr>Observez puis utilisez vos rapporteurs pour  mesurer les deux angles suivants :</vt:lpstr>
      <vt:lpstr>Voici la réponse : l’unité de mesure des angles est le degré  </vt:lpstr>
      <vt:lpstr>Voici une synthèse des prérequis qu’on a vu jusqu’ici:</vt:lpstr>
      <vt:lpstr>Présentation PowerPoint</vt:lpstr>
      <vt:lpstr>Exprimez vos avis:</vt:lpstr>
      <vt:lpstr>A la fin de cette séance, vous serez capables de:</vt:lpstr>
      <vt:lpstr>Présentation PowerPoint</vt:lpstr>
      <vt:lpstr>Je vous montre la signification de deux angles adjacents  :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Maintenant je vais vous montrer comment utiliser deux angles complémentaires pour calculer la mesure d’un angle :</vt:lpstr>
      <vt:lpstr>Maintenant je vais vous montrer comment utiliser deux angles supplémentaires pour calculer la mesure d’un angle :</vt:lpstr>
      <vt:lpstr>Présentation PowerPoint</vt:lpstr>
      <vt:lpstr>Complétez:</vt:lpstr>
      <vt:lpstr> 𝐕𝐨𝐢𝐜𝐢 𝐥𝐚  𝐫é𝐩𝐨𝐧𝐬𝐞.</vt:lpstr>
      <vt:lpstr>Complétez</vt:lpstr>
      <vt:lpstr> 𝐕𝐨𝐢𝐜𝐢 𝐥𝐚  𝐫é𝐩𝐨𝐧𝐬𝐞.</vt:lpstr>
      <vt:lpstr>Complétez:</vt:lpstr>
      <vt:lpstr> 𝐕𝐨𝐢𝐜𝐢 𝐥𝐚  𝐫é𝐩𝐨𝐧𝐬𝐞.</vt:lpstr>
      <vt:lpstr> Complétez:</vt:lpstr>
      <vt:lpstr>𝐕𝐨𝐢𝐜𝐢 𝐥𝐚  𝐫é𝐩𝐨𝐧𝐬𝐞 :la somme des mesures de deux angles supplémentaires est 180° </vt:lpstr>
      <vt:lpstr> Complétez</vt:lpstr>
      <vt:lpstr>𝐕𝐨𝐢𝐜𝐢 𝐥𝐚  𝐫é𝐩𝐨𝐧𝐬𝐞 : la somme des mesures de deux angles complémentaires est 90° </vt:lpstr>
      <vt:lpstr>Présentation PowerPoint</vt:lpstr>
      <vt:lpstr>Travaillez individuellement puis discutez en binômes vos réponses.</vt:lpstr>
      <vt:lpstr>Prenez la correction sur vos livrets.</vt:lpstr>
      <vt:lpstr>Prenez la correction sur vos livrets.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appris: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AMINE RADOUANE - ENSEIGNANT</cp:lastModifiedBy>
  <cp:revision>148</cp:revision>
  <dcterms:created xsi:type="dcterms:W3CDTF">2025-11-03T10:55:47Z</dcterms:created>
  <dcterms:modified xsi:type="dcterms:W3CDTF">2026-01-28T12:27:52Z</dcterms:modified>
</cp:coreProperties>
</file>