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notesSlides/notesSlide2.xml" ContentType="application/vnd.openxmlformats-officedocument.presentationml.notesSlide+xml"/>
  <Override PartName="/ppt/comments/comment3.xml" ContentType="application/vnd.openxmlformats-officedocument.presentationml.comments+xml"/>
  <Override PartName="/ppt/comments/comment4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56"/>
  </p:notesMasterIdLst>
  <p:handoutMasterIdLst>
    <p:handoutMasterId r:id="rId57"/>
  </p:handoutMasterIdLst>
  <p:sldIdLst>
    <p:sldId id="2147483553" r:id="rId4"/>
    <p:sldId id="2147483485" r:id="rId5"/>
    <p:sldId id="2147483396" r:id="rId6"/>
    <p:sldId id="2147483552" r:id="rId7"/>
    <p:sldId id="2147483626" r:id="rId8"/>
    <p:sldId id="256" r:id="rId9"/>
    <p:sldId id="2134806567" r:id="rId10"/>
    <p:sldId id="2147483627" r:id="rId11"/>
    <p:sldId id="2147483556" r:id="rId12"/>
    <p:sldId id="2147483563" r:id="rId13"/>
    <p:sldId id="2147483636" r:id="rId14"/>
    <p:sldId id="2147483637" r:id="rId15"/>
    <p:sldId id="2147483638" r:id="rId16"/>
    <p:sldId id="2147483639" r:id="rId17"/>
    <p:sldId id="2147483634" r:id="rId18"/>
    <p:sldId id="2147483635" r:id="rId19"/>
    <p:sldId id="2147483598" r:id="rId20"/>
    <p:sldId id="2147483597" r:id="rId21"/>
    <p:sldId id="2134806568" r:id="rId22"/>
    <p:sldId id="2147483594" r:id="rId23"/>
    <p:sldId id="2134805878" r:id="rId24"/>
    <p:sldId id="2147483592" r:id="rId25"/>
    <p:sldId id="2134806573" r:id="rId26"/>
    <p:sldId id="2134805887" r:id="rId27"/>
    <p:sldId id="2147483599" r:id="rId28"/>
    <p:sldId id="2147483629" r:id="rId29"/>
    <p:sldId id="2147483600" r:id="rId30"/>
    <p:sldId id="2147483630" r:id="rId31"/>
    <p:sldId id="2147483631" r:id="rId32"/>
    <p:sldId id="2147483632" r:id="rId33"/>
    <p:sldId id="2147483572" r:id="rId34"/>
    <p:sldId id="2147483576" r:id="rId35"/>
    <p:sldId id="2147483573" r:id="rId36"/>
    <p:sldId id="2147483577" r:id="rId37"/>
    <p:sldId id="2147483581" r:id="rId38"/>
    <p:sldId id="2147483586" r:id="rId39"/>
    <p:sldId id="2147483582" r:id="rId40"/>
    <p:sldId id="2147483587" r:id="rId41"/>
    <p:sldId id="2147483584" r:id="rId42"/>
    <p:sldId id="2147483596" r:id="rId43"/>
    <p:sldId id="2147483585" r:id="rId44"/>
    <p:sldId id="2147483602" r:id="rId45"/>
    <p:sldId id="2134806577" r:id="rId46"/>
    <p:sldId id="2134806551" r:id="rId47"/>
    <p:sldId id="2147483590" r:id="rId48"/>
    <p:sldId id="2134806579" r:id="rId49"/>
    <p:sldId id="2134806088" r:id="rId50"/>
    <p:sldId id="2134806582" r:id="rId51"/>
    <p:sldId id="2134806536" r:id="rId52"/>
    <p:sldId id="2147483633" r:id="rId53"/>
    <p:sldId id="2134806535" r:id="rId54"/>
    <p:sldId id="2134806584" r:id="rId5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396"/>
            <p14:sldId id="2147483552"/>
            <p14:sldId id="2147483626"/>
            <p14:sldId id="256"/>
          </p14:sldIdLst>
        </p14:section>
        <p14:section name="Contrôle des cahiers des élèves" id="{3349E447-45AA-43EF-A620-CF581E9FA99B}">
          <p14:sldIdLst/>
        </p14:section>
        <p14:section name="Activité rituelle" id="{79315A69-A635-48A2-B9BA-98FE67B817D4}">
          <p14:sldIdLst>
            <p14:sldId id="2134806567"/>
            <p14:sldId id="2147483627"/>
            <p14:sldId id="2147483556"/>
            <p14:sldId id="2147483563"/>
            <p14:sldId id="2147483636"/>
            <p14:sldId id="2147483637"/>
            <p14:sldId id="2147483638"/>
            <p14:sldId id="2147483639"/>
            <p14:sldId id="2147483634"/>
            <p14:sldId id="2147483635"/>
            <p14:sldId id="2147483598"/>
            <p14:sldId id="2147483597"/>
          </p14:sldIdLst>
        </p14:section>
        <p14:section name="Lexique" id="{343C6800-A84D-49D7-8DE8-BBB1B42005B7}">
          <p14:sldIdLst/>
        </p14:section>
        <p14:section name="Déclaration de l’objectif de la séance" id="{1F7A1ED2-DD19-4DF3-BC26-A1D65FFD1118}">
          <p14:sldIdLst>
            <p14:sldId id="2134806568"/>
            <p14:sldId id="2147483594"/>
            <p14:sldId id="2134805878"/>
            <p14:sldId id="2147483592"/>
          </p14:sldIdLst>
        </p14:section>
        <p14:section name="Tâche principale" id="{A2A5D278-252D-471E-A046-E0EEBB7C2D2B}">
          <p14:sldIdLst>
            <p14:sldId id="2134806573"/>
            <p14:sldId id="2134805887"/>
            <p14:sldId id="2147483599"/>
            <p14:sldId id="2147483629"/>
            <p14:sldId id="2147483600"/>
            <p14:sldId id="2147483630"/>
            <p14:sldId id="2147483631"/>
            <p14:sldId id="2147483632"/>
            <p14:sldId id="2147483572"/>
            <p14:sldId id="2147483576"/>
            <p14:sldId id="2147483573"/>
            <p14:sldId id="2147483577"/>
            <p14:sldId id="2147483581"/>
            <p14:sldId id="2147483586"/>
            <p14:sldId id="2147483582"/>
            <p14:sldId id="2147483587"/>
            <p14:sldId id="2147483584"/>
            <p14:sldId id="2147483596"/>
            <p14:sldId id="2147483585"/>
            <p14:sldId id="2147483602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47483590"/>
          </p14:sldIdLst>
        </p14:section>
        <p14:section name="Pratique autonome" id="{40CD8AAE-F9F0-47C4-A7F7-0976D79B8EC9}">
          <p14:sldIdLst>
            <p14:sldId id="2134806579"/>
            <p14:sldId id="2134806088"/>
          </p14:sldIdLst>
        </p14:section>
        <p14:section name="Clôture" id="{8EB5D3A0-81F1-4DE6-BEB2-58DE24DBB138}">
          <p14:sldIdLst>
            <p14:sldId id="2134806582"/>
            <p14:sldId id="2134806536"/>
            <p14:sldId id="2147483633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c" initials="p" lastIdx="5" clrIdx="0">
    <p:extLst>
      <p:ext uri="{19B8F6BF-5375-455C-9EA6-DF929625EA0E}">
        <p15:presenceInfo xmlns:p15="http://schemas.microsoft.com/office/powerpoint/2012/main" userId="pc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ADE4"/>
    <a:srgbClr val="0040C0"/>
    <a:srgbClr val="F58750"/>
    <a:srgbClr val="EB926C"/>
    <a:srgbClr val="FDDF43"/>
    <a:srgbClr val="FF6565"/>
    <a:srgbClr val="DC94DE"/>
    <a:srgbClr val="B27096"/>
    <a:srgbClr val="AB20B6"/>
    <a:srgbClr val="76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003" autoAdjust="0"/>
    <p:restoredTop sz="94690" autoAdjust="0"/>
  </p:normalViewPr>
  <p:slideViewPr>
    <p:cSldViewPr snapToGrid="0">
      <p:cViewPr varScale="1">
        <p:scale>
          <a:sx n="78" d="100"/>
          <a:sy n="78" d="100"/>
        </p:scale>
        <p:origin x="60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commentAuthors" Target="commentAuthors.xml"/><Relationship Id="rId5" Type="http://schemas.openxmlformats.org/officeDocument/2006/relationships/slide" Target="slides/slide2.xml"/><Relationship Id="rId61" Type="http://schemas.openxmlformats.org/officeDocument/2006/relationships/theme" Target="theme/theme1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presProps" Target="pres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09-24T13:56:19.416" idx="5">
    <p:pos x="10" y="1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09-21T16:01:35.040" idx="1">
    <p:pos x="10" y="10"/>
    <p:text/>
    <p:extLst>
      <p:ext uri="{C676402C-5697-4E1C-873F-D02D1690AC5C}">
        <p15:threadingInfo xmlns:p15="http://schemas.microsoft.com/office/powerpoint/2012/main" timeZoneBias="-60"/>
      </p:ext>
    </p:extLst>
  </p:cm>
  <p:cm authorId="1" dt="2025-09-23T23:27:29.992" idx="2">
    <p:pos x="10" y="146"/>
    <p:text>-125</p:text>
    <p:extLst>
      <p:ext uri="{C676402C-5697-4E1C-873F-D02D1690AC5C}">
        <p15:threadingInfo xmlns:p15="http://schemas.microsoft.com/office/powerpoint/2012/main" timeZoneBias="-60">
          <p15:parentCm authorId="1" idx="1"/>
        </p15:threadingInfo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09-24T13:26:29.513" idx="3">
    <p:pos x="10" y="10"/>
    <p:text>c'est tres long</p:text>
    <p:extLst>
      <p:ext uri="{C676402C-5697-4E1C-873F-D02D1690AC5C}">
        <p15:threadingInfo xmlns:p15="http://schemas.microsoft.com/office/powerpoint/2012/main" timeZoneBias="-6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09-24T13:27:03.768" idx="4">
    <p:pos x="10" y="10"/>
    <p:text>de meme c'est tres long, si vous avez des proposition</p:text>
    <p:extLst>
      <p:ext uri="{C676402C-5697-4E1C-873F-D02D1690AC5C}">
        <p15:threadingInfo xmlns:p15="http://schemas.microsoft.com/office/powerpoint/2012/main" timeZoneBias="-6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12/12/2025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44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02606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9.png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0.png"/><Relationship Id="rId4" Type="http://schemas.openxmlformats.org/officeDocument/2006/relationships/image" Target="../media/image49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5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8.png"/><Relationship Id="rId7" Type="http://schemas.openxmlformats.org/officeDocument/2006/relationships/image" Target="../media/image58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7.png"/><Relationship Id="rId5" Type="http://schemas.openxmlformats.org/officeDocument/2006/relationships/image" Target="../media/image560.png"/><Relationship Id="rId4" Type="http://schemas.openxmlformats.org/officeDocument/2006/relationships/image" Target="../media/image52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8.png"/><Relationship Id="rId7" Type="http://schemas.openxmlformats.org/officeDocument/2006/relationships/image" Target="../media/image63.png"/><Relationship Id="rId2" Type="http://schemas.openxmlformats.org/officeDocument/2006/relationships/image" Target="../media/image57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2.png"/><Relationship Id="rId11" Type="http://schemas.openxmlformats.org/officeDocument/2006/relationships/comments" Target="../comments/comment2.xml"/><Relationship Id="rId5" Type="http://schemas.openxmlformats.org/officeDocument/2006/relationships/image" Target="../media/image61.png"/><Relationship Id="rId10" Type="http://schemas.openxmlformats.org/officeDocument/2006/relationships/image" Target="../media/image49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70.pn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12" Type="http://schemas.openxmlformats.org/officeDocument/2006/relationships/image" Target="../media/image6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5.png"/><Relationship Id="rId11" Type="http://schemas.openxmlformats.org/officeDocument/2006/relationships/image" Target="../media/image68.png"/><Relationship Id="rId5" Type="http://schemas.openxmlformats.org/officeDocument/2006/relationships/image" Target="../media/image54.png"/><Relationship Id="rId15" Type="http://schemas.openxmlformats.org/officeDocument/2006/relationships/image" Target="../media/image72.png"/><Relationship Id="rId10" Type="http://schemas.openxmlformats.org/officeDocument/2006/relationships/image" Target="../media/image67.png"/><Relationship Id="rId4" Type="http://schemas.openxmlformats.org/officeDocument/2006/relationships/image" Target="../media/image53.png"/><Relationship Id="rId9" Type="http://schemas.openxmlformats.org/officeDocument/2006/relationships/image" Target="../media/image66.png"/><Relationship Id="rId14" Type="http://schemas.openxmlformats.org/officeDocument/2006/relationships/image" Target="../media/image7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0.png"/><Relationship Id="rId3" Type="http://schemas.openxmlformats.org/officeDocument/2006/relationships/image" Target="../media/image660.png"/><Relationship Id="rId12" Type="http://schemas.openxmlformats.org/officeDocument/2006/relationships/image" Target="../media/image7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4.png"/><Relationship Id="rId11" Type="http://schemas.openxmlformats.org/officeDocument/2006/relationships/image" Target="../media/image75.png"/><Relationship Id="rId5" Type="http://schemas.openxmlformats.org/officeDocument/2006/relationships/image" Target="../media/image670.png"/><Relationship Id="rId10" Type="http://schemas.openxmlformats.org/officeDocument/2006/relationships/image" Target="../media/image720.png"/><Relationship Id="rId4" Type="http://schemas.openxmlformats.org/officeDocument/2006/relationships/image" Target="../media/image671.png"/><Relationship Id="rId9" Type="http://schemas.openxmlformats.org/officeDocument/2006/relationships/image" Target="../media/image71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.png"/><Relationship Id="rId7" Type="http://schemas.openxmlformats.org/officeDocument/2006/relationships/image" Target="../media/image89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8.png"/><Relationship Id="rId11" Type="http://schemas.openxmlformats.org/officeDocument/2006/relationships/image" Target="../media/image93.png"/><Relationship Id="rId5" Type="http://schemas.openxmlformats.org/officeDocument/2006/relationships/image" Target="../media/image87.png"/><Relationship Id="rId10" Type="http://schemas.openxmlformats.org/officeDocument/2006/relationships/image" Target="../media/image92.png"/><Relationship Id="rId4" Type="http://schemas.openxmlformats.org/officeDocument/2006/relationships/image" Target="../media/image86.png"/><Relationship Id="rId9" Type="http://schemas.openxmlformats.org/officeDocument/2006/relationships/image" Target="../media/image9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7" Type="http://schemas.openxmlformats.org/officeDocument/2006/relationships/image" Target="../media/image104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8.png"/><Relationship Id="rId5" Type="http://schemas.openxmlformats.org/officeDocument/2006/relationships/image" Target="../media/image107.png"/><Relationship Id="rId4" Type="http://schemas.openxmlformats.org/officeDocument/2006/relationships/image" Target="../media/image10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12.png"/><Relationship Id="rId4" Type="http://schemas.openxmlformats.org/officeDocument/2006/relationships/image" Target="../media/image110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16.png"/><Relationship Id="rId4" Type="http://schemas.openxmlformats.org/officeDocument/2006/relationships/image" Target="../media/image11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5" Type="http://schemas.openxmlformats.org/officeDocument/2006/relationships/comments" Target="../comments/comment1.xml"/><Relationship Id="rId4" Type="http://schemas.openxmlformats.org/officeDocument/2006/relationships/image" Target="../media/image18.gif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3" Type="http://schemas.openxmlformats.org/officeDocument/2006/relationships/image" Target="../media/image121.png"/><Relationship Id="rId7" Type="http://schemas.openxmlformats.org/officeDocument/2006/relationships/image" Target="../media/image124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4" Type="http://schemas.openxmlformats.org/officeDocument/2006/relationships/image" Target="../media/image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28.png"/><Relationship Id="rId4" Type="http://schemas.openxmlformats.org/officeDocument/2006/relationships/image" Target="../media/image12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comments" Target="../comments/comment3.xml"/><Relationship Id="rId5" Type="http://schemas.openxmlformats.org/officeDocument/2006/relationships/image" Target="../media/image98.png"/><Relationship Id="rId4" Type="http://schemas.openxmlformats.org/officeDocument/2006/relationships/image" Target="../media/image88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13" Type="http://schemas.openxmlformats.org/officeDocument/2006/relationships/image" Target="../media/image136.png"/><Relationship Id="rId3" Type="http://schemas.openxmlformats.org/officeDocument/2006/relationships/image" Target="../media/image11.jpeg"/><Relationship Id="rId7" Type="http://schemas.openxmlformats.org/officeDocument/2006/relationships/image" Target="../media/image1300.png"/><Relationship Id="rId12" Type="http://schemas.openxmlformats.org/officeDocument/2006/relationships/image" Target="../media/image13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90.png"/><Relationship Id="rId11" Type="http://schemas.openxmlformats.org/officeDocument/2006/relationships/image" Target="../media/image134.png"/><Relationship Id="rId5" Type="http://schemas.openxmlformats.org/officeDocument/2006/relationships/image" Target="../media/image98.png"/><Relationship Id="rId10" Type="http://schemas.openxmlformats.org/officeDocument/2006/relationships/image" Target="../media/image133.png"/><Relationship Id="rId4" Type="http://schemas.openxmlformats.org/officeDocument/2006/relationships/image" Target="../media/image14.png"/><Relationship Id="rId9" Type="http://schemas.openxmlformats.org/officeDocument/2006/relationships/image" Target="../media/image132.png"/><Relationship Id="rId14" Type="http://schemas.openxmlformats.org/officeDocument/2006/relationships/image" Target="../media/image13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4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5" Type="http://schemas.openxmlformats.org/officeDocument/2006/relationships/comments" Target="../comments/comment4.xml"/><Relationship Id="rId4" Type="http://schemas.openxmlformats.org/officeDocument/2006/relationships/image" Target="../media/image10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44.png"/><Relationship Id="rId4" Type="http://schemas.openxmlformats.org/officeDocument/2006/relationships/image" Target="../media/image14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5" Type="http://schemas.microsoft.com/office/2007/relationships/hdphoto" Target="../media/hdphoto3.wdp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04657"/>
            <a:ext cx="6971977" cy="696796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FFFFFF"/>
                  </a:solidFill>
                  <a:latin typeface="+mj-lt"/>
                  <a:ea typeface="Calibri"/>
                  <a:cs typeface="Calibri"/>
                </a:rPr>
                <a:t> Tâche 2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FFFFFF"/>
                </a:solidFill>
                <a:latin typeface="+mj-lt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dirty="0">
                <a:solidFill>
                  <a:srgbClr val="FFFFFF"/>
                </a:solidFill>
                <a:latin typeface="+mj-lt"/>
                <a:ea typeface="Calibri"/>
                <a:cs typeface="Calibri"/>
              </a:endParaRP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20535" y="4507561"/>
            <a:ext cx="6971977" cy="6967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000" b="1" kern="0" dirty="0">
                  <a:solidFill>
                    <a:srgbClr val="FFFFFF"/>
                  </a:solidFill>
                  <a:latin typeface="+mj-lt"/>
                  <a:ea typeface="Calibri"/>
                  <a:cs typeface="Calibri"/>
                </a:rPr>
                <a:t>Leçon  1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FFFFFF"/>
                </a:solidFill>
                <a:latin typeface="+mj-lt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endParaRPr lang="fr-FR" sz="2000" b="1" kern="0" dirty="0">
                <a:solidFill>
                  <a:srgbClr val="FFFFFF"/>
                </a:solidFill>
                <a:latin typeface="+mj-lt"/>
                <a:ea typeface="Calibri"/>
                <a:cs typeface="Calibri"/>
              </a:endParaRP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Google Shape;731;p98">
            <a:extLst>
              <a:ext uri="{FF2B5EF4-FFF2-40B4-BE49-F238E27FC236}">
                <a16:creationId xmlns:a16="http://schemas.microsoft.com/office/drawing/2014/main" id="{29A4969A-6A72-2CD2-4F86-4A2D1E57D819}"/>
              </a:ext>
            </a:extLst>
          </p:cNvPr>
          <p:cNvSpPr txBox="1"/>
          <p:nvPr/>
        </p:nvSpPr>
        <p:spPr>
          <a:xfrm>
            <a:off x="-375234" y="1703972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Google Shape;738;p98">
            <a:extLst>
              <a:ext uri="{FF2B5EF4-FFF2-40B4-BE49-F238E27FC236}">
                <a16:creationId xmlns:a16="http://schemas.microsoft.com/office/drawing/2014/main" id="{2445AB30-1C33-6076-67DC-68BF65248ADE}"/>
              </a:ext>
            </a:extLst>
          </p:cNvPr>
          <p:cNvSpPr txBox="1"/>
          <p:nvPr/>
        </p:nvSpPr>
        <p:spPr>
          <a:xfrm>
            <a:off x="8670776" y="1658910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7" name="Google Shape;743;p98">
            <a:extLst>
              <a:ext uri="{FF2B5EF4-FFF2-40B4-BE49-F238E27FC236}">
                <a16:creationId xmlns:a16="http://schemas.microsoft.com/office/drawing/2014/main" id="{10199E15-72BE-D670-AC73-2D2515071C0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577690" y="1538489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Google Shape;744;p98">
            <a:extLst>
              <a:ext uri="{FF2B5EF4-FFF2-40B4-BE49-F238E27FC236}">
                <a16:creationId xmlns:a16="http://schemas.microsoft.com/office/drawing/2014/main" id="{FFC13489-4106-AE46-40FF-D415F77CF3E5}"/>
              </a:ext>
            </a:extLst>
          </p:cNvPr>
          <p:cNvSpPr txBox="1"/>
          <p:nvPr/>
        </p:nvSpPr>
        <p:spPr>
          <a:xfrm>
            <a:off x="8738726" y="1725418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Google Shape;745;p98">
            <a:extLst>
              <a:ext uri="{FF2B5EF4-FFF2-40B4-BE49-F238E27FC236}">
                <a16:creationId xmlns:a16="http://schemas.microsoft.com/office/drawing/2014/main" id="{5B891C88-003A-C311-9176-18D2C59C6063}"/>
              </a:ext>
            </a:extLst>
          </p:cNvPr>
          <p:cNvSpPr txBox="1"/>
          <p:nvPr/>
        </p:nvSpPr>
        <p:spPr>
          <a:xfrm>
            <a:off x="8842124" y="2350354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  <a:endParaRPr lang="fr-FR" sz="2400" b="1" kern="0" dirty="0">
              <a:solidFill>
                <a:srgbClr val="FCBF1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Google Shape;223;p26">
            <a:extLst>
              <a:ext uri="{FF2B5EF4-FFF2-40B4-BE49-F238E27FC236}">
                <a16:creationId xmlns:a16="http://schemas.microsoft.com/office/drawing/2014/main" id="{21B4C522-EAC9-F9F6-6604-E657F6245260}"/>
              </a:ext>
            </a:extLst>
          </p:cNvPr>
          <p:cNvSpPr/>
          <p:nvPr/>
        </p:nvSpPr>
        <p:spPr>
          <a:xfrm>
            <a:off x="320535" y="3184507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Période 2</a:t>
            </a:r>
            <a:endParaRPr lang="fr-FR" sz="3600" b="1" kern="0" dirty="0">
              <a:solidFill>
                <a:srgbClr val="0070C0"/>
              </a:solidFill>
              <a:ea typeface="Calibri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1" name="Picture 2" descr="A cartoon of a child and child sitting at a table writing in a notebook&#10;&#10;AI-generated content may be incorrect.">
            <a:extLst>
              <a:ext uri="{FF2B5EF4-FFF2-40B4-BE49-F238E27FC236}">
                <a16:creationId xmlns:a16="http://schemas.microsoft.com/office/drawing/2014/main" id="{0C2F2B4F-1BED-2936-6F6E-265A06B2C1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180" y="3429000"/>
            <a:ext cx="3995903" cy="2777742"/>
          </a:xfrm>
          <a:prstGeom prst="rect">
            <a:avLst/>
          </a:prstGeom>
        </p:spPr>
      </p:pic>
      <p:sp>
        <p:nvSpPr>
          <p:cNvPr id="21" name="Google Shape;223;p26">
            <a:extLst>
              <a:ext uri="{FF2B5EF4-FFF2-40B4-BE49-F238E27FC236}">
                <a16:creationId xmlns:a16="http://schemas.microsoft.com/office/drawing/2014/main" id="{87B54357-56AD-E94B-2BEB-7B454898F30C}"/>
              </a:ext>
            </a:extLst>
          </p:cNvPr>
          <p:cNvSpPr/>
          <p:nvPr/>
        </p:nvSpPr>
        <p:spPr>
          <a:xfrm>
            <a:off x="2333007" y="4624340"/>
            <a:ext cx="4861832" cy="523636"/>
          </a:xfrm>
          <a:prstGeom prst="rect">
            <a:avLst/>
          </a:prstGeom>
          <a:solidFill>
            <a:schemeClr val="accent3">
              <a:lumMod val="75000"/>
            </a:schemeClr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/>
            <a:endParaRPr lang="fr-FR" sz="2000" dirty="0"/>
          </a:p>
          <a:p>
            <a:pPr defTabSz="1219170"/>
            <a:r>
              <a:rPr lang="fr-FR" sz="2000" b="1" dirty="0">
                <a:solidFill>
                  <a:schemeClr val="bg1"/>
                </a:solidFill>
              </a:rPr>
              <a:t>Introduction aux expressions littérales</a:t>
            </a:r>
            <a:r>
              <a:rPr lang="fr-FR" sz="2000" b="1" dirty="0"/>
              <a:t> </a:t>
            </a:r>
          </a:p>
          <a:p>
            <a:pPr defTabSz="1219170"/>
            <a:endParaRPr lang="fr-FR" sz="2000" b="1" kern="0" dirty="0">
              <a:solidFill>
                <a:srgbClr val="FFFFFF"/>
              </a:solidFill>
              <a:latin typeface="+mj-lt"/>
              <a:ea typeface="Calibri"/>
              <a:cs typeface="Calibri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333007" y="5307137"/>
            <a:ext cx="34540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>
                <a:solidFill>
                  <a:schemeClr val="bg1"/>
                </a:solidFill>
              </a:rPr>
              <a:t>Écrire une expression littérale </a:t>
            </a:r>
            <a:r>
              <a:rPr lang="fr-FR" sz="2000" dirty="0">
                <a:solidFill>
                  <a:schemeClr val="bg1"/>
                </a:solidFill>
              </a:rPr>
              <a:t> </a:t>
            </a:r>
          </a:p>
          <a:p>
            <a:r>
              <a:rPr lang="fr-FR" sz="2000" b="1" dirty="0">
                <a:solidFill>
                  <a:schemeClr val="bg1"/>
                </a:solidFill>
              </a:rPr>
              <a:t>sans symbole (× et ÷) </a:t>
            </a:r>
            <a:endParaRPr lang="fr-FR" sz="2000" b="1" dirty="0">
              <a:solidFill>
                <a:schemeClr val="bg1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et explique l</a:t>
            </a:r>
            <a:r>
              <a:rPr lang="fr-MA" sz="1400" i="1" dirty="0">
                <a:solidFill>
                  <a:schemeClr val="bg1">
                    <a:lumMod val="65000"/>
                  </a:schemeClr>
                </a:solidFill>
              </a:rPr>
              <a:t>a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réponse et fait le feedback.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1FBCAEBD-B118-0B36-F355-F98E39B80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E2F7B73-081F-26F7-6F41-8DAB8729DD3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11" name="Rectangle à coins arrondis 10"/>
          <p:cNvSpPr/>
          <p:nvPr/>
        </p:nvSpPr>
        <p:spPr>
          <a:xfrm>
            <a:off x="3320372" y="5206941"/>
            <a:ext cx="5544766" cy="5642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La multiplication est commutative: le produit ne change pas si on change la place des termes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269D4A4-F44D-F155-3776-59368C134D79}"/>
              </a:ext>
            </a:extLst>
          </p:cNvPr>
          <p:cNvSpPr/>
          <p:nvPr/>
        </p:nvSpPr>
        <p:spPr>
          <a:xfrm>
            <a:off x="815905" y="2021958"/>
            <a:ext cx="10553700" cy="296833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3A62D65E-0347-E91C-4C05-A739B24ED882}"/>
                  </a:ext>
                </a:extLst>
              </p:cNvPr>
              <p:cNvSpPr txBox="1"/>
              <p:nvPr/>
            </p:nvSpPr>
            <p:spPr>
              <a:xfrm>
                <a:off x="3810309" y="3275290"/>
                <a:ext cx="493939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42900">
                  <a:buClrTx/>
                </a:pPr>
                <a14:m>
                  <m:oMath xmlns:m="http://schemas.openxmlformats.org/officeDocument/2006/math"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d>
                      <m:dPr>
                        <m:ctrlPr>
                          <a:rPr lang="fr-F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−4</m:t>
                        </m:r>
                      </m:e>
                    </m:d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=(−4)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×5=−20</m:t>
                    </m:r>
                  </m:oMath>
                </a14:m>
                <a:endParaRPr lang="fr-FR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3A62D65E-0347-E91C-4C05-A739B24ED8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309" y="3275290"/>
                <a:ext cx="4939393" cy="461665"/>
              </a:xfrm>
              <a:prstGeom prst="rect">
                <a:avLst/>
              </a:prstGeom>
              <a:blipFill>
                <a:blip r:embed="rId3"/>
                <a:stretch>
                  <a:fillRect l="-370" b="-1710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à coins arrondis 10">
            <a:extLst>
              <a:ext uri="{FF2B5EF4-FFF2-40B4-BE49-F238E27FC236}">
                <a16:creationId xmlns:a16="http://schemas.microsoft.com/office/drawing/2014/main" id="{3F35AFF5-9AB2-4CD8-271D-F5A7BBC0461C}"/>
              </a:ext>
            </a:extLst>
          </p:cNvPr>
          <p:cNvSpPr/>
          <p:nvPr/>
        </p:nvSpPr>
        <p:spPr>
          <a:xfrm>
            <a:off x="822395" y="5101617"/>
            <a:ext cx="1662546" cy="517236"/>
          </a:xfrm>
          <a:prstGeom prst="rect">
            <a:avLst/>
          </a:prstGeom>
          <a:solidFill>
            <a:schemeClr val="accent4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vrai</a:t>
            </a:r>
          </a:p>
        </p:txBody>
      </p:sp>
    </p:spTree>
    <p:extLst>
      <p:ext uri="{BB962C8B-B14F-4D97-AF65-F5344CB8AC3E}">
        <p14:creationId xmlns:p14="http://schemas.microsoft.com/office/powerpoint/2010/main" val="148218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692825" y="60749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réfléchir, puis invite les élèves à lever leurs ardoises.</a:t>
            </a:r>
          </a:p>
        </p:txBody>
      </p:sp>
      <p:sp>
        <p:nvSpPr>
          <p:cNvPr id="4" name="Rectangle 3"/>
          <p:cNvSpPr/>
          <p:nvPr/>
        </p:nvSpPr>
        <p:spPr>
          <a:xfrm>
            <a:off x="1136337" y="238158"/>
            <a:ext cx="72895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Calculer  :</a:t>
            </a:r>
          </a:p>
        </p:txBody>
      </p:sp>
      <p:sp>
        <p:nvSpPr>
          <p:cNvPr id="5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442388F-B17E-151A-E48A-2713A549C13B}"/>
              </a:ext>
            </a:extLst>
          </p:cNvPr>
          <p:cNvSpPr/>
          <p:nvPr/>
        </p:nvSpPr>
        <p:spPr>
          <a:xfrm>
            <a:off x="815905" y="2021958"/>
            <a:ext cx="10553700" cy="296833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596356B2-474B-5ECB-503F-458D233F2A36}"/>
                  </a:ext>
                </a:extLst>
              </p:cNvPr>
              <p:cNvSpPr txBox="1"/>
              <p:nvPr/>
            </p:nvSpPr>
            <p:spPr>
              <a:xfrm>
                <a:off x="2084439" y="3205593"/>
                <a:ext cx="609600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−10</m:t>
                          </m:r>
                        </m:e>
                      </m:d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1800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596356B2-474B-5ECB-503F-458D233F2A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4439" y="3205593"/>
                <a:ext cx="6096000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ZoneTexte 10">
            <a:extLst>
              <a:ext uri="{FF2B5EF4-FFF2-40B4-BE49-F238E27FC236}">
                <a16:creationId xmlns:a16="http://schemas.microsoft.com/office/drawing/2014/main" id="{C7983C23-7A86-9592-F867-A68DFC640600}"/>
              </a:ext>
            </a:extLst>
          </p:cNvPr>
          <p:cNvSpPr txBox="1"/>
          <p:nvPr/>
        </p:nvSpPr>
        <p:spPr>
          <a:xfrm>
            <a:off x="815905" y="1560293"/>
            <a:ext cx="19664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Calculer:</a:t>
            </a:r>
          </a:p>
        </p:txBody>
      </p:sp>
    </p:spTree>
    <p:extLst>
      <p:ext uri="{BB962C8B-B14F-4D97-AF65-F5344CB8AC3E}">
        <p14:creationId xmlns:p14="http://schemas.microsoft.com/office/powerpoint/2010/main" val="40277366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et explique l</a:t>
            </a:r>
            <a:r>
              <a:rPr lang="fr-MA" sz="1400" i="1" dirty="0">
                <a:solidFill>
                  <a:schemeClr val="bg1">
                    <a:lumMod val="65000"/>
                  </a:schemeClr>
                </a:solidFill>
              </a:rPr>
              <a:t>a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réponse et fait le feedback.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1FBCAEBD-B118-0B36-F355-F98E39B80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E2F7B73-081F-26F7-6F41-8DAB8729DD3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FB0CB20F-B7A0-1B3C-ADB5-827B0BD9155B}"/>
                  </a:ext>
                </a:extLst>
              </p:cNvPr>
              <p:cNvSpPr txBox="1"/>
              <p:nvPr/>
            </p:nvSpPr>
            <p:spPr>
              <a:xfrm>
                <a:off x="5860026" y="3198167"/>
                <a:ext cx="113524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42900">
                  <a:buClr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120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30</m:t>
                      </m:r>
                    </m:oMath>
                  </m:oMathPara>
                </a14:m>
                <a:endParaRPr lang="fr-FR" sz="2400" kern="1200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FB0CB20F-B7A0-1B3C-ADB5-827B0BD915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0026" y="3198167"/>
                <a:ext cx="1135249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838545B8-6E70-BE23-6367-DB08F7AC0C56}"/>
              </a:ext>
            </a:extLst>
          </p:cNvPr>
          <p:cNvSpPr/>
          <p:nvPr/>
        </p:nvSpPr>
        <p:spPr>
          <a:xfrm>
            <a:off x="815905" y="2021958"/>
            <a:ext cx="10553700" cy="296833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5DA19E0F-67F1-FA3D-AF38-7DB6E1B1BCFB}"/>
                  </a:ext>
                </a:extLst>
              </p:cNvPr>
              <p:cNvSpPr txBox="1"/>
              <p:nvPr/>
            </p:nvSpPr>
            <p:spPr>
              <a:xfrm>
                <a:off x="2084439" y="3205593"/>
                <a:ext cx="609600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−10</m:t>
                          </m:r>
                        </m:e>
                      </m:d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1800" dirty="0"/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5DA19E0F-67F1-FA3D-AF38-7DB6E1B1BC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4439" y="3205593"/>
                <a:ext cx="6096000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0689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692825" y="60749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réfléchir, puis invite les élèves à lever leurs ardoises.</a:t>
            </a:r>
          </a:p>
        </p:txBody>
      </p:sp>
      <p:sp>
        <p:nvSpPr>
          <p:cNvPr id="4" name="Rectangle 3"/>
          <p:cNvSpPr/>
          <p:nvPr/>
        </p:nvSpPr>
        <p:spPr>
          <a:xfrm>
            <a:off x="1136337" y="238158"/>
            <a:ext cx="72895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Calculer  :</a:t>
            </a:r>
          </a:p>
        </p:txBody>
      </p:sp>
      <p:sp>
        <p:nvSpPr>
          <p:cNvPr id="5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254C5DB-FDF9-B99F-866A-208CA228EADC}"/>
              </a:ext>
            </a:extLst>
          </p:cNvPr>
          <p:cNvSpPr/>
          <p:nvPr/>
        </p:nvSpPr>
        <p:spPr>
          <a:xfrm>
            <a:off x="815905" y="2021958"/>
            <a:ext cx="10553700" cy="296833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14C63B55-9B76-82C3-AE65-3E9BB7E452E6}"/>
                  </a:ext>
                </a:extLst>
              </p:cNvPr>
              <p:cNvSpPr txBox="1"/>
              <p:nvPr/>
            </p:nvSpPr>
            <p:spPr>
              <a:xfrm>
                <a:off x="2084439" y="3205593"/>
                <a:ext cx="609600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i="1">
                              <a:latin typeface="Cambria Math" panose="02040503050406030204" pitchFamily="18" charset="0"/>
                            </a:rPr>
                            <m:t>−7</m:t>
                          </m:r>
                        </m:e>
                      </m:d>
                      <m:r>
                        <a:rPr lang="fr-F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×5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1800" dirty="0"/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14C63B55-9B76-82C3-AE65-3E9BB7E452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4439" y="3205593"/>
                <a:ext cx="6096000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ZoneTexte 8">
            <a:extLst>
              <a:ext uri="{FF2B5EF4-FFF2-40B4-BE49-F238E27FC236}">
                <a16:creationId xmlns:a16="http://schemas.microsoft.com/office/drawing/2014/main" id="{24E3273E-3CEA-3868-07F0-8DB19FF2A7FE}"/>
              </a:ext>
            </a:extLst>
          </p:cNvPr>
          <p:cNvSpPr txBox="1"/>
          <p:nvPr/>
        </p:nvSpPr>
        <p:spPr>
          <a:xfrm>
            <a:off x="815905" y="1560293"/>
            <a:ext cx="19664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Calculer:</a:t>
            </a:r>
          </a:p>
        </p:txBody>
      </p:sp>
    </p:spTree>
    <p:extLst>
      <p:ext uri="{BB962C8B-B14F-4D97-AF65-F5344CB8AC3E}">
        <p14:creationId xmlns:p14="http://schemas.microsoft.com/office/powerpoint/2010/main" val="15197365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et explique l</a:t>
            </a:r>
            <a:r>
              <a:rPr lang="fr-MA" sz="1400" i="1" dirty="0">
                <a:solidFill>
                  <a:schemeClr val="bg1">
                    <a:lumMod val="65000"/>
                  </a:schemeClr>
                </a:solidFill>
              </a:rPr>
              <a:t>a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réponse et fait le feedback.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1FBCAEBD-B118-0B36-F355-F98E39B80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E2F7B73-081F-26F7-6F41-8DAB8729DD3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FB0CB20F-B7A0-1B3C-ADB5-827B0BD9155B}"/>
                  </a:ext>
                </a:extLst>
              </p:cNvPr>
              <p:cNvSpPr txBox="1"/>
              <p:nvPr/>
            </p:nvSpPr>
            <p:spPr>
              <a:xfrm>
                <a:off x="5438179" y="3205593"/>
                <a:ext cx="16705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42900">
                  <a:buClr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120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−35</m:t>
                      </m:r>
                    </m:oMath>
                  </m:oMathPara>
                </a14:m>
                <a:endParaRPr lang="fr-FR" sz="2400" kern="1200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FB0CB20F-B7A0-1B3C-ADB5-827B0BD915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8179" y="3205593"/>
                <a:ext cx="1670544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E091F638-8B6E-241A-DCAB-E2EB49D7DB35}"/>
              </a:ext>
            </a:extLst>
          </p:cNvPr>
          <p:cNvSpPr/>
          <p:nvPr/>
        </p:nvSpPr>
        <p:spPr>
          <a:xfrm>
            <a:off x="815905" y="2021958"/>
            <a:ext cx="10553700" cy="296833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9E7FABA6-B0EF-934F-D50D-6ABE0D7078BF}"/>
                  </a:ext>
                </a:extLst>
              </p:cNvPr>
              <p:cNvSpPr txBox="1"/>
              <p:nvPr/>
            </p:nvSpPr>
            <p:spPr>
              <a:xfrm>
                <a:off x="2084439" y="3205593"/>
                <a:ext cx="609600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i="1">
                              <a:latin typeface="Cambria Math" panose="02040503050406030204" pitchFamily="18" charset="0"/>
                            </a:rPr>
                            <m:t>−7</m:t>
                          </m:r>
                        </m:e>
                      </m:d>
                      <m:r>
                        <a:rPr lang="fr-F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×5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1800" dirty="0"/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9E7FABA6-B0EF-934F-D50D-6ABE0D7078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4439" y="3205593"/>
                <a:ext cx="6096000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ZoneTexte 4">
            <a:extLst>
              <a:ext uri="{FF2B5EF4-FFF2-40B4-BE49-F238E27FC236}">
                <a16:creationId xmlns:a16="http://schemas.microsoft.com/office/drawing/2014/main" id="{8720A8F5-CBDB-DD04-CB8E-48831DEA3972}"/>
              </a:ext>
            </a:extLst>
          </p:cNvPr>
          <p:cNvSpPr txBox="1"/>
          <p:nvPr/>
        </p:nvSpPr>
        <p:spPr>
          <a:xfrm>
            <a:off x="815905" y="1560293"/>
            <a:ext cx="19664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Calculer:</a:t>
            </a:r>
          </a:p>
        </p:txBody>
      </p:sp>
    </p:spTree>
    <p:extLst>
      <p:ext uri="{BB962C8B-B14F-4D97-AF65-F5344CB8AC3E}">
        <p14:creationId xmlns:p14="http://schemas.microsoft.com/office/powerpoint/2010/main" val="308083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692825" y="60749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réfléchir, puis invite les élèves à lever leurs ardoises.</a:t>
            </a:r>
          </a:p>
        </p:txBody>
      </p:sp>
      <p:sp>
        <p:nvSpPr>
          <p:cNvPr id="4" name="Rectangle 3"/>
          <p:cNvSpPr/>
          <p:nvPr/>
        </p:nvSpPr>
        <p:spPr>
          <a:xfrm>
            <a:off x="1136337" y="238158"/>
            <a:ext cx="72895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Calculer  :</a:t>
            </a:r>
          </a:p>
        </p:txBody>
      </p:sp>
      <p:sp>
        <p:nvSpPr>
          <p:cNvPr id="5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9845279-AE25-F639-BAD8-9EF8A597ADA7}"/>
              </a:ext>
            </a:extLst>
          </p:cNvPr>
          <p:cNvSpPr/>
          <p:nvPr/>
        </p:nvSpPr>
        <p:spPr>
          <a:xfrm>
            <a:off x="815905" y="2021958"/>
            <a:ext cx="10553700" cy="296833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346EC614-E7EE-2577-38C7-BBB5F6347CBD}"/>
                  </a:ext>
                </a:extLst>
              </p:cNvPr>
              <p:cNvSpPr txBox="1"/>
              <p:nvPr/>
            </p:nvSpPr>
            <p:spPr>
              <a:xfrm>
                <a:off x="2428569" y="3205593"/>
                <a:ext cx="609600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24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−6</m:t>
                          </m:r>
                        </m:e>
                      </m:d>
                      <m:r>
                        <a:rPr lang="fr-F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+8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1800" dirty="0"/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346EC614-E7EE-2577-38C7-BBB5F6347C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8569" y="3205593"/>
                <a:ext cx="6096000" cy="461665"/>
              </a:xfrm>
              <a:prstGeom prst="rect">
                <a:avLst/>
              </a:prstGeom>
              <a:blipFill>
                <a:blip r:embed="rId3"/>
                <a:stretch>
                  <a:fillRect l="-2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ZoneTexte 8">
            <a:extLst>
              <a:ext uri="{FF2B5EF4-FFF2-40B4-BE49-F238E27FC236}">
                <a16:creationId xmlns:a16="http://schemas.microsoft.com/office/drawing/2014/main" id="{F852B249-812E-050E-0EE3-0C73F50C8E40}"/>
              </a:ext>
            </a:extLst>
          </p:cNvPr>
          <p:cNvSpPr txBox="1"/>
          <p:nvPr/>
        </p:nvSpPr>
        <p:spPr>
          <a:xfrm>
            <a:off x="815905" y="1560293"/>
            <a:ext cx="19664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Calculer:</a:t>
            </a:r>
          </a:p>
        </p:txBody>
      </p:sp>
    </p:spTree>
    <p:extLst>
      <p:ext uri="{BB962C8B-B14F-4D97-AF65-F5344CB8AC3E}">
        <p14:creationId xmlns:p14="http://schemas.microsoft.com/office/powerpoint/2010/main" val="31575053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et explique l</a:t>
            </a:r>
            <a:r>
              <a:rPr lang="fr-MA" sz="1400" i="1" dirty="0">
                <a:solidFill>
                  <a:schemeClr val="bg1">
                    <a:lumMod val="65000"/>
                  </a:schemeClr>
                </a:solidFill>
              </a:rPr>
              <a:t>a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réponse et fait le feedback.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1FBCAEBD-B118-0B36-F355-F98E39B80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E2F7B73-081F-26F7-6F41-8DAB8729DD3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FB0CB20F-B7A0-1B3C-ADB5-827B0BD9155B}"/>
                  </a:ext>
                </a:extLst>
              </p:cNvPr>
              <p:cNvSpPr txBox="1"/>
              <p:nvPr/>
            </p:nvSpPr>
            <p:spPr>
              <a:xfrm>
                <a:off x="4384347" y="3216298"/>
                <a:ext cx="16115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42900">
                  <a:buClr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120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−12+8</m:t>
                      </m:r>
                    </m:oMath>
                  </m:oMathPara>
                </a14:m>
                <a:endParaRPr lang="fr-FR" sz="2400" kern="1200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FB0CB20F-B7A0-1B3C-ADB5-827B0BD915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4347" y="3216298"/>
                <a:ext cx="1611550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330CDDD1-9E8E-D6D2-6E71-3A23071BA2F1}"/>
              </a:ext>
            </a:extLst>
          </p:cNvPr>
          <p:cNvSpPr/>
          <p:nvPr/>
        </p:nvSpPr>
        <p:spPr>
          <a:xfrm>
            <a:off x="815905" y="2021958"/>
            <a:ext cx="10553700" cy="296833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1C5035D-AD19-8375-C004-AA786CE83E94}"/>
              </a:ext>
            </a:extLst>
          </p:cNvPr>
          <p:cNvSpPr txBox="1"/>
          <p:nvPr/>
        </p:nvSpPr>
        <p:spPr>
          <a:xfrm>
            <a:off x="815905" y="1560293"/>
            <a:ext cx="19664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Calculer: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7B7C9FF8-B73C-0F2A-E4AA-5539100C5CCA}"/>
                  </a:ext>
                </a:extLst>
              </p:cNvPr>
              <p:cNvSpPr txBox="1"/>
              <p:nvPr/>
            </p:nvSpPr>
            <p:spPr>
              <a:xfrm>
                <a:off x="2428569" y="3205593"/>
                <a:ext cx="609600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24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−6</m:t>
                          </m:r>
                        </m:e>
                      </m:d>
                      <m:r>
                        <a:rPr lang="fr-F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+8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180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7B7C9FF8-B73C-0F2A-E4AA-5539100C5C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8569" y="3205593"/>
                <a:ext cx="6096000" cy="461665"/>
              </a:xfrm>
              <a:prstGeom prst="rect">
                <a:avLst/>
              </a:prstGeom>
              <a:blipFill>
                <a:blip r:embed="rId4"/>
                <a:stretch>
                  <a:fillRect l="-2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80A8756C-4025-2F5D-4242-ACD5FA34802B}"/>
                  </a:ext>
                </a:extLst>
              </p:cNvPr>
              <p:cNvSpPr txBox="1"/>
              <p:nvPr/>
            </p:nvSpPr>
            <p:spPr>
              <a:xfrm>
                <a:off x="5704962" y="3227003"/>
                <a:ext cx="98228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42900">
                  <a:buClr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120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=−4</m:t>
                      </m:r>
                    </m:oMath>
                  </m:oMathPara>
                </a14:m>
                <a:endParaRPr lang="fr-FR" sz="2400" kern="1200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80A8756C-4025-2F5D-4242-ACD5FA3480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4962" y="3227003"/>
                <a:ext cx="98228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12664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C</a:t>
            </a:r>
            <a:r>
              <a:rPr lang="fr-FR" sz="1600" b="1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omplétez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 : </a:t>
            </a:r>
            <a:endParaRPr kumimoji="0" lang="fr-FR" sz="1600" b="1" i="0" u="none" strike="sng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38" y="2176762"/>
            <a:ext cx="9753523" cy="2069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6663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4E51221F-EDD7-AFE6-5042-30703A1A31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38" y="2176762"/>
            <a:ext cx="9753523" cy="2069366"/>
          </a:xfrm>
          <a:prstGeom prst="rect">
            <a:avLst/>
          </a:prstGeom>
        </p:spPr>
      </p:pic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voici la réponse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: </a:t>
            </a:r>
            <a:endParaRPr kumimoji="0" lang="fr-FR" sz="1600" b="1" i="0" u="none" strike="sng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/>
              <p:cNvSpPr txBox="1"/>
              <p:nvPr/>
            </p:nvSpPr>
            <p:spPr>
              <a:xfrm>
                <a:off x="4253837" y="3275111"/>
                <a:ext cx="124110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14+4+6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3837" y="3275111"/>
                <a:ext cx="1241109" cy="307777"/>
              </a:xfrm>
              <a:prstGeom prst="rect">
                <a:avLst/>
              </a:prstGeom>
              <a:blipFill>
                <a:blip r:embed="rId4"/>
                <a:stretch>
                  <a:fillRect l="-4433" r="-4433" b="-58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/>
              <p:cNvSpPr txBox="1"/>
              <p:nvPr/>
            </p:nvSpPr>
            <p:spPr>
              <a:xfrm>
                <a:off x="4242321" y="3721291"/>
                <a:ext cx="34304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24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8" name="ZoneTexte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2321" y="3721291"/>
                <a:ext cx="343043" cy="307777"/>
              </a:xfrm>
              <a:prstGeom prst="rect">
                <a:avLst/>
              </a:prstGeom>
              <a:blipFill>
                <a:blip r:embed="rId5"/>
                <a:stretch>
                  <a:fillRect l="-17857" r="-16071" b="-58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08071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sX0" fmla="*/ 0 w 1263390"/>
              <a:gd name="csY0" fmla="*/ 0 h 1226820"/>
              <a:gd name="csX1" fmla="*/ 408496 w 1263390"/>
              <a:gd name="csY1" fmla="*/ 0 h 1226820"/>
              <a:gd name="csX2" fmla="*/ 842260 w 1263390"/>
              <a:gd name="csY2" fmla="*/ 0 h 1226820"/>
              <a:gd name="csX3" fmla="*/ 1263390 w 1263390"/>
              <a:gd name="csY3" fmla="*/ 0 h 1226820"/>
              <a:gd name="csX4" fmla="*/ 1263390 w 1263390"/>
              <a:gd name="csY4" fmla="*/ 372135 h 1226820"/>
              <a:gd name="csX5" fmla="*/ 1263390 w 1263390"/>
              <a:gd name="csY5" fmla="*/ 805612 h 1226820"/>
              <a:gd name="csX6" fmla="*/ 1263390 w 1263390"/>
              <a:gd name="csY6" fmla="*/ 1226820 h 1226820"/>
              <a:gd name="csX7" fmla="*/ 842260 w 1263390"/>
              <a:gd name="csY7" fmla="*/ 1226820 h 1226820"/>
              <a:gd name="csX8" fmla="*/ 446398 w 1263390"/>
              <a:gd name="csY8" fmla="*/ 1226820 h 1226820"/>
              <a:gd name="csX9" fmla="*/ 0 w 1263390"/>
              <a:gd name="csY9" fmla="*/ 1226820 h 1226820"/>
              <a:gd name="csX10" fmla="*/ 0 w 1263390"/>
              <a:gd name="csY10" fmla="*/ 854685 h 1226820"/>
              <a:gd name="csX11" fmla="*/ 0 w 1263390"/>
              <a:gd name="csY11" fmla="*/ 458013 h 1226820"/>
              <a:gd name="csX12" fmla="*/ 0 w 1263390"/>
              <a:gd name="csY12" fmla="*/ 0 h 12268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7999" y="597763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réfléchir, puis invite les élèves à lever leurs ardoises.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8469549" y="4967592"/>
            <a:ext cx="2338309" cy="554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itre 1">
                <a:extLst>
                  <a:ext uri="{FF2B5EF4-FFF2-40B4-BE49-F238E27FC236}">
                    <a16:creationId xmlns:a16="http://schemas.microsoft.com/office/drawing/2014/main" id="{13196E3F-9CD2-DEEA-A12B-B61E5CCB516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85064" y="330214"/>
                <a:ext cx="9718086" cy="267549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fr-FR" sz="1600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 À votre avis comment peut –on écrire </a:t>
                </a:r>
                <a14:m>
                  <m:oMath xmlns:m="http://schemas.openxmlformats.org/officeDocument/2006/math"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𝒚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</m:t>
                    </m:r>
                  </m:oMath>
                </a14:m>
                <a:r>
                  <a:rPr lang="fr-FR" sz="1600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 ?</a:t>
                </a:r>
                <a:endParaRPr lang="fr-FR" sz="1600" dirty="0"/>
              </a:p>
            </p:txBody>
          </p:sp>
        </mc:Choice>
        <mc:Fallback xmlns="">
          <p:sp>
            <p:nvSpPr>
              <p:cNvPr id="8" name="Titre 1">
                <a:extLst>
                  <a:ext uri="{FF2B5EF4-FFF2-40B4-BE49-F238E27FC236}">
                    <a16:creationId xmlns:a16="http://schemas.microsoft.com/office/drawing/2014/main" id="{13196E3F-9CD2-DEEA-A12B-B61E5CCB51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064" y="330214"/>
                <a:ext cx="9718086" cy="267549"/>
              </a:xfrm>
              <a:prstGeom prst="rect">
                <a:avLst/>
              </a:prstGeom>
              <a:blipFill>
                <a:blip r:embed="rId2"/>
                <a:stretch>
                  <a:fillRect t="-15909" b="-4545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10" name="Picture 2" descr="Lever la main - Icônes mains et gestes gratuites">
            <a:extLst>
              <a:ext uri="{FF2B5EF4-FFF2-40B4-BE49-F238E27FC236}">
                <a16:creationId xmlns:a16="http://schemas.microsoft.com/office/drawing/2014/main" id="{18C2F648-5CC3-A984-016B-D362A91F7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3343" y="902563"/>
            <a:ext cx="710120" cy="594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2">
                <a:extLst>
                  <a:ext uri="{FF2B5EF4-FFF2-40B4-BE49-F238E27FC236}">
                    <a16:creationId xmlns:a16="http://schemas.microsoft.com/office/drawing/2014/main" id="{EB0C1D34-7D2E-0024-CDBD-213721C62F6C}"/>
                  </a:ext>
                </a:extLst>
              </p:cNvPr>
              <p:cNvSpPr txBox="1"/>
              <p:nvPr/>
            </p:nvSpPr>
            <p:spPr>
              <a:xfrm>
                <a:off x="3839407" y="3536806"/>
                <a:ext cx="3887796" cy="83099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none">
                <a:spAutoFit/>
              </a:bodyPr>
              <a:lstStyle/>
              <a:p>
                <a:pPr algn="ctr" defTabSz="685800">
                  <a:buClrTx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8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4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4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4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4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4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  <m:r>
                        <a:rPr lang="fr-FR" sz="4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sz="2700" dirty="0">
                  <a:solidFill>
                    <a:srgbClr val="FF0000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16" name="TextBox 2">
                <a:extLst>
                  <a:ext uri="{FF2B5EF4-FFF2-40B4-BE49-F238E27FC236}">
                    <a16:creationId xmlns:a16="http://schemas.microsoft.com/office/drawing/2014/main" id="{EB0C1D34-7D2E-0024-CDBD-213721C62F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9407" y="3536806"/>
                <a:ext cx="3887796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2558059" y="2490197"/>
                <a:ext cx="7504316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fr-FR" sz="2400">
                    <a:solidFill>
                      <a:schemeClr val="tx1"/>
                    </a:solidFill>
                  </a:rPr>
                  <a:t> </a:t>
                </a:r>
                <a:r>
                  <a:rPr lang="fr-FR" sz="2400" dirty="0">
                    <a:solidFill>
                      <a:schemeClr val="tx1"/>
                    </a:solidFill>
                  </a:rPr>
                  <a:t>À votre avis peut-on supprimer le symbole de la multiplication entre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fr-FR" sz="2400" dirty="0">
                    <a:solidFill>
                      <a:schemeClr val="tx1"/>
                    </a:solidFill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sz="2400" dirty="0">
                    <a:solidFill>
                      <a:schemeClr val="tx1"/>
                    </a:solidFill>
                  </a:rPr>
                  <a:t> ?</a:t>
                </a: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8059" y="2490197"/>
                <a:ext cx="7504316" cy="830997"/>
              </a:xfrm>
              <a:prstGeom prst="rect">
                <a:avLst/>
              </a:prstGeom>
              <a:blipFill>
                <a:blip r:embed="rId5"/>
                <a:stretch>
                  <a:fillRect l="-1300" t="-5839" b="-1532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8694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83207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212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786492"/>
            <a:ext cx="9119476" cy="20795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 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01848" y="3278703"/>
            <a:ext cx="9977968" cy="532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2800" b="1" dirty="0">
                <a:solidFill>
                  <a:schemeClr val="accent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Écrire une expression littérale </a:t>
            </a:r>
            <a:r>
              <a:rPr lang="fr-FR" sz="2800" b="1" dirty="0">
                <a:solidFill>
                  <a:schemeClr val="accent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sans symbole (× et ÷)</a:t>
            </a:r>
            <a:endParaRPr lang="fr-FR" sz="28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D_A_01">
                <a:extLst>
                  <a:ext uri="{FF2B5EF4-FFF2-40B4-BE49-F238E27FC236}">
                    <a16:creationId xmlns:a16="http://schemas.microsoft.com/office/drawing/2014/main" id="{F12169F3-1E1E-5674-AF58-0D9FDBFD6406}"/>
                  </a:ext>
                </a:extLst>
              </p:cNvPr>
              <p:cNvSpPr txBox="1"/>
              <p:nvPr/>
            </p:nvSpPr>
            <p:spPr>
              <a:xfrm>
                <a:off x="815905" y="18165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>
                  <a:spcAft>
                    <a:spcPts val="400"/>
                  </a:spcAft>
                </a:pPr>
                <a:r>
                  <a:rPr lang="fr-FR" sz="1600" dirty="0">
                    <a:solidFill>
                      <a:prstClr val="white">
                        <a:lumMod val="65000"/>
                      </a:prstClr>
                    </a:solidFill>
                  </a:rPr>
                  <a:t>A la fin de cette séance, vous serez capables d’écrire des expressions comme: </a:t>
                </a:r>
                <a14:m>
                  <m:oMath xmlns:m="http://schemas.openxmlformats.org/officeDocument/2006/math">
                    <m:r>
                      <a:rPr lang="fr-FR" sz="1600" b="1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1600" b="1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sz="1600" b="1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  <m:r>
                      <a:rPr lang="fr-FR" sz="1600" b="1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fr-FR" sz="1600" b="1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𝒚</m:t>
                    </m:r>
                    <m:r>
                      <a:rPr lang="fr-FR" sz="1600" b="1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  <m:r>
                      <a:rPr lang="fr-FR" sz="1600" b="1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</m:t>
                    </m:r>
                  </m:oMath>
                </a14:m>
                <a:r>
                  <a:rPr lang="fr-FR" sz="1600" dirty="0">
                    <a:solidFill>
                      <a:prstClr val="white">
                        <a:lumMod val="65000"/>
                      </a:prstClr>
                    </a:solidFill>
                  </a:rPr>
                  <a:t> sans symboles: </a:t>
                </a:r>
                <a14:m>
                  <m:oMath xmlns:m="http://schemas.openxmlformats.org/officeDocument/2006/math">
                    <m:r>
                      <a:rPr lang="fr-FR" sz="1600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fr-FR" sz="1600" dirty="0">
                    <a:solidFill>
                      <a:prstClr val="white">
                        <a:lumMod val="65000"/>
                      </a:prstClr>
                    </a:solidFill>
                  </a:rPr>
                  <a:t> et </a:t>
                </a:r>
                <a14:m>
                  <m:oMath xmlns:m="http://schemas.openxmlformats.org/officeDocument/2006/math">
                    <m:r>
                      <a:rPr lang="fr-FR" sz="1600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endParaRPr lang="fr-FR" sz="1600" b="1" dirty="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D_A_01">
                <a:extLst>
                  <a:ext uri="{FF2B5EF4-FFF2-40B4-BE49-F238E27FC236}">
                    <a16:creationId xmlns:a16="http://schemas.microsoft.com/office/drawing/2014/main" id="{F12169F3-1E1E-5674-AF58-0D9FDBFD64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905" y="18165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 l="-3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5637178" y="2971800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 dirty="0"/>
          </a:p>
        </p:txBody>
      </p:sp>
      <p:sp>
        <p:nvSpPr>
          <p:cNvPr id="16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139877" y="1656055"/>
                <a:ext cx="8426393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fr-FR" sz="2400" dirty="0">
                    <a:solidFill>
                      <a:schemeClr val="tx1"/>
                    </a:solidFill>
                  </a:rPr>
                  <a:t>A la fin de cette séance, vous serez capables d’écrire des expressions comme: </a:t>
                </a:r>
                <a14:m>
                  <m:oMath xmlns:m="http://schemas.openxmlformats.org/officeDocument/2006/math">
                    <m:r>
                      <a:rPr lang="fr-FR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  <m:r>
                      <a:rPr lang="fr-FR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fr-FR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𝒚</m:t>
                    </m:r>
                    <m:r>
                      <a:rPr lang="fr-FR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  <m:r>
                      <a:rPr lang="fr-FR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</m:t>
                    </m:r>
                  </m:oMath>
                </a14:m>
                <a:r>
                  <a:rPr lang="fr-FR" sz="2400" dirty="0">
                    <a:solidFill>
                      <a:schemeClr val="tx1"/>
                    </a:solidFill>
                  </a:rPr>
                  <a:t> sans les  symboles: </a:t>
                </a:r>
                <a14:m>
                  <m:oMath xmlns:m="http://schemas.openxmlformats.org/officeDocument/2006/math">
                    <m:r>
                      <a:rPr lang="fr-FR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fr-FR" sz="2400" dirty="0">
                    <a:solidFill>
                      <a:schemeClr val="tx1"/>
                    </a:solidFill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fr-FR" sz="24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9877" y="1656055"/>
                <a:ext cx="8426393" cy="830997"/>
              </a:xfrm>
              <a:prstGeom prst="rect">
                <a:avLst/>
              </a:prstGeom>
              <a:blipFill>
                <a:blip r:embed="rId4"/>
                <a:stretch>
                  <a:fillRect l="-1085" t="-5882" b="-161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2">
                <a:extLst>
                  <a:ext uri="{FF2B5EF4-FFF2-40B4-BE49-F238E27FC236}">
                    <a16:creationId xmlns:a16="http://schemas.microsoft.com/office/drawing/2014/main" id="{A0FF98CE-1257-5968-A01E-E1C9F4741E53}"/>
                  </a:ext>
                </a:extLst>
              </p:cNvPr>
              <p:cNvSpPr txBox="1"/>
              <p:nvPr/>
            </p:nvSpPr>
            <p:spPr>
              <a:xfrm>
                <a:off x="3654968" y="3013501"/>
                <a:ext cx="3964419" cy="830997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ctr" defTabSz="685800">
                  <a:buClrTx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8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fr-FR" sz="4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48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fr-FR" sz="48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fr-FR" sz="48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𝒚</m:t>
                      </m:r>
                      <m:r>
                        <a:rPr lang="fr-FR" sz="48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  <m:r>
                        <a:rPr lang="fr-FR" sz="48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fr-FR" sz="4800" b="1" dirty="0">
                  <a:solidFill>
                    <a:schemeClr val="tx2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11" name="TextBox 2">
                <a:extLst>
                  <a:ext uri="{FF2B5EF4-FFF2-40B4-BE49-F238E27FC236}">
                    <a16:creationId xmlns:a16="http://schemas.microsoft.com/office/drawing/2014/main" id="{A0FF98CE-1257-5968-A01E-E1C9F4741E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4968" y="3013501"/>
                <a:ext cx="3964419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2887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15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sX0" fmla="*/ 0 w 1212279"/>
                  <a:gd name="csY0" fmla="*/ 0 h 1231221"/>
                  <a:gd name="csX1" fmla="*/ 416216 w 1212279"/>
                  <a:gd name="csY1" fmla="*/ 0 h 1231221"/>
                  <a:gd name="csX2" fmla="*/ 783940 w 1212279"/>
                  <a:gd name="csY2" fmla="*/ 0 h 1231221"/>
                  <a:gd name="csX3" fmla="*/ 1212279 w 1212279"/>
                  <a:gd name="csY3" fmla="*/ 0 h 1231221"/>
                  <a:gd name="csX4" fmla="*/ 1212279 w 1212279"/>
                  <a:gd name="csY4" fmla="*/ 373470 h 1231221"/>
                  <a:gd name="csX5" fmla="*/ 1212279 w 1212279"/>
                  <a:gd name="csY5" fmla="*/ 771565 h 1231221"/>
                  <a:gd name="csX6" fmla="*/ 1212279 w 1212279"/>
                  <a:gd name="csY6" fmla="*/ 1231221 h 1231221"/>
                  <a:gd name="csX7" fmla="*/ 832432 w 1212279"/>
                  <a:gd name="csY7" fmla="*/ 1231221 h 1231221"/>
                  <a:gd name="csX8" fmla="*/ 404093 w 1212279"/>
                  <a:gd name="csY8" fmla="*/ 1231221 h 1231221"/>
                  <a:gd name="csX9" fmla="*/ 0 w 1212279"/>
                  <a:gd name="csY9" fmla="*/ 1231221 h 1231221"/>
                  <a:gd name="csX10" fmla="*/ 0 w 1212279"/>
                  <a:gd name="csY10" fmla="*/ 820814 h 1231221"/>
                  <a:gd name="csX11" fmla="*/ 0 w 1212279"/>
                  <a:gd name="csY11" fmla="*/ 398095 h 1231221"/>
                  <a:gd name="csX12" fmla="*/ 0 w 1212279"/>
                  <a:gd name="csY12" fmla="*/ 0 h 123122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lipse 5"/>
          <p:cNvSpPr/>
          <p:nvPr/>
        </p:nvSpPr>
        <p:spPr>
          <a:xfrm>
            <a:off x="7345607" y="2670477"/>
            <a:ext cx="259242" cy="37719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llipse 4"/>
          <p:cNvSpPr/>
          <p:nvPr/>
        </p:nvSpPr>
        <p:spPr>
          <a:xfrm>
            <a:off x="6439186" y="2654168"/>
            <a:ext cx="282102" cy="38865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F12169F3-1E1E-5674-AF58-0D9FDBFD6406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dirty="0">
                    <a:solidFill>
                      <a:schemeClr val="bg1">
                        <a:lumMod val="6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Je vous montre premièrement comment écrire une expression littérale sans le symbole </a:t>
                </a:r>
                <a14:m>
                  <m:oMath xmlns:m="http://schemas.openxmlformats.org/officeDocument/2006/math">
                    <m:r>
                      <a:rPr lang="fr-FR" sz="16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fr-FR" sz="1600" dirty="0">
                    <a:solidFill>
                      <a:schemeClr val="bg1">
                        <a:lumMod val="6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fr-FR" sz="1600" b="1" dirty="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F12169F3-1E1E-5674-AF58-0D9FDBFD64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2"/>
                <a:stretch>
                  <a:fillRect l="-3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9939C96B-3B4F-5E19-821E-251FFF752D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765809" y="63856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/>
              <p:cNvSpPr txBox="1"/>
              <p:nvPr/>
            </p:nvSpPr>
            <p:spPr>
              <a:xfrm>
                <a:off x="706972" y="1176164"/>
                <a:ext cx="5952446" cy="707886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Lina achète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𝑥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cahiers à 7 DHS chacun,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𝑦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stylos à 3 DHS chacun et une règle à 5DHS</a:t>
                </a:r>
              </a:p>
            </p:txBody>
          </p:sp>
        </mc:Choice>
        <mc:Fallback xmlns="">
          <p:sp>
            <p:nvSpPr>
              <p:cNvPr id="27" name="ZoneTexte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972" y="1176164"/>
                <a:ext cx="5952446" cy="707886"/>
              </a:xfrm>
              <a:prstGeom prst="rect">
                <a:avLst/>
              </a:prstGeom>
              <a:blipFill>
                <a:blip r:embed="rId4"/>
                <a:stretch>
                  <a:fillRect l="-1022" t="-4237" b="-1355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Flèche vers le bas 28"/>
          <p:cNvSpPr/>
          <p:nvPr/>
        </p:nvSpPr>
        <p:spPr>
          <a:xfrm>
            <a:off x="2907341" y="1958109"/>
            <a:ext cx="332509" cy="53570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ZoneTexte 29"/>
          <p:cNvSpPr txBox="1"/>
          <p:nvPr/>
        </p:nvSpPr>
        <p:spPr>
          <a:xfrm>
            <a:off x="706972" y="2506026"/>
            <a:ext cx="3754190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L’expression littérale qui exprime le total à payer par Lina est:</a:t>
            </a:r>
          </a:p>
        </p:txBody>
      </p:sp>
      <p:cxnSp>
        <p:nvCxnSpPr>
          <p:cNvPr id="32" name="Connecteur droit avec flèche 31"/>
          <p:cNvCxnSpPr/>
          <p:nvPr/>
        </p:nvCxnSpPr>
        <p:spPr>
          <a:xfrm>
            <a:off x="4678774" y="2863645"/>
            <a:ext cx="1309450" cy="6276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ZoneTexte 32"/>
              <p:cNvSpPr txBox="1"/>
              <p:nvPr/>
            </p:nvSpPr>
            <p:spPr>
              <a:xfrm>
                <a:off x="5617775" y="2642709"/>
                <a:ext cx="334356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1D6FA9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7</m:t>
                      </m:r>
                      <m:r>
                        <a:rPr lang="fr-FR" sz="2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r>
                        <a:rPr lang="fr-FR" sz="2000" b="0" i="1" smtClean="0">
                          <a:solidFill>
                            <a:srgbClr val="1D6FA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3</m:t>
                      </m:r>
                      <m:r>
                        <a:rPr lang="fr-FR" sz="2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5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3" name="ZoneTexte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7775" y="2642709"/>
                <a:ext cx="3343564" cy="400110"/>
              </a:xfrm>
              <a:prstGeom prst="rect">
                <a:avLst/>
              </a:prstGeom>
              <a:blipFill>
                <a:blip r:embed="rId5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Rectangle 33"/>
          <p:cNvSpPr/>
          <p:nvPr/>
        </p:nvSpPr>
        <p:spPr>
          <a:xfrm>
            <a:off x="2907341" y="3516309"/>
            <a:ext cx="6053998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Pour alléger l’écriture de cette expression: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ZoneTexte 34"/>
              <p:cNvSpPr txBox="1"/>
              <p:nvPr/>
            </p:nvSpPr>
            <p:spPr>
              <a:xfrm>
                <a:off x="706972" y="4173228"/>
                <a:ext cx="3546763" cy="1631216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on repère tous les symboles de la multiplication </a:t>
                </a:r>
                <a14:m>
                  <m:oMath xmlns:m="http://schemas.openxmlformats.org/officeDocument/2006/math"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×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et on les supprime de l’expression et on écrit la lettre devant le nombre</a:t>
                </a:r>
              </a:p>
              <a:p>
                <a:pPr algn="l"/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5" name="ZoneTexte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972" y="4173228"/>
                <a:ext cx="3546763" cy="1631216"/>
              </a:xfrm>
              <a:prstGeom prst="rect">
                <a:avLst/>
              </a:prstGeom>
              <a:blipFill>
                <a:blip r:embed="rId6"/>
                <a:stretch>
                  <a:fillRect l="-1712" t="-185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Connecteur droit avec flèche 35"/>
          <p:cNvCxnSpPr/>
          <p:nvPr/>
        </p:nvCxnSpPr>
        <p:spPr>
          <a:xfrm>
            <a:off x="4800345" y="5209524"/>
            <a:ext cx="1309450" cy="6276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ZoneTexte 36"/>
              <p:cNvSpPr txBox="1"/>
              <p:nvPr/>
            </p:nvSpPr>
            <p:spPr>
              <a:xfrm>
                <a:off x="6159037" y="4988836"/>
                <a:ext cx="154247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7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3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  <m:r>
                        <a:rPr lang="fr-FR" sz="2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5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7" name="ZoneTexte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9037" y="4988836"/>
                <a:ext cx="1542472" cy="400110"/>
              </a:xfrm>
              <a:prstGeom prst="rect">
                <a:avLst/>
              </a:prstGeom>
              <a:blipFill>
                <a:blip r:embed="rId7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8" name="Pensées 37"/>
              <p:cNvSpPr/>
              <p:nvPr/>
            </p:nvSpPr>
            <p:spPr>
              <a:xfrm>
                <a:off x="9149922" y="2251588"/>
                <a:ext cx="2570129" cy="3461364"/>
              </a:xfrm>
              <a:prstGeom prst="cloudCallout">
                <a:avLst/>
              </a:prstGeom>
              <a:solidFill>
                <a:srgbClr val="DCE6F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400" dirty="0">
                    <a:solidFill>
                      <a:schemeClr val="tx1"/>
                    </a:solidFill>
                  </a:rPr>
                  <a:t>Attention on n’écrit pas </a:t>
                </a:r>
                <a14:m>
                  <m:oMath xmlns:m="http://schemas.openxmlformats.org/officeDocument/2006/math">
                    <m:r>
                      <a:rPr lang="fr-FR" sz="1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1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7</m:t>
                    </m:r>
                  </m:oMath>
                </a14:m>
                <a:r>
                  <a:rPr lang="fr-FR" sz="1400" dirty="0">
                    <a:solidFill>
                      <a:srgbClr val="FF0000"/>
                    </a:solidFill>
                  </a:rPr>
                  <a:t> mais </a:t>
                </a:r>
                <a14:m>
                  <m:oMath xmlns:m="http://schemas.openxmlformats.org/officeDocument/2006/math">
                    <m:r>
                      <a:rPr lang="fr-FR" sz="1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7</m:t>
                    </m:r>
                    <m:r>
                      <a:rPr lang="fr-FR" sz="1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fr-FR" sz="1400" dirty="0">
                  <a:solidFill>
                    <a:srgbClr val="FF0000"/>
                  </a:solidFill>
                </a:endParaRPr>
              </a:p>
              <a:p>
                <a:pPr algn="ctr"/>
                <a:r>
                  <a:rPr lang="fr-MA" sz="1400" dirty="0">
                    <a:solidFill>
                      <a:schemeClr val="tx1"/>
                    </a:solidFill>
                  </a:rPr>
                  <a:t>On ne supprime pas + et -</a:t>
                </a:r>
                <a:endParaRPr lang="fr-FR" sz="1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8" name="Pensées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9922" y="2251588"/>
                <a:ext cx="2570129" cy="3461364"/>
              </a:xfrm>
              <a:prstGeom prst="cloudCallou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0969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27" grpId="0" animBg="1"/>
      <p:bldP spid="29" grpId="0" animBg="1"/>
      <p:bldP spid="30" grpId="0" animBg="1"/>
      <p:bldP spid="33" grpId="0" build="allAtOnce"/>
      <p:bldP spid="34" grpId="0" animBg="1"/>
      <p:bldP spid="35" grpId="0" animBg="1"/>
      <p:bldP spid="37" grpId="0"/>
      <p:bldP spid="3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F12169F3-1E1E-5674-AF58-0D9FDBFD6406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dirty="0">
                    <a:solidFill>
                      <a:schemeClr val="bg1">
                        <a:lumMod val="6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Maintenant, je vous montre comment écrire une expression littérale sans symbole </a:t>
                </a:r>
                <a14:m>
                  <m:oMath xmlns:m="http://schemas.openxmlformats.org/officeDocument/2006/math">
                    <m:r>
                      <a:rPr lang="fr-FR" sz="16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endParaRPr lang="fr-FR" sz="1600" b="1" dirty="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F12169F3-1E1E-5674-AF58-0D9FDBFD64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2"/>
                <a:stretch>
                  <a:fillRect l="-3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9939C96B-3B4F-5E19-821E-251FFF752D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E5C73416-5F29-E13B-7DFB-FEC34F6B00F4}"/>
                  </a:ext>
                </a:extLst>
              </p:cNvPr>
              <p:cNvSpPr txBox="1"/>
              <p:nvPr/>
            </p:nvSpPr>
            <p:spPr>
              <a:xfrm>
                <a:off x="576360" y="1174781"/>
                <a:ext cx="5326979" cy="646331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MA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Calibri Light" panose="020F0302020204030204" pitchFamily="34" charset="0"/>
                    <a:cs typeface="Calibri Light" panose="020F0302020204030204" pitchFamily="34" charset="0"/>
                  </a:rPr>
                  <a:t>Adnan</a:t>
                </a:r>
                <a:r>
                  <a:rPr kumimoji="0" lang="fr-MA" b="1" i="0" u="none" strike="noStrike" kern="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Calibri Light" panose="020F0302020204030204" pitchFamily="34" charset="0"/>
                    <a:cs typeface="Calibri Light" panose="020F0302020204030204" pitchFamily="34" charset="0"/>
                  </a:rPr>
                  <a:t> achète 5 cahiers à </a:t>
                </a:r>
                <a14:m>
                  <m:oMath xmlns:m="http://schemas.openxmlformats.org/officeDocument/2006/math">
                    <m:r>
                      <a:rPr kumimoji="0" lang="fr-MA" b="1" i="1" u="none" strike="noStrike" kern="0" cap="none" spc="0" normalizeH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𝒙</m:t>
                    </m:r>
                    <m:r>
                      <a:rPr kumimoji="0" lang="fr-MA" b="1" i="1" u="none" strike="noStrike" kern="0" cap="none" spc="0" normalizeH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0" lang="fr-MA" b="1" i="0" u="none" strike="noStrike" kern="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Calibri Light" panose="020F0302020204030204" pitchFamily="34" charset="0"/>
                    <a:cs typeface="Calibri Light" panose="020F0302020204030204" pitchFamily="34" charset="0"/>
                  </a:rPr>
                  <a:t>DHS, quel est le prix d’un cahier? </a:t>
                </a:r>
                <a:endParaRPr kumimoji="0" lang="fr-FR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 pitchFamily="34" charset="0"/>
                  <a:ea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E5C73416-5F29-E13B-7DFB-FEC34F6B00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360" y="1174781"/>
                <a:ext cx="5326979" cy="646331"/>
              </a:xfrm>
              <a:prstGeom prst="rect">
                <a:avLst/>
              </a:prstGeom>
              <a:blipFill>
                <a:blip r:embed="rId4"/>
                <a:stretch>
                  <a:fillRect l="-914" t="-4630" b="-1296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Flèche vers le bas 25"/>
          <p:cNvSpPr/>
          <p:nvPr/>
        </p:nvSpPr>
        <p:spPr>
          <a:xfrm>
            <a:off x="2907341" y="1865304"/>
            <a:ext cx="332509" cy="38792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ZoneTexte 26"/>
          <p:cNvSpPr txBox="1"/>
          <p:nvPr/>
        </p:nvSpPr>
        <p:spPr>
          <a:xfrm>
            <a:off x="576360" y="2312725"/>
            <a:ext cx="3754190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L’expression littérale qui exprime le prix d’un cahier est:</a:t>
            </a:r>
          </a:p>
        </p:txBody>
      </p:sp>
      <p:cxnSp>
        <p:nvCxnSpPr>
          <p:cNvPr id="28" name="Connecteur droit avec flèche 27"/>
          <p:cNvCxnSpPr/>
          <p:nvPr/>
        </p:nvCxnSpPr>
        <p:spPr>
          <a:xfrm>
            <a:off x="4529309" y="2645090"/>
            <a:ext cx="1309450" cy="6276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ZoneTexte 28"/>
              <p:cNvSpPr txBox="1"/>
              <p:nvPr/>
            </p:nvSpPr>
            <p:spPr>
              <a:xfrm>
                <a:off x="6196645" y="2455496"/>
                <a:ext cx="2558472" cy="400110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MA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÷</m:t>
                      </m:r>
                      <m:r>
                        <a:rPr lang="fr-M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5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9" name="ZoneTexte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6645" y="2455496"/>
                <a:ext cx="2558472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Rectangle 29"/>
          <p:cNvSpPr/>
          <p:nvPr/>
        </p:nvSpPr>
        <p:spPr>
          <a:xfrm>
            <a:off x="2800191" y="3525239"/>
            <a:ext cx="6053998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Pour alléger l’écriture de cette expression: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ZoneTexte 30"/>
              <p:cNvSpPr txBox="1"/>
              <p:nvPr/>
            </p:nvSpPr>
            <p:spPr>
              <a:xfrm>
                <a:off x="576360" y="4452467"/>
                <a:ext cx="3546763" cy="1015663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Je transforme la division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÷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en produit, je supprime le symbole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×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j’écris le nombre puis la lettre </a:t>
                </a:r>
              </a:p>
            </p:txBody>
          </p:sp>
        </mc:Choice>
        <mc:Fallback xmlns="">
          <p:sp>
            <p:nvSpPr>
              <p:cNvPr id="31" name="ZoneTexte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360" y="4452467"/>
                <a:ext cx="3546763" cy="1015663"/>
              </a:xfrm>
              <a:prstGeom prst="rect">
                <a:avLst/>
              </a:prstGeom>
              <a:blipFill>
                <a:blip r:embed="rId6"/>
                <a:stretch>
                  <a:fillRect l="-1715" t="-2367" r="-1201" b="-88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ZoneTexte 31"/>
              <p:cNvSpPr txBox="1"/>
              <p:nvPr/>
            </p:nvSpPr>
            <p:spPr>
              <a:xfrm>
                <a:off x="5843688" y="4760243"/>
                <a:ext cx="1309451" cy="40011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MA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÷</m:t>
                      </m:r>
                      <m:r>
                        <a:rPr lang="fr-M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5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2" name="ZoneTexte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3688" y="4760243"/>
                <a:ext cx="1309451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ZoneTexte 32"/>
              <p:cNvSpPr txBox="1"/>
              <p:nvPr/>
            </p:nvSpPr>
            <p:spPr>
              <a:xfrm>
                <a:off x="6817071" y="4589065"/>
                <a:ext cx="1112138" cy="69506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fr-MA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MA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</m:t>
                      </m:r>
                      <m:f>
                        <m:fPr>
                          <m:ctrlPr>
                            <a:rPr lang="fr-M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M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fr-M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3" name="ZoneTexte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7071" y="4589065"/>
                <a:ext cx="1112138" cy="69506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ZoneTexte 33"/>
              <p:cNvSpPr txBox="1"/>
              <p:nvPr/>
            </p:nvSpPr>
            <p:spPr>
              <a:xfrm>
                <a:off x="7794324" y="4598162"/>
                <a:ext cx="867896" cy="67050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f>
                        <m:fPr>
                          <m:ctrlPr>
                            <a:rPr lang="fr-FR" sz="200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MA" sz="20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fr-MA" sz="20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5</m:t>
                          </m:r>
                        </m:den>
                      </m:f>
                      <m:r>
                        <a:rPr lang="fr-MA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4" name="ZoneTexte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4324" y="4598162"/>
                <a:ext cx="867896" cy="67050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Connecteur droit avec flèche 34"/>
          <p:cNvCxnSpPr/>
          <p:nvPr/>
        </p:nvCxnSpPr>
        <p:spPr>
          <a:xfrm>
            <a:off x="4469050" y="4945546"/>
            <a:ext cx="1309450" cy="6276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D5BE725B-EEF3-600E-3A07-AEC8ED6EEFD5}"/>
                  </a:ext>
                </a:extLst>
              </p:cNvPr>
              <p:cNvSpPr txBox="1"/>
              <p:nvPr/>
            </p:nvSpPr>
            <p:spPr>
              <a:xfrm>
                <a:off x="8472448" y="4626235"/>
                <a:ext cx="867896" cy="6194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f>
                        <m:fPr>
                          <m:ctrlPr>
                            <a:rPr lang="fr-FR" sz="200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FR" sz="20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𝑥</m:t>
                          </m:r>
                        </m:num>
                        <m:den>
                          <m:r>
                            <a:rPr lang="fr-MA" sz="20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D5BE725B-EEF3-600E-3A07-AEC8ED6EEF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2448" y="4626235"/>
                <a:ext cx="867896" cy="61940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5918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MA" sz="1600" b="1" dirty="0">
                <a:solidFill>
                  <a:schemeClr val="bg1">
                    <a:lumMod val="65000"/>
                  </a:schemeClr>
                </a:solidFill>
              </a:rPr>
              <a:t>Voici  des exemples</a:t>
            </a: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8" name="Oval 7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9939C96B-3B4F-5E19-821E-251FFF752D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/>
              <p:cNvSpPr txBox="1"/>
              <p:nvPr/>
            </p:nvSpPr>
            <p:spPr>
              <a:xfrm>
                <a:off x="965196" y="1431821"/>
                <a:ext cx="122843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3</m:t>
                      </m:r>
                      <m:r>
                        <a:rPr lang="fr-M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</m:t>
                      </m:r>
                      <m:r>
                        <a:rPr lang="fr-M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196" y="1431821"/>
                <a:ext cx="1228439" cy="4001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ZoneTexte 17"/>
              <p:cNvSpPr txBox="1"/>
              <p:nvPr/>
            </p:nvSpPr>
            <p:spPr>
              <a:xfrm>
                <a:off x="930563" y="4631271"/>
                <a:ext cx="114069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M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÷</m:t>
                      </m:r>
                      <m:r>
                        <a:rPr lang="fr-M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3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8" name="ZoneTexte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563" y="4631271"/>
                <a:ext cx="1140693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ZoneTexte 18"/>
              <p:cNvSpPr txBox="1"/>
              <p:nvPr/>
            </p:nvSpPr>
            <p:spPr>
              <a:xfrm>
                <a:off x="7208264" y="1403170"/>
                <a:ext cx="1487056" cy="6950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M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÷</m:t>
                      </m:r>
                      <m:f>
                        <m:fPr>
                          <m:ctrlPr>
                            <a:rPr lang="fr-M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M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fr-M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9" name="ZoneTexte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8264" y="1403170"/>
                <a:ext cx="1487056" cy="69506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ZoneTexte 19"/>
              <p:cNvSpPr txBox="1"/>
              <p:nvPr/>
            </p:nvSpPr>
            <p:spPr>
              <a:xfrm>
                <a:off x="905157" y="3139786"/>
                <a:ext cx="145011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M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</m:t>
                      </m:r>
                      <m:d>
                        <m:dPr>
                          <m:ctrlPr>
                            <a:rPr lang="fr-M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fr-M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−</m:t>
                          </m:r>
                          <m:r>
                            <a:rPr lang="fr-M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7</m:t>
                          </m:r>
                        </m:e>
                      </m:d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0" name="ZoneTexte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5157" y="3139786"/>
                <a:ext cx="1450111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/>
              <p:cNvSpPr txBox="1"/>
              <p:nvPr/>
            </p:nvSpPr>
            <p:spPr>
              <a:xfrm>
                <a:off x="1745671" y="1476571"/>
                <a:ext cx="129309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fr-M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3</m:t>
                      </m:r>
                      <m:r>
                        <a:rPr lang="fr-M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2" name="ZoneTexte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5671" y="1476571"/>
                <a:ext cx="1293091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ZoneTexte 22"/>
              <p:cNvSpPr txBox="1"/>
              <p:nvPr/>
            </p:nvSpPr>
            <p:spPr>
              <a:xfrm>
                <a:off x="2105889" y="3139786"/>
                <a:ext cx="112683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=−</m:t>
                      </m:r>
                      <m:r>
                        <a:rPr lang="fr-M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7</m:t>
                      </m:r>
                      <m:r>
                        <a:rPr lang="fr-M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3" name="ZoneTexte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5889" y="3139786"/>
                <a:ext cx="1126836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ZoneTexte 24"/>
              <p:cNvSpPr txBox="1"/>
              <p:nvPr/>
            </p:nvSpPr>
            <p:spPr>
              <a:xfrm>
                <a:off x="1627911" y="4497402"/>
                <a:ext cx="1062181" cy="6194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f>
                        <m:fPr>
                          <m:ctrlPr>
                            <a:rPr lang="fr-M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F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𝑥</m:t>
                          </m:r>
                        </m:num>
                        <m:den>
                          <m:r>
                            <a:rPr lang="fr-M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5" name="ZoneTexte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7911" y="4497402"/>
                <a:ext cx="1062181" cy="6194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ZoneTexte 25"/>
              <p:cNvSpPr txBox="1"/>
              <p:nvPr/>
            </p:nvSpPr>
            <p:spPr>
              <a:xfrm>
                <a:off x="8099573" y="1604070"/>
                <a:ext cx="158865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fr-M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M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</m:t>
                      </m:r>
                      <m:r>
                        <a:rPr lang="fr-M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5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6" name="ZoneTexte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9573" y="1604070"/>
                <a:ext cx="1588655" cy="4001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ZoneTexte 26"/>
              <p:cNvSpPr txBox="1"/>
              <p:nvPr/>
            </p:nvSpPr>
            <p:spPr>
              <a:xfrm>
                <a:off x="9170992" y="1611594"/>
                <a:ext cx="129309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fr-M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5</m:t>
                      </m:r>
                      <m:r>
                        <a:rPr lang="fr-M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7" name="ZoneTexte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0992" y="1611594"/>
                <a:ext cx="1293090" cy="40011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Ellipse 27"/>
          <p:cNvSpPr/>
          <p:nvPr/>
        </p:nvSpPr>
        <p:spPr>
          <a:xfrm>
            <a:off x="471054" y="1378940"/>
            <a:ext cx="504000" cy="504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dirty="0"/>
              <a:t>1</a:t>
            </a:r>
            <a:endParaRPr lang="fr-FR" dirty="0"/>
          </a:p>
        </p:txBody>
      </p:sp>
      <p:sp>
        <p:nvSpPr>
          <p:cNvPr id="29" name="Ellipse 28"/>
          <p:cNvSpPr/>
          <p:nvPr/>
        </p:nvSpPr>
        <p:spPr>
          <a:xfrm>
            <a:off x="6972738" y="1471591"/>
            <a:ext cx="504000" cy="504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dirty="0"/>
              <a:t>4</a:t>
            </a:r>
            <a:endParaRPr lang="fr-FR" dirty="0"/>
          </a:p>
        </p:txBody>
      </p:sp>
      <p:sp>
        <p:nvSpPr>
          <p:cNvPr id="30" name="Ellipse 29"/>
          <p:cNvSpPr/>
          <p:nvPr/>
        </p:nvSpPr>
        <p:spPr>
          <a:xfrm>
            <a:off x="436421" y="4616880"/>
            <a:ext cx="504000" cy="504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dirty="0"/>
              <a:t>3</a:t>
            </a:r>
            <a:endParaRPr lang="fr-FR" dirty="0"/>
          </a:p>
        </p:txBody>
      </p:sp>
      <p:sp>
        <p:nvSpPr>
          <p:cNvPr id="41" name="Ellipse 40"/>
          <p:cNvSpPr/>
          <p:nvPr/>
        </p:nvSpPr>
        <p:spPr>
          <a:xfrm>
            <a:off x="436421" y="3137528"/>
            <a:ext cx="504000" cy="504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dirty="0"/>
              <a:t>2</a:t>
            </a:r>
            <a:endParaRPr lang="fr-F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2" name="ZoneTexte 41"/>
              <p:cNvSpPr txBox="1"/>
              <p:nvPr/>
            </p:nvSpPr>
            <p:spPr>
              <a:xfrm>
                <a:off x="7538745" y="2863878"/>
                <a:ext cx="177338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M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 ×(−</m:t>
                      </m:r>
                      <m:r>
                        <a:rPr lang="fr-M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5</m:t>
                      </m:r>
                      <m:r>
                        <a:rPr lang="fr-M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)+</m:t>
                      </m:r>
                      <m:r>
                        <a:rPr lang="fr-M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7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42" name="ZoneTexte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8745" y="2863878"/>
                <a:ext cx="1773381" cy="400110"/>
              </a:xfrm>
              <a:prstGeom prst="rect">
                <a:avLst/>
              </a:prstGeom>
              <a:blipFill>
                <a:blip r:embed="rId12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3" name="ZoneTexte 42"/>
              <p:cNvSpPr txBox="1"/>
              <p:nvPr/>
            </p:nvSpPr>
            <p:spPr>
              <a:xfrm>
                <a:off x="9572773" y="2853806"/>
                <a:ext cx="173643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=−</m:t>
                      </m:r>
                      <m:r>
                        <a:rPr lang="fr-M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5</m:t>
                      </m:r>
                      <m:r>
                        <a:rPr lang="fr-M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M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r>
                        <a:rPr lang="fr-M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7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43" name="ZoneTexte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2773" y="2853806"/>
                <a:ext cx="1736435" cy="40011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Ellipse 43"/>
          <p:cNvSpPr/>
          <p:nvPr/>
        </p:nvSpPr>
        <p:spPr>
          <a:xfrm>
            <a:off x="7026098" y="2803516"/>
            <a:ext cx="504000" cy="504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dirty="0"/>
              <a:t>5</a:t>
            </a:r>
            <a:endParaRPr lang="fr-F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278289FF-219D-72B0-53D4-C07E00B6A2C0}"/>
                  </a:ext>
                </a:extLst>
              </p:cNvPr>
              <p:cNvSpPr txBox="1"/>
              <p:nvPr/>
            </p:nvSpPr>
            <p:spPr>
              <a:xfrm>
                <a:off x="7596037" y="4431216"/>
                <a:ext cx="226571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M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 ×(−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3</m:t>
                      </m:r>
                      <m:r>
                        <a:rPr lang="fr-M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)+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2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278289FF-219D-72B0-53D4-C07E00B6A2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6037" y="4431216"/>
                <a:ext cx="2265718" cy="400110"/>
              </a:xfrm>
              <a:prstGeom prst="rect">
                <a:avLst/>
              </a:prstGeom>
              <a:blipFill>
                <a:blip r:embed="rId14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1E078169-1792-A78C-56C7-C05D6BEE4A89}"/>
                  </a:ext>
                </a:extLst>
              </p:cNvPr>
              <p:cNvSpPr txBox="1"/>
              <p:nvPr/>
            </p:nvSpPr>
            <p:spPr>
              <a:xfrm>
                <a:off x="9630065" y="4421144"/>
                <a:ext cx="173643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=−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3</m:t>
                      </m:r>
                      <m:r>
                        <a:rPr lang="fr-M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M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2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1E078169-1792-A78C-56C7-C05D6BEE4A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0065" y="4421144"/>
                <a:ext cx="1736435" cy="400110"/>
              </a:xfrm>
              <a:prstGeom prst="rect">
                <a:avLst/>
              </a:prstGeom>
              <a:blipFill>
                <a:blip r:embed="rId15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Ellipse 5">
            <a:extLst>
              <a:ext uri="{FF2B5EF4-FFF2-40B4-BE49-F238E27FC236}">
                <a16:creationId xmlns:a16="http://schemas.microsoft.com/office/drawing/2014/main" id="{E1C1CD74-FB45-0551-C271-84EE2C4FE3FC}"/>
              </a:ext>
            </a:extLst>
          </p:cNvPr>
          <p:cNvSpPr/>
          <p:nvPr/>
        </p:nvSpPr>
        <p:spPr>
          <a:xfrm>
            <a:off x="7083390" y="4370854"/>
            <a:ext cx="504000" cy="504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dirty="0"/>
              <a:t>6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61384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2" grpId="0"/>
      <p:bldP spid="23" grpId="0"/>
      <p:bldP spid="25" grpId="0"/>
      <p:bldP spid="26" grpId="0"/>
      <p:bldP spid="27" grpId="0"/>
      <p:bldP spid="28" grpId="0" animBg="1"/>
      <p:bldP spid="29" grpId="0" animBg="1"/>
      <p:bldP spid="30" grpId="0" animBg="1"/>
      <p:bldP spid="41" grpId="0" animBg="1"/>
      <p:bldP spid="42" grpId="0"/>
      <p:bldP spid="43" grpId="0"/>
      <p:bldP spid="44" grpId="0" animBg="1"/>
      <p:bldP spid="3" grpId="0"/>
      <p:bldP spid="5" grpId="0"/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MA" sz="1600" b="1" dirty="0">
                <a:solidFill>
                  <a:schemeClr val="bg1">
                    <a:lumMod val="65000"/>
                  </a:schemeClr>
                </a:solidFill>
              </a:rPr>
              <a:t>Voici  d’autres  exemples</a:t>
            </a: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8" name="Oval 7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9939C96B-3B4F-5E19-821E-251FFF752D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/>
              <p:cNvSpPr txBox="1"/>
              <p:nvPr/>
            </p:nvSpPr>
            <p:spPr>
              <a:xfrm>
                <a:off x="1100272" y="3679854"/>
                <a:ext cx="2475345" cy="6685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00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MA" sz="20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fr-MA" sz="20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den>
                      </m:f>
                      <m:r>
                        <a:rPr lang="fr-FR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</m:t>
                      </m:r>
                      <m:r>
                        <a:rPr lang="fr-M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M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−</m:t>
                      </m:r>
                      <m:r>
                        <a:rPr lang="fr-M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  <m:r>
                        <a:rPr lang="fr-M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÷4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1" name="ZoneTexte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0272" y="3679854"/>
                <a:ext cx="2475345" cy="66851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ZoneTexte 30"/>
              <p:cNvSpPr txBox="1"/>
              <p:nvPr/>
            </p:nvSpPr>
            <p:spPr>
              <a:xfrm>
                <a:off x="1004878" y="1912938"/>
                <a:ext cx="202290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2</m:t>
                      </m:r>
                      <m:r>
                        <a:rPr lang="fr-M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</m:t>
                      </m:r>
                      <m:r>
                        <a:rPr lang="fr-M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M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×5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1" name="ZoneTexte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4878" y="1912938"/>
                <a:ext cx="2022902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ZoneTexte 31"/>
              <p:cNvSpPr txBox="1"/>
              <p:nvPr/>
            </p:nvSpPr>
            <p:spPr>
              <a:xfrm>
                <a:off x="7263559" y="1769775"/>
                <a:ext cx="190066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MA" sz="20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fr-MA" sz="20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−6</m:t>
                          </m:r>
                        </m:e>
                      </m:d>
                      <m:r>
                        <a:rPr lang="fr-M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</m:t>
                      </m:r>
                      <m:r>
                        <a:rPr lang="fr-M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𝑧</m:t>
                      </m:r>
                      <m:r>
                        <a:rPr lang="fr-M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÷3</m:t>
                      </m:r>
                    </m:oMath>
                  </m:oMathPara>
                </a14:m>
                <a:endParaRPr lang="fr-MA" sz="2000" b="0" dirty="0">
                  <a:latin typeface="Calibri" panose="020F0502020204030204" pitchFamily="34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2" name="ZoneTexte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3559" y="1769775"/>
                <a:ext cx="1900661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ZoneTexte 32"/>
              <p:cNvSpPr txBox="1"/>
              <p:nvPr/>
            </p:nvSpPr>
            <p:spPr>
              <a:xfrm>
                <a:off x="2993726" y="3679854"/>
                <a:ext cx="2078182" cy="6685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f>
                        <m:fPr>
                          <m:ctrlPr>
                            <a:rPr lang="fr-M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M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fr-M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den>
                      </m:f>
                      <m:r>
                        <a:rPr lang="fr-M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M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−</m:t>
                      </m:r>
                      <m:f>
                        <m:fPr>
                          <m:ctrlPr>
                            <a:rPr lang="fr-M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F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𝑦</m:t>
                          </m:r>
                        </m:num>
                        <m:den>
                          <m:r>
                            <a:rPr lang="fr-M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3" name="ZoneTexte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3726" y="3679854"/>
                <a:ext cx="2078182" cy="66851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ZoneTexte 34"/>
              <p:cNvSpPr txBox="1"/>
              <p:nvPr/>
            </p:nvSpPr>
            <p:spPr>
              <a:xfrm>
                <a:off x="8676351" y="1600983"/>
                <a:ext cx="1477818" cy="6705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000" i="1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f>
                        <m:fPr>
                          <m:ctrlPr>
                            <a:rPr lang="fr-MA" sz="2000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MA" sz="2000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−6</m:t>
                          </m:r>
                        </m:num>
                        <m:den>
                          <m:r>
                            <a:rPr lang="fr-MA" sz="2000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</m:den>
                      </m:f>
                      <m:r>
                        <a:rPr lang="fr-MA" sz="2000" i="1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𝑧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5" name="ZoneTexte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6351" y="1600983"/>
                <a:ext cx="1477818" cy="67056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ZoneTexte 35"/>
              <p:cNvSpPr txBox="1"/>
              <p:nvPr/>
            </p:nvSpPr>
            <p:spPr>
              <a:xfrm>
                <a:off x="8499565" y="2592278"/>
                <a:ext cx="183139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000" i="1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=−2</m:t>
                      </m:r>
                      <m:r>
                        <a:rPr lang="fr-MA" sz="2000" i="1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𝑧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6" name="ZoneTexte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9565" y="2592278"/>
                <a:ext cx="1831391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Ellipse 36"/>
          <p:cNvSpPr/>
          <p:nvPr/>
        </p:nvSpPr>
        <p:spPr>
          <a:xfrm>
            <a:off x="6835732" y="1712002"/>
            <a:ext cx="504000" cy="504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dirty="0"/>
              <a:t>3</a:t>
            </a:r>
            <a:endParaRPr lang="fr-FR" dirty="0"/>
          </a:p>
        </p:txBody>
      </p:sp>
      <p:sp>
        <p:nvSpPr>
          <p:cNvPr id="38" name="Ellipse 37"/>
          <p:cNvSpPr/>
          <p:nvPr/>
        </p:nvSpPr>
        <p:spPr>
          <a:xfrm>
            <a:off x="765807" y="3762112"/>
            <a:ext cx="504000" cy="504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dirty="0"/>
              <a:t>2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ZoneTexte 38"/>
              <p:cNvSpPr txBox="1"/>
              <p:nvPr/>
            </p:nvSpPr>
            <p:spPr>
              <a:xfrm>
                <a:off x="2411835" y="1912938"/>
                <a:ext cx="116378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=10</m:t>
                      </m:r>
                      <m:r>
                        <a:rPr lang="fr-M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9" name="ZoneTexte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1835" y="1912938"/>
                <a:ext cx="1163782" cy="4001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Ellipse 39"/>
          <p:cNvSpPr/>
          <p:nvPr/>
        </p:nvSpPr>
        <p:spPr>
          <a:xfrm>
            <a:off x="765808" y="1873330"/>
            <a:ext cx="504000" cy="504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dirty="0"/>
              <a:t>1</a:t>
            </a:r>
            <a:endParaRPr lang="fr-F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E3FAEB15-90D4-5529-3E55-23E4E3957505}"/>
                  </a:ext>
                </a:extLst>
              </p:cNvPr>
              <p:cNvSpPr txBox="1"/>
              <p:nvPr/>
            </p:nvSpPr>
            <p:spPr>
              <a:xfrm>
                <a:off x="7380379" y="3665558"/>
                <a:ext cx="190066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M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÷3</m:t>
                      </m:r>
                      <m:r>
                        <a:rPr lang="fr-MA" sz="20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−</m:t>
                      </m:r>
                      <m:r>
                        <a:rPr lang="fr-FR" sz="20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  <m:r>
                        <a:rPr lang="fr-FR" sz="20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÷2</m:t>
                      </m:r>
                    </m:oMath>
                  </m:oMathPara>
                </a14:m>
                <a:endParaRPr lang="fr-MA" sz="2000" b="0" dirty="0">
                  <a:latin typeface="Calibri" panose="020F0502020204030204" pitchFamily="34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E3FAEB15-90D4-5529-3E55-23E4E39575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0379" y="3665558"/>
                <a:ext cx="1900661" cy="400110"/>
              </a:xfrm>
              <a:prstGeom prst="rect">
                <a:avLst/>
              </a:prstGeom>
              <a:blipFill>
                <a:blip r:embed="rId11"/>
                <a:stretch>
                  <a:fillRect b="-75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7C0B8AE5-DFBC-EFC3-834A-0D1549549112}"/>
                  </a:ext>
                </a:extLst>
              </p:cNvPr>
              <p:cNvSpPr txBox="1"/>
              <p:nvPr/>
            </p:nvSpPr>
            <p:spPr>
              <a:xfrm>
                <a:off x="8793171" y="3496766"/>
                <a:ext cx="1477818" cy="6193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00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f>
                        <m:fPr>
                          <m:ctrlPr>
                            <a:rPr lang="fr-MA" sz="2000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FR" sz="20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𝑧</m:t>
                          </m:r>
                        </m:num>
                        <m:den>
                          <m:r>
                            <a:rPr lang="fr-MA" sz="2000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</m:den>
                      </m:f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−</m:t>
                      </m:r>
                      <m:f>
                        <m:fPr>
                          <m:ctrlPr>
                            <a:rPr lang="fr-FR" sz="20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FR" sz="20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𝑦</m:t>
                          </m:r>
                        </m:num>
                        <m:den>
                          <m:r>
                            <a:rPr lang="fr-FR" sz="20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7C0B8AE5-DFBC-EFC3-834A-0D15495491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3171" y="3496766"/>
                <a:ext cx="1477818" cy="61933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Ellipse 6">
            <a:extLst>
              <a:ext uri="{FF2B5EF4-FFF2-40B4-BE49-F238E27FC236}">
                <a16:creationId xmlns:a16="http://schemas.microsoft.com/office/drawing/2014/main" id="{A97F3C86-47E3-FFAC-B9A9-6966C48949D8}"/>
              </a:ext>
            </a:extLst>
          </p:cNvPr>
          <p:cNvSpPr/>
          <p:nvPr/>
        </p:nvSpPr>
        <p:spPr>
          <a:xfrm>
            <a:off x="6952552" y="3607785"/>
            <a:ext cx="504000" cy="504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dirty="0"/>
              <a:t>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0147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31" grpId="0"/>
      <p:bldP spid="32" grpId="0"/>
      <p:bldP spid="33" grpId="0"/>
      <p:bldP spid="35" grpId="0"/>
      <p:bldP spid="36" grpId="0"/>
      <p:bldP spid="37" grpId="0" animBg="1"/>
      <p:bldP spid="38" grpId="0" animBg="1"/>
      <p:bldP spid="39" grpId="0"/>
      <p:bldP spid="40" grpId="0" animBg="1"/>
      <p:bldP spid="3" grpId="0"/>
      <p:bldP spid="5" grpId="0"/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F12169F3-1E1E-5674-AF58-0D9FDBFD6406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MA" sz="1600" b="1" dirty="0">
                    <a:solidFill>
                      <a:schemeClr val="bg1">
                        <a:lumMod val="65000"/>
                      </a:schemeClr>
                    </a:solidFill>
                  </a:rPr>
                  <a:t>Je supprime aussi les symboles: </a:t>
                </a:r>
                <a14:m>
                  <m:oMath xmlns:m="http://schemas.openxmlformats.org/officeDocument/2006/math">
                    <m:r>
                      <a:rPr lang="fr-MA" sz="1600" b="1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MA" sz="1600" b="1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𝒆𝒕</m:t>
                    </m:r>
                    <m:r>
                      <a:rPr lang="fr-MA" sz="1600" b="1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 avant et après une parenthèse qui contient une expression littérale</a:t>
                </a:r>
              </a:p>
            </p:txBody>
          </p:sp>
        </mc:Choice>
        <mc:Fallback xmlns="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F12169F3-1E1E-5674-AF58-0D9FDBFD64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2"/>
                <a:stretch>
                  <a:fillRect l="-3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9939C96B-3B4F-5E19-821E-251FFF752D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794327" y="620048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ZoneTexte 30"/>
              <p:cNvSpPr txBox="1"/>
              <p:nvPr/>
            </p:nvSpPr>
            <p:spPr>
              <a:xfrm>
                <a:off x="618836" y="3512401"/>
                <a:ext cx="6299200" cy="400110"/>
              </a:xfrm>
              <a:prstGeom prst="rect">
                <a:avLst/>
              </a:prstGeom>
              <a:solidFill>
                <a:srgbClr val="DCEAF7"/>
              </a:solidFill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MA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Exemple2</a:t>
                </a:r>
                <a:r>
                  <a:rPr lang="fr-M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fr-MA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(</m:t>
                    </m:r>
                    <m:r>
                      <a:rPr lang="fr-MA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𝑥</m:t>
                    </m:r>
                    <m:r>
                      <a:rPr lang="fr-MA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+2)÷3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1" name="ZoneTexte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836" y="3512401"/>
                <a:ext cx="6299200" cy="400110"/>
              </a:xfrm>
              <a:prstGeom prst="rect">
                <a:avLst/>
              </a:prstGeom>
              <a:blipFill>
                <a:blip r:embed="rId4"/>
                <a:stretch>
                  <a:fillRect l="-1065" t="-7576" b="-257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ZoneTexte 31"/>
              <p:cNvSpPr txBox="1"/>
              <p:nvPr/>
            </p:nvSpPr>
            <p:spPr>
              <a:xfrm>
                <a:off x="794327" y="2147154"/>
                <a:ext cx="319578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00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2</m:t>
                      </m:r>
                      <m:r>
                        <a:rPr lang="fr-M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</m:t>
                      </m:r>
                      <m:d>
                        <m:dPr>
                          <m:ctrlPr>
                            <a:rPr lang="fr-M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fr-M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  <m:r>
                            <a:rPr lang="fr-M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𝑥</m:t>
                          </m:r>
                          <m:r>
                            <a:rPr lang="fr-M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−5</m:t>
                          </m:r>
                        </m:e>
                      </m:d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2" name="ZoneTexte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327" y="2147154"/>
                <a:ext cx="3195782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ZoneTexte 32"/>
              <p:cNvSpPr txBox="1"/>
              <p:nvPr/>
            </p:nvSpPr>
            <p:spPr>
              <a:xfrm>
                <a:off x="2230581" y="2183128"/>
                <a:ext cx="351905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=2</m:t>
                      </m:r>
                      <m:d>
                        <m:dPr>
                          <m:ctrlPr>
                            <a:rPr lang="fr-MA" sz="20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fr-MA" sz="20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  <m:r>
                            <a:rPr lang="fr-MA" sz="20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𝑥</m:t>
                          </m:r>
                          <m:r>
                            <a:rPr lang="fr-MA" sz="20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−5</m:t>
                          </m:r>
                        </m:e>
                      </m:d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3" name="ZoneTexte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0581" y="2183128"/>
                <a:ext cx="3519055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ZoneTexte 33"/>
              <p:cNvSpPr txBox="1"/>
              <p:nvPr/>
            </p:nvSpPr>
            <p:spPr>
              <a:xfrm>
                <a:off x="504275" y="4142412"/>
                <a:ext cx="351905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 </m:t>
                      </m:r>
                      <m:r>
                        <a:rPr lang="fr-MA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(</m:t>
                      </m:r>
                      <m:r>
                        <a:rPr lang="fr-MA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MA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+2)÷3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4" name="ZoneTexte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275" y="4142412"/>
                <a:ext cx="3519055" cy="400110"/>
              </a:xfrm>
              <a:prstGeom prst="rect">
                <a:avLst/>
              </a:prstGeom>
              <a:blipFill>
                <a:blip r:embed="rId7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ZoneTexte 34"/>
              <p:cNvSpPr txBox="1"/>
              <p:nvPr/>
            </p:nvSpPr>
            <p:spPr>
              <a:xfrm>
                <a:off x="2353370" y="3967461"/>
                <a:ext cx="2770909" cy="6950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=(</m:t>
                      </m:r>
                      <m:r>
                        <a:rPr lang="fr-MA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MA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+2)×</m:t>
                      </m:r>
                      <m:f>
                        <m:fPr>
                          <m:ctrlPr>
                            <a:rPr lang="fr-M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M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fr-M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5" name="ZoneTexte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3370" y="3967461"/>
                <a:ext cx="2770909" cy="69506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ZoneTexte 35"/>
              <p:cNvSpPr txBox="1"/>
              <p:nvPr/>
            </p:nvSpPr>
            <p:spPr>
              <a:xfrm>
                <a:off x="2716384" y="4717473"/>
                <a:ext cx="1810327" cy="6705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f>
                        <m:fPr>
                          <m:ctrlPr>
                            <a:rPr lang="fr-FR" sz="200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MA" sz="20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fr-MA" sz="20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</m:den>
                      </m:f>
                      <m:d>
                        <m:dPr>
                          <m:ctrlPr>
                            <a:rPr lang="fr-MA" sz="20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fr-MA" sz="20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𝑥</m:t>
                          </m:r>
                          <m:r>
                            <a:rPr lang="fr-MA" sz="20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+2</m:t>
                          </m:r>
                        </m:e>
                      </m:d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6" name="ZoneTexte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6384" y="4717473"/>
                <a:ext cx="1810327" cy="67056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ZoneTexte 36"/>
              <p:cNvSpPr txBox="1"/>
              <p:nvPr/>
            </p:nvSpPr>
            <p:spPr>
              <a:xfrm>
                <a:off x="618836" y="1266314"/>
                <a:ext cx="6299200" cy="400110"/>
              </a:xfrm>
              <a:prstGeom prst="rect">
                <a:avLst/>
              </a:prstGeom>
              <a:solidFill>
                <a:srgbClr val="DCEAF7"/>
              </a:solidFill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MA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Exemple1</a:t>
                </a:r>
                <a:r>
                  <a:rPr lang="fr-M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fr-MA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2</m:t>
                    </m:r>
                    <m:r>
                      <a:rPr lang="fr-M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×</m:t>
                    </m:r>
                    <m:d>
                      <m:dPr>
                        <m:ctrlPr>
                          <a:rPr lang="fr-M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fr-M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3</m:t>
                        </m:r>
                        <m:r>
                          <a:rPr lang="fr-M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  <m:r>
                          <a:rPr lang="fr-M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−5</m:t>
                        </m:r>
                      </m:e>
                    </m:d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7" name="ZoneTexte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836" y="1266314"/>
                <a:ext cx="6299200" cy="400110"/>
              </a:xfrm>
              <a:prstGeom prst="rect">
                <a:avLst/>
              </a:prstGeom>
              <a:blipFill>
                <a:blip r:embed="rId10"/>
                <a:stretch>
                  <a:fillRect l="-1065" t="-9231" b="-2769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ZoneTexte 37"/>
              <p:cNvSpPr txBox="1"/>
              <p:nvPr/>
            </p:nvSpPr>
            <p:spPr>
              <a:xfrm>
                <a:off x="2589849" y="5591686"/>
                <a:ext cx="1717963" cy="6705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00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f>
                        <m:fPr>
                          <m:ctrlPr>
                            <a:rPr lang="fr-MA" sz="2000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MA" sz="2000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𝑥</m:t>
                          </m:r>
                          <m:r>
                            <a:rPr lang="fr-MA" sz="2000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+2</m:t>
                          </m:r>
                        </m:num>
                        <m:den>
                          <m:r>
                            <a:rPr lang="fr-MA" sz="2000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8" name="ZoneTexte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9849" y="5591686"/>
                <a:ext cx="1717963" cy="67056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1592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/>
      <p:bldP spid="33" grpId="0"/>
      <p:bldP spid="34" grpId="0"/>
      <p:bldP spid="35" grpId="0"/>
      <p:bldP spid="36" grpId="0"/>
      <p:bldP spid="37" grpId="0" animBg="1"/>
      <p:bldP spid="3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MA" sz="1600" b="1" dirty="0">
                <a:solidFill>
                  <a:schemeClr val="bg1">
                    <a:lumMod val="65000"/>
                  </a:schemeClr>
                </a:solidFill>
              </a:rPr>
              <a:t>J’identifie les éléments d’une expression littérale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9939C96B-3B4F-5E19-821E-251FFF752D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sp>
        <p:nvSpPr>
          <p:cNvPr id="14" name="Ellipse 13"/>
          <p:cNvSpPr/>
          <p:nvPr/>
        </p:nvSpPr>
        <p:spPr>
          <a:xfrm>
            <a:off x="5294253" y="3705585"/>
            <a:ext cx="543803" cy="533906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4800" dirty="0">
                <a:solidFill>
                  <a:srgbClr val="FF0000"/>
                </a:solidFill>
              </a:rPr>
              <a:t>3</a:t>
            </a:r>
            <a:endParaRPr lang="fr-FR" sz="4800" dirty="0">
              <a:solidFill>
                <a:srgbClr val="FF0000"/>
              </a:solidFill>
            </a:endParaRPr>
          </a:p>
        </p:txBody>
      </p:sp>
      <p:sp>
        <p:nvSpPr>
          <p:cNvPr id="15" name="Ellipse 14"/>
          <p:cNvSpPr/>
          <p:nvPr/>
        </p:nvSpPr>
        <p:spPr>
          <a:xfrm>
            <a:off x="7354534" y="3556670"/>
            <a:ext cx="674317" cy="637309"/>
          </a:xfrm>
          <a:prstGeom prst="ellipse">
            <a:avLst/>
          </a:prstGeom>
          <a:solidFill>
            <a:srgbClr val="FFFF00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4800" dirty="0">
                <a:solidFill>
                  <a:srgbClr val="00B050"/>
                </a:solidFill>
              </a:rPr>
              <a:t>5</a:t>
            </a:r>
            <a:endParaRPr lang="fr-FR" sz="4800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/>
              <p:cNvSpPr txBox="1"/>
              <p:nvPr/>
            </p:nvSpPr>
            <p:spPr>
              <a:xfrm>
                <a:off x="668351" y="1246408"/>
                <a:ext cx="45535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MA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Exemple:  </a:t>
                </a:r>
                <a14:m>
                  <m:oMath xmlns:m="http://schemas.openxmlformats.org/officeDocument/2006/math">
                    <m:r>
                      <a:rPr lang="fr-MA" sz="2800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3</m:t>
                    </m:r>
                    <m:r>
                      <a:rPr lang="fr-MA" sz="2800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𝑥</m:t>
                    </m:r>
                    <m:r>
                      <a:rPr lang="fr-MA" sz="2800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+5</m:t>
                    </m:r>
                  </m:oMath>
                </a14:m>
                <a:endParaRPr lang="fr-FR" sz="2800" dirty="0">
                  <a:solidFill>
                    <a:schemeClr val="accent4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6" name="ZoneText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351" y="1246408"/>
                <a:ext cx="4553527" cy="523220"/>
              </a:xfrm>
              <a:prstGeom prst="rect">
                <a:avLst/>
              </a:prstGeom>
              <a:blipFill>
                <a:blip r:embed="rId3"/>
                <a:stretch>
                  <a:fillRect l="-2811" t="-10465" b="-325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à coins arrondis 16"/>
          <p:cNvSpPr/>
          <p:nvPr/>
        </p:nvSpPr>
        <p:spPr>
          <a:xfrm>
            <a:off x="1971964" y="2547251"/>
            <a:ext cx="1874982" cy="40720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b="1" dirty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coefficient</a:t>
            </a:r>
            <a:endParaRPr lang="fr-FR" b="1" dirty="0">
              <a:solidFill>
                <a:schemeClr val="tx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cxnSp>
        <p:nvCxnSpPr>
          <p:cNvPr id="18" name="Connecteur droit avec flèche 17"/>
          <p:cNvCxnSpPr>
            <a:endCxn id="14" idx="1"/>
          </p:cNvCxnSpPr>
          <p:nvPr/>
        </p:nvCxnSpPr>
        <p:spPr>
          <a:xfrm>
            <a:off x="3803723" y="2954455"/>
            <a:ext cx="1570168" cy="829319"/>
          </a:xfrm>
          <a:prstGeom prst="straightConnector1">
            <a:avLst/>
          </a:prstGeom>
          <a:ln>
            <a:headEnd type="oval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Rectangle à coins arrondis 18"/>
          <p:cNvSpPr/>
          <p:nvPr/>
        </p:nvSpPr>
        <p:spPr>
          <a:xfrm>
            <a:off x="5042394" y="4741946"/>
            <a:ext cx="1281655" cy="526473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1</a:t>
            </a:r>
            <a:r>
              <a:rPr lang="fr-MA" b="1" baseline="30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er</a:t>
            </a:r>
            <a:r>
              <a:rPr lang="fr-MA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terme</a:t>
            </a:r>
            <a:endParaRPr lang="fr-FR" b="1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0" name="Accolade ouvrante 19"/>
          <p:cNvSpPr/>
          <p:nvPr/>
        </p:nvSpPr>
        <p:spPr>
          <a:xfrm rot="16200000">
            <a:off x="5530822" y="3978863"/>
            <a:ext cx="304800" cy="922687"/>
          </a:xfrm>
          <a:prstGeom prst="leftBrace">
            <a:avLst>
              <a:gd name="adj1" fmla="val 8333"/>
              <a:gd name="adj2" fmla="val 47722"/>
            </a:avLst>
          </a:prstGeom>
          <a:ln w="28575"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à coins arrondis 20"/>
              <p:cNvSpPr/>
              <p:nvPr/>
            </p:nvSpPr>
            <p:spPr>
              <a:xfrm>
                <a:off x="7050864" y="4761188"/>
                <a:ext cx="1428118" cy="526473"/>
              </a:xfrm>
              <a:prstGeom prst="round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fr-MA" b="1" i="1" smtClean="0">
                            <a:latin typeface="Cambria Math" panose="02040503050406030204" pitchFamily="18" charset="0"/>
                            <a:ea typeface="Calibri Light" panose="020F0302020204030204" pitchFamily="34" charset="0"/>
                            <a:cs typeface="Calibri Light" panose="020F0302020204030204" pitchFamily="34" charset="0"/>
                          </a:rPr>
                        </m:ctrlPr>
                      </m:sSupPr>
                      <m:e>
                        <m:r>
                          <a:rPr lang="fr-MA" b="1" i="1" smtClean="0">
                            <a:latin typeface="Cambria Math" panose="02040503050406030204" pitchFamily="18" charset="0"/>
                            <a:ea typeface="Calibri Light" panose="020F0302020204030204" pitchFamily="34" charset="0"/>
                            <a:cs typeface="Calibri Light" panose="020F0302020204030204" pitchFamily="34" charset="0"/>
                          </a:rPr>
                          <m:t>𝟐</m:t>
                        </m:r>
                      </m:e>
                      <m:sup>
                        <m:r>
                          <a:rPr lang="fr-MA" b="1" i="1" smtClean="0">
                            <a:latin typeface="Cambria Math" panose="02040503050406030204" pitchFamily="18" charset="0"/>
                            <a:ea typeface="Calibri Light" panose="020F0302020204030204" pitchFamily="34" charset="0"/>
                            <a:cs typeface="Calibri Light" panose="020F0302020204030204" pitchFamily="34" charset="0"/>
                          </a:rPr>
                          <m:t>è</m:t>
                        </m:r>
                        <m:r>
                          <a:rPr lang="fr-MA" b="1" i="1" smtClean="0">
                            <a:latin typeface="Cambria Math" panose="02040503050406030204" pitchFamily="18" charset="0"/>
                            <a:ea typeface="Calibri Light" panose="020F0302020204030204" pitchFamily="34" charset="0"/>
                            <a:cs typeface="Calibri Light" panose="020F0302020204030204" pitchFamily="34" charset="0"/>
                          </a:rPr>
                          <m:t>𝒎𝒆</m:t>
                        </m:r>
                      </m:sup>
                    </m:sSup>
                    <m:r>
                      <a:rPr lang="fr-MA" b="1" i="1" smtClean="0">
                        <a:latin typeface="Cambria Math" panose="02040503050406030204" pitchFamily="18" charset="0"/>
                        <a:ea typeface="Calibri Light" panose="020F0302020204030204" pitchFamily="34" charset="0"/>
                        <a:cs typeface="Calibri Light" panose="020F0302020204030204" pitchFamily="34" charset="0"/>
                      </a:rPr>
                      <m:t> </m:t>
                    </m:r>
                  </m:oMath>
                </a14:m>
                <a:r>
                  <a:rPr lang="fr-MA" b="1" dirty="0">
                    <a:latin typeface="Calibri Light" panose="020F0302020204030204" pitchFamily="34" charset="0"/>
                    <a:ea typeface="Calibri Light" panose="020F0302020204030204" pitchFamily="34" charset="0"/>
                    <a:cs typeface="Calibri Light" panose="020F0302020204030204" pitchFamily="34" charset="0"/>
                  </a:rPr>
                  <a:t>terme</a:t>
                </a:r>
                <a:endParaRPr lang="fr-FR" b="1" dirty="0">
                  <a:latin typeface="Calibri Light" panose="020F0302020204030204" pitchFamily="34" charset="0"/>
                  <a:ea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21" name="Rectangle à coins arrondis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0864" y="4761188"/>
                <a:ext cx="1428118" cy="526473"/>
              </a:xfrm>
              <a:prstGeom prst="roundRect">
                <a:avLst/>
              </a:prstGeom>
              <a:blipFill>
                <a:blip r:embed="rId4"/>
                <a:stretch>
                  <a:fillRect b="-340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Accolade ouvrante 21"/>
          <p:cNvSpPr/>
          <p:nvPr/>
        </p:nvSpPr>
        <p:spPr>
          <a:xfrm rot="16200000">
            <a:off x="7578334" y="4077937"/>
            <a:ext cx="366657" cy="662683"/>
          </a:xfrm>
          <a:prstGeom prst="leftBrace">
            <a:avLst>
              <a:gd name="adj1" fmla="val 8333"/>
              <a:gd name="adj2" fmla="val 47722"/>
            </a:avLst>
          </a:prstGeom>
          <a:ln w="28575"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à coins arrondis 22"/>
          <p:cNvSpPr/>
          <p:nvPr/>
        </p:nvSpPr>
        <p:spPr>
          <a:xfrm>
            <a:off x="5721928" y="2300319"/>
            <a:ext cx="2020566" cy="35747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variable</a:t>
            </a:r>
            <a:endParaRPr lang="fr-FR" b="1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cxnSp>
        <p:nvCxnSpPr>
          <p:cNvPr id="24" name="Connecteur droit avec flèche 23"/>
          <p:cNvCxnSpPr/>
          <p:nvPr/>
        </p:nvCxnSpPr>
        <p:spPr>
          <a:xfrm flipH="1">
            <a:off x="6120760" y="2660833"/>
            <a:ext cx="563237" cy="1154316"/>
          </a:xfrm>
          <a:prstGeom prst="straightConnector1">
            <a:avLst/>
          </a:prstGeom>
          <a:ln>
            <a:headEnd type="oval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5721928" y="3506411"/>
                <a:ext cx="708694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48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</m:oMath>
                  </m:oMathPara>
                </a14:m>
                <a:endParaRPr lang="fr-FR" sz="4800" dirty="0"/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1928" y="3506411"/>
                <a:ext cx="708694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6280734" y="3508389"/>
                <a:ext cx="1013419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4800" i="1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</m:oMath>
                  </m:oMathPara>
                </a14:m>
                <a:endParaRPr lang="fr-FR" sz="4800" dirty="0"/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0734" y="3508389"/>
                <a:ext cx="1013419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41309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7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5" grpId="0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292;p29">
            <a:extLst>
              <a:ext uri="{FF2B5EF4-FFF2-40B4-BE49-F238E27FC236}">
                <a16:creationId xmlns:a16="http://schemas.microsoft.com/office/drawing/2014/main" id="{10C2D34D-FB8B-A95D-F232-29CF7C58B625}"/>
              </a:ext>
            </a:extLst>
          </p:cNvPr>
          <p:cNvSpPr/>
          <p:nvPr/>
        </p:nvSpPr>
        <p:spPr>
          <a:xfrm>
            <a:off x="2402272" y="5247967"/>
            <a:ext cx="8924445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>
              <a:defRPr/>
            </a:pPr>
            <a:r>
              <a:rPr lang="fr-FR" b="1" dirty="0">
                <a:latin typeface="Arial"/>
              </a:rPr>
              <a:t> </a:t>
            </a:r>
            <a:endParaRPr lang="fr-FR" dirty="0">
              <a:latin typeface="Arial"/>
            </a:endParaRPr>
          </a:p>
        </p:txBody>
      </p:sp>
      <p:sp>
        <p:nvSpPr>
          <p:cNvPr id="11" name="Google Shape;286;p29">
            <a:extLst>
              <a:ext uri="{FF2B5EF4-FFF2-40B4-BE49-F238E27FC236}">
                <a16:creationId xmlns:a16="http://schemas.microsoft.com/office/drawing/2014/main" id="{FFE2AFA5-7DEF-38D8-BDD1-76AEF8185550}"/>
              </a:ext>
            </a:extLst>
          </p:cNvPr>
          <p:cNvSpPr/>
          <p:nvPr/>
        </p:nvSpPr>
        <p:spPr>
          <a:xfrm>
            <a:off x="2428129" y="1311520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68570" tIns="34271" rIns="68570" bIns="34271" anchor="ctr" anchorCtr="0" compatLnSpc="1">
            <a:noAutofit/>
          </a:bodyPr>
          <a:lstStyle/>
          <a:p>
            <a:pPr marL="152404" marR="0" lvl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2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b="1" i="0" u="none" strike="noStrike" kern="0" cap="none" spc="0" baseline="0" dirty="0"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63450" y="2304276"/>
            <a:ext cx="10265100" cy="828000"/>
            <a:chOff x="963450" y="2259806"/>
            <a:chExt cx="10265100" cy="828000"/>
          </a:xfrm>
        </p:grpSpPr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b="1" kern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Séance 2</a:t>
              </a:r>
              <a:endParaRPr lang="fr-FR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7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ln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r>
                <a:rPr lang="fr-MA" b="1" dirty="0">
                  <a:solidFill>
                    <a:schemeClr val="tx1"/>
                  </a:solidFill>
                  <a:latin typeface="Arial"/>
                </a:rPr>
                <a:t>Reconnaitre la nécessité de la racine carrée</a:t>
              </a:r>
              <a:endParaRPr lang="fr-FR" b="1" dirty="0">
                <a:solidFill>
                  <a:schemeClr val="tx1"/>
                </a:solidFill>
                <a:latin typeface="Arial"/>
              </a:endParaRPr>
            </a:p>
          </p:txBody>
        </p:sp>
      </p:grpSp>
      <p:sp>
        <p:nvSpPr>
          <p:cNvPr id="20" name="Google Shape;291;p29">
            <a:extLst>
              <a:ext uri="{FF2B5EF4-FFF2-40B4-BE49-F238E27FC236}">
                <a16:creationId xmlns:a16="http://schemas.microsoft.com/office/drawing/2014/main" id="{8DDFDABA-484E-F91A-3A01-B2943296092B}"/>
              </a:ext>
            </a:extLst>
          </p:cNvPr>
          <p:cNvSpPr/>
          <p:nvPr/>
        </p:nvSpPr>
        <p:spPr>
          <a:xfrm>
            <a:off x="963450" y="4249304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</a:t>
            </a:r>
            <a:r>
              <a:rPr lang="fr-FR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4</a:t>
            </a:r>
          </a:p>
        </p:txBody>
      </p:sp>
      <p:sp>
        <p:nvSpPr>
          <p:cNvPr id="22" name="Google Shape;293;p29">
            <a:extLst>
              <a:ext uri="{FF2B5EF4-FFF2-40B4-BE49-F238E27FC236}">
                <a16:creationId xmlns:a16="http://schemas.microsoft.com/office/drawing/2014/main" id="{EAC398AE-0F64-B30B-B910-B04156DD3482}"/>
              </a:ext>
            </a:extLst>
          </p:cNvPr>
          <p:cNvSpPr/>
          <p:nvPr/>
        </p:nvSpPr>
        <p:spPr>
          <a:xfrm>
            <a:off x="918647" y="5314060"/>
            <a:ext cx="1364018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5</a:t>
            </a:r>
            <a:endParaRPr lang="fr-FR" b="1" i="0" u="none" strike="noStrike" kern="0" cap="none" spc="0" baseline="0" dirty="0">
              <a:solidFill>
                <a:schemeClr val="bg1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886717" y="1239520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5" name="Google Shape;291;p29">
            <a:extLst>
              <a:ext uri="{FF2B5EF4-FFF2-40B4-BE49-F238E27FC236}">
                <a16:creationId xmlns:a16="http://schemas.microsoft.com/office/drawing/2014/main" id="{1603B967-D9FC-FC8C-55EE-DBAEAEF2C638}"/>
              </a:ext>
            </a:extLst>
          </p:cNvPr>
          <p:cNvSpPr/>
          <p:nvPr/>
        </p:nvSpPr>
        <p:spPr>
          <a:xfrm>
            <a:off x="977501" y="3270641"/>
            <a:ext cx="1305164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5FADE4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Séance 3</a:t>
            </a: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82875" y="1311520"/>
            <a:ext cx="10256392" cy="1800000"/>
            <a:chOff x="972158" y="1287806"/>
            <a:chExt cx="10256392" cy="1800000"/>
          </a:xfrm>
          <a:solidFill>
            <a:schemeClr val="accent1"/>
          </a:solidFill>
        </p:grpSpPr>
        <p:sp>
          <p:nvSpPr>
            <p:cNvPr id="27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72158" y="1287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kern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séance 1</a:t>
              </a:r>
              <a:endParaRPr lang="fr-FR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8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endParaRPr lang="fr-FR" b="1" dirty="0">
                <a:solidFill>
                  <a:schemeClr val="tx1"/>
                </a:solidFill>
                <a:latin typeface="Arial"/>
              </a:endParaRPr>
            </a:p>
          </p:txBody>
        </p:sp>
      </p:grpSp>
      <p:sp>
        <p:nvSpPr>
          <p:cNvPr id="29" name="Google Shape;292;p29">
            <a:extLst>
              <a:ext uri="{FF2B5EF4-FFF2-40B4-BE49-F238E27FC236}">
                <a16:creationId xmlns:a16="http://schemas.microsoft.com/office/drawing/2014/main" id="{10C2D34D-FB8B-A95D-F232-29CF7C58B625}"/>
              </a:ext>
            </a:extLst>
          </p:cNvPr>
          <p:cNvSpPr/>
          <p:nvPr/>
        </p:nvSpPr>
        <p:spPr>
          <a:xfrm>
            <a:off x="2449563" y="2304276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Calibri" panose="020F0502020204030204" pitchFamily="34" charset="0"/>
              </a:rPr>
              <a:t>Exprimer une quantité par des lettres 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30" name="Google Shape;292;p29">
            <a:extLst>
              <a:ext uri="{FF2B5EF4-FFF2-40B4-BE49-F238E27FC236}">
                <a16:creationId xmlns:a16="http://schemas.microsoft.com/office/drawing/2014/main" id="{10C2D34D-FB8B-A95D-F232-29CF7C58B625}"/>
              </a:ext>
            </a:extLst>
          </p:cNvPr>
          <p:cNvSpPr/>
          <p:nvPr/>
        </p:nvSpPr>
        <p:spPr>
          <a:xfrm>
            <a:off x="2478275" y="4197032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>
              <a:defRPr/>
            </a:pPr>
            <a:endParaRPr lang="fr-FR" b="1" dirty="0">
              <a:latin typeface="Arial"/>
            </a:endParaRPr>
          </a:p>
        </p:txBody>
      </p:sp>
      <p:sp>
        <p:nvSpPr>
          <p:cNvPr id="35" name="Google Shape;292;p29">
            <a:extLst>
              <a:ext uri="{FF2B5EF4-FFF2-40B4-BE49-F238E27FC236}">
                <a16:creationId xmlns:a16="http://schemas.microsoft.com/office/drawing/2014/main" id="{10C2D34D-FB8B-A95D-F232-29CF7C58B625}"/>
              </a:ext>
            </a:extLst>
          </p:cNvPr>
          <p:cNvSpPr/>
          <p:nvPr/>
        </p:nvSpPr>
        <p:spPr>
          <a:xfrm>
            <a:off x="2472223" y="4175188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>
              <a:defRPr/>
            </a:pPr>
            <a:r>
              <a:rPr lang="fr-FR" b="1" dirty="0">
                <a:latin typeface="Arial"/>
              </a:rPr>
              <a:t> </a:t>
            </a:r>
            <a:endParaRPr lang="fr-FR" dirty="0">
              <a:latin typeface="Arial"/>
            </a:endParaRPr>
          </a:p>
        </p:txBody>
      </p:sp>
      <p:sp>
        <p:nvSpPr>
          <p:cNvPr id="36" name="Google Shape;292;p29">
            <a:extLst>
              <a:ext uri="{FF2B5EF4-FFF2-40B4-BE49-F238E27FC236}">
                <a16:creationId xmlns:a16="http://schemas.microsoft.com/office/drawing/2014/main" id="{10C2D34D-FB8B-A95D-F232-29CF7C58B625}"/>
              </a:ext>
            </a:extLst>
          </p:cNvPr>
          <p:cNvSpPr/>
          <p:nvPr/>
        </p:nvSpPr>
        <p:spPr>
          <a:xfrm>
            <a:off x="2428128" y="3204276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>
              <a:defRPr/>
            </a:pPr>
            <a:endParaRPr lang="fr-FR" b="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38" name="Google Shape;292;p29">
            <a:extLst>
              <a:ext uri="{FF2B5EF4-FFF2-40B4-BE49-F238E27FC236}">
                <a16:creationId xmlns:a16="http://schemas.microsoft.com/office/drawing/2014/main" id="{10C2D34D-FB8B-A95D-F232-29CF7C58B625}"/>
              </a:ext>
            </a:extLst>
          </p:cNvPr>
          <p:cNvSpPr/>
          <p:nvPr/>
        </p:nvSpPr>
        <p:spPr>
          <a:xfrm>
            <a:off x="2472223" y="1321754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>
              <a:defRPr/>
            </a:pPr>
            <a:endParaRPr lang="fr-FR" b="1" dirty="0">
              <a:latin typeface="Arial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4261203" y="1502574"/>
            <a:ext cx="36695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/>
            <a:r>
              <a:rPr lang="fr-FR" b="1" kern="0" dirty="0">
                <a:solidFill>
                  <a:schemeClr val="bg1"/>
                </a:solidFill>
                <a:ea typeface="Calibri"/>
                <a:cs typeface="Calibri"/>
              </a:rPr>
              <a:t>Correction devoir surveillé Période 1</a:t>
            </a:r>
          </a:p>
        </p:txBody>
      </p:sp>
      <p:sp>
        <p:nvSpPr>
          <p:cNvPr id="37" name="Rectangle 36"/>
          <p:cNvSpPr/>
          <p:nvPr/>
        </p:nvSpPr>
        <p:spPr>
          <a:xfrm>
            <a:off x="3098817" y="3363652"/>
            <a:ext cx="68504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400" b="1" dirty="0"/>
              <a:t>Écrire une expression littérale </a:t>
            </a:r>
            <a:r>
              <a:rPr lang="fr-FR" sz="2400" dirty="0"/>
              <a:t> </a:t>
            </a:r>
            <a:r>
              <a:rPr lang="fr-FR" sz="2400" b="1" dirty="0"/>
              <a:t>sans symbole (× et ÷) </a:t>
            </a:r>
            <a:endParaRPr lang="fr-FR" sz="2400" b="1" dirty="0">
              <a:latin typeface="Arial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3425840" y="4413509"/>
            <a:ext cx="71939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chemeClr val="bg1"/>
                </a:solidFill>
              </a:rPr>
              <a:t>Calculer la valeur numérique d’une expression littérale </a:t>
            </a:r>
          </a:p>
        </p:txBody>
      </p:sp>
      <p:sp>
        <p:nvSpPr>
          <p:cNvPr id="40" name="Rectangle 39"/>
          <p:cNvSpPr/>
          <p:nvPr/>
        </p:nvSpPr>
        <p:spPr>
          <a:xfrm>
            <a:off x="3113993" y="5436640"/>
            <a:ext cx="74286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Réduire des expressions littérales de la forme </a:t>
            </a:r>
            <a:r>
              <a:rPr lang="fr-FR" sz="2400" b="1" i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ax</a:t>
            </a:r>
            <a:r>
              <a:rPr lang="fr-FR" sz="2400" b="1" i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+ </a:t>
            </a:r>
            <a:r>
              <a:rPr lang="fr-FR" sz="2400" b="1" i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bx</a:t>
            </a:r>
            <a:r>
              <a:rPr lang="fr-FR" sz="2400" b="1" i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endParaRPr lang="fr-F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9349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des exemples</a:t>
            </a:r>
          </a:p>
        </p:txBody>
      </p:sp>
      <p:sp>
        <p:nvSpPr>
          <p:cNvPr id="8" name="Oval 7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9939C96B-3B4F-5E19-821E-251FFF752D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4" name="Tableau 1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79537574"/>
                  </p:ext>
                </p:extLst>
              </p:nvPr>
            </p:nvGraphicFramePr>
            <p:xfrm>
              <a:off x="775852" y="2031228"/>
              <a:ext cx="10590650" cy="362231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18130">
                      <a:extLst>
                        <a:ext uri="{9D8B030D-6E8A-4147-A177-3AD203B41FA5}">
                          <a16:colId xmlns:a16="http://schemas.microsoft.com/office/drawing/2014/main" val="1542942861"/>
                        </a:ext>
                      </a:extLst>
                    </a:gridCol>
                    <a:gridCol w="2118130">
                      <a:extLst>
                        <a:ext uri="{9D8B030D-6E8A-4147-A177-3AD203B41FA5}">
                          <a16:colId xmlns:a16="http://schemas.microsoft.com/office/drawing/2014/main" val="2332202214"/>
                        </a:ext>
                      </a:extLst>
                    </a:gridCol>
                    <a:gridCol w="2118130">
                      <a:extLst>
                        <a:ext uri="{9D8B030D-6E8A-4147-A177-3AD203B41FA5}">
                          <a16:colId xmlns:a16="http://schemas.microsoft.com/office/drawing/2014/main" val="3510027555"/>
                        </a:ext>
                      </a:extLst>
                    </a:gridCol>
                    <a:gridCol w="2118130">
                      <a:extLst>
                        <a:ext uri="{9D8B030D-6E8A-4147-A177-3AD203B41FA5}">
                          <a16:colId xmlns:a16="http://schemas.microsoft.com/office/drawing/2014/main" val="2506672686"/>
                        </a:ext>
                      </a:extLst>
                    </a:gridCol>
                    <a:gridCol w="2118130">
                      <a:extLst>
                        <a:ext uri="{9D8B030D-6E8A-4147-A177-3AD203B41FA5}">
                          <a16:colId xmlns:a16="http://schemas.microsoft.com/office/drawing/2014/main" val="970080579"/>
                        </a:ext>
                      </a:extLst>
                    </a:gridCol>
                  </a:tblGrid>
                  <a:tr h="789515">
                    <a:tc>
                      <a:txBody>
                        <a:bodyPr/>
                        <a:lstStyle/>
                        <a:p>
                          <a:r>
                            <a:rPr lang="fr-MA" dirty="0">
                              <a:solidFill>
                                <a:schemeClr val="tx1"/>
                              </a:solidFill>
                            </a:rPr>
                            <a:t>Expression littérale</a:t>
                          </a:r>
                          <a:endParaRPr lang="fr-F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MA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fr-MA" i="1" baseline="30000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𝑒𝑟</m:t>
                                </m:r>
                                <m:r>
                                  <a:rPr lang="fr-MA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fr-MA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𝑡𝑒𝑟𝑚𝑒</m:t>
                                </m:r>
                                <m:r>
                                  <a:rPr lang="fr-MA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fr-FR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libri Light" panose="020F0302020204030204" pitchFamily="34" charset="0"/>
                                        <a:cs typeface="Calibri Light" panose="020F030202020403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MA" b="1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libri Light" panose="020F0302020204030204" pitchFamily="34" charset="0"/>
                                        <a:cs typeface="Calibri Light" panose="020F0302020204030204" pitchFamily="34" charset="0"/>
                                      </a:rPr>
                                      <m:t>𝟐</m:t>
                                    </m:r>
                                  </m:e>
                                  <m:sup>
                                    <m:r>
                                      <a:rPr lang="fr-MA" b="1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libri Light" panose="020F0302020204030204" pitchFamily="34" charset="0"/>
                                        <a:cs typeface="Calibri Light" panose="020F0302020204030204" pitchFamily="34" charset="0"/>
                                      </a:rPr>
                                      <m:t>è</m:t>
                                    </m:r>
                                    <m:r>
                                      <a:rPr lang="fr-MA" b="1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libri Light" panose="020F0302020204030204" pitchFamily="34" charset="0"/>
                                        <a:cs typeface="Calibri Light" panose="020F0302020204030204" pitchFamily="34" charset="0"/>
                                      </a:rPr>
                                      <m:t>𝒎𝒆</m:t>
                                    </m:r>
                                  </m:sup>
                                </m:sSup>
                                <m:r>
                                  <a:rPr lang="fr-MA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libri Light" panose="020F0302020204030204" pitchFamily="34" charset="0"/>
                                    <a:cs typeface="Calibri Light" panose="020F0302020204030204" pitchFamily="34" charset="0"/>
                                  </a:rPr>
                                  <m:t> </m:t>
                                </m:r>
                                <m:r>
                                  <a:rPr lang="fr-FR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libri Light" panose="020F0302020204030204" pitchFamily="34" charset="0"/>
                                    <a:cs typeface="Calibri Light" panose="020F0302020204030204" pitchFamily="34" charset="0"/>
                                  </a:rPr>
                                  <m:t>𝑡𝑒𝑟𝑚𝑒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chemeClr val="tx1"/>
                            </a:solidFill>
                            <a:latin typeface="Calibri Light" panose="020F0302020204030204" pitchFamily="34" charset="0"/>
                            <a:ea typeface="Calibri Light" panose="020F0302020204030204" pitchFamily="34" charset="0"/>
                            <a:cs typeface="Calibri Light" panose="020F03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MA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𝑣𝑎𝑟𝑖𝑎𝑏𝑙𝑒</m:t>
                                </m:r>
                                <m:r>
                                  <a:rPr lang="fr-MA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MA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𝑐𝑜𝑒𝑓𝑓𝑖𝑐𝑖𝑒𝑛𝑡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672385935"/>
                      </a:ext>
                    </a:extLst>
                  </a:tr>
                  <a:tr h="944268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MA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fr-MA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fr-MA" b="0" i="1" smtClean="0">
                                    <a:latin typeface="Cambria Math" panose="02040503050406030204" pitchFamily="18" charset="0"/>
                                  </a:rPr>
                                  <m:t>+9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MA" i="1" dirty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fr-MA" i="1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MA" i="1" dirty="0" smtClean="0"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dirty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1356135"/>
                      </a:ext>
                    </a:extLst>
                  </a:tr>
                  <a:tr h="944268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MA" b="0" i="1" smtClean="0">
                                    <a:latin typeface="Cambria Math" panose="02040503050406030204" pitchFamily="18" charset="0"/>
                                  </a:rPr>
                                  <m:t>−5</m:t>
                                </m:r>
                                <m:r>
                                  <a:rPr lang="fr-MA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MA" b="0" i="1" smtClean="0">
                                    <a:latin typeface="Cambria Math" panose="02040503050406030204" pitchFamily="18" charset="0"/>
                                  </a:rPr>
                                  <m:t>−7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MA" i="1" dirty="0" smtClean="0">
                                    <a:latin typeface="Cambria Math" panose="02040503050406030204" pitchFamily="18" charset="0"/>
                                  </a:rPr>
                                  <m:t>−5</m:t>
                                </m:r>
                                <m:r>
                                  <a:rPr lang="fr-MA" i="1" dirty="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MA" i="1" dirty="0" smtClean="0">
                                    <a:latin typeface="Cambria Math" panose="02040503050406030204" pitchFamily="18" charset="0"/>
                                  </a:rPr>
                                  <m:t>−7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dirty="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dirty="0" smtClean="0">
                                    <a:latin typeface="Cambria Math" panose="02040503050406030204" pitchFamily="18" charset="0"/>
                                  </a:rPr>
                                  <m:t>−5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82837632"/>
                      </a:ext>
                    </a:extLst>
                  </a:tr>
                  <a:tr h="944268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MA" b="0" i="1" smtClean="0">
                                    <a:latin typeface="Cambria Math" panose="02040503050406030204" pitchFamily="18" charset="0"/>
                                  </a:rPr>
                                  <m:t>0,3</m:t>
                                </m:r>
                                <m:r>
                                  <a:rPr lang="fr-MA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fr-MA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fr-M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MA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num>
                                  <m:den>
                                    <m:r>
                                      <a:rPr lang="fr-MA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MA" i="1" dirty="0" smtClean="0">
                                    <a:latin typeface="Cambria Math" panose="02040503050406030204" pitchFamily="18" charset="0"/>
                                  </a:rPr>
                                  <m:t>0,3</m:t>
                                </m:r>
                                <m:r>
                                  <a:rPr lang="fr-MA" i="1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fr-FR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MA" b="0" i="1" smtClean="0">
                                        <a:latin typeface="Cambria Math" panose="02040503050406030204" pitchFamily="18" charset="0"/>
                                      </a:rPr>
                                      <m:t>−5</m:t>
                                    </m:r>
                                  </m:num>
                                  <m:den>
                                    <m:r>
                                      <a:rPr lang="fr-MA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fr-MA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0,3</m:t>
                                </m:r>
                                <m:r>
                                  <a:rPr lang="fr-MA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30719814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14" name="Tableau 1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79537574"/>
                  </p:ext>
                </p:extLst>
              </p:nvPr>
            </p:nvGraphicFramePr>
            <p:xfrm>
              <a:off x="775852" y="2031228"/>
              <a:ext cx="10590650" cy="362231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18130">
                      <a:extLst>
                        <a:ext uri="{9D8B030D-6E8A-4147-A177-3AD203B41FA5}">
                          <a16:colId xmlns:a16="http://schemas.microsoft.com/office/drawing/2014/main" val="1542942861"/>
                        </a:ext>
                      </a:extLst>
                    </a:gridCol>
                    <a:gridCol w="2118130">
                      <a:extLst>
                        <a:ext uri="{9D8B030D-6E8A-4147-A177-3AD203B41FA5}">
                          <a16:colId xmlns:a16="http://schemas.microsoft.com/office/drawing/2014/main" val="2332202214"/>
                        </a:ext>
                      </a:extLst>
                    </a:gridCol>
                    <a:gridCol w="2118130">
                      <a:extLst>
                        <a:ext uri="{9D8B030D-6E8A-4147-A177-3AD203B41FA5}">
                          <a16:colId xmlns:a16="http://schemas.microsoft.com/office/drawing/2014/main" val="3510027555"/>
                        </a:ext>
                      </a:extLst>
                    </a:gridCol>
                    <a:gridCol w="2118130">
                      <a:extLst>
                        <a:ext uri="{9D8B030D-6E8A-4147-A177-3AD203B41FA5}">
                          <a16:colId xmlns:a16="http://schemas.microsoft.com/office/drawing/2014/main" val="2506672686"/>
                        </a:ext>
                      </a:extLst>
                    </a:gridCol>
                    <a:gridCol w="2118130">
                      <a:extLst>
                        <a:ext uri="{9D8B030D-6E8A-4147-A177-3AD203B41FA5}">
                          <a16:colId xmlns:a16="http://schemas.microsoft.com/office/drawing/2014/main" val="970080579"/>
                        </a:ext>
                      </a:extLst>
                    </a:gridCol>
                  </a:tblGrid>
                  <a:tr h="789515">
                    <a:tc>
                      <a:txBody>
                        <a:bodyPr/>
                        <a:lstStyle/>
                        <a:p>
                          <a:r>
                            <a:rPr lang="fr-MA" dirty="0">
                              <a:solidFill>
                                <a:schemeClr val="tx1"/>
                              </a:solidFill>
                            </a:rPr>
                            <a:t>Expression littérale</a:t>
                          </a:r>
                          <a:endParaRPr lang="fr-F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0576" t="-769" r="-301153" b="-35923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00000" t="-769" r="-200287" b="-35923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00865" t="-769" r="-100865" b="-35923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99713" t="-769" r="-575" b="-35923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72385935"/>
                      </a:ext>
                    </a:extLst>
                  </a:tr>
                  <a:tr h="944268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87" t="-84516" r="-400000" b="-2012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0576" t="-84516" r="-301153" b="-2012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00000" t="-84516" r="-200287" b="-2012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00865" t="-84516" r="-100865" b="-2012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99713" t="-84516" r="-575" b="-20129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1356135"/>
                      </a:ext>
                    </a:extLst>
                  </a:tr>
                  <a:tr h="944268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87" t="-184516" r="-400000" b="-1012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0576" t="-184516" r="-301153" b="-1012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00000" t="-184516" r="-200287" b="-1012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00865" t="-184516" r="-100865" b="-1012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99713" t="-184516" r="-575" b="-10129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82837632"/>
                      </a:ext>
                    </a:extLst>
                  </a:tr>
                  <a:tr h="944268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87" t="-284516" r="-400000" b="-12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0576" t="-284516" r="-301153" b="-12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00000" t="-284516" r="-200287" b="-12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00865" t="-284516" r="-100865" b="-12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99713" t="-284516" r="-575" b="-129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3071981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8C7C40B3-AFCF-5022-9CDE-DD5EA54D4F93}"/>
              </a:ext>
            </a:extLst>
          </p:cNvPr>
          <p:cNvSpPr/>
          <p:nvPr/>
        </p:nvSpPr>
        <p:spPr>
          <a:xfrm>
            <a:off x="3519948" y="3008671"/>
            <a:ext cx="757084" cy="5831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B662D7-8CD5-2BF6-014E-A7B476FD12FB}"/>
              </a:ext>
            </a:extLst>
          </p:cNvPr>
          <p:cNvSpPr/>
          <p:nvPr/>
        </p:nvSpPr>
        <p:spPr>
          <a:xfrm>
            <a:off x="5761703" y="3008671"/>
            <a:ext cx="757084" cy="5831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E7D0DC3-B3A3-18A9-4F3A-1534CB41C27C}"/>
              </a:ext>
            </a:extLst>
          </p:cNvPr>
          <p:cNvSpPr/>
          <p:nvPr/>
        </p:nvSpPr>
        <p:spPr>
          <a:xfrm>
            <a:off x="7796978" y="3057833"/>
            <a:ext cx="757084" cy="5831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97DDC2E-392F-3B0D-0615-C427F02BA64E}"/>
              </a:ext>
            </a:extLst>
          </p:cNvPr>
          <p:cNvSpPr/>
          <p:nvPr/>
        </p:nvSpPr>
        <p:spPr>
          <a:xfrm>
            <a:off x="9940413" y="3048000"/>
            <a:ext cx="757084" cy="5831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3B36011-DB40-8ECE-791B-506A78A3D469}"/>
              </a:ext>
            </a:extLst>
          </p:cNvPr>
          <p:cNvSpPr/>
          <p:nvPr/>
        </p:nvSpPr>
        <p:spPr>
          <a:xfrm>
            <a:off x="3657600" y="3932903"/>
            <a:ext cx="757084" cy="5831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50011A8-7C67-C4EB-27A1-C81376D1777D}"/>
              </a:ext>
            </a:extLst>
          </p:cNvPr>
          <p:cNvSpPr/>
          <p:nvPr/>
        </p:nvSpPr>
        <p:spPr>
          <a:xfrm>
            <a:off x="5850193" y="4001729"/>
            <a:ext cx="757084" cy="5831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0A3DA63-0D41-1199-B4A4-1B8225446055}"/>
              </a:ext>
            </a:extLst>
          </p:cNvPr>
          <p:cNvSpPr/>
          <p:nvPr/>
        </p:nvSpPr>
        <p:spPr>
          <a:xfrm>
            <a:off x="7669159" y="4011561"/>
            <a:ext cx="757084" cy="5831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66943C9-9AD4-9780-58FA-35EB80E2847A}"/>
              </a:ext>
            </a:extLst>
          </p:cNvPr>
          <p:cNvSpPr/>
          <p:nvPr/>
        </p:nvSpPr>
        <p:spPr>
          <a:xfrm>
            <a:off x="9851923" y="4011561"/>
            <a:ext cx="757084" cy="5831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9A937EC-DB44-1694-EE3A-3CFCBB5EFA1F}"/>
              </a:ext>
            </a:extLst>
          </p:cNvPr>
          <p:cNvSpPr/>
          <p:nvPr/>
        </p:nvSpPr>
        <p:spPr>
          <a:xfrm>
            <a:off x="3510116" y="4916128"/>
            <a:ext cx="757084" cy="5831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4599C6E-23F7-368A-D966-D705E7DC7F4B}"/>
              </a:ext>
            </a:extLst>
          </p:cNvPr>
          <p:cNvSpPr/>
          <p:nvPr/>
        </p:nvSpPr>
        <p:spPr>
          <a:xfrm>
            <a:off x="5751871" y="4896464"/>
            <a:ext cx="757084" cy="5831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0405D9F-204C-0F60-8A28-33896088A75C}"/>
              </a:ext>
            </a:extLst>
          </p:cNvPr>
          <p:cNvSpPr/>
          <p:nvPr/>
        </p:nvSpPr>
        <p:spPr>
          <a:xfrm>
            <a:off x="7747817" y="4896464"/>
            <a:ext cx="757084" cy="5831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02ADB55-584F-998C-F655-80C8C5485615}"/>
              </a:ext>
            </a:extLst>
          </p:cNvPr>
          <p:cNvSpPr/>
          <p:nvPr/>
        </p:nvSpPr>
        <p:spPr>
          <a:xfrm>
            <a:off x="9891252" y="4945625"/>
            <a:ext cx="757084" cy="5831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1796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37EF2ADE-B959-5993-A71F-4320DC335AB1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fr-MA" sz="1600" b="1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cs typeface="Arial" panose="020B0604020202020204" pitchFamily="34" charset="0"/>
                        </a:rPr>
                        <m:t>Choisissez</m:t>
                      </m:r>
                      <m:r>
                        <m:rPr>
                          <m:nor/>
                        </m:rPr>
                        <a:rPr lang="fr-MA" sz="1600" b="1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fr-MA" sz="1600" b="1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cs typeface="Arial" panose="020B0604020202020204" pitchFamily="34" charset="0"/>
                        </a:rPr>
                        <m:t>la</m:t>
                      </m:r>
                      <m:r>
                        <m:rPr>
                          <m:nor/>
                        </m:rPr>
                        <a:rPr lang="fr-MA" sz="1600" b="1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fr-MA" sz="1600" b="1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cs typeface="Arial" panose="020B0604020202020204" pitchFamily="34" charset="0"/>
                        </a:rPr>
                        <m:t>bonne</m:t>
                      </m:r>
                      <m:r>
                        <m:rPr>
                          <m:nor/>
                        </m:rPr>
                        <a:rPr lang="fr-MA" sz="1600" b="1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fr-MA" sz="1600" b="1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cs typeface="Arial" panose="020B0604020202020204" pitchFamily="34" charset="0"/>
                        </a:rPr>
                        <m:t>r</m:t>
                      </m:r>
                      <m:r>
                        <m:rPr>
                          <m:nor/>
                        </m:rPr>
                        <a:rPr lang="fr-MA" sz="1600" b="1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cs typeface="Arial" panose="020B0604020202020204" pitchFamily="34" charset="0"/>
                        </a:rPr>
                        <m:t>é</m:t>
                      </m:r>
                      <m:r>
                        <m:rPr>
                          <m:nor/>
                        </m:rPr>
                        <a:rPr lang="fr-MA" sz="1600" b="1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cs typeface="Arial" panose="020B0604020202020204" pitchFamily="34" charset="0"/>
                        </a:rPr>
                        <m:t>ponse</m:t>
                      </m:r>
                    </m:oMath>
                  </m:oMathPara>
                </a14:m>
                <a:endParaRPr lang="fr-FR" sz="1600" b="1" dirty="0">
                  <a:solidFill>
                    <a:schemeClr val="bg1">
                      <a:lumMod val="65000"/>
                    </a:schemeClr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37EF2ADE-B959-5993-A71F-4320DC335A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F6BB8D40-3374-41FD-A76D-232CB75A9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6193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654670" y="549396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de lever leurs ardoises et invite un élève à expliquer la démarche.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8EBD9A9-2BDA-CCFC-79E2-5E34D9C6C2A1}"/>
              </a:ext>
            </a:extLst>
          </p:cNvPr>
          <p:cNvSpPr txBox="1"/>
          <p:nvPr/>
        </p:nvSpPr>
        <p:spPr>
          <a:xfrm>
            <a:off x="761260" y="1759583"/>
            <a:ext cx="3844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2400" b="1" dirty="0"/>
              <a:t>Choisissez la bonne réponse: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C3CDB33-15E2-C0FC-A97F-FB41419C516B}"/>
              </a:ext>
            </a:extLst>
          </p:cNvPr>
          <p:cNvSpPr/>
          <p:nvPr/>
        </p:nvSpPr>
        <p:spPr>
          <a:xfrm>
            <a:off x="761260" y="2221248"/>
            <a:ext cx="10795200" cy="295386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Google Shape;265;p44">
                <a:extLst>
                  <a:ext uri="{FF2B5EF4-FFF2-40B4-BE49-F238E27FC236}">
                    <a16:creationId xmlns:a16="http://schemas.microsoft.com/office/drawing/2014/main" id="{18DD4FE3-8919-D3D7-8740-4C96ABF3608C}"/>
                  </a:ext>
                </a:extLst>
              </p:cNvPr>
              <p:cNvSpPr txBox="1"/>
              <p:nvPr/>
            </p:nvSpPr>
            <p:spPr>
              <a:xfrm>
                <a:off x="2382065" y="3193175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rial"/>
                        </a:rPr>
                        <m:t>3×</m:t>
                      </m:r>
                      <m:r>
                        <a:rPr kumimoji="0" lang="fr-FR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𝑦</m:t>
                      </m:r>
                      <m:r>
                        <a:rPr kumimoji="0" lang="fr-FR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rial"/>
                        </a:rPr>
                        <m:t>=</m:t>
                      </m:r>
                    </m:oMath>
                  </m:oMathPara>
                </a14:m>
                <a:endParaRPr kumimoji="0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sym typeface="Arial"/>
                </a:endParaRPr>
              </a:p>
            </p:txBody>
          </p:sp>
        </mc:Choice>
        <mc:Fallback xmlns="">
          <p:sp>
            <p:nvSpPr>
              <p:cNvPr id="9" name="Google Shape;265;p44">
                <a:extLst>
                  <a:ext uri="{FF2B5EF4-FFF2-40B4-BE49-F238E27FC236}">
                    <a16:creationId xmlns:a16="http://schemas.microsoft.com/office/drawing/2014/main" id="{18DD4FE3-8919-D3D7-8740-4C96ABF360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2065" y="3193175"/>
                <a:ext cx="7092719" cy="101001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9050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Google Shape;266;p44">
                <a:extLst>
                  <a:ext uri="{FF2B5EF4-FFF2-40B4-BE49-F238E27FC236}">
                    <a16:creationId xmlns:a16="http://schemas.microsoft.com/office/drawing/2014/main" id="{9E80FFA1-C2AF-7999-52EA-F606EEDD5360}"/>
                  </a:ext>
                </a:extLst>
              </p:cNvPr>
              <p:cNvSpPr/>
              <p:nvPr/>
            </p:nvSpPr>
            <p:spPr>
              <a:xfrm>
                <a:off x="774700" y="5273488"/>
                <a:ext cx="1978411" cy="726583"/>
              </a:xfrm>
              <a:prstGeom prst="rect">
                <a:avLst/>
              </a:prstGeom>
              <a:solidFill>
                <a:srgbClr val="EEEEEE"/>
              </a:solidFill>
              <a:ln w="12700" cap="flat" cmpd="sng">
                <a:solidFill>
                  <a:schemeClr val="bg1">
                    <a:lumMod val="85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00"/>
                  <a:buFont typeface="Arial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/>
                          <a:sym typeface="Calibri"/>
                        </a:rPr>
                        <m:t>3</m:t>
                      </m:r>
                      <m:r>
                        <a:rPr kumimoji="0" lang="fr-FR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/>
                          <a:sym typeface="Calibri"/>
                        </a:rPr>
                        <m:t>𝑦</m:t>
                      </m:r>
                    </m:oMath>
                  </m:oMathPara>
                </a14:m>
                <a:endParaRPr kumimoji="0" sz="240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10" name="Google Shape;266;p44">
                <a:extLst>
                  <a:ext uri="{FF2B5EF4-FFF2-40B4-BE49-F238E27FC236}">
                    <a16:creationId xmlns:a16="http://schemas.microsoft.com/office/drawing/2014/main" id="{9E80FFA1-C2AF-7999-52EA-F606EEDD536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273488"/>
                <a:ext cx="1978411" cy="72658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12700" cap="flat" cmpd="sng">
                <a:solidFill>
                  <a:schemeClr val="bg1">
                    <a:lumMod val="85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Google Shape;267;p44">
                <a:extLst>
                  <a:ext uri="{FF2B5EF4-FFF2-40B4-BE49-F238E27FC236}">
                    <a16:creationId xmlns:a16="http://schemas.microsoft.com/office/drawing/2014/main" id="{D8AE1540-9716-DAD8-F227-82B15924136D}"/>
                  </a:ext>
                </a:extLst>
              </p:cNvPr>
              <p:cNvSpPr/>
              <p:nvPr/>
            </p:nvSpPr>
            <p:spPr>
              <a:xfrm>
                <a:off x="5169654" y="5273488"/>
                <a:ext cx="1978411" cy="726583"/>
              </a:xfrm>
              <a:prstGeom prst="rect">
                <a:avLst/>
              </a:prstGeom>
              <a:solidFill>
                <a:srgbClr val="EEEEEE"/>
              </a:solidFill>
              <a:ln w="12700" cap="flat" cmpd="sng">
                <a:solidFill>
                  <a:schemeClr val="bg1">
                    <a:lumMod val="85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00"/>
                  <a:buFont typeface="Arial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3+</m:t>
                      </m:r>
                      <m:r>
                        <a:rPr kumimoji="0" lang="fr-FR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𝑦</m:t>
                      </m:r>
                    </m:oMath>
                  </m:oMathPara>
                </a14:m>
                <a:endParaRPr kumimoji="0" sz="240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11" name="Google Shape;267;p44">
                <a:extLst>
                  <a:ext uri="{FF2B5EF4-FFF2-40B4-BE49-F238E27FC236}">
                    <a16:creationId xmlns:a16="http://schemas.microsoft.com/office/drawing/2014/main" id="{D8AE1540-9716-DAD8-F227-82B1592413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9654" y="5273488"/>
                <a:ext cx="1978411" cy="72658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12700" cap="flat" cmpd="sng">
                <a:solidFill>
                  <a:schemeClr val="bg1">
                    <a:lumMod val="85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Google Shape;267;p44">
                <a:extLst>
                  <a:ext uri="{FF2B5EF4-FFF2-40B4-BE49-F238E27FC236}">
                    <a16:creationId xmlns:a16="http://schemas.microsoft.com/office/drawing/2014/main" id="{D8AE1540-9716-DAD8-F227-82B15924136D}"/>
                  </a:ext>
                </a:extLst>
              </p:cNvPr>
              <p:cNvSpPr/>
              <p:nvPr/>
            </p:nvSpPr>
            <p:spPr>
              <a:xfrm>
                <a:off x="9597982" y="5273487"/>
                <a:ext cx="1978411" cy="726583"/>
              </a:xfrm>
              <a:prstGeom prst="rect">
                <a:avLst/>
              </a:prstGeom>
              <a:solidFill>
                <a:srgbClr val="EEEEEE"/>
              </a:solidFill>
              <a:ln w="12700" cap="flat" cmpd="sng">
                <a:solidFill>
                  <a:schemeClr val="bg1">
                    <a:lumMod val="85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00"/>
                  <a:buFont typeface="Arial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𝑦</m:t>
                      </m:r>
                      <m:r>
                        <a:rPr kumimoji="0" lang="fr-FR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3</m:t>
                      </m:r>
                    </m:oMath>
                  </m:oMathPara>
                </a14:m>
                <a:endParaRPr kumimoji="0" sz="240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12" name="Google Shape;267;p44">
                <a:extLst>
                  <a:ext uri="{FF2B5EF4-FFF2-40B4-BE49-F238E27FC236}">
                    <a16:creationId xmlns:a16="http://schemas.microsoft.com/office/drawing/2014/main" id="{D8AE1540-9716-DAD8-F227-82B1592413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7982" y="5273487"/>
                <a:ext cx="1978411" cy="72658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12700" cap="flat" cmpd="sng">
                <a:solidFill>
                  <a:schemeClr val="bg1">
                    <a:lumMod val="85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4152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la réponse.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8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365598" y="629581"/>
            <a:ext cx="8360113" cy="2921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la réponse et donne le feedback</a:t>
            </a: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A6D84353-9B04-796B-6143-8701F6FAC5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34576"/>
            <a:ext cx="583170" cy="58317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D4C6B0E-1403-0DDF-D5A8-3434F531AC26}"/>
              </a:ext>
            </a:extLst>
          </p:cNvPr>
          <p:cNvSpPr/>
          <p:nvPr/>
        </p:nvSpPr>
        <p:spPr>
          <a:xfrm>
            <a:off x="761260" y="2221248"/>
            <a:ext cx="10795200" cy="295386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Google Shape;265;p44">
                <a:extLst>
                  <a:ext uri="{FF2B5EF4-FFF2-40B4-BE49-F238E27FC236}">
                    <a16:creationId xmlns:a16="http://schemas.microsoft.com/office/drawing/2014/main" id="{0AD7A65F-3AD6-6902-41CB-074B8EEA7DBC}"/>
                  </a:ext>
                </a:extLst>
              </p:cNvPr>
              <p:cNvSpPr txBox="1"/>
              <p:nvPr/>
            </p:nvSpPr>
            <p:spPr>
              <a:xfrm>
                <a:off x="2382065" y="3193175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rial"/>
                        </a:rPr>
                        <m:t>3×</m:t>
                      </m:r>
                      <m:r>
                        <a:rPr kumimoji="0" lang="fr-FR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𝑦</m:t>
                      </m:r>
                      <m:r>
                        <a:rPr kumimoji="0" lang="fr-FR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rial"/>
                        </a:rPr>
                        <m:t>=</m:t>
                      </m:r>
                    </m:oMath>
                  </m:oMathPara>
                </a14:m>
                <a:endParaRPr kumimoji="0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sym typeface="Arial"/>
                </a:endParaRPr>
              </a:p>
            </p:txBody>
          </p:sp>
        </mc:Choice>
        <mc:Fallback xmlns="">
          <p:sp>
            <p:nvSpPr>
              <p:cNvPr id="3" name="Google Shape;265;p44">
                <a:extLst>
                  <a:ext uri="{FF2B5EF4-FFF2-40B4-BE49-F238E27FC236}">
                    <a16:creationId xmlns:a16="http://schemas.microsoft.com/office/drawing/2014/main" id="{0AD7A65F-3AD6-6902-41CB-074B8EEA7D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2065" y="3193175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266;p44">
                <a:extLst>
                  <a:ext uri="{FF2B5EF4-FFF2-40B4-BE49-F238E27FC236}">
                    <a16:creationId xmlns:a16="http://schemas.microsoft.com/office/drawing/2014/main" id="{9EFCEFF8-A0FA-6BC0-2203-D7EE2DA1603E}"/>
                  </a:ext>
                </a:extLst>
              </p:cNvPr>
              <p:cNvSpPr/>
              <p:nvPr/>
            </p:nvSpPr>
            <p:spPr>
              <a:xfrm>
                <a:off x="774700" y="5273488"/>
                <a:ext cx="1978411" cy="726583"/>
              </a:xfrm>
              <a:prstGeom prst="rect">
                <a:avLst/>
              </a:prstGeom>
              <a:solidFill>
                <a:schemeClr val="accent4"/>
              </a:solidFill>
              <a:ln w="12700" cap="flat" cmpd="sng">
                <a:solidFill>
                  <a:schemeClr val="bg1">
                    <a:lumMod val="85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00"/>
                  <a:buFont typeface="Arial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/>
                          <a:sym typeface="Calibri"/>
                        </a:rPr>
                        <m:t>3</m:t>
                      </m:r>
                      <m:r>
                        <a:rPr kumimoji="0" lang="fr-FR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/>
                          <a:sym typeface="Calibri"/>
                        </a:rPr>
                        <m:t>𝑦</m:t>
                      </m:r>
                    </m:oMath>
                  </m:oMathPara>
                </a14:m>
                <a:endParaRPr kumimoji="0" lang="fr-FR" sz="240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5" name="Google Shape;266;p44">
                <a:extLst>
                  <a:ext uri="{FF2B5EF4-FFF2-40B4-BE49-F238E27FC236}">
                    <a16:creationId xmlns:a16="http://schemas.microsoft.com/office/drawing/2014/main" id="{9EFCEFF8-A0FA-6BC0-2203-D7EE2DA160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273488"/>
                <a:ext cx="1978411" cy="72658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2700" cap="flat" cmpd="sng">
                <a:solidFill>
                  <a:schemeClr val="bg1">
                    <a:lumMod val="85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4034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Choisissez la bonne réponse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F6BB8D40-3374-41FD-A76D-232CB75A9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365598" y="629581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de lever leurs ardoises et invite un élève à expliquer la démarche.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5E4EE34-1AB8-BF75-AB89-FDF8986F50AC}"/>
              </a:ext>
            </a:extLst>
          </p:cNvPr>
          <p:cNvSpPr txBox="1"/>
          <p:nvPr/>
        </p:nvSpPr>
        <p:spPr>
          <a:xfrm>
            <a:off x="761260" y="1759583"/>
            <a:ext cx="3844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2400" b="1" dirty="0"/>
              <a:t>Choisissez la bonne réponse: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6F91F77-C475-49C4-61D3-DD4211896951}"/>
              </a:ext>
            </a:extLst>
          </p:cNvPr>
          <p:cNvSpPr/>
          <p:nvPr/>
        </p:nvSpPr>
        <p:spPr>
          <a:xfrm>
            <a:off x="761260" y="2221248"/>
            <a:ext cx="10795200" cy="295386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Google Shape;265;p44">
                <a:extLst>
                  <a:ext uri="{FF2B5EF4-FFF2-40B4-BE49-F238E27FC236}">
                    <a16:creationId xmlns:a16="http://schemas.microsoft.com/office/drawing/2014/main" id="{BD49D603-895D-1E8E-0194-3E529C5D9EE1}"/>
                  </a:ext>
                </a:extLst>
              </p:cNvPr>
              <p:cNvSpPr txBox="1"/>
              <p:nvPr/>
            </p:nvSpPr>
            <p:spPr>
              <a:xfrm>
                <a:off x="2382065" y="3193175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lvl="0" defTabSz="914400">
                  <a:buClr>
                    <a:srgbClr val="000000"/>
                  </a:buCl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sym typeface="Arial"/>
                        </a:rPr>
                        <m:t>𝑦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rial"/>
                        </a:rPr>
                        <m:t>÷3</m:t>
                      </m:r>
                      <m:r>
                        <a:rPr kumimoji="0" lang="fr-FR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rial"/>
                        </a:rPr>
                        <m:t>=</m:t>
                      </m:r>
                    </m:oMath>
                  </m:oMathPara>
                </a14:m>
                <a:endParaRPr kumimoji="0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sym typeface="Arial"/>
                </a:endParaRPr>
              </a:p>
            </p:txBody>
          </p:sp>
        </mc:Choice>
        <mc:Fallback xmlns="">
          <p:sp>
            <p:nvSpPr>
              <p:cNvPr id="8" name="Google Shape;265;p44">
                <a:extLst>
                  <a:ext uri="{FF2B5EF4-FFF2-40B4-BE49-F238E27FC236}">
                    <a16:creationId xmlns:a16="http://schemas.microsoft.com/office/drawing/2014/main" id="{BD49D603-895D-1E8E-0194-3E529C5D9E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2065" y="3193175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Google Shape;266;p44">
                <a:extLst>
                  <a:ext uri="{FF2B5EF4-FFF2-40B4-BE49-F238E27FC236}">
                    <a16:creationId xmlns:a16="http://schemas.microsoft.com/office/drawing/2014/main" id="{E376B9B8-4F0C-CDDC-7325-3E53166DB7A5}"/>
                  </a:ext>
                </a:extLst>
              </p:cNvPr>
              <p:cNvSpPr/>
              <p:nvPr/>
            </p:nvSpPr>
            <p:spPr>
              <a:xfrm>
                <a:off x="774700" y="5273488"/>
                <a:ext cx="1978411" cy="726583"/>
              </a:xfrm>
              <a:prstGeom prst="rect">
                <a:avLst/>
              </a:prstGeom>
              <a:solidFill>
                <a:srgbClr val="EEEEEE"/>
              </a:solidFill>
              <a:ln w="12700" cap="flat" cmpd="sng">
                <a:solidFill>
                  <a:schemeClr val="bg1">
                    <a:lumMod val="85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00"/>
                  <a:buFont typeface="Arial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/>
                          <a:sym typeface="Calibri"/>
                        </a:rPr>
                        <m:t>3</m:t>
                      </m:r>
                      <m:r>
                        <a:rPr kumimoji="0" lang="fr-FR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/>
                          <a:sym typeface="Calibri"/>
                        </a:rPr>
                        <m:t>𝑦</m:t>
                      </m:r>
                    </m:oMath>
                  </m:oMathPara>
                </a14:m>
                <a:endParaRPr kumimoji="0" sz="240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9" name="Google Shape;266;p44">
                <a:extLst>
                  <a:ext uri="{FF2B5EF4-FFF2-40B4-BE49-F238E27FC236}">
                    <a16:creationId xmlns:a16="http://schemas.microsoft.com/office/drawing/2014/main" id="{E376B9B8-4F0C-CDDC-7325-3E53166DB7A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273488"/>
                <a:ext cx="1978411" cy="72658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2700" cap="flat" cmpd="sng">
                <a:solidFill>
                  <a:schemeClr val="bg1">
                    <a:lumMod val="85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Google Shape;267;p44">
                <a:extLst>
                  <a:ext uri="{FF2B5EF4-FFF2-40B4-BE49-F238E27FC236}">
                    <a16:creationId xmlns:a16="http://schemas.microsoft.com/office/drawing/2014/main" id="{98F45842-99AA-63E8-79FC-45A7DB2A7EBF}"/>
                  </a:ext>
                </a:extLst>
              </p:cNvPr>
              <p:cNvSpPr/>
              <p:nvPr/>
            </p:nvSpPr>
            <p:spPr>
              <a:xfrm>
                <a:off x="5169654" y="5273488"/>
                <a:ext cx="1978411" cy="726583"/>
              </a:xfrm>
              <a:prstGeom prst="rect">
                <a:avLst/>
              </a:prstGeom>
              <a:solidFill>
                <a:srgbClr val="EEEEEE"/>
              </a:solidFill>
              <a:ln w="12700" cap="flat" cmpd="sng">
                <a:solidFill>
                  <a:schemeClr val="bg1">
                    <a:lumMod val="85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lvl="0" algn="ctr" defTabSz="914400">
                  <a:buClr>
                    <a:srgbClr val="000000"/>
                  </a:buClr>
                  <a:buSzPts val="1500"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2400" b="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1</m:t>
                          </m:r>
                        </m:num>
                        <m:den>
                          <m:r>
                            <a:rPr lang="fr-FR" sz="2400" b="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3</m:t>
                          </m:r>
                        </m:den>
                      </m:f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𝑦</m:t>
                      </m:r>
                    </m:oMath>
                  </m:oMathPara>
                </a14:m>
                <a:endParaRPr kumimoji="0" sz="240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14" name="Google Shape;267;p44">
                <a:extLst>
                  <a:ext uri="{FF2B5EF4-FFF2-40B4-BE49-F238E27FC236}">
                    <a16:creationId xmlns:a16="http://schemas.microsoft.com/office/drawing/2014/main" id="{98F45842-99AA-63E8-79FC-45A7DB2A7EB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9654" y="5273488"/>
                <a:ext cx="1978411" cy="72658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12700" cap="flat" cmpd="sng">
                <a:solidFill>
                  <a:schemeClr val="bg1">
                    <a:lumMod val="85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Google Shape;267;p44">
                <a:extLst>
                  <a:ext uri="{FF2B5EF4-FFF2-40B4-BE49-F238E27FC236}">
                    <a16:creationId xmlns:a16="http://schemas.microsoft.com/office/drawing/2014/main" id="{50A11654-2987-5CC2-350A-1ACC94FBA26B}"/>
                  </a:ext>
                </a:extLst>
              </p:cNvPr>
              <p:cNvSpPr/>
              <p:nvPr/>
            </p:nvSpPr>
            <p:spPr>
              <a:xfrm>
                <a:off x="9597982" y="5273487"/>
                <a:ext cx="1978411" cy="726583"/>
              </a:xfrm>
              <a:prstGeom prst="rect">
                <a:avLst/>
              </a:prstGeom>
              <a:solidFill>
                <a:srgbClr val="EEEEEE"/>
              </a:solidFill>
              <a:ln w="12700" cap="flat" cmpd="sng">
                <a:solidFill>
                  <a:schemeClr val="bg1">
                    <a:lumMod val="85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lvl="0" algn="ctr" defTabSz="914400">
                  <a:buClr>
                    <a:srgbClr val="000000"/>
                  </a:buClr>
                  <a:buSzPts val="1500"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−3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𝑦</m:t>
                      </m:r>
                    </m:oMath>
                  </m:oMathPara>
                </a14:m>
                <a:endParaRPr lang="fr-FR" sz="2400" kern="0" dirty="0">
                  <a:solidFill>
                    <a:srgbClr val="0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15" name="Google Shape;267;p44">
                <a:extLst>
                  <a:ext uri="{FF2B5EF4-FFF2-40B4-BE49-F238E27FC236}">
                    <a16:creationId xmlns:a16="http://schemas.microsoft.com/office/drawing/2014/main" id="{50A11654-2987-5CC2-350A-1ACC94FBA2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7982" y="5273487"/>
                <a:ext cx="1978411" cy="72658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12700" cap="flat" cmpd="sng">
                <a:solidFill>
                  <a:schemeClr val="bg1">
                    <a:lumMod val="85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1602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  <p:bldP spid="1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la réponse .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365598" y="629581"/>
            <a:ext cx="8360113" cy="2921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la réponse et donne un feedback </a:t>
            </a:r>
          </a:p>
        </p:txBody>
      </p:sp>
      <p:pic>
        <p:nvPicPr>
          <p:cNvPr id="8" name="Image 9">
            <a:extLst>
              <a:ext uri="{FF2B5EF4-FFF2-40B4-BE49-F238E27FC236}">
                <a16:creationId xmlns:a16="http://schemas.microsoft.com/office/drawing/2014/main" id="{A6D84353-9B04-796B-6143-8701F6FAC5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48F6909-E988-05C1-C1D7-7B2A6F533277}"/>
              </a:ext>
            </a:extLst>
          </p:cNvPr>
          <p:cNvSpPr/>
          <p:nvPr/>
        </p:nvSpPr>
        <p:spPr>
          <a:xfrm>
            <a:off x="761260" y="2221248"/>
            <a:ext cx="10795200" cy="295386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265;p44">
                <a:extLst>
                  <a:ext uri="{FF2B5EF4-FFF2-40B4-BE49-F238E27FC236}">
                    <a16:creationId xmlns:a16="http://schemas.microsoft.com/office/drawing/2014/main" id="{A093AF4E-E0B2-3AB5-CD7F-565B32D3907E}"/>
                  </a:ext>
                </a:extLst>
              </p:cNvPr>
              <p:cNvSpPr txBox="1"/>
              <p:nvPr/>
            </p:nvSpPr>
            <p:spPr>
              <a:xfrm>
                <a:off x="2382065" y="3193175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lvl="0" defTabSz="914400">
                  <a:buClr>
                    <a:srgbClr val="000000"/>
                  </a:buCl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sym typeface="Arial"/>
                        </a:rPr>
                        <m:t>𝑦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rial"/>
                        </a:rPr>
                        <m:t>÷3</m:t>
                      </m:r>
                      <m:r>
                        <a:rPr kumimoji="0" lang="fr-FR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rial"/>
                        </a:rPr>
                        <m:t>=</m:t>
                      </m:r>
                    </m:oMath>
                  </m:oMathPara>
                </a14:m>
                <a:endParaRPr kumimoji="0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sym typeface="Arial"/>
                </a:endParaRPr>
              </a:p>
            </p:txBody>
          </p:sp>
        </mc:Choice>
        <mc:Fallback xmlns="">
          <p:sp>
            <p:nvSpPr>
              <p:cNvPr id="4" name="Google Shape;265;p44">
                <a:extLst>
                  <a:ext uri="{FF2B5EF4-FFF2-40B4-BE49-F238E27FC236}">
                    <a16:creationId xmlns:a16="http://schemas.microsoft.com/office/drawing/2014/main" id="{A093AF4E-E0B2-3AB5-CD7F-565B32D390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2065" y="3193175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267;p44">
                <a:extLst>
                  <a:ext uri="{FF2B5EF4-FFF2-40B4-BE49-F238E27FC236}">
                    <a16:creationId xmlns:a16="http://schemas.microsoft.com/office/drawing/2014/main" id="{AC66D7DA-729F-2D84-7517-CF991E5BB48A}"/>
                  </a:ext>
                </a:extLst>
              </p:cNvPr>
              <p:cNvSpPr/>
              <p:nvPr/>
            </p:nvSpPr>
            <p:spPr>
              <a:xfrm>
                <a:off x="5169654" y="5273488"/>
                <a:ext cx="1978411" cy="726583"/>
              </a:xfrm>
              <a:prstGeom prst="rect">
                <a:avLst/>
              </a:prstGeom>
              <a:solidFill>
                <a:schemeClr val="accent4"/>
              </a:solidFill>
              <a:ln w="12700" cap="flat" cmpd="sng">
                <a:solidFill>
                  <a:schemeClr val="bg1">
                    <a:lumMod val="85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lvl="0" algn="ctr" defTabSz="914400">
                  <a:buClr>
                    <a:srgbClr val="000000"/>
                  </a:buClr>
                  <a:buSzPts val="1500"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AE" sz="2400" i="1" kern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ar-AE" sz="2400" b="0" i="1" ker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1</m:t>
                          </m:r>
                        </m:num>
                        <m:den>
                          <m:r>
                            <a:rPr lang="ar-AE" sz="2400" b="0" i="1" ker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3</m:t>
                          </m:r>
                        </m:den>
                      </m:f>
                      <m:r>
                        <a:rPr lang="ar-AE" sz="2400" b="0" i="1" ker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𝑦</m:t>
                      </m:r>
                    </m:oMath>
                  </m:oMathPara>
                </a14:m>
                <a:endParaRPr kumimoji="0" lang="ar-AE" sz="240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5" name="Google Shape;267;p44">
                <a:extLst>
                  <a:ext uri="{FF2B5EF4-FFF2-40B4-BE49-F238E27FC236}">
                    <a16:creationId xmlns:a16="http://schemas.microsoft.com/office/drawing/2014/main" id="{AC66D7DA-729F-2D84-7517-CF991E5BB4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9654" y="5273488"/>
                <a:ext cx="1978411" cy="72658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2700" cap="flat" cmpd="sng">
                <a:solidFill>
                  <a:schemeClr val="bg1">
                    <a:lumMod val="85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8841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846-BF2F-6AD4-83BF-97917F56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EA867D-B66A-F64C-3A7F-5B84164CB8F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B7D77171-4E09-1D77-B012-E5EDE61D4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365598" y="629581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pour chaque puissance et demande aux élèves de lever leurs ardoises et invite un élève à expliquer la démarche.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D_A_01">
                <a:extLst>
                  <a:ext uri="{FF2B5EF4-FFF2-40B4-BE49-F238E27FC236}">
                    <a16:creationId xmlns:a16="http://schemas.microsoft.com/office/drawing/2014/main" id="{D9D69EFD-159D-0E1C-2F0F-66DBDF383D85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3573564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dirty="0">
                    <a:solidFill>
                      <a:schemeClr val="bg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Ecrire sans le symbole:</a:t>
                </a:r>
                <a14:m>
                  <m:oMath xmlns:m="http://schemas.openxmlformats.org/officeDocument/2006/math">
                    <m:r>
                      <a:rPr lang="fr-FR" sz="1600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  <m:r>
                      <a:rPr lang="fr-FR" sz="1600" b="1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𝒆𝒕</m:t>
                    </m:r>
                    <m:r>
                      <a:rPr lang="fr-FR" sz="1600" b="1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14" name="D_A_01">
                <a:extLst>
                  <a:ext uri="{FF2B5EF4-FFF2-40B4-BE49-F238E27FC236}">
                    <a16:creationId xmlns:a16="http://schemas.microsoft.com/office/drawing/2014/main" id="{D9D69EFD-159D-0E1C-2F0F-66DBDF383D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3573564" cy="508000"/>
              </a:xfrm>
              <a:prstGeom prst="rect">
                <a:avLst/>
              </a:prstGeom>
              <a:blipFill>
                <a:blip r:embed="rId3"/>
                <a:stretch>
                  <a:fillRect l="-85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40F65D68-3026-5C48-692E-A0280A8133C5}"/>
                  </a:ext>
                </a:extLst>
              </p:cNvPr>
              <p:cNvSpPr txBox="1"/>
              <p:nvPr/>
            </p:nvSpPr>
            <p:spPr>
              <a:xfrm>
                <a:off x="635540" y="1759583"/>
                <a:ext cx="344575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400" b="1" dirty="0"/>
                  <a:t>Ecrire sans le symbole: </a:t>
                </a:r>
                <a14:m>
                  <m:oMath xmlns:m="http://schemas.openxmlformats.org/officeDocument/2006/math">
                    <m:r>
                      <a:rPr lang="fr-FR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fr-MA" sz="2400" b="1" dirty="0"/>
                  <a:t> </a:t>
                </a:r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40F65D68-3026-5C48-692E-A0280A8133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540" y="1759583"/>
                <a:ext cx="3445751" cy="461665"/>
              </a:xfrm>
              <a:prstGeom prst="rect">
                <a:avLst/>
              </a:prstGeom>
              <a:blipFill>
                <a:blip r:embed="rId4"/>
                <a:stretch>
                  <a:fillRect l="-2650" t="-10667" b="-3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8C33A0B0-A1A5-7EAC-5015-291DFC9D5728}"/>
              </a:ext>
            </a:extLst>
          </p:cNvPr>
          <p:cNvSpPr/>
          <p:nvPr/>
        </p:nvSpPr>
        <p:spPr>
          <a:xfrm>
            <a:off x="761260" y="2221248"/>
            <a:ext cx="10795200" cy="37564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FA4F225D-4DAD-62DB-6ED4-CA02E1BE5CA8}"/>
                  </a:ext>
                </a:extLst>
              </p:cNvPr>
              <p:cNvSpPr txBox="1"/>
              <p:nvPr/>
            </p:nvSpPr>
            <p:spPr>
              <a:xfrm>
                <a:off x="2561481" y="3690977"/>
                <a:ext cx="65858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(−</m:t>
                    </m:r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fr-FR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 ……………………………</a:t>
                </a: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FA4F225D-4DAD-62DB-6ED4-CA02E1BE5C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1481" y="3690977"/>
                <a:ext cx="6585857" cy="461665"/>
              </a:xfrm>
              <a:prstGeom prst="rect">
                <a:avLst/>
              </a:prstGeom>
              <a:blipFill>
                <a:blip r:embed="rId5"/>
                <a:stretch>
                  <a:fillRect l="-740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641149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846-BF2F-6AD4-83BF-97917F56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D9D69EFD-159D-0E1C-2F0F-66DBDF383D85}"/>
              </a:ext>
            </a:extLst>
          </p:cNvPr>
          <p:cNvSpPr txBox="1"/>
          <p:nvPr/>
        </p:nvSpPr>
        <p:spPr>
          <a:xfrm>
            <a:off x="774700" y="257231"/>
            <a:ext cx="10553700" cy="35722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la réponse.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EA867D-B66A-F64C-3A7F-5B84164CB8F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365598" y="629581"/>
            <a:ext cx="8360113" cy="2921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la réponse et donne le feedback</a:t>
            </a:r>
          </a:p>
        </p:txBody>
      </p:sp>
      <p:pic>
        <p:nvPicPr>
          <p:cNvPr id="8" name="Image 9">
            <a:extLst>
              <a:ext uri="{FF2B5EF4-FFF2-40B4-BE49-F238E27FC236}">
                <a16:creationId xmlns:a16="http://schemas.microsoft.com/office/drawing/2014/main" id="{A6D84353-9B04-796B-6143-8701F6FAC5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44304"/>
            <a:ext cx="583170" cy="58317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F7F7999-4C8C-1872-4AC7-9B98C64A37A5}"/>
              </a:ext>
            </a:extLst>
          </p:cNvPr>
          <p:cNvSpPr/>
          <p:nvPr/>
        </p:nvSpPr>
        <p:spPr>
          <a:xfrm>
            <a:off x="761260" y="2221248"/>
            <a:ext cx="10795200" cy="37564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AD7D49EC-50D6-5518-C42A-273F2A42BCBA}"/>
                  </a:ext>
                </a:extLst>
              </p:cNvPr>
              <p:cNvSpPr txBox="1"/>
              <p:nvPr/>
            </p:nvSpPr>
            <p:spPr>
              <a:xfrm>
                <a:off x="2561481" y="3690977"/>
                <a:ext cx="65858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(−</m:t>
                    </m:r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fr-FR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 ……………………………</a:t>
                </a: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AD7D49EC-50D6-5518-C42A-273F2A42BC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1481" y="3690977"/>
                <a:ext cx="6585857" cy="461665"/>
              </a:xfrm>
              <a:prstGeom prst="rect">
                <a:avLst/>
              </a:prstGeom>
              <a:blipFill>
                <a:blip r:embed="rId3"/>
                <a:stretch>
                  <a:fillRect l="-740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4218855" y="3734579"/>
                <a:ext cx="4168303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8855" y="3734579"/>
                <a:ext cx="4168303" cy="369332"/>
              </a:xfrm>
              <a:prstGeom prst="rect">
                <a:avLst/>
              </a:prstGeom>
              <a:blipFill>
                <a:blip r:embed="rId4"/>
                <a:stretch>
                  <a:fillRect l="-1170" b="-8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2342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846-BF2F-6AD4-83BF-97917F56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EA867D-B66A-F64C-3A7F-5B84164CB8F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B7D77171-4E09-1D77-B012-E5EDE61D4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D_A_01">
                <a:extLst>
                  <a:ext uri="{FF2B5EF4-FFF2-40B4-BE49-F238E27FC236}">
                    <a16:creationId xmlns:a16="http://schemas.microsoft.com/office/drawing/2014/main" id="{D9D69EFD-159D-0E1C-2F0F-66DBDF383D85}"/>
                  </a:ext>
                </a:extLst>
              </p:cNvPr>
              <p:cNvSpPr txBox="1"/>
              <p:nvPr/>
            </p:nvSpPr>
            <p:spPr>
              <a:xfrm>
                <a:off x="761260" y="272360"/>
                <a:ext cx="3573564" cy="357221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50000"/>
                      </a:schemeClr>
                    </a:solidFill>
                    <a:cs typeface="Arial" panose="020B0604020202020204" pitchFamily="34" charset="0"/>
                  </a:rPr>
                  <a:t>Ecrire sans les symboles:</a:t>
                </a:r>
                <a14:m>
                  <m:oMath xmlns:m="http://schemas.openxmlformats.org/officeDocument/2006/math">
                    <m:r>
                      <a:rPr lang="fr-FR" sz="1600" b="1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  <m:r>
                      <a:rPr lang="fr-FR" sz="1600" b="1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𝒆𝒕</m:t>
                    </m:r>
                    <m:r>
                      <a:rPr lang="fr-FR" sz="1600" b="1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50000"/>
                      </a:schemeClr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2" name="D_A_01">
                <a:extLst>
                  <a:ext uri="{FF2B5EF4-FFF2-40B4-BE49-F238E27FC236}">
                    <a16:creationId xmlns:a16="http://schemas.microsoft.com/office/drawing/2014/main" id="{D9D69EFD-159D-0E1C-2F0F-66DBDF383D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260" y="272360"/>
                <a:ext cx="3573564" cy="357221"/>
              </a:xfrm>
              <a:prstGeom prst="rect">
                <a:avLst/>
              </a:prstGeom>
              <a:blipFill>
                <a:blip r:embed="rId3"/>
                <a:stretch>
                  <a:fillRect l="-1024" t="-3448" b="-1896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365598" y="629581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pour chaque puissance et demande aux élèves de lever leurs ardoises et invite un élève à expliquer la démarche.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1204C447-6854-0EBD-4593-2C609BB5EAF5}"/>
                  </a:ext>
                </a:extLst>
              </p:cNvPr>
              <p:cNvSpPr txBox="1"/>
              <p:nvPr/>
            </p:nvSpPr>
            <p:spPr>
              <a:xfrm>
                <a:off x="635540" y="1759583"/>
                <a:ext cx="433310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400" b="1" dirty="0"/>
                  <a:t>Ecrire sans les symboles </a:t>
                </a:r>
                <a:r>
                  <a:rPr lang="fr-FR" sz="2400" dirty="0"/>
                  <a:t>: </a:t>
                </a:r>
                <a14:m>
                  <m:oMath xmlns:m="http://schemas.openxmlformats.org/officeDocument/2006/math">
                    <m:r>
                      <a:rPr lang="fr-FR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  <m:r>
                      <a:rPr lang="fr-FR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𝒆𝒕</m:t>
                    </m:r>
                    <m:r>
                      <a:rPr lang="fr-FR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endParaRPr lang="fr-MA" sz="2400" b="1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1204C447-6854-0EBD-4593-2C609BB5EA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540" y="1759583"/>
                <a:ext cx="4333109" cy="461665"/>
              </a:xfrm>
              <a:prstGeom prst="rect">
                <a:avLst/>
              </a:prstGeom>
              <a:blipFill>
                <a:blip r:embed="rId4"/>
                <a:stretch>
                  <a:fillRect l="-2110" t="-10667" b="-3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69A7B13D-7121-EA7E-E9E0-A29D1DD3FB93}"/>
              </a:ext>
            </a:extLst>
          </p:cNvPr>
          <p:cNvSpPr/>
          <p:nvPr/>
        </p:nvSpPr>
        <p:spPr>
          <a:xfrm>
            <a:off x="761260" y="2221248"/>
            <a:ext cx="10795200" cy="37564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B0CB495D-03A9-8177-21F2-CACD357BE235}"/>
                  </a:ext>
                </a:extLst>
              </p:cNvPr>
              <p:cNvSpPr txBox="1"/>
              <p:nvPr/>
            </p:nvSpPr>
            <p:spPr>
              <a:xfrm>
                <a:off x="2561481" y="3690977"/>
                <a:ext cx="65858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×</m:t>
                    </m:r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÷</m:t>
                    </m:r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fr-FR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 ……………………………</a:t>
                </a: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B0CB495D-03A9-8177-21F2-CACD357BE2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1481" y="3690977"/>
                <a:ext cx="6585857" cy="461665"/>
              </a:xfrm>
              <a:prstGeom prst="rect">
                <a:avLst/>
              </a:prstGeom>
              <a:blipFill>
                <a:blip r:embed="rId5"/>
                <a:stretch>
                  <a:fillRect l="-185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07377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846-BF2F-6AD4-83BF-97917F56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D9D69EFD-159D-0E1C-2F0F-66DBDF383D85}"/>
              </a:ext>
            </a:extLst>
          </p:cNvPr>
          <p:cNvSpPr txBox="1"/>
          <p:nvPr/>
        </p:nvSpPr>
        <p:spPr>
          <a:xfrm>
            <a:off x="774700" y="257231"/>
            <a:ext cx="10553700" cy="35722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la réponse.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EA867D-B66A-F64C-3A7F-5B84164CB8F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365598" y="629581"/>
            <a:ext cx="8360113" cy="2921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la réponse et donne le feedback</a:t>
            </a:r>
          </a:p>
        </p:txBody>
      </p:sp>
      <p:pic>
        <p:nvPicPr>
          <p:cNvPr id="8" name="Image 9">
            <a:extLst>
              <a:ext uri="{FF2B5EF4-FFF2-40B4-BE49-F238E27FC236}">
                <a16:creationId xmlns:a16="http://schemas.microsoft.com/office/drawing/2014/main" id="{A6D84353-9B04-796B-6143-8701F6FAC5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44304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4739603" y="3528720"/>
                <a:ext cx="1356397" cy="7861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9603" y="3528720"/>
                <a:ext cx="1356397" cy="7861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4404525" y="4421485"/>
                <a:ext cx="1449884" cy="7248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=4</m:t>
                      </m:r>
                      <m:r>
                        <a:rPr lang="fr-FR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fr-FR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4525" y="4421485"/>
                <a:ext cx="1449884" cy="72481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28190224-4F20-6B60-2736-167D1B8E46EE}"/>
              </a:ext>
            </a:extLst>
          </p:cNvPr>
          <p:cNvSpPr/>
          <p:nvPr/>
        </p:nvSpPr>
        <p:spPr>
          <a:xfrm>
            <a:off x="761260" y="2221248"/>
            <a:ext cx="10795200" cy="37564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0FFCDD4A-D459-B242-4683-60CCA2A97132}"/>
                  </a:ext>
                </a:extLst>
              </p:cNvPr>
              <p:cNvSpPr txBox="1"/>
              <p:nvPr/>
            </p:nvSpPr>
            <p:spPr>
              <a:xfrm>
                <a:off x="2561481" y="3690977"/>
                <a:ext cx="65858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4×</m:t>
                    </m:r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÷3</m:t>
                    </m:r>
                    <m:r>
                      <a:rPr lang="fr-FR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 </a:t>
                </a:r>
              </a:p>
            </p:txBody>
          </p:sp>
        </mc:Choice>
        <mc:Fallback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0FFCDD4A-D459-B242-4683-60CCA2A971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1481" y="3690977"/>
                <a:ext cx="6585857" cy="461665"/>
              </a:xfrm>
              <a:prstGeom prst="rect">
                <a:avLst/>
              </a:prstGeom>
              <a:blipFill>
                <a:blip r:embed="rId5"/>
                <a:stretch>
                  <a:fillRect l="-185" b="-1052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68810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846-BF2F-6AD4-83BF-97917F56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EA867D-B66A-F64C-3A7F-5B84164CB8F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B7D77171-4E09-1D77-B012-E5EDE61D4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365598" y="629581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pour chaque puissance et demande aux élèves de lever leurs ardoises et invite un élève à expliquer la démarche.</a:t>
            </a:r>
          </a:p>
        </p:txBody>
      </p:sp>
      <p:sp>
        <p:nvSpPr>
          <p:cNvPr id="14" name="D_A_01">
            <a:extLst>
              <a:ext uri="{FF2B5EF4-FFF2-40B4-BE49-F238E27FC236}">
                <a16:creationId xmlns:a16="http://schemas.microsoft.com/office/drawing/2014/main" id="{D9D69EFD-159D-0E1C-2F0F-66DBDF383D85}"/>
              </a:ext>
            </a:extLst>
          </p:cNvPr>
          <p:cNvSpPr txBox="1"/>
          <p:nvPr/>
        </p:nvSpPr>
        <p:spPr>
          <a:xfrm>
            <a:off x="837929" y="231615"/>
            <a:ext cx="3573564" cy="34749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Compléter le tableau</a:t>
            </a:r>
            <a:endParaRPr lang="fr-FR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4878889-1255-B363-831E-F26B075429B8}"/>
              </a:ext>
            </a:extLst>
          </p:cNvPr>
          <p:cNvSpPr/>
          <p:nvPr/>
        </p:nvSpPr>
        <p:spPr>
          <a:xfrm>
            <a:off x="626442" y="1588950"/>
            <a:ext cx="10795200" cy="37564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/>
          <p:cNvSpPr/>
          <p:nvPr/>
        </p:nvSpPr>
        <p:spPr>
          <a:xfrm>
            <a:off x="1110514" y="1805540"/>
            <a:ext cx="92848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>
                <a:cs typeface="Arial" panose="020B0604020202020204" pitchFamily="34" charset="0"/>
              </a:rPr>
              <a:t>Compléter le tableau par les éléments de l’expression littérale suivante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FA4F225D-4DAD-62DB-6ED4-CA02E1BE5CA8}"/>
                  </a:ext>
                </a:extLst>
              </p:cNvPr>
              <p:cNvSpPr txBox="1"/>
              <p:nvPr/>
            </p:nvSpPr>
            <p:spPr>
              <a:xfrm>
                <a:off x="2731113" y="2540768"/>
                <a:ext cx="65858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m:rPr>
                          <m:sty m:val="p"/>
                        </m:rPr>
                        <a:rPr lang="fr-FR" sz="24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z</m:t>
                      </m:r>
                      <m:r>
                        <a:rPr lang="fr-FR" sz="24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fr-FR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FA4F225D-4DAD-62DB-6ED4-CA02E1BE5C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1113" y="2540768"/>
                <a:ext cx="6585857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Tableau 1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21615264"/>
                  </p:ext>
                </p:extLst>
              </p:nvPr>
            </p:nvGraphicFramePr>
            <p:xfrm>
              <a:off x="1987900" y="3275996"/>
              <a:ext cx="8072282" cy="171829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912910">
                      <a:extLst>
                        <a:ext uri="{9D8B030D-6E8A-4147-A177-3AD203B41FA5}">
                          <a16:colId xmlns:a16="http://schemas.microsoft.com/office/drawing/2014/main" val="3165411835"/>
                        </a:ext>
                      </a:extLst>
                    </a:gridCol>
                    <a:gridCol w="2053124">
                      <a:extLst>
                        <a:ext uri="{9D8B030D-6E8A-4147-A177-3AD203B41FA5}">
                          <a16:colId xmlns:a16="http://schemas.microsoft.com/office/drawing/2014/main" val="62705437"/>
                        </a:ext>
                      </a:extLst>
                    </a:gridCol>
                    <a:gridCol w="2053124">
                      <a:extLst>
                        <a:ext uri="{9D8B030D-6E8A-4147-A177-3AD203B41FA5}">
                          <a16:colId xmlns:a16="http://schemas.microsoft.com/office/drawing/2014/main" val="3881947196"/>
                        </a:ext>
                      </a:extLst>
                    </a:gridCol>
                    <a:gridCol w="2053124">
                      <a:extLst>
                        <a:ext uri="{9D8B030D-6E8A-4147-A177-3AD203B41FA5}">
                          <a16:colId xmlns:a16="http://schemas.microsoft.com/office/drawing/2014/main" val="172659353"/>
                        </a:ext>
                      </a:extLst>
                    </a:gridCol>
                  </a:tblGrid>
                  <a:tr h="81697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MA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fr-MA" i="1" baseline="30000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𝑒𝑟</m:t>
                                </m:r>
                                <m:r>
                                  <a:rPr lang="fr-MA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fr-MA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𝑡𝑒𝑟𝑚𝑒</m:t>
                                </m:r>
                                <m:r>
                                  <a:rPr lang="fr-MA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fr-FR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libri Light" panose="020F0302020204030204" pitchFamily="34" charset="0"/>
                                        <a:cs typeface="Calibri Light" panose="020F030202020403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MA" b="1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libri Light" panose="020F0302020204030204" pitchFamily="34" charset="0"/>
                                        <a:cs typeface="Calibri Light" panose="020F0302020204030204" pitchFamily="34" charset="0"/>
                                      </a:rPr>
                                      <m:t>𝟐</m:t>
                                    </m:r>
                                  </m:e>
                                  <m:sup>
                                    <m:r>
                                      <a:rPr lang="fr-MA" b="1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libri Light" panose="020F0302020204030204" pitchFamily="34" charset="0"/>
                                        <a:cs typeface="Calibri Light" panose="020F0302020204030204" pitchFamily="34" charset="0"/>
                                      </a:rPr>
                                      <m:t>è</m:t>
                                    </m:r>
                                    <m:r>
                                      <a:rPr lang="fr-MA" b="1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libri Light" panose="020F0302020204030204" pitchFamily="34" charset="0"/>
                                        <a:cs typeface="Calibri Light" panose="020F0302020204030204" pitchFamily="34" charset="0"/>
                                      </a:rPr>
                                      <m:t>𝒎𝒆</m:t>
                                    </m:r>
                                  </m:sup>
                                </m:sSup>
                                <m:r>
                                  <a:rPr lang="fr-MA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libri Light" panose="020F0302020204030204" pitchFamily="34" charset="0"/>
                                    <a:cs typeface="Calibri Light" panose="020F0302020204030204" pitchFamily="34" charset="0"/>
                                  </a:rPr>
                                  <m:t> </m:t>
                                </m:r>
                                <m:r>
                                  <a:rPr lang="fr-FR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libri Light" panose="020F0302020204030204" pitchFamily="34" charset="0"/>
                                    <a:cs typeface="Calibri Light" panose="020F0302020204030204" pitchFamily="34" charset="0"/>
                                  </a:rPr>
                                  <m:t>𝑡𝑒𝑟𝑚𝑒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chemeClr val="tx1"/>
                            </a:solidFill>
                            <a:latin typeface="Calibri Light" panose="020F0302020204030204" pitchFamily="34" charset="0"/>
                            <a:ea typeface="Calibri Light" panose="020F0302020204030204" pitchFamily="34" charset="0"/>
                            <a:cs typeface="Calibri Light" panose="020F03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800" b="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variable</a:t>
                          </a:r>
                          <a:endParaRPr lang="fr-FR" sz="1800" b="0" i="1" kern="120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fr-FR" sz="1800" b="0" i="1" kern="120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800" b="0" i="1" kern="120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Coefficient</a:t>
                          </a:r>
                        </a:p>
                        <a:p>
                          <a:pPr algn="ctr"/>
                          <a:endParaRPr lang="fr-FR" sz="1800" b="0" i="1" kern="120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69352261"/>
                      </a:ext>
                    </a:extLst>
                  </a:tr>
                  <a:tr h="803898">
                    <a:tc>
                      <a:txBody>
                        <a:bodyPr/>
                        <a:lstStyle/>
                        <a:p>
                          <a:endParaRPr lang="fr-FR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9276238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Tableau 1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21615264"/>
                  </p:ext>
                </p:extLst>
              </p:nvPr>
            </p:nvGraphicFramePr>
            <p:xfrm>
              <a:off x="1987900" y="3275996"/>
              <a:ext cx="8072282" cy="171829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912910">
                      <a:extLst>
                        <a:ext uri="{9D8B030D-6E8A-4147-A177-3AD203B41FA5}">
                          <a16:colId xmlns:a16="http://schemas.microsoft.com/office/drawing/2014/main" val="3165411835"/>
                        </a:ext>
                      </a:extLst>
                    </a:gridCol>
                    <a:gridCol w="2053124">
                      <a:extLst>
                        <a:ext uri="{9D8B030D-6E8A-4147-A177-3AD203B41FA5}">
                          <a16:colId xmlns:a16="http://schemas.microsoft.com/office/drawing/2014/main" val="62705437"/>
                        </a:ext>
                      </a:extLst>
                    </a:gridCol>
                    <a:gridCol w="2053124">
                      <a:extLst>
                        <a:ext uri="{9D8B030D-6E8A-4147-A177-3AD203B41FA5}">
                          <a16:colId xmlns:a16="http://schemas.microsoft.com/office/drawing/2014/main" val="3881947196"/>
                        </a:ext>
                      </a:extLst>
                    </a:gridCol>
                    <a:gridCol w="2053124">
                      <a:extLst>
                        <a:ext uri="{9D8B030D-6E8A-4147-A177-3AD203B41FA5}">
                          <a16:colId xmlns:a16="http://schemas.microsoft.com/office/drawing/2014/main" val="172659353"/>
                        </a:ext>
                      </a:extLst>
                    </a:gridCol>
                  </a:tblGrid>
                  <a:tr h="91440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318" t="-662" r="-322611" b="-8874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93472" t="-662" r="-200593" b="-8874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800" b="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variable</a:t>
                          </a:r>
                          <a:endParaRPr lang="fr-FR" sz="1800" b="0" i="1" kern="120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fr-FR" sz="1800" b="0" i="1" kern="120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800" b="0" i="1" kern="120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Coefficient</a:t>
                          </a:r>
                        </a:p>
                        <a:p>
                          <a:pPr algn="ctr"/>
                          <a:endParaRPr lang="fr-FR" sz="1800" b="0" i="1" kern="120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69352261"/>
                      </a:ext>
                    </a:extLst>
                  </a:tr>
                  <a:tr h="803898">
                    <a:tc>
                      <a:txBody>
                        <a:bodyPr/>
                        <a:lstStyle/>
                        <a:p>
                          <a:endParaRPr lang="fr-FR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92762386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581736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collective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846-BF2F-6AD4-83BF-97917F56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779ABD6-41B6-9D8F-0259-85E488891280}"/>
              </a:ext>
            </a:extLst>
          </p:cNvPr>
          <p:cNvSpPr/>
          <p:nvPr/>
        </p:nvSpPr>
        <p:spPr>
          <a:xfrm>
            <a:off x="626442" y="1588950"/>
            <a:ext cx="10795200" cy="37564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89405E8-2B98-640F-499F-857E0892AB45}"/>
              </a:ext>
            </a:extLst>
          </p:cNvPr>
          <p:cNvSpPr/>
          <p:nvPr/>
        </p:nvSpPr>
        <p:spPr>
          <a:xfrm>
            <a:off x="1110514" y="1805540"/>
            <a:ext cx="92848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>
                <a:cs typeface="Arial" panose="020B0604020202020204" pitchFamily="34" charset="0"/>
              </a:rPr>
              <a:t>Compléter le tableau par les éléments de l’expression littérale suivante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9D1CAA78-A35A-015A-5A2E-AB446EFC918A}"/>
                  </a:ext>
                </a:extLst>
              </p:cNvPr>
              <p:cNvSpPr txBox="1"/>
              <p:nvPr/>
            </p:nvSpPr>
            <p:spPr>
              <a:xfrm>
                <a:off x="2731113" y="2540768"/>
                <a:ext cx="65858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m:rPr>
                          <m:sty m:val="p"/>
                        </m:rPr>
                        <a:rPr lang="fr-FR" sz="24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z</m:t>
                      </m:r>
                      <m:r>
                        <a:rPr lang="fr-FR" sz="24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fr-FR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9D1CAA78-A35A-015A-5A2E-AB446EFC91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1113" y="2540768"/>
                <a:ext cx="6585857" cy="4616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4" name="Tableau 13">
                <a:extLst>
                  <a:ext uri="{FF2B5EF4-FFF2-40B4-BE49-F238E27FC236}">
                    <a16:creationId xmlns:a16="http://schemas.microsoft.com/office/drawing/2014/main" id="{841E187C-38B8-5CFE-69FC-68E126B4287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59135264"/>
                  </p:ext>
                </p:extLst>
              </p:nvPr>
            </p:nvGraphicFramePr>
            <p:xfrm>
              <a:off x="1877961" y="3429000"/>
              <a:ext cx="8072282" cy="162087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912910">
                      <a:extLst>
                        <a:ext uri="{9D8B030D-6E8A-4147-A177-3AD203B41FA5}">
                          <a16:colId xmlns:a16="http://schemas.microsoft.com/office/drawing/2014/main" val="3165411835"/>
                        </a:ext>
                      </a:extLst>
                    </a:gridCol>
                    <a:gridCol w="2053124">
                      <a:extLst>
                        <a:ext uri="{9D8B030D-6E8A-4147-A177-3AD203B41FA5}">
                          <a16:colId xmlns:a16="http://schemas.microsoft.com/office/drawing/2014/main" val="62705437"/>
                        </a:ext>
                      </a:extLst>
                    </a:gridCol>
                    <a:gridCol w="2053124">
                      <a:extLst>
                        <a:ext uri="{9D8B030D-6E8A-4147-A177-3AD203B41FA5}">
                          <a16:colId xmlns:a16="http://schemas.microsoft.com/office/drawing/2014/main" val="3881947196"/>
                        </a:ext>
                      </a:extLst>
                    </a:gridCol>
                    <a:gridCol w="2053124">
                      <a:extLst>
                        <a:ext uri="{9D8B030D-6E8A-4147-A177-3AD203B41FA5}">
                          <a16:colId xmlns:a16="http://schemas.microsoft.com/office/drawing/2014/main" val="172659353"/>
                        </a:ext>
                      </a:extLst>
                    </a:gridCol>
                  </a:tblGrid>
                  <a:tr h="81697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MA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fr-MA" i="1" baseline="30000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𝑒𝑟</m:t>
                                </m:r>
                                <m:r>
                                  <a:rPr lang="fr-MA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fr-MA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𝑡𝑒𝑟𝑚𝑒</m:t>
                                </m:r>
                                <m:r>
                                  <a:rPr lang="fr-MA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fr-FR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libri Light" panose="020F0302020204030204" pitchFamily="34" charset="0"/>
                                        <a:cs typeface="Calibri Light" panose="020F030202020403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MA" b="1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libri Light" panose="020F0302020204030204" pitchFamily="34" charset="0"/>
                                        <a:cs typeface="Calibri Light" panose="020F0302020204030204" pitchFamily="34" charset="0"/>
                                      </a:rPr>
                                      <m:t>𝟐</m:t>
                                    </m:r>
                                  </m:e>
                                  <m:sup>
                                    <m:r>
                                      <a:rPr lang="fr-MA" b="1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libri Light" panose="020F0302020204030204" pitchFamily="34" charset="0"/>
                                        <a:cs typeface="Calibri Light" panose="020F0302020204030204" pitchFamily="34" charset="0"/>
                                      </a:rPr>
                                      <m:t>è</m:t>
                                    </m:r>
                                    <m:r>
                                      <a:rPr lang="fr-MA" b="1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libri Light" panose="020F0302020204030204" pitchFamily="34" charset="0"/>
                                        <a:cs typeface="Calibri Light" panose="020F0302020204030204" pitchFamily="34" charset="0"/>
                                      </a:rPr>
                                      <m:t>𝒎𝒆</m:t>
                                    </m:r>
                                  </m:sup>
                                </m:sSup>
                                <m:r>
                                  <a:rPr lang="fr-MA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libri Light" panose="020F0302020204030204" pitchFamily="34" charset="0"/>
                                    <a:cs typeface="Calibri Light" panose="020F0302020204030204" pitchFamily="34" charset="0"/>
                                  </a:rPr>
                                  <m:t> </m:t>
                                </m:r>
                                <m:r>
                                  <a:rPr lang="fr-FR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libri Light" panose="020F0302020204030204" pitchFamily="34" charset="0"/>
                                    <a:cs typeface="Calibri Light" panose="020F0302020204030204" pitchFamily="34" charset="0"/>
                                  </a:rPr>
                                  <m:t>𝑡𝑒𝑟𝑚𝑒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chemeClr val="tx1"/>
                            </a:solidFill>
                            <a:latin typeface="Calibri Light" panose="020F0302020204030204" pitchFamily="34" charset="0"/>
                            <a:ea typeface="Calibri Light" panose="020F0302020204030204" pitchFamily="34" charset="0"/>
                            <a:cs typeface="Calibri Light" panose="020F03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800" b="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variable</a:t>
                          </a:r>
                          <a:endParaRPr lang="fr-FR" sz="1800" b="0" i="1" kern="120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fr-FR" sz="1800" b="0" i="1" kern="120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800" b="0" i="1" kern="120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Coefficient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69352261"/>
                      </a:ext>
                    </a:extLst>
                  </a:tr>
                  <a:tr h="803898">
                    <a:tc>
                      <a:txBody>
                        <a:bodyPr/>
                        <a:lstStyle/>
                        <a:p>
                          <a:endParaRPr lang="fr-FR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9276238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4" name="Tableau 13">
                <a:extLst>
                  <a:ext uri="{FF2B5EF4-FFF2-40B4-BE49-F238E27FC236}">
                    <a16:creationId xmlns:a16="http://schemas.microsoft.com/office/drawing/2014/main" id="{841E187C-38B8-5CFE-69FC-68E126B4287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59135264"/>
                  </p:ext>
                </p:extLst>
              </p:nvPr>
            </p:nvGraphicFramePr>
            <p:xfrm>
              <a:off x="1877961" y="3429000"/>
              <a:ext cx="8072282" cy="162087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912910">
                      <a:extLst>
                        <a:ext uri="{9D8B030D-6E8A-4147-A177-3AD203B41FA5}">
                          <a16:colId xmlns:a16="http://schemas.microsoft.com/office/drawing/2014/main" val="3165411835"/>
                        </a:ext>
                      </a:extLst>
                    </a:gridCol>
                    <a:gridCol w="2053124">
                      <a:extLst>
                        <a:ext uri="{9D8B030D-6E8A-4147-A177-3AD203B41FA5}">
                          <a16:colId xmlns:a16="http://schemas.microsoft.com/office/drawing/2014/main" val="62705437"/>
                        </a:ext>
                      </a:extLst>
                    </a:gridCol>
                    <a:gridCol w="2053124">
                      <a:extLst>
                        <a:ext uri="{9D8B030D-6E8A-4147-A177-3AD203B41FA5}">
                          <a16:colId xmlns:a16="http://schemas.microsoft.com/office/drawing/2014/main" val="3881947196"/>
                        </a:ext>
                      </a:extLst>
                    </a:gridCol>
                    <a:gridCol w="2053124">
                      <a:extLst>
                        <a:ext uri="{9D8B030D-6E8A-4147-A177-3AD203B41FA5}">
                          <a16:colId xmlns:a16="http://schemas.microsoft.com/office/drawing/2014/main" val="172659353"/>
                        </a:ext>
                      </a:extLst>
                    </a:gridCol>
                  </a:tblGrid>
                  <a:tr h="816977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18" t="-741" r="-322611" b="-9925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93472" t="-741" r="-200593" b="-9925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800" b="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variable</a:t>
                          </a:r>
                          <a:endParaRPr lang="fr-FR" sz="1800" b="0" i="1" kern="120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fr-FR" sz="1800" b="0" i="1" kern="120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800" b="0" i="1" kern="120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Coefficient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69352261"/>
                      </a:ext>
                    </a:extLst>
                  </a:tr>
                  <a:tr h="803898">
                    <a:tc>
                      <a:txBody>
                        <a:bodyPr/>
                        <a:lstStyle/>
                        <a:p>
                          <a:endParaRPr lang="fr-FR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92762386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145" name="D_A_01">
            <a:extLst>
              <a:ext uri="{FF2B5EF4-FFF2-40B4-BE49-F238E27FC236}">
                <a16:creationId xmlns:a16="http://schemas.microsoft.com/office/drawing/2014/main" id="{D9D69EFD-159D-0E1C-2F0F-66DBDF383D85}"/>
              </a:ext>
            </a:extLst>
          </p:cNvPr>
          <p:cNvSpPr txBox="1"/>
          <p:nvPr/>
        </p:nvSpPr>
        <p:spPr>
          <a:xfrm>
            <a:off x="774700" y="257231"/>
            <a:ext cx="10553700" cy="35722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la réponse.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EA867D-B66A-F64C-3A7F-5B84164CB8F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365598" y="629581"/>
            <a:ext cx="8360113" cy="2921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la réponse et donne le feedback</a:t>
            </a:r>
          </a:p>
        </p:txBody>
      </p:sp>
      <p:pic>
        <p:nvPicPr>
          <p:cNvPr id="8" name="Image 9">
            <a:extLst>
              <a:ext uri="{FF2B5EF4-FFF2-40B4-BE49-F238E27FC236}">
                <a16:creationId xmlns:a16="http://schemas.microsoft.com/office/drawing/2014/main" id="{A6D84353-9B04-796B-6143-8701F6FAC5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9209" y="944304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/>
              <p:cNvSpPr txBox="1"/>
              <p:nvPr/>
            </p:nvSpPr>
            <p:spPr>
              <a:xfrm>
                <a:off x="2791365" y="4458039"/>
                <a:ext cx="33074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fr-FR" sz="2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fr-FR" sz="24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1365" y="4458039"/>
                <a:ext cx="330741" cy="461665"/>
              </a:xfrm>
              <a:prstGeom prst="rect">
                <a:avLst/>
              </a:prstGeom>
              <a:blipFill>
                <a:blip r:embed="rId5"/>
                <a:stretch>
                  <a:fillRect r="-12407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4587402" y="4458039"/>
                <a:ext cx="63229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sz="24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7402" y="4458039"/>
                <a:ext cx="632298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/>
              <p:cNvSpPr txBox="1"/>
              <p:nvPr/>
            </p:nvSpPr>
            <p:spPr>
              <a:xfrm>
                <a:off x="6478621" y="4458039"/>
                <a:ext cx="62743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fr-FR" sz="24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6" name="ZoneText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8621" y="4458039"/>
                <a:ext cx="627434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/>
              <p:cNvSpPr txBox="1"/>
              <p:nvPr/>
            </p:nvSpPr>
            <p:spPr>
              <a:xfrm>
                <a:off x="8725711" y="4458039"/>
                <a:ext cx="52529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fr-FR" sz="24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9" name="ZoneText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5711" y="4458039"/>
                <a:ext cx="525294" cy="461665"/>
              </a:xfrm>
              <a:prstGeom prst="rect">
                <a:avLst/>
              </a:prstGeom>
              <a:blipFill>
                <a:blip r:embed="rId8"/>
                <a:stretch>
                  <a:fillRect r="-1264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83183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9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846-BF2F-6AD4-83BF-97917F56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EA867D-B66A-F64C-3A7F-5B84164CB8F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B7D77171-4E09-1D77-B012-E5EDE61D4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365598" y="629581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pour chaque puissance et demande aux élèves de lever leurs ardoises et invite un élève à expliquer la démarche.</a:t>
            </a:r>
          </a:p>
        </p:txBody>
      </p:sp>
      <p:sp>
        <p:nvSpPr>
          <p:cNvPr id="14" name="D_A_01">
            <a:extLst>
              <a:ext uri="{FF2B5EF4-FFF2-40B4-BE49-F238E27FC236}">
                <a16:creationId xmlns:a16="http://schemas.microsoft.com/office/drawing/2014/main" id="{D9D69EFD-159D-0E1C-2F0F-66DBDF383D85}"/>
              </a:ext>
            </a:extLst>
          </p:cNvPr>
          <p:cNvSpPr txBox="1"/>
          <p:nvPr/>
        </p:nvSpPr>
        <p:spPr>
          <a:xfrm>
            <a:off x="852521" y="247945"/>
            <a:ext cx="5071623" cy="31831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Répondez par vrai ou faux et justifiez votre réponse .</a:t>
            </a:r>
          </a:p>
        </p:txBody>
      </p:sp>
      <p:sp>
        <p:nvSpPr>
          <p:cNvPr id="4" name="Rectangle 3"/>
          <p:cNvSpPr/>
          <p:nvPr/>
        </p:nvSpPr>
        <p:spPr>
          <a:xfrm>
            <a:off x="2484941" y="2293453"/>
            <a:ext cx="68139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/>
              <a:t>Répondez par vrai ou faux et justifiez votre réponse </a:t>
            </a:r>
            <a:endParaRPr lang="fr-FR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2A12E1C1-DE4D-D3B5-A98E-A7FD1BD94DA3}"/>
                  </a:ext>
                </a:extLst>
              </p:cNvPr>
              <p:cNvSpPr txBox="1"/>
              <p:nvPr/>
            </p:nvSpPr>
            <p:spPr>
              <a:xfrm>
                <a:off x="3249434" y="3611093"/>
                <a:ext cx="493939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342900">
                  <a:buClrTx/>
                </a:pPr>
                <a14:m>
                  <m:oMath xmlns:m="http://schemas.openxmlformats.org/officeDocument/2006/math">
                    <m:r>
                      <a:rPr lang="fr-FR" sz="2800" b="0" i="1" kern="12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fr-FR" sz="2800" b="0" i="1" kern="12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×4</m:t>
                    </m:r>
                  </m:oMath>
                </a14:m>
                <a:r>
                  <a:rPr lang="fr-FR" sz="2800" kern="1200" dirty="0">
                    <a:solidFill>
                      <a:prstClr val="black"/>
                    </a:solidFill>
                    <a:latin typeface="Calibri" panose="020F0502020204030204"/>
                  </a:rPr>
                  <a:t>= </a:t>
                </a:r>
                <a14:m>
                  <m:oMath xmlns:m="http://schemas.openxmlformats.org/officeDocument/2006/math">
                    <m:r>
                      <a:rPr lang="fr-MA" sz="2800" b="0" i="1" kern="12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54</m:t>
                    </m:r>
                  </m:oMath>
                </a14:m>
                <a:endParaRPr lang="fr-FR" sz="2800" kern="1200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2A12E1C1-DE4D-D3B5-A98E-A7FD1BD94D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9434" y="3611093"/>
                <a:ext cx="4939393" cy="523220"/>
              </a:xfrm>
              <a:prstGeom prst="rect">
                <a:avLst/>
              </a:prstGeom>
              <a:blipFill>
                <a:blip r:embed="rId3"/>
                <a:stretch>
                  <a:fillRect t="-10465" b="-325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>
            <a:extLst>
              <a:ext uri="{FF2B5EF4-FFF2-40B4-BE49-F238E27FC236}">
                <a16:creationId xmlns:a16="http://schemas.microsoft.com/office/drawing/2014/main" id="{BFB513E3-8ECC-84A5-19EC-B2CCDBDFDBD2}"/>
              </a:ext>
            </a:extLst>
          </p:cNvPr>
          <p:cNvSpPr/>
          <p:nvPr/>
        </p:nvSpPr>
        <p:spPr>
          <a:xfrm>
            <a:off x="815905" y="2021958"/>
            <a:ext cx="10553700" cy="296833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Rectangle à coins arrondis 10">
            <a:extLst>
              <a:ext uri="{FF2B5EF4-FFF2-40B4-BE49-F238E27FC236}">
                <a16:creationId xmlns:a16="http://schemas.microsoft.com/office/drawing/2014/main" id="{F0309499-56E9-7A22-A58C-0F1FA83CA591}"/>
              </a:ext>
            </a:extLst>
          </p:cNvPr>
          <p:cNvSpPr/>
          <p:nvPr/>
        </p:nvSpPr>
        <p:spPr>
          <a:xfrm>
            <a:off x="822395" y="5101617"/>
            <a:ext cx="1662546" cy="5172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vrai</a:t>
            </a:r>
          </a:p>
        </p:txBody>
      </p:sp>
      <p:sp>
        <p:nvSpPr>
          <p:cNvPr id="7" name="Rectangle à coins arrondis 11">
            <a:extLst>
              <a:ext uri="{FF2B5EF4-FFF2-40B4-BE49-F238E27FC236}">
                <a16:creationId xmlns:a16="http://schemas.microsoft.com/office/drawing/2014/main" id="{B89F1C57-2B6F-18D7-D7B3-5D4D9EC8BBD4}"/>
              </a:ext>
            </a:extLst>
          </p:cNvPr>
          <p:cNvSpPr/>
          <p:nvPr/>
        </p:nvSpPr>
        <p:spPr>
          <a:xfrm>
            <a:off x="9707059" y="5101617"/>
            <a:ext cx="1662546" cy="5172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faux</a:t>
            </a:r>
          </a:p>
        </p:txBody>
      </p:sp>
    </p:spTree>
    <p:extLst>
      <p:ext uri="{BB962C8B-B14F-4D97-AF65-F5344CB8AC3E}">
        <p14:creationId xmlns:p14="http://schemas.microsoft.com/office/powerpoint/2010/main" val="3909683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846-BF2F-6AD4-83BF-97917F56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D9D69EFD-159D-0E1C-2F0F-66DBDF383D85}"/>
              </a:ext>
            </a:extLst>
          </p:cNvPr>
          <p:cNvSpPr txBox="1"/>
          <p:nvPr/>
        </p:nvSpPr>
        <p:spPr>
          <a:xfrm>
            <a:off x="774700" y="257231"/>
            <a:ext cx="10553700" cy="35722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la réponse.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EA867D-B66A-F64C-3A7F-5B84164CB8F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365598" y="629581"/>
            <a:ext cx="8360113" cy="2921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la réponse et donne le feedback</a:t>
            </a:r>
          </a:p>
        </p:txBody>
      </p:sp>
      <p:pic>
        <p:nvPicPr>
          <p:cNvPr id="8" name="Image 9">
            <a:extLst>
              <a:ext uri="{FF2B5EF4-FFF2-40B4-BE49-F238E27FC236}">
                <a16:creationId xmlns:a16="http://schemas.microsoft.com/office/drawing/2014/main" id="{A6D84353-9B04-796B-6143-8701F6FAC5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44304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2" name="ZoneTexte 11"/>
              <p:cNvSpPr txBox="1"/>
              <p:nvPr/>
            </p:nvSpPr>
            <p:spPr>
              <a:xfrm>
                <a:off x="3360012" y="5360235"/>
                <a:ext cx="5223549" cy="738664"/>
              </a:xfrm>
              <a:prstGeom prst="rect">
                <a:avLst/>
              </a:prstGeom>
              <a:solidFill>
                <a:srgbClr val="92D050"/>
              </a:solidFill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MA" dirty="0">
                    <a:latin typeface="Calibri" panose="020F0502020204030204" pitchFamily="34" charset="0"/>
                    <a:cs typeface="Calibri" panose="020F0502020204030204" pitchFamily="34" charset="0"/>
                  </a:rPr>
                  <a:t>On supprime le symbole </a:t>
                </a:r>
                <a14:m>
                  <m:oMath xmlns:m="http://schemas.openxmlformats.org/officeDocument/2006/math">
                    <m:r>
                      <a:rPr lang="fr-MA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×</m:t>
                    </m:r>
                    <m:r>
                      <a:rPr lang="fr-M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𝑜𝑢</m:t>
                    </m:r>
                    <m:r>
                      <a:rPr lang="fr-M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÷</m:t>
                    </m:r>
                  </m:oMath>
                </a14:m>
                <a:r>
                  <a:rPr lang="fr-FR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entre un nombre et une lettre </a:t>
                </a:r>
                <a:r>
                  <a:rPr lang="fr-FR" sz="24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mais pas  entre deux nombres</a:t>
                </a:r>
                <a:endParaRPr lang="fr-FR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2" name="ZoneTexte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012" y="5360235"/>
                <a:ext cx="5223549" cy="738664"/>
              </a:xfrm>
              <a:prstGeom prst="rect">
                <a:avLst/>
              </a:prstGeom>
              <a:blipFill>
                <a:blip r:embed="rId3"/>
                <a:stretch>
                  <a:fillRect l="-933" t="-4132" b="-181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>
            <a:extLst>
              <a:ext uri="{FF2B5EF4-FFF2-40B4-BE49-F238E27FC236}">
                <a16:creationId xmlns:a16="http://schemas.microsoft.com/office/drawing/2014/main" id="{7989864C-F71F-A620-460A-5E1674718B06}"/>
              </a:ext>
            </a:extLst>
          </p:cNvPr>
          <p:cNvSpPr/>
          <p:nvPr/>
        </p:nvSpPr>
        <p:spPr>
          <a:xfrm>
            <a:off x="2484941" y="2293453"/>
            <a:ext cx="68139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/>
              <a:t>Répondez par vrai ou faux et justifiez votre réponse </a:t>
            </a:r>
            <a:endParaRPr lang="fr-FR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D7FF1BF2-981A-1B21-4297-4FDDFF7A80B2}"/>
                  </a:ext>
                </a:extLst>
              </p:cNvPr>
              <p:cNvSpPr txBox="1"/>
              <p:nvPr/>
            </p:nvSpPr>
            <p:spPr>
              <a:xfrm>
                <a:off x="3249434" y="3611093"/>
                <a:ext cx="493939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342900">
                  <a:buClrTx/>
                </a:pPr>
                <a14:m>
                  <m:oMath xmlns:m="http://schemas.openxmlformats.org/officeDocument/2006/math">
                    <m:r>
                      <a:rPr lang="fr-FR" sz="2800" b="0" i="1" kern="12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fr-FR" sz="2800" b="0" i="1" kern="12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sz="2800" b="0" i="1" kern="12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4</m:t>
                    </m:r>
                  </m:oMath>
                </a14:m>
                <a:r>
                  <a:rPr lang="fr-FR" sz="2800" kern="1200" dirty="0">
                    <a:solidFill>
                      <a:prstClr val="black"/>
                    </a:solidFill>
                    <a:latin typeface="Calibri" panose="020F0502020204030204"/>
                  </a:rPr>
                  <a:t>= </a:t>
                </a:r>
                <a14:m>
                  <m:oMath xmlns:m="http://schemas.openxmlformats.org/officeDocument/2006/math">
                    <m:r>
                      <a:rPr lang="fr-MA" sz="2800" b="0" i="1" kern="12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54</m:t>
                    </m:r>
                  </m:oMath>
                </a14:m>
                <a:endParaRPr lang="fr-FR" sz="2800" kern="1200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D7FF1BF2-981A-1B21-4297-4FDDFF7A80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9434" y="3611093"/>
                <a:ext cx="4939393" cy="523220"/>
              </a:xfrm>
              <a:prstGeom prst="rect">
                <a:avLst/>
              </a:prstGeom>
              <a:blipFill>
                <a:blip r:embed="rId4"/>
                <a:stretch>
                  <a:fillRect t="-10465" b="-325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F5781272-90D8-760B-2F45-786E4A267C34}"/>
              </a:ext>
            </a:extLst>
          </p:cNvPr>
          <p:cNvSpPr/>
          <p:nvPr/>
        </p:nvSpPr>
        <p:spPr>
          <a:xfrm>
            <a:off x="815905" y="2021958"/>
            <a:ext cx="10553700" cy="296833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" name="Rectangle à coins arrondis 11">
            <a:extLst>
              <a:ext uri="{FF2B5EF4-FFF2-40B4-BE49-F238E27FC236}">
                <a16:creationId xmlns:a16="http://schemas.microsoft.com/office/drawing/2014/main" id="{13DAFA0C-38A3-1111-9DEB-9CFE059C039F}"/>
              </a:ext>
            </a:extLst>
          </p:cNvPr>
          <p:cNvSpPr/>
          <p:nvPr/>
        </p:nvSpPr>
        <p:spPr>
          <a:xfrm>
            <a:off x="9707059" y="5101617"/>
            <a:ext cx="1662546" cy="517236"/>
          </a:xfrm>
          <a:prstGeom prst="rect">
            <a:avLst/>
          </a:prstGeom>
          <a:solidFill>
            <a:schemeClr val="accent4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faux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/>
              <p:cNvSpPr txBox="1"/>
              <p:nvPr/>
            </p:nvSpPr>
            <p:spPr>
              <a:xfrm>
                <a:off x="3249434" y="3639951"/>
                <a:ext cx="5058757" cy="43088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</m:t>
                      </m:r>
                      <m:sSup>
                        <m:sSupPr>
                          <m:ctrlPr>
                            <a:rPr lang="fr-FR" sz="28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fr-FR" sz="28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𝑙</m:t>
                          </m:r>
                        </m:e>
                        <m:sup>
                          <m:r>
                            <a:rPr lang="fr-FR" sz="28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′</m:t>
                          </m:r>
                        </m:sup>
                      </m:sSup>
                      <m:r>
                        <a:rPr lang="fr-FR" sz="28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é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𝑔𝑎𝑙𝑖𝑡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é 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5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×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4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54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𝑒𝑠𝑡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 </m:t>
                      </m:r>
                      <m:r>
                        <a:rPr lang="fr-FR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𝑓𝑎𝑢𝑠𝑠𝑒</m:t>
                      </m:r>
                    </m:oMath>
                  </m:oMathPara>
                </a14:m>
                <a:endParaRPr lang="fr-FR" sz="28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ZoneTexte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9434" y="3639951"/>
                <a:ext cx="5058757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9630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9" grpId="0" animBg="1"/>
      <p:bldP spid="1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227653" y="668866"/>
            <a:ext cx="10563836" cy="31890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5min au travail individuel puis une 2min de discussion. Il circule pour contrôler et donner des indications en cas de blocage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5617174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60 </a:t>
            </a:r>
          </a:p>
        </p:txBody>
      </p:sp>
      <p:pic>
        <p:nvPicPr>
          <p:cNvPr id="9" name="Espace réservé du contenu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8218" y="1624212"/>
            <a:ext cx="9850445" cy="3673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9" name="Espace réservé du contenu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8218" y="1624212"/>
            <a:ext cx="9850445" cy="3673158"/>
          </a:xfrm>
          <a:prstGeom prst="rect">
            <a:avLst/>
          </a:prstGeom>
        </p:spPr>
      </p:pic>
      <p:sp>
        <p:nvSpPr>
          <p:cNvPr id="30" name="ZoneTexte 29"/>
          <p:cNvSpPr txBox="1"/>
          <p:nvPr/>
        </p:nvSpPr>
        <p:spPr>
          <a:xfrm>
            <a:off x="5994399" y="3014078"/>
            <a:ext cx="4802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ZoneTexte 30"/>
              <p:cNvSpPr txBox="1"/>
              <p:nvPr/>
            </p:nvSpPr>
            <p:spPr>
              <a:xfrm>
                <a:off x="8153330" y="2952791"/>
                <a:ext cx="86821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−3</m:t>
                      </m:r>
                    </m:oMath>
                  </m:oMathPara>
                </a14:m>
                <a:endParaRPr lang="fr-FR" sz="16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1" name="ZoneTexte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3330" y="2952791"/>
                <a:ext cx="868219" cy="33855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ZoneTexte 31"/>
              <p:cNvSpPr txBox="1"/>
              <p:nvPr/>
            </p:nvSpPr>
            <p:spPr>
              <a:xfrm>
                <a:off x="5523344" y="3291345"/>
                <a:ext cx="94210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7</m:t>
                      </m:r>
                      <m:r>
                        <a:rPr lang="fr-FR" sz="1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</m:oMath>
                  </m:oMathPara>
                </a14:m>
                <a:endParaRPr lang="fr-FR" sz="16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2" name="ZoneTexte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3344" y="3291345"/>
                <a:ext cx="942109" cy="33855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ZoneTexte 32"/>
              <p:cNvSpPr txBox="1"/>
              <p:nvPr/>
            </p:nvSpPr>
            <p:spPr>
              <a:xfrm>
                <a:off x="8314967" y="3319231"/>
                <a:ext cx="86821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7</m:t>
                      </m:r>
                    </m:oMath>
                  </m:oMathPara>
                </a14:m>
                <a:endParaRPr lang="fr-FR" sz="16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3" name="ZoneTexte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4967" y="3319231"/>
                <a:ext cx="868219" cy="33855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ZoneTexte 33"/>
              <p:cNvSpPr txBox="1"/>
              <p:nvPr/>
            </p:nvSpPr>
            <p:spPr>
              <a:xfrm>
                <a:off x="5043055" y="3657785"/>
                <a:ext cx="187498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8</m:t>
                      </m:r>
                      <m:r>
                        <a:rPr lang="fr-FR" sz="1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1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</m:t>
                      </m:r>
                      <m:r>
                        <a:rPr lang="fr-FR" sz="1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𝑒𝑡</m:t>
                      </m:r>
                      <m:r>
                        <a:rPr lang="fr-FR" sz="1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(−3)</m:t>
                      </m:r>
                    </m:oMath>
                  </m:oMathPara>
                </a14:m>
                <a:endParaRPr lang="fr-FR" sz="16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4" name="ZoneTexte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3055" y="3657785"/>
                <a:ext cx="1874981" cy="338554"/>
              </a:xfrm>
              <a:prstGeom prst="rect">
                <a:avLst/>
              </a:prstGeom>
              <a:blipFill>
                <a:blip r:embed="rId9"/>
                <a:stretch>
                  <a:fillRect b="-892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ZoneTexte 34"/>
          <p:cNvSpPr txBox="1"/>
          <p:nvPr/>
        </p:nvSpPr>
        <p:spPr>
          <a:xfrm>
            <a:off x="8208609" y="3621378"/>
            <a:ext cx="7597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36" name="ZoneTexte 35"/>
          <p:cNvSpPr txBox="1"/>
          <p:nvPr/>
        </p:nvSpPr>
        <p:spPr>
          <a:xfrm>
            <a:off x="3038764" y="4479636"/>
            <a:ext cx="2401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37" name="ZoneTexte 36"/>
          <p:cNvSpPr txBox="1"/>
          <p:nvPr/>
        </p:nvSpPr>
        <p:spPr>
          <a:xfrm>
            <a:off x="3648364" y="4461163"/>
            <a:ext cx="6557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ZoneTexte 37"/>
              <p:cNvSpPr txBox="1"/>
              <p:nvPr/>
            </p:nvSpPr>
            <p:spPr>
              <a:xfrm>
                <a:off x="3976254" y="4762680"/>
                <a:ext cx="38792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7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8" name="ZoneTexte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6254" y="4762680"/>
                <a:ext cx="387927" cy="30777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ZoneTexte 38"/>
              <p:cNvSpPr txBox="1"/>
              <p:nvPr/>
            </p:nvSpPr>
            <p:spPr>
              <a:xfrm>
                <a:off x="4521198" y="4787413"/>
                <a:ext cx="34174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10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9" name="ZoneTexte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1198" y="4787413"/>
                <a:ext cx="341746" cy="307777"/>
              </a:xfrm>
              <a:prstGeom prst="rect">
                <a:avLst/>
              </a:prstGeom>
              <a:blipFill>
                <a:blip r:embed="rId11"/>
                <a:stretch>
                  <a:fillRect r="-178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ZoneTexte 41"/>
              <p:cNvSpPr txBox="1"/>
              <p:nvPr/>
            </p:nvSpPr>
            <p:spPr>
              <a:xfrm>
                <a:off x="8044873" y="4479636"/>
                <a:ext cx="27009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2" name="ZoneTexte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4873" y="4479636"/>
                <a:ext cx="270094" cy="30777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ZoneTexte 42"/>
              <p:cNvSpPr txBox="1"/>
              <p:nvPr/>
            </p:nvSpPr>
            <p:spPr>
              <a:xfrm>
                <a:off x="8986843" y="4442536"/>
                <a:ext cx="27009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9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3" name="ZoneTexte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6843" y="4442536"/>
                <a:ext cx="270094" cy="30777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ZoneTexte 43"/>
              <p:cNvSpPr txBox="1"/>
              <p:nvPr/>
            </p:nvSpPr>
            <p:spPr>
              <a:xfrm>
                <a:off x="8495076" y="4388378"/>
                <a:ext cx="27009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4" name="ZoneTexte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5076" y="4388378"/>
                <a:ext cx="270094" cy="307777"/>
              </a:xfrm>
              <a:prstGeom prst="rect">
                <a:avLst/>
              </a:prstGeom>
              <a:blipFill>
                <a:blip r:embed="rId14"/>
                <a:stretch>
                  <a:fillRect b="-2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21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5617174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60 </a:t>
            </a:r>
          </a:p>
        </p:txBody>
      </p:sp>
    </p:spTree>
    <p:extLst>
      <p:ext uri="{BB962C8B-B14F-4D97-AF65-F5344CB8AC3E}">
        <p14:creationId xmlns:p14="http://schemas.microsoft.com/office/powerpoint/2010/main" val="804612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2" grpId="0"/>
      <p:bldP spid="43" grpId="0"/>
      <p:bldP spid="44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20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votre livret et votre crayon,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155885"/>
            <a:ext cx="559562" cy="559565"/>
          </a:xfrm>
          <a:prstGeom prst="rect">
            <a:avLst/>
          </a:prstGeom>
        </p:spPr>
      </p:pic>
      <p:sp>
        <p:nvSpPr>
          <p:cNvPr id="8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5988963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60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304" y="1649576"/>
            <a:ext cx="10203751" cy="3558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sX0" fmla="*/ 0 w 1286510"/>
              <a:gd name="csY0" fmla="*/ 0 h 1417543"/>
              <a:gd name="csX1" fmla="*/ 415972 w 1286510"/>
              <a:gd name="csY1" fmla="*/ 0 h 1417543"/>
              <a:gd name="csX2" fmla="*/ 831943 w 1286510"/>
              <a:gd name="csY2" fmla="*/ 0 h 1417543"/>
              <a:gd name="csX3" fmla="*/ 1286510 w 1286510"/>
              <a:gd name="csY3" fmla="*/ 0 h 1417543"/>
              <a:gd name="csX4" fmla="*/ 1286510 w 1286510"/>
              <a:gd name="csY4" fmla="*/ 429988 h 1417543"/>
              <a:gd name="csX5" fmla="*/ 1286510 w 1286510"/>
              <a:gd name="csY5" fmla="*/ 930853 h 1417543"/>
              <a:gd name="csX6" fmla="*/ 1286510 w 1286510"/>
              <a:gd name="csY6" fmla="*/ 1417543 h 1417543"/>
              <a:gd name="csX7" fmla="*/ 831943 w 1286510"/>
              <a:gd name="csY7" fmla="*/ 1417543 h 1417543"/>
              <a:gd name="csX8" fmla="*/ 390241 w 1286510"/>
              <a:gd name="csY8" fmla="*/ 1417543 h 1417543"/>
              <a:gd name="csX9" fmla="*/ 0 w 1286510"/>
              <a:gd name="csY9" fmla="*/ 1417543 h 1417543"/>
              <a:gd name="csX10" fmla="*/ 0 w 1286510"/>
              <a:gd name="csY10" fmla="*/ 987555 h 1417543"/>
              <a:gd name="csX11" fmla="*/ 0 w 1286510"/>
              <a:gd name="csY11" fmla="*/ 486690 h 1417543"/>
              <a:gd name="csX12" fmla="*/ 0 w 1286510"/>
              <a:gd name="csY12" fmla="*/ 0 h 141754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8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19102" y="722663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9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1011202" y="179662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: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202" y="1709317"/>
            <a:ext cx="9938328" cy="3362036"/>
          </a:xfrm>
          <a:prstGeom prst="rect">
            <a:avLst/>
          </a:prstGeom>
        </p:spPr>
      </p:pic>
      <p:sp>
        <p:nvSpPr>
          <p:cNvPr id="11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 txBox="1">
            <a:spLocks/>
          </p:cNvSpPr>
          <p:nvPr/>
        </p:nvSpPr>
        <p:spPr>
          <a:xfrm>
            <a:off x="1030288" y="285861"/>
            <a:ext cx="10277091" cy="43908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400" dirty="0">
                <a:solidFill>
                  <a:srgbClr val="A6A6A6"/>
                </a:solidFill>
                <a:latin typeface="Arial" panose="020B0604020202020204" pitchFamily="34" charset="0"/>
                <a:ea typeface="+mn-ea"/>
              </a:rPr>
              <a:t>Dans cette séance nous avons appris à identifier les éléments d’une expression </a:t>
            </a:r>
            <a:endParaRPr lang="fr-FR" sz="14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250;p28">
            <a:extLst>
              <a:ext uri="{FF2B5EF4-FFF2-40B4-BE49-F238E27FC236}">
                <a16:creationId xmlns:a16="http://schemas.microsoft.com/office/drawing/2014/main" id="{F0C1EEEB-1A76-97CC-9AFF-0D5EE95CA916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8" name="Google Shape;251;p28">
              <a:extLst>
                <a:ext uri="{FF2B5EF4-FFF2-40B4-BE49-F238E27FC236}">
                  <a16:creationId xmlns:a16="http://schemas.microsoft.com/office/drawing/2014/main" id="{1BDDED31-DC3C-71E6-293B-9B41DDF5183D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0" name="Google Shape;252;p28">
              <a:extLst>
                <a:ext uri="{FF2B5EF4-FFF2-40B4-BE49-F238E27FC236}">
                  <a16:creationId xmlns:a16="http://schemas.microsoft.com/office/drawing/2014/main" id="{4777E0C0-26F3-ACD4-BC62-CBBB76C9E963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996;p109">
            <a:extLst>
              <a:ext uri="{FF2B5EF4-FFF2-40B4-BE49-F238E27FC236}">
                <a16:creationId xmlns:a16="http://schemas.microsoft.com/office/drawing/2014/main" id="{351F946C-A501-4C58-BC6A-1C4223005226}"/>
              </a:ext>
            </a:extLst>
          </p:cNvPr>
          <p:cNvSpPr txBox="1"/>
          <p:nvPr/>
        </p:nvSpPr>
        <p:spPr>
          <a:xfrm>
            <a:off x="1721796" y="1416788"/>
            <a:ext cx="8630645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l’élève</a:t>
            </a:r>
          </a:p>
        </p:txBody>
      </p:sp>
      <p:pic>
        <p:nvPicPr>
          <p:cNvPr id="15" name="Picture 11">
            <a:extLst>
              <a:ext uri="{FF2B5EF4-FFF2-40B4-BE49-F238E27FC236}">
                <a16:creationId xmlns:a16="http://schemas.microsoft.com/office/drawing/2014/main" id="{D884E71F-9BE2-69DC-4C72-1059DF61998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5246368" y="4688581"/>
            <a:ext cx="1564020" cy="174252"/>
          </a:xfrm>
          <a:prstGeom prst="rect">
            <a:avLst/>
          </a:prstGeom>
        </p:spPr>
      </p:pic>
      <p:pic>
        <p:nvPicPr>
          <p:cNvPr id="19" name="Picture 21">
            <a:extLst>
              <a:ext uri="{FF2B5EF4-FFF2-40B4-BE49-F238E27FC236}">
                <a16:creationId xmlns:a16="http://schemas.microsoft.com/office/drawing/2014/main" id="{59801438-8BE1-299D-F527-99E0AADE3A0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31425" y="3045106"/>
            <a:ext cx="1632389" cy="1164080"/>
          </a:xfrm>
          <a:prstGeom prst="rect">
            <a:avLst/>
          </a:prstGeom>
        </p:spPr>
      </p:pic>
      <p:pic>
        <p:nvPicPr>
          <p:cNvPr id="21" name="Picture 1">
            <a:extLst>
              <a:ext uri="{FF2B5EF4-FFF2-40B4-BE49-F238E27FC236}">
                <a16:creationId xmlns:a16="http://schemas.microsoft.com/office/drawing/2014/main" id="{995F60F2-0845-307F-923E-F3305B42ED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097821" y="3429000"/>
            <a:ext cx="1478097" cy="1109845"/>
          </a:xfrm>
          <a:prstGeom prst="rect">
            <a:avLst/>
          </a:prstGeom>
          <a:ln w="19050">
            <a:noFill/>
          </a:ln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A143FCF7-C61F-10D2-6F6E-BA17CDCDB8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23929" y="4882889"/>
            <a:ext cx="413334" cy="39741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8370DD5-4CD1-721A-E206-8B988DAD25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53637" y="2887937"/>
            <a:ext cx="1721310" cy="2348766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1616843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846-BF2F-6AD4-83BF-97917F56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D9D69EFD-159D-0E1C-2F0F-66DBDF383D8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Nous avons appris aussi comment écrire une expression  sans les symboles ×et÷,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365598" y="629581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de lever leurs ardoises et invite un élève à expliquer la démarche.</a:t>
            </a:r>
          </a:p>
        </p:txBody>
      </p:sp>
      <p:pic>
        <p:nvPicPr>
          <p:cNvPr id="26" name="Image 9">
            <a:extLst>
              <a:ext uri="{FF2B5EF4-FFF2-40B4-BE49-F238E27FC236}">
                <a16:creationId xmlns:a16="http://schemas.microsoft.com/office/drawing/2014/main" id="{A6D84353-9B04-796B-6143-8701F6FAC5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4430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/>
              <p:cNvSpPr txBox="1"/>
              <p:nvPr/>
            </p:nvSpPr>
            <p:spPr>
              <a:xfrm>
                <a:off x="1958109" y="2406690"/>
                <a:ext cx="7777018" cy="695062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3</m:t>
                      </m:r>
                      <m:r>
                        <a:rPr lang="fr-M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</m:t>
                      </m:r>
                      <m:r>
                        <a:rPr lang="fr-M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M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−2×</m:t>
                      </m:r>
                      <m:r>
                        <a:rPr lang="fr-M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  <m:r>
                        <a:rPr lang="fr-M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÷5+4=3</m:t>
                      </m:r>
                      <m:r>
                        <a:rPr lang="fr-M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M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−</m:t>
                      </m:r>
                      <m:f>
                        <m:fPr>
                          <m:ctrlPr>
                            <a:rPr lang="fr-M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M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fr-M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5</m:t>
                          </m:r>
                        </m:den>
                      </m:f>
                      <m:r>
                        <a:rPr lang="fr-M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  <m:r>
                        <a:rPr lang="fr-M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+4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ZoneTexte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8109" y="2406690"/>
                <a:ext cx="7777018" cy="69506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/>
              <p:cNvSpPr txBox="1"/>
              <p:nvPr/>
            </p:nvSpPr>
            <p:spPr>
              <a:xfrm>
                <a:off x="1958109" y="4744308"/>
                <a:ext cx="7777018" cy="400110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MA" sz="20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fr-MA" sz="20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−3</m:t>
                          </m:r>
                        </m:e>
                      </m:d>
                      <m:r>
                        <a:rPr lang="fr-M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</m:t>
                      </m:r>
                      <m:d>
                        <m:dPr>
                          <m:ctrlPr>
                            <a:rPr lang="fr-M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fr-M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  <m:r>
                            <a:rPr lang="fr-M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𝑥</m:t>
                          </m:r>
                          <m:r>
                            <a:rPr lang="fr-M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−7</m:t>
                          </m:r>
                        </m:e>
                      </m:d>
                      <m:r>
                        <a:rPr lang="fr-M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=−3(3</m:t>
                      </m:r>
                      <m:r>
                        <a:rPr lang="fr-M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M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−7)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9" name="ZoneText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8109" y="4744308"/>
                <a:ext cx="7777018" cy="400110"/>
              </a:xfrm>
              <a:prstGeom prst="rect">
                <a:avLst/>
              </a:prstGeom>
              <a:blipFill>
                <a:blip r:embed="rId5"/>
                <a:stretch>
                  <a:fillRect b="-1323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ZoneTexte 9"/>
          <p:cNvSpPr txBox="1"/>
          <p:nvPr/>
        </p:nvSpPr>
        <p:spPr>
          <a:xfrm>
            <a:off x="858981" y="1314179"/>
            <a:ext cx="2872509" cy="400110"/>
          </a:xfrm>
          <a:prstGeom prst="rect">
            <a:avLst/>
          </a:prstGeom>
          <a:solidFill>
            <a:srgbClr val="C8F5E8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Exemple1: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858981" y="3741651"/>
            <a:ext cx="2872509" cy="400110"/>
          </a:xfrm>
          <a:prstGeom prst="rect">
            <a:avLst/>
          </a:prstGeom>
          <a:solidFill>
            <a:srgbClr val="C8F5E8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Exemple2: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231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 et clore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l’exercice à faire à la maison pour la séance prochaine.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44546" y="5787996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60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420" y="1903296"/>
            <a:ext cx="10277091" cy="2983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sX0" fmla="*/ 0 w 1466850"/>
              <a:gd name="csY0" fmla="*/ 0 h 1524000"/>
              <a:gd name="csX1" fmla="*/ 474281 w 1466850"/>
              <a:gd name="csY1" fmla="*/ 0 h 1524000"/>
              <a:gd name="csX2" fmla="*/ 948563 w 1466850"/>
              <a:gd name="csY2" fmla="*/ 0 h 1524000"/>
              <a:gd name="csX3" fmla="*/ 1466850 w 1466850"/>
              <a:gd name="csY3" fmla="*/ 0 h 1524000"/>
              <a:gd name="csX4" fmla="*/ 1466850 w 1466850"/>
              <a:gd name="csY4" fmla="*/ 462280 h 1524000"/>
              <a:gd name="csX5" fmla="*/ 1466850 w 1466850"/>
              <a:gd name="csY5" fmla="*/ 1000760 h 1524000"/>
              <a:gd name="csX6" fmla="*/ 1466850 w 1466850"/>
              <a:gd name="csY6" fmla="*/ 1524000 h 1524000"/>
              <a:gd name="csX7" fmla="*/ 948563 w 1466850"/>
              <a:gd name="csY7" fmla="*/ 1524000 h 1524000"/>
              <a:gd name="csX8" fmla="*/ 444945 w 1466850"/>
              <a:gd name="csY8" fmla="*/ 1524000 h 1524000"/>
              <a:gd name="csX9" fmla="*/ 0 w 1466850"/>
              <a:gd name="csY9" fmla="*/ 1524000 h 1524000"/>
              <a:gd name="csX10" fmla="*/ 0 w 1466850"/>
              <a:gd name="csY10" fmla="*/ 1061720 h 1524000"/>
              <a:gd name="csX11" fmla="*/ 0 w 1466850"/>
              <a:gd name="csY11" fmla="*/ 523240 h 1524000"/>
              <a:gd name="csX12" fmla="*/ 0 w 1466850"/>
              <a:gd name="csY12" fmla="*/ 0 h 1524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Une banque des bons et mauvais comportements 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b="1" dirty="0">
              <a:solidFill>
                <a:schemeClr val="tx1"/>
              </a:solidFill>
            </a:endParaRPr>
          </a:p>
          <a:p>
            <a:pPr algn="ctr"/>
            <a:r>
              <a:rPr lang="fr-FR" sz="2400" b="1" dirty="0">
                <a:solidFill>
                  <a:schemeClr val="tx1"/>
                </a:solidFill>
              </a:rPr>
              <a:t>J’oublie  </a:t>
            </a:r>
          </a:p>
          <a:p>
            <a:pPr algn="ctr"/>
            <a:r>
              <a:rPr lang="fr-FR" sz="2400" b="1" dirty="0">
                <a:solidFill>
                  <a:schemeClr val="tx1"/>
                </a:solidFill>
              </a:rPr>
              <a:t>   mon    ardoise</a:t>
            </a:r>
          </a:p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168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sX0" fmla="*/ 0 w 1154374"/>
              <a:gd name="csY0" fmla="*/ 0 h 1162800"/>
              <a:gd name="csX1" fmla="*/ 565643 w 1154374"/>
              <a:gd name="csY1" fmla="*/ 0 h 1162800"/>
              <a:gd name="csX2" fmla="*/ 1154374 w 1154374"/>
              <a:gd name="csY2" fmla="*/ 0 h 1162800"/>
              <a:gd name="csX3" fmla="*/ 1154374 w 1154374"/>
              <a:gd name="csY3" fmla="*/ 593028 h 1162800"/>
              <a:gd name="csX4" fmla="*/ 1154374 w 1154374"/>
              <a:gd name="csY4" fmla="*/ 1162800 h 1162800"/>
              <a:gd name="csX5" fmla="*/ 565643 w 1154374"/>
              <a:gd name="csY5" fmla="*/ 1162800 h 1162800"/>
              <a:gd name="csX6" fmla="*/ 0 w 1154374"/>
              <a:gd name="csY6" fmla="*/ 1162800 h 1162800"/>
              <a:gd name="csX7" fmla="*/ 0 w 1154374"/>
              <a:gd name="csY7" fmla="*/ 604656 h 1162800"/>
              <a:gd name="csX8" fmla="*/ 0 w 1154374"/>
              <a:gd name="csY8" fmla="*/ 0 h 11628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contrôle  les réalisations d’un échantillon d’élèves avant de passer à la correction au tableau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58</a:t>
            </a:r>
          </a:p>
        </p:txBody>
      </p:sp>
      <p:pic>
        <p:nvPicPr>
          <p:cNvPr id="8" name="Espace réservé du contenu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709" y="1517515"/>
            <a:ext cx="10123055" cy="3803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3425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815905" y="171764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Cette égalité est-elle vraie ou fausse? 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15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7999" y="597763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réfléchir, puis invite les élèves à lever leurs ardoises.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E610B1A-EE2C-160B-0D48-AB996F5826E1}"/>
              </a:ext>
            </a:extLst>
          </p:cNvPr>
          <p:cNvSpPr/>
          <p:nvPr/>
        </p:nvSpPr>
        <p:spPr>
          <a:xfrm>
            <a:off x="815905" y="2021958"/>
            <a:ext cx="10553700" cy="296833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2A12E1C1-DE4D-D3B5-A98E-A7FD1BD94DA3}"/>
                  </a:ext>
                </a:extLst>
              </p:cNvPr>
              <p:cNvSpPr txBox="1"/>
              <p:nvPr/>
            </p:nvSpPr>
            <p:spPr>
              <a:xfrm>
                <a:off x="4374514" y="3275290"/>
                <a:ext cx="493939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42900">
                  <a:buClrTx/>
                </a:pPr>
                <a14:m>
                  <m:oMath xmlns:m="http://schemas.openxmlformats.org/officeDocument/2006/math">
                    <m:r>
                      <a:rPr lang="fr-FR" sz="2400" b="0" i="1" kern="12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fr-FR" sz="2400" b="0" i="1" kern="12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×(−4)</m:t>
                    </m:r>
                  </m:oMath>
                </a14:m>
                <a:r>
                  <a:rPr lang="fr-FR" sz="2400" kern="1200" dirty="0">
                    <a:solidFill>
                      <a:prstClr val="black"/>
                    </a:solidFill>
                    <a:latin typeface="Calibri" panose="020F0502020204030204"/>
                  </a:rPr>
                  <a:t>= </a:t>
                </a:r>
                <a14:m>
                  <m:oMath xmlns:m="http://schemas.openxmlformats.org/officeDocument/2006/math">
                    <m:r>
                      <a:rPr lang="fr-FR" sz="2400" b="0" i="1" kern="120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(−4)×</m:t>
                    </m:r>
                    <m:r>
                      <a:rPr lang="fr-FR" sz="2400" b="0" i="1" kern="120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</m:t>
                    </m:r>
                  </m:oMath>
                </a14:m>
                <a:endParaRPr lang="fr-FR" sz="2400" kern="1200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2A12E1C1-DE4D-D3B5-A98E-A7FD1BD94D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4514" y="3275290"/>
                <a:ext cx="4939393" cy="461665"/>
              </a:xfrm>
              <a:prstGeom prst="rect">
                <a:avLst/>
              </a:prstGeom>
              <a:blipFill>
                <a:blip r:embed="rId3"/>
                <a:stretch>
                  <a:fillRect l="-494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à coins arrondis 10"/>
          <p:cNvSpPr/>
          <p:nvPr/>
        </p:nvSpPr>
        <p:spPr>
          <a:xfrm>
            <a:off x="822395" y="5101617"/>
            <a:ext cx="1662546" cy="5172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vrai</a:t>
            </a:r>
          </a:p>
        </p:txBody>
      </p:sp>
      <p:sp>
        <p:nvSpPr>
          <p:cNvPr id="12" name="Rectangle à coins arrondis 11"/>
          <p:cNvSpPr/>
          <p:nvPr/>
        </p:nvSpPr>
        <p:spPr>
          <a:xfrm>
            <a:off x="9707059" y="5101617"/>
            <a:ext cx="1662546" cy="5172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faux</a:t>
            </a:r>
          </a:p>
        </p:txBody>
      </p:sp>
    </p:spTree>
    <p:extLst>
      <p:ext uri="{BB962C8B-B14F-4D97-AF65-F5344CB8AC3E}">
        <p14:creationId xmlns:p14="http://schemas.microsoft.com/office/powerpoint/2010/main" val="2754020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11088</TotalTime>
  <Words>1931</Words>
  <Application>Microsoft Office PowerPoint</Application>
  <PresentationFormat>Grand écran</PresentationFormat>
  <Paragraphs>377</Paragraphs>
  <Slides>52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52</vt:i4>
      </vt:variant>
    </vt:vector>
  </HeadingPairs>
  <TitlesOfParts>
    <vt:vector size="64" baseType="lpstr">
      <vt:lpstr>Aptos</vt:lpstr>
      <vt:lpstr>Arial</vt:lpstr>
      <vt:lpstr>Calibri</vt:lpstr>
      <vt:lpstr>Calibri Light</vt:lpstr>
      <vt:lpstr>Cambria Math</vt:lpstr>
      <vt:lpstr>Dosis</vt:lpstr>
      <vt:lpstr>Dosis Bold</vt:lpstr>
      <vt:lpstr>Poppins ExtraBold</vt:lpstr>
      <vt:lpstr>Times New Roman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KHOUKHI MOHAMED</dc:creator>
  <cp:lastModifiedBy>AMINE RADOUANE - ENSEIGNANT</cp:lastModifiedBy>
  <cp:revision>1272</cp:revision>
  <cp:lastPrinted>2024-10-05T19:15:58Z</cp:lastPrinted>
  <dcterms:created xsi:type="dcterms:W3CDTF">2024-05-28T10:13:44Z</dcterms:created>
  <dcterms:modified xsi:type="dcterms:W3CDTF">2025-12-12T18:26:55Z</dcterms:modified>
</cp:coreProperties>
</file>