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media/image2.svg" ContentType="image/svg"/>
  <Override PartName="/ppt/media/image17.gif" ContentType="image/gif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34.xml" ContentType="application/vnd.openxmlformats-officedocument.presentationml.slide+xml"/>
  <Override PartName="/ppt/slides/slide3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37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9.xml" ContentType="application/vnd.openxmlformats-officedocument.presentationml.slide+xml"/>
  <Override PartName="/ppt/slides/slide27.xml" ContentType="application/vnd.openxmlformats-officedocument.presentationml.slide+xml"/>
  <Override PartName="/ppt/slides/slide43.xml" ContentType="application/vnd.openxmlformats-officedocument.presentationml.slide+xml"/>
  <Override PartName="/ppt/slides/slide20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42.xml" ContentType="application/vnd.openxmlformats-officedocument.presentationml.slide+xml"/>
  <Override PartName="/ppt/slides/slide12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6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7B0D8D08-2CAC-447C-A02D-143BAD8AA6C8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0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FD4D14A6-86A0-4668-80FE-9B7CD3D0C138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3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2AC0E175-0CAC-4E1E-84F1-5B92BA04D511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6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510AE0CA-5BA7-4B94-81B9-36C9DED937CE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7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D74A689-6F7A-4579-9D9D-D2AEC92D2349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rPr>
              <a:t>&lt;number&gt;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FDF5050-D197-4616-AC96-BF806188A05D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0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5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1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6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6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F01CA0B-32DC-4EDE-B60C-B402AA1C6DDF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able of contents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262188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title"/>
          </p:nvPr>
        </p:nvSpPr>
        <p:spPr>
          <a:xfrm>
            <a:off x="262188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title"/>
          </p:nvPr>
        </p:nvSpPr>
        <p:spPr>
          <a:xfrm>
            <a:off x="109764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title"/>
          </p:nvPr>
        </p:nvSpPr>
        <p:spPr>
          <a:xfrm>
            <a:off x="109764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title"/>
          </p:nvPr>
        </p:nvSpPr>
        <p:spPr>
          <a:xfrm>
            <a:off x="649620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title"/>
          </p:nvPr>
        </p:nvSpPr>
        <p:spPr>
          <a:xfrm>
            <a:off x="649620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title"/>
          </p:nvPr>
        </p:nvSpPr>
        <p:spPr>
          <a:xfrm>
            <a:off x="802044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8" name="PlaceHolder 8"/>
          <p:cNvSpPr>
            <a:spLocks noGrp="1"/>
          </p:cNvSpPr>
          <p:nvPr>
            <p:ph type="title"/>
          </p:nvPr>
        </p:nvSpPr>
        <p:spPr>
          <a:xfrm>
            <a:off x="802044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" name="PlaceHolder 9"/>
          <p:cNvSpPr>
            <a:spLocks noGrp="1"/>
          </p:cNvSpPr>
          <p:nvPr>
            <p:ph type="title"/>
          </p:nvPr>
        </p:nvSpPr>
        <p:spPr>
          <a:xfrm>
            <a:off x="960120" y="593280"/>
            <a:ext cx="10271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74FA397-B29D-4B52-AEF7-73487BE8DDC6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8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CE0F771-7638-456B-9F5E-6F35F4F07592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A84BA35-B36C-4239-8E70-134C9D8AA413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C3FF00E-C441-45F7-ABEE-FD059868DDC1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 Layou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 : coins arrondis 10"/>
          <p:cNvSpPr/>
          <p:nvPr/>
        </p:nvSpPr>
        <p:spPr>
          <a:xfrm>
            <a:off x="1236960" y="705960"/>
            <a:ext cx="9677880" cy="5378400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rgbClr val="FFFFFF">
                <a:lumMod val="85000"/>
              </a:srgbClr>
            </a:solidFill>
          </a:ln>
          <a:effectLst>
            <a:outerShdw algn="ctr" blurRad="63360" rotWithShape="0" sx="102000" sy="102000">
              <a:srgbClr val="000000">
                <a:alpha val="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76A24CD-9B08-4F68-A1B5-FA0B8F2DE164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Rectangle 5"/>
          <p:cNvSpPr/>
          <p:nvPr/>
        </p:nvSpPr>
        <p:spPr>
          <a:xfrm>
            <a:off x="1360440" y="833040"/>
            <a:ext cx="9431280" cy="51530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Rectangle 6"/>
          <p:cNvSpPr/>
          <p:nvPr/>
        </p:nvSpPr>
        <p:spPr>
          <a:xfrm>
            <a:off x="1504800" y="958680"/>
            <a:ext cx="9142560" cy="4901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ctr" blurRad="63360" rotWithShape="0" sx="102000" sy="10200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title"/>
          </p:nvPr>
        </p:nvSpPr>
        <p:spPr>
          <a:xfrm>
            <a:off x="2209680" y="2311560"/>
            <a:ext cx="7772040" cy="223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914400">
              <a:lnSpc>
                <a:spcPct val="90000"/>
              </a:lnSpc>
              <a:buNone/>
              <a:def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5400" b="1" u="none" strike="noStrike">
              <a:solidFill>
                <a:schemeClr val="dk2"/>
              </a:solidFill>
              <a:effectLst/>
              <a:uFillTx/>
              <a:latin typeface="Calibri"/>
            </a:endParaRPr>
          </a:p>
        </p:txBody>
      </p:sp>
      <p:sp>
        <p:nvSpPr>
          <p:cNvPr id="111" name="Rectangle 9"/>
          <p:cNvSpPr/>
          <p:nvPr/>
        </p:nvSpPr>
        <p:spPr>
          <a:xfrm>
            <a:off x="1773000" y="5360040"/>
            <a:ext cx="8610120" cy="1065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12" name="Picture 23"/>
          <p:cNvPicPr/>
          <p:nvPr/>
        </p:nvPicPr>
        <p:blipFill>
          <a:blip r:embed="rId2"/>
          <a:stretch/>
        </p:blipFill>
        <p:spPr>
          <a:xfrm>
            <a:off x="5635800" y="1391400"/>
            <a:ext cx="920160" cy="9201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9406FCE-AF83-4BA5-98EC-14BFF4B5001F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Slide">
    <p:bg>
      <p:bgPr>
        <a:solidFill>
          <a:srgbClr val="0070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2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3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4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5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4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5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6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7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9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0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1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2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36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7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8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9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4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9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8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9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0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1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9.png"/><Relationship Id="rId3" Type="http://schemas.openxmlformats.org/officeDocument/2006/relationships/slideLayout" Target="../slideLayouts/slideLayout1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7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3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42.png"/><Relationship Id="rId3" Type="http://schemas.openxmlformats.org/officeDocument/2006/relationships/slideLayout" Target="../slideLayouts/slideLayout1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44.png"/><Relationship Id="rId3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2.png"/><Relationship Id="rId3" Type="http://schemas.openxmlformats.org/officeDocument/2006/relationships/slideLayout" Target="../slideLayouts/slideLayout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slideLayout" Target="../slideLayouts/slideLayout1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8.png"/><Relationship Id="rId3" Type="http://schemas.openxmlformats.org/officeDocument/2006/relationships/slideLayout" Target="../slideLayouts/slideLayout20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0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0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image" Target="../media/image49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20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slideLayout" Target="../slideLayouts/slideLayout20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slideLayout" Target="../slideLayouts/slideLayout20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0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slideLayout" Target="../slideLayouts/slideLayout20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slideLayout" Target="../slideLayouts/slideLayout20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0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7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slideLayout" Target="../slideLayouts/slideLayout6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4.png"/><Relationship Id="rId4" Type="http://schemas.openxmlformats.org/officeDocument/2006/relationships/image" Target="../media/image57.png"/><Relationship Id="rId5" Type="http://schemas.openxmlformats.org/officeDocument/2006/relationships/slideLayout" Target="../slideLayouts/slideLayout6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7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58.png"/><Relationship Id="rId3" Type="http://schemas.openxmlformats.org/officeDocument/2006/relationships/slideLayout" Target="../slideLayouts/slideLayout10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slideLayout" Target="../slideLayouts/slideLayout10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60.png"/><Relationship Id="rId3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gif"/><Relationship Id="rId3" Type="http://schemas.openxmlformats.org/officeDocument/2006/relationships/image" Target="../media/image17.gif"/><Relationship Id="rId4" Type="http://schemas.openxmlformats.org/officeDocument/2006/relationships/image" Target="../media/image17.gif"/><Relationship Id="rId5" Type="http://schemas.openxmlformats.org/officeDocument/2006/relationships/image" Target="../media/image17.gif"/><Relationship Id="rId6" Type="http://schemas.openxmlformats.org/officeDocument/2006/relationships/image" Target="../media/image17.gif"/><Relationship Id="rId7" Type="http://schemas.openxmlformats.org/officeDocument/2006/relationships/image" Target="../media/image17.gif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1.png"/><Relationship Id="rId3" Type="http://schemas.openxmlformats.org/officeDocument/2006/relationships/image" Target="../media/image62.png"/><Relationship Id="rId4" Type="http://schemas.openxmlformats.org/officeDocument/2006/relationships/slideLayout" Target="../slideLayouts/slideLayout11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3.png"/><Relationship Id="rId3" Type="http://schemas.openxmlformats.org/officeDocument/2006/relationships/slideLayout" Target="../slideLayouts/slideLayout11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64.png"/><Relationship Id="rId2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6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731;p98"/>
          <p:cNvSpPr/>
          <p:nvPr/>
        </p:nvSpPr>
        <p:spPr>
          <a:xfrm>
            <a:off x="-464040" y="1796400"/>
            <a:ext cx="7747560" cy="11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7200" b="1" u="none" strike="noStrike">
                <a:solidFill>
                  <a:srgbClr val="002060"/>
                </a:solidFill>
                <a:effectLst/>
                <a:uFillTx/>
                <a:latin typeface="Calibri"/>
                <a:ea typeface="Calibri"/>
              </a:rPr>
              <a:t>Mathématiques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Google Shape;738;p98"/>
          <p:cNvSpPr/>
          <p:nvPr/>
        </p:nvSpPr>
        <p:spPr>
          <a:xfrm>
            <a:off x="8875080" y="1649880"/>
            <a:ext cx="170388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</a:t>
            </a:r>
            <a:r>
              <a:rPr lang="fr-FR" sz="134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4" name="Google Shape;743;p98"/>
          <p:cNvPicPr/>
          <p:nvPr/>
        </p:nvPicPr>
        <p:blipFill>
          <a:blip r:embed="rId1"/>
          <a:stretch/>
        </p:blipFill>
        <p:spPr>
          <a:xfrm>
            <a:off x="8781840" y="1529640"/>
            <a:ext cx="2026080" cy="1623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" name="Google Shape;744;p98"/>
          <p:cNvSpPr/>
          <p:nvPr/>
        </p:nvSpPr>
        <p:spPr>
          <a:xfrm>
            <a:off x="8943120" y="1716480"/>
            <a:ext cx="1703880" cy="59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         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Google Shape;745;p98"/>
          <p:cNvSpPr/>
          <p:nvPr/>
        </p:nvSpPr>
        <p:spPr>
          <a:xfrm>
            <a:off x="9046440" y="2341440"/>
            <a:ext cx="1497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2400" b="1" u="none" strike="noStrike">
                <a:solidFill>
                  <a:srgbClr val="FCBF18"/>
                </a:solidFill>
                <a:effectLst/>
                <a:uFillTx/>
                <a:latin typeface="Calibri"/>
                <a:ea typeface="Calibri"/>
              </a:rPr>
              <a:t>1AC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Google Shape;223;p26"/>
          <p:cNvSpPr/>
          <p:nvPr/>
        </p:nvSpPr>
        <p:spPr>
          <a:xfrm>
            <a:off x="388080" y="3221640"/>
            <a:ext cx="4901400" cy="968400"/>
          </a:xfrm>
          <a:prstGeom prst="rect">
            <a:avLst/>
          </a:prstGeom>
          <a:noFill/>
          <a:ln w="38103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3600" b="1" u="none" strike="noStrike">
                <a:solidFill>
                  <a:srgbClr val="0070C0"/>
                </a:solidFill>
                <a:effectLst/>
                <a:uFillTx/>
                <a:latin typeface="Calibri"/>
                <a:ea typeface="Calibri"/>
              </a:rPr>
              <a:t>Semestre 1 - Période 1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38" name="Groupe 38"/>
          <p:cNvGrpSpPr/>
          <p:nvPr/>
        </p:nvGrpSpPr>
        <p:grpSpPr>
          <a:xfrm>
            <a:off x="304200" y="4507560"/>
            <a:ext cx="7270200" cy="696600"/>
            <a:chOff x="304200" y="4507560"/>
            <a:chExt cx="7270200" cy="696600"/>
          </a:xfrm>
        </p:grpSpPr>
        <p:sp>
          <p:nvSpPr>
            <p:cNvPr id="139" name="Google Shape;223;p26"/>
            <p:cNvSpPr/>
            <p:nvPr/>
          </p:nvSpPr>
          <p:spPr>
            <a:xfrm>
              <a:off x="304200" y="4507560"/>
              <a:ext cx="7270200" cy="6966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Leçon 1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0" name="Google Shape;735;p98"/>
            <p:cNvSpPr/>
            <p:nvPr/>
          </p:nvSpPr>
          <p:spPr>
            <a:xfrm>
              <a:off x="2184480" y="4582800"/>
              <a:ext cx="72000" cy="545760"/>
            </a:xfrm>
            <a:custGeom>
              <a:avLst/>
              <a:gdLst>
                <a:gd name="textAreaLeft" fmla="*/ 10440 w 72000"/>
                <a:gd name="textAreaRight" fmla="*/ 61560 w 72000"/>
                <a:gd name="textAreaTop" fmla="*/ 10440 h 545760"/>
                <a:gd name="textAreaBottom" fmla="*/ 535320 h 545760"/>
                <a:gd name="GluePoint1X" fmla="*/ 1 w 2"/>
                <a:gd name="GluePoint1Y" fmla="*/ 0 h 1607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7">
                  <a:moveTo>
                    <a:pt x="100" y="0"/>
                  </a:moveTo>
                  <a:arcTo wR="100" hR="100" stAng="16200000" swAng="-5400000"/>
                  <a:lnTo>
                    <a:pt x="0" y="1416"/>
                  </a:lnTo>
                  <a:arcTo wR="100" hR="101" stAng="10800000" swAng="-5400000"/>
                  <a:lnTo>
                    <a:pt x="100" y="1517"/>
                  </a:lnTo>
                  <a:arcTo wR="100" hR="101" stAng="5400000" swAng="-5400000"/>
                  <a:lnTo>
                    <a:pt x="201" y="100"/>
                  </a:lnTo>
                  <a:arcTo wR="100" hR="100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29880" rIns="2988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41" name="Google Shape;223;p26"/>
            <p:cNvSpPr/>
            <p:nvPr/>
          </p:nvSpPr>
          <p:spPr>
            <a:xfrm>
              <a:off x="2286720" y="4594320"/>
              <a:ext cx="5202720" cy="5234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 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42" name="Groupe 39"/>
          <p:cNvGrpSpPr/>
          <p:nvPr/>
        </p:nvGrpSpPr>
        <p:grpSpPr>
          <a:xfrm>
            <a:off x="304200" y="5304600"/>
            <a:ext cx="7270200" cy="696600"/>
            <a:chOff x="304200" y="5304600"/>
            <a:chExt cx="7270200" cy="696600"/>
          </a:xfrm>
        </p:grpSpPr>
        <p:sp>
          <p:nvSpPr>
            <p:cNvPr id="143" name="Google Shape;224;p26"/>
            <p:cNvSpPr/>
            <p:nvPr/>
          </p:nvSpPr>
          <p:spPr>
            <a:xfrm>
              <a:off x="304200" y="5304600"/>
              <a:ext cx="7270200" cy="69660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Tâche 2 </a:t>
              </a:r>
              <a:endParaRPr lang="en-US" sz="266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4" name="Google Shape;742;p98"/>
            <p:cNvSpPr/>
            <p:nvPr/>
          </p:nvSpPr>
          <p:spPr>
            <a:xfrm>
              <a:off x="2180880" y="5380200"/>
              <a:ext cx="79200" cy="545040"/>
            </a:xfrm>
            <a:custGeom>
              <a:avLst/>
              <a:gdLst>
                <a:gd name="textAreaLeft" fmla="*/ 11520 w 79200"/>
                <a:gd name="textAreaRight" fmla="*/ 67680 w 79200"/>
                <a:gd name="textAreaTop" fmla="*/ 11520 h 545040"/>
                <a:gd name="textAreaBottom" fmla="*/ 533520 h 545040"/>
                <a:gd name="GluePoint1X" fmla="*/ 1 w 2"/>
                <a:gd name="GluePoint1Y" fmla="*/ 0 h 1605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5">
                  <a:moveTo>
                    <a:pt x="111" y="0"/>
                  </a:moveTo>
                  <a:arcTo wR="111" hR="111" stAng="16200000" swAng="-5400000"/>
                  <a:lnTo>
                    <a:pt x="0" y="1405"/>
                  </a:lnTo>
                  <a:arcTo wR="111" hR="111" stAng="10800000" swAng="-5400000"/>
                  <a:lnTo>
                    <a:pt x="111" y="1515"/>
                  </a:lnTo>
                  <a:arcTo wR="111" hR="111" stAng="5400000" swAng="-5400000"/>
                  <a:lnTo>
                    <a:pt x="221" y="111"/>
                  </a:lnTo>
                  <a:arcTo wR="111" hR="111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2760" rIns="3276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45" name="Google Shape;223;p26"/>
            <p:cNvSpPr/>
            <p:nvPr/>
          </p:nvSpPr>
          <p:spPr>
            <a:xfrm>
              <a:off x="2286720" y="5365080"/>
              <a:ext cx="5202720" cy="57564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pic>
        <p:nvPicPr>
          <p:cNvPr id="146" name="Google Shape;730;p98" descr="الصفحة الرئيسية"/>
          <p:cNvPicPr/>
          <p:nvPr/>
        </p:nvPicPr>
        <p:blipFill>
          <a:blip r:embed="rId2"/>
          <a:stretch/>
        </p:blipFill>
        <p:spPr>
          <a:xfrm>
            <a:off x="3909600" y="183960"/>
            <a:ext cx="4372560" cy="662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Picture 2" descr="A cartoon of a child and child sitting at a table writing in a notebook&#10;&#10;AI-generated content may be incorrect."/>
          <p:cNvPicPr/>
          <p:nvPr/>
        </p:nvPicPr>
        <p:blipFill>
          <a:blip r:embed="rId3"/>
          <a:stretch/>
        </p:blipFill>
        <p:spPr>
          <a:xfrm>
            <a:off x="7907400" y="3340440"/>
            <a:ext cx="3995640" cy="2777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ZoneTexte 3"/>
          <p:cNvSpPr/>
          <p:nvPr/>
        </p:nvSpPr>
        <p:spPr>
          <a:xfrm>
            <a:off x="2340000" y="4613760"/>
            <a:ext cx="37558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Introduction aux nombres négatifs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ZoneTexte 5"/>
          <p:cNvSpPr/>
          <p:nvPr/>
        </p:nvSpPr>
        <p:spPr>
          <a:xfrm>
            <a:off x="2286720" y="5294880"/>
            <a:ext cx="530388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Représenter les nombres positifs et les nombres négatifs sur une droite numérique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80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81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5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Lexique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82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83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84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3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1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85" name="Picture 4"/>
          <p:cNvSpPr/>
          <p:nvPr/>
        </p:nvSpPr>
        <p:spPr>
          <a:xfrm>
            <a:off x="5392080" y="1397160"/>
            <a:ext cx="1407600" cy="1227240"/>
          </a:xfrm>
          <a:custGeom>
            <a:avLst/>
            <a:gdLst>
              <a:gd name="textAreaLeft" fmla="*/ 0 w 1407600"/>
              <a:gd name="textAreaRight" fmla="*/ 1407960 w 1407600"/>
              <a:gd name="textAreaTop" fmla="*/ 0 h 1227240"/>
              <a:gd name="textAreaBottom" fmla="*/ 1227600 h 1227240"/>
              <a:gd name="GluePoint1X" fmla="*/ 0 w 1407925"/>
              <a:gd name="GluePoint1Y" fmla="*/ 0 h 1227600"/>
              <a:gd name="GluePoint2X" fmla="*/ 469308 w 1407925"/>
              <a:gd name="GluePoint2Y" fmla="*/ 0 h 1227600"/>
              <a:gd name="GluePoint3X" fmla="*/ 952696 w 1407925"/>
              <a:gd name="GluePoint3Y" fmla="*/ 0 h 1227600"/>
              <a:gd name="GluePoint4X" fmla="*/ 1407925 w 1407925"/>
              <a:gd name="GluePoint4Y" fmla="*/ 0 h 1227600"/>
              <a:gd name="GluePoint5X" fmla="*/ 1407925 w 1407925"/>
              <a:gd name="GluePoint5Y" fmla="*/ 421476 h 1227600"/>
              <a:gd name="GluePoint6X" fmla="*/ 1407925 w 1407925"/>
              <a:gd name="GluePoint6Y" fmla="*/ 818400 h 1227600"/>
              <a:gd name="GluePoint7X" fmla="*/ 1407925 w 1407925"/>
              <a:gd name="GluePoint7Y" fmla="*/ 1227600 h 1227600"/>
              <a:gd name="GluePoint8X" fmla="*/ 938617 w 1407925"/>
              <a:gd name="GluePoint8Y" fmla="*/ 1227600 h 1227600"/>
              <a:gd name="GluePoint9X" fmla="*/ 483388 w 1407925"/>
              <a:gd name="GluePoint9Y" fmla="*/ 1227600 h 1227600"/>
              <a:gd name="GluePoint10X" fmla="*/ 0 w 1407925"/>
              <a:gd name="GluePoint10Y" fmla="*/ 1227600 h 1227600"/>
              <a:gd name="GluePoint11X" fmla="*/ 0 w 1407925"/>
              <a:gd name="GluePoint11Y" fmla="*/ 793848 h 1227600"/>
              <a:gd name="GluePoint12X" fmla="*/ 0 w 1407925"/>
              <a:gd name="GluePoint12Y" fmla="*/ 372372 h 1227600"/>
              <a:gd name="GluePoint13X" fmla="*/ 0 w 1407925"/>
              <a:gd name="GluePoint13Y" fmla="*/ 0 h 1227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07925" h="122760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stroke="0" w="1407925" h="122760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Rectangle : coins arrondis 3"/>
          <p:cNvSpPr/>
          <p:nvPr/>
        </p:nvSpPr>
        <p:spPr>
          <a:xfrm>
            <a:off x="2702520" y="2426760"/>
            <a:ext cx="2792160" cy="716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6FA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Représenter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Rectangle : coins arrondis 5"/>
          <p:cNvSpPr/>
          <p:nvPr/>
        </p:nvSpPr>
        <p:spPr>
          <a:xfrm>
            <a:off x="2702520" y="5466240"/>
            <a:ext cx="2792160" cy="716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6FA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Abscisse d’un point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Rectangle : coins arrondis 6"/>
          <p:cNvSpPr/>
          <p:nvPr/>
        </p:nvSpPr>
        <p:spPr>
          <a:xfrm>
            <a:off x="2702520" y="1355760"/>
            <a:ext cx="2792160" cy="716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6FA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Droite numérique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Rectangle : coins arrondis 7"/>
          <p:cNvSpPr/>
          <p:nvPr/>
        </p:nvSpPr>
        <p:spPr>
          <a:xfrm>
            <a:off x="2702520" y="3389760"/>
            <a:ext cx="2792160" cy="716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6FA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Origine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Rectangle : coins arrondis 8"/>
          <p:cNvSpPr/>
          <p:nvPr/>
        </p:nvSpPr>
        <p:spPr>
          <a:xfrm>
            <a:off x="2702520" y="4426200"/>
            <a:ext cx="2792160" cy="716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6FA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Unité de longueur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Rectangle : coins arrondis 9"/>
          <p:cNvSpPr/>
          <p:nvPr/>
        </p:nvSpPr>
        <p:spPr>
          <a:xfrm>
            <a:off x="6276960" y="5466240"/>
            <a:ext cx="2792160" cy="716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6FA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 rtl="1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أفصول نقطة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Rectangle : coins arrondis 10"/>
          <p:cNvSpPr/>
          <p:nvPr/>
        </p:nvSpPr>
        <p:spPr>
          <a:xfrm>
            <a:off x="6264360" y="4426200"/>
            <a:ext cx="2792160" cy="716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6FA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 rtl="1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وحدة الطول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3" name="Rectangle : coins arrondis 11"/>
          <p:cNvSpPr/>
          <p:nvPr/>
        </p:nvSpPr>
        <p:spPr>
          <a:xfrm>
            <a:off x="6264360" y="3385800"/>
            <a:ext cx="2792160" cy="716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6FA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 rtl="1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أصل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Rectangle : coins arrondis 12"/>
          <p:cNvSpPr/>
          <p:nvPr/>
        </p:nvSpPr>
        <p:spPr>
          <a:xfrm>
            <a:off x="6264360" y="2365560"/>
            <a:ext cx="2792160" cy="716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6FA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مثل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5" name="Rectangle : coins arrondis 13"/>
          <p:cNvSpPr/>
          <p:nvPr/>
        </p:nvSpPr>
        <p:spPr>
          <a:xfrm>
            <a:off x="6264360" y="1355760"/>
            <a:ext cx="2792160" cy="716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1D6FA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ar-S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مستقيم عددي</a:t>
            </a: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D_A_01"/>
          <p:cNvSpPr/>
          <p:nvPr/>
        </p:nvSpPr>
        <p:spPr>
          <a:xfrm>
            <a:off x="784440" y="18180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Notez bien que ces mots en français seront utilisés au cours de cette séance et pendant toute la leçon.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7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Donnez la traduction de ces termes en arabe.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D_A_01"/>
          <p:cNvSpPr/>
          <p:nvPr/>
        </p:nvSpPr>
        <p:spPr>
          <a:xfrm>
            <a:off x="784440" y="18180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Parmi les nombres suivants</a:t>
            </a: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, Lesquels sont des nombres négatifs 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9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0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1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2" name="ZoneTexte 1"/>
          <p:cNvSpPr/>
          <p:nvPr/>
        </p:nvSpPr>
        <p:spPr>
          <a:xfrm>
            <a:off x="682560" y="2093400"/>
            <a:ext cx="10922400" cy="7891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ZoneTexte 3"/>
          <p:cNvSpPr/>
          <p:nvPr/>
        </p:nvSpPr>
        <p:spPr>
          <a:xfrm>
            <a:off x="2691720" y="3567240"/>
            <a:ext cx="712656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3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Lesquels sont des nombres négatifs ?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5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06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7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ZoneTexte 3"/>
          <p:cNvSpPr/>
          <p:nvPr/>
        </p:nvSpPr>
        <p:spPr>
          <a:xfrm>
            <a:off x="4916160" y="2721960"/>
            <a:ext cx="903960" cy="7833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ZoneTexte 4"/>
          <p:cNvSpPr/>
          <p:nvPr/>
        </p:nvSpPr>
        <p:spPr>
          <a:xfrm>
            <a:off x="815400" y="1631160"/>
            <a:ext cx="8200440" cy="61488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0" name="ZoneTexte 5"/>
          <p:cNvSpPr/>
          <p:nvPr/>
        </p:nvSpPr>
        <p:spPr>
          <a:xfrm>
            <a:off x="784440" y="2882880"/>
            <a:ext cx="35809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Les nombres négatifs sont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1" name="ZoneTexte 6"/>
          <p:cNvSpPr/>
          <p:nvPr/>
        </p:nvSpPr>
        <p:spPr>
          <a:xfrm>
            <a:off x="5717880" y="2951640"/>
            <a:ext cx="103392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2" name="ZoneTexte 7"/>
          <p:cNvSpPr/>
          <p:nvPr/>
        </p:nvSpPr>
        <p:spPr>
          <a:xfrm>
            <a:off x="4276440" y="2882880"/>
            <a:ext cx="80136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3" name="ZoneTexte 9"/>
          <p:cNvSpPr/>
          <p:nvPr/>
        </p:nvSpPr>
        <p:spPr>
          <a:xfrm>
            <a:off x="6627960" y="2930760"/>
            <a:ext cx="42300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4" name="Ellipse 10"/>
          <p:cNvSpPr/>
          <p:nvPr/>
        </p:nvSpPr>
        <p:spPr>
          <a:xfrm>
            <a:off x="5342400" y="1631160"/>
            <a:ext cx="394560" cy="546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5" name="Ellipse 12"/>
          <p:cNvSpPr/>
          <p:nvPr/>
        </p:nvSpPr>
        <p:spPr>
          <a:xfrm>
            <a:off x="6645960" y="1670040"/>
            <a:ext cx="571680" cy="546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6" name="Ellipse 13"/>
          <p:cNvSpPr/>
          <p:nvPr/>
        </p:nvSpPr>
        <p:spPr>
          <a:xfrm>
            <a:off x="8056440" y="1660320"/>
            <a:ext cx="727200" cy="546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7" name="Ellipse 14"/>
          <p:cNvSpPr/>
          <p:nvPr/>
        </p:nvSpPr>
        <p:spPr>
          <a:xfrm>
            <a:off x="6225480" y="1679040"/>
            <a:ext cx="273600" cy="546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" dur="indefinite" restart="never" nodeType="tmRoot">
          <p:childTnLst>
            <p:seq>
              <p:cTn id="44" dur="indefinite" nodeType="mainSeq">
                <p:childTnLst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9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7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65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3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D_A_01"/>
          <p:cNvSpPr/>
          <p:nvPr/>
        </p:nvSpPr>
        <p:spPr>
          <a:xfrm>
            <a:off x="960120" y="18180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Parmi les nombres suivants</a:t>
            </a: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, Lesquels sont des nombres positifs 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9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0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1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2" name="ZoneTexte 6"/>
          <p:cNvSpPr/>
          <p:nvPr/>
        </p:nvSpPr>
        <p:spPr>
          <a:xfrm>
            <a:off x="815400" y="1631160"/>
            <a:ext cx="8133120" cy="61488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ZoneTexte 8"/>
          <p:cNvSpPr/>
          <p:nvPr/>
        </p:nvSpPr>
        <p:spPr>
          <a:xfrm>
            <a:off x="815400" y="2970000"/>
            <a:ext cx="4799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Lesquels sont des nombres positifs 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5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26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7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8" name="ZoneTexte 2"/>
          <p:cNvSpPr/>
          <p:nvPr/>
        </p:nvSpPr>
        <p:spPr>
          <a:xfrm>
            <a:off x="815400" y="1631160"/>
            <a:ext cx="8200440" cy="61488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9" name="Ellipse 4"/>
          <p:cNvSpPr/>
          <p:nvPr/>
        </p:nvSpPr>
        <p:spPr>
          <a:xfrm>
            <a:off x="4457160" y="1630080"/>
            <a:ext cx="727200" cy="546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30" name="ZoneTexte 5"/>
          <p:cNvSpPr/>
          <p:nvPr/>
        </p:nvSpPr>
        <p:spPr>
          <a:xfrm>
            <a:off x="815400" y="2970000"/>
            <a:ext cx="34963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Les nombres positifs sont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1" name="ZoneTexte 6"/>
          <p:cNvSpPr/>
          <p:nvPr/>
        </p:nvSpPr>
        <p:spPr>
          <a:xfrm>
            <a:off x="4283640" y="2999160"/>
            <a:ext cx="110124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2" name="Ellipse 7"/>
          <p:cNvSpPr/>
          <p:nvPr/>
        </p:nvSpPr>
        <p:spPr>
          <a:xfrm>
            <a:off x="5878440" y="1671840"/>
            <a:ext cx="217080" cy="546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33" name="ZoneTexte 9"/>
          <p:cNvSpPr/>
          <p:nvPr/>
        </p:nvSpPr>
        <p:spPr>
          <a:xfrm>
            <a:off x="5366520" y="3000240"/>
            <a:ext cx="57240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4" name="Ellipse 10"/>
          <p:cNvSpPr/>
          <p:nvPr/>
        </p:nvSpPr>
        <p:spPr>
          <a:xfrm>
            <a:off x="7418160" y="1555920"/>
            <a:ext cx="622440" cy="779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35" name="ZoneTexte 12"/>
          <p:cNvSpPr/>
          <p:nvPr/>
        </p:nvSpPr>
        <p:spPr>
          <a:xfrm>
            <a:off x="5824440" y="2810520"/>
            <a:ext cx="903960" cy="78444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6" name="Ellipse 13"/>
          <p:cNvSpPr/>
          <p:nvPr/>
        </p:nvSpPr>
        <p:spPr>
          <a:xfrm>
            <a:off x="6283080" y="1611720"/>
            <a:ext cx="159120" cy="5835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37" name="ZoneTexte 14"/>
          <p:cNvSpPr/>
          <p:nvPr/>
        </p:nvSpPr>
        <p:spPr>
          <a:xfrm>
            <a:off x="6608160" y="2999160"/>
            <a:ext cx="42300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7" dur="indefinite" restart="never" nodeType="tmRoot">
          <p:childTnLst>
            <p:seq>
              <p:cTn id="78" dur="indefinite" nodeType="mainSeq">
                <p:childTnLst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83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1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99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07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Choisir la (ou les ) bonne réponse: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9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0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41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2" name="ZoneTexte 3"/>
          <p:cNvSpPr/>
          <p:nvPr/>
        </p:nvSpPr>
        <p:spPr>
          <a:xfrm>
            <a:off x="5019120" y="2991600"/>
            <a:ext cx="313380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0 est un nombre :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3" name="Rectangle 7"/>
          <p:cNvSpPr/>
          <p:nvPr/>
        </p:nvSpPr>
        <p:spPr>
          <a:xfrm>
            <a:off x="641880" y="4397040"/>
            <a:ext cx="3793320" cy="65664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Positif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4" name="ZoneTexte 11"/>
          <p:cNvSpPr/>
          <p:nvPr/>
        </p:nvSpPr>
        <p:spPr>
          <a:xfrm>
            <a:off x="3413160" y="1986120"/>
            <a:ext cx="68601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Choisir la (ou les ) bonne (s) réponse (s):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5" name="Rectangle 1"/>
          <p:cNvSpPr/>
          <p:nvPr/>
        </p:nvSpPr>
        <p:spPr>
          <a:xfrm>
            <a:off x="641880" y="1415160"/>
            <a:ext cx="10685880" cy="2796480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46" name="Rectangle 4"/>
          <p:cNvSpPr/>
          <p:nvPr/>
        </p:nvSpPr>
        <p:spPr>
          <a:xfrm>
            <a:off x="7568280" y="4397040"/>
            <a:ext cx="3793320" cy="65664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Négatif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1" dur="indefinite" restart="never" nodeType="tmRoot">
          <p:childTnLst>
            <p:seq>
              <p:cTn id="112" dur="indefinite" nodeType="mainSeq">
                <p:childTnLst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7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18" dur="1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9" dur="1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4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25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6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réponse.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8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49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0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1" name="ZoneTexte 4"/>
          <p:cNvSpPr/>
          <p:nvPr/>
        </p:nvSpPr>
        <p:spPr>
          <a:xfrm>
            <a:off x="4017600" y="2311200"/>
            <a:ext cx="4222800" cy="76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0 est un nombre :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2" name="Rectangle 6"/>
          <p:cNvSpPr/>
          <p:nvPr/>
        </p:nvSpPr>
        <p:spPr>
          <a:xfrm>
            <a:off x="641880" y="4397040"/>
            <a:ext cx="3793320" cy="656640"/>
          </a:xfrm>
          <a:prstGeom prst="rect">
            <a:avLst/>
          </a:prstGeom>
          <a:solidFill>
            <a:srgbClr val="0070C0"/>
          </a:solidFill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Positif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3" name="Rectangle 12"/>
          <p:cNvSpPr/>
          <p:nvPr/>
        </p:nvSpPr>
        <p:spPr>
          <a:xfrm>
            <a:off x="641880" y="1415160"/>
            <a:ext cx="10685880" cy="2796480"/>
          </a:xfrm>
          <a:prstGeom prst="rect">
            <a:avLst/>
          </a:prstGeom>
          <a:noFill/>
          <a:ln w="28575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54" name="Rectangle 15"/>
          <p:cNvSpPr/>
          <p:nvPr/>
        </p:nvSpPr>
        <p:spPr>
          <a:xfrm>
            <a:off x="7568280" y="4397040"/>
            <a:ext cx="3793320" cy="656640"/>
          </a:xfrm>
          <a:prstGeom prst="rect">
            <a:avLst/>
          </a:prstGeom>
          <a:solidFill>
            <a:srgbClr val="0070C0"/>
          </a:solidFill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Négatif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7" dur="indefinite" restart="never" nodeType="tmRoot">
          <p:childTnLst>
            <p:seq>
              <p:cTn id="128" dur="indefinite" nodeType="mainSeq">
                <p:childTnLst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56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57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Déclaration de l’objectif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58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59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60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 à 2 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61" name="Image 23"/>
          <p:cNvSpPr/>
          <p:nvPr/>
        </p:nvSpPr>
        <p:spPr>
          <a:xfrm>
            <a:off x="5414040" y="1047600"/>
            <a:ext cx="1262880" cy="1226520"/>
          </a:xfrm>
          <a:custGeom>
            <a:avLst/>
            <a:gdLst>
              <a:gd name="textAreaLeft" fmla="*/ 0 w 1262880"/>
              <a:gd name="textAreaRight" fmla="*/ 1263240 w 1262880"/>
              <a:gd name="textAreaTop" fmla="*/ 0 h 1226520"/>
              <a:gd name="textAreaBottom" fmla="*/ 1226880 h 1226520"/>
              <a:gd name="GluePoint1X" fmla="*/ 0 w 1263390"/>
              <a:gd name="GluePoint1Y" fmla="*/ 0 h 1226820"/>
              <a:gd name="GluePoint2X" fmla="*/ 408496 w 1263390"/>
              <a:gd name="GluePoint2Y" fmla="*/ 0 h 1226820"/>
              <a:gd name="GluePoint3X" fmla="*/ 842260 w 1263390"/>
              <a:gd name="GluePoint3Y" fmla="*/ 0 h 1226820"/>
              <a:gd name="GluePoint4X" fmla="*/ 1263390 w 1263390"/>
              <a:gd name="GluePoint4Y" fmla="*/ 0 h 1226820"/>
              <a:gd name="GluePoint5X" fmla="*/ 1263390 w 1263390"/>
              <a:gd name="GluePoint5Y" fmla="*/ 372135 h 1226820"/>
              <a:gd name="GluePoint6X" fmla="*/ 1263390 w 1263390"/>
              <a:gd name="GluePoint6Y" fmla="*/ 805612 h 1226820"/>
              <a:gd name="GluePoint7X" fmla="*/ 1263390 w 1263390"/>
              <a:gd name="GluePoint7Y" fmla="*/ 1226820 h 1226820"/>
              <a:gd name="GluePoint8X" fmla="*/ 842260 w 1263390"/>
              <a:gd name="GluePoint8Y" fmla="*/ 1226820 h 1226820"/>
              <a:gd name="GluePoint9X" fmla="*/ 446398 w 1263390"/>
              <a:gd name="GluePoint9Y" fmla="*/ 1226820 h 1226820"/>
              <a:gd name="GluePoint10X" fmla="*/ 0 w 1263390"/>
              <a:gd name="GluePoint10Y" fmla="*/ 1226820 h 1226820"/>
              <a:gd name="GluePoint11X" fmla="*/ 0 w 1263390"/>
              <a:gd name="GluePoint11Y" fmla="*/ 854685 h 1226820"/>
              <a:gd name="GluePoint12X" fmla="*/ 0 w 1263390"/>
              <a:gd name="GluePoint12Y" fmla="*/ 458013 h 1226820"/>
              <a:gd name="GluePoint13X" fmla="*/ 0 w 1263390"/>
              <a:gd name="GluePoint13Y" fmla="*/ 0 h 122682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63390" h="122682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stroke="0" w="1263390" h="122682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1D6FA9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3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Exprimez votre avis?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64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5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6" name="ZoneTexte 1"/>
          <p:cNvSpPr/>
          <p:nvPr/>
        </p:nvSpPr>
        <p:spPr>
          <a:xfrm>
            <a:off x="3504600" y="1599840"/>
            <a:ext cx="77720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Où peut-on Placer le point M(-4)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67" name="Image 5"/>
          <p:cNvPicPr/>
          <p:nvPr/>
        </p:nvPicPr>
        <p:blipFill>
          <a:blip r:embed="rId2"/>
          <a:stretch/>
        </p:blipFill>
        <p:spPr>
          <a:xfrm>
            <a:off x="1242000" y="2848320"/>
            <a:ext cx="9119880" cy="1947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roupe 25"/>
          <p:cNvGrpSpPr/>
          <p:nvPr/>
        </p:nvGrpSpPr>
        <p:grpSpPr>
          <a:xfrm>
            <a:off x="619200" y="1551600"/>
            <a:ext cx="10083240" cy="552960"/>
            <a:chOff x="619200" y="1551600"/>
            <a:chExt cx="10083240" cy="552960"/>
          </a:xfrm>
        </p:grpSpPr>
        <p:pic>
          <p:nvPicPr>
            <p:cNvPr id="151" name="Picture 3" descr="Image générée"/>
            <p:cNvPicPr/>
            <p:nvPr/>
          </p:nvPicPr>
          <p:blipFill>
            <a:blip r:embed="rId1"/>
            <a:srcRect l="6022" t="25227" r="75348" b="62433"/>
            <a:stretch/>
          </p:blipFill>
          <p:spPr>
            <a:xfrm>
              <a:off x="619200" y="1551600"/>
              <a:ext cx="556560" cy="552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2" name="Google Shape;1185;p114"/>
            <p:cNvSpPr/>
            <p:nvPr/>
          </p:nvSpPr>
          <p:spPr>
            <a:xfrm>
              <a:off x="1596240" y="16297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Consignes et explications données aux élèves (à dire à haute voix)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3" name="Groupe 30"/>
          <p:cNvGrpSpPr/>
          <p:nvPr/>
        </p:nvGrpSpPr>
        <p:grpSpPr>
          <a:xfrm>
            <a:off x="641520" y="2278080"/>
            <a:ext cx="10060920" cy="481680"/>
            <a:chOff x="641520" y="2278080"/>
            <a:chExt cx="10060920" cy="481680"/>
          </a:xfrm>
        </p:grpSpPr>
        <p:pic>
          <p:nvPicPr>
            <p:cNvPr id="154" name="Image 9"/>
            <p:cNvPicPr/>
            <p:nvPr/>
          </p:nvPicPr>
          <p:blipFill>
            <a:blip r:embed="rId2"/>
            <a:stretch/>
          </p:blipFill>
          <p:spPr>
            <a:xfrm>
              <a:off x="641520" y="2278080"/>
              <a:ext cx="481680" cy="481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5" name="Google Shape;1185;p114"/>
            <p:cNvSpPr/>
            <p:nvPr/>
          </p:nvSpPr>
          <p:spPr>
            <a:xfrm>
              <a:off x="1596240" y="234540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prête l’attention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56" name="Google Shape;853;p104"/>
          <p:cNvSpPr/>
          <p:nvPr/>
        </p:nvSpPr>
        <p:spPr>
          <a:xfrm>
            <a:off x="63360" y="28080"/>
            <a:ext cx="8240760" cy="60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Banque des icones utilisées dans les slides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57" name="Groupe 28"/>
          <p:cNvGrpSpPr/>
          <p:nvPr/>
        </p:nvGrpSpPr>
        <p:grpSpPr>
          <a:xfrm>
            <a:off x="633960" y="2933280"/>
            <a:ext cx="10068480" cy="527400"/>
            <a:chOff x="633960" y="2933280"/>
            <a:chExt cx="10068480" cy="527400"/>
          </a:xfrm>
        </p:grpSpPr>
        <p:sp>
          <p:nvSpPr>
            <p:cNvPr id="158" name="Google Shape;1185;p114"/>
            <p:cNvSpPr/>
            <p:nvPr/>
          </p:nvSpPr>
          <p:spPr>
            <a:xfrm>
              <a:off x="1596240" y="299736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lève la main avant de répondre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59" name="Picture 2" descr="Lever la main - Icônes mains et gestes gratuites"/>
            <p:cNvPicPr/>
            <p:nvPr/>
          </p:nvPicPr>
          <p:blipFill>
            <a:blip r:embed="rId3"/>
            <a:stretch/>
          </p:blipFill>
          <p:spPr>
            <a:xfrm>
              <a:off x="633960" y="2933280"/>
              <a:ext cx="527400" cy="5274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60" name="Groupe 27"/>
          <p:cNvGrpSpPr/>
          <p:nvPr/>
        </p:nvGrpSpPr>
        <p:grpSpPr>
          <a:xfrm>
            <a:off x="582480" y="4447800"/>
            <a:ext cx="10119960" cy="596880"/>
            <a:chOff x="582480" y="4447800"/>
            <a:chExt cx="10119960" cy="596880"/>
          </a:xfrm>
        </p:grpSpPr>
        <p:sp>
          <p:nvSpPr>
            <p:cNvPr id="161" name="Google Shape;1185;p114"/>
            <p:cNvSpPr/>
            <p:nvPr/>
          </p:nvSpPr>
          <p:spPr>
            <a:xfrm>
              <a:off x="1596240" y="45781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recopie la correction sur le livret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62" name="Groupe 23"/>
            <p:cNvGrpSpPr/>
            <p:nvPr/>
          </p:nvGrpSpPr>
          <p:grpSpPr>
            <a:xfrm>
              <a:off x="582480" y="4447800"/>
              <a:ext cx="630720" cy="596880"/>
              <a:chOff x="582480" y="4447800"/>
              <a:chExt cx="630720" cy="596880"/>
            </a:xfrm>
          </p:grpSpPr>
          <p:pic>
            <p:nvPicPr>
              <p:cNvPr id="163" name="Picture 7"/>
              <p:cNvPicPr/>
              <p:nvPr/>
            </p:nvPicPr>
            <p:blipFill>
              <a:blip r:embed="rId4"/>
              <a:srcRect l="11666" t="23332" r="25929" b="30051"/>
              <a:stretch/>
            </p:blipFill>
            <p:spPr>
              <a:xfrm>
                <a:off x="582480" y="4573800"/>
                <a:ext cx="63072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pic>
            <p:nvPicPr>
              <p:cNvPr id="164" name="Picture 7"/>
              <p:cNvPicPr/>
              <p:nvPr/>
            </p:nvPicPr>
            <p:blipFill>
              <a:blip r:embed="rId5"/>
              <a:srcRect l="74749" t="23332" r="10681" b="30051"/>
              <a:stretch/>
            </p:blipFill>
            <p:spPr>
              <a:xfrm rot="1461600">
                <a:off x="758520" y="4456800"/>
                <a:ext cx="14688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</p:grpSp>
      </p:grpSp>
      <p:grpSp>
        <p:nvGrpSpPr>
          <p:cNvPr id="165" name="Groupe 6"/>
          <p:cNvGrpSpPr/>
          <p:nvPr/>
        </p:nvGrpSpPr>
        <p:grpSpPr>
          <a:xfrm>
            <a:off x="564120" y="3754440"/>
            <a:ext cx="9818640" cy="470880"/>
            <a:chOff x="564120" y="3754440"/>
            <a:chExt cx="9818640" cy="470880"/>
          </a:xfrm>
        </p:grpSpPr>
        <p:pic>
          <p:nvPicPr>
            <p:cNvPr id="166" name="Picture 2"/>
            <p:cNvPicPr/>
            <p:nvPr/>
          </p:nvPicPr>
          <p:blipFill>
            <a:blip r:embed="rId6"/>
            <a:stretch/>
          </p:blipFill>
          <p:spPr>
            <a:xfrm>
              <a:off x="564120" y="3754440"/>
              <a:ext cx="648720" cy="470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7" name="Google Shape;1233;p116"/>
            <p:cNvSpPr/>
            <p:nvPr/>
          </p:nvSpPr>
          <p:spPr>
            <a:xfrm>
              <a:off x="1589400" y="3778200"/>
              <a:ext cx="879336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13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utilise l’ardoise pour répondre 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68" name="Groupe 38"/>
          <p:cNvGrpSpPr/>
          <p:nvPr/>
        </p:nvGrpSpPr>
        <p:grpSpPr>
          <a:xfrm>
            <a:off x="594720" y="5218200"/>
            <a:ext cx="9414360" cy="615240"/>
            <a:chOff x="594720" y="5218200"/>
            <a:chExt cx="9414360" cy="615240"/>
          </a:xfrm>
        </p:grpSpPr>
        <p:sp>
          <p:nvSpPr>
            <p:cNvPr id="169" name="Google Shape;1234;p116"/>
            <p:cNvSpPr/>
            <p:nvPr/>
          </p:nvSpPr>
          <p:spPr>
            <a:xfrm>
              <a:off x="1589400" y="5345280"/>
              <a:ext cx="84196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autonome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0" name="Picture 14"/>
            <p:cNvPicPr/>
            <p:nvPr/>
          </p:nvPicPr>
          <p:blipFill>
            <a:blip r:embed="rId7"/>
            <a:stretch/>
          </p:blipFill>
          <p:spPr>
            <a:xfrm>
              <a:off x="594720" y="5218200"/>
              <a:ext cx="615240" cy="61524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1" name="Groupe 39"/>
          <p:cNvGrpSpPr/>
          <p:nvPr/>
        </p:nvGrpSpPr>
        <p:grpSpPr>
          <a:xfrm>
            <a:off x="594720" y="6006960"/>
            <a:ext cx="8607960" cy="574200"/>
            <a:chOff x="594720" y="6006960"/>
            <a:chExt cx="8607960" cy="574200"/>
          </a:xfrm>
        </p:grpSpPr>
        <p:sp>
          <p:nvSpPr>
            <p:cNvPr id="172" name="Google Shape;1235;p116"/>
            <p:cNvSpPr/>
            <p:nvPr/>
          </p:nvSpPr>
          <p:spPr>
            <a:xfrm>
              <a:off x="1589400" y="6113520"/>
              <a:ext cx="76132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guidée en binôme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3" name="Picture 9"/>
            <p:cNvPicPr/>
            <p:nvPr/>
          </p:nvPicPr>
          <p:blipFill>
            <a:blip r:embed="rId8"/>
            <a:stretch/>
          </p:blipFill>
          <p:spPr>
            <a:xfrm>
              <a:off x="594720" y="6006960"/>
              <a:ext cx="615240" cy="5742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4" name="Groupe 44"/>
          <p:cNvGrpSpPr/>
          <p:nvPr/>
        </p:nvGrpSpPr>
        <p:grpSpPr>
          <a:xfrm>
            <a:off x="605880" y="736560"/>
            <a:ext cx="10091520" cy="641520"/>
            <a:chOff x="605880" y="736560"/>
            <a:chExt cx="10091520" cy="641520"/>
          </a:xfrm>
        </p:grpSpPr>
        <p:pic>
          <p:nvPicPr>
            <p:cNvPr id="175" name="Picture 2" descr="Image générée"/>
            <p:cNvPicPr/>
            <p:nvPr/>
          </p:nvPicPr>
          <p:blipFill>
            <a:blip r:embed="rId9"/>
            <a:srcRect l="0" t="11082" r="0" b="10686"/>
            <a:stretch/>
          </p:blipFill>
          <p:spPr>
            <a:xfrm>
              <a:off x="605880" y="736560"/>
              <a:ext cx="546480" cy="641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6" name="Google Shape;1185;p114"/>
            <p:cNvSpPr/>
            <p:nvPr/>
          </p:nvSpPr>
          <p:spPr>
            <a:xfrm>
              <a:off x="1591200" y="8575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Slide réservé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D_A_01"/>
          <p:cNvSpPr/>
          <p:nvPr/>
        </p:nvSpPr>
        <p:spPr>
          <a:xfrm>
            <a:off x="815760" y="220680"/>
            <a:ext cx="10553400" cy="92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A la fin de cette séance, vous serez capables de </a:t>
            </a:r>
            <a:r>
              <a:rPr lang="fr-MA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représenter les nombres positifs et les nombres négatifs sur une droite numérique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69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0" name="Google Shape;2054;p38"/>
          <p:cNvSpPr/>
          <p:nvPr/>
        </p:nvSpPr>
        <p:spPr>
          <a:xfrm>
            <a:off x="774720" y="3191040"/>
            <a:ext cx="10908360" cy="70740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371" name="Image 23"/>
          <p:cNvPicPr/>
          <p:nvPr/>
        </p:nvPicPr>
        <p:blipFill>
          <a:blip r:embed="rId2"/>
          <a:stretch/>
        </p:blipFill>
        <p:spPr>
          <a:xfrm>
            <a:off x="468360" y="2908080"/>
            <a:ext cx="805320" cy="80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2" name="D_A_02"/>
          <p:cNvSpPr/>
          <p:nvPr/>
        </p:nvSpPr>
        <p:spPr>
          <a:xfrm>
            <a:off x="579240" y="806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déclare l’objectif.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3" name="Oval 43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4" name="ZoneTexte 3"/>
          <p:cNvSpPr/>
          <p:nvPr/>
        </p:nvSpPr>
        <p:spPr>
          <a:xfrm>
            <a:off x="1086480" y="3310560"/>
            <a:ext cx="108003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2400" b="1" u="none" strike="noStrike">
                <a:solidFill>
                  <a:srgbClr val="106585"/>
                </a:solidFill>
                <a:effectLst/>
                <a:uFillTx/>
                <a:latin typeface="Calibri"/>
              </a:rPr>
              <a:t>Représenter les nombres positifs et les nombres négatifs sur une droite numérique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76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77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Tâche principale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78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79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80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81" name="Group 5"/>
          <p:cNvGrpSpPr/>
          <p:nvPr/>
        </p:nvGrpSpPr>
        <p:grpSpPr>
          <a:xfrm>
            <a:off x="5490000" y="1368720"/>
            <a:ext cx="1211760" cy="1230840"/>
            <a:chOff x="5490000" y="1368720"/>
            <a:chExt cx="1211760" cy="1230840"/>
          </a:xfrm>
        </p:grpSpPr>
        <p:grpSp>
          <p:nvGrpSpPr>
            <p:cNvPr id="382" name="Group 6"/>
            <p:cNvGrpSpPr/>
            <p:nvPr/>
          </p:nvGrpSpPr>
          <p:grpSpPr>
            <a:xfrm>
              <a:off x="5490000" y="1368720"/>
              <a:ext cx="1211760" cy="1230840"/>
              <a:chOff x="5490000" y="1368720"/>
              <a:chExt cx="1211760" cy="1230840"/>
            </a:xfrm>
          </p:grpSpPr>
          <p:sp>
            <p:nvSpPr>
              <p:cNvPr id="383" name="Picture 8"/>
              <p:cNvSpPr/>
              <p:nvPr/>
            </p:nvSpPr>
            <p:spPr>
              <a:xfrm>
                <a:off x="5490000" y="1368720"/>
                <a:ext cx="1211760" cy="1230840"/>
              </a:xfrm>
              <a:custGeom>
                <a:avLst/>
                <a:gdLst>
                  <a:gd name="textAreaLeft" fmla="*/ 0 w 1211760"/>
                  <a:gd name="textAreaRight" fmla="*/ 1212120 w 1211760"/>
                  <a:gd name="textAreaTop" fmla="*/ 0 h 1230840"/>
                  <a:gd name="textAreaBottom" fmla="*/ 1231200 h 1230840"/>
                  <a:gd name="GluePoint1X" fmla="*/ 0 w 1212279"/>
                  <a:gd name="GluePoint1Y" fmla="*/ 0 h 1231221"/>
                  <a:gd name="GluePoint2X" fmla="*/ 416216 w 1212279"/>
                  <a:gd name="GluePoint2Y" fmla="*/ 0 h 1231221"/>
                  <a:gd name="GluePoint3X" fmla="*/ 783940 w 1212279"/>
                  <a:gd name="GluePoint3Y" fmla="*/ 0 h 1231221"/>
                  <a:gd name="GluePoint4X" fmla="*/ 1212279 w 1212279"/>
                  <a:gd name="GluePoint4Y" fmla="*/ 0 h 1231221"/>
                  <a:gd name="GluePoint5X" fmla="*/ 1212279 w 1212279"/>
                  <a:gd name="GluePoint5Y" fmla="*/ 373470 h 1231221"/>
                  <a:gd name="GluePoint6X" fmla="*/ 1212279 w 1212279"/>
                  <a:gd name="GluePoint6Y" fmla="*/ 771565 h 1231221"/>
                  <a:gd name="GluePoint7X" fmla="*/ 1212279 w 1212279"/>
                  <a:gd name="GluePoint7Y" fmla="*/ 1231221 h 1231221"/>
                  <a:gd name="GluePoint8X" fmla="*/ 832432 w 1212279"/>
                  <a:gd name="GluePoint8Y" fmla="*/ 1231221 h 1231221"/>
                  <a:gd name="GluePoint9X" fmla="*/ 404093 w 1212279"/>
                  <a:gd name="GluePoint9Y" fmla="*/ 1231221 h 1231221"/>
                  <a:gd name="GluePoint10X" fmla="*/ 0 w 1212279"/>
                  <a:gd name="GluePoint10Y" fmla="*/ 1231221 h 1231221"/>
                  <a:gd name="GluePoint11X" fmla="*/ 0 w 1212279"/>
                  <a:gd name="GluePoint11Y" fmla="*/ 820814 h 1231221"/>
                  <a:gd name="GluePoint12X" fmla="*/ 0 w 1212279"/>
                  <a:gd name="GluePoint12Y" fmla="*/ 398095 h 1231221"/>
                  <a:gd name="GluePoint13X" fmla="*/ 0 w 1212279"/>
                  <a:gd name="GluePoint13Y" fmla="*/ 0 h 123122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fill="none" w="1212279" h="1231221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stroke="0" w="1212279" h="1231221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blipFill rotWithShape="0">
                <a:blip r:embed="rId2"/>
                <a:srcRect/>
                <a:stretch/>
              </a:blipFill>
              <a:ln w="38100">
                <a:solidFill>
                  <a:srgbClr val="7030A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384" name="Picture 9"/>
              <p:cNvPicPr/>
              <p:nvPr/>
            </p:nvPicPr>
            <p:blipFill>
              <a:blip r:embed="rId3"/>
              <a:srcRect l="0" t="11422" r="52523" b="25007"/>
              <a:stretch/>
            </p:blipFill>
            <p:spPr>
              <a:xfrm>
                <a:off x="5637240" y="1527840"/>
                <a:ext cx="917280" cy="835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85" name="Picture 7"/>
            <p:cNvPicPr/>
            <p:nvPr/>
          </p:nvPicPr>
          <p:blipFill>
            <a:blip r:embed="rId4"/>
            <a:stretch/>
          </p:blipFill>
          <p:spPr>
            <a:xfrm>
              <a:off x="6489720" y="1509120"/>
              <a:ext cx="199440" cy="2988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signification d’une droite numérique.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7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88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9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90" name="Image 4"/>
          <p:cNvPicPr/>
          <p:nvPr/>
        </p:nvPicPr>
        <p:blipFill>
          <a:blip r:embed="rId2"/>
          <a:stretch/>
        </p:blipFill>
        <p:spPr>
          <a:xfrm>
            <a:off x="313920" y="2410200"/>
            <a:ext cx="11592360" cy="2297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ZoneTexte 9"/>
          <p:cNvSpPr/>
          <p:nvPr/>
        </p:nvSpPr>
        <p:spPr>
          <a:xfrm>
            <a:off x="885960" y="241920"/>
            <a:ext cx="1012428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Sur la droite numérique, les nombres positifs sont à droite de zéro et les nombres négatifs à gauche de zéro.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2" name="Rectangle 38"/>
          <p:cNvSpPr/>
          <p:nvPr/>
        </p:nvSpPr>
        <p:spPr>
          <a:xfrm>
            <a:off x="11469960" y="403200"/>
            <a:ext cx="337320" cy="3373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609480">
              <a:lnSpc>
                <a:spcPct val="100000"/>
              </a:lnSpc>
            </a:pP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93" name="Image 19"/>
          <p:cNvPicPr/>
          <p:nvPr/>
        </p:nvPicPr>
        <p:blipFill>
          <a:blip r:embed="rId1"/>
          <a:stretch/>
        </p:blipFill>
        <p:spPr>
          <a:xfrm>
            <a:off x="11404440" y="1133640"/>
            <a:ext cx="468720" cy="468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4" name="Freeform 43"/>
          <p:cNvSpPr/>
          <p:nvPr/>
        </p:nvSpPr>
        <p:spPr>
          <a:xfrm rot="5400000">
            <a:off x="5272200" y="-1077480"/>
            <a:ext cx="143640" cy="9359640"/>
          </a:xfrm>
          <a:custGeom>
            <a:avLst/>
            <a:gdLst>
              <a:gd name="textAreaLeft" fmla="*/ 0 w 143640"/>
              <a:gd name="textAreaRight" fmla="*/ 144000 w 143640"/>
              <a:gd name="textAreaTop" fmla="*/ 0 h 9359640"/>
              <a:gd name="textAreaBottom" fmla="*/ 9360000 h 9359640"/>
              <a:gd name="GluePoint1X" fmla="*/ 0 w 457200"/>
              <a:gd name="GluePoint1Y" fmla="*/ 394262 h 12894822"/>
              <a:gd name="GluePoint2X" fmla="*/ 228600 w 457200"/>
              <a:gd name="GluePoint2Y" fmla="*/ 0 h 12894822"/>
              <a:gd name="GluePoint3X" fmla="*/ 457200 w 457200"/>
              <a:gd name="GluePoint3Y" fmla="*/ 394262 h 12894822"/>
              <a:gd name="GluePoint4X" fmla="*/ 297592 w 457200"/>
              <a:gd name="GluePoint4Y" fmla="*/ 394262 h 12894822"/>
              <a:gd name="GluePoint5X" fmla="*/ 298812 w 457200"/>
              <a:gd name="GluePoint5Y" fmla="*/ 396071 h 12894822"/>
              <a:gd name="GluePoint6X" fmla="*/ 304800 w 457200"/>
              <a:gd name="GluePoint6Y" fmla="*/ 425732 h 12894822"/>
              <a:gd name="GluePoint7X" fmla="*/ 304800 w 457200"/>
              <a:gd name="GluePoint7Y" fmla="*/ 12818622 h 12894822"/>
              <a:gd name="GluePoint8X" fmla="*/ 228600 w 457200"/>
              <a:gd name="GluePoint8Y" fmla="*/ 12894822 h 12894822"/>
              <a:gd name="GluePoint9X" fmla="*/ 152400 w 457200"/>
              <a:gd name="GluePoint9Y" fmla="*/ 12818622 h 12894822"/>
              <a:gd name="GluePoint10X" fmla="*/ 152400 w 457200"/>
              <a:gd name="GluePoint10Y" fmla="*/ 425732 h 12894822"/>
              <a:gd name="GluePoint11X" fmla="*/ 158388 w 457200"/>
              <a:gd name="GluePoint11Y" fmla="*/ 396071 h 12894822"/>
              <a:gd name="GluePoint12X" fmla="*/ 159608 w 457200"/>
              <a:gd name="GluePoint12Y" fmla="*/ 394262 h 1289482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457200" h="12894822">
                <a:moveTo>
                  <a:pt x="0" y="394262"/>
                </a:moveTo>
                <a:lnTo>
                  <a:pt x="228600" y="0"/>
                </a:lnTo>
                <a:lnTo>
                  <a:pt x="457200" y="394262"/>
                </a:lnTo>
                <a:lnTo>
                  <a:pt x="297592" y="394262"/>
                </a:lnTo>
                <a:lnTo>
                  <a:pt x="298812" y="396071"/>
                </a:lnTo>
                <a:cubicBezTo>
                  <a:pt x="302668" y="405188"/>
                  <a:pt x="304800" y="415211"/>
                  <a:pt x="304800" y="425732"/>
                </a:cubicBezTo>
                <a:lnTo>
                  <a:pt x="304800" y="12818622"/>
                </a:lnTo>
                <a:cubicBezTo>
                  <a:pt x="304800" y="12860706"/>
                  <a:pt x="270684" y="12894822"/>
                  <a:pt x="228600" y="12894822"/>
                </a:cubicBezTo>
                <a:cubicBezTo>
                  <a:pt x="186516" y="12894822"/>
                  <a:pt x="152400" y="12860706"/>
                  <a:pt x="152400" y="12818622"/>
                </a:cubicBezTo>
                <a:lnTo>
                  <a:pt x="152400" y="425732"/>
                </a:lnTo>
                <a:cubicBezTo>
                  <a:pt x="152400" y="415211"/>
                  <a:pt x="154533" y="405188"/>
                  <a:pt x="158388" y="396071"/>
                </a:cubicBezTo>
                <a:lnTo>
                  <a:pt x="159608" y="394262"/>
                </a:lnTo>
                <a:close/>
              </a:path>
            </a:pathLst>
          </a:cu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95" name="Rounded Rectangle 44"/>
          <p:cNvSpPr/>
          <p:nvPr/>
        </p:nvSpPr>
        <p:spPr>
          <a:xfrm rot="5400000">
            <a:off x="5526000" y="360360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96" name="TextBox 46"/>
          <p:cNvSpPr/>
          <p:nvPr/>
        </p:nvSpPr>
        <p:spPr>
          <a:xfrm>
            <a:off x="5471280" y="3697560"/>
            <a:ext cx="308160" cy="42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0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7" name="Rounded Rectangle 47"/>
          <p:cNvSpPr/>
          <p:nvPr/>
        </p:nvSpPr>
        <p:spPr>
          <a:xfrm rot="5400000">
            <a:off x="6181200" y="360360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98" name="Rounded Rectangle 54"/>
          <p:cNvSpPr/>
          <p:nvPr/>
        </p:nvSpPr>
        <p:spPr>
          <a:xfrm rot="5400000">
            <a:off x="6836400" y="360360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99" name="TextBox 55"/>
          <p:cNvSpPr/>
          <p:nvPr/>
        </p:nvSpPr>
        <p:spPr>
          <a:xfrm>
            <a:off x="6666840" y="3698640"/>
            <a:ext cx="511920" cy="42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accent1"/>
                </a:solidFill>
                <a:effectLst/>
                <a:uFillTx/>
                <a:latin typeface="Cambria Math"/>
                <a:ea typeface="Cambria Math"/>
              </a:rPr>
              <a:t>2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0" name="Rounded Rectangle 56"/>
          <p:cNvSpPr/>
          <p:nvPr/>
        </p:nvSpPr>
        <p:spPr>
          <a:xfrm rot="5400000">
            <a:off x="7491600" y="360360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01" name="TextBox 57"/>
          <p:cNvSpPr/>
          <p:nvPr/>
        </p:nvSpPr>
        <p:spPr>
          <a:xfrm>
            <a:off x="7327440" y="3698640"/>
            <a:ext cx="511920" cy="42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accent1"/>
                </a:solidFill>
                <a:effectLst/>
                <a:uFillTx/>
                <a:latin typeface="Cambria Math"/>
                <a:ea typeface="Cambria Math"/>
              </a:rPr>
              <a:t>3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2" name="Rounded Rectangle 58"/>
          <p:cNvSpPr/>
          <p:nvPr/>
        </p:nvSpPr>
        <p:spPr>
          <a:xfrm rot="5400000">
            <a:off x="8146800" y="360360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03" name="TextBox 59"/>
          <p:cNvSpPr/>
          <p:nvPr/>
        </p:nvSpPr>
        <p:spPr>
          <a:xfrm>
            <a:off x="7967880" y="3698640"/>
            <a:ext cx="511920" cy="42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accent1"/>
                </a:solidFill>
                <a:effectLst/>
                <a:uFillTx/>
                <a:latin typeface="Cambria Math"/>
                <a:ea typeface="Cambria Math"/>
              </a:rPr>
              <a:t>4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4" name="Rounded Rectangle 60"/>
          <p:cNvSpPr/>
          <p:nvPr/>
        </p:nvSpPr>
        <p:spPr>
          <a:xfrm rot="5400000">
            <a:off x="8801640" y="360360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05" name="TextBox 61"/>
          <p:cNvSpPr/>
          <p:nvPr/>
        </p:nvSpPr>
        <p:spPr>
          <a:xfrm>
            <a:off x="8638200" y="3698640"/>
            <a:ext cx="511920" cy="42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accent1"/>
                </a:solidFill>
                <a:effectLst/>
                <a:uFillTx/>
                <a:latin typeface="Cambria Math"/>
                <a:ea typeface="Cambria Math"/>
              </a:rPr>
              <a:t>5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6" name="Rounded Rectangle 62"/>
          <p:cNvSpPr/>
          <p:nvPr/>
        </p:nvSpPr>
        <p:spPr>
          <a:xfrm rot="5400000">
            <a:off x="9456840" y="360360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07" name="TextBox 63"/>
          <p:cNvSpPr/>
          <p:nvPr/>
        </p:nvSpPr>
        <p:spPr>
          <a:xfrm>
            <a:off x="9308520" y="3698640"/>
            <a:ext cx="511920" cy="42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accent1"/>
                </a:solidFill>
                <a:effectLst/>
                <a:uFillTx/>
                <a:latin typeface="Cambria Math"/>
                <a:ea typeface="Cambria Math"/>
              </a:rPr>
              <a:t>6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8" name="TextBox 37"/>
          <p:cNvSpPr/>
          <p:nvPr/>
        </p:nvSpPr>
        <p:spPr>
          <a:xfrm>
            <a:off x="5468040" y="3126600"/>
            <a:ext cx="338040" cy="37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7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O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9" name="TextBox 38"/>
          <p:cNvSpPr/>
          <p:nvPr/>
        </p:nvSpPr>
        <p:spPr>
          <a:xfrm>
            <a:off x="6169320" y="3156840"/>
            <a:ext cx="261360" cy="37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7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I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410" name="Group 2"/>
          <p:cNvGrpSpPr/>
          <p:nvPr/>
        </p:nvGrpSpPr>
        <p:grpSpPr>
          <a:xfrm>
            <a:off x="4745160" y="3507840"/>
            <a:ext cx="511920" cy="610920"/>
            <a:chOff x="4745160" y="3507840"/>
            <a:chExt cx="511920" cy="610920"/>
          </a:xfrm>
        </p:grpSpPr>
        <p:sp>
          <p:nvSpPr>
            <p:cNvPr id="411" name="Rounded Rectangle 73"/>
            <p:cNvSpPr/>
            <p:nvPr/>
          </p:nvSpPr>
          <p:spPr>
            <a:xfrm rot="5400000">
              <a:off x="4911120" y="360360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12" name="TextBox 74"/>
            <p:cNvSpPr/>
            <p:nvPr/>
          </p:nvSpPr>
          <p:spPr>
            <a:xfrm>
              <a:off x="4745160" y="3698640"/>
              <a:ext cx="51192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0000"/>
                  </a:solidFill>
                  <a:effectLst/>
                  <a:uFillTx/>
                  <a:latin typeface="Cambria Math"/>
                  <a:ea typeface="Cambria Math"/>
                </a:rPr>
                <a:t>-1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13" name="ZoneTexte 9"/>
          <p:cNvSpPr/>
          <p:nvPr/>
        </p:nvSpPr>
        <p:spPr>
          <a:xfrm>
            <a:off x="885960" y="495720"/>
            <a:ext cx="103752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affiche et montre les positions des nombres positifs et des nombres négatifs.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414" name="Group 27"/>
          <p:cNvGrpSpPr/>
          <p:nvPr/>
        </p:nvGrpSpPr>
        <p:grpSpPr>
          <a:xfrm>
            <a:off x="4078080" y="3507840"/>
            <a:ext cx="511920" cy="610920"/>
            <a:chOff x="4078080" y="3507840"/>
            <a:chExt cx="511920" cy="610920"/>
          </a:xfrm>
        </p:grpSpPr>
        <p:sp>
          <p:nvSpPr>
            <p:cNvPr id="415" name="Rounded Rectangle 28"/>
            <p:cNvSpPr/>
            <p:nvPr/>
          </p:nvSpPr>
          <p:spPr>
            <a:xfrm rot="5400000">
              <a:off x="4244400" y="360360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16" name="TextBox 29"/>
            <p:cNvSpPr/>
            <p:nvPr/>
          </p:nvSpPr>
          <p:spPr>
            <a:xfrm>
              <a:off x="4078080" y="3698640"/>
              <a:ext cx="51192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0000"/>
                  </a:solidFill>
                  <a:effectLst/>
                  <a:uFillTx/>
                  <a:latin typeface="Cambria Math"/>
                  <a:ea typeface="Cambria Math"/>
                </a:rPr>
                <a:t>-2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17" name="Group 37"/>
          <p:cNvGrpSpPr/>
          <p:nvPr/>
        </p:nvGrpSpPr>
        <p:grpSpPr>
          <a:xfrm>
            <a:off x="3338640" y="3507840"/>
            <a:ext cx="511920" cy="610920"/>
            <a:chOff x="3338640" y="3507840"/>
            <a:chExt cx="511920" cy="610920"/>
          </a:xfrm>
        </p:grpSpPr>
        <p:sp>
          <p:nvSpPr>
            <p:cNvPr id="418" name="Rounded Rectangle 39"/>
            <p:cNvSpPr/>
            <p:nvPr/>
          </p:nvSpPr>
          <p:spPr>
            <a:xfrm rot="5400000">
              <a:off x="3504960" y="360360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19" name="TextBox 40"/>
            <p:cNvSpPr/>
            <p:nvPr/>
          </p:nvSpPr>
          <p:spPr>
            <a:xfrm>
              <a:off x="3338640" y="3698640"/>
              <a:ext cx="51192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0000"/>
                  </a:solidFill>
                  <a:effectLst/>
                  <a:uFillTx/>
                  <a:latin typeface="Cambria Math"/>
                  <a:ea typeface="Cambria Math"/>
                </a:rPr>
                <a:t>-3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20" name="Group 42"/>
          <p:cNvGrpSpPr/>
          <p:nvPr/>
        </p:nvGrpSpPr>
        <p:grpSpPr>
          <a:xfrm>
            <a:off x="2586240" y="3507840"/>
            <a:ext cx="511920" cy="610920"/>
            <a:chOff x="2586240" y="3507840"/>
            <a:chExt cx="511920" cy="610920"/>
          </a:xfrm>
        </p:grpSpPr>
        <p:sp>
          <p:nvSpPr>
            <p:cNvPr id="421" name="Rounded Rectangle 45"/>
            <p:cNvSpPr/>
            <p:nvPr/>
          </p:nvSpPr>
          <p:spPr>
            <a:xfrm rot="5400000">
              <a:off x="2752200" y="360360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22" name="TextBox 48"/>
            <p:cNvSpPr/>
            <p:nvPr/>
          </p:nvSpPr>
          <p:spPr>
            <a:xfrm>
              <a:off x="2586240" y="3698640"/>
              <a:ext cx="51192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0000"/>
                  </a:solidFill>
                  <a:effectLst/>
                  <a:uFillTx/>
                  <a:latin typeface="Cambria Math"/>
                  <a:ea typeface="Cambria Math"/>
                </a:rPr>
                <a:t>-4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23" name="Group 51"/>
          <p:cNvGrpSpPr/>
          <p:nvPr/>
        </p:nvGrpSpPr>
        <p:grpSpPr>
          <a:xfrm>
            <a:off x="1881360" y="3507840"/>
            <a:ext cx="511920" cy="610920"/>
            <a:chOff x="1881360" y="3507840"/>
            <a:chExt cx="511920" cy="610920"/>
          </a:xfrm>
        </p:grpSpPr>
        <p:sp>
          <p:nvSpPr>
            <p:cNvPr id="424" name="Rounded Rectangle 52"/>
            <p:cNvSpPr/>
            <p:nvPr/>
          </p:nvSpPr>
          <p:spPr>
            <a:xfrm rot="5400000">
              <a:off x="2047680" y="360360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25" name="TextBox 53"/>
            <p:cNvSpPr/>
            <p:nvPr/>
          </p:nvSpPr>
          <p:spPr>
            <a:xfrm>
              <a:off x="1881360" y="3698640"/>
              <a:ext cx="51192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0000"/>
                  </a:solidFill>
                  <a:effectLst/>
                  <a:uFillTx/>
                  <a:latin typeface="Cambria Math"/>
                  <a:ea typeface="Cambria Math"/>
                </a:rPr>
                <a:t>-5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26" name="TextBox 66"/>
          <p:cNvSpPr/>
          <p:nvPr/>
        </p:nvSpPr>
        <p:spPr>
          <a:xfrm>
            <a:off x="6038280" y="3717720"/>
            <a:ext cx="511920" cy="42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accent1"/>
                </a:solidFill>
                <a:effectLst/>
                <a:uFillTx/>
                <a:latin typeface="Cambria Math"/>
                <a:ea typeface="Cambria Math"/>
              </a:rPr>
              <a:t>1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27" name="Straight Arrow Connector 3"/>
          <p:cNvCxnSpPr/>
          <p:nvPr/>
        </p:nvCxnSpPr>
        <p:spPr>
          <a:xfrm flipH="1">
            <a:off x="1542960" y="2809800"/>
            <a:ext cx="4067280" cy="360"/>
          </a:xfrm>
          <a:prstGeom prst="straightConnector1">
            <a:avLst/>
          </a:prstGeom>
          <a:ln w="76200">
            <a:solidFill>
              <a:srgbClr val="FF0000"/>
            </a:solidFill>
            <a:tailEnd len="med" type="triangle" w="med"/>
          </a:ln>
        </p:spPr>
      </p:cxnSp>
      <p:cxnSp>
        <p:nvCxnSpPr>
          <p:cNvPr id="428" name="Straight Arrow Connector 41"/>
          <p:cNvCxnSpPr/>
          <p:nvPr/>
        </p:nvCxnSpPr>
        <p:spPr>
          <a:xfrm>
            <a:off x="5636160" y="2809800"/>
            <a:ext cx="4067640" cy="360"/>
          </a:xfrm>
          <a:prstGeom prst="straightConnector1">
            <a:avLst/>
          </a:prstGeom>
          <a:ln w="76200">
            <a:solidFill>
              <a:srgbClr val="1D9A78"/>
            </a:solidFill>
            <a:tailEnd len="med" type="triangle" w="med"/>
          </a:ln>
        </p:spPr>
      </p:cxnSp>
      <p:sp>
        <p:nvSpPr>
          <p:cNvPr id="429" name="Rectangle 1"/>
          <p:cNvSpPr/>
          <p:nvPr/>
        </p:nvSpPr>
        <p:spPr>
          <a:xfrm>
            <a:off x="7327440" y="2399760"/>
            <a:ext cx="21430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les nombres positifs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0" name="Rectangle 49"/>
          <p:cNvSpPr/>
          <p:nvPr/>
        </p:nvSpPr>
        <p:spPr>
          <a:xfrm>
            <a:off x="1959840" y="2399760"/>
            <a:ext cx="21708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les nombres négatifs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5" dur="indefinite" restart="never" nodeType="tmRoot">
          <p:childTnLst>
            <p:seq>
              <p:cTn id="136" dur="indefinite" nodeType="mainSeq">
                <p:childTnLst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1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5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50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4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AutoShape 2"/>
          <p:cNvSpPr/>
          <p:nvPr/>
        </p:nvSpPr>
        <p:spPr>
          <a:xfrm>
            <a:off x="5952240" y="136728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32" name="Rectangle 8"/>
          <p:cNvSpPr/>
          <p:nvPr/>
        </p:nvSpPr>
        <p:spPr>
          <a:xfrm>
            <a:off x="1523880" y="-123120"/>
            <a:ext cx="122760" cy="24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lIns="60840" tIns="30600" rIns="60840" bIns="30600" anchor="ctr">
            <a:sp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33" name="ZoneTexte 9"/>
          <p:cNvSpPr/>
          <p:nvPr/>
        </p:nvSpPr>
        <p:spPr>
          <a:xfrm>
            <a:off x="804240" y="282600"/>
            <a:ext cx="797508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Chaque nombre est représenté par un unique point sur la droite numérique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434" name="Group 2"/>
          <p:cNvGrpSpPr/>
          <p:nvPr/>
        </p:nvGrpSpPr>
        <p:grpSpPr>
          <a:xfrm>
            <a:off x="1838520" y="2124000"/>
            <a:ext cx="8615520" cy="1045440"/>
            <a:chOff x="1838520" y="2124000"/>
            <a:chExt cx="8615520" cy="1045440"/>
          </a:xfrm>
        </p:grpSpPr>
        <p:sp>
          <p:nvSpPr>
            <p:cNvPr id="435" name="Freeform 15"/>
            <p:cNvSpPr/>
            <p:nvPr/>
          </p:nvSpPr>
          <p:spPr>
            <a:xfrm rot="5400000">
              <a:off x="6062400" y="-1635840"/>
              <a:ext cx="167760" cy="8615520"/>
            </a:xfrm>
            <a:custGeom>
              <a:avLst/>
              <a:gdLst>
                <a:gd name="textAreaLeft" fmla="*/ 0 w 167760"/>
                <a:gd name="textAreaRight" fmla="*/ 168120 w 167760"/>
                <a:gd name="textAreaTop" fmla="*/ 0 h 8615520"/>
                <a:gd name="textAreaBottom" fmla="*/ 8615880 h 8615520"/>
                <a:gd name="GluePoint1X" fmla="*/ 0 w 457200"/>
                <a:gd name="GluePoint1Y" fmla="*/ 394262 h 12894822"/>
                <a:gd name="GluePoint2X" fmla="*/ 228600 w 457200"/>
                <a:gd name="GluePoint2Y" fmla="*/ 0 h 12894822"/>
                <a:gd name="GluePoint3X" fmla="*/ 457200 w 457200"/>
                <a:gd name="GluePoint3Y" fmla="*/ 394262 h 12894822"/>
                <a:gd name="GluePoint4X" fmla="*/ 297592 w 457200"/>
                <a:gd name="GluePoint4Y" fmla="*/ 394262 h 12894822"/>
                <a:gd name="GluePoint5X" fmla="*/ 298812 w 457200"/>
                <a:gd name="GluePoint5Y" fmla="*/ 396071 h 12894822"/>
                <a:gd name="GluePoint6X" fmla="*/ 304800 w 457200"/>
                <a:gd name="GluePoint6Y" fmla="*/ 425732 h 12894822"/>
                <a:gd name="GluePoint7X" fmla="*/ 304800 w 457200"/>
                <a:gd name="GluePoint7Y" fmla="*/ 12818622 h 12894822"/>
                <a:gd name="GluePoint8X" fmla="*/ 228600 w 457200"/>
                <a:gd name="GluePoint8Y" fmla="*/ 12894822 h 12894822"/>
                <a:gd name="GluePoint9X" fmla="*/ 152400 w 457200"/>
                <a:gd name="GluePoint9Y" fmla="*/ 12818622 h 12894822"/>
                <a:gd name="GluePoint10X" fmla="*/ 152400 w 457200"/>
                <a:gd name="GluePoint10Y" fmla="*/ 425732 h 12894822"/>
                <a:gd name="GluePoint11X" fmla="*/ 158388 w 457200"/>
                <a:gd name="GluePoint11Y" fmla="*/ 396071 h 12894822"/>
                <a:gd name="GluePoint12X" fmla="*/ 159608 w 457200"/>
                <a:gd name="GluePoint12Y" fmla="*/ 394262 h 1289482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457200" h="12894822">
                  <a:moveTo>
                    <a:pt x="0" y="394262"/>
                  </a:moveTo>
                  <a:lnTo>
                    <a:pt x="228600" y="0"/>
                  </a:lnTo>
                  <a:lnTo>
                    <a:pt x="457200" y="394262"/>
                  </a:lnTo>
                  <a:lnTo>
                    <a:pt x="297592" y="394262"/>
                  </a:lnTo>
                  <a:lnTo>
                    <a:pt x="298812" y="396071"/>
                  </a:lnTo>
                  <a:cubicBezTo>
                    <a:pt x="302668" y="405188"/>
                    <a:pt x="304800" y="415211"/>
                    <a:pt x="304800" y="425732"/>
                  </a:cubicBezTo>
                  <a:lnTo>
                    <a:pt x="304800" y="12818622"/>
                  </a:lnTo>
                  <a:cubicBezTo>
                    <a:pt x="304800" y="12860706"/>
                    <a:pt x="270684" y="12894822"/>
                    <a:pt x="228600" y="12894822"/>
                  </a:cubicBezTo>
                  <a:cubicBezTo>
                    <a:pt x="186516" y="12894822"/>
                    <a:pt x="152400" y="12860706"/>
                    <a:pt x="152400" y="12818622"/>
                  </a:cubicBezTo>
                  <a:lnTo>
                    <a:pt x="152400" y="425732"/>
                  </a:lnTo>
                  <a:cubicBezTo>
                    <a:pt x="152400" y="415211"/>
                    <a:pt x="154533" y="405188"/>
                    <a:pt x="158388" y="396071"/>
                  </a:cubicBezTo>
                  <a:lnTo>
                    <a:pt x="159608" y="394262"/>
                  </a:lnTo>
                  <a:close/>
                </a:path>
              </a:pathLst>
            </a:cu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36" name="Rounded Rectangle 17"/>
            <p:cNvSpPr/>
            <p:nvPr/>
          </p:nvSpPr>
          <p:spPr>
            <a:xfrm rot="5400000">
              <a:off x="5910480" y="265068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37" name="TextBox 19"/>
            <p:cNvSpPr/>
            <p:nvPr/>
          </p:nvSpPr>
          <p:spPr>
            <a:xfrm>
              <a:off x="5876280" y="270828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8" name="Rounded Rectangle 22"/>
            <p:cNvSpPr/>
            <p:nvPr/>
          </p:nvSpPr>
          <p:spPr>
            <a:xfrm rot="5400000">
              <a:off x="1972440" y="265068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39" name="Rounded Rectangle 23"/>
            <p:cNvSpPr/>
            <p:nvPr/>
          </p:nvSpPr>
          <p:spPr>
            <a:xfrm rot="5400000">
              <a:off x="2628720" y="265068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40" name="Rounded Rectangle 24"/>
            <p:cNvSpPr/>
            <p:nvPr/>
          </p:nvSpPr>
          <p:spPr>
            <a:xfrm rot="5400000">
              <a:off x="3285360" y="265068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41" name="Rounded Rectangle 25"/>
            <p:cNvSpPr/>
            <p:nvPr/>
          </p:nvSpPr>
          <p:spPr>
            <a:xfrm rot="5400000">
              <a:off x="3941640" y="265068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42" name="TextBox 26"/>
            <p:cNvSpPr/>
            <p:nvPr/>
          </p:nvSpPr>
          <p:spPr>
            <a:xfrm>
              <a:off x="3759480" y="2708280"/>
              <a:ext cx="51192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-3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3" name="Rounded Rectangle 27"/>
            <p:cNvSpPr/>
            <p:nvPr/>
          </p:nvSpPr>
          <p:spPr>
            <a:xfrm rot="5400000">
              <a:off x="4597920" y="265068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44" name="TextBox 28"/>
            <p:cNvSpPr/>
            <p:nvPr/>
          </p:nvSpPr>
          <p:spPr>
            <a:xfrm>
              <a:off x="4429800" y="2708280"/>
              <a:ext cx="51192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-2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5" name="Rounded Rectangle 29"/>
            <p:cNvSpPr/>
            <p:nvPr/>
          </p:nvSpPr>
          <p:spPr>
            <a:xfrm rot="5400000">
              <a:off x="5254200" y="265068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46" name="TextBox 30"/>
            <p:cNvSpPr/>
            <p:nvPr/>
          </p:nvSpPr>
          <p:spPr>
            <a:xfrm>
              <a:off x="5100120" y="2708280"/>
              <a:ext cx="51192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-1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7" name="Rounded Rectangle 31"/>
            <p:cNvSpPr/>
            <p:nvPr/>
          </p:nvSpPr>
          <p:spPr>
            <a:xfrm rot="5400000">
              <a:off x="6566760" y="265068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48" name="Rounded Rectangle 32"/>
            <p:cNvSpPr/>
            <p:nvPr/>
          </p:nvSpPr>
          <p:spPr>
            <a:xfrm rot="5400000">
              <a:off x="7223040" y="265068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49" name="Rounded Rectangle 33"/>
            <p:cNvSpPr/>
            <p:nvPr/>
          </p:nvSpPr>
          <p:spPr>
            <a:xfrm rot="5400000">
              <a:off x="7879320" y="265068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0" name="Rounded Rectangle 34"/>
            <p:cNvSpPr/>
            <p:nvPr/>
          </p:nvSpPr>
          <p:spPr>
            <a:xfrm rot="5400000">
              <a:off x="8535960" y="265068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1" name="Rounded Rectangle 35"/>
            <p:cNvSpPr/>
            <p:nvPr/>
          </p:nvSpPr>
          <p:spPr>
            <a:xfrm rot="5400000">
              <a:off x="9192240" y="265068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2" name="Rounded Rectangle 36"/>
            <p:cNvSpPr/>
            <p:nvPr/>
          </p:nvSpPr>
          <p:spPr>
            <a:xfrm rot="5400000">
              <a:off x="9848520" y="265068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3" name="TextBox 37"/>
            <p:cNvSpPr/>
            <p:nvPr/>
          </p:nvSpPr>
          <p:spPr>
            <a:xfrm>
              <a:off x="6529320" y="270828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4" name="TextBox 38"/>
            <p:cNvSpPr/>
            <p:nvPr/>
          </p:nvSpPr>
          <p:spPr>
            <a:xfrm>
              <a:off x="7173720" y="270828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5" name="TextBox 39"/>
            <p:cNvSpPr/>
            <p:nvPr/>
          </p:nvSpPr>
          <p:spPr>
            <a:xfrm>
              <a:off x="7818120" y="270828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6" name="TextBox 40"/>
            <p:cNvSpPr/>
            <p:nvPr/>
          </p:nvSpPr>
          <p:spPr>
            <a:xfrm>
              <a:off x="8471160" y="270828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4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7" name="TextBox 41"/>
            <p:cNvSpPr/>
            <p:nvPr/>
          </p:nvSpPr>
          <p:spPr>
            <a:xfrm>
              <a:off x="9159120" y="270828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5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8" name="TextBox 42"/>
            <p:cNvSpPr/>
            <p:nvPr/>
          </p:nvSpPr>
          <p:spPr>
            <a:xfrm>
              <a:off x="9794880" y="270828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9" name="TextBox 43"/>
            <p:cNvSpPr/>
            <p:nvPr/>
          </p:nvSpPr>
          <p:spPr>
            <a:xfrm>
              <a:off x="3106080" y="2708280"/>
              <a:ext cx="51192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-4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0" name="TextBox 44"/>
            <p:cNvSpPr/>
            <p:nvPr/>
          </p:nvSpPr>
          <p:spPr>
            <a:xfrm>
              <a:off x="2435760" y="2708280"/>
              <a:ext cx="51192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-5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1" name="TextBox 45"/>
            <p:cNvSpPr/>
            <p:nvPr/>
          </p:nvSpPr>
          <p:spPr>
            <a:xfrm>
              <a:off x="1852200" y="2708280"/>
              <a:ext cx="51192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-6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2" name="TextBox 51"/>
            <p:cNvSpPr/>
            <p:nvPr/>
          </p:nvSpPr>
          <p:spPr>
            <a:xfrm>
              <a:off x="5876280" y="212400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mbria Math"/>
                  <a:ea typeface="Cambria Math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3" name="TextBox 52"/>
            <p:cNvSpPr/>
            <p:nvPr/>
          </p:nvSpPr>
          <p:spPr>
            <a:xfrm>
              <a:off x="6555600" y="213120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mbria Math"/>
                  <a:ea typeface="Cambria Math"/>
                </a:rPr>
                <a:t>I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464" name="Picture 47"/>
          <p:cNvPicPr/>
          <p:nvPr/>
        </p:nvPicPr>
        <p:blipFill>
          <a:blip r:embed="rId1"/>
          <a:stretch/>
        </p:blipFill>
        <p:spPr>
          <a:xfrm flipH="1" rot="16200000">
            <a:off x="3083040" y="1487880"/>
            <a:ext cx="643680" cy="540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5" name="TextBox 48"/>
          <p:cNvSpPr/>
          <p:nvPr/>
        </p:nvSpPr>
        <p:spPr>
          <a:xfrm>
            <a:off x="3062880" y="2055960"/>
            <a:ext cx="7110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6" name="Rectangle 46"/>
          <p:cNvSpPr/>
          <p:nvPr/>
        </p:nvSpPr>
        <p:spPr>
          <a:xfrm>
            <a:off x="11469960" y="403200"/>
            <a:ext cx="337320" cy="3373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609480">
              <a:lnSpc>
                <a:spcPct val="100000"/>
              </a:lnSpc>
            </a:pP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7" name="ZoneTexte 9"/>
          <p:cNvSpPr/>
          <p:nvPr/>
        </p:nvSpPr>
        <p:spPr>
          <a:xfrm>
            <a:off x="830160" y="543600"/>
            <a:ext cx="92944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que par exemple le nombre -4 est représenté par l’unique point M.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68" name="Image 19"/>
          <p:cNvPicPr/>
          <p:nvPr/>
        </p:nvPicPr>
        <p:blipFill>
          <a:blip r:embed="rId2"/>
          <a:stretch/>
        </p:blipFill>
        <p:spPr>
          <a:xfrm>
            <a:off x="11404440" y="1133640"/>
            <a:ext cx="468720" cy="4687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469" name="Group 53"/>
          <p:cNvGrpSpPr/>
          <p:nvPr/>
        </p:nvGrpSpPr>
        <p:grpSpPr>
          <a:xfrm>
            <a:off x="857880" y="3587760"/>
            <a:ext cx="10476000" cy="1028520"/>
            <a:chOff x="857880" y="3587760"/>
            <a:chExt cx="10476000" cy="1028520"/>
          </a:xfrm>
        </p:grpSpPr>
        <p:sp>
          <p:nvSpPr>
            <p:cNvPr id="470" name="Rectangle 54"/>
            <p:cNvSpPr/>
            <p:nvPr/>
          </p:nvSpPr>
          <p:spPr>
            <a:xfrm>
              <a:off x="857880" y="3587760"/>
              <a:ext cx="10476000" cy="10285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157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71" name="Rectangle 55"/>
            <p:cNvSpPr/>
            <p:nvPr/>
          </p:nvSpPr>
          <p:spPr>
            <a:xfrm>
              <a:off x="1044360" y="3924000"/>
              <a:ext cx="993744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Chaque </a:t>
              </a:r>
              <a:r>
                <a:rPr lang="fr-FR" sz="24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nombre</a:t>
              </a: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 est représenté par un </a:t>
              </a:r>
              <a:r>
                <a:rPr lang="fr-FR" sz="24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unique point </a:t>
              </a: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sur la droite numérique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5" dur="indefinite" restart="never" nodeType="tmRoot">
          <p:childTnLst>
            <p:seq>
              <p:cTn id="156" dur="indefinite" nodeType="mainSeq">
                <p:childTnLst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7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61"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62" dur="1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3" dur="10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10" presetClass="exit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166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Rectangle 8"/>
          <p:cNvSpPr/>
          <p:nvPr/>
        </p:nvSpPr>
        <p:spPr>
          <a:xfrm>
            <a:off x="1523880" y="-123120"/>
            <a:ext cx="122760" cy="24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lIns="60840" tIns="30600" rIns="60840" bIns="30600" anchor="ctr">
            <a:sp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73" name="ZoneTexte 9"/>
          <p:cNvSpPr/>
          <p:nvPr/>
        </p:nvSpPr>
        <p:spPr>
          <a:xfrm>
            <a:off x="889920" y="317520"/>
            <a:ext cx="1015884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L’abscisse d’un point est le nombre qui repère sa position par rapport à l’origine sur la droite numérique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474" name="Group 1"/>
          <p:cNvGrpSpPr/>
          <p:nvPr/>
        </p:nvGrpSpPr>
        <p:grpSpPr>
          <a:xfrm>
            <a:off x="1636560" y="1110960"/>
            <a:ext cx="8615520" cy="2395800"/>
            <a:chOff x="1636560" y="1110960"/>
            <a:chExt cx="8615520" cy="2395800"/>
          </a:xfrm>
        </p:grpSpPr>
        <p:sp>
          <p:nvSpPr>
            <p:cNvPr id="475" name="AutoShape 2"/>
            <p:cNvSpPr/>
            <p:nvPr/>
          </p:nvSpPr>
          <p:spPr>
            <a:xfrm>
              <a:off x="5803920" y="1110960"/>
              <a:ext cx="202680" cy="202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60840" tIns="30600" rIns="60840" bIns="30600" anchor="t">
              <a:noAutofit/>
            </a:bodyPr>
            <a:p>
              <a:endParaRPr lang="fr-FR" sz="12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grpSp>
          <p:nvGrpSpPr>
            <p:cNvPr id="476" name="Group 78"/>
            <p:cNvGrpSpPr/>
            <p:nvPr/>
          </p:nvGrpSpPr>
          <p:grpSpPr>
            <a:xfrm>
              <a:off x="1636560" y="2899440"/>
              <a:ext cx="8615520" cy="607320"/>
              <a:chOff x="1636560" y="2899440"/>
              <a:chExt cx="8615520" cy="607320"/>
            </a:xfrm>
          </p:grpSpPr>
          <p:sp>
            <p:nvSpPr>
              <p:cNvPr id="477" name="Freeform 79"/>
              <p:cNvSpPr/>
              <p:nvPr/>
            </p:nvSpPr>
            <p:spPr>
              <a:xfrm rot="5400000">
                <a:off x="5860440" y="-1291320"/>
                <a:ext cx="167760" cy="8615520"/>
              </a:xfrm>
              <a:custGeom>
                <a:avLst/>
                <a:gdLst>
                  <a:gd name="textAreaLeft" fmla="*/ 0 w 167760"/>
                  <a:gd name="textAreaRight" fmla="*/ 168120 w 167760"/>
                  <a:gd name="textAreaTop" fmla="*/ 0 h 8615520"/>
                  <a:gd name="textAreaBottom" fmla="*/ 8615880 h 8615520"/>
                  <a:gd name="GluePoint1X" fmla="*/ 0 w 457200"/>
                  <a:gd name="GluePoint1Y" fmla="*/ 394262 h 12894822"/>
                  <a:gd name="GluePoint2X" fmla="*/ 228600 w 457200"/>
                  <a:gd name="GluePoint2Y" fmla="*/ 0 h 12894822"/>
                  <a:gd name="GluePoint3X" fmla="*/ 457200 w 457200"/>
                  <a:gd name="GluePoint3Y" fmla="*/ 394262 h 12894822"/>
                  <a:gd name="GluePoint4X" fmla="*/ 297592 w 457200"/>
                  <a:gd name="GluePoint4Y" fmla="*/ 394262 h 12894822"/>
                  <a:gd name="GluePoint5X" fmla="*/ 298812 w 457200"/>
                  <a:gd name="GluePoint5Y" fmla="*/ 396071 h 12894822"/>
                  <a:gd name="GluePoint6X" fmla="*/ 304800 w 457200"/>
                  <a:gd name="GluePoint6Y" fmla="*/ 425732 h 12894822"/>
                  <a:gd name="GluePoint7X" fmla="*/ 304800 w 457200"/>
                  <a:gd name="GluePoint7Y" fmla="*/ 12818622 h 12894822"/>
                  <a:gd name="GluePoint8X" fmla="*/ 228600 w 457200"/>
                  <a:gd name="GluePoint8Y" fmla="*/ 12894822 h 12894822"/>
                  <a:gd name="GluePoint9X" fmla="*/ 152400 w 457200"/>
                  <a:gd name="GluePoint9Y" fmla="*/ 12818622 h 12894822"/>
                  <a:gd name="GluePoint10X" fmla="*/ 152400 w 457200"/>
                  <a:gd name="GluePoint10Y" fmla="*/ 425732 h 12894822"/>
                  <a:gd name="GluePoint11X" fmla="*/ 158388 w 457200"/>
                  <a:gd name="GluePoint11Y" fmla="*/ 396071 h 12894822"/>
                  <a:gd name="GluePoint12X" fmla="*/ 159608 w 457200"/>
                  <a:gd name="GluePoint12Y" fmla="*/ 394262 h 1289482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</a:cxnLst>
                <a:rect l="textAreaLeft" t="textAreaTop" r="textAreaRight" b="textAreaBottom"/>
                <a:pathLst>
                  <a:path w="457200" h="12894822">
                    <a:moveTo>
                      <a:pt x="0" y="394262"/>
                    </a:moveTo>
                    <a:lnTo>
                      <a:pt x="228600" y="0"/>
                    </a:lnTo>
                    <a:lnTo>
                      <a:pt x="457200" y="394262"/>
                    </a:lnTo>
                    <a:lnTo>
                      <a:pt x="297592" y="394262"/>
                    </a:lnTo>
                    <a:lnTo>
                      <a:pt x="298812" y="396071"/>
                    </a:lnTo>
                    <a:cubicBezTo>
                      <a:pt x="302668" y="405188"/>
                      <a:pt x="304800" y="415211"/>
                      <a:pt x="304800" y="425732"/>
                    </a:cubicBezTo>
                    <a:lnTo>
                      <a:pt x="304800" y="12818622"/>
                    </a:lnTo>
                    <a:cubicBezTo>
                      <a:pt x="304800" y="12860706"/>
                      <a:pt x="270684" y="12894822"/>
                      <a:pt x="228600" y="12894822"/>
                    </a:cubicBezTo>
                    <a:cubicBezTo>
                      <a:pt x="186516" y="12894822"/>
                      <a:pt x="152400" y="12860706"/>
                      <a:pt x="152400" y="12818622"/>
                    </a:cubicBezTo>
                    <a:lnTo>
                      <a:pt x="152400" y="425732"/>
                    </a:lnTo>
                    <a:cubicBezTo>
                      <a:pt x="152400" y="415211"/>
                      <a:pt x="154533" y="405188"/>
                      <a:pt x="158388" y="396071"/>
                    </a:cubicBezTo>
                    <a:lnTo>
                      <a:pt x="159608" y="394262"/>
                    </a:lnTo>
                    <a:close/>
                  </a:path>
                </a:pathLst>
              </a:custGeom>
              <a:solidFill>
                <a:srgbClr val="21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p>
                <a:endParaRPr lang="fr-FR" sz="12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478" name="Rounded Rectangle 80"/>
              <p:cNvSpPr/>
              <p:nvPr/>
            </p:nvSpPr>
            <p:spPr>
              <a:xfrm rot="5400000">
                <a:off x="5708520" y="2995200"/>
                <a:ext cx="215640" cy="23760"/>
              </a:xfrm>
              <a:prstGeom prst="roundRect">
                <a:avLst>
                  <a:gd name="adj" fmla="val 50000"/>
                </a:avLst>
              </a:prstGeom>
              <a:solidFill>
                <a:srgbClr val="21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-27720" rIns="90000" bIns="-27720" anchor="ctr">
                <a:noAutofit/>
              </a:bodyPr>
              <a:p>
                <a:endParaRPr lang="fr-FR" sz="12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479" name="TextBox 81"/>
              <p:cNvSpPr/>
              <p:nvPr/>
            </p:nvSpPr>
            <p:spPr>
              <a:xfrm>
                <a:off x="5690880" y="3045240"/>
                <a:ext cx="30816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spAutoFit/>
              </a:bodyPr>
              <a:p>
                <a:pPr defTabSz="457200">
                  <a:lnSpc>
                    <a:spcPct val="100000"/>
                  </a:lnSpc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libri"/>
                  </a:rPr>
                  <a:t>0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80" name="Rounded Rectangle 82"/>
              <p:cNvSpPr/>
              <p:nvPr/>
            </p:nvSpPr>
            <p:spPr>
              <a:xfrm rot="5400000">
                <a:off x="1770480" y="2995200"/>
                <a:ext cx="215640" cy="23760"/>
              </a:xfrm>
              <a:prstGeom prst="roundRect">
                <a:avLst>
                  <a:gd name="adj" fmla="val 50000"/>
                </a:avLst>
              </a:prstGeom>
              <a:solidFill>
                <a:srgbClr val="21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-27720" rIns="90000" bIns="-27720" anchor="ctr">
                <a:noAutofit/>
              </a:bodyPr>
              <a:p>
                <a:endParaRPr lang="fr-FR" sz="12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481" name="Rounded Rectangle 83"/>
              <p:cNvSpPr/>
              <p:nvPr/>
            </p:nvSpPr>
            <p:spPr>
              <a:xfrm rot="5400000">
                <a:off x="2427120" y="2995200"/>
                <a:ext cx="215640" cy="23760"/>
              </a:xfrm>
              <a:prstGeom prst="roundRect">
                <a:avLst>
                  <a:gd name="adj" fmla="val 50000"/>
                </a:avLst>
              </a:prstGeom>
              <a:solidFill>
                <a:srgbClr val="21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-27720" rIns="90000" bIns="-27720" anchor="ctr">
                <a:noAutofit/>
              </a:bodyPr>
              <a:p>
                <a:endParaRPr lang="fr-FR" sz="12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482" name="Rounded Rectangle 84"/>
              <p:cNvSpPr/>
              <p:nvPr/>
            </p:nvSpPr>
            <p:spPr>
              <a:xfrm rot="5400000">
                <a:off x="3083400" y="2995200"/>
                <a:ext cx="215640" cy="23760"/>
              </a:xfrm>
              <a:prstGeom prst="roundRect">
                <a:avLst>
                  <a:gd name="adj" fmla="val 50000"/>
                </a:avLst>
              </a:prstGeom>
              <a:solidFill>
                <a:srgbClr val="21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-27720" rIns="90000" bIns="-27720" anchor="ctr">
                <a:noAutofit/>
              </a:bodyPr>
              <a:p>
                <a:endParaRPr lang="fr-FR" sz="12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483" name="Rounded Rectangle 85"/>
              <p:cNvSpPr/>
              <p:nvPr/>
            </p:nvSpPr>
            <p:spPr>
              <a:xfrm rot="5400000">
                <a:off x="3739680" y="2995200"/>
                <a:ext cx="215640" cy="23760"/>
              </a:xfrm>
              <a:prstGeom prst="roundRect">
                <a:avLst>
                  <a:gd name="adj" fmla="val 50000"/>
                </a:avLst>
              </a:prstGeom>
              <a:solidFill>
                <a:srgbClr val="21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-27720" rIns="90000" bIns="-27720" anchor="ctr">
                <a:noAutofit/>
              </a:bodyPr>
              <a:p>
                <a:endParaRPr lang="fr-FR" sz="12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484" name="TextBox 86"/>
              <p:cNvSpPr/>
              <p:nvPr/>
            </p:nvSpPr>
            <p:spPr>
              <a:xfrm>
                <a:off x="3560400" y="3045240"/>
                <a:ext cx="51192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spAutoFit/>
              </a:bodyPr>
              <a:p>
                <a:pPr algn="ctr" defTabSz="457200">
                  <a:lnSpc>
                    <a:spcPct val="100000"/>
                  </a:lnSpc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libri"/>
                  </a:rPr>
                  <a:t>-3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85" name="Rounded Rectangle 87"/>
              <p:cNvSpPr/>
              <p:nvPr/>
            </p:nvSpPr>
            <p:spPr>
              <a:xfrm rot="5400000">
                <a:off x="4395960" y="2995200"/>
                <a:ext cx="215640" cy="23760"/>
              </a:xfrm>
              <a:prstGeom prst="roundRect">
                <a:avLst>
                  <a:gd name="adj" fmla="val 50000"/>
                </a:avLst>
              </a:prstGeom>
              <a:solidFill>
                <a:srgbClr val="21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-27720" rIns="90000" bIns="-27720" anchor="ctr">
                <a:noAutofit/>
              </a:bodyPr>
              <a:p>
                <a:endParaRPr lang="fr-FR" sz="12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486" name="TextBox 88"/>
              <p:cNvSpPr/>
              <p:nvPr/>
            </p:nvSpPr>
            <p:spPr>
              <a:xfrm>
                <a:off x="4230720" y="3045240"/>
                <a:ext cx="51192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spAutoFit/>
              </a:bodyPr>
              <a:p>
                <a:pPr algn="ctr" defTabSz="457200">
                  <a:lnSpc>
                    <a:spcPct val="100000"/>
                  </a:lnSpc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libri"/>
                  </a:rPr>
                  <a:t>-2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87" name="Rounded Rectangle 89"/>
              <p:cNvSpPr/>
              <p:nvPr/>
            </p:nvSpPr>
            <p:spPr>
              <a:xfrm rot="5400000">
                <a:off x="5052240" y="2995200"/>
                <a:ext cx="215640" cy="23760"/>
              </a:xfrm>
              <a:prstGeom prst="roundRect">
                <a:avLst>
                  <a:gd name="adj" fmla="val 50000"/>
                </a:avLst>
              </a:prstGeom>
              <a:solidFill>
                <a:srgbClr val="21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-27720" rIns="90000" bIns="-27720" anchor="ctr">
                <a:noAutofit/>
              </a:bodyPr>
              <a:p>
                <a:endParaRPr lang="fr-FR" sz="12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488" name="TextBox 90"/>
              <p:cNvSpPr/>
              <p:nvPr/>
            </p:nvSpPr>
            <p:spPr>
              <a:xfrm>
                <a:off x="4874760" y="3045600"/>
                <a:ext cx="51192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spAutoFit/>
              </a:bodyPr>
              <a:p>
                <a:pPr algn="ctr" defTabSz="457200">
                  <a:lnSpc>
                    <a:spcPct val="100000"/>
                  </a:lnSpc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libri"/>
                  </a:rPr>
                  <a:t>-1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89" name="Rounded Rectangle 91"/>
              <p:cNvSpPr/>
              <p:nvPr/>
            </p:nvSpPr>
            <p:spPr>
              <a:xfrm rot="5400000">
                <a:off x="6364800" y="2995200"/>
                <a:ext cx="215640" cy="23760"/>
              </a:xfrm>
              <a:prstGeom prst="roundRect">
                <a:avLst>
                  <a:gd name="adj" fmla="val 50000"/>
                </a:avLst>
              </a:prstGeom>
              <a:solidFill>
                <a:srgbClr val="21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-27720" rIns="90000" bIns="-27720" anchor="ctr">
                <a:noAutofit/>
              </a:bodyPr>
              <a:p>
                <a:endParaRPr lang="fr-FR" sz="12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490" name="Rounded Rectangle 92"/>
              <p:cNvSpPr/>
              <p:nvPr/>
            </p:nvSpPr>
            <p:spPr>
              <a:xfrm rot="5400000">
                <a:off x="7021080" y="2995200"/>
                <a:ext cx="215640" cy="23760"/>
              </a:xfrm>
              <a:prstGeom prst="roundRect">
                <a:avLst>
                  <a:gd name="adj" fmla="val 50000"/>
                </a:avLst>
              </a:prstGeom>
              <a:solidFill>
                <a:srgbClr val="21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-27720" rIns="90000" bIns="-27720" anchor="ctr">
                <a:noAutofit/>
              </a:bodyPr>
              <a:p>
                <a:endParaRPr lang="fr-FR" sz="12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491" name="Rounded Rectangle 93"/>
              <p:cNvSpPr/>
              <p:nvPr/>
            </p:nvSpPr>
            <p:spPr>
              <a:xfrm rot="5400000">
                <a:off x="7677720" y="2995200"/>
                <a:ext cx="215640" cy="23760"/>
              </a:xfrm>
              <a:prstGeom prst="roundRect">
                <a:avLst>
                  <a:gd name="adj" fmla="val 50000"/>
                </a:avLst>
              </a:prstGeom>
              <a:solidFill>
                <a:srgbClr val="21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-27720" rIns="90000" bIns="-27720" anchor="ctr">
                <a:noAutofit/>
              </a:bodyPr>
              <a:p>
                <a:endParaRPr lang="fr-FR" sz="12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492" name="Rounded Rectangle 94"/>
              <p:cNvSpPr/>
              <p:nvPr/>
            </p:nvSpPr>
            <p:spPr>
              <a:xfrm rot="5400000">
                <a:off x="8334000" y="2995200"/>
                <a:ext cx="215640" cy="23760"/>
              </a:xfrm>
              <a:prstGeom prst="roundRect">
                <a:avLst>
                  <a:gd name="adj" fmla="val 50000"/>
                </a:avLst>
              </a:prstGeom>
              <a:solidFill>
                <a:srgbClr val="21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-27720" rIns="90000" bIns="-27720" anchor="ctr">
                <a:noAutofit/>
              </a:bodyPr>
              <a:p>
                <a:endParaRPr lang="fr-FR" sz="12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493" name="Rounded Rectangle 95"/>
              <p:cNvSpPr/>
              <p:nvPr/>
            </p:nvSpPr>
            <p:spPr>
              <a:xfrm rot="5400000">
                <a:off x="8990280" y="2995200"/>
                <a:ext cx="215640" cy="23760"/>
              </a:xfrm>
              <a:prstGeom prst="roundRect">
                <a:avLst>
                  <a:gd name="adj" fmla="val 50000"/>
                </a:avLst>
              </a:prstGeom>
              <a:solidFill>
                <a:srgbClr val="21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-27720" rIns="90000" bIns="-27720" anchor="ctr">
                <a:noAutofit/>
              </a:bodyPr>
              <a:p>
                <a:endParaRPr lang="fr-FR" sz="12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494" name="Rounded Rectangle 96"/>
              <p:cNvSpPr/>
              <p:nvPr/>
            </p:nvSpPr>
            <p:spPr>
              <a:xfrm rot="5400000">
                <a:off x="9646560" y="2995200"/>
                <a:ext cx="215640" cy="23760"/>
              </a:xfrm>
              <a:prstGeom prst="roundRect">
                <a:avLst>
                  <a:gd name="adj" fmla="val 50000"/>
                </a:avLst>
              </a:prstGeom>
              <a:solidFill>
                <a:srgbClr val="2159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tIns="-27720" rIns="90000" bIns="-27720" anchor="ctr">
                <a:noAutofit/>
              </a:bodyPr>
              <a:p>
                <a:endParaRPr lang="fr-FR" sz="1200" b="0" u="none" strike="noStrike">
                  <a:solidFill>
                    <a:schemeClr val="lt1"/>
                  </a:solidFill>
                  <a:effectLst/>
                  <a:uFillTx/>
                  <a:latin typeface="Calibri"/>
                </a:endParaRPr>
              </a:p>
            </p:txBody>
          </p:sp>
          <p:sp>
            <p:nvSpPr>
              <p:cNvPr id="495" name="TextBox 97"/>
              <p:cNvSpPr/>
              <p:nvPr/>
            </p:nvSpPr>
            <p:spPr>
              <a:xfrm>
                <a:off x="6328800" y="3045240"/>
                <a:ext cx="30816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spAutoFit/>
              </a:bodyPr>
              <a:p>
                <a:pPr defTabSz="457200">
                  <a:lnSpc>
                    <a:spcPct val="100000"/>
                  </a:lnSpc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libri"/>
                  </a:rPr>
                  <a:t>1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96" name="TextBox 98"/>
              <p:cNvSpPr/>
              <p:nvPr/>
            </p:nvSpPr>
            <p:spPr>
              <a:xfrm>
                <a:off x="6982200" y="3045240"/>
                <a:ext cx="30816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spAutoFit/>
              </a:bodyPr>
              <a:p>
                <a:pPr defTabSz="457200">
                  <a:lnSpc>
                    <a:spcPct val="100000"/>
                  </a:lnSpc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libri"/>
                  </a:rPr>
                  <a:t>2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97" name="TextBox 99"/>
              <p:cNvSpPr/>
              <p:nvPr/>
            </p:nvSpPr>
            <p:spPr>
              <a:xfrm>
                <a:off x="7626600" y="3045240"/>
                <a:ext cx="30816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spAutoFit/>
              </a:bodyPr>
              <a:p>
                <a:pPr defTabSz="457200">
                  <a:lnSpc>
                    <a:spcPct val="100000"/>
                  </a:lnSpc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libri"/>
                  </a:rPr>
                  <a:t>3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98" name="TextBox 100"/>
              <p:cNvSpPr/>
              <p:nvPr/>
            </p:nvSpPr>
            <p:spPr>
              <a:xfrm>
                <a:off x="8279640" y="3045240"/>
                <a:ext cx="30816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spAutoFit/>
              </a:bodyPr>
              <a:p>
                <a:pPr defTabSz="457200">
                  <a:lnSpc>
                    <a:spcPct val="100000"/>
                  </a:lnSpc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libri"/>
                  </a:rPr>
                  <a:t>4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499" name="TextBox 101"/>
              <p:cNvSpPr/>
              <p:nvPr/>
            </p:nvSpPr>
            <p:spPr>
              <a:xfrm>
                <a:off x="8967600" y="3045240"/>
                <a:ext cx="30816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spAutoFit/>
              </a:bodyPr>
              <a:p>
                <a:pPr defTabSz="457200">
                  <a:lnSpc>
                    <a:spcPct val="100000"/>
                  </a:lnSpc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libri"/>
                  </a:rPr>
                  <a:t>5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00" name="TextBox 102"/>
              <p:cNvSpPr/>
              <p:nvPr/>
            </p:nvSpPr>
            <p:spPr>
              <a:xfrm>
                <a:off x="9603360" y="3045240"/>
                <a:ext cx="30816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spAutoFit/>
              </a:bodyPr>
              <a:p>
                <a:pPr defTabSz="457200">
                  <a:lnSpc>
                    <a:spcPct val="100000"/>
                  </a:lnSpc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libri"/>
                  </a:rPr>
                  <a:t>6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01" name="TextBox 103"/>
              <p:cNvSpPr/>
              <p:nvPr/>
            </p:nvSpPr>
            <p:spPr>
              <a:xfrm>
                <a:off x="2907000" y="3045240"/>
                <a:ext cx="51192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spAutoFit/>
              </a:bodyPr>
              <a:p>
                <a:pPr algn="ctr" defTabSz="457200">
                  <a:lnSpc>
                    <a:spcPct val="100000"/>
                  </a:lnSpc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libri"/>
                  </a:rPr>
                  <a:t>-4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02" name="TextBox 104"/>
              <p:cNvSpPr/>
              <p:nvPr/>
            </p:nvSpPr>
            <p:spPr>
              <a:xfrm>
                <a:off x="2233800" y="3045240"/>
                <a:ext cx="51192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spAutoFit/>
              </a:bodyPr>
              <a:p>
                <a:pPr algn="ctr" defTabSz="457200">
                  <a:lnSpc>
                    <a:spcPct val="100000"/>
                  </a:lnSpc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libri"/>
                  </a:rPr>
                  <a:t>-5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03" name="TextBox 105"/>
              <p:cNvSpPr/>
              <p:nvPr/>
            </p:nvSpPr>
            <p:spPr>
              <a:xfrm>
                <a:off x="1650240" y="3045240"/>
                <a:ext cx="51192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spAutoFit/>
              </a:bodyPr>
              <a:p>
                <a:pPr algn="ctr" defTabSz="457200">
                  <a:lnSpc>
                    <a:spcPct val="100000"/>
                  </a:lnSpc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libri"/>
                  </a:rPr>
                  <a:t>-6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04" name="TextBox 51"/>
              <p:cNvSpPr/>
              <p:nvPr/>
            </p:nvSpPr>
            <p:spPr>
              <a:xfrm>
                <a:off x="3904920" y="3033000"/>
                <a:ext cx="511920" cy="2970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spAutoFit/>
              </a:bodyPr>
              <a:p>
                <a:pPr algn="ctr" defTabSz="457200">
                  <a:lnSpc>
                    <a:spcPct val="100000"/>
                  </a:lnSpc>
                </a:pPr>
                <a:r>
                  <a:rPr lang="fr-FR" sz="1340" b="0" u="none" strike="noStrike">
                    <a:solidFill>
                      <a:schemeClr val="dk1"/>
                    </a:solidFill>
                    <a:effectLst/>
                    <a:uFillTx/>
                    <a:latin typeface="Calibri"/>
                  </a:rPr>
                  <a:t>-2,5</a:t>
                </a:r>
                <a:endParaRPr lang="en-US" sz="134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</p:grpSp>
      <p:sp>
        <p:nvSpPr>
          <p:cNvPr id="505" name="ZoneTexte 9"/>
          <p:cNvSpPr/>
          <p:nvPr/>
        </p:nvSpPr>
        <p:spPr>
          <a:xfrm>
            <a:off x="623520" y="659520"/>
            <a:ext cx="79750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lit :« 5 est l’abscisse du point N et  -2,5 est l’abscisse du point P »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06" name="Picture 45"/>
          <p:cNvPicPr/>
          <p:nvPr/>
        </p:nvPicPr>
        <p:blipFill>
          <a:blip r:embed="rId1"/>
          <a:stretch/>
        </p:blipFill>
        <p:spPr>
          <a:xfrm flipH="1" rot="16200000">
            <a:off x="8698320" y="1630080"/>
            <a:ext cx="943560" cy="792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7" name="TextBox 47"/>
          <p:cNvSpPr/>
          <p:nvPr/>
        </p:nvSpPr>
        <p:spPr>
          <a:xfrm>
            <a:off x="8758440" y="2456280"/>
            <a:ext cx="7110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08" name="Picture 48"/>
          <p:cNvPicPr/>
          <p:nvPr/>
        </p:nvPicPr>
        <p:blipFill>
          <a:blip r:embed="rId2"/>
          <a:stretch/>
        </p:blipFill>
        <p:spPr>
          <a:xfrm flipH="1" rot="16200000">
            <a:off x="3787560" y="1688040"/>
            <a:ext cx="943560" cy="792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9" name="TextBox 49"/>
          <p:cNvSpPr/>
          <p:nvPr/>
        </p:nvSpPr>
        <p:spPr>
          <a:xfrm>
            <a:off x="3847680" y="2514600"/>
            <a:ext cx="7110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P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0" name="Rounded Rectangle 50"/>
          <p:cNvSpPr/>
          <p:nvPr/>
        </p:nvSpPr>
        <p:spPr>
          <a:xfrm rot="5400000">
            <a:off x="4095000" y="3012480"/>
            <a:ext cx="16776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11" name="TextBox 50"/>
          <p:cNvSpPr/>
          <p:nvPr/>
        </p:nvSpPr>
        <p:spPr>
          <a:xfrm>
            <a:off x="5660640" y="254160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2" name="TextBox 54"/>
          <p:cNvSpPr/>
          <p:nvPr/>
        </p:nvSpPr>
        <p:spPr>
          <a:xfrm>
            <a:off x="6353640" y="254628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I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3" name="Rectangle 53"/>
          <p:cNvSpPr/>
          <p:nvPr/>
        </p:nvSpPr>
        <p:spPr>
          <a:xfrm>
            <a:off x="11469960" y="403200"/>
            <a:ext cx="337320" cy="3373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609480">
              <a:lnSpc>
                <a:spcPct val="100000"/>
              </a:lnSpc>
            </a:pP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14" name="Image 19"/>
          <p:cNvPicPr/>
          <p:nvPr/>
        </p:nvPicPr>
        <p:blipFill>
          <a:blip r:embed="rId3"/>
          <a:stretch/>
        </p:blipFill>
        <p:spPr>
          <a:xfrm>
            <a:off x="11404440" y="1133640"/>
            <a:ext cx="468720" cy="4687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515" name="Group 52"/>
          <p:cNvGrpSpPr/>
          <p:nvPr/>
        </p:nvGrpSpPr>
        <p:grpSpPr>
          <a:xfrm>
            <a:off x="826200" y="3951000"/>
            <a:ext cx="10621080" cy="1028520"/>
            <a:chOff x="826200" y="3951000"/>
            <a:chExt cx="10621080" cy="1028520"/>
          </a:xfrm>
        </p:grpSpPr>
        <p:sp>
          <p:nvSpPr>
            <p:cNvPr id="516" name="Rectangle 54"/>
            <p:cNvSpPr/>
            <p:nvPr/>
          </p:nvSpPr>
          <p:spPr>
            <a:xfrm>
              <a:off x="826200" y="3951000"/>
              <a:ext cx="10476000" cy="10285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15715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17" name="Rectangle 55"/>
            <p:cNvSpPr/>
            <p:nvPr/>
          </p:nvSpPr>
          <p:spPr>
            <a:xfrm>
              <a:off x="1019160" y="4117680"/>
              <a:ext cx="10428120" cy="830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L’abscisse</a:t>
              </a: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 d’un point est le nombre qui repère sa position par rapport à l’origine sur la droite numérique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18" name="ZoneTexte 4"/>
          <p:cNvSpPr/>
          <p:nvPr/>
        </p:nvSpPr>
        <p:spPr>
          <a:xfrm>
            <a:off x="826200" y="5115240"/>
            <a:ext cx="423684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Exemple: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l’abscisse du point P est : -2,5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l’abscisse du point N est : 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Rectangle 8"/>
          <p:cNvSpPr/>
          <p:nvPr/>
        </p:nvSpPr>
        <p:spPr>
          <a:xfrm>
            <a:off x="1523880" y="-123120"/>
            <a:ext cx="122760" cy="24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lIns="60840" tIns="30600" rIns="60840" bIns="30600" anchor="ctr">
            <a:sp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20" name="ZoneTexte 9"/>
          <p:cNvSpPr/>
          <p:nvPr/>
        </p:nvSpPr>
        <p:spPr>
          <a:xfrm>
            <a:off x="889920" y="317520"/>
            <a:ext cx="1015884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Je vais déterminer l’abscisse des points A;B;C et D sur la droite numérique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1" name="ZoneTexte 9"/>
          <p:cNvSpPr/>
          <p:nvPr/>
        </p:nvSpPr>
        <p:spPr>
          <a:xfrm>
            <a:off x="623520" y="659520"/>
            <a:ext cx="79750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lit et explique comment déterminer l’abscisse de chaque point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2" name="Rectangle 53"/>
          <p:cNvSpPr/>
          <p:nvPr/>
        </p:nvSpPr>
        <p:spPr>
          <a:xfrm>
            <a:off x="11469960" y="403200"/>
            <a:ext cx="337320" cy="3373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609480">
              <a:lnSpc>
                <a:spcPct val="100000"/>
              </a:lnSpc>
            </a:pP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23" name="Image 19"/>
          <p:cNvPicPr/>
          <p:nvPr/>
        </p:nvPicPr>
        <p:blipFill>
          <a:blip r:embed="rId1"/>
          <a:stretch/>
        </p:blipFill>
        <p:spPr>
          <a:xfrm>
            <a:off x="11404440" y="1133640"/>
            <a:ext cx="468720" cy="468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4" name="Image 5"/>
          <p:cNvPicPr/>
          <p:nvPr/>
        </p:nvPicPr>
        <p:blipFill>
          <a:blip r:embed="rId2"/>
          <a:stretch/>
        </p:blipFill>
        <p:spPr>
          <a:xfrm>
            <a:off x="889920" y="966960"/>
            <a:ext cx="9921960" cy="5161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5" name="ZoneTexte 1"/>
          <p:cNvSpPr/>
          <p:nvPr/>
        </p:nvSpPr>
        <p:spPr>
          <a:xfrm>
            <a:off x="4263120" y="3429000"/>
            <a:ext cx="630000" cy="369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6" name="ZoneTexte 2"/>
          <p:cNvSpPr/>
          <p:nvPr/>
        </p:nvSpPr>
        <p:spPr>
          <a:xfrm>
            <a:off x="5873760" y="3429000"/>
            <a:ext cx="630000" cy="369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7" name="ZoneTexte 3"/>
          <p:cNvSpPr/>
          <p:nvPr/>
        </p:nvSpPr>
        <p:spPr>
          <a:xfrm>
            <a:off x="6831360" y="3468240"/>
            <a:ext cx="630000" cy="3690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8" name="ZoneTexte 4"/>
          <p:cNvSpPr/>
          <p:nvPr/>
        </p:nvSpPr>
        <p:spPr>
          <a:xfrm>
            <a:off x="8418960" y="3467520"/>
            <a:ext cx="630000" cy="3690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9" name="Rectangle 7"/>
          <p:cNvSpPr/>
          <p:nvPr/>
        </p:nvSpPr>
        <p:spPr>
          <a:xfrm>
            <a:off x="8714520" y="4075920"/>
            <a:ext cx="651240" cy="28188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30" name="Rectangle 8"/>
          <p:cNvSpPr/>
          <p:nvPr/>
        </p:nvSpPr>
        <p:spPr>
          <a:xfrm>
            <a:off x="8714520" y="4547880"/>
            <a:ext cx="733680" cy="28188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31" name="Rectangle 9"/>
          <p:cNvSpPr/>
          <p:nvPr/>
        </p:nvSpPr>
        <p:spPr>
          <a:xfrm>
            <a:off x="8724600" y="5049360"/>
            <a:ext cx="950040" cy="28188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32" name="Rectangle 10"/>
          <p:cNvSpPr/>
          <p:nvPr/>
        </p:nvSpPr>
        <p:spPr>
          <a:xfrm>
            <a:off x="8763840" y="5521320"/>
            <a:ext cx="950040" cy="28188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8" dur="indefinite" restart="never" nodeType="tmRoot">
          <p:childTnLst>
            <p:seq>
              <p:cTn id="169" dur="indefinite" nodeType="mainSeq">
                <p:childTnLst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ZoneTexte 9"/>
          <p:cNvSpPr/>
          <p:nvPr/>
        </p:nvSpPr>
        <p:spPr>
          <a:xfrm>
            <a:off x="780120" y="250560"/>
            <a:ext cx="557892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Quelle est l’abscisse du point M 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534" name="Straight Connector 112"/>
          <p:cNvCxnSpPr/>
          <p:nvPr/>
        </p:nvCxnSpPr>
        <p:spPr>
          <a:xfrm flipH="1" flipV="1">
            <a:off x="2106360" y="2393280"/>
            <a:ext cx="7922520" cy="3888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35" name="Straight Connector 122"/>
          <p:cNvCxnSpPr/>
          <p:nvPr/>
        </p:nvCxnSpPr>
        <p:spPr>
          <a:xfrm flipH="1" flipV="1">
            <a:off x="2106360" y="2514240"/>
            <a:ext cx="7922520" cy="252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36" name="Straight Connector 128"/>
          <p:cNvCxnSpPr/>
          <p:nvPr/>
        </p:nvCxnSpPr>
        <p:spPr>
          <a:xfrm flipH="1" flipV="1">
            <a:off x="2106360" y="2635200"/>
            <a:ext cx="7910640" cy="288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37" name="Straight Connector 134"/>
          <p:cNvCxnSpPr>
            <a:stCxn id="538" idx="1"/>
          </p:cNvCxnSpPr>
          <p:nvPr/>
        </p:nvCxnSpPr>
        <p:spPr>
          <a:xfrm flipH="1" flipV="1">
            <a:off x="2106360" y="2755800"/>
            <a:ext cx="7911360" cy="72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39" name="Straight Connector 146"/>
          <p:cNvCxnSpPr/>
          <p:nvPr/>
        </p:nvCxnSpPr>
        <p:spPr>
          <a:xfrm flipH="1" flipV="1">
            <a:off x="2109240" y="2977200"/>
            <a:ext cx="7919640" cy="3204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40" name="Straight Connector 152"/>
          <p:cNvCxnSpPr/>
          <p:nvPr/>
        </p:nvCxnSpPr>
        <p:spPr>
          <a:xfrm flipH="1" flipV="1">
            <a:off x="2109240" y="3121200"/>
            <a:ext cx="7919640" cy="108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41" name="Straight Connector 158"/>
          <p:cNvCxnSpPr/>
          <p:nvPr/>
        </p:nvCxnSpPr>
        <p:spPr>
          <a:xfrm flipH="1">
            <a:off x="2106360" y="3263400"/>
            <a:ext cx="7922520" cy="252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42" name="Straight Connector 170"/>
          <p:cNvCxnSpPr/>
          <p:nvPr/>
        </p:nvCxnSpPr>
        <p:spPr>
          <a:xfrm flipH="1" flipV="1">
            <a:off x="2109240" y="3382920"/>
            <a:ext cx="7919640" cy="36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43" name="Straight Connector 111"/>
          <p:cNvCxnSpPr/>
          <p:nvPr/>
        </p:nvCxnSpPr>
        <p:spPr>
          <a:xfrm>
            <a:off x="5541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44" name="Straight Connector 113"/>
          <p:cNvCxnSpPr/>
          <p:nvPr/>
        </p:nvCxnSpPr>
        <p:spPr>
          <a:xfrm>
            <a:off x="56732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45" name="Straight Connector 114"/>
          <p:cNvCxnSpPr/>
          <p:nvPr/>
        </p:nvCxnSpPr>
        <p:spPr>
          <a:xfrm>
            <a:off x="58046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46" name="Straight Connector 115"/>
          <p:cNvCxnSpPr/>
          <p:nvPr/>
        </p:nvCxnSpPr>
        <p:spPr>
          <a:xfrm>
            <a:off x="5936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47" name="Straight Connector 116"/>
          <p:cNvCxnSpPr/>
          <p:nvPr/>
        </p:nvCxnSpPr>
        <p:spPr>
          <a:xfrm>
            <a:off x="60674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48" name="Straight Connector 117"/>
          <p:cNvCxnSpPr/>
          <p:nvPr/>
        </p:nvCxnSpPr>
        <p:spPr>
          <a:xfrm>
            <a:off x="67248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49" name="Straight Connector 118"/>
          <p:cNvCxnSpPr/>
          <p:nvPr/>
        </p:nvCxnSpPr>
        <p:spPr>
          <a:xfrm>
            <a:off x="61988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50" name="Straight Connector 119"/>
          <p:cNvCxnSpPr/>
          <p:nvPr/>
        </p:nvCxnSpPr>
        <p:spPr>
          <a:xfrm>
            <a:off x="63302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51" name="Straight Connector 120"/>
          <p:cNvCxnSpPr/>
          <p:nvPr/>
        </p:nvCxnSpPr>
        <p:spPr>
          <a:xfrm>
            <a:off x="64620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52" name="Straight Connector 121"/>
          <p:cNvCxnSpPr/>
          <p:nvPr/>
        </p:nvCxnSpPr>
        <p:spPr>
          <a:xfrm>
            <a:off x="65934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53" name="Straight Connector 123"/>
          <p:cNvCxnSpPr/>
          <p:nvPr/>
        </p:nvCxnSpPr>
        <p:spPr>
          <a:xfrm>
            <a:off x="738216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54" name="Straight Connector 124"/>
          <p:cNvCxnSpPr/>
          <p:nvPr/>
        </p:nvCxnSpPr>
        <p:spPr>
          <a:xfrm>
            <a:off x="6856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55" name="Straight Connector 125"/>
          <p:cNvCxnSpPr/>
          <p:nvPr/>
        </p:nvCxnSpPr>
        <p:spPr>
          <a:xfrm>
            <a:off x="69876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56" name="Straight Connector 126"/>
          <p:cNvCxnSpPr/>
          <p:nvPr/>
        </p:nvCxnSpPr>
        <p:spPr>
          <a:xfrm>
            <a:off x="71190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57" name="Straight Connector 127"/>
          <p:cNvCxnSpPr/>
          <p:nvPr/>
        </p:nvCxnSpPr>
        <p:spPr>
          <a:xfrm>
            <a:off x="7250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58" name="Straight Connector 129"/>
          <p:cNvCxnSpPr/>
          <p:nvPr/>
        </p:nvCxnSpPr>
        <p:spPr>
          <a:xfrm>
            <a:off x="80395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59" name="Straight Connector 130"/>
          <p:cNvCxnSpPr/>
          <p:nvPr/>
        </p:nvCxnSpPr>
        <p:spPr>
          <a:xfrm>
            <a:off x="75135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60" name="Straight Connector 131"/>
          <p:cNvCxnSpPr/>
          <p:nvPr/>
        </p:nvCxnSpPr>
        <p:spPr>
          <a:xfrm>
            <a:off x="7644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61" name="Straight Connector 132"/>
          <p:cNvCxnSpPr/>
          <p:nvPr/>
        </p:nvCxnSpPr>
        <p:spPr>
          <a:xfrm>
            <a:off x="77763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62" name="Straight Connector 133"/>
          <p:cNvCxnSpPr/>
          <p:nvPr/>
        </p:nvCxnSpPr>
        <p:spPr>
          <a:xfrm>
            <a:off x="7907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63" name="Straight Connector 135"/>
          <p:cNvCxnSpPr/>
          <p:nvPr/>
        </p:nvCxnSpPr>
        <p:spPr>
          <a:xfrm>
            <a:off x="86968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64" name="Straight Connector 136"/>
          <p:cNvCxnSpPr/>
          <p:nvPr/>
        </p:nvCxnSpPr>
        <p:spPr>
          <a:xfrm>
            <a:off x="81709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65" name="Straight Connector 137"/>
          <p:cNvCxnSpPr/>
          <p:nvPr/>
        </p:nvCxnSpPr>
        <p:spPr>
          <a:xfrm>
            <a:off x="83023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66" name="Straight Connector 138"/>
          <p:cNvCxnSpPr/>
          <p:nvPr/>
        </p:nvCxnSpPr>
        <p:spPr>
          <a:xfrm>
            <a:off x="84337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67" name="Straight Connector 139"/>
          <p:cNvCxnSpPr/>
          <p:nvPr/>
        </p:nvCxnSpPr>
        <p:spPr>
          <a:xfrm>
            <a:off x="85651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68" name="Straight Connector 141"/>
          <p:cNvCxnSpPr/>
          <p:nvPr/>
        </p:nvCxnSpPr>
        <p:spPr>
          <a:xfrm>
            <a:off x="93538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69" name="Straight Connector 142"/>
          <p:cNvCxnSpPr/>
          <p:nvPr/>
        </p:nvCxnSpPr>
        <p:spPr>
          <a:xfrm>
            <a:off x="88282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70" name="Straight Connector 143"/>
          <p:cNvCxnSpPr/>
          <p:nvPr/>
        </p:nvCxnSpPr>
        <p:spPr>
          <a:xfrm>
            <a:off x="89596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71" name="Straight Connector 144"/>
          <p:cNvCxnSpPr/>
          <p:nvPr/>
        </p:nvCxnSpPr>
        <p:spPr>
          <a:xfrm>
            <a:off x="90910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72" name="Straight Connector 145"/>
          <p:cNvCxnSpPr/>
          <p:nvPr/>
        </p:nvCxnSpPr>
        <p:spPr>
          <a:xfrm>
            <a:off x="9222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73" name="Straight Connector 147"/>
          <p:cNvCxnSpPr/>
          <p:nvPr/>
        </p:nvCxnSpPr>
        <p:spPr>
          <a:xfrm>
            <a:off x="100112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74" name="Straight Connector 148"/>
          <p:cNvCxnSpPr/>
          <p:nvPr/>
        </p:nvCxnSpPr>
        <p:spPr>
          <a:xfrm>
            <a:off x="94856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75" name="Straight Connector 149"/>
          <p:cNvCxnSpPr/>
          <p:nvPr/>
        </p:nvCxnSpPr>
        <p:spPr>
          <a:xfrm>
            <a:off x="9617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76" name="Straight Connector 150"/>
          <p:cNvCxnSpPr/>
          <p:nvPr/>
        </p:nvCxnSpPr>
        <p:spPr>
          <a:xfrm>
            <a:off x="97484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77" name="Straight Connector 151"/>
          <p:cNvCxnSpPr/>
          <p:nvPr/>
        </p:nvCxnSpPr>
        <p:spPr>
          <a:xfrm>
            <a:off x="98798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78" name="Straight Connector 153"/>
          <p:cNvCxnSpPr/>
          <p:nvPr/>
        </p:nvCxnSpPr>
        <p:spPr>
          <a:xfrm>
            <a:off x="4884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79" name="Straight Connector 154"/>
          <p:cNvCxnSpPr/>
          <p:nvPr/>
        </p:nvCxnSpPr>
        <p:spPr>
          <a:xfrm>
            <a:off x="50158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80" name="Straight Connector 155"/>
          <p:cNvCxnSpPr/>
          <p:nvPr/>
        </p:nvCxnSpPr>
        <p:spPr>
          <a:xfrm>
            <a:off x="51472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81" name="Straight Connector 156"/>
          <p:cNvCxnSpPr/>
          <p:nvPr/>
        </p:nvCxnSpPr>
        <p:spPr>
          <a:xfrm>
            <a:off x="52786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82" name="Straight Connector 157"/>
          <p:cNvCxnSpPr/>
          <p:nvPr/>
        </p:nvCxnSpPr>
        <p:spPr>
          <a:xfrm>
            <a:off x="54100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83" name="Straight Connector 159"/>
          <p:cNvCxnSpPr/>
          <p:nvPr/>
        </p:nvCxnSpPr>
        <p:spPr>
          <a:xfrm>
            <a:off x="42271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84" name="Straight Connector 160"/>
          <p:cNvCxnSpPr/>
          <p:nvPr/>
        </p:nvCxnSpPr>
        <p:spPr>
          <a:xfrm>
            <a:off x="43585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85" name="Straight Connector 161"/>
          <p:cNvCxnSpPr/>
          <p:nvPr/>
        </p:nvCxnSpPr>
        <p:spPr>
          <a:xfrm>
            <a:off x="44899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86" name="Straight Connector 162"/>
          <p:cNvCxnSpPr/>
          <p:nvPr/>
        </p:nvCxnSpPr>
        <p:spPr>
          <a:xfrm>
            <a:off x="46213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87" name="Straight Connector 163"/>
          <p:cNvCxnSpPr/>
          <p:nvPr/>
        </p:nvCxnSpPr>
        <p:spPr>
          <a:xfrm>
            <a:off x="47527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88" name="Straight Connector 165"/>
          <p:cNvCxnSpPr/>
          <p:nvPr/>
        </p:nvCxnSpPr>
        <p:spPr>
          <a:xfrm>
            <a:off x="3569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89" name="Straight Connector 166"/>
          <p:cNvCxnSpPr/>
          <p:nvPr/>
        </p:nvCxnSpPr>
        <p:spPr>
          <a:xfrm>
            <a:off x="37011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90" name="Straight Connector 167"/>
          <p:cNvCxnSpPr/>
          <p:nvPr/>
        </p:nvCxnSpPr>
        <p:spPr>
          <a:xfrm>
            <a:off x="38325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91" name="Straight Connector 168"/>
          <p:cNvCxnSpPr/>
          <p:nvPr/>
        </p:nvCxnSpPr>
        <p:spPr>
          <a:xfrm>
            <a:off x="3963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92" name="Straight Connector 169"/>
          <p:cNvCxnSpPr/>
          <p:nvPr/>
        </p:nvCxnSpPr>
        <p:spPr>
          <a:xfrm>
            <a:off x="40957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93" name="Straight Connector 171"/>
          <p:cNvCxnSpPr/>
          <p:nvPr/>
        </p:nvCxnSpPr>
        <p:spPr>
          <a:xfrm>
            <a:off x="29124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94" name="Straight Connector 172"/>
          <p:cNvCxnSpPr/>
          <p:nvPr/>
        </p:nvCxnSpPr>
        <p:spPr>
          <a:xfrm>
            <a:off x="30438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95" name="Straight Connector 173"/>
          <p:cNvCxnSpPr/>
          <p:nvPr/>
        </p:nvCxnSpPr>
        <p:spPr>
          <a:xfrm>
            <a:off x="3175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96" name="Straight Connector 174"/>
          <p:cNvCxnSpPr/>
          <p:nvPr/>
        </p:nvCxnSpPr>
        <p:spPr>
          <a:xfrm>
            <a:off x="3306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597" name="Straight Connector 175"/>
          <p:cNvCxnSpPr/>
          <p:nvPr/>
        </p:nvCxnSpPr>
        <p:spPr>
          <a:xfrm>
            <a:off x="3438360" y="2278440"/>
            <a:ext cx="360" cy="1224360"/>
          </a:xfrm>
          <a:prstGeom prst="straightConnector1">
            <a:avLst/>
          </a:prstGeom>
          <a:ln w="19050">
            <a:solidFill>
              <a:srgbClr val="FFFFFF">
                <a:lumMod val="85000"/>
              </a:srgbClr>
            </a:solidFill>
          </a:ln>
        </p:spPr>
      </p:cxnSp>
      <p:cxnSp>
        <p:nvCxnSpPr>
          <p:cNvPr id="598" name="Straight Connector 176"/>
          <p:cNvCxnSpPr/>
          <p:nvPr/>
        </p:nvCxnSpPr>
        <p:spPr>
          <a:xfrm>
            <a:off x="21236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599" name="Straight Connector 177"/>
          <p:cNvCxnSpPr/>
          <p:nvPr/>
        </p:nvCxnSpPr>
        <p:spPr>
          <a:xfrm>
            <a:off x="2255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00" name="Straight Connector 178"/>
          <p:cNvCxnSpPr/>
          <p:nvPr/>
        </p:nvCxnSpPr>
        <p:spPr>
          <a:xfrm>
            <a:off x="23864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01" name="Straight Connector 179"/>
          <p:cNvCxnSpPr/>
          <p:nvPr/>
        </p:nvCxnSpPr>
        <p:spPr>
          <a:xfrm>
            <a:off x="2518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02" name="Straight Connector 180"/>
          <p:cNvCxnSpPr/>
          <p:nvPr/>
        </p:nvCxnSpPr>
        <p:spPr>
          <a:xfrm>
            <a:off x="26496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03" name="Straight Connector 181"/>
          <p:cNvCxnSpPr/>
          <p:nvPr/>
        </p:nvCxnSpPr>
        <p:spPr>
          <a:xfrm>
            <a:off x="27810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04" name="Straight Connector 164"/>
          <p:cNvCxnSpPr/>
          <p:nvPr/>
        </p:nvCxnSpPr>
        <p:spPr>
          <a:xfrm>
            <a:off x="34470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05" name="Straight Connector 453"/>
          <p:cNvCxnSpPr/>
          <p:nvPr/>
        </p:nvCxnSpPr>
        <p:spPr>
          <a:xfrm flipH="1">
            <a:off x="2120040" y="2274840"/>
            <a:ext cx="7896960" cy="288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06" name="Straight Connector 454"/>
          <p:cNvCxnSpPr/>
          <p:nvPr/>
        </p:nvCxnSpPr>
        <p:spPr>
          <a:xfrm flipH="1" flipV="1">
            <a:off x="2109240" y="3502440"/>
            <a:ext cx="7919640" cy="86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sp>
        <p:nvSpPr>
          <p:cNvPr id="607" name="AutoShape 2"/>
          <p:cNvSpPr/>
          <p:nvPr/>
        </p:nvSpPr>
        <p:spPr>
          <a:xfrm>
            <a:off x="6125760" y="279144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08" name="AutoShape 2"/>
          <p:cNvSpPr/>
          <p:nvPr/>
        </p:nvSpPr>
        <p:spPr>
          <a:xfrm>
            <a:off x="6066360" y="290844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09" name="Rounded Rectangle 222"/>
          <p:cNvSpPr/>
          <p:nvPr/>
        </p:nvSpPr>
        <p:spPr>
          <a:xfrm rot="5400000">
            <a:off x="597096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0" name="TextBox 223"/>
          <p:cNvSpPr/>
          <p:nvPr/>
        </p:nvSpPr>
        <p:spPr>
          <a:xfrm>
            <a:off x="5897880" y="292428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1" name="Rounded Rectangle 224"/>
          <p:cNvSpPr/>
          <p:nvPr/>
        </p:nvSpPr>
        <p:spPr>
          <a:xfrm rot="5400000">
            <a:off x="20329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2" name="Rounded Rectangle 226"/>
          <p:cNvSpPr/>
          <p:nvPr/>
        </p:nvSpPr>
        <p:spPr>
          <a:xfrm rot="5400000">
            <a:off x="26892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3" name="Rounded Rectangle 228"/>
          <p:cNvSpPr/>
          <p:nvPr/>
        </p:nvSpPr>
        <p:spPr>
          <a:xfrm rot="5400000">
            <a:off x="334584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4" name="Rounded Rectangle 230"/>
          <p:cNvSpPr/>
          <p:nvPr/>
        </p:nvSpPr>
        <p:spPr>
          <a:xfrm rot="5400000">
            <a:off x="40021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5" name="Rounded Rectangle 232"/>
          <p:cNvSpPr/>
          <p:nvPr/>
        </p:nvSpPr>
        <p:spPr>
          <a:xfrm rot="5400000">
            <a:off x="46584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6" name="Rounded Rectangle 234"/>
          <p:cNvSpPr/>
          <p:nvPr/>
        </p:nvSpPr>
        <p:spPr>
          <a:xfrm rot="5400000">
            <a:off x="531468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7" name="Rounded Rectangle 236"/>
          <p:cNvSpPr/>
          <p:nvPr/>
        </p:nvSpPr>
        <p:spPr>
          <a:xfrm rot="5400000">
            <a:off x="662724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8" name="Rounded Rectangle 237"/>
          <p:cNvSpPr/>
          <p:nvPr/>
        </p:nvSpPr>
        <p:spPr>
          <a:xfrm rot="5400000">
            <a:off x="72835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9" name="Rounded Rectangle 238"/>
          <p:cNvSpPr/>
          <p:nvPr/>
        </p:nvSpPr>
        <p:spPr>
          <a:xfrm rot="5400000">
            <a:off x="79398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0" name="Rounded Rectangle 239"/>
          <p:cNvSpPr/>
          <p:nvPr/>
        </p:nvSpPr>
        <p:spPr>
          <a:xfrm rot="5400000">
            <a:off x="859608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1" name="Rounded Rectangle 240"/>
          <p:cNvSpPr/>
          <p:nvPr/>
        </p:nvSpPr>
        <p:spPr>
          <a:xfrm rot="5400000">
            <a:off x="92527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38" name="Rounded Rectangle 241"/>
          <p:cNvSpPr/>
          <p:nvPr/>
        </p:nvSpPr>
        <p:spPr>
          <a:xfrm rot="5400000">
            <a:off x="99090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2" name="TextBox 242"/>
          <p:cNvSpPr/>
          <p:nvPr/>
        </p:nvSpPr>
        <p:spPr>
          <a:xfrm>
            <a:off x="6533640" y="292428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3" name="TextBox 248"/>
          <p:cNvSpPr/>
          <p:nvPr/>
        </p:nvSpPr>
        <p:spPr>
          <a:xfrm>
            <a:off x="7726680" y="230184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4" name="Rectangle 186"/>
          <p:cNvSpPr/>
          <p:nvPr/>
        </p:nvSpPr>
        <p:spPr>
          <a:xfrm>
            <a:off x="2471400" y="1503720"/>
            <a:ext cx="7038360" cy="48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533"/>
              </a:spcAf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Quelle est l'abscisse du point M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5" name="Rounded Rectangle 187"/>
          <p:cNvSpPr/>
          <p:nvPr/>
        </p:nvSpPr>
        <p:spPr>
          <a:xfrm>
            <a:off x="1104840" y="395892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3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6" name="Rounded Rectangle 189"/>
          <p:cNvSpPr/>
          <p:nvPr/>
        </p:nvSpPr>
        <p:spPr>
          <a:xfrm>
            <a:off x="9314280" y="398556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-3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27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1360" y="1097640"/>
            <a:ext cx="535320" cy="53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8" name="Rectangle 105"/>
          <p:cNvSpPr/>
          <p:nvPr/>
        </p:nvSpPr>
        <p:spPr>
          <a:xfrm>
            <a:off x="1104840" y="1380960"/>
            <a:ext cx="10125720" cy="249516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9" name="ZoneTexte 9"/>
          <p:cNvSpPr/>
          <p:nvPr/>
        </p:nvSpPr>
        <p:spPr>
          <a:xfrm>
            <a:off x="792720" y="586800"/>
            <a:ext cx="10286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demande aux élèves de répondre sur les ardoises. L'enseignant s'assure que plusieurs élèves participent.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0" name="TextBox 103"/>
          <p:cNvSpPr/>
          <p:nvPr/>
        </p:nvSpPr>
        <p:spPr>
          <a:xfrm>
            <a:off x="5754960" y="230184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1" name="TextBox 108"/>
          <p:cNvSpPr/>
          <p:nvPr/>
        </p:nvSpPr>
        <p:spPr>
          <a:xfrm>
            <a:off x="6412320" y="230184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I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32" name="Straight Arrow Connector 300"/>
          <p:cNvCxnSpPr/>
          <p:nvPr/>
        </p:nvCxnSpPr>
        <p:spPr>
          <a:xfrm flipV="1">
            <a:off x="1708200" y="2824200"/>
            <a:ext cx="8671680" cy="38880"/>
          </a:xfrm>
          <a:prstGeom prst="straightConnector1">
            <a:avLst/>
          </a:prstGeom>
          <a:ln w="28575">
            <a:solidFill>
              <a:srgbClr val="000000"/>
            </a:solidFill>
            <a:headEnd len="med" type="triangle" w="med"/>
            <a:tailEnd len="med" type="triangle" w="med"/>
          </a:ln>
        </p:spPr>
      </p:cxnSp>
      <p:sp>
        <p:nvSpPr>
          <p:cNvPr id="633" name="Rectangle 301"/>
          <p:cNvSpPr/>
          <p:nvPr/>
        </p:nvSpPr>
        <p:spPr>
          <a:xfrm>
            <a:off x="1486080" y="2468880"/>
            <a:ext cx="447480" cy="749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34" name="Rectangle: Rounded Corners 24"/>
          <p:cNvSpPr/>
          <p:nvPr/>
        </p:nvSpPr>
        <p:spPr>
          <a:xfrm>
            <a:off x="10974240" y="41976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8" dur="indefinite" restart="never" nodeType="tmRoot">
          <p:childTnLst>
            <p:seq>
              <p:cTn id="199" dur="indefinite" nodeType="mainSeq">
                <p:childTnLst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04" dur="10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05" dur="1000" fill="hold"/>
                                        <p:tgtEl>
                                          <p:spTgt spid="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6" dur="1000" fill="hold"/>
                                        <p:tgtEl>
                                          <p:spTgt spid="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10" dur="10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11" dur="1000" fill="hold"/>
                                        <p:tgtEl>
                                          <p:spTgt spid="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2" dur="1000" fill="hold"/>
                                        <p:tgtEl>
                                          <p:spTgt spid="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ZoneTexte 9"/>
          <p:cNvSpPr/>
          <p:nvPr/>
        </p:nvSpPr>
        <p:spPr>
          <a:xfrm>
            <a:off x="780120" y="250560"/>
            <a:ext cx="1055088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L’abscisse du point M est 3.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36" name="Straight Connector 112"/>
          <p:cNvCxnSpPr/>
          <p:nvPr/>
        </p:nvCxnSpPr>
        <p:spPr>
          <a:xfrm flipH="1" flipV="1">
            <a:off x="2106360" y="2393280"/>
            <a:ext cx="7922520" cy="3888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37" name="Straight Connector 122"/>
          <p:cNvCxnSpPr/>
          <p:nvPr/>
        </p:nvCxnSpPr>
        <p:spPr>
          <a:xfrm flipH="1" flipV="1">
            <a:off x="2106360" y="2514240"/>
            <a:ext cx="7922520" cy="252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38" name="Straight Connector 128"/>
          <p:cNvCxnSpPr/>
          <p:nvPr/>
        </p:nvCxnSpPr>
        <p:spPr>
          <a:xfrm flipH="1" flipV="1">
            <a:off x="2106360" y="2635200"/>
            <a:ext cx="7910640" cy="288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39" name="Straight Connector 134"/>
          <p:cNvCxnSpPr>
            <a:stCxn id="640" idx="1"/>
          </p:cNvCxnSpPr>
          <p:nvPr/>
        </p:nvCxnSpPr>
        <p:spPr>
          <a:xfrm flipH="1" flipV="1">
            <a:off x="2106360" y="2755800"/>
            <a:ext cx="7911360" cy="72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41" name="Straight Connector 146"/>
          <p:cNvCxnSpPr/>
          <p:nvPr/>
        </p:nvCxnSpPr>
        <p:spPr>
          <a:xfrm flipH="1" flipV="1">
            <a:off x="2109240" y="2977200"/>
            <a:ext cx="7919640" cy="3204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42" name="Straight Connector 152"/>
          <p:cNvCxnSpPr/>
          <p:nvPr/>
        </p:nvCxnSpPr>
        <p:spPr>
          <a:xfrm flipH="1" flipV="1">
            <a:off x="2109240" y="3121200"/>
            <a:ext cx="7919640" cy="108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43" name="Straight Connector 158"/>
          <p:cNvCxnSpPr/>
          <p:nvPr/>
        </p:nvCxnSpPr>
        <p:spPr>
          <a:xfrm flipH="1">
            <a:off x="2106360" y="3263400"/>
            <a:ext cx="7922520" cy="252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44" name="Straight Connector 170"/>
          <p:cNvCxnSpPr/>
          <p:nvPr/>
        </p:nvCxnSpPr>
        <p:spPr>
          <a:xfrm flipH="1" flipV="1">
            <a:off x="2109240" y="3382920"/>
            <a:ext cx="7919640" cy="36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45" name="Straight Connector 111"/>
          <p:cNvCxnSpPr/>
          <p:nvPr/>
        </p:nvCxnSpPr>
        <p:spPr>
          <a:xfrm>
            <a:off x="5541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46" name="Straight Connector 113"/>
          <p:cNvCxnSpPr/>
          <p:nvPr/>
        </p:nvCxnSpPr>
        <p:spPr>
          <a:xfrm>
            <a:off x="56732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47" name="Straight Connector 114"/>
          <p:cNvCxnSpPr/>
          <p:nvPr/>
        </p:nvCxnSpPr>
        <p:spPr>
          <a:xfrm>
            <a:off x="58046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48" name="Straight Connector 115"/>
          <p:cNvCxnSpPr/>
          <p:nvPr/>
        </p:nvCxnSpPr>
        <p:spPr>
          <a:xfrm>
            <a:off x="5936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49" name="Straight Connector 116"/>
          <p:cNvCxnSpPr/>
          <p:nvPr/>
        </p:nvCxnSpPr>
        <p:spPr>
          <a:xfrm>
            <a:off x="60674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50" name="Straight Connector 117"/>
          <p:cNvCxnSpPr/>
          <p:nvPr/>
        </p:nvCxnSpPr>
        <p:spPr>
          <a:xfrm>
            <a:off x="67248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51" name="Straight Connector 118"/>
          <p:cNvCxnSpPr/>
          <p:nvPr/>
        </p:nvCxnSpPr>
        <p:spPr>
          <a:xfrm>
            <a:off x="61988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52" name="Straight Connector 119"/>
          <p:cNvCxnSpPr/>
          <p:nvPr/>
        </p:nvCxnSpPr>
        <p:spPr>
          <a:xfrm>
            <a:off x="63302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53" name="Straight Connector 120"/>
          <p:cNvCxnSpPr/>
          <p:nvPr/>
        </p:nvCxnSpPr>
        <p:spPr>
          <a:xfrm>
            <a:off x="64620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54" name="Straight Connector 121"/>
          <p:cNvCxnSpPr/>
          <p:nvPr/>
        </p:nvCxnSpPr>
        <p:spPr>
          <a:xfrm>
            <a:off x="65934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55" name="Straight Connector 123"/>
          <p:cNvCxnSpPr/>
          <p:nvPr/>
        </p:nvCxnSpPr>
        <p:spPr>
          <a:xfrm>
            <a:off x="738216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56" name="Straight Connector 124"/>
          <p:cNvCxnSpPr/>
          <p:nvPr/>
        </p:nvCxnSpPr>
        <p:spPr>
          <a:xfrm>
            <a:off x="6856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57" name="Straight Connector 125"/>
          <p:cNvCxnSpPr/>
          <p:nvPr/>
        </p:nvCxnSpPr>
        <p:spPr>
          <a:xfrm>
            <a:off x="69876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58" name="Straight Connector 126"/>
          <p:cNvCxnSpPr/>
          <p:nvPr/>
        </p:nvCxnSpPr>
        <p:spPr>
          <a:xfrm>
            <a:off x="71190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59" name="Straight Connector 127"/>
          <p:cNvCxnSpPr/>
          <p:nvPr/>
        </p:nvCxnSpPr>
        <p:spPr>
          <a:xfrm>
            <a:off x="7250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60" name="Straight Connector 129"/>
          <p:cNvCxnSpPr/>
          <p:nvPr/>
        </p:nvCxnSpPr>
        <p:spPr>
          <a:xfrm>
            <a:off x="80395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61" name="Straight Connector 130"/>
          <p:cNvCxnSpPr/>
          <p:nvPr/>
        </p:nvCxnSpPr>
        <p:spPr>
          <a:xfrm>
            <a:off x="75135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62" name="Straight Connector 131"/>
          <p:cNvCxnSpPr/>
          <p:nvPr/>
        </p:nvCxnSpPr>
        <p:spPr>
          <a:xfrm>
            <a:off x="7644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63" name="Straight Connector 132"/>
          <p:cNvCxnSpPr/>
          <p:nvPr/>
        </p:nvCxnSpPr>
        <p:spPr>
          <a:xfrm>
            <a:off x="77763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64" name="Straight Connector 133"/>
          <p:cNvCxnSpPr/>
          <p:nvPr/>
        </p:nvCxnSpPr>
        <p:spPr>
          <a:xfrm>
            <a:off x="7907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65" name="Straight Connector 135"/>
          <p:cNvCxnSpPr/>
          <p:nvPr/>
        </p:nvCxnSpPr>
        <p:spPr>
          <a:xfrm>
            <a:off x="86968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66" name="Straight Connector 136"/>
          <p:cNvCxnSpPr/>
          <p:nvPr/>
        </p:nvCxnSpPr>
        <p:spPr>
          <a:xfrm>
            <a:off x="81709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67" name="Straight Connector 137"/>
          <p:cNvCxnSpPr/>
          <p:nvPr/>
        </p:nvCxnSpPr>
        <p:spPr>
          <a:xfrm>
            <a:off x="83023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68" name="Straight Connector 138"/>
          <p:cNvCxnSpPr/>
          <p:nvPr/>
        </p:nvCxnSpPr>
        <p:spPr>
          <a:xfrm>
            <a:off x="84337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69" name="Straight Connector 139"/>
          <p:cNvCxnSpPr/>
          <p:nvPr/>
        </p:nvCxnSpPr>
        <p:spPr>
          <a:xfrm>
            <a:off x="85651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70" name="Straight Connector 141"/>
          <p:cNvCxnSpPr/>
          <p:nvPr/>
        </p:nvCxnSpPr>
        <p:spPr>
          <a:xfrm>
            <a:off x="93538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71" name="Straight Connector 142"/>
          <p:cNvCxnSpPr/>
          <p:nvPr/>
        </p:nvCxnSpPr>
        <p:spPr>
          <a:xfrm>
            <a:off x="88282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72" name="Straight Connector 143"/>
          <p:cNvCxnSpPr/>
          <p:nvPr/>
        </p:nvCxnSpPr>
        <p:spPr>
          <a:xfrm>
            <a:off x="89596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73" name="Straight Connector 144"/>
          <p:cNvCxnSpPr/>
          <p:nvPr/>
        </p:nvCxnSpPr>
        <p:spPr>
          <a:xfrm>
            <a:off x="90910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74" name="Straight Connector 145"/>
          <p:cNvCxnSpPr/>
          <p:nvPr/>
        </p:nvCxnSpPr>
        <p:spPr>
          <a:xfrm>
            <a:off x="9222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75" name="Straight Connector 147"/>
          <p:cNvCxnSpPr/>
          <p:nvPr/>
        </p:nvCxnSpPr>
        <p:spPr>
          <a:xfrm>
            <a:off x="100112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76" name="Straight Connector 148"/>
          <p:cNvCxnSpPr/>
          <p:nvPr/>
        </p:nvCxnSpPr>
        <p:spPr>
          <a:xfrm>
            <a:off x="94856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77" name="Straight Connector 149"/>
          <p:cNvCxnSpPr/>
          <p:nvPr/>
        </p:nvCxnSpPr>
        <p:spPr>
          <a:xfrm>
            <a:off x="9617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78" name="Straight Connector 150"/>
          <p:cNvCxnSpPr/>
          <p:nvPr/>
        </p:nvCxnSpPr>
        <p:spPr>
          <a:xfrm>
            <a:off x="97484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79" name="Straight Connector 151"/>
          <p:cNvCxnSpPr/>
          <p:nvPr/>
        </p:nvCxnSpPr>
        <p:spPr>
          <a:xfrm>
            <a:off x="98798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80" name="Straight Connector 153"/>
          <p:cNvCxnSpPr/>
          <p:nvPr/>
        </p:nvCxnSpPr>
        <p:spPr>
          <a:xfrm>
            <a:off x="4884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81" name="Straight Connector 154"/>
          <p:cNvCxnSpPr/>
          <p:nvPr/>
        </p:nvCxnSpPr>
        <p:spPr>
          <a:xfrm>
            <a:off x="50158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82" name="Straight Connector 155"/>
          <p:cNvCxnSpPr/>
          <p:nvPr/>
        </p:nvCxnSpPr>
        <p:spPr>
          <a:xfrm>
            <a:off x="51472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83" name="Straight Connector 156"/>
          <p:cNvCxnSpPr/>
          <p:nvPr/>
        </p:nvCxnSpPr>
        <p:spPr>
          <a:xfrm>
            <a:off x="52786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84" name="Straight Connector 157"/>
          <p:cNvCxnSpPr/>
          <p:nvPr/>
        </p:nvCxnSpPr>
        <p:spPr>
          <a:xfrm>
            <a:off x="54100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85" name="Straight Connector 159"/>
          <p:cNvCxnSpPr/>
          <p:nvPr/>
        </p:nvCxnSpPr>
        <p:spPr>
          <a:xfrm>
            <a:off x="42271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86" name="Straight Connector 160"/>
          <p:cNvCxnSpPr/>
          <p:nvPr/>
        </p:nvCxnSpPr>
        <p:spPr>
          <a:xfrm>
            <a:off x="43585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87" name="Straight Connector 161"/>
          <p:cNvCxnSpPr/>
          <p:nvPr/>
        </p:nvCxnSpPr>
        <p:spPr>
          <a:xfrm>
            <a:off x="44899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88" name="Straight Connector 162"/>
          <p:cNvCxnSpPr/>
          <p:nvPr/>
        </p:nvCxnSpPr>
        <p:spPr>
          <a:xfrm>
            <a:off x="46213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89" name="Straight Connector 163"/>
          <p:cNvCxnSpPr/>
          <p:nvPr/>
        </p:nvCxnSpPr>
        <p:spPr>
          <a:xfrm>
            <a:off x="47527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90" name="Straight Connector 165"/>
          <p:cNvCxnSpPr/>
          <p:nvPr/>
        </p:nvCxnSpPr>
        <p:spPr>
          <a:xfrm>
            <a:off x="3569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91" name="Straight Connector 166"/>
          <p:cNvCxnSpPr/>
          <p:nvPr/>
        </p:nvCxnSpPr>
        <p:spPr>
          <a:xfrm>
            <a:off x="37011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92" name="Straight Connector 167"/>
          <p:cNvCxnSpPr/>
          <p:nvPr/>
        </p:nvCxnSpPr>
        <p:spPr>
          <a:xfrm>
            <a:off x="38325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93" name="Straight Connector 168"/>
          <p:cNvCxnSpPr/>
          <p:nvPr/>
        </p:nvCxnSpPr>
        <p:spPr>
          <a:xfrm>
            <a:off x="3963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94" name="Straight Connector 169"/>
          <p:cNvCxnSpPr/>
          <p:nvPr/>
        </p:nvCxnSpPr>
        <p:spPr>
          <a:xfrm>
            <a:off x="40957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695" name="Straight Connector 171"/>
          <p:cNvCxnSpPr/>
          <p:nvPr/>
        </p:nvCxnSpPr>
        <p:spPr>
          <a:xfrm>
            <a:off x="29124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96" name="Straight Connector 172"/>
          <p:cNvCxnSpPr/>
          <p:nvPr/>
        </p:nvCxnSpPr>
        <p:spPr>
          <a:xfrm>
            <a:off x="30438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97" name="Straight Connector 173"/>
          <p:cNvCxnSpPr/>
          <p:nvPr/>
        </p:nvCxnSpPr>
        <p:spPr>
          <a:xfrm>
            <a:off x="3175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98" name="Straight Connector 174"/>
          <p:cNvCxnSpPr/>
          <p:nvPr/>
        </p:nvCxnSpPr>
        <p:spPr>
          <a:xfrm>
            <a:off x="3306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699" name="Straight Connector 175"/>
          <p:cNvCxnSpPr/>
          <p:nvPr/>
        </p:nvCxnSpPr>
        <p:spPr>
          <a:xfrm>
            <a:off x="3438360" y="2278440"/>
            <a:ext cx="360" cy="1224360"/>
          </a:xfrm>
          <a:prstGeom prst="straightConnector1">
            <a:avLst/>
          </a:prstGeom>
          <a:ln w="19050">
            <a:solidFill>
              <a:srgbClr val="FFFFFF">
                <a:lumMod val="85000"/>
              </a:srgbClr>
            </a:solidFill>
          </a:ln>
        </p:spPr>
      </p:cxnSp>
      <p:cxnSp>
        <p:nvCxnSpPr>
          <p:cNvPr id="700" name="Straight Connector 176"/>
          <p:cNvCxnSpPr/>
          <p:nvPr/>
        </p:nvCxnSpPr>
        <p:spPr>
          <a:xfrm>
            <a:off x="21236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01" name="Straight Connector 177"/>
          <p:cNvCxnSpPr/>
          <p:nvPr/>
        </p:nvCxnSpPr>
        <p:spPr>
          <a:xfrm>
            <a:off x="2255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02" name="Straight Connector 178"/>
          <p:cNvCxnSpPr/>
          <p:nvPr/>
        </p:nvCxnSpPr>
        <p:spPr>
          <a:xfrm>
            <a:off x="23864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03" name="Straight Connector 179"/>
          <p:cNvCxnSpPr/>
          <p:nvPr/>
        </p:nvCxnSpPr>
        <p:spPr>
          <a:xfrm>
            <a:off x="2518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04" name="Straight Connector 180"/>
          <p:cNvCxnSpPr/>
          <p:nvPr/>
        </p:nvCxnSpPr>
        <p:spPr>
          <a:xfrm>
            <a:off x="26496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05" name="Straight Connector 181"/>
          <p:cNvCxnSpPr/>
          <p:nvPr/>
        </p:nvCxnSpPr>
        <p:spPr>
          <a:xfrm>
            <a:off x="27810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06" name="Straight Connector 164"/>
          <p:cNvCxnSpPr/>
          <p:nvPr/>
        </p:nvCxnSpPr>
        <p:spPr>
          <a:xfrm>
            <a:off x="34470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07" name="Straight Connector 453"/>
          <p:cNvCxnSpPr/>
          <p:nvPr/>
        </p:nvCxnSpPr>
        <p:spPr>
          <a:xfrm flipH="1">
            <a:off x="2120040" y="2274840"/>
            <a:ext cx="7896960" cy="288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08" name="Straight Connector 454"/>
          <p:cNvCxnSpPr/>
          <p:nvPr/>
        </p:nvCxnSpPr>
        <p:spPr>
          <a:xfrm flipH="1" flipV="1">
            <a:off x="2109240" y="3502440"/>
            <a:ext cx="7919640" cy="86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sp>
        <p:nvSpPr>
          <p:cNvPr id="709" name="AutoShape 2"/>
          <p:cNvSpPr/>
          <p:nvPr/>
        </p:nvSpPr>
        <p:spPr>
          <a:xfrm>
            <a:off x="6125760" y="279144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10" name="AutoShape 2"/>
          <p:cNvSpPr/>
          <p:nvPr/>
        </p:nvSpPr>
        <p:spPr>
          <a:xfrm>
            <a:off x="6066360" y="290844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11" name="Rounded Rectangle 222"/>
          <p:cNvSpPr/>
          <p:nvPr/>
        </p:nvSpPr>
        <p:spPr>
          <a:xfrm rot="5400000">
            <a:off x="597096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12" name="TextBox 223"/>
          <p:cNvSpPr/>
          <p:nvPr/>
        </p:nvSpPr>
        <p:spPr>
          <a:xfrm>
            <a:off x="5897880" y="292428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3" name="Rounded Rectangle 224"/>
          <p:cNvSpPr/>
          <p:nvPr/>
        </p:nvSpPr>
        <p:spPr>
          <a:xfrm rot="5400000">
            <a:off x="20329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14" name="Rounded Rectangle 226"/>
          <p:cNvSpPr/>
          <p:nvPr/>
        </p:nvSpPr>
        <p:spPr>
          <a:xfrm rot="5400000">
            <a:off x="26892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15" name="Rounded Rectangle 228"/>
          <p:cNvSpPr/>
          <p:nvPr/>
        </p:nvSpPr>
        <p:spPr>
          <a:xfrm rot="5400000">
            <a:off x="334584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16" name="Rounded Rectangle 230"/>
          <p:cNvSpPr/>
          <p:nvPr/>
        </p:nvSpPr>
        <p:spPr>
          <a:xfrm rot="5400000">
            <a:off x="40021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17" name="Rounded Rectangle 232"/>
          <p:cNvSpPr/>
          <p:nvPr/>
        </p:nvSpPr>
        <p:spPr>
          <a:xfrm rot="5400000">
            <a:off x="46584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18" name="Rounded Rectangle 234"/>
          <p:cNvSpPr/>
          <p:nvPr/>
        </p:nvSpPr>
        <p:spPr>
          <a:xfrm rot="5400000">
            <a:off x="531468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19" name="Rounded Rectangle 236"/>
          <p:cNvSpPr/>
          <p:nvPr/>
        </p:nvSpPr>
        <p:spPr>
          <a:xfrm rot="5400000">
            <a:off x="662724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20" name="Rounded Rectangle 237"/>
          <p:cNvSpPr/>
          <p:nvPr/>
        </p:nvSpPr>
        <p:spPr>
          <a:xfrm rot="5400000">
            <a:off x="72835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21" name="Rounded Rectangle 238"/>
          <p:cNvSpPr/>
          <p:nvPr/>
        </p:nvSpPr>
        <p:spPr>
          <a:xfrm rot="5400000">
            <a:off x="79398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22" name="Rounded Rectangle 239"/>
          <p:cNvSpPr/>
          <p:nvPr/>
        </p:nvSpPr>
        <p:spPr>
          <a:xfrm rot="5400000">
            <a:off x="859608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23" name="Rounded Rectangle 240"/>
          <p:cNvSpPr/>
          <p:nvPr/>
        </p:nvSpPr>
        <p:spPr>
          <a:xfrm rot="5400000">
            <a:off x="92527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40" name="Rounded Rectangle 241"/>
          <p:cNvSpPr/>
          <p:nvPr/>
        </p:nvSpPr>
        <p:spPr>
          <a:xfrm rot="5400000">
            <a:off x="99090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24" name="TextBox 242"/>
          <p:cNvSpPr/>
          <p:nvPr/>
        </p:nvSpPr>
        <p:spPr>
          <a:xfrm>
            <a:off x="6533640" y="292428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5" name="TextBox 248"/>
          <p:cNvSpPr/>
          <p:nvPr/>
        </p:nvSpPr>
        <p:spPr>
          <a:xfrm>
            <a:off x="7726680" y="230184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6" name="Rounded Rectangle 187"/>
          <p:cNvSpPr/>
          <p:nvPr/>
        </p:nvSpPr>
        <p:spPr>
          <a:xfrm>
            <a:off x="1104840" y="395892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7" name="Rectangle 105"/>
          <p:cNvSpPr/>
          <p:nvPr/>
        </p:nvSpPr>
        <p:spPr>
          <a:xfrm>
            <a:off x="1278720" y="1304640"/>
            <a:ext cx="10125720" cy="249516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28" name="TextBox 103"/>
          <p:cNvSpPr/>
          <p:nvPr/>
        </p:nvSpPr>
        <p:spPr>
          <a:xfrm>
            <a:off x="5754960" y="230184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9" name="TextBox 108"/>
          <p:cNvSpPr/>
          <p:nvPr/>
        </p:nvSpPr>
        <p:spPr>
          <a:xfrm>
            <a:off x="6412320" y="230184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I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30" name="Image 19"/>
          <p:cNvPicPr/>
          <p:nvPr/>
        </p:nvPicPr>
        <p:blipFill>
          <a:blip r:embed="rId1"/>
          <a:stretch/>
        </p:blipFill>
        <p:spPr>
          <a:xfrm>
            <a:off x="11404440" y="1133640"/>
            <a:ext cx="468720" cy="46872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731" name="Straight Arrow Connector 109"/>
          <p:cNvCxnSpPr/>
          <p:nvPr/>
        </p:nvCxnSpPr>
        <p:spPr>
          <a:xfrm flipV="1">
            <a:off x="1708200" y="2824200"/>
            <a:ext cx="8671680" cy="38880"/>
          </a:xfrm>
          <a:prstGeom prst="straightConnector1">
            <a:avLst/>
          </a:prstGeom>
          <a:ln w="28575">
            <a:solidFill>
              <a:srgbClr val="000000"/>
            </a:solidFill>
            <a:headEnd len="med" type="triangle" w="med"/>
            <a:tailEnd len="med" type="triangle" w="med"/>
          </a:ln>
        </p:spPr>
      </p:cxnSp>
      <p:sp>
        <p:nvSpPr>
          <p:cNvPr id="732" name="Rectangle 110"/>
          <p:cNvSpPr/>
          <p:nvPr/>
        </p:nvSpPr>
        <p:spPr>
          <a:xfrm>
            <a:off x="1486080" y="2468880"/>
            <a:ext cx="447480" cy="749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33" name="TextBox 140"/>
          <p:cNvSpPr/>
          <p:nvPr/>
        </p:nvSpPr>
        <p:spPr>
          <a:xfrm>
            <a:off x="7867080" y="292428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4" name="ZoneTexte 1"/>
          <p:cNvSpPr/>
          <p:nvPr/>
        </p:nvSpPr>
        <p:spPr>
          <a:xfrm>
            <a:off x="1037520" y="4966200"/>
            <a:ext cx="17431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J’écris : M(3)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5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6" name="Rectangle 3"/>
          <p:cNvSpPr/>
          <p:nvPr/>
        </p:nvSpPr>
        <p:spPr>
          <a:xfrm>
            <a:off x="3418200" y="1566720"/>
            <a:ext cx="7038360" cy="48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533"/>
              </a:spcAf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l'abscisse du point M est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7" name="ZoneTexte 9"/>
          <p:cNvSpPr/>
          <p:nvPr/>
        </p:nvSpPr>
        <p:spPr>
          <a:xfrm>
            <a:off x="792720" y="586800"/>
            <a:ext cx="10286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3" dur="indefinite" restart="never" nodeType="tmRoot">
          <p:childTnLst>
            <p:seq>
              <p:cTn id="214" dur="indefinite" nodeType="mainSeq">
                <p:childTnLst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ZoneTexte 9"/>
          <p:cNvSpPr/>
          <p:nvPr/>
        </p:nvSpPr>
        <p:spPr>
          <a:xfrm>
            <a:off x="780120" y="250560"/>
            <a:ext cx="557892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Quelle est l'abscisse du point M 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39" name="Straight Connector 112"/>
          <p:cNvCxnSpPr/>
          <p:nvPr/>
        </p:nvCxnSpPr>
        <p:spPr>
          <a:xfrm flipH="1" flipV="1">
            <a:off x="2106360" y="2393280"/>
            <a:ext cx="7922520" cy="3888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40" name="Straight Connector 122"/>
          <p:cNvCxnSpPr/>
          <p:nvPr/>
        </p:nvCxnSpPr>
        <p:spPr>
          <a:xfrm flipH="1" flipV="1">
            <a:off x="2106360" y="2514240"/>
            <a:ext cx="7922520" cy="252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41" name="Straight Connector 128"/>
          <p:cNvCxnSpPr/>
          <p:nvPr/>
        </p:nvCxnSpPr>
        <p:spPr>
          <a:xfrm flipH="1" flipV="1">
            <a:off x="2106360" y="2635200"/>
            <a:ext cx="7910640" cy="288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42" name="Straight Connector 134"/>
          <p:cNvCxnSpPr>
            <a:stCxn id="743" idx="1"/>
          </p:cNvCxnSpPr>
          <p:nvPr/>
        </p:nvCxnSpPr>
        <p:spPr>
          <a:xfrm flipH="1" flipV="1">
            <a:off x="2106360" y="2755800"/>
            <a:ext cx="7911360" cy="72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44" name="Straight Connector 146"/>
          <p:cNvCxnSpPr/>
          <p:nvPr/>
        </p:nvCxnSpPr>
        <p:spPr>
          <a:xfrm flipH="1" flipV="1">
            <a:off x="2109240" y="2977200"/>
            <a:ext cx="7919640" cy="3204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45" name="Straight Connector 152"/>
          <p:cNvCxnSpPr/>
          <p:nvPr/>
        </p:nvCxnSpPr>
        <p:spPr>
          <a:xfrm flipH="1" flipV="1">
            <a:off x="2109240" y="3121200"/>
            <a:ext cx="7919640" cy="108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46" name="Straight Connector 158"/>
          <p:cNvCxnSpPr/>
          <p:nvPr/>
        </p:nvCxnSpPr>
        <p:spPr>
          <a:xfrm flipH="1">
            <a:off x="2106360" y="3263400"/>
            <a:ext cx="7922520" cy="252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47" name="Straight Connector 170"/>
          <p:cNvCxnSpPr/>
          <p:nvPr/>
        </p:nvCxnSpPr>
        <p:spPr>
          <a:xfrm flipH="1" flipV="1">
            <a:off x="2109240" y="3382920"/>
            <a:ext cx="7919640" cy="36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48" name="Straight Connector 111"/>
          <p:cNvCxnSpPr/>
          <p:nvPr/>
        </p:nvCxnSpPr>
        <p:spPr>
          <a:xfrm>
            <a:off x="5541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49" name="Straight Connector 113"/>
          <p:cNvCxnSpPr/>
          <p:nvPr/>
        </p:nvCxnSpPr>
        <p:spPr>
          <a:xfrm>
            <a:off x="56732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50" name="Straight Connector 114"/>
          <p:cNvCxnSpPr/>
          <p:nvPr/>
        </p:nvCxnSpPr>
        <p:spPr>
          <a:xfrm>
            <a:off x="58046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51" name="Straight Connector 115"/>
          <p:cNvCxnSpPr/>
          <p:nvPr/>
        </p:nvCxnSpPr>
        <p:spPr>
          <a:xfrm>
            <a:off x="5936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52" name="Straight Connector 116"/>
          <p:cNvCxnSpPr/>
          <p:nvPr/>
        </p:nvCxnSpPr>
        <p:spPr>
          <a:xfrm>
            <a:off x="60674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53" name="Straight Connector 117"/>
          <p:cNvCxnSpPr/>
          <p:nvPr/>
        </p:nvCxnSpPr>
        <p:spPr>
          <a:xfrm>
            <a:off x="67248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54" name="Straight Connector 118"/>
          <p:cNvCxnSpPr/>
          <p:nvPr/>
        </p:nvCxnSpPr>
        <p:spPr>
          <a:xfrm>
            <a:off x="61988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55" name="Straight Connector 119"/>
          <p:cNvCxnSpPr/>
          <p:nvPr/>
        </p:nvCxnSpPr>
        <p:spPr>
          <a:xfrm>
            <a:off x="63302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56" name="Straight Connector 120"/>
          <p:cNvCxnSpPr/>
          <p:nvPr/>
        </p:nvCxnSpPr>
        <p:spPr>
          <a:xfrm>
            <a:off x="64620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57" name="Straight Connector 121"/>
          <p:cNvCxnSpPr/>
          <p:nvPr/>
        </p:nvCxnSpPr>
        <p:spPr>
          <a:xfrm>
            <a:off x="65934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58" name="Straight Connector 123"/>
          <p:cNvCxnSpPr/>
          <p:nvPr/>
        </p:nvCxnSpPr>
        <p:spPr>
          <a:xfrm>
            <a:off x="738216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59" name="Straight Connector 124"/>
          <p:cNvCxnSpPr/>
          <p:nvPr/>
        </p:nvCxnSpPr>
        <p:spPr>
          <a:xfrm>
            <a:off x="6856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60" name="Straight Connector 125"/>
          <p:cNvCxnSpPr/>
          <p:nvPr/>
        </p:nvCxnSpPr>
        <p:spPr>
          <a:xfrm>
            <a:off x="69876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61" name="Straight Connector 126"/>
          <p:cNvCxnSpPr/>
          <p:nvPr/>
        </p:nvCxnSpPr>
        <p:spPr>
          <a:xfrm>
            <a:off x="71190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62" name="Straight Connector 127"/>
          <p:cNvCxnSpPr/>
          <p:nvPr/>
        </p:nvCxnSpPr>
        <p:spPr>
          <a:xfrm>
            <a:off x="7250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63" name="Straight Connector 129"/>
          <p:cNvCxnSpPr/>
          <p:nvPr/>
        </p:nvCxnSpPr>
        <p:spPr>
          <a:xfrm>
            <a:off x="80395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64" name="Straight Connector 130"/>
          <p:cNvCxnSpPr/>
          <p:nvPr/>
        </p:nvCxnSpPr>
        <p:spPr>
          <a:xfrm>
            <a:off x="75135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65" name="Straight Connector 131"/>
          <p:cNvCxnSpPr/>
          <p:nvPr/>
        </p:nvCxnSpPr>
        <p:spPr>
          <a:xfrm>
            <a:off x="7644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66" name="Straight Connector 132"/>
          <p:cNvCxnSpPr/>
          <p:nvPr/>
        </p:nvCxnSpPr>
        <p:spPr>
          <a:xfrm>
            <a:off x="77763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67" name="Straight Connector 133"/>
          <p:cNvCxnSpPr/>
          <p:nvPr/>
        </p:nvCxnSpPr>
        <p:spPr>
          <a:xfrm>
            <a:off x="7907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68" name="Straight Connector 135"/>
          <p:cNvCxnSpPr/>
          <p:nvPr/>
        </p:nvCxnSpPr>
        <p:spPr>
          <a:xfrm>
            <a:off x="86968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69" name="Straight Connector 136"/>
          <p:cNvCxnSpPr/>
          <p:nvPr/>
        </p:nvCxnSpPr>
        <p:spPr>
          <a:xfrm>
            <a:off x="81709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70" name="Straight Connector 137"/>
          <p:cNvCxnSpPr/>
          <p:nvPr/>
        </p:nvCxnSpPr>
        <p:spPr>
          <a:xfrm>
            <a:off x="83023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71" name="Straight Connector 138"/>
          <p:cNvCxnSpPr/>
          <p:nvPr/>
        </p:nvCxnSpPr>
        <p:spPr>
          <a:xfrm>
            <a:off x="84337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72" name="Straight Connector 139"/>
          <p:cNvCxnSpPr/>
          <p:nvPr/>
        </p:nvCxnSpPr>
        <p:spPr>
          <a:xfrm>
            <a:off x="85651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73" name="Straight Connector 141"/>
          <p:cNvCxnSpPr/>
          <p:nvPr/>
        </p:nvCxnSpPr>
        <p:spPr>
          <a:xfrm>
            <a:off x="93538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74" name="Straight Connector 142"/>
          <p:cNvCxnSpPr/>
          <p:nvPr/>
        </p:nvCxnSpPr>
        <p:spPr>
          <a:xfrm>
            <a:off x="88282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75" name="Straight Connector 143"/>
          <p:cNvCxnSpPr/>
          <p:nvPr/>
        </p:nvCxnSpPr>
        <p:spPr>
          <a:xfrm>
            <a:off x="89596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76" name="Straight Connector 144"/>
          <p:cNvCxnSpPr/>
          <p:nvPr/>
        </p:nvCxnSpPr>
        <p:spPr>
          <a:xfrm>
            <a:off x="90910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77" name="Straight Connector 145"/>
          <p:cNvCxnSpPr/>
          <p:nvPr/>
        </p:nvCxnSpPr>
        <p:spPr>
          <a:xfrm>
            <a:off x="9222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78" name="Straight Connector 147"/>
          <p:cNvCxnSpPr/>
          <p:nvPr/>
        </p:nvCxnSpPr>
        <p:spPr>
          <a:xfrm>
            <a:off x="100112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79" name="Straight Connector 148"/>
          <p:cNvCxnSpPr/>
          <p:nvPr/>
        </p:nvCxnSpPr>
        <p:spPr>
          <a:xfrm>
            <a:off x="94856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80" name="Straight Connector 149"/>
          <p:cNvCxnSpPr/>
          <p:nvPr/>
        </p:nvCxnSpPr>
        <p:spPr>
          <a:xfrm>
            <a:off x="9617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81" name="Straight Connector 150"/>
          <p:cNvCxnSpPr/>
          <p:nvPr/>
        </p:nvCxnSpPr>
        <p:spPr>
          <a:xfrm>
            <a:off x="97484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82" name="Straight Connector 151"/>
          <p:cNvCxnSpPr/>
          <p:nvPr/>
        </p:nvCxnSpPr>
        <p:spPr>
          <a:xfrm>
            <a:off x="98798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83" name="Straight Connector 153"/>
          <p:cNvCxnSpPr/>
          <p:nvPr/>
        </p:nvCxnSpPr>
        <p:spPr>
          <a:xfrm>
            <a:off x="4884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84" name="Straight Connector 154"/>
          <p:cNvCxnSpPr/>
          <p:nvPr/>
        </p:nvCxnSpPr>
        <p:spPr>
          <a:xfrm>
            <a:off x="50158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85" name="Straight Connector 155"/>
          <p:cNvCxnSpPr/>
          <p:nvPr/>
        </p:nvCxnSpPr>
        <p:spPr>
          <a:xfrm>
            <a:off x="51472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86" name="Straight Connector 156"/>
          <p:cNvCxnSpPr/>
          <p:nvPr/>
        </p:nvCxnSpPr>
        <p:spPr>
          <a:xfrm>
            <a:off x="52786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87" name="Straight Connector 157"/>
          <p:cNvCxnSpPr/>
          <p:nvPr/>
        </p:nvCxnSpPr>
        <p:spPr>
          <a:xfrm>
            <a:off x="54100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88" name="Straight Connector 159"/>
          <p:cNvCxnSpPr/>
          <p:nvPr/>
        </p:nvCxnSpPr>
        <p:spPr>
          <a:xfrm>
            <a:off x="42271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89" name="Straight Connector 160"/>
          <p:cNvCxnSpPr/>
          <p:nvPr/>
        </p:nvCxnSpPr>
        <p:spPr>
          <a:xfrm>
            <a:off x="43585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90" name="Straight Connector 161"/>
          <p:cNvCxnSpPr/>
          <p:nvPr/>
        </p:nvCxnSpPr>
        <p:spPr>
          <a:xfrm>
            <a:off x="44899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91" name="Straight Connector 162"/>
          <p:cNvCxnSpPr/>
          <p:nvPr/>
        </p:nvCxnSpPr>
        <p:spPr>
          <a:xfrm>
            <a:off x="46213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92" name="Straight Connector 163"/>
          <p:cNvCxnSpPr/>
          <p:nvPr/>
        </p:nvCxnSpPr>
        <p:spPr>
          <a:xfrm>
            <a:off x="47527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93" name="Straight Connector 165"/>
          <p:cNvCxnSpPr/>
          <p:nvPr/>
        </p:nvCxnSpPr>
        <p:spPr>
          <a:xfrm>
            <a:off x="3569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94" name="Straight Connector 166"/>
          <p:cNvCxnSpPr/>
          <p:nvPr/>
        </p:nvCxnSpPr>
        <p:spPr>
          <a:xfrm>
            <a:off x="37011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95" name="Straight Connector 167"/>
          <p:cNvCxnSpPr/>
          <p:nvPr/>
        </p:nvCxnSpPr>
        <p:spPr>
          <a:xfrm>
            <a:off x="38325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96" name="Straight Connector 168"/>
          <p:cNvCxnSpPr/>
          <p:nvPr/>
        </p:nvCxnSpPr>
        <p:spPr>
          <a:xfrm>
            <a:off x="3963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97" name="Straight Connector 169"/>
          <p:cNvCxnSpPr/>
          <p:nvPr/>
        </p:nvCxnSpPr>
        <p:spPr>
          <a:xfrm>
            <a:off x="40957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798" name="Straight Connector 171"/>
          <p:cNvCxnSpPr/>
          <p:nvPr/>
        </p:nvCxnSpPr>
        <p:spPr>
          <a:xfrm>
            <a:off x="29124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799" name="Straight Connector 172"/>
          <p:cNvCxnSpPr/>
          <p:nvPr/>
        </p:nvCxnSpPr>
        <p:spPr>
          <a:xfrm>
            <a:off x="30438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00" name="Straight Connector 173"/>
          <p:cNvCxnSpPr/>
          <p:nvPr/>
        </p:nvCxnSpPr>
        <p:spPr>
          <a:xfrm>
            <a:off x="3175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01" name="Straight Connector 174"/>
          <p:cNvCxnSpPr/>
          <p:nvPr/>
        </p:nvCxnSpPr>
        <p:spPr>
          <a:xfrm>
            <a:off x="3306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02" name="Straight Connector 175"/>
          <p:cNvCxnSpPr/>
          <p:nvPr/>
        </p:nvCxnSpPr>
        <p:spPr>
          <a:xfrm>
            <a:off x="3438360" y="2278440"/>
            <a:ext cx="360" cy="1224360"/>
          </a:xfrm>
          <a:prstGeom prst="straightConnector1">
            <a:avLst/>
          </a:prstGeom>
          <a:ln w="19050">
            <a:solidFill>
              <a:srgbClr val="FFFFFF">
                <a:lumMod val="85000"/>
              </a:srgbClr>
            </a:solidFill>
          </a:ln>
        </p:spPr>
      </p:cxnSp>
      <p:cxnSp>
        <p:nvCxnSpPr>
          <p:cNvPr id="803" name="Straight Connector 176"/>
          <p:cNvCxnSpPr/>
          <p:nvPr/>
        </p:nvCxnSpPr>
        <p:spPr>
          <a:xfrm>
            <a:off x="21236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04" name="Straight Connector 177"/>
          <p:cNvCxnSpPr/>
          <p:nvPr/>
        </p:nvCxnSpPr>
        <p:spPr>
          <a:xfrm>
            <a:off x="2255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05" name="Straight Connector 178"/>
          <p:cNvCxnSpPr/>
          <p:nvPr/>
        </p:nvCxnSpPr>
        <p:spPr>
          <a:xfrm>
            <a:off x="23864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06" name="Straight Connector 179"/>
          <p:cNvCxnSpPr/>
          <p:nvPr/>
        </p:nvCxnSpPr>
        <p:spPr>
          <a:xfrm>
            <a:off x="2518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07" name="Straight Connector 180"/>
          <p:cNvCxnSpPr/>
          <p:nvPr/>
        </p:nvCxnSpPr>
        <p:spPr>
          <a:xfrm>
            <a:off x="26496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08" name="Straight Connector 181"/>
          <p:cNvCxnSpPr/>
          <p:nvPr/>
        </p:nvCxnSpPr>
        <p:spPr>
          <a:xfrm>
            <a:off x="27810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09" name="Straight Connector 164"/>
          <p:cNvCxnSpPr/>
          <p:nvPr/>
        </p:nvCxnSpPr>
        <p:spPr>
          <a:xfrm>
            <a:off x="34470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10" name="Straight Connector 453"/>
          <p:cNvCxnSpPr/>
          <p:nvPr/>
        </p:nvCxnSpPr>
        <p:spPr>
          <a:xfrm flipH="1">
            <a:off x="2120040" y="2274840"/>
            <a:ext cx="7896960" cy="288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11" name="Straight Connector 454"/>
          <p:cNvCxnSpPr/>
          <p:nvPr/>
        </p:nvCxnSpPr>
        <p:spPr>
          <a:xfrm flipH="1" flipV="1">
            <a:off x="2109240" y="3502440"/>
            <a:ext cx="7919640" cy="86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sp>
        <p:nvSpPr>
          <p:cNvPr id="812" name="AutoShape 2"/>
          <p:cNvSpPr/>
          <p:nvPr/>
        </p:nvSpPr>
        <p:spPr>
          <a:xfrm>
            <a:off x="6125760" y="279144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13" name="AutoShape 2"/>
          <p:cNvSpPr/>
          <p:nvPr/>
        </p:nvSpPr>
        <p:spPr>
          <a:xfrm>
            <a:off x="6066360" y="290844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14" name="Rounded Rectangle 222"/>
          <p:cNvSpPr/>
          <p:nvPr/>
        </p:nvSpPr>
        <p:spPr>
          <a:xfrm rot="5400000">
            <a:off x="597096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15" name="TextBox 223"/>
          <p:cNvSpPr/>
          <p:nvPr/>
        </p:nvSpPr>
        <p:spPr>
          <a:xfrm>
            <a:off x="5897880" y="292428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6" name="Rounded Rectangle 224"/>
          <p:cNvSpPr/>
          <p:nvPr/>
        </p:nvSpPr>
        <p:spPr>
          <a:xfrm rot="5400000">
            <a:off x="20329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17" name="Rounded Rectangle 226"/>
          <p:cNvSpPr/>
          <p:nvPr/>
        </p:nvSpPr>
        <p:spPr>
          <a:xfrm rot="5400000">
            <a:off x="26892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18" name="Rounded Rectangle 228"/>
          <p:cNvSpPr/>
          <p:nvPr/>
        </p:nvSpPr>
        <p:spPr>
          <a:xfrm rot="5400000">
            <a:off x="334584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19" name="Rounded Rectangle 230"/>
          <p:cNvSpPr/>
          <p:nvPr/>
        </p:nvSpPr>
        <p:spPr>
          <a:xfrm rot="5400000">
            <a:off x="40021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20" name="Rounded Rectangle 232"/>
          <p:cNvSpPr/>
          <p:nvPr/>
        </p:nvSpPr>
        <p:spPr>
          <a:xfrm rot="5400000">
            <a:off x="46584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21" name="Rounded Rectangle 234"/>
          <p:cNvSpPr/>
          <p:nvPr/>
        </p:nvSpPr>
        <p:spPr>
          <a:xfrm rot="5400000">
            <a:off x="531468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22" name="TextBox 235"/>
          <p:cNvSpPr/>
          <p:nvPr/>
        </p:nvSpPr>
        <p:spPr>
          <a:xfrm>
            <a:off x="5156280" y="2908440"/>
            <a:ext cx="5119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3" name="Rounded Rectangle 236"/>
          <p:cNvSpPr/>
          <p:nvPr/>
        </p:nvSpPr>
        <p:spPr>
          <a:xfrm rot="5400000">
            <a:off x="662724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24" name="Rounded Rectangle 237"/>
          <p:cNvSpPr/>
          <p:nvPr/>
        </p:nvSpPr>
        <p:spPr>
          <a:xfrm rot="5400000">
            <a:off x="72835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25" name="Rounded Rectangle 238"/>
          <p:cNvSpPr/>
          <p:nvPr/>
        </p:nvSpPr>
        <p:spPr>
          <a:xfrm rot="5400000">
            <a:off x="79398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26" name="Rounded Rectangle 239"/>
          <p:cNvSpPr/>
          <p:nvPr/>
        </p:nvSpPr>
        <p:spPr>
          <a:xfrm rot="5400000">
            <a:off x="859608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27" name="Rounded Rectangle 240"/>
          <p:cNvSpPr/>
          <p:nvPr/>
        </p:nvSpPr>
        <p:spPr>
          <a:xfrm rot="5400000">
            <a:off x="92527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43" name="Rounded Rectangle 241"/>
          <p:cNvSpPr/>
          <p:nvPr/>
        </p:nvSpPr>
        <p:spPr>
          <a:xfrm rot="5400000">
            <a:off x="99090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28" name="TextBox 242"/>
          <p:cNvSpPr/>
          <p:nvPr/>
        </p:nvSpPr>
        <p:spPr>
          <a:xfrm>
            <a:off x="6533640" y="292428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9" name="TextBox 248"/>
          <p:cNvSpPr/>
          <p:nvPr/>
        </p:nvSpPr>
        <p:spPr>
          <a:xfrm>
            <a:off x="3840120" y="2253960"/>
            <a:ext cx="588960" cy="54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93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N</a:t>
            </a:r>
            <a:endParaRPr lang="en-US" sz="29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30" name="Straight Arrow Connector 6"/>
          <p:cNvCxnSpPr/>
          <p:nvPr/>
        </p:nvCxnSpPr>
        <p:spPr>
          <a:xfrm>
            <a:off x="1725840" y="2872080"/>
            <a:ext cx="8637480" cy="360"/>
          </a:xfrm>
          <a:prstGeom prst="straightConnector1">
            <a:avLst/>
          </a:prstGeom>
          <a:ln w="57150">
            <a:solidFill>
              <a:srgbClr val="1D9A78"/>
            </a:solidFill>
            <a:headEnd len="med" type="triangle" w="med"/>
            <a:tailEnd len="med" type="triangle" w="med"/>
          </a:ln>
        </p:spPr>
      </p:cxnSp>
      <p:sp>
        <p:nvSpPr>
          <p:cNvPr id="831" name="Rectangle 186"/>
          <p:cNvSpPr/>
          <p:nvPr/>
        </p:nvSpPr>
        <p:spPr>
          <a:xfrm>
            <a:off x="3109680" y="1503720"/>
            <a:ext cx="6298920" cy="48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533"/>
              </a:spcAf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Quelle est l'abscisse du point N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2" name="Rounded Rectangle 187"/>
          <p:cNvSpPr/>
          <p:nvPr/>
        </p:nvSpPr>
        <p:spPr>
          <a:xfrm>
            <a:off x="1104840" y="395892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3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3" name="Rounded Rectangle 189"/>
          <p:cNvSpPr/>
          <p:nvPr/>
        </p:nvSpPr>
        <p:spPr>
          <a:xfrm>
            <a:off x="5147280" y="398520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-3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4" name="Rounded Rectangle 190"/>
          <p:cNvSpPr/>
          <p:nvPr/>
        </p:nvSpPr>
        <p:spPr>
          <a:xfrm>
            <a:off x="9314280" y="393300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5" name="Isosceles Triangle 3"/>
          <p:cNvSpPr/>
          <p:nvPr/>
        </p:nvSpPr>
        <p:spPr>
          <a:xfrm rot="5400000">
            <a:off x="10191240" y="2763360"/>
            <a:ext cx="181800" cy="217440"/>
          </a:xfrm>
          <a:prstGeom prst="triangle">
            <a:avLst>
              <a:gd name="adj" fmla="val 50000"/>
            </a:avLst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836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1360" y="1097640"/>
            <a:ext cx="535320" cy="53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7" name="Rectangle 105"/>
          <p:cNvSpPr/>
          <p:nvPr/>
        </p:nvSpPr>
        <p:spPr>
          <a:xfrm>
            <a:off x="1104840" y="1380960"/>
            <a:ext cx="10125720" cy="249516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38" name="ZoneTexte 9"/>
          <p:cNvSpPr/>
          <p:nvPr/>
        </p:nvSpPr>
        <p:spPr>
          <a:xfrm>
            <a:off x="792720" y="586800"/>
            <a:ext cx="10286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choisit des élèves au hasard, y compris parmi ceux qui n’ont pas levé la main. On diversifie le choix des élèves.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9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285;p29"/>
          <p:cNvSpPr/>
          <p:nvPr/>
        </p:nvSpPr>
        <p:spPr>
          <a:xfrm>
            <a:off x="948240" y="165240"/>
            <a:ext cx="79347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Repérage dans la semaine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8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79" name="Groupe 30"/>
          <p:cNvGrpSpPr/>
          <p:nvPr/>
        </p:nvGrpSpPr>
        <p:grpSpPr>
          <a:xfrm>
            <a:off x="963360" y="2304360"/>
            <a:ext cx="10265040" cy="827640"/>
            <a:chOff x="963360" y="2304360"/>
            <a:chExt cx="10265040" cy="827640"/>
          </a:xfrm>
        </p:grpSpPr>
        <p:sp>
          <p:nvSpPr>
            <p:cNvPr id="180" name="Google Shape;288;p29"/>
            <p:cNvSpPr/>
            <p:nvPr/>
          </p:nvSpPr>
          <p:spPr>
            <a:xfrm>
              <a:off x="2428200" y="23043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bg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81" name="Google Shape;289;p29"/>
            <p:cNvSpPr/>
            <p:nvPr/>
          </p:nvSpPr>
          <p:spPr>
            <a:xfrm>
              <a:off x="963360" y="23043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Séance 2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2" name="Groupe 32"/>
          <p:cNvGrpSpPr/>
          <p:nvPr/>
        </p:nvGrpSpPr>
        <p:grpSpPr>
          <a:xfrm>
            <a:off x="963360" y="4289760"/>
            <a:ext cx="10265040" cy="827640"/>
            <a:chOff x="963360" y="4289760"/>
            <a:chExt cx="10265040" cy="827640"/>
          </a:xfrm>
        </p:grpSpPr>
        <p:sp>
          <p:nvSpPr>
            <p:cNvPr id="183" name="Google Shape;290;p29"/>
            <p:cNvSpPr/>
            <p:nvPr/>
          </p:nvSpPr>
          <p:spPr>
            <a:xfrm>
              <a:off x="2428200" y="42897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4" name="Google Shape;291;p29"/>
            <p:cNvSpPr/>
            <p:nvPr/>
          </p:nvSpPr>
          <p:spPr>
            <a:xfrm>
              <a:off x="963360" y="42897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4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5" name="Groupe 31"/>
          <p:cNvGrpSpPr/>
          <p:nvPr/>
        </p:nvGrpSpPr>
        <p:grpSpPr>
          <a:xfrm>
            <a:off x="963360" y="3296880"/>
            <a:ext cx="10265040" cy="827640"/>
            <a:chOff x="963360" y="3296880"/>
            <a:chExt cx="10265040" cy="827640"/>
          </a:xfrm>
        </p:grpSpPr>
        <p:sp>
          <p:nvSpPr>
            <p:cNvPr id="186" name="Google Shape;292;p29"/>
            <p:cNvSpPr/>
            <p:nvPr/>
          </p:nvSpPr>
          <p:spPr>
            <a:xfrm>
              <a:off x="2428200" y="32968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7" name="Google Shape;293;p29"/>
            <p:cNvSpPr/>
            <p:nvPr/>
          </p:nvSpPr>
          <p:spPr>
            <a:xfrm>
              <a:off x="963360" y="32968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3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8" name="Groupe 34"/>
          <p:cNvGrpSpPr/>
          <p:nvPr/>
        </p:nvGrpSpPr>
        <p:grpSpPr>
          <a:xfrm>
            <a:off x="963360" y="1311480"/>
            <a:ext cx="10265040" cy="827640"/>
            <a:chOff x="963360" y="1311480"/>
            <a:chExt cx="10265040" cy="827640"/>
          </a:xfrm>
        </p:grpSpPr>
        <p:sp>
          <p:nvSpPr>
            <p:cNvPr id="189" name="Google Shape;286;p29"/>
            <p:cNvSpPr/>
            <p:nvPr/>
          </p:nvSpPr>
          <p:spPr>
            <a:xfrm>
              <a:off x="2428200" y="13114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endParaRPr lang="fr-FR" sz="1800" b="1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90" name="Google Shape;287;p29"/>
            <p:cNvSpPr/>
            <p:nvPr/>
          </p:nvSpPr>
          <p:spPr>
            <a:xfrm>
              <a:off x="963360" y="13114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1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1" name="Rectangle: Rounded Corners 11"/>
          <p:cNvSpPr/>
          <p:nvPr/>
        </p:nvSpPr>
        <p:spPr>
          <a:xfrm>
            <a:off x="875880" y="2210400"/>
            <a:ext cx="10439640" cy="97164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C4334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MA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192" name="Groupe 33"/>
          <p:cNvGrpSpPr/>
          <p:nvPr/>
        </p:nvGrpSpPr>
        <p:grpSpPr>
          <a:xfrm>
            <a:off x="963360" y="5282640"/>
            <a:ext cx="10265040" cy="827640"/>
            <a:chOff x="963360" y="5282640"/>
            <a:chExt cx="10265040" cy="827640"/>
          </a:xfrm>
        </p:grpSpPr>
        <p:sp>
          <p:nvSpPr>
            <p:cNvPr id="193" name="Google Shape;290;p29"/>
            <p:cNvSpPr/>
            <p:nvPr/>
          </p:nvSpPr>
          <p:spPr>
            <a:xfrm>
              <a:off x="2428200" y="528264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4" name="Google Shape;291;p29"/>
            <p:cNvSpPr/>
            <p:nvPr/>
          </p:nvSpPr>
          <p:spPr>
            <a:xfrm>
              <a:off x="963360" y="528264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5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5" name="ZoneTexte 3"/>
          <p:cNvSpPr/>
          <p:nvPr/>
        </p:nvSpPr>
        <p:spPr>
          <a:xfrm>
            <a:off x="3047040" y="1540800"/>
            <a:ext cx="60976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Identifier les nombres inférieurs à 0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ZoneTexte 5"/>
          <p:cNvSpPr/>
          <p:nvPr/>
        </p:nvSpPr>
        <p:spPr>
          <a:xfrm>
            <a:off x="2784600" y="2395080"/>
            <a:ext cx="609840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Représenter les nombres positifs et les nombres négatifs sur une droite numérique</a:t>
            </a:r>
            <a:r>
              <a:rPr lang="fr-MA" sz="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. 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ZoneTexte 7"/>
          <p:cNvSpPr/>
          <p:nvPr/>
        </p:nvSpPr>
        <p:spPr>
          <a:xfrm>
            <a:off x="3046320" y="349776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Reconnaître la valeur absolue d’un nombre </a:t>
            </a:r>
            <a:r>
              <a:rPr lang="fr-MA" sz="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. 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ZoneTexte 9"/>
          <p:cNvSpPr/>
          <p:nvPr/>
        </p:nvSpPr>
        <p:spPr>
          <a:xfrm>
            <a:off x="3046320" y="4519080"/>
            <a:ext cx="60984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Comparer des nombres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ZoneTexte 13"/>
          <p:cNvSpPr/>
          <p:nvPr/>
        </p:nvSpPr>
        <p:spPr>
          <a:xfrm>
            <a:off x="3057480" y="5336640"/>
            <a:ext cx="609840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Additionner deux nombres entiers en utilisant la droite numérique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ZoneTexte 9"/>
          <p:cNvSpPr/>
          <p:nvPr/>
        </p:nvSpPr>
        <p:spPr>
          <a:xfrm>
            <a:off x="872640" y="600120"/>
            <a:ext cx="7113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lit la réponse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841" name="Straight Connector 98"/>
          <p:cNvCxnSpPr/>
          <p:nvPr/>
        </p:nvCxnSpPr>
        <p:spPr>
          <a:xfrm flipH="1" flipV="1">
            <a:off x="2106360" y="2393280"/>
            <a:ext cx="7922520" cy="3888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42" name="Straight Connector 99"/>
          <p:cNvCxnSpPr/>
          <p:nvPr/>
        </p:nvCxnSpPr>
        <p:spPr>
          <a:xfrm flipH="1" flipV="1">
            <a:off x="2106360" y="2514240"/>
            <a:ext cx="7922520" cy="252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43" name="Straight Connector 100"/>
          <p:cNvCxnSpPr/>
          <p:nvPr/>
        </p:nvCxnSpPr>
        <p:spPr>
          <a:xfrm flipH="1" flipV="1">
            <a:off x="2106360" y="2635200"/>
            <a:ext cx="7910640" cy="288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44" name="Straight Connector 101"/>
          <p:cNvCxnSpPr>
            <a:stCxn id="845" idx="1"/>
          </p:cNvCxnSpPr>
          <p:nvPr/>
        </p:nvCxnSpPr>
        <p:spPr>
          <a:xfrm flipH="1" flipV="1">
            <a:off x="2106360" y="2755800"/>
            <a:ext cx="7911360" cy="72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46" name="Straight Connector 102"/>
          <p:cNvCxnSpPr/>
          <p:nvPr/>
        </p:nvCxnSpPr>
        <p:spPr>
          <a:xfrm flipH="1" flipV="1">
            <a:off x="2109240" y="2977200"/>
            <a:ext cx="7919640" cy="3204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47" name="Straight Connector 103"/>
          <p:cNvCxnSpPr/>
          <p:nvPr/>
        </p:nvCxnSpPr>
        <p:spPr>
          <a:xfrm flipH="1" flipV="1">
            <a:off x="2109240" y="3121200"/>
            <a:ext cx="7919640" cy="108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48" name="Straight Connector 104"/>
          <p:cNvCxnSpPr/>
          <p:nvPr/>
        </p:nvCxnSpPr>
        <p:spPr>
          <a:xfrm flipH="1">
            <a:off x="2106360" y="3263400"/>
            <a:ext cx="7922520" cy="252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49" name="Straight Connector 105"/>
          <p:cNvCxnSpPr/>
          <p:nvPr/>
        </p:nvCxnSpPr>
        <p:spPr>
          <a:xfrm flipH="1" flipV="1">
            <a:off x="2109240" y="3382920"/>
            <a:ext cx="7919640" cy="360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50" name="Straight Connector 106"/>
          <p:cNvCxnSpPr/>
          <p:nvPr/>
        </p:nvCxnSpPr>
        <p:spPr>
          <a:xfrm>
            <a:off x="5541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51" name="Straight Connector 107"/>
          <p:cNvCxnSpPr/>
          <p:nvPr/>
        </p:nvCxnSpPr>
        <p:spPr>
          <a:xfrm>
            <a:off x="56732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52" name="Straight Connector 108"/>
          <p:cNvCxnSpPr/>
          <p:nvPr/>
        </p:nvCxnSpPr>
        <p:spPr>
          <a:xfrm>
            <a:off x="58046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53" name="Straight Connector 109"/>
          <p:cNvCxnSpPr/>
          <p:nvPr/>
        </p:nvCxnSpPr>
        <p:spPr>
          <a:xfrm>
            <a:off x="5936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54" name="Straight Connector 110"/>
          <p:cNvCxnSpPr/>
          <p:nvPr/>
        </p:nvCxnSpPr>
        <p:spPr>
          <a:xfrm>
            <a:off x="60674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55" name="Straight Connector 111"/>
          <p:cNvCxnSpPr/>
          <p:nvPr/>
        </p:nvCxnSpPr>
        <p:spPr>
          <a:xfrm>
            <a:off x="67248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56" name="Straight Connector 112"/>
          <p:cNvCxnSpPr/>
          <p:nvPr/>
        </p:nvCxnSpPr>
        <p:spPr>
          <a:xfrm>
            <a:off x="61988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57" name="Straight Connector 113"/>
          <p:cNvCxnSpPr/>
          <p:nvPr/>
        </p:nvCxnSpPr>
        <p:spPr>
          <a:xfrm>
            <a:off x="63302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58" name="Straight Connector 114"/>
          <p:cNvCxnSpPr/>
          <p:nvPr/>
        </p:nvCxnSpPr>
        <p:spPr>
          <a:xfrm>
            <a:off x="64620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59" name="Straight Connector 115"/>
          <p:cNvCxnSpPr/>
          <p:nvPr/>
        </p:nvCxnSpPr>
        <p:spPr>
          <a:xfrm>
            <a:off x="65934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60" name="Straight Connector 116"/>
          <p:cNvCxnSpPr/>
          <p:nvPr/>
        </p:nvCxnSpPr>
        <p:spPr>
          <a:xfrm>
            <a:off x="738216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61" name="Straight Connector 117"/>
          <p:cNvCxnSpPr/>
          <p:nvPr/>
        </p:nvCxnSpPr>
        <p:spPr>
          <a:xfrm>
            <a:off x="6856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62" name="Straight Connector 118"/>
          <p:cNvCxnSpPr/>
          <p:nvPr/>
        </p:nvCxnSpPr>
        <p:spPr>
          <a:xfrm>
            <a:off x="69876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63" name="Straight Connector 119"/>
          <p:cNvCxnSpPr/>
          <p:nvPr/>
        </p:nvCxnSpPr>
        <p:spPr>
          <a:xfrm>
            <a:off x="71190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64" name="Straight Connector 120"/>
          <p:cNvCxnSpPr/>
          <p:nvPr/>
        </p:nvCxnSpPr>
        <p:spPr>
          <a:xfrm>
            <a:off x="7250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65" name="Straight Connector 121"/>
          <p:cNvCxnSpPr/>
          <p:nvPr/>
        </p:nvCxnSpPr>
        <p:spPr>
          <a:xfrm>
            <a:off x="80395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66" name="Straight Connector 122"/>
          <p:cNvCxnSpPr/>
          <p:nvPr/>
        </p:nvCxnSpPr>
        <p:spPr>
          <a:xfrm>
            <a:off x="75135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67" name="Straight Connector 123"/>
          <p:cNvCxnSpPr/>
          <p:nvPr/>
        </p:nvCxnSpPr>
        <p:spPr>
          <a:xfrm>
            <a:off x="7644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68" name="Straight Connector 124"/>
          <p:cNvCxnSpPr/>
          <p:nvPr/>
        </p:nvCxnSpPr>
        <p:spPr>
          <a:xfrm>
            <a:off x="77763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69" name="Straight Connector 125"/>
          <p:cNvCxnSpPr/>
          <p:nvPr/>
        </p:nvCxnSpPr>
        <p:spPr>
          <a:xfrm>
            <a:off x="7907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70" name="Straight Connector 126"/>
          <p:cNvCxnSpPr/>
          <p:nvPr/>
        </p:nvCxnSpPr>
        <p:spPr>
          <a:xfrm>
            <a:off x="86968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71" name="Straight Connector 127"/>
          <p:cNvCxnSpPr/>
          <p:nvPr/>
        </p:nvCxnSpPr>
        <p:spPr>
          <a:xfrm>
            <a:off x="81709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72" name="Straight Connector 128"/>
          <p:cNvCxnSpPr/>
          <p:nvPr/>
        </p:nvCxnSpPr>
        <p:spPr>
          <a:xfrm>
            <a:off x="83023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73" name="Straight Connector 129"/>
          <p:cNvCxnSpPr/>
          <p:nvPr/>
        </p:nvCxnSpPr>
        <p:spPr>
          <a:xfrm>
            <a:off x="84337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74" name="Straight Connector 130"/>
          <p:cNvCxnSpPr/>
          <p:nvPr/>
        </p:nvCxnSpPr>
        <p:spPr>
          <a:xfrm>
            <a:off x="85651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75" name="Straight Connector 131"/>
          <p:cNvCxnSpPr/>
          <p:nvPr/>
        </p:nvCxnSpPr>
        <p:spPr>
          <a:xfrm>
            <a:off x="93538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76" name="Straight Connector 132"/>
          <p:cNvCxnSpPr/>
          <p:nvPr/>
        </p:nvCxnSpPr>
        <p:spPr>
          <a:xfrm>
            <a:off x="88282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77" name="Straight Connector 133"/>
          <p:cNvCxnSpPr/>
          <p:nvPr/>
        </p:nvCxnSpPr>
        <p:spPr>
          <a:xfrm>
            <a:off x="89596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78" name="Straight Connector 134"/>
          <p:cNvCxnSpPr/>
          <p:nvPr/>
        </p:nvCxnSpPr>
        <p:spPr>
          <a:xfrm>
            <a:off x="90910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79" name="Straight Connector 135"/>
          <p:cNvCxnSpPr/>
          <p:nvPr/>
        </p:nvCxnSpPr>
        <p:spPr>
          <a:xfrm>
            <a:off x="9222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80" name="Straight Connector 136"/>
          <p:cNvCxnSpPr/>
          <p:nvPr/>
        </p:nvCxnSpPr>
        <p:spPr>
          <a:xfrm>
            <a:off x="100112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81" name="Straight Connector 137"/>
          <p:cNvCxnSpPr/>
          <p:nvPr/>
        </p:nvCxnSpPr>
        <p:spPr>
          <a:xfrm>
            <a:off x="94856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82" name="Straight Connector 138"/>
          <p:cNvCxnSpPr/>
          <p:nvPr/>
        </p:nvCxnSpPr>
        <p:spPr>
          <a:xfrm>
            <a:off x="9617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83" name="Straight Connector 139"/>
          <p:cNvCxnSpPr/>
          <p:nvPr/>
        </p:nvCxnSpPr>
        <p:spPr>
          <a:xfrm>
            <a:off x="97484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84" name="Straight Connector 140"/>
          <p:cNvCxnSpPr/>
          <p:nvPr/>
        </p:nvCxnSpPr>
        <p:spPr>
          <a:xfrm>
            <a:off x="98798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85" name="Straight Connector 141"/>
          <p:cNvCxnSpPr/>
          <p:nvPr/>
        </p:nvCxnSpPr>
        <p:spPr>
          <a:xfrm>
            <a:off x="48844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86" name="Straight Connector 142"/>
          <p:cNvCxnSpPr/>
          <p:nvPr/>
        </p:nvCxnSpPr>
        <p:spPr>
          <a:xfrm>
            <a:off x="50158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87" name="Straight Connector 143"/>
          <p:cNvCxnSpPr/>
          <p:nvPr/>
        </p:nvCxnSpPr>
        <p:spPr>
          <a:xfrm>
            <a:off x="51472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88" name="Straight Connector 144"/>
          <p:cNvCxnSpPr/>
          <p:nvPr/>
        </p:nvCxnSpPr>
        <p:spPr>
          <a:xfrm>
            <a:off x="527868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89" name="Straight Connector 145"/>
          <p:cNvCxnSpPr/>
          <p:nvPr/>
        </p:nvCxnSpPr>
        <p:spPr>
          <a:xfrm>
            <a:off x="541008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90" name="Straight Connector 146"/>
          <p:cNvCxnSpPr/>
          <p:nvPr/>
        </p:nvCxnSpPr>
        <p:spPr>
          <a:xfrm>
            <a:off x="42271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91" name="Straight Connector 147"/>
          <p:cNvCxnSpPr/>
          <p:nvPr/>
        </p:nvCxnSpPr>
        <p:spPr>
          <a:xfrm>
            <a:off x="43585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92" name="Straight Connector 148"/>
          <p:cNvCxnSpPr/>
          <p:nvPr/>
        </p:nvCxnSpPr>
        <p:spPr>
          <a:xfrm>
            <a:off x="44899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93" name="Straight Connector 149"/>
          <p:cNvCxnSpPr/>
          <p:nvPr/>
        </p:nvCxnSpPr>
        <p:spPr>
          <a:xfrm>
            <a:off x="462132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94" name="Straight Connector 150"/>
          <p:cNvCxnSpPr/>
          <p:nvPr/>
        </p:nvCxnSpPr>
        <p:spPr>
          <a:xfrm>
            <a:off x="47527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895" name="Straight Connector 151"/>
          <p:cNvCxnSpPr/>
          <p:nvPr/>
        </p:nvCxnSpPr>
        <p:spPr>
          <a:xfrm>
            <a:off x="35697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96" name="Straight Connector 152"/>
          <p:cNvCxnSpPr/>
          <p:nvPr/>
        </p:nvCxnSpPr>
        <p:spPr>
          <a:xfrm>
            <a:off x="37011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97" name="Straight Connector 153"/>
          <p:cNvCxnSpPr/>
          <p:nvPr/>
        </p:nvCxnSpPr>
        <p:spPr>
          <a:xfrm>
            <a:off x="38325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98" name="Straight Connector 154"/>
          <p:cNvCxnSpPr/>
          <p:nvPr/>
        </p:nvCxnSpPr>
        <p:spPr>
          <a:xfrm>
            <a:off x="3963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899" name="Straight Connector 155"/>
          <p:cNvCxnSpPr/>
          <p:nvPr/>
        </p:nvCxnSpPr>
        <p:spPr>
          <a:xfrm>
            <a:off x="409572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900" name="Straight Connector 156"/>
          <p:cNvCxnSpPr/>
          <p:nvPr/>
        </p:nvCxnSpPr>
        <p:spPr>
          <a:xfrm>
            <a:off x="29124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901" name="Straight Connector 157"/>
          <p:cNvCxnSpPr/>
          <p:nvPr/>
        </p:nvCxnSpPr>
        <p:spPr>
          <a:xfrm>
            <a:off x="30438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902" name="Straight Connector 158"/>
          <p:cNvCxnSpPr/>
          <p:nvPr/>
        </p:nvCxnSpPr>
        <p:spPr>
          <a:xfrm>
            <a:off x="3175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903" name="Straight Connector 159"/>
          <p:cNvCxnSpPr/>
          <p:nvPr/>
        </p:nvCxnSpPr>
        <p:spPr>
          <a:xfrm>
            <a:off x="330696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904" name="Straight Connector 160"/>
          <p:cNvCxnSpPr/>
          <p:nvPr/>
        </p:nvCxnSpPr>
        <p:spPr>
          <a:xfrm>
            <a:off x="3438360" y="2278440"/>
            <a:ext cx="360" cy="1224360"/>
          </a:xfrm>
          <a:prstGeom prst="straightConnector1">
            <a:avLst/>
          </a:prstGeom>
          <a:ln w="19050">
            <a:solidFill>
              <a:srgbClr val="FFFFFF">
                <a:lumMod val="85000"/>
              </a:srgbClr>
            </a:solidFill>
          </a:ln>
        </p:spPr>
      </p:cxnSp>
      <p:cxnSp>
        <p:nvCxnSpPr>
          <p:cNvPr id="905" name="Straight Connector 161"/>
          <p:cNvCxnSpPr/>
          <p:nvPr/>
        </p:nvCxnSpPr>
        <p:spPr>
          <a:xfrm>
            <a:off x="212364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906" name="Straight Connector 162"/>
          <p:cNvCxnSpPr/>
          <p:nvPr/>
        </p:nvCxnSpPr>
        <p:spPr>
          <a:xfrm>
            <a:off x="22550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907" name="Straight Connector 163"/>
          <p:cNvCxnSpPr/>
          <p:nvPr/>
        </p:nvCxnSpPr>
        <p:spPr>
          <a:xfrm>
            <a:off x="238644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908" name="Straight Connector 164"/>
          <p:cNvCxnSpPr/>
          <p:nvPr/>
        </p:nvCxnSpPr>
        <p:spPr>
          <a:xfrm>
            <a:off x="25182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909" name="Straight Connector 165"/>
          <p:cNvCxnSpPr/>
          <p:nvPr/>
        </p:nvCxnSpPr>
        <p:spPr>
          <a:xfrm>
            <a:off x="2649600" y="2278440"/>
            <a:ext cx="360" cy="1224360"/>
          </a:xfrm>
          <a:prstGeom prst="straightConnector1">
            <a:avLst/>
          </a:prstGeom>
          <a:ln w="3175">
            <a:solidFill>
              <a:srgbClr val="FFFFFF">
                <a:lumMod val="85000"/>
              </a:srgbClr>
            </a:solidFill>
          </a:ln>
        </p:spPr>
      </p:cxnSp>
      <p:cxnSp>
        <p:nvCxnSpPr>
          <p:cNvPr id="910" name="Straight Connector 166"/>
          <p:cNvCxnSpPr/>
          <p:nvPr/>
        </p:nvCxnSpPr>
        <p:spPr>
          <a:xfrm>
            <a:off x="27810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911" name="Straight Connector 167"/>
          <p:cNvCxnSpPr/>
          <p:nvPr/>
        </p:nvCxnSpPr>
        <p:spPr>
          <a:xfrm>
            <a:off x="3447000" y="2274840"/>
            <a:ext cx="360" cy="12362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912" name="Straight Connector 168"/>
          <p:cNvCxnSpPr/>
          <p:nvPr/>
        </p:nvCxnSpPr>
        <p:spPr>
          <a:xfrm flipH="1">
            <a:off x="2120040" y="2274840"/>
            <a:ext cx="7896960" cy="288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cxnSp>
        <p:nvCxnSpPr>
          <p:cNvPr id="913" name="Straight Connector 169"/>
          <p:cNvCxnSpPr/>
          <p:nvPr/>
        </p:nvCxnSpPr>
        <p:spPr>
          <a:xfrm flipH="1" flipV="1">
            <a:off x="2109240" y="3502440"/>
            <a:ext cx="7919640" cy="8640"/>
          </a:xfrm>
          <a:prstGeom prst="straightConnector1">
            <a:avLst/>
          </a:prstGeom>
          <a:ln w="28575">
            <a:solidFill>
              <a:srgbClr val="FFFFFF">
                <a:lumMod val="75000"/>
              </a:srgbClr>
            </a:solidFill>
          </a:ln>
        </p:spPr>
      </p:cxnSp>
      <p:sp>
        <p:nvSpPr>
          <p:cNvPr id="914" name="AutoShape 2"/>
          <p:cNvSpPr/>
          <p:nvPr/>
        </p:nvSpPr>
        <p:spPr>
          <a:xfrm>
            <a:off x="6125760" y="279144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15" name="AutoShape 2"/>
          <p:cNvSpPr/>
          <p:nvPr/>
        </p:nvSpPr>
        <p:spPr>
          <a:xfrm>
            <a:off x="6066360" y="290844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60840" tIns="30600" rIns="60840" bIns="30600" anchor="t">
            <a:noAutofit/>
          </a:bodyPr>
          <a:p>
            <a:endParaRPr lang="fr-FR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16" name="Rounded Rectangle 172"/>
          <p:cNvSpPr/>
          <p:nvPr/>
        </p:nvSpPr>
        <p:spPr>
          <a:xfrm rot="5400000">
            <a:off x="597096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17" name="TextBox 173"/>
          <p:cNvSpPr/>
          <p:nvPr/>
        </p:nvSpPr>
        <p:spPr>
          <a:xfrm>
            <a:off x="5897880" y="292428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8" name="Rounded Rectangle 174"/>
          <p:cNvSpPr/>
          <p:nvPr/>
        </p:nvSpPr>
        <p:spPr>
          <a:xfrm rot="5400000">
            <a:off x="20329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19" name="Rounded Rectangle 175"/>
          <p:cNvSpPr/>
          <p:nvPr/>
        </p:nvSpPr>
        <p:spPr>
          <a:xfrm rot="5400000">
            <a:off x="26892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20" name="Rounded Rectangle 176"/>
          <p:cNvSpPr/>
          <p:nvPr/>
        </p:nvSpPr>
        <p:spPr>
          <a:xfrm rot="5400000">
            <a:off x="334584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21" name="Rounded Rectangle 177"/>
          <p:cNvSpPr/>
          <p:nvPr/>
        </p:nvSpPr>
        <p:spPr>
          <a:xfrm rot="5400000">
            <a:off x="40021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22" name="Rounded Rectangle 178"/>
          <p:cNvSpPr/>
          <p:nvPr/>
        </p:nvSpPr>
        <p:spPr>
          <a:xfrm rot="5400000">
            <a:off x="46584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23" name="Rounded Rectangle 179"/>
          <p:cNvSpPr/>
          <p:nvPr/>
        </p:nvSpPr>
        <p:spPr>
          <a:xfrm rot="5400000">
            <a:off x="531468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24" name="TextBox 180"/>
          <p:cNvSpPr/>
          <p:nvPr/>
        </p:nvSpPr>
        <p:spPr>
          <a:xfrm>
            <a:off x="5156280" y="2908440"/>
            <a:ext cx="5119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5" name="Rounded Rectangle 181"/>
          <p:cNvSpPr/>
          <p:nvPr/>
        </p:nvSpPr>
        <p:spPr>
          <a:xfrm rot="5400000">
            <a:off x="662724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26" name="Rounded Rectangle 182"/>
          <p:cNvSpPr/>
          <p:nvPr/>
        </p:nvSpPr>
        <p:spPr>
          <a:xfrm rot="5400000">
            <a:off x="72835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27" name="Rounded Rectangle 183"/>
          <p:cNvSpPr/>
          <p:nvPr/>
        </p:nvSpPr>
        <p:spPr>
          <a:xfrm rot="5400000">
            <a:off x="79398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28" name="Rounded Rectangle 184"/>
          <p:cNvSpPr/>
          <p:nvPr/>
        </p:nvSpPr>
        <p:spPr>
          <a:xfrm rot="5400000">
            <a:off x="859608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29" name="Rounded Rectangle 185"/>
          <p:cNvSpPr/>
          <p:nvPr/>
        </p:nvSpPr>
        <p:spPr>
          <a:xfrm rot="5400000">
            <a:off x="925272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45" name="Rounded Rectangle 187"/>
          <p:cNvSpPr/>
          <p:nvPr/>
        </p:nvSpPr>
        <p:spPr>
          <a:xfrm rot="5400000">
            <a:off x="9909000" y="285192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30" name="TextBox 189"/>
          <p:cNvSpPr/>
          <p:nvPr/>
        </p:nvSpPr>
        <p:spPr>
          <a:xfrm>
            <a:off x="6533640" y="292428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1" name="TextBox 190"/>
          <p:cNvSpPr/>
          <p:nvPr/>
        </p:nvSpPr>
        <p:spPr>
          <a:xfrm>
            <a:off x="3840120" y="2253960"/>
            <a:ext cx="588960" cy="54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93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N</a:t>
            </a:r>
            <a:endParaRPr lang="en-US" sz="29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932" name="Straight Arrow Connector 191"/>
          <p:cNvCxnSpPr/>
          <p:nvPr/>
        </p:nvCxnSpPr>
        <p:spPr>
          <a:xfrm>
            <a:off x="1725840" y="2872080"/>
            <a:ext cx="8637480" cy="360"/>
          </a:xfrm>
          <a:prstGeom prst="straightConnector1">
            <a:avLst/>
          </a:prstGeom>
          <a:ln w="57150">
            <a:solidFill>
              <a:srgbClr val="1D9A78"/>
            </a:solidFill>
            <a:headEnd len="med" type="triangle" w="med"/>
            <a:tailEnd len="med" type="triangle" w="med"/>
          </a:ln>
        </p:spPr>
      </p:cxnSp>
      <p:sp>
        <p:nvSpPr>
          <p:cNvPr id="933" name="Rectangle 192"/>
          <p:cNvSpPr/>
          <p:nvPr/>
        </p:nvSpPr>
        <p:spPr>
          <a:xfrm>
            <a:off x="3109680" y="1503720"/>
            <a:ext cx="6298920" cy="48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533"/>
              </a:spcAf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L'abscisse du point N est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4" name="Rounded Rectangle 194"/>
          <p:cNvSpPr/>
          <p:nvPr/>
        </p:nvSpPr>
        <p:spPr>
          <a:xfrm>
            <a:off x="5147280" y="398520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5" name="Isosceles Triangle 196"/>
          <p:cNvSpPr/>
          <p:nvPr/>
        </p:nvSpPr>
        <p:spPr>
          <a:xfrm rot="5400000">
            <a:off x="10191240" y="2763360"/>
            <a:ext cx="181800" cy="217440"/>
          </a:xfrm>
          <a:prstGeom prst="triangle">
            <a:avLst>
              <a:gd name="adj" fmla="val 50000"/>
            </a:avLst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36" name="Rectangle 197"/>
          <p:cNvSpPr/>
          <p:nvPr/>
        </p:nvSpPr>
        <p:spPr>
          <a:xfrm>
            <a:off x="1104840" y="1380960"/>
            <a:ext cx="10125720" cy="249516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37" name="TextBox 198"/>
          <p:cNvSpPr/>
          <p:nvPr/>
        </p:nvSpPr>
        <p:spPr>
          <a:xfrm>
            <a:off x="3814560" y="3003480"/>
            <a:ext cx="5119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8" name="Rectangle 199"/>
          <p:cNvSpPr/>
          <p:nvPr/>
        </p:nvSpPr>
        <p:spPr>
          <a:xfrm>
            <a:off x="898920" y="236520"/>
            <a:ext cx="629892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533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  <a:ea typeface="Calibri"/>
              </a:rPr>
              <a:t>L'abscisse du point N : -3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39" name="Image 19"/>
          <p:cNvPicPr/>
          <p:nvPr/>
        </p:nvPicPr>
        <p:blipFill>
          <a:blip r:embed="rId1"/>
          <a:stretch/>
        </p:blipFill>
        <p:spPr>
          <a:xfrm>
            <a:off x="11404440" y="1133640"/>
            <a:ext cx="468720" cy="468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0" name="ZoneTexte 2"/>
          <p:cNvSpPr/>
          <p:nvPr/>
        </p:nvSpPr>
        <p:spPr>
          <a:xfrm>
            <a:off x="5327280" y="5344560"/>
            <a:ext cx="17733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J’écris : N(-3)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1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3" dur="indefinite" restart="never" nodeType="tmRoot">
          <p:childTnLst>
            <p:seq>
              <p:cTn id="224" dur="indefinite" nodeType="mainSeq">
                <p:childTnLst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ZoneTexte 9"/>
          <p:cNvSpPr/>
          <p:nvPr/>
        </p:nvSpPr>
        <p:spPr>
          <a:xfrm>
            <a:off x="851760" y="268560"/>
            <a:ext cx="6452280" cy="33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Quelle est l'abscisse du point P 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943" name="Group 1"/>
          <p:cNvGrpSpPr/>
          <p:nvPr/>
        </p:nvGrpSpPr>
        <p:grpSpPr>
          <a:xfrm>
            <a:off x="1708200" y="2229480"/>
            <a:ext cx="8671320" cy="1235880"/>
            <a:chOff x="1708200" y="2229480"/>
            <a:chExt cx="8671320" cy="1235880"/>
          </a:xfrm>
        </p:grpSpPr>
        <p:cxnSp>
          <p:nvCxnSpPr>
            <p:cNvPr id="944" name="Straight Connector 112"/>
            <p:cNvCxnSpPr/>
            <p:nvPr/>
          </p:nvCxnSpPr>
          <p:spPr>
            <a:xfrm flipH="1" flipV="1">
              <a:off x="2088720" y="2347920"/>
              <a:ext cx="7922520" cy="3888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45" name="Straight Connector 122"/>
            <p:cNvCxnSpPr/>
            <p:nvPr/>
          </p:nvCxnSpPr>
          <p:spPr>
            <a:xfrm flipH="1" flipV="1">
              <a:off x="2088720" y="2468880"/>
              <a:ext cx="7922520" cy="2520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46" name="Straight Connector 128"/>
            <p:cNvCxnSpPr/>
            <p:nvPr/>
          </p:nvCxnSpPr>
          <p:spPr>
            <a:xfrm flipH="1" flipV="1">
              <a:off x="2088720" y="2589840"/>
              <a:ext cx="7910640" cy="288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47" name="Straight Connector 134"/>
            <p:cNvCxnSpPr>
              <a:stCxn id="948" idx="1"/>
            </p:cNvCxnSpPr>
            <p:nvPr/>
          </p:nvCxnSpPr>
          <p:spPr>
            <a:xfrm flipH="1" flipV="1">
              <a:off x="2088720" y="2710440"/>
              <a:ext cx="7911360" cy="72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49" name="Straight Connector 146"/>
            <p:cNvCxnSpPr/>
            <p:nvPr/>
          </p:nvCxnSpPr>
          <p:spPr>
            <a:xfrm flipH="1" flipV="1">
              <a:off x="2091600" y="2931840"/>
              <a:ext cx="7919640" cy="3204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50" name="Straight Connector 152"/>
            <p:cNvCxnSpPr/>
            <p:nvPr/>
          </p:nvCxnSpPr>
          <p:spPr>
            <a:xfrm flipH="1" flipV="1">
              <a:off x="2091600" y="3075840"/>
              <a:ext cx="7919640" cy="1080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51" name="Straight Connector 158"/>
            <p:cNvCxnSpPr/>
            <p:nvPr/>
          </p:nvCxnSpPr>
          <p:spPr>
            <a:xfrm flipH="1">
              <a:off x="2088720" y="3218400"/>
              <a:ext cx="7922520" cy="21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52" name="Straight Connector 170"/>
            <p:cNvCxnSpPr/>
            <p:nvPr/>
          </p:nvCxnSpPr>
          <p:spPr>
            <a:xfrm flipH="1" flipV="1">
              <a:off x="2091600" y="3337560"/>
              <a:ext cx="7919640" cy="360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53" name="Straight Connector 111"/>
            <p:cNvCxnSpPr/>
            <p:nvPr/>
          </p:nvCxnSpPr>
          <p:spPr>
            <a:xfrm>
              <a:off x="55238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54" name="Straight Connector 113"/>
            <p:cNvCxnSpPr/>
            <p:nvPr/>
          </p:nvCxnSpPr>
          <p:spPr>
            <a:xfrm>
              <a:off x="56556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55" name="Straight Connector 114"/>
            <p:cNvCxnSpPr/>
            <p:nvPr/>
          </p:nvCxnSpPr>
          <p:spPr>
            <a:xfrm>
              <a:off x="57870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56" name="Straight Connector 115"/>
            <p:cNvCxnSpPr/>
            <p:nvPr/>
          </p:nvCxnSpPr>
          <p:spPr>
            <a:xfrm>
              <a:off x="59184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57" name="Straight Connector 116"/>
            <p:cNvCxnSpPr/>
            <p:nvPr/>
          </p:nvCxnSpPr>
          <p:spPr>
            <a:xfrm>
              <a:off x="604980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958" name="Straight Connector 117"/>
            <p:cNvCxnSpPr/>
            <p:nvPr/>
          </p:nvCxnSpPr>
          <p:spPr>
            <a:xfrm>
              <a:off x="670716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959" name="Straight Connector 118"/>
            <p:cNvCxnSpPr/>
            <p:nvPr/>
          </p:nvCxnSpPr>
          <p:spPr>
            <a:xfrm>
              <a:off x="61812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60" name="Straight Connector 119"/>
            <p:cNvCxnSpPr/>
            <p:nvPr/>
          </p:nvCxnSpPr>
          <p:spPr>
            <a:xfrm>
              <a:off x="63126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61" name="Straight Connector 120"/>
            <p:cNvCxnSpPr/>
            <p:nvPr/>
          </p:nvCxnSpPr>
          <p:spPr>
            <a:xfrm>
              <a:off x="64443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62" name="Straight Connector 121"/>
            <p:cNvCxnSpPr/>
            <p:nvPr/>
          </p:nvCxnSpPr>
          <p:spPr>
            <a:xfrm>
              <a:off x="65757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63" name="Straight Connector 123"/>
            <p:cNvCxnSpPr/>
            <p:nvPr/>
          </p:nvCxnSpPr>
          <p:spPr>
            <a:xfrm>
              <a:off x="736452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964" name="Straight Connector 124"/>
            <p:cNvCxnSpPr/>
            <p:nvPr/>
          </p:nvCxnSpPr>
          <p:spPr>
            <a:xfrm>
              <a:off x="68385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65" name="Straight Connector 125"/>
            <p:cNvCxnSpPr/>
            <p:nvPr/>
          </p:nvCxnSpPr>
          <p:spPr>
            <a:xfrm>
              <a:off x="69699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66" name="Straight Connector 126"/>
            <p:cNvCxnSpPr/>
            <p:nvPr/>
          </p:nvCxnSpPr>
          <p:spPr>
            <a:xfrm>
              <a:off x="71013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67" name="Straight Connector 127"/>
            <p:cNvCxnSpPr/>
            <p:nvPr/>
          </p:nvCxnSpPr>
          <p:spPr>
            <a:xfrm>
              <a:off x="72331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68" name="Straight Connector 129"/>
            <p:cNvCxnSpPr/>
            <p:nvPr/>
          </p:nvCxnSpPr>
          <p:spPr>
            <a:xfrm>
              <a:off x="802188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969" name="Straight Connector 130"/>
            <p:cNvCxnSpPr/>
            <p:nvPr/>
          </p:nvCxnSpPr>
          <p:spPr>
            <a:xfrm>
              <a:off x="74959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70" name="Straight Connector 131"/>
            <p:cNvCxnSpPr/>
            <p:nvPr/>
          </p:nvCxnSpPr>
          <p:spPr>
            <a:xfrm>
              <a:off x="76273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71" name="Straight Connector 132"/>
            <p:cNvCxnSpPr/>
            <p:nvPr/>
          </p:nvCxnSpPr>
          <p:spPr>
            <a:xfrm>
              <a:off x="77587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72" name="Straight Connector 133"/>
            <p:cNvCxnSpPr/>
            <p:nvPr/>
          </p:nvCxnSpPr>
          <p:spPr>
            <a:xfrm>
              <a:off x="78901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73" name="Straight Connector 135"/>
            <p:cNvCxnSpPr/>
            <p:nvPr/>
          </p:nvCxnSpPr>
          <p:spPr>
            <a:xfrm>
              <a:off x="867924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974" name="Straight Connector 136"/>
            <p:cNvCxnSpPr/>
            <p:nvPr/>
          </p:nvCxnSpPr>
          <p:spPr>
            <a:xfrm>
              <a:off x="815328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75" name="Straight Connector 137"/>
            <p:cNvCxnSpPr/>
            <p:nvPr/>
          </p:nvCxnSpPr>
          <p:spPr>
            <a:xfrm>
              <a:off x="828468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76" name="Straight Connector 138"/>
            <p:cNvCxnSpPr/>
            <p:nvPr/>
          </p:nvCxnSpPr>
          <p:spPr>
            <a:xfrm>
              <a:off x="841608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77" name="Straight Connector 139"/>
            <p:cNvCxnSpPr/>
            <p:nvPr/>
          </p:nvCxnSpPr>
          <p:spPr>
            <a:xfrm>
              <a:off x="854748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78" name="Straight Connector 141"/>
            <p:cNvCxnSpPr/>
            <p:nvPr/>
          </p:nvCxnSpPr>
          <p:spPr>
            <a:xfrm>
              <a:off x="933624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979" name="Straight Connector 142"/>
            <p:cNvCxnSpPr/>
            <p:nvPr/>
          </p:nvCxnSpPr>
          <p:spPr>
            <a:xfrm>
              <a:off x="88106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80" name="Straight Connector 143"/>
            <p:cNvCxnSpPr/>
            <p:nvPr/>
          </p:nvCxnSpPr>
          <p:spPr>
            <a:xfrm>
              <a:off x="89420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81" name="Straight Connector 144"/>
            <p:cNvCxnSpPr/>
            <p:nvPr/>
          </p:nvCxnSpPr>
          <p:spPr>
            <a:xfrm>
              <a:off x="90734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82" name="Straight Connector 145"/>
            <p:cNvCxnSpPr/>
            <p:nvPr/>
          </p:nvCxnSpPr>
          <p:spPr>
            <a:xfrm>
              <a:off x="92048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83" name="Straight Connector 147"/>
            <p:cNvCxnSpPr/>
            <p:nvPr/>
          </p:nvCxnSpPr>
          <p:spPr>
            <a:xfrm>
              <a:off x="999360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984" name="Straight Connector 148"/>
            <p:cNvCxnSpPr/>
            <p:nvPr/>
          </p:nvCxnSpPr>
          <p:spPr>
            <a:xfrm>
              <a:off x="94680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85" name="Straight Connector 149"/>
            <p:cNvCxnSpPr/>
            <p:nvPr/>
          </p:nvCxnSpPr>
          <p:spPr>
            <a:xfrm>
              <a:off x="95994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86" name="Straight Connector 150"/>
            <p:cNvCxnSpPr/>
            <p:nvPr/>
          </p:nvCxnSpPr>
          <p:spPr>
            <a:xfrm>
              <a:off x="97308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87" name="Straight Connector 151"/>
            <p:cNvCxnSpPr/>
            <p:nvPr/>
          </p:nvCxnSpPr>
          <p:spPr>
            <a:xfrm>
              <a:off x="98622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88" name="Straight Connector 153"/>
            <p:cNvCxnSpPr/>
            <p:nvPr/>
          </p:nvCxnSpPr>
          <p:spPr>
            <a:xfrm>
              <a:off x="48668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89" name="Straight Connector 154"/>
            <p:cNvCxnSpPr/>
            <p:nvPr/>
          </p:nvCxnSpPr>
          <p:spPr>
            <a:xfrm>
              <a:off x="49982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90" name="Straight Connector 155"/>
            <p:cNvCxnSpPr/>
            <p:nvPr/>
          </p:nvCxnSpPr>
          <p:spPr>
            <a:xfrm>
              <a:off x="51296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91" name="Straight Connector 156"/>
            <p:cNvCxnSpPr/>
            <p:nvPr/>
          </p:nvCxnSpPr>
          <p:spPr>
            <a:xfrm>
              <a:off x="52610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92" name="Straight Connector 157"/>
            <p:cNvCxnSpPr/>
            <p:nvPr/>
          </p:nvCxnSpPr>
          <p:spPr>
            <a:xfrm>
              <a:off x="539244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993" name="Straight Connector 159"/>
            <p:cNvCxnSpPr/>
            <p:nvPr/>
          </p:nvCxnSpPr>
          <p:spPr>
            <a:xfrm>
              <a:off x="420948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94" name="Straight Connector 160"/>
            <p:cNvCxnSpPr/>
            <p:nvPr/>
          </p:nvCxnSpPr>
          <p:spPr>
            <a:xfrm>
              <a:off x="434088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95" name="Straight Connector 161"/>
            <p:cNvCxnSpPr/>
            <p:nvPr/>
          </p:nvCxnSpPr>
          <p:spPr>
            <a:xfrm>
              <a:off x="447228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96" name="Straight Connector 162"/>
            <p:cNvCxnSpPr/>
            <p:nvPr/>
          </p:nvCxnSpPr>
          <p:spPr>
            <a:xfrm>
              <a:off x="460368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97" name="Straight Connector 163"/>
            <p:cNvCxnSpPr/>
            <p:nvPr/>
          </p:nvCxnSpPr>
          <p:spPr>
            <a:xfrm>
              <a:off x="473508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998" name="Straight Connector 165"/>
            <p:cNvCxnSpPr/>
            <p:nvPr/>
          </p:nvCxnSpPr>
          <p:spPr>
            <a:xfrm>
              <a:off x="35521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999" name="Straight Connector 166"/>
            <p:cNvCxnSpPr/>
            <p:nvPr/>
          </p:nvCxnSpPr>
          <p:spPr>
            <a:xfrm>
              <a:off x="36835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00" name="Straight Connector 167"/>
            <p:cNvCxnSpPr/>
            <p:nvPr/>
          </p:nvCxnSpPr>
          <p:spPr>
            <a:xfrm>
              <a:off x="38149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01" name="Straight Connector 168"/>
            <p:cNvCxnSpPr/>
            <p:nvPr/>
          </p:nvCxnSpPr>
          <p:spPr>
            <a:xfrm>
              <a:off x="39463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02" name="Straight Connector 169"/>
            <p:cNvCxnSpPr/>
            <p:nvPr/>
          </p:nvCxnSpPr>
          <p:spPr>
            <a:xfrm>
              <a:off x="407808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003" name="Straight Connector 171"/>
            <p:cNvCxnSpPr/>
            <p:nvPr/>
          </p:nvCxnSpPr>
          <p:spPr>
            <a:xfrm>
              <a:off x="28947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04" name="Straight Connector 172"/>
            <p:cNvCxnSpPr/>
            <p:nvPr/>
          </p:nvCxnSpPr>
          <p:spPr>
            <a:xfrm>
              <a:off x="30261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05" name="Straight Connector 173"/>
            <p:cNvCxnSpPr/>
            <p:nvPr/>
          </p:nvCxnSpPr>
          <p:spPr>
            <a:xfrm>
              <a:off x="31575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06" name="Straight Connector 174"/>
            <p:cNvCxnSpPr/>
            <p:nvPr/>
          </p:nvCxnSpPr>
          <p:spPr>
            <a:xfrm>
              <a:off x="32893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07" name="Straight Connector 175"/>
            <p:cNvCxnSpPr/>
            <p:nvPr/>
          </p:nvCxnSpPr>
          <p:spPr>
            <a:xfrm>
              <a:off x="3420720" y="2233080"/>
              <a:ext cx="360" cy="1224360"/>
            </a:xfrm>
            <a:prstGeom prst="straightConnector1">
              <a:avLst/>
            </a:prstGeom>
            <a:ln w="19050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08" name="Straight Connector 176"/>
            <p:cNvCxnSpPr/>
            <p:nvPr/>
          </p:nvCxnSpPr>
          <p:spPr>
            <a:xfrm>
              <a:off x="210600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009" name="Straight Connector 177"/>
            <p:cNvCxnSpPr/>
            <p:nvPr/>
          </p:nvCxnSpPr>
          <p:spPr>
            <a:xfrm>
              <a:off x="22374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10" name="Straight Connector 178"/>
            <p:cNvCxnSpPr/>
            <p:nvPr/>
          </p:nvCxnSpPr>
          <p:spPr>
            <a:xfrm>
              <a:off x="23688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11" name="Straight Connector 179"/>
            <p:cNvCxnSpPr/>
            <p:nvPr/>
          </p:nvCxnSpPr>
          <p:spPr>
            <a:xfrm>
              <a:off x="25005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12" name="Straight Connector 180"/>
            <p:cNvCxnSpPr/>
            <p:nvPr/>
          </p:nvCxnSpPr>
          <p:spPr>
            <a:xfrm>
              <a:off x="26319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13" name="Straight Connector 181"/>
            <p:cNvCxnSpPr/>
            <p:nvPr/>
          </p:nvCxnSpPr>
          <p:spPr>
            <a:xfrm>
              <a:off x="276336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014" name="Straight Connector 164"/>
            <p:cNvCxnSpPr/>
            <p:nvPr/>
          </p:nvCxnSpPr>
          <p:spPr>
            <a:xfrm>
              <a:off x="342936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015" name="Straight Connector 453"/>
            <p:cNvCxnSpPr/>
            <p:nvPr/>
          </p:nvCxnSpPr>
          <p:spPr>
            <a:xfrm flipH="1">
              <a:off x="2102400" y="2229480"/>
              <a:ext cx="7896960" cy="3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016" name="Straight Connector 454"/>
            <p:cNvCxnSpPr/>
            <p:nvPr/>
          </p:nvCxnSpPr>
          <p:spPr>
            <a:xfrm flipH="1" flipV="1">
              <a:off x="2091600" y="3457080"/>
              <a:ext cx="7919640" cy="86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sp>
          <p:nvSpPr>
            <p:cNvPr id="1017" name="AutoShape 2"/>
            <p:cNvSpPr/>
            <p:nvPr/>
          </p:nvSpPr>
          <p:spPr>
            <a:xfrm>
              <a:off x="6108120" y="2746080"/>
              <a:ext cx="202680" cy="202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60840" tIns="30600" rIns="60840" bIns="30600" anchor="t">
              <a:noAutofit/>
            </a:bodyPr>
            <a:p>
              <a:endParaRPr lang="fr-FR" sz="12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18" name="AutoShape 2"/>
            <p:cNvSpPr/>
            <p:nvPr/>
          </p:nvSpPr>
          <p:spPr>
            <a:xfrm>
              <a:off x="6048720" y="2863080"/>
              <a:ext cx="202680" cy="202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60840" tIns="30600" rIns="60840" bIns="30600" anchor="t">
              <a:noAutofit/>
            </a:bodyPr>
            <a:p>
              <a:endParaRPr lang="fr-FR" sz="12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19" name="Rounded Rectangle 222"/>
            <p:cNvSpPr/>
            <p:nvPr/>
          </p:nvSpPr>
          <p:spPr>
            <a:xfrm rot="5400000">
              <a:off x="595332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20" name="TextBox 223"/>
            <p:cNvSpPr/>
            <p:nvPr/>
          </p:nvSpPr>
          <p:spPr>
            <a:xfrm>
              <a:off x="5925960" y="287892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21" name="Rounded Rectangle 224"/>
            <p:cNvSpPr/>
            <p:nvPr/>
          </p:nvSpPr>
          <p:spPr>
            <a:xfrm rot="5400000">
              <a:off x="201528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22" name="Rounded Rectangle 226"/>
            <p:cNvSpPr/>
            <p:nvPr/>
          </p:nvSpPr>
          <p:spPr>
            <a:xfrm rot="5400000">
              <a:off x="267156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23" name="Rounded Rectangle 228"/>
            <p:cNvSpPr/>
            <p:nvPr/>
          </p:nvSpPr>
          <p:spPr>
            <a:xfrm rot="5400000">
              <a:off x="332820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24" name="Rounded Rectangle 230"/>
            <p:cNvSpPr/>
            <p:nvPr/>
          </p:nvSpPr>
          <p:spPr>
            <a:xfrm rot="5400000">
              <a:off x="398448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25" name="Rounded Rectangle 232"/>
            <p:cNvSpPr/>
            <p:nvPr/>
          </p:nvSpPr>
          <p:spPr>
            <a:xfrm rot="5400000">
              <a:off x="464076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26" name="Rounded Rectangle 234"/>
            <p:cNvSpPr/>
            <p:nvPr/>
          </p:nvSpPr>
          <p:spPr>
            <a:xfrm rot="5400000">
              <a:off x="529704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27" name="Rounded Rectangle 236"/>
            <p:cNvSpPr/>
            <p:nvPr/>
          </p:nvSpPr>
          <p:spPr>
            <a:xfrm rot="5400000">
              <a:off x="660960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28" name="Rounded Rectangle 237"/>
            <p:cNvSpPr/>
            <p:nvPr/>
          </p:nvSpPr>
          <p:spPr>
            <a:xfrm rot="5400000">
              <a:off x="726588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29" name="Rounded Rectangle 238"/>
            <p:cNvSpPr/>
            <p:nvPr/>
          </p:nvSpPr>
          <p:spPr>
            <a:xfrm rot="5400000">
              <a:off x="792216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30" name="Rounded Rectangle 239"/>
            <p:cNvSpPr/>
            <p:nvPr/>
          </p:nvSpPr>
          <p:spPr>
            <a:xfrm rot="5400000">
              <a:off x="857844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31" name="Rounded Rectangle 240"/>
            <p:cNvSpPr/>
            <p:nvPr/>
          </p:nvSpPr>
          <p:spPr>
            <a:xfrm rot="5400000">
              <a:off x="923508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48" name="Rounded Rectangle 241"/>
            <p:cNvSpPr/>
            <p:nvPr/>
          </p:nvSpPr>
          <p:spPr>
            <a:xfrm rot="5400000">
              <a:off x="989136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32" name="TextBox 242"/>
            <p:cNvSpPr/>
            <p:nvPr/>
          </p:nvSpPr>
          <p:spPr>
            <a:xfrm>
              <a:off x="6582600" y="287892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33" name="TextBox 248"/>
            <p:cNvSpPr/>
            <p:nvPr/>
          </p:nvSpPr>
          <p:spPr>
            <a:xfrm>
              <a:off x="7331040" y="2282040"/>
              <a:ext cx="588960" cy="543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930" b="1" u="none" strike="noStrike">
                  <a:solidFill>
                    <a:schemeClr val="dk2">
                      <a:lumMod val="60000"/>
                      <a:lumOff val="40000"/>
                    </a:schemeClr>
                  </a:solidFill>
                  <a:effectLst/>
                  <a:uFillTx/>
                  <a:latin typeface="Calibri"/>
                </a:rPr>
                <a:t>P</a:t>
              </a:r>
              <a:endParaRPr lang="en-US" sz="29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cxnSp>
          <p:nvCxnSpPr>
            <p:cNvPr id="1034" name="Straight Arrow Connector 6"/>
            <p:cNvCxnSpPr/>
            <p:nvPr/>
          </p:nvCxnSpPr>
          <p:spPr>
            <a:xfrm flipV="1">
              <a:off x="1708200" y="2805120"/>
              <a:ext cx="8671680" cy="38880"/>
            </a:xfrm>
            <a:prstGeom prst="straightConnector1">
              <a:avLst/>
            </a:prstGeom>
            <a:ln w="57150">
              <a:solidFill>
                <a:srgbClr val="1D9A78"/>
              </a:solidFill>
              <a:headEnd len="med" type="triangle" w="med"/>
              <a:tailEnd len="med" type="triangle" w="med"/>
            </a:ln>
          </p:spPr>
        </p:cxnSp>
        <p:cxnSp>
          <p:nvCxnSpPr>
            <p:cNvPr id="1035" name="Straight Connector 3"/>
            <p:cNvCxnSpPr/>
            <p:nvPr/>
          </p:nvCxnSpPr>
          <p:spPr>
            <a:xfrm>
              <a:off x="7620480" y="2753640"/>
              <a:ext cx="360" cy="142200"/>
            </a:xfrm>
            <a:prstGeom prst="straightConnector1">
              <a:avLst/>
            </a:prstGeom>
            <a:ln w="28575">
              <a:solidFill>
                <a:srgbClr val="1D9A78"/>
              </a:solidFill>
            </a:ln>
          </p:spPr>
        </p:cxnSp>
        <p:cxnSp>
          <p:nvCxnSpPr>
            <p:cNvPr id="1036" name="Straight Connector 107"/>
            <p:cNvCxnSpPr/>
            <p:nvPr/>
          </p:nvCxnSpPr>
          <p:spPr>
            <a:xfrm flipH="1">
              <a:off x="2054160" y="3218400"/>
              <a:ext cx="7922520" cy="252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sp>
          <p:nvSpPr>
            <p:cNvPr id="1037" name="TextBox 109"/>
            <p:cNvSpPr/>
            <p:nvPr/>
          </p:nvSpPr>
          <p:spPr>
            <a:xfrm>
              <a:off x="5138640" y="2863440"/>
              <a:ext cx="51192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4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-1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038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1360" y="1097640"/>
            <a:ext cx="535320" cy="53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9" name="Rectangle 106"/>
          <p:cNvSpPr/>
          <p:nvPr/>
        </p:nvSpPr>
        <p:spPr>
          <a:xfrm>
            <a:off x="3109680" y="1503720"/>
            <a:ext cx="6298920" cy="48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533"/>
              </a:spcAf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Quelle est l'abscisse du point P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40" name="Rounded Rectangle 108"/>
          <p:cNvSpPr/>
          <p:nvPr/>
        </p:nvSpPr>
        <p:spPr>
          <a:xfrm>
            <a:off x="1104840" y="395892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1,2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1" name="Rounded Rectangle 110"/>
          <p:cNvSpPr/>
          <p:nvPr/>
        </p:nvSpPr>
        <p:spPr>
          <a:xfrm>
            <a:off x="5147280" y="398520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1,4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2" name="Rounded Rectangle 182"/>
          <p:cNvSpPr/>
          <p:nvPr/>
        </p:nvSpPr>
        <p:spPr>
          <a:xfrm>
            <a:off x="9314280" y="393300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2,4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3" name="Rectangle 184"/>
          <p:cNvSpPr/>
          <p:nvPr/>
        </p:nvSpPr>
        <p:spPr>
          <a:xfrm>
            <a:off x="1104840" y="1380960"/>
            <a:ext cx="10125720" cy="249516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44" name="ZoneTexte 9"/>
          <p:cNvSpPr/>
          <p:nvPr/>
        </p:nvSpPr>
        <p:spPr>
          <a:xfrm>
            <a:off x="792720" y="586800"/>
            <a:ext cx="10286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choisit des élèves au hasard, y compris parmi ceux qui n’ont pas levé la main. On diversifie le choix des élèves.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45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ZoneTexte 9"/>
          <p:cNvSpPr/>
          <p:nvPr/>
        </p:nvSpPr>
        <p:spPr>
          <a:xfrm>
            <a:off x="776880" y="590040"/>
            <a:ext cx="7113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609480">
              <a:lnSpc>
                <a:spcPct val="100000"/>
              </a:lnSpc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affiche, lit la réponse et explique la petite graduation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1047" name="Group 98"/>
          <p:cNvGrpSpPr/>
          <p:nvPr/>
        </p:nvGrpSpPr>
        <p:grpSpPr>
          <a:xfrm>
            <a:off x="1708200" y="2229480"/>
            <a:ext cx="8671320" cy="1235880"/>
            <a:chOff x="1708200" y="2229480"/>
            <a:chExt cx="8671320" cy="1235880"/>
          </a:xfrm>
        </p:grpSpPr>
        <p:cxnSp>
          <p:nvCxnSpPr>
            <p:cNvPr id="1048" name="Straight Connector 99"/>
            <p:cNvCxnSpPr/>
            <p:nvPr/>
          </p:nvCxnSpPr>
          <p:spPr>
            <a:xfrm flipH="1" flipV="1">
              <a:off x="2088720" y="2347920"/>
              <a:ext cx="7922520" cy="3888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49" name="Straight Connector 100"/>
            <p:cNvCxnSpPr/>
            <p:nvPr/>
          </p:nvCxnSpPr>
          <p:spPr>
            <a:xfrm flipH="1" flipV="1">
              <a:off x="2088720" y="2468880"/>
              <a:ext cx="7922520" cy="2520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50" name="Straight Connector 101"/>
            <p:cNvCxnSpPr/>
            <p:nvPr/>
          </p:nvCxnSpPr>
          <p:spPr>
            <a:xfrm flipH="1" flipV="1">
              <a:off x="2088720" y="2589840"/>
              <a:ext cx="7910640" cy="288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51" name="Straight Connector 102"/>
            <p:cNvCxnSpPr>
              <a:stCxn id="1052" idx="1"/>
            </p:cNvCxnSpPr>
            <p:nvPr/>
          </p:nvCxnSpPr>
          <p:spPr>
            <a:xfrm flipH="1" flipV="1">
              <a:off x="2088720" y="2710440"/>
              <a:ext cx="7911360" cy="72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53" name="Straight Connector 103"/>
            <p:cNvCxnSpPr/>
            <p:nvPr/>
          </p:nvCxnSpPr>
          <p:spPr>
            <a:xfrm flipH="1" flipV="1">
              <a:off x="2091600" y="2931840"/>
              <a:ext cx="7919640" cy="3204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54" name="Straight Connector 104"/>
            <p:cNvCxnSpPr/>
            <p:nvPr/>
          </p:nvCxnSpPr>
          <p:spPr>
            <a:xfrm flipH="1" flipV="1">
              <a:off x="2091600" y="3075840"/>
              <a:ext cx="7919640" cy="1080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55" name="Straight Connector 105"/>
            <p:cNvCxnSpPr/>
            <p:nvPr/>
          </p:nvCxnSpPr>
          <p:spPr>
            <a:xfrm flipH="1">
              <a:off x="2088720" y="3218400"/>
              <a:ext cx="7922520" cy="21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56" name="Straight Connector 106"/>
            <p:cNvCxnSpPr/>
            <p:nvPr/>
          </p:nvCxnSpPr>
          <p:spPr>
            <a:xfrm flipH="1" flipV="1">
              <a:off x="2091600" y="3337560"/>
              <a:ext cx="7919640" cy="360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57" name="Straight Connector 107"/>
            <p:cNvCxnSpPr/>
            <p:nvPr/>
          </p:nvCxnSpPr>
          <p:spPr>
            <a:xfrm>
              <a:off x="55238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58" name="Straight Connector 108"/>
            <p:cNvCxnSpPr/>
            <p:nvPr/>
          </p:nvCxnSpPr>
          <p:spPr>
            <a:xfrm>
              <a:off x="56556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59" name="Straight Connector 140"/>
            <p:cNvCxnSpPr/>
            <p:nvPr/>
          </p:nvCxnSpPr>
          <p:spPr>
            <a:xfrm>
              <a:off x="57870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60" name="Straight Connector 182"/>
            <p:cNvCxnSpPr/>
            <p:nvPr/>
          </p:nvCxnSpPr>
          <p:spPr>
            <a:xfrm>
              <a:off x="59184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61" name="Straight Connector 183"/>
            <p:cNvCxnSpPr/>
            <p:nvPr/>
          </p:nvCxnSpPr>
          <p:spPr>
            <a:xfrm>
              <a:off x="604980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062" name="Straight Connector 184"/>
            <p:cNvCxnSpPr/>
            <p:nvPr/>
          </p:nvCxnSpPr>
          <p:spPr>
            <a:xfrm>
              <a:off x="670716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063" name="Straight Connector 185"/>
            <p:cNvCxnSpPr/>
            <p:nvPr/>
          </p:nvCxnSpPr>
          <p:spPr>
            <a:xfrm>
              <a:off x="61812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64" name="Straight Connector 187"/>
            <p:cNvCxnSpPr/>
            <p:nvPr/>
          </p:nvCxnSpPr>
          <p:spPr>
            <a:xfrm>
              <a:off x="63126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65" name="Straight Connector 189"/>
            <p:cNvCxnSpPr/>
            <p:nvPr/>
          </p:nvCxnSpPr>
          <p:spPr>
            <a:xfrm>
              <a:off x="64443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66" name="Straight Connector 190"/>
            <p:cNvCxnSpPr/>
            <p:nvPr/>
          </p:nvCxnSpPr>
          <p:spPr>
            <a:xfrm>
              <a:off x="65757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67" name="Straight Connector 191"/>
            <p:cNvCxnSpPr/>
            <p:nvPr/>
          </p:nvCxnSpPr>
          <p:spPr>
            <a:xfrm>
              <a:off x="736452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068" name="Straight Connector 192"/>
            <p:cNvCxnSpPr/>
            <p:nvPr/>
          </p:nvCxnSpPr>
          <p:spPr>
            <a:xfrm>
              <a:off x="68385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69" name="Straight Connector 193"/>
            <p:cNvCxnSpPr/>
            <p:nvPr/>
          </p:nvCxnSpPr>
          <p:spPr>
            <a:xfrm>
              <a:off x="69699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70" name="Straight Connector 194"/>
            <p:cNvCxnSpPr/>
            <p:nvPr/>
          </p:nvCxnSpPr>
          <p:spPr>
            <a:xfrm>
              <a:off x="71013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71" name="Straight Connector 195"/>
            <p:cNvCxnSpPr/>
            <p:nvPr/>
          </p:nvCxnSpPr>
          <p:spPr>
            <a:xfrm>
              <a:off x="72331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72" name="Straight Connector 196"/>
            <p:cNvCxnSpPr/>
            <p:nvPr/>
          </p:nvCxnSpPr>
          <p:spPr>
            <a:xfrm>
              <a:off x="802188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073" name="Straight Connector 197"/>
            <p:cNvCxnSpPr/>
            <p:nvPr/>
          </p:nvCxnSpPr>
          <p:spPr>
            <a:xfrm>
              <a:off x="74959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74" name="Straight Connector 198"/>
            <p:cNvCxnSpPr/>
            <p:nvPr/>
          </p:nvCxnSpPr>
          <p:spPr>
            <a:xfrm>
              <a:off x="76273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75" name="Straight Connector 199"/>
            <p:cNvCxnSpPr/>
            <p:nvPr/>
          </p:nvCxnSpPr>
          <p:spPr>
            <a:xfrm>
              <a:off x="77587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76" name="Straight Connector 200"/>
            <p:cNvCxnSpPr/>
            <p:nvPr/>
          </p:nvCxnSpPr>
          <p:spPr>
            <a:xfrm>
              <a:off x="78901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77" name="Straight Connector 201"/>
            <p:cNvCxnSpPr/>
            <p:nvPr/>
          </p:nvCxnSpPr>
          <p:spPr>
            <a:xfrm>
              <a:off x="867924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078" name="Straight Connector 202"/>
            <p:cNvCxnSpPr/>
            <p:nvPr/>
          </p:nvCxnSpPr>
          <p:spPr>
            <a:xfrm>
              <a:off x="815328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79" name="Straight Connector 203"/>
            <p:cNvCxnSpPr/>
            <p:nvPr/>
          </p:nvCxnSpPr>
          <p:spPr>
            <a:xfrm>
              <a:off x="828468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80" name="Straight Connector 204"/>
            <p:cNvCxnSpPr/>
            <p:nvPr/>
          </p:nvCxnSpPr>
          <p:spPr>
            <a:xfrm>
              <a:off x="841608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81" name="Straight Connector 205"/>
            <p:cNvCxnSpPr/>
            <p:nvPr/>
          </p:nvCxnSpPr>
          <p:spPr>
            <a:xfrm>
              <a:off x="854748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82" name="Straight Connector 206"/>
            <p:cNvCxnSpPr/>
            <p:nvPr/>
          </p:nvCxnSpPr>
          <p:spPr>
            <a:xfrm>
              <a:off x="933624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083" name="Straight Connector 207"/>
            <p:cNvCxnSpPr/>
            <p:nvPr/>
          </p:nvCxnSpPr>
          <p:spPr>
            <a:xfrm>
              <a:off x="88106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84" name="Straight Connector 208"/>
            <p:cNvCxnSpPr/>
            <p:nvPr/>
          </p:nvCxnSpPr>
          <p:spPr>
            <a:xfrm>
              <a:off x="89420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85" name="Straight Connector 209"/>
            <p:cNvCxnSpPr/>
            <p:nvPr/>
          </p:nvCxnSpPr>
          <p:spPr>
            <a:xfrm>
              <a:off x="90734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86" name="Straight Connector 210"/>
            <p:cNvCxnSpPr/>
            <p:nvPr/>
          </p:nvCxnSpPr>
          <p:spPr>
            <a:xfrm>
              <a:off x="92048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87" name="Straight Connector 211"/>
            <p:cNvCxnSpPr/>
            <p:nvPr/>
          </p:nvCxnSpPr>
          <p:spPr>
            <a:xfrm>
              <a:off x="999360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088" name="Straight Connector 212"/>
            <p:cNvCxnSpPr/>
            <p:nvPr/>
          </p:nvCxnSpPr>
          <p:spPr>
            <a:xfrm>
              <a:off x="94680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89" name="Straight Connector 213"/>
            <p:cNvCxnSpPr/>
            <p:nvPr/>
          </p:nvCxnSpPr>
          <p:spPr>
            <a:xfrm>
              <a:off x="95994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90" name="Straight Connector 214"/>
            <p:cNvCxnSpPr/>
            <p:nvPr/>
          </p:nvCxnSpPr>
          <p:spPr>
            <a:xfrm>
              <a:off x="97308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91" name="Straight Connector 215"/>
            <p:cNvCxnSpPr/>
            <p:nvPr/>
          </p:nvCxnSpPr>
          <p:spPr>
            <a:xfrm>
              <a:off x="98622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92" name="Straight Connector 216"/>
            <p:cNvCxnSpPr/>
            <p:nvPr/>
          </p:nvCxnSpPr>
          <p:spPr>
            <a:xfrm>
              <a:off x="48668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93" name="Straight Connector 217"/>
            <p:cNvCxnSpPr/>
            <p:nvPr/>
          </p:nvCxnSpPr>
          <p:spPr>
            <a:xfrm>
              <a:off x="49982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94" name="Straight Connector 218"/>
            <p:cNvCxnSpPr/>
            <p:nvPr/>
          </p:nvCxnSpPr>
          <p:spPr>
            <a:xfrm>
              <a:off x="51296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95" name="Straight Connector 221"/>
            <p:cNvCxnSpPr/>
            <p:nvPr/>
          </p:nvCxnSpPr>
          <p:spPr>
            <a:xfrm>
              <a:off x="526104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96" name="Straight Connector 225"/>
            <p:cNvCxnSpPr/>
            <p:nvPr/>
          </p:nvCxnSpPr>
          <p:spPr>
            <a:xfrm>
              <a:off x="539244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097" name="Straight Connector 227"/>
            <p:cNvCxnSpPr/>
            <p:nvPr/>
          </p:nvCxnSpPr>
          <p:spPr>
            <a:xfrm>
              <a:off x="420948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98" name="Straight Connector 229"/>
            <p:cNvCxnSpPr/>
            <p:nvPr/>
          </p:nvCxnSpPr>
          <p:spPr>
            <a:xfrm>
              <a:off x="434088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099" name="Straight Connector 231"/>
            <p:cNvCxnSpPr/>
            <p:nvPr/>
          </p:nvCxnSpPr>
          <p:spPr>
            <a:xfrm>
              <a:off x="447228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100" name="Straight Connector 233"/>
            <p:cNvCxnSpPr/>
            <p:nvPr/>
          </p:nvCxnSpPr>
          <p:spPr>
            <a:xfrm>
              <a:off x="460368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101" name="Straight Connector 243"/>
            <p:cNvCxnSpPr/>
            <p:nvPr/>
          </p:nvCxnSpPr>
          <p:spPr>
            <a:xfrm>
              <a:off x="473508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102" name="Straight Connector 244"/>
            <p:cNvCxnSpPr/>
            <p:nvPr/>
          </p:nvCxnSpPr>
          <p:spPr>
            <a:xfrm>
              <a:off x="35521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103" name="Straight Connector 245"/>
            <p:cNvCxnSpPr/>
            <p:nvPr/>
          </p:nvCxnSpPr>
          <p:spPr>
            <a:xfrm>
              <a:off x="36835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104" name="Straight Connector 246"/>
            <p:cNvCxnSpPr/>
            <p:nvPr/>
          </p:nvCxnSpPr>
          <p:spPr>
            <a:xfrm>
              <a:off x="38149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105" name="Straight Connector 247"/>
            <p:cNvCxnSpPr/>
            <p:nvPr/>
          </p:nvCxnSpPr>
          <p:spPr>
            <a:xfrm>
              <a:off x="39463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106" name="Straight Connector 249"/>
            <p:cNvCxnSpPr/>
            <p:nvPr/>
          </p:nvCxnSpPr>
          <p:spPr>
            <a:xfrm>
              <a:off x="407808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107" name="Straight Connector 250"/>
            <p:cNvCxnSpPr/>
            <p:nvPr/>
          </p:nvCxnSpPr>
          <p:spPr>
            <a:xfrm>
              <a:off x="28947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108" name="Straight Connector 251"/>
            <p:cNvCxnSpPr/>
            <p:nvPr/>
          </p:nvCxnSpPr>
          <p:spPr>
            <a:xfrm>
              <a:off x="30261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109" name="Straight Connector 252"/>
            <p:cNvCxnSpPr/>
            <p:nvPr/>
          </p:nvCxnSpPr>
          <p:spPr>
            <a:xfrm>
              <a:off x="31575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110" name="Straight Connector 253"/>
            <p:cNvCxnSpPr/>
            <p:nvPr/>
          </p:nvCxnSpPr>
          <p:spPr>
            <a:xfrm>
              <a:off x="328932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111" name="Straight Connector 254"/>
            <p:cNvCxnSpPr/>
            <p:nvPr/>
          </p:nvCxnSpPr>
          <p:spPr>
            <a:xfrm>
              <a:off x="3420720" y="2233080"/>
              <a:ext cx="360" cy="1224360"/>
            </a:xfrm>
            <a:prstGeom prst="straightConnector1">
              <a:avLst/>
            </a:prstGeom>
            <a:ln w="19050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112" name="Straight Connector 255"/>
            <p:cNvCxnSpPr/>
            <p:nvPr/>
          </p:nvCxnSpPr>
          <p:spPr>
            <a:xfrm>
              <a:off x="210600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113" name="Straight Connector 256"/>
            <p:cNvCxnSpPr/>
            <p:nvPr/>
          </p:nvCxnSpPr>
          <p:spPr>
            <a:xfrm>
              <a:off x="22374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114" name="Straight Connector 257"/>
            <p:cNvCxnSpPr/>
            <p:nvPr/>
          </p:nvCxnSpPr>
          <p:spPr>
            <a:xfrm>
              <a:off x="236880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115" name="Straight Connector 258"/>
            <p:cNvCxnSpPr/>
            <p:nvPr/>
          </p:nvCxnSpPr>
          <p:spPr>
            <a:xfrm>
              <a:off x="25005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116" name="Straight Connector 259"/>
            <p:cNvCxnSpPr/>
            <p:nvPr/>
          </p:nvCxnSpPr>
          <p:spPr>
            <a:xfrm>
              <a:off x="2631960" y="2233080"/>
              <a:ext cx="360" cy="122436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cxnSp>
          <p:nvCxnSpPr>
            <p:cNvPr id="1117" name="Straight Connector 260"/>
            <p:cNvCxnSpPr/>
            <p:nvPr/>
          </p:nvCxnSpPr>
          <p:spPr>
            <a:xfrm>
              <a:off x="276336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118" name="Straight Connector 261"/>
            <p:cNvCxnSpPr/>
            <p:nvPr/>
          </p:nvCxnSpPr>
          <p:spPr>
            <a:xfrm>
              <a:off x="3429360" y="2229480"/>
              <a:ext cx="360" cy="1236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119" name="Straight Connector 262"/>
            <p:cNvCxnSpPr/>
            <p:nvPr/>
          </p:nvCxnSpPr>
          <p:spPr>
            <a:xfrm flipH="1">
              <a:off x="2102400" y="2229480"/>
              <a:ext cx="7896960" cy="32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cxnSp>
          <p:nvCxnSpPr>
            <p:cNvPr id="1120" name="Straight Connector 263"/>
            <p:cNvCxnSpPr/>
            <p:nvPr/>
          </p:nvCxnSpPr>
          <p:spPr>
            <a:xfrm flipH="1" flipV="1">
              <a:off x="2091600" y="3457080"/>
              <a:ext cx="7919640" cy="8640"/>
            </a:xfrm>
            <a:prstGeom prst="straightConnector1">
              <a:avLst/>
            </a:prstGeom>
            <a:ln w="28575">
              <a:solidFill>
                <a:srgbClr val="FFFFFF">
                  <a:lumMod val="75000"/>
                </a:srgbClr>
              </a:solidFill>
            </a:ln>
          </p:spPr>
        </p:cxnSp>
        <p:sp>
          <p:nvSpPr>
            <p:cNvPr id="1121" name="AutoShape 2"/>
            <p:cNvSpPr/>
            <p:nvPr/>
          </p:nvSpPr>
          <p:spPr>
            <a:xfrm>
              <a:off x="6108120" y="2746080"/>
              <a:ext cx="202680" cy="202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60840" tIns="30600" rIns="60840" bIns="30600" anchor="t">
              <a:noAutofit/>
            </a:bodyPr>
            <a:p>
              <a:endParaRPr lang="fr-FR" sz="12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22" name="AutoShape 2"/>
            <p:cNvSpPr/>
            <p:nvPr/>
          </p:nvSpPr>
          <p:spPr>
            <a:xfrm>
              <a:off x="6048720" y="2863080"/>
              <a:ext cx="202680" cy="202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60840" tIns="30600" rIns="60840" bIns="30600" anchor="t">
              <a:noAutofit/>
            </a:bodyPr>
            <a:p>
              <a:endParaRPr lang="fr-FR" sz="12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23" name="Rounded Rectangle 266"/>
            <p:cNvSpPr/>
            <p:nvPr/>
          </p:nvSpPr>
          <p:spPr>
            <a:xfrm rot="5400000">
              <a:off x="595332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24" name="TextBox 267"/>
            <p:cNvSpPr/>
            <p:nvPr/>
          </p:nvSpPr>
          <p:spPr>
            <a:xfrm>
              <a:off x="5925960" y="287892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25" name="Rounded Rectangle 268"/>
            <p:cNvSpPr/>
            <p:nvPr/>
          </p:nvSpPr>
          <p:spPr>
            <a:xfrm rot="5400000">
              <a:off x="201528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26" name="Rounded Rectangle 269"/>
            <p:cNvSpPr/>
            <p:nvPr/>
          </p:nvSpPr>
          <p:spPr>
            <a:xfrm rot="5400000">
              <a:off x="267156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27" name="Rounded Rectangle 270"/>
            <p:cNvSpPr/>
            <p:nvPr/>
          </p:nvSpPr>
          <p:spPr>
            <a:xfrm rot="5400000">
              <a:off x="332820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28" name="Rounded Rectangle 271"/>
            <p:cNvSpPr/>
            <p:nvPr/>
          </p:nvSpPr>
          <p:spPr>
            <a:xfrm rot="5400000">
              <a:off x="398448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29" name="Rounded Rectangle 272"/>
            <p:cNvSpPr/>
            <p:nvPr/>
          </p:nvSpPr>
          <p:spPr>
            <a:xfrm rot="5400000">
              <a:off x="464076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30" name="Rounded Rectangle 273"/>
            <p:cNvSpPr/>
            <p:nvPr/>
          </p:nvSpPr>
          <p:spPr>
            <a:xfrm rot="5400000">
              <a:off x="529704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31" name="Rounded Rectangle 274"/>
            <p:cNvSpPr/>
            <p:nvPr/>
          </p:nvSpPr>
          <p:spPr>
            <a:xfrm rot="5400000">
              <a:off x="660960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32" name="Rounded Rectangle 275"/>
            <p:cNvSpPr/>
            <p:nvPr/>
          </p:nvSpPr>
          <p:spPr>
            <a:xfrm rot="5400000">
              <a:off x="726588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33" name="Rounded Rectangle 276"/>
            <p:cNvSpPr/>
            <p:nvPr/>
          </p:nvSpPr>
          <p:spPr>
            <a:xfrm rot="5400000">
              <a:off x="792216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34" name="Rounded Rectangle 277"/>
            <p:cNvSpPr/>
            <p:nvPr/>
          </p:nvSpPr>
          <p:spPr>
            <a:xfrm rot="5400000">
              <a:off x="857844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35" name="Rounded Rectangle 278"/>
            <p:cNvSpPr/>
            <p:nvPr/>
          </p:nvSpPr>
          <p:spPr>
            <a:xfrm rot="5400000">
              <a:off x="923508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052" name="Rounded Rectangle 279"/>
            <p:cNvSpPr/>
            <p:nvPr/>
          </p:nvSpPr>
          <p:spPr>
            <a:xfrm rot="5400000">
              <a:off x="9891360" y="280656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-27720" rIns="90000" bIns="-2772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36" name="TextBox 280"/>
            <p:cNvSpPr/>
            <p:nvPr/>
          </p:nvSpPr>
          <p:spPr>
            <a:xfrm>
              <a:off x="6582600" y="287892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37" name="TextBox 281"/>
            <p:cNvSpPr/>
            <p:nvPr/>
          </p:nvSpPr>
          <p:spPr>
            <a:xfrm>
              <a:off x="7331040" y="2282040"/>
              <a:ext cx="588960" cy="543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930" b="1" u="none" strike="noStrike">
                  <a:solidFill>
                    <a:schemeClr val="dk2">
                      <a:lumMod val="60000"/>
                      <a:lumOff val="40000"/>
                    </a:schemeClr>
                  </a:solidFill>
                  <a:effectLst/>
                  <a:uFillTx/>
                  <a:latin typeface="Calibri"/>
                </a:rPr>
                <a:t>P</a:t>
              </a:r>
              <a:endParaRPr lang="en-US" sz="29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cxnSp>
          <p:nvCxnSpPr>
            <p:cNvPr id="1138" name="Straight Arrow Connector 282"/>
            <p:cNvCxnSpPr/>
            <p:nvPr/>
          </p:nvCxnSpPr>
          <p:spPr>
            <a:xfrm flipV="1">
              <a:off x="1708200" y="2805120"/>
              <a:ext cx="8671680" cy="38880"/>
            </a:xfrm>
            <a:prstGeom prst="straightConnector1">
              <a:avLst/>
            </a:prstGeom>
            <a:ln w="28575">
              <a:solidFill>
                <a:srgbClr val="000000"/>
              </a:solidFill>
              <a:headEnd len="med" type="triangle" w="med"/>
              <a:tailEnd len="med" type="triangle" w="med"/>
            </a:ln>
          </p:spPr>
        </p:cxnSp>
        <p:cxnSp>
          <p:nvCxnSpPr>
            <p:cNvPr id="1139" name="Straight Connector 283"/>
            <p:cNvCxnSpPr/>
            <p:nvPr/>
          </p:nvCxnSpPr>
          <p:spPr>
            <a:xfrm>
              <a:off x="7620480" y="2753640"/>
              <a:ext cx="360" cy="142200"/>
            </a:xfrm>
            <a:prstGeom prst="straightConnector1">
              <a:avLst/>
            </a:prstGeom>
            <a:ln w="28575">
              <a:solidFill>
                <a:srgbClr val="1D9A78"/>
              </a:solidFill>
            </a:ln>
          </p:spPr>
        </p:cxnSp>
        <p:cxnSp>
          <p:nvCxnSpPr>
            <p:cNvPr id="1140" name="Straight Connector 284"/>
            <p:cNvCxnSpPr/>
            <p:nvPr/>
          </p:nvCxnSpPr>
          <p:spPr>
            <a:xfrm flipH="1">
              <a:off x="2054160" y="3218400"/>
              <a:ext cx="7922520" cy="2520"/>
            </a:xfrm>
            <a:prstGeom prst="straightConnector1">
              <a:avLst/>
            </a:prstGeom>
            <a:ln w="3175">
              <a:solidFill>
                <a:srgbClr val="FFFFFF">
                  <a:lumMod val="85000"/>
                </a:srgbClr>
              </a:solidFill>
            </a:ln>
          </p:spPr>
        </p:cxnSp>
        <p:sp>
          <p:nvSpPr>
            <p:cNvPr id="1141" name="TextBox 285"/>
            <p:cNvSpPr/>
            <p:nvPr/>
          </p:nvSpPr>
          <p:spPr>
            <a:xfrm>
              <a:off x="5138640" y="2863440"/>
              <a:ext cx="51192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24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-1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42" name="TextBox 292"/>
            <p:cNvSpPr/>
            <p:nvPr/>
          </p:nvSpPr>
          <p:spPr>
            <a:xfrm>
              <a:off x="7373160" y="2878920"/>
              <a:ext cx="57888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t">
              <a:spAutoFit/>
            </a:bodyPr>
            <a:p>
              <a:pPr defTabSz="457200">
                <a:lnSpc>
                  <a:spcPct val="100000"/>
                </a:lnSpc>
              </a:pPr>
              <a:r>
                <a:rPr lang="fr-FR" sz="24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2,4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143" name="Rectangle 286"/>
          <p:cNvSpPr/>
          <p:nvPr/>
        </p:nvSpPr>
        <p:spPr>
          <a:xfrm>
            <a:off x="3109680" y="1503720"/>
            <a:ext cx="6298920" cy="48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533"/>
              </a:spcAf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L'abscisse du point P est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44" name="Rounded Rectangle 289"/>
          <p:cNvSpPr/>
          <p:nvPr/>
        </p:nvSpPr>
        <p:spPr>
          <a:xfrm>
            <a:off x="9314280" y="3933000"/>
            <a:ext cx="1916280" cy="65988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0">
            <a:solidFill>
              <a:srgbClr val="FFFFFF">
                <a:lumMod val="85000"/>
              </a:srgbClr>
            </a:solidFill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2,4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45" name="Rectangle 290"/>
          <p:cNvSpPr/>
          <p:nvPr/>
        </p:nvSpPr>
        <p:spPr>
          <a:xfrm>
            <a:off x="1104840" y="1380960"/>
            <a:ext cx="10125720" cy="249516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46" name="Rectangle 291"/>
          <p:cNvSpPr/>
          <p:nvPr/>
        </p:nvSpPr>
        <p:spPr>
          <a:xfrm>
            <a:off x="809280" y="236880"/>
            <a:ext cx="7475040" cy="3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533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  <a:ea typeface="Calibri"/>
              </a:rPr>
              <a:t>Chaque petite graduation correspond à 0,2. L'abscisse du point P est 2,4.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147" name="Image 19"/>
          <p:cNvPicPr/>
          <p:nvPr/>
        </p:nvPicPr>
        <p:blipFill>
          <a:blip r:embed="rId1"/>
          <a:stretch/>
        </p:blipFill>
        <p:spPr>
          <a:xfrm>
            <a:off x="11404440" y="1133640"/>
            <a:ext cx="468720" cy="468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8" name="Rectangle 1"/>
          <p:cNvSpPr/>
          <p:nvPr/>
        </p:nvSpPr>
        <p:spPr>
          <a:xfrm>
            <a:off x="1486080" y="2468880"/>
            <a:ext cx="447480" cy="749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49" name="ZoneTexte 3"/>
          <p:cNvSpPr/>
          <p:nvPr/>
        </p:nvSpPr>
        <p:spPr>
          <a:xfrm>
            <a:off x="9193680" y="4892400"/>
            <a:ext cx="20253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J’écris : P(+2,4)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0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3" dur="indefinite" restart="never" nodeType="tmRoot">
          <p:childTnLst>
            <p:seq>
              <p:cTn id="234" dur="indefinite" nodeType="mainSeq">
                <p:childTnLst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9" dur="1000"/>
                                        <p:tgtEl>
                                          <p:spTgt spid="1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40" dur="1000" fill="hold"/>
                                        <p:tgtEl>
                                          <p:spTgt spid="1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1" dur="1000" fill="hold"/>
                                        <p:tgtEl>
                                          <p:spTgt spid="1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1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1152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53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guidée en binôme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154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1155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56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157" name="Picture 9"/>
          <p:cNvPicPr/>
          <p:nvPr/>
        </p:nvPicPr>
        <p:blipFill>
          <a:blip r:embed="rId2"/>
          <a:stretch/>
        </p:blipFill>
        <p:spPr>
          <a:xfrm>
            <a:off x="5436000" y="1472040"/>
            <a:ext cx="1319040" cy="123156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8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1159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0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accorde 2 min au travail individuel puis une minute à la discussion. Il circule pour contrôler et donner des indications en cas de besoin.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161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62" name="Rectangle 3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9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63" name="Image 4"/>
          <p:cNvPicPr/>
          <p:nvPr/>
        </p:nvPicPr>
        <p:blipFill>
          <a:blip r:embed="rId3"/>
          <a:stretch/>
        </p:blipFill>
        <p:spPr>
          <a:xfrm>
            <a:off x="551520" y="1389960"/>
            <a:ext cx="11088360" cy="4077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5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1166" name="Groupe 1"/>
          <p:cNvGrpSpPr/>
          <p:nvPr/>
        </p:nvGrpSpPr>
        <p:grpSpPr>
          <a:xfrm>
            <a:off x="10633320" y="178560"/>
            <a:ext cx="630720" cy="597240"/>
            <a:chOff x="10633320" y="178560"/>
            <a:chExt cx="630720" cy="597240"/>
          </a:xfrm>
        </p:grpSpPr>
        <p:pic>
          <p:nvPicPr>
            <p:cNvPr id="1167" name="Picture 7"/>
            <p:cNvPicPr/>
            <p:nvPr/>
          </p:nvPicPr>
          <p:blipFill>
            <a:blip r:embed="rId1"/>
            <a:srcRect l="11666" t="23332" r="25929" b="30051"/>
            <a:stretch/>
          </p:blipFill>
          <p:spPr>
            <a:xfrm>
              <a:off x="10633320" y="304920"/>
              <a:ext cx="630720" cy="470880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1168" name="Picture 7"/>
            <p:cNvPicPr/>
            <p:nvPr/>
          </p:nvPicPr>
          <p:blipFill>
            <a:blip r:embed="rId2"/>
            <a:srcRect l="74749" t="23332" r="10681" b="30051"/>
            <a:stretch/>
          </p:blipFill>
          <p:spPr>
            <a:xfrm rot="1461600">
              <a:off x="10809360" y="187560"/>
              <a:ext cx="146880" cy="470880"/>
            </a:xfrm>
            <a:prstGeom prst="rect">
              <a:avLst/>
            </a:prstGeom>
            <a:noFill/>
            <a:ln w="19050">
              <a:noFill/>
            </a:ln>
          </p:spPr>
        </p:pic>
      </p:grpSp>
      <p:pic>
        <p:nvPicPr>
          <p:cNvPr id="1169" name="Picture 9"/>
          <p:cNvPicPr/>
          <p:nvPr/>
        </p:nvPicPr>
        <p:blipFill>
          <a:blip r:embed="rId3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1170" name="Image 5"/>
          <p:cNvPicPr/>
          <p:nvPr/>
        </p:nvPicPr>
        <p:blipFill>
          <a:blip r:embed="rId4"/>
          <a:stretch/>
        </p:blipFill>
        <p:spPr>
          <a:xfrm>
            <a:off x="551520" y="1389960"/>
            <a:ext cx="11088360" cy="4077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71" name="Rectangle 8"/>
          <p:cNvSpPr/>
          <p:nvPr/>
        </p:nvSpPr>
        <p:spPr>
          <a:xfrm>
            <a:off x="3546360" y="3830760"/>
            <a:ext cx="938880" cy="34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gauche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2" name="Rectangle 9"/>
          <p:cNvSpPr/>
          <p:nvPr/>
        </p:nvSpPr>
        <p:spPr>
          <a:xfrm>
            <a:off x="7480080" y="3830760"/>
            <a:ext cx="938880" cy="44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-1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3" name="Rectangle 10"/>
          <p:cNvSpPr/>
          <p:nvPr/>
        </p:nvSpPr>
        <p:spPr>
          <a:xfrm>
            <a:off x="10132560" y="3830760"/>
            <a:ext cx="585720" cy="44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-1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4" name="Rectangle 11"/>
          <p:cNvSpPr/>
          <p:nvPr/>
        </p:nvSpPr>
        <p:spPr>
          <a:xfrm>
            <a:off x="3508920" y="4275360"/>
            <a:ext cx="938880" cy="34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gauche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5" name="Rectangle 12"/>
          <p:cNvSpPr/>
          <p:nvPr/>
        </p:nvSpPr>
        <p:spPr>
          <a:xfrm>
            <a:off x="7480080" y="4204440"/>
            <a:ext cx="938880" cy="44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-3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6" name="Rectangle 13"/>
          <p:cNvSpPr/>
          <p:nvPr/>
        </p:nvSpPr>
        <p:spPr>
          <a:xfrm>
            <a:off x="10047240" y="4204440"/>
            <a:ext cx="585720" cy="44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-3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7" name="Rectangle 14"/>
          <p:cNvSpPr/>
          <p:nvPr/>
        </p:nvSpPr>
        <p:spPr>
          <a:xfrm>
            <a:off x="3508920" y="4575960"/>
            <a:ext cx="938880" cy="34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droite 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8" name="Rectangle 16"/>
          <p:cNvSpPr/>
          <p:nvPr/>
        </p:nvSpPr>
        <p:spPr>
          <a:xfrm>
            <a:off x="7480080" y="4570560"/>
            <a:ext cx="938880" cy="44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1,5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9" name="Rectangle 17"/>
          <p:cNvSpPr/>
          <p:nvPr/>
        </p:nvSpPr>
        <p:spPr>
          <a:xfrm>
            <a:off x="10047240" y="4551480"/>
            <a:ext cx="585720" cy="44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1,5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0" name="Rectangle 18"/>
          <p:cNvSpPr/>
          <p:nvPr/>
        </p:nvSpPr>
        <p:spPr>
          <a:xfrm>
            <a:off x="3508920" y="4930920"/>
            <a:ext cx="938880" cy="34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droite 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1" name="Rectangle 19"/>
          <p:cNvSpPr/>
          <p:nvPr/>
        </p:nvSpPr>
        <p:spPr>
          <a:xfrm>
            <a:off x="7513920" y="4888440"/>
            <a:ext cx="938880" cy="44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+3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2" name="Rectangle 20"/>
          <p:cNvSpPr/>
          <p:nvPr/>
        </p:nvSpPr>
        <p:spPr>
          <a:xfrm>
            <a:off x="10047240" y="4888440"/>
            <a:ext cx="585720" cy="44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+3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3" name="Rectangle 7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9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0" dur="indefinite" restart="never" nodeType="tmRoot">
          <p:childTnLst>
            <p:seq>
              <p:cTn id="251" dur="indefinite" nodeType="mainSeq">
                <p:childTnLst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4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1185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86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autonome :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Travail individuel et défi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187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1188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189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12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190" name="Picture 14"/>
          <p:cNvPicPr/>
          <p:nvPr/>
        </p:nvPicPr>
        <p:blipFill>
          <a:blip r:embed="rId2"/>
          <a:stretch/>
        </p:blipFill>
        <p:spPr>
          <a:xfrm>
            <a:off x="5436360" y="1162800"/>
            <a:ext cx="1319040" cy="131904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92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répondez individuellement aux exercices. Vous avez 5 min.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93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productions des élèves, donne une aide individuelle en cas de besoin et oriente les élèves ayant terminé vers le défi.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194" name="Picture 14"/>
          <p:cNvPicPr/>
          <p:nvPr/>
        </p:nvPicPr>
        <p:blipFill>
          <a:blip r:embed="rId1"/>
          <a:stretch/>
        </p:blipFill>
        <p:spPr>
          <a:xfrm>
            <a:off x="10814400" y="249480"/>
            <a:ext cx="559080" cy="55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5" name="Rectangle 5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9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96" name="Image 7"/>
          <p:cNvPicPr/>
          <p:nvPr/>
        </p:nvPicPr>
        <p:blipFill>
          <a:blip r:embed="rId2"/>
          <a:stretch/>
        </p:blipFill>
        <p:spPr>
          <a:xfrm>
            <a:off x="199800" y="2395800"/>
            <a:ext cx="11514240" cy="3061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98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Le temps est terminé. Voyons ensemble la solution des exercices.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99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accorde 5 min pour donner l’occasion aux élèves de présenter leurs productions et corrige au tableau.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00" name="Rectangle 2"/>
          <p:cNvSpPr/>
          <p:nvPr/>
        </p:nvSpPr>
        <p:spPr>
          <a:xfrm>
            <a:off x="4663800" y="1864800"/>
            <a:ext cx="305424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Temps Écoulé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01" name="Picture 3"/>
          <p:cNvPicPr/>
          <p:nvPr/>
        </p:nvPicPr>
        <p:blipFill>
          <a:blip r:embed="rId1"/>
          <a:srcRect l="10491" t="15400" r="10043" b="20982"/>
          <a:stretch/>
        </p:blipFill>
        <p:spPr>
          <a:xfrm>
            <a:off x="4495680" y="2989440"/>
            <a:ext cx="3390480" cy="2714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120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0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Clôture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205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1206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07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208" name="Picture 6"/>
          <p:cNvSpPr/>
          <p:nvPr/>
        </p:nvSpPr>
        <p:spPr>
          <a:xfrm>
            <a:off x="5452920" y="1369080"/>
            <a:ext cx="1286280" cy="1417320"/>
          </a:xfrm>
          <a:custGeom>
            <a:avLst/>
            <a:gdLst>
              <a:gd name="textAreaLeft" fmla="*/ 0 w 1286280"/>
              <a:gd name="textAreaRight" fmla="*/ 1286640 w 1286280"/>
              <a:gd name="textAreaTop" fmla="*/ 0 h 1417320"/>
              <a:gd name="textAreaBottom" fmla="*/ 1417680 h 1417320"/>
              <a:gd name="GluePoint1X" fmla="*/ 0 w 1286510"/>
              <a:gd name="GluePoint1Y" fmla="*/ 0 h 1417543"/>
              <a:gd name="GluePoint2X" fmla="*/ 415972 w 1286510"/>
              <a:gd name="GluePoint2Y" fmla="*/ 0 h 1417543"/>
              <a:gd name="GluePoint3X" fmla="*/ 831943 w 1286510"/>
              <a:gd name="GluePoint3Y" fmla="*/ 0 h 1417543"/>
              <a:gd name="GluePoint4X" fmla="*/ 1286510 w 1286510"/>
              <a:gd name="GluePoint4Y" fmla="*/ 0 h 1417543"/>
              <a:gd name="GluePoint5X" fmla="*/ 1286510 w 1286510"/>
              <a:gd name="GluePoint5Y" fmla="*/ 429988 h 1417543"/>
              <a:gd name="GluePoint6X" fmla="*/ 1286510 w 1286510"/>
              <a:gd name="GluePoint6Y" fmla="*/ 930853 h 1417543"/>
              <a:gd name="GluePoint7X" fmla="*/ 1286510 w 1286510"/>
              <a:gd name="GluePoint7Y" fmla="*/ 1417543 h 1417543"/>
              <a:gd name="GluePoint8X" fmla="*/ 831943 w 1286510"/>
              <a:gd name="GluePoint8Y" fmla="*/ 1417543 h 1417543"/>
              <a:gd name="GluePoint9X" fmla="*/ 390241 w 1286510"/>
              <a:gd name="GluePoint9Y" fmla="*/ 1417543 h 1417543"/>
              <a:gd name="GluePoint10X" fmla="*/ 0 w 1286510"/>
              <a:gd name="GluePoint10Y" fmla="*/ 1417543 h 1417543"/>
              <a:gd name="GluePoint11X" fmla="*/ 0 w 1286510"/>
              <a:gd name="GluePoint11Y" fmla="*/ 987555 h 1417543"/>
              <a:gd name="GluePoint12X" fmla="*/ 0 w 1286510"/>
              <a:gd name="GluePoint12Y" fmla="*/ 486690 h 1417543"/>
              <a:gd name="GluePoint13X" fmla="*/ 0 w 1286510"/>
              <a:gd name="GluePoint13Y" fmla="*/ 0 h 141754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86510" h="1417543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stroke="0" w="1286510" h="1417543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oogle Shape;250;p28"/>
          <p:cNvGrpSpPr/>
          <p:nvPr/>
        </p:nvGrpSpPr>
        <p:grpSpPr>
          <a:xfrm>
            <a:off x="2032200" y="1087200"/>
            <a:ext cx="8127360" cy="5072400"/>
            <a:chOff x="2032200" y="1087200"/>
            <a:chExt cx="8127360" cy="5072400"/>
          </a:xfrm>
        </p:grpSpPr>
        <p:sp>
          <p:nvSpPr>
            <p:cNvPr id="201" name="Google Shape;251;p28"/>
            <p:cNvSpPr/>
            <p:nvPr/>
          </p:nvSpPr>
          <p:spPr>
            <a:xfrm>
              <a:off x="2032200" y="1087200"/>
              <a:ext cx="8127360" cy="5072400"/>
            </a:xfrm>
            <a:custGeom>
              <a:avLst/>
              <a:gdLst>
                <a:gd name="textAreaLeft" fmla="*/ 39600 w 8127360"/>
                <a:gd name="textAreaRight" fmla="*/ 8087760 w 8127360"/>
                <a:gd name="textAreaTop" fmla="*/ 39600 h 5072400"/>
                <a:gd name="textAreaBottom" fmla="*/ 5032800 h 5072400"/>
                <a:gd name="GluePoint1X" fmla="*/ 1 w 2"/>
                <a:gd name="GluePoint1Y" fmla="*/ 0 h 14181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257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2577" h="14181">
                  <a:moveTo>
                    <a:pt x="376" y="0"/>
                  </a:moveTo>
                  <a:arcTo wR="376" hR="376" stAng="16200000" swAng="-5400000"/>
                  <a:lnTo>
                    <a:pt x="0" y="13715"/>
                  </a:lnTo>
                  <a:arcTo wR="376" hR="376" stAng="10800000" swAng="-5400000"/>
                  <a:lnTo>
                    <a:pt x="22201" y="14091"/>
                  </a:lnTo>
                  <a:arcTo wR="376" hR="376" stAng="5400000" swAng="-5400000"/>
                  <a:lnTo>
                    <a:pt x="22577" y="376"/>
                  </a:lnTo>
                  <a:arcTo wR="376" hR="376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2" name="Google Shape;252;p28"/>
            <p:cNvSpPr/>
            <p:nvPr/>
          </p:nvSpPr>
          <p:spPr>
            <a:xfrm>
              <a:off x="2194200" y="1177200"/>
              <a:ext cx="7803360" cy="489276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03" name="Google Shape;255;p28"/>
          <p:cNvSpPr/>
          <p:nvPr/>
        </p:nvSpPr>
        <p:spPr>
          <a:xfrm>
            <a:off x="963360" y="1652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Structure de la séance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4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05" name="Group 43"/>
          <p:cNvGrpSpPr/>
          <p:nvPr/>
        </p:nvGrpSpPr>
        <p:grpSpPr>
          <a:xfrm>
            <a:off x="2337120" y="1288080"/>
            <a:ext cx="7517520" cy="547560"/>
            <a:chOff x="2337120" y="1288080"/>
            <a:chExt cx="7517520" cy="547560"/>
          </a:xfrm>
        </p:grpSpPr>
        <p:sp>
          <p:nvSpPr>
            <p:cNvPr id="206" name="Google Shape;275;p28"/>
            <p:cNvSpPr/>
            <p:nvPr/>
          </p:nvSpPr>
          <p:spPr>
            <a:xfrm>
              <a:off x="2337120" y="136440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1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7" name="Google Shape;276;p28"/>
            <p:cNvSpPr/>
            <p:nvPr/>
          </p:nvSpPr>
          <p:spPr>
            <a:xfrm>
              <a:off x="2860200" y="12880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44546A">
                  <a:lumMod val="50000"/>
                  <a:lumOff val="5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8" name="Google Shape;277;p28"/>
            <p:cNvSpPr/>
            <p:nvPr/>
          </p:nvSpPr>
          <p:spPr>
            <a:xfrm>
              <a:off x="8226720" y="13723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9" name="Google Shape;278;p28"/>
            <p:cNvSpPr/>
            <p:nvPr/>
          </p:nvSpPr>
          <p:spPr>
            <a:xfrm>
              <a:off x="9301320" y="130212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0" name="Google Shape;277;p28"/>
            <p:cNvSpPr/>
            <p:nvPr/>
          </p:nvSpPr>
          <p:spPr>
            <a:xfrm>
              <a:off x="2930040" y="13723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Ouverture de la séance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1" name="Group 44"/>
          <p:cNvGrpSpPr/>
          <p:nvPr/>
        </p:nvGrpSpPr>
        <p:grpSpPr>
          <a:xfrm>
            <a:off x="2337120" y="2114280"/>
            <a:ext cx="7517520" cy="547560"/>
            <a:chOff x="2337120" y="2114280"/>
            <a:chExt cx="7517520" cy="547560"/>
          </a:xfrm>
        </p:grpSpPr>
        <p:sp>
          <p:nvSpPr>
            <p:cNvPr id="212" name="Google Shape;275;p28"/>
            <p:cNvSpPr/>
            <p:nvPr/>
          </p:nvSpPr>
          <p:spPr>
            <a:xfrm>
              <a:off x="2337120" y="21909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E55D1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2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3" name="Google Shape;276;p28"/>
            <p:cNvSpPr/>
            <p:nvPr/>
          </p:nvSpPr>
          <p:spPr>
            <a:xfrm>
              <a:off x="2860200" y="21142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E55D1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4" name="Google Shape;277;p28"/>
            <p:cNvSpPr/>
            <p:nvPr/>
          </p:nvSpPr>
          <p:spPr>
            <a:xfrm>
              <a:off x="8226720" y="21985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5" name="Google Shape;278;p28"/>
            <p:cNvSpPr/>
            <p:nvPr/>
          </p:nvSpPr>
          <p:spPr>
            <a:xfrm>
              <a:off x="9301320" y="21286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6" name="Google Shape;277;p28"/>
            <p:cNvSpPr/>
            <p:nvPr/>
          </p:nvSpPr>
          <p:spPr>
            <a:xfrm>
              <a:off x="2930040" y="21985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Modelage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7" name="Group 56"/>
          <p:cNvGrpSpPr/>
          <p:nvPr/>
        </p:nvGrpSpPr>
        <p:grpSpPr>
          <a:xfrm>
            <a:off x="2337120" y="2940840"/>
            <a:ext cx="7517520" cy="547560"/>
            <a:chOff x="2337120" y="2940840"/>
            <a:chExt cx="7517520" cy="547560"/>
          </a:xfrm>
        </p:grpSpPr>
        <p:sp>
          <p:nvSpPr>
            <p:cNvPr id="218" name="Google Shape;275;p28"/>
            <p:cNvSpPr/>
            <p:nvPr/>
          </p:nvSpPr>
          <p:spPr>
            <a:xfrm>
              <a:off x="2337120" y="30171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7030A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3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9" name="Google Shape;276;p28"/>
            <p:cNvSpPr/>
            <p:nvPr/>
          </p:nvSpPr>
          <p:spPr>
            <a:xfrm>
              <a:off x="2860200" y="29408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7030A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0" name="Google Shape;277;p28"/>
            <p:cNvSpPr/>
            <p:nvPr/>
          </p:nvSpPr>
          <p:spPr>
            <a:xfrm>
              <a:off x="8226720" y="30250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1" name="Google Shape;278;p28"/>
            <p:cNvSpPr/>
            <p:nvPr/>
          </p:nvSpPr>
          <p:spPr>
            <a:xfrm>
              <a:off x="9301320" y="29548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2" name="Google Shape;277;p28"/>
            <p:cNvSpPr/>
            <p:nvPr/>
          </p:nvSpPr>
          <p:spPr>
            <a:xfrm>
              <a:off x="2930040" y="30250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collective (VdC)</a:t>
              </a: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 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3" name="Group 62"/>
          <p:cNvGrpSpPr/>
          <p:nvPr/>
        </p:nvGrpSpPr>
        <p:grpSpPr>
          <a:xfrm>
            <a:off x="2337120" y="3767040"/>
            <a:ext cx="7517520" cy="547560"/>
            <a:chOff x="2337120" y="3767040"/>
            <a:chExt cx="7517520" cy="547560"/>
          </a:xfrm>
        </p:grpSpPr>
        <p:sp>
          <p:nvSpPr>
            <p:cNvPr id="224" name="Google Shape;275;p28"/>
            <p:cNvSpPr/>
            <p:nvPr/>
          </p:nvSpPr>
          <p:spPr>
            <a:xfrm>
              <a:off x="2337120" y="38437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BEB07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4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5" name="Google Shape;276;p28"/>
            <p:cNvSpPr/>
            <p:nvPr/>
          </p:nvSpPr>
          <p:spPr>
            <a:xfrm>
              <a:off x="2860200" y="37670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BEB07D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6" name="Google Shape;277;p28"/>
            <p:cNvSpPr/>
            <p:nvPr/>
          </p:nvSpPr>
          <p:spPr>
            <a:xfrm>
              <a:off x="8226720" y="38512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7" name="Google Shape;278;p28"/>
            <p:cNvSpPr/>
            <p:nvPr/>
          </p:nvSpPr>
          <p:spPr>
            <a:xfrm>
              <a:off x="9301320" y="37814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8" name="Google Shape;277;p28"/>
            <p:cNvSpPr/>
            <p:nvPr/>
          </p:nvSpPr>
          <p:spPr>
            <a:xfrm>
              <a:off x="2930040" y="38512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en binôme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9" name="Group 68"/>
          <p:cNvGrpSpPr/>
          <p:nvPr/>
        </p:nvGrpSpPr>
        <p:grpSpPr>
          <a:xfrm>
            <a:off x="2337120" y="4593600"/>
            <a:ext cx="7517520" cy="547560"/>
            <a:chOff x="2337120" y="4593600"/>
            <a:chExt cx="7517520" cy="547560"/>
          </a:xfrm>
        </p:grpSpPr>
        <p:sp>
          <p:nvSpPr>
            <p:cNvPr id="230" name="Google Shape;275;p28"/>
            <p:cNvSpPr/>
            <p:nvPr/>
          </p:nvSpPr>
          <p:spPr>
            <a:xfrm>
              <a:off x="2337120" y="46699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5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1" name="Google Shape;276;p28"/>
            <p:cNvSpPr/>
            <p:nvPr/>
          </p:nvSpPr>
          <p:spPr>
            <a:xfrm>
              <a:off x="2860200" y="45936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C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2" name="Google Shape;277;p28"/>
            <p:cNvSpPr/>
            <p:nvPr/>
          </p:nvSpPr>
          <p:spPr>
            <a:xfrm>
              <a:off x="8226720" y="46778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12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3" name="Google Shape;278;p28"/>
            <p:cNvSpPr/>
            <p:nvPr/>
          </p:nvSpPr>
          <p:spPr>
            <a:xfrm>
              <a:off x="9301320" y="46076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4" name="Google Shape;277;p28"/>
            <p:cNvSpPr/>
            <p:nvPr/>
          </p:nvSpPr>
          <p:spPr>
            <a:xfrm>
              <a:off x="2930040" y="46778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autonome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35" name="Group 74"/>
          <p:cNvGrpSpPr/>
          <p:nvPr/>
        </p:nvGrpSpPr>
        <p:grpSpPr>
          <a:xfrm>
            <a:off x="2337120" y="5419800"/>
            <a:ext cx="7517520" cy="547560"/>
            <a:chOff x="2337120" y="5419800"/>
            <a:chExt cx="7517520" cy="547560"/>
          </a:xfrm>
        </p:grpSpPr>
        <p:sp>
          <p:nvSpPr>
            <p:cNvPr id="236" name="Google Shape;275;p28"/>
            <p:cNvSpPr/>
            <p:nvPr/>
          </p:nvSpPr>
          <p:spPr>
            <a:xfrm>
              <a:off x="2337120" y="549648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6CA6A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6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7" name="Google Shape;276;p28"/>
            <p:cNvSpPr/>
            <p:nvPr/>
          </p:nvSpPr>
          <p:spPr>
            <a:xfrm>
              <a:off x="2860200" y="54198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6CA6A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8" name="Google Shape;277;p28"/>
            <p:cNvSpPr/>
            <p:nvPr/>
          </p:nvSpPr>
          <p:spPr>
            <a:xfrm>
              <a:off x="8226720" y="55040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3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9" name="Google Shape;278;p28"/>
            <p:cNvSpPr/>
            <p:nvPr/>
          </p:nvSpPr>
          <p:spPr>
            <a:xfrm>
              <a:off x="9301320" y="543420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40" name="Google Shape;277;p28"/>
            <p:cNvSpPr/>
            <p:nvPr/>
          </p:nvSpPr>
          <p:spPr>
            <a:xfrm>
              <a:off x="2930040" y="55040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Clôture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0" name="D_A_01"/>
          <p:cNvSpPr/>
          <p:nvPr/>
        </p:nvSpPr>
        <p:spPr>
          <a:xfrm>
            <a:off x="923760" y="1886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11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2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13" name="Image 7"/>
          <p:cNvPicPr/>
          <p:nvPr/>
        </p:nvPicPr>
        <p:blipFill>
          <a:blip r:embed="rId2"/>
          <a:stretch/>
        </p:blipFill>
        <p:spPr>
          <a:xfrm>
            <a:off x="830520" y="1709640"/>
            <a:ext cx="7772040" cy="1109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4" name="ZoneTexte 8"/>
          <p:cNvSpPr/>
          <p:nvPr/>
        </p:nvSpPr>
        <p:spPr>
          <a:xfrm>
            <a:off x="744120" y="3429000"/>
            <a:ext cx="13960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Exemple: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15" name="Image 11"/>
          <p:cNvPicPr/>
          <p:nvPr/>
        </p:nvPicPr>
        <p:blipFill>
          <a:blip r:embed="rId3"/>
          <a:stretch/>
        </p:blipFill>
        <p:spPr>
          <a:xfrm>
            <a:off x="1139400" y="4139640"/>
            <a:ext cx="7772040" cy="1534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84" dur="indefinite" restart="never" nodeType="tmRoot">
          <p:childTnLst>
            <p:seq>
              <p:cTn id="285" dur="indefinite" nodeType="mainSeq">
                <p:childTnLst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7" name="D_A_01"/>
          <p:cNvSpPr/>
          <p:nvPr/>
        </p:nvSpPr>
        <p:spPr>
          <a:xfrm>
            <a:off x="923760" y="1886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1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9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0" name="Rounded Rectangle 17"/>
          <p:cNvSpPr/>
          <p:nvPr/>
        </p:nvSpPr>
        <p:spPr>
          <a:xfrm rot="5400000">
            <a:off x="5309280" y="46058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21" name="Rounded Rectangle 22"/>
          <p:cNvSpPr/>
          <p:nvPr/>
        </p:nvSpPr>
        <p:spPr>
          <a:xfrm rot="5400000">
            <a:off x="1625760" y="46058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22" name="Rounded Rectangle 24"/>
          <p:cNvSpPr/>
          <p:nvPr/>
        </p:nvSpPr>
        <p:spPr>
          <a:xfrm rot="5400000">
            <a:off x="2239560" y="46058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23" name="Rounded Rectangle 26"/>
          <p:cNvSpPr/>
          <p:nvPr/>
        </p:nvSpPr>
        <p:spPr>
          <a:xfrm rot="5400000">
            <a:off x="2853720" y="46058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24" name="Rounded Rectangle 28"/>
          <p:cNvSpPr/>
          <p:nvPr/>
        </p:nvSpPr>
        <p:spPr>
          <a:xfrm rot="5400000">
            <a:off x="3467520" y="46058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25" name="Rounded Rectangle 30"/>
          <p:cNvSpPr/>
          <p:nvPr/>
        </p:nvSpPr>
        <p:spPr>
          <a:xfrm rot="5400000">
            <a:off x="4081320" y="46058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26" name="Rounded Rectangle 32"/>
          <p:cNvSpPr/>
          <p:nvPr/>
        </p:nvSpPr>
        <p:spPr>
          <a:xfrm rot="5400000">
            <a:off x="4695480" y="46058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27" name="Rounded Rectangle 34"/>
          <p:cNvSpPr/>
          <p:nvPr/>
        </p:nvSpPr>
        <p:spPr>
          <a:xfrm rot="5400000">
            <a:off x="5923080" y="46058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28" name="Rounded Rectangle 35"/>
          <p:cNvSpPr/>
          <p:nvPr/>
        </p:nvSpPr>
        <p:spPr>
          <a:xfrm rot="5400000">
            <a:off x="6537240" y="46058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29" name="Rounded Rectangle 36"/>
          <p:cNvSpPr/>
          <p:nvPr/>
        </p:nvSpPr>
        <p:spPr>
          <a:xfrm rot="5400000">
            <a:off x="7151040" y="46058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30" name="Rounded Rectangle 37"/>
          <p:cNvSpPr/>
          <p:nvPr/>
        </p:nvSpPr>
        <p:spPr>
          <a:xfrm rot="5400000">
            <a:off x="7764840" y="46058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31" name="Rounded Rectangle 38"/>
          <p:cNvSpPr/>
          <p:nvPr/>
        </p:nvSpPr>
        <p:spPr>
          <a:xfrm rot="5400000">
            <a:off x="8379000" y="46058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32" name="Rounded Rectangle 39"/>
          <p:cNvSpPr/>
          <p:nvPr/>
        </p:nvSpPr>
        <p:spPr>
          <a:xfrm rot="5400000">
            <a:off x="8992800" y="46058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-27720" rIns="90000" bIns="-2772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33" name="TextBox 43"/>
          <p:cNvSpPr/>
          <p:nvPr/>
        </p:nvSpPr>
        <p:spPr>
          <a:xfrm>
            <a:off x="2669400" y="4759560"/>
            <a:ext cx="444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34" name="TextBox 48"/>
          <p:cNvSpPr/>
          <p:nvPr/>
        </p:nvSpPr>
        <p:spPr>
          <a:xfrm>
            <a:off x="2653200" y="4151160"/>
            <a:ext cx="588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2">
                    <a:lumMod val="60000"/>
                    <a:lumOff val="40000"/>
                  </a:schemeClr>
                </a:solidFill>
                <a:effectLst/>
                <a:uFillTx/>
                <a:latin typeface="Cambria Math"/>
                <a:ea typeface="Cambria Math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35" name="Rectangle 30"/>
          <p:cNvSpPr/>
          <p:nvPr/>
        </p:nvSpPr>
        <p:spPr>
          <a:xfrm>
            <a:off x="744120" y="2900160"/>
            <a:ext cx="80262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Exemple: Je place le point A d’abscisse -4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236" name="Straight Arrow Connector 5"/>
          <p:cNvCxnSpPr/>
          <p:nvPr/>
        </p:nvCxnSpPr>
        <p:spPr>
          <a:xfrm>
            <a:off x="1144440" y="4618080"/>
            <a:ext cx="8433360" cy="360"/>
          </a:xfrm>
          <a:prstGeom prst="straightConnector1">
            <a:avLst/>
          </a:prstGeom>
          <a:ln w="76200">
            <a:solidFill>
              <a:srgbClr val="1D9A78"/>
            </a:solidFill>
            <a:headEnd len="med" type="triangle" w="med"/>
            <a:tailEnd len="med" type="triangle" w="med"/>
          </a:ln>
        </p:spPr>
      </p:cxnSp>
      <p:sp>
        <p:nvSpPr>
          <p:cNvPr id="1237" name="TextBox 54"/>
          <p:cNvSpPr/>
          <p:nvPr/>
        </p:nvSpPr>
        <p:spPr>
          <a:xfrm>
            <a:off x="5262840" y="473148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238" name="Straight Arrow Connector 31"/>
          <p:cNvCxnSpPr/>
          <p:nvPr/>
        </p:nvCxnSpPr>
        <p:spPr>
          <a:xfrm flipH="1">
            <a:off x="2961360" y="4006800"/>
            <a:ext cx="2480040" cy="360"/>
          </a:xfrm>
          <a:prstGeom prst="straightConnector1">
            <a:avLst/>
          </a:prstGeom>
          <a:ln w="28575">
            <a:solidFill>
              <a:srgbClr val="8BC145"/>
            </a:solidFill>
            <a:tailEnd len="med" type="triangle" w="med"/>
          </a:ln>
        </p:spPr>
      </p:cxnSp>
      <p:sp>
        <p:nvSpPr>
          <p:cNvPr id="1239" name="TextBox 33"/>
          <p:cNvSpPr/>
          <p:nvPr/>
        </p:nvSpPr>
        <p:spPr>
          <a:xfrm>
            <a:off x="2952360" y="4015800"/>
            <a:ext cx="2638800" cy="29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34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4 unités à gauche à partir de O</a:t>
            </a:r>
            <a:endParaRPr lang="en-US" sz="134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40" name="TextBox 54"/>
          <p:cNvSpPr/>
          <p:nvPr/>
        </p:nvSpPr>
        <p:spPr>
          <a:xfrm>
            <a:off x="5876640" y="474444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41" name="Rectangle 39"/>
          <p:cNvSpPr/>
          <p:nvPr/>
        </p:nvSpPr>
        <p:spPr>
          <a:xfrm>
            <a:off x="1101240" y="4438080"/>
            <a:ext cx="31032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42" name="TextBox 42"/>
          <p:cNvSpPr/>
          <p:nvPr/>
        </p:nvSpPr>
        <p:spPr>
          <a:xfrm>
            <a:off x="5262840" y="408600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43" name="TextBox 54"/>
          <p:cNvSpPr/>
          <p:nvPr/>
        </p:nvSpPr>
        <p:spPr>
          <a:xfrm>
            <a:off x="5928840" y="409068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I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44" name="ZoneTexte 42"/>
          <p:cNvSpPr/>
          <p:nvPr/>
        </p:nvSpPr>
        <p:spPr>
          <a:xfrm>
            <a:off x="884880" y="1791720"/>
            <a:ext cx="9032400" cy="4611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Comment placer un point d’abscisse connue sur une droite numérique: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8" dur="indefinite" restart="never" nodeType="tmRoot">
          <p:childTnLst>
            <p:seq>
              <p:cTn id="299" dur="indefinite" nodeType="mainSeq">
                <p:childTnLst>
                  <p:par>
                    <p:cTn id="300" fill="hold">
                      <p:stCondLst>
                        <p:cond delay="0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04" dur="500"/>
                                        <p:tgtEl>
                                          <p:spTgt spid="1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500"/>
                            </p:stCondLst>
                            <p:childTnLst>
                              <p:par>
                                <p:cTn id="306" presetID="47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08" dur="1000"/>
                                        <p:tgtEl>
                                          <p:spTgt spid="1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09" dur="1000" fill="hold"/>
                                        <p:tgtEl>
                                          <p:spTgt spid="1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0" dur="1000" fill="hold"/>
                                        <p:tgtEl>
                                          <p:spTgt spid="1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1500"/>
                            </p:stCondLst>
                            <p:childTnLst>
                              <p:par>
                                <p:cTn id="312" presetID="2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314" dur="2000"/>
                                        <p:tgtEl>
                                          <p:spTgt spid="1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3500"/>
                            </p:stCondLst>
                            <p:childTnLst>
                              <p:par>
                                <p:cTn id="316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18" dur="500"/>
                                        <p:tgtEl>
                                          <p:spTgt spid="1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D_A_02"/>
          <p:cNvSpPr/>
          <p:nvPr/>
        </p:nvSpPr>
        <p:spPr>
          <a:xfrm>
            <a:off x="482760" y="6973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faire l’exercice à la maison, puis clôt la séance..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46" name="D_A_01"/>
          <p:cNvSpPr/>
          <p:nvPr/>
        </p:nvSpPr>
        <p:spPr>
          <a:xfrm>
            <a:off x="774720" y="1778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Exercices à préparer à la maison pour la prochaine séance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47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8" name="Oval 7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9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9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50" name="Image 8"/>
          <p:cNvPicPr/>
          <p:nvPr/>
        </p:nvPicPr>
        <p:blipFill>
          <a:blip r:embed="rId2"/>
          <a:stretch/>
        </p:blipFill>
        <p:spPr>
          <a:xfrm>
            <a:off x="482760" y="1027080"/>
            <a:ext cx="10783080" cy="4803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80808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1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1252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253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Fin 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254" name="Picture 6"/>
          <p:cNvSpPr/>
          <p:nvPr/>
        </p:nvSpPr>
        <p:spPr>
          <a:xfrm>
            <a:off x="5362560" y="1197360"/>
            <a:ext cx="1466640" cy="1523520"/>
          </a:xfrm>
          <a:custGeom>
            <a:avLst/>
            <a:gdLst>
              <a:gd name="textAreaLeft" fmla="*/ 0 w 1466640"/>
              <a:gd name="textAreaRight" fmla="*/ 1467000 w 1466640"/>
              <a:gd name="textAreaTop" fmla="*/ 0 h 1523520"/>
              <a:gd name="textAreaBottom" fmla="*/ 1523880 h 1523520"/>
              <a:gd name="GluePoint1X" fmla="*/ 0 w 1466850"/>
              <a:gd name="GluePoint1Y" fmla="*/ 0 h 1524000"/>
              <a:gd name="GluePoint2X" fmla="*/ 474281 w 1466850"/>
              <a:gd name="GluePoint2Y" fmla="*/ 0 h 1524000"/>
              <a:gd name="GluePoint3X" fmla="*/ 948563 w 1466850"/>
              <a:gd name="GluePoint3Y" fmla="*/ 0 h 1524000"/>
              <a:gd name="GluePoint4X" fmla="*/ 1466850 w 1466850"/>
              <a:gd name="GluePoint4Y" fmla="*/ 0 h 1524000"/>
              <a:gd name="GluePoint5X" fmla="*/ 1466850 w 1466850"/>
              <a:gd name="GluePoint5Y" fmla="*/ 462280 h 1524000"/>
              <a:gd name="GluePoint6X" fmla="*/ 1466850 w 1466850"/>
              <a:gd name="GluePoint6Y" fmla="*/ 1000760 h 1524000"/>
              <a:gd name="GluePoint7X" fmla="*/ 1466850 w 1466850"/>
              <a:gd name="GluePoint7Y" fmla="*/ 1524000 h 1524000"/>
              <a:gd name="GluePoint8X" fmla="*/ 948563 w 1466850"/>
              <a:gd name="GluePoint8Y" fmla="*/ 1524000 h 1524000"/>
              <a:gd name="GluePoint9X" fmla="*/ 444945 w 1466850"/>
              <a:gd name="GluePoint9Y" fmla="*/ 1524000 h 1524000"/>
              <a:gd name="GluePoint10X" fmla="*/ 0 w 1466850"/>
              <a:gd name="GluePoint10Y" fmla="*/ 1524000 h 1524000"/>
              <a:gd name="GluePoint11X" fmla="*/ 0 w 1466850"/>
              <a:gd name="GluePoint11Y" fmla="*/ 1061720 h 1524000"/>
              <a:gd name="GluePoint12X" fmla="*/ 0 w 1466850"/>
              <a:gd name="GluePoint12Y" fmla="*/ 523240 h 1524000"/>
              <a:gd name="GluePoint13X" fmla="*/ 0 w 1466850"/>
              <a:gd name="GluePoint13Y" fmla="*/ 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66850" h="152400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stroke="0" w="1466850" h="152400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oogle Shape;250;p28"/>
          <p:cNvGrpSpPr/>
          <p:nvPr/>
        </p:nvGrpSpPr>
        <p:grpSpPr>
          <a:xfrm>
            <a:off x="1257840" y="1041480"/>
            <a:ext cx="9579240" cy="5402520"/>
            <a:chOff x="1257840" y="1041480"/>
            <a:chExt cx="9579240" cy="5402520"/>
          </a:xfrm>
        </p:grpSpPr>
        <p:sp>
          <p:nvSpPr>
            <p:cNvPr id="242" name="Google Shape;251;p28"/>
            <p:cNvSpPr/>
            <p:nvPr/>
          </p:nvSpPr>
          <p:spPr>
            <a:xfrm>
              <a:off x="1257840" y="1041480"/>
              <a:ext cx="9579240" cy="5402520"/>
            </a:xfrm>
            <a:custGeom>
              <a:avLst/>
              <a:gdLst>
                <a:gd name="textAreaLeft" fmla="*/ 42120 w 9579240"/>
                <a:gd name="textAreaRight" fmla="*/ 9537120 w 9579240"/>
                <a:gd name="textAreaTop" fmla="*/ 42120 h 5402520"/>
                <a:gd name="textAreaBottom" fmla="*/ 5360400 h 5402520"/>
                <a:gd name="GluePoint1X" fmla="*/ 1 w 2"/>
                <a:gd name="GluePoint1Y" fmla="*/ 0 h 15098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661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6610" h="15098">
                  <a:moveTo>
                    <a:pt x="400" y="0"/>
                  </a:moveTo>
                  <a:arcTo wR="400" hR="400" stAng="16200000" swAng="-5400000"/>
                  <a:lnTo>
                    <a:pt x="0" y="14608"/>
                  </a:lnTo>
                  <a:arcTo wR="400" hR="400" stAng="10800000" swAng="-5400000"/>
                  <a:lnTo>
                    <a:pt x="26210" y="15008"/>
                  </a:lnTo>
                  <a:arcTo wR="400" hR="400" stAng="5400000" swAng="-5400000"/>
                  <a:lnTo>
                    <a:pt x="26610" y="400"/>
                  </a:lnTo>
                  <a:arcTo wR="400" hR="400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43" name="Google Shape;252;p28"/>
            <p:cNvSpPr/>
            <p:nvPr/>
          </p:nvSpPr>
          <p:spPr>
            <a:xfrm>
              <a:off x="1373400" y="1118520"/>
              <a:ext cx="9309600" cy="523224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44" name="Google Shape;255;p28"/>
          <p:cNvSpPr/>
          <p:nvPr/>
        </p:nvSpPr>
        <p:spPr>
          <a:xfrm>
            <a:off x="948240" y="1814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9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Matériel nécessaire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Google Shape;995;p109"/>
          <p:cNvSpPr/>
          <p:nvPr/>
        </p:nvSpPr>
        <p:spPr>
          <a:xfrm>
            <a:off x="1989360" y="1416960"/>
            <a:ext cx="334116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3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Livret de l’élève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6" name="Google Shape;996;p109"/>
          <p:cNvSpPr/>
          <p:nvPr/>
        </p:nvSpPr>
        <p:spPr>
          <a:xfrm>
            <a:off x="5991480" y="1416960"/>
            <a:ext cx="436068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Autre matériel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7" name="Google Shape;1000;p109"/>
          <p:cNvPicPr/>
          <p:nvPr/>
        </p:nvPicPr>
        <p:blipFill>
          <a:blip r:embed="rId1"/>
          <a:srcRect l="1531" t="0" r="1531" b="0"/>
          <a:stretch/>
        </p:blipFill>
        <p:spPr>
          <a:xfrm>
            <a:off x="2288880" y="2268360"/>
            <a:ext cx="2782800" cy="3835440"/>
          </a:xfrm>
          <a:prstGeom prst="rect">
            <a:avLst/>
          </a:prstGeom>
          <a:noFill/>
          <a:ln w="0">
            <a:solidFill>
              <a:srgbClr val="336FB6"/>
            </a:solidFill>
          </a:ln>
        </p:spPr>
      </p:pic>
      <p:pic>
        <p:nvPicPr>
          <p:cNvPr id="248" name="Picture 2" descr="Image générée"/>
          <p:cNvPicPr/>
          <p:nvPr/>
        </p:nvPicPr>
        <p:blipFill>
          <a:blip r:embed="rId2"/>
          <a:srcRect l="0" t="11067" r="0" b="10672"/>
          <a:stretch/>
        </p:blipFill>
        <p:spPr>
          <a:xfrm>
            <a:off x="220320" y="468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9" name="Picture 11"/>
          <p:cNvPicPr/>
          <p:nvPr/>
        </p:nvPicPr>
        <p:blipFill>
          <a:blip r:embed="rId3"/>
          <a:stretch/>
        </p:blipFill>
        <p:spPr>
          <a:xfrm rot="19675200">
            <a:off x="6102000" y="2831760"/>
            <a:ext cx="2454120" cy="273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0" name="Picture 19"/>
          <p:cNvPicPr/>
          <p:nvPr/>
        </p:nvPicPr>
        <p:blipFill>
          <a:blip r:embed="rId4"/>
          <a:stretch/>
        </p:blipFill>
        <p:spPr>
          <a:xfrm>
            <a:off x="6553080" y="3735000"/>
            <a:ext cx="3619080" cy="2514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1" name="Picture 21"/>
          <p:cNvPicPr/>
          <p:nvPr/>
        </p:nvPicPr>
        <p:blipFill>
          <a:blip r:embed="rId5"/>
          <a:stretch/>
        </p:blipFill>
        <p:spPr>
          <a:xfrm>
            <a:off x="8719920" y="2115720"/>
            <a:ext cx="1631880" cy="116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2" name="Picture 1"/>
          <p:cNvPicPr/>
          <p:nvPr/>
        </p:nvPicPr>
        <p:blipFill>
          <a:blip r:embed="rId6"/>
          <a:srcRect l="11665" t="23325" r="26246" b="30052"/>
          <a:stretch/>
        </p:blipFill>
        <p:spPr>
          <a:xfrm>
            <a:off x="5975280" y="2100240"/>
            <a:ext cx="1226880" cy="921240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253" name="Picture 8"/>
          <p:cNvPicPr/>
          <p:nvPr/>
        </p:nvPicPr>
        <p:blipFill>
          <a:blip r:embed="rId7"/>
          <a:stretch/>
        </p:blipFill>
        <p:spPr>
          <a:xfrm flipH="1">
            <a:off x="7452720" y="3009600"/>
            <a:ext cx="894600" cy="860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5;p28"/>
          <p:cNvSpPr/>
          <p:nvPr/>
        </p:nvSpPr>
        <p:spPr>
          <a:xfrm>
            <a:off x="172800" y="61560"/>
            <a:ext cx="1131048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  <a:tabLst>
                <a:tab pos="0" algn="l"/>
              </a:tabLst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Une banque des bons et mauvais comportements 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Rectangle 3"/>
          <p:cNvSpPr/>
          <p:nvPr/>
        </p:nvSpPr>
        <p:spPr>
          <a:xfrm>
            <a:off x="7133400" y="1048680"/>
            <a:ext cx="456660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Mauvais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6" name="Rectangle 2"/>
          <p:cNvSpPr/>
          <p:nvPr/>
        </p:nvSpPr>
        <p:spPr>
          <a:xfrm>
            <a:off x="491760" y="1048680"/>
            <a:ext cx="436788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Bons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7" name="Image 8"/>
          <p:cNvPicPr/>
          <p:nvPr/>
        </p:nvPicPr>
        <p:blipFill>
          <a:blip r:embed="rId1"/>
          <a:stretch/>
        </p:blipFill>
        <p:spPr>
          <a:xfrm>
            <a:off x="821880" y="1796760"/>
            <a:ext cx="3173040" cy="475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8" name="Image 10"/>
          <p:cNvPicPr/>
          <p:nvPr/>
        </p:nvPicPr>
        <p:blipFill>
          <a:blip r:embed="rId2"/>
          <a:stretch/>
        </p:blipFill>
        <p:spPr>
          <a:xfrm>
            <a:off x="7759800" y="1557000"/>
            <a:ext cx="3492360" cy="52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9" name="Bulle narrative : ronde 4"/>
          <p:cNvSpPr/>
          <p:nvPr/>
        </p:nvSpPr>
        <p:spPr>
          <a:xfrm rot="20889600">
            <a:off x="7305480" y="2079720"/>
            <a:ext cx="1823760" cy="1403280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J’oublie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  mon    ardoise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61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2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Contrôler les cahiers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et corriger l'exercice maison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63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64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5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6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66" name="Picture 52"/>
          <p:cNvSpPr/>
          <p:nvPr/>
        </p:nvSpPr>
        <p:spPr>
          <a:xfrm>
            <a:off x="5391360" y="1019880"/>
            <a:ext cx="1409040" cy="143964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D_A_01"/>
          <p:cNvSpPr/>
          <p:nvPr/>
        </p:nvSpPr>
        <p:spPr>
          <a:xfrm>
            <a:off x="788760" y="177840"/>
            <a:ext cx="10539360" cy="48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On commence par la correction de l’exercice maison de la séance précédente.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8" name="ZoneTexte 11"/>
          <p:cNvSpPr/>
          <p:nvPr/>
        </p:nvSpPr>
        <p:spPr>
          <a:xfrm>
            <a:off x="720000" y="621720"/>
            <a:ext cx="107089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contrôle  les réalisations d’un échantillon d’élèves avant de passer à la correction au tableau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9" name="Picture 52"/>
          <p:cNvSpPr/>
          <p:nvPr/>
        </p:nvSpPr>
        <p:spPr>
          <a:xfrm>
            <a:off x="11328480" y="212040"/>
            <a:ext cx="617400" cy="63108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71" name="Image 5"/>
          <p:cNvPicPr/>
          <p:nvPr/>
        </p:nvPicPr>
        <p:blipFill>
          <a:blip r:embed="rId2"/>
          <a:stretch/>
        </p:blipFill>
        <p:spPr>
          <a:xfrm>
            <a:off x="501120" y="1635840"/>
            <a:ext cx="10928160" cy="4210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7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Activité rituelle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75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76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7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78" name="Picture 1"/>
          <p:cNvSpPr/>
          <p:nvPr/>
        </p:nvSpPr>
        <p:spPr>
          <a:xfrm>
            <a:off x="5518800" y="1210320"/>
            <a:ext cx="1154160" cy="1162440"/>
          </a:xfrm>
          <a:custGeom>
            <a:avLst/>
            <a:gdLst>
              <a:gd name="textAreaLeft" fmla="*/ 0 w 1154160"/>
              <a:gd name="textAreaRight" fmla="*/ 1154520 w 1154160"/>
              <a:gd name="textAreaTop" fmla="*/ 0 h 1162440"/>
              <a:gd name="textAreaBottom" fmla="*/ 1162800 h 1162440"/>
              <a:gd name="GluePoint1X" fmla="*/ 0 w 1154374"/>
              <a:gd name="GluePoint1Y" fmla="*/ 0 h 1162800"/>
              <a:gd name="GluePoint2X" fmla="*/ 565643 w 1154374"/>
              <a:gd name="GluePoint2Y" fmla="*/ 0 h 1162800"/>
              <a:gd name="GluePoint3X" fmla="*/ 1154374 w 1154374"/>
              <a:gd name="GluePoint3Y" fmla="*/ 0 h 1162800"/>
              <a:gd name="GluePoint4X" fmla="*/ 1154374 w 1154374"/>
              <a:gd name="GluePoint4Y" fmla="*/ 593028 h 1162800"/>
              <a:gd name="GluePoint5X" fmla="*/ 1154374 w 1154374"/>
              <a:gd name="GluePoint5Y" fmla="*/ 1162800 h 1162800"/>
              <a:gd name="GluePoint6X" fmla="*/ 565643 w 1154374"/>
              <a:gd name="GluePoint6Y" fmla="*/ 1162800 h 1162800"/>
              <a:gd name="GluePoint7X" fmla="*/ 0 w 1154374"/>
              <a:gd name="GluePoint7Y" fmla="*/ 1162800 h 1162800"/>
              <a:gd name="GluePoint8X" fmla="*/ 0 w 1154374"/>
              <a:gd name="GluePoint8Y" fmla="*/ 604656 h 1162800"/>
              <a:gd name="GluePoint9X" fmla="*/ 0 w 1154374"/>
              <a:gd name="GluePoint9Y" fmla="*/ 0 h 1162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</a:cxnLst>
            <a:rect l="textAreaLeft" t="textAreaTop" r="textAreaRight" b="textAreaBottom"/>
            <a:pathLst>
              <a:path fill="none" w="1154374" h="116280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stroke="0" w="1154374" h="116280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8752</TotalTime>
  <Application>LibreOffice/26.2.4.2$Linux_X86_64 LibreOffice_project/620$Build-2</Application>
  <AppVersion>15.0000</AppVersion>
  <Words>1464</Words>
  <Paragraphs>331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KHOUKHI MOHAMED</dc:creator>
  <dc:description/>
  <dc:language>en-US</dc:language>
  <cp:lastModifiedBy>AMINE RADOUANE - ENSEIGNANT</cp:lastModifiedBy>
  <cp:lastPrinted>2024-10-05T19:15:58Z</cp:lastPrinted>
  <dcterms:modified xsi:type="dcterms:W3CDTF">2025-10-21T17:34:30Z</dcterms:modified>
  <cp:revision>1143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4</vt:r8>
  </property>
  <property fmtid="{D5CDD505-2E9C-101B-9397-08002B2CF9AE}" pid="3" name="PresentationFormat">
    <vt:lpwstr>Grand écran</vt:lpwstr>
  </property>
  <property fmtid="{D5CDD505-2E9C-101B-9397-08002B2CF9AE}" pid="4" name="Slides">
    <vt:r8>43</vt:r8>
  </property>
</Properties>
</file>