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handoutMasterIdLst>
    <p:handoutMasterId r:id="rId67"/>
  </p:handoutMasterIdLst>
  <p:sldIdLst>
    <p:sldId id="308" r:id="rId2"/>
    <p:sldId id="288" r:id="rId3"/>
    <p:sldId id="289" r:id="rId4"/>
    <p:sldId id="286" r:id="rId5"/>
    <p:sldId id="287" r:id="rId6"/>
    <p:sldId id="264" r:id="rId7"/>
    <p:sldId id="290" r:id="rId8"/>
    <p:sldId id="292" r:id="rId9"/>
    <p:sldId id="293" r:id="rId10"/>
    <p:sldId id="258" r:id="rId11"/>
    <p:sldId id="294" r:id="rId12"/>
    <p:sldId id="411" r:id="rId13"/>
    <p:sldId id="412" r:id="rId14"/>
    <p:sldId id="413" r:id="rId15"/>
    <p:sldId id="414" r:id="rId16"/>
    <p:sldId id="415" r:id="rId17"/>
    <p:sldId id="296" r:id="rId18"/>
    <p:sldId id="436" r:id="rId19"/>
    <p:sldId id="422" r:id="rId20"/>
    <p:sldId id="270" r:id="rId21"/>
    <p:sldId id="272" r:id="rId22"/>
    <p:sldId id="453" r:id="rId23"/>
    <p:sldId id="409" r:id="rId24"/>
    <p:sldId id="446" r:id="rId25"/>
    <p:sldId id="259" r:id="rId26"/>
    <p:sldId id="454" r:id="rId27"/>
    <p:sldId id="455" r:id="rId28"/>
    <p:sldId id="456" r:id="rId29"/>
    <p:sldId id="457" r:id="rId30"/>
    <p:sldId id="458" r:id="rId31"/>
    <p:sldId id="459" r:id="rId32"/>
    <p:sldId id="461" r:id="rId33"/>
    <p:sldId id="462" r:id="rId34"/>
    <p:sldId id="463" r:id="rId35"/>
    <p:sldId id="464" r:id="rId36"/>
    <p:sldId id="465" r:id="rId37"/>
    <p:sldId id="466" r:id="rId38"/>
    <p:sldId id="467" r:id="rId39"/>
    <p:sldId id="468" r:id="rId40"/>
    <p:sldId id="469" r:id="rId41"/>
    <p:sldId id="470" r:id="rId42"/>
    <p:sldId id="460" r:id="rId43"/>
    <p:sldId id="423" r:id="rId44"/>
    <p:sldId id="361" r:id="rId45"/>
    <p:sldId id="274" r:id="rId46"/>
    <p:sldId id="437" r:id="rId47"/>
    <p:sldId id="429" r:id="rId48"/>
    <p:sldId id="430" r:id="rId49"/>
    <p:sldId id="431" r:id="rId50"/>
    <p:sldId id="432" r:id="rId51"/>
    <p:sldId id="433" r:id="rId52"/>
    <p:sldId id="449" r:id="rId53"/>
    <p:sldId id="300" r:id="rId54"/>
    <p:sldId id="301" r:id="rId55"/>
    <p:sldId id="281" r:id="rId56"/>
    <p:sldId id="303" r:id="rId57"/>
    <p:sldId id="304" r:id="rId58"/>
    <p:sldId id="282" r:id="rId59"/>
    <p:sldId id="305" r:id="rId60"/>
    <p:sldId id="262" r:id="rId61"/>
    <p:sldId id="471" r:id="rId62"/>
    <p:sldId id="408" r:id="rId63"/>
    <p:sldId id="350" r:id="rId64"/>
    <p:sldId id="351" r:id="rId6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287"/>
            <p14:sldId id="264"/>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411"/>
            <p14:sldId id="412"/>
            <p14:sldId id="413"/>
            <p14:sldId id="414"/>
            <p14:sldId id="415"/>
          </p14:sldIdLst>
        </p14:section>
        <p14:section name="Contrôle des cahiers" id="{D246771F-C8AA-4F75-BAD7-8024CAB55D79}">
          <p14:sldIdLst/>
        </p14:section>
        <p14:section name="Déclaration de l’objectif" id="{096B6BF6-20D6-43DE-B358-982838B98259}">
          <p14:sldIdLst/>
        </p14:section>
        <p14:section name="Activation des prérequis" id="{AABAC4B8-876D-405C-A4F3-62D5E02336D1}">
          <p14:sldIdLst>
            <p14:sldId id="296"/>
            <p14:sldId id="436"/>
            <p14:sldId id="422"/>
            <p14:sldId id="270"/>
            <p14:sldId id="272"/>
            <p14:sldId id="453"/>
          </p14:sldIdLst>
        </p14:section>
        <p14:section name="Modelage" id="{6D007598-4F88-4283-9E36-970C44D688AD}">
          <p14:sldIdLst>
            <p14:sldId id="409"/>
            <p14:sldId id="446"/>
            <p14:sldId id="259"/>
            <p14:sldId id="454"/>
            <p14:sldId id="455"/>
            <p14:sldId id="456"/>
            <p14:sldId id="457"/>
            <p14:sldId id="458"/>
            <p14:sldId id="459"/>
            <p14:sldId id="461"/>
            <p14:sldId id="462"/>
            <p14:sldId id="463"/>
            <p14:sldId id="464"/>
            <p14:sldId id="465"/>
            <p14:sldId id="466"/>
            <p14:sldId id="467"/>
            <p14:sldId id="468"/>
            <p14:sldId id="469"/>
            <p14:sldId id="470"/>
            <p14:sldId id="460"/>
            <p14:sldId id="423"/>
            <p14:sldId id="361"/>
            <p14:sldId id="274"/>
            <p14:sldId id="437"/>
            <p14:sldId id="429"/>
            <p14:sldId id="430"/>
            <p14:sldId id="431"/>
            <p14:sldId id="432"/>
            <p14:sldId id="433"/>
            <p14:sldId id="449"/>
          </p14:sldIdLst>
        </p14:section>
        <p14:section name="Pratique collective" id="{CF34AB29-930A-422C-8BB3-41EE66488593}">
          <p14:sldIdLst/>
        </p14:section>
        <p14:section name="Pratique en binôme" id="{B5D45BF5-6276-4DCA-B0C6-B46ADF983B36}">
          <p14:sldIdLst>
            <p14:sldId id="300"/>
            <p14:sldId id="301"/>
            <p14:sldId id="281"/>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471"/>
            <p14:sldId id="408"/>
            <p14:sldId id="350"/>
            <p14:sldId id="35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E3D6"/>
    <a:srgbClr val="1D6FA9"/>
    <a:srgbClr val="33CC33"/>
    <a:srgbClr val="FF3399"/>
    <a:srgbClr val="BFE0D2"/>
    <a:srgbClr val="94CFB7"/>
    <a:srgbClr val="156082"/>
    <a:srgbClr val="F19D19"/>
    <a:srgbClr val="DCEAF7"/>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58" autoAdjust="0"/>
    <p:restoredTop sz="94660"/>
  </p:normalViewPr>
  <p:slideViewPr>
    <p:cSldViewPr snapToGrid="0">
      <p:cViewPr varScale="1">
        <p:scale>
          <a:sx n="71" d="100"/>
          <a:sy n="71" d="100"/>
        </p:scale>
        <p:origin x="53" y="230"/>
      </p:cViewPr>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10/05/2026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10/05/2026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5: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fr-FR"/>
          </a:p>
        </p:txBody>
      </p:sp>
    </p:spTree>
    <p:extLst>
      <p:ext uri="{BB962C8B-B14F-4D97-AF65-F5344CB8AC3E}">
        <p14:creationId xmlns:p14="http://schemas.microsoft.com/office/powerpoint/2010/main" val="2021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extLst>
      <p:ext uri="{BB962C8B-B14F-4D97-AF65-F5344CB8AC3E}">
        <p14:creationId xmlns:p14="http://schemas.microsoft.com/office/powerpoint/2010/main" val="3394894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extLst>
      <p:ext uri="{BB962C8B-B14F-4D97-AF65-F5344CB8AC3E}">
        <p14:creationId xmlns:p14="http://schemas.microsoft.com/office/powerpoint/2010/main" val="40812646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png"/><Relationship Id="rId10" Type="http://schemas.microsoft.com/office/2007/relationships/hdphoto" Target="../media/hdphoto3.wdp"/><Relationship Id="rId4" Type="http://schemas.openxmlformats.org/officeDocument/2006/relationships/image" Target="../media/image14.png"/><Relationship Id="rId9" Type="http://schemas.openxmlformats.org/officeDocument/2006/relationships/image" Target="../media/image19.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hyperlink" Target="https://drive.google.com/drive/folders/15A4aThGXboZ7RlTminYue4etFTXwyFRM?usp=drive_link" TargetMode="External"/><Relationship Id="rId5" Type="http://schemas.openxmlformats.org/officeDocument/2006/relationships/image" Target="../media/image27.svg"/><Relationship Id="rId4" Type="http://schemas.openxmlformats.org/officeDocument/2006/relationships/image" Target="../media/image26.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gif"/><Relationship Id="rId1" Type="http://schemas.openxmlformats.org/officeDocument/2006/relationships/slideMaster" Target="../slideMasters/slideMaster1.xml"/><Relationship Id="rId5" Type="http://schemas.openxmlformats.org/officeDocument/2006/relationships/image" Target="../media/image10.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5.png"/><Relationship Id="rId1" Type="http://schemas.openxmlformats.org/officeDocument/2006/relationships/slideMaster" Target="../slideMasters/slideMaster1.xml"/><Relationship Id="rId4" Type="http://schemas.openxmlformats.org/officeDocument/2006/relationships/image" Target="../media/image36.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0.gif"/><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6.svg"/><Relationship Id="rId4" Type="http://schemas.openxmlformats.org/officeDocument/2006/relationships/image" Target="../media/image5.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dirty="0">
                <a:solidFill>
                  <a:srgbClr val="FFFFFF"/>
                </a:solidFill>
                <a:latin typeface="Calibri"/>
                <a:ea typeface="Calibri"/>
                <a:cs typeface="Calibri"/>
              </a:rPr>
              <a:t>Niveau</a:t>
            </a:r>
            <a:r>
              <a:rPr lang="fr-FR" sz="1200" b="1" dirty="0">
                <a:solidFill>
                  <a:srgbClr val="FFFFFF"/>
                </a:solidFill>
                <a:latin typeface="Dosis"/>
                <a:ea typeface="Dosis"/>
                <a:cs typeface="Dosis"/>
              </a:rPr>
              <a:t>    </a:t>
            </a:r>
            <a:r>
              <a:rPr lang="fr-FR" sz="1000" b="1" dirty="0">
                <a:solidFill>
                  <a:srgbClr val="FFFFFF"/>
                </a:solidFill>
                <a:latin typeface="Dosis"/>
                <a:ea typeface="Dosis"/>
                <a:cs typeface="Dosis"/>
              </a:rPr>
              <a:t>            </a:t>
            </a:r>
            <a:r>
              <a:rPr lang="fr-FR" sz="1200" b="1" dirty="0">
                <a:solidFill>
                  <a:srgbClr val="FFFFFF"/>
                </a:solidFill>
                <a:latin typeface="Dosis"/>
                <a:ea typeface="Dosis"/>
                <a:cs typeface="Dosis"/>
              </a:rPr>
              <a:t>             </a:t>
            </a:r>
            <a:endParaRPr lang="fr-FR" sz="1100" dirty="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dirty="0"/>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dirty="0"/>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dirty="0"/>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6"/>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dirty="0"/>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3"/>
                  </a:ext>
                </a:extLst>
              </a:blip>
              <a:stretch>
                <a:fillRect l="-101449" t="-1678"/>
              </a:stretch>
            </a:blipFill>
            <a:ln cap="rnd">
              <a:noFill/>
              <a:prstDash val="solid"/>
              <a:round/>
            </a:ln>
          </p:spPr>
          <p:txBody>
            <a:bodyPr/>
            <a:lstStyle/>
            <a:p>
              <a:endParaRPr lang="fr-FR" dirty="0"/>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53768043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5026305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dirty="0">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dirty="0">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7">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10/05/2026</a:t>
            </a:fld>
            <a:endParaRPr lang="fr-FR" dirty="0"/>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dirty="0"/>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2" r:id="rId42"/>
    <p:sldLayoutId id="2147483703"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1.xml"/><Relationship Id="rId4" Type="http://schemas.openxmlformats.org/officeDocument/2006/relationships/image" Target="../media/image43.png"/></Relationships>
</file>

<file path=ppt/slides/_rels/slide4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560.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570.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5.xml"/><Relationship Id="rId4" Type="http://schemas.openxmlformats.org/officeDocument/2006/relationships/image" Target="../media/image56.png"/></Relationships>
</file>

<file path=ppt/slides/_rels/slide5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5.xml"/><Relationship Id="rId4" Type="http://schemas.openxmlformats.org/officeDocument/2006/relationships/image" Target="../media/image56.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8.xml"/></Relationships>
</file>

<file path=ppt/slides/_rels/slide58.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59.jp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6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6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1</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5</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166256" y="4635489"/>
            <a:ext cx="7210237"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166256" y="5289788"/>
            <a:ext cx="6798228" cy="815447"/>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635488"/>
            <a:ext cx="1288409" cy="477727"/>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Leçon 13 </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 1 </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120815" y="5288319"/>
            <a:ext cx="5360640" cy="816917"/>
          </a:xfrm>
          <a:prstGeom prst="rect">
            <a:avLst/>
          </a:prstGeom>
          <a:solidFill>
            <a:schemeClr val="accent1">
              <a:lumMod val="60000"/>
              <a:lumOff val="40000"/>
            </a:schemeClr>
          </a:solidFill>
        </p:spPr>
        <p:txBody>
          <a:bodyPr anchor="ctr">
            <a:no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dirty="0">
                <a:solidFill>
                  <a:schemeClr val="bg1"/>
                </a:solidFill>
                <a:latin typeface="+mn-lt"/>
              </a:rPr>
              <a:t>Organiser des données statistiques qualitatives en tableau</a:t>
            </a:r>
          </a:p>
        </p:txBody>
      </p:sp>
      <p:sp>
        <p:nvSpPr>
          <p:cNvPr id="3" name="ZoneTexte 2"/>
          <p:cNvSpPr txBox="1"/>
          <p:nvPr/>
        </p:nvSpPr>
        <p:spPr>
          <a:xfrm>
            <a:off x="2205716" y="4702411"/>
            <a:ext cx="4673864" cy="400110"/>
          </a:xfrm>
          <a:prstGeom prst="rect">
            <a:avLst/>
          </a:prstGeom>
          <a:noFill/>
        </p:spPr>
        <p:txBody>
          <a:bodyPr wrap="square" rtlCol="0">
            <a:spAutoFit/>
          </a:bodyPr>
          <a:lstStyle/>
          <a:p>
            <a:r>
              <a:rPr lang="fr-FR" sz="2000" b="1" dirty="0">
                <a:solidFill>
                  <a:schemeClr val="bg1"/>
                </a:solidFill>
              </a:rPr>
              <a:t>Statistiques et probabilité</a:t>
            </a:r>
            <a:endParaRPr lang="fr-FR" sz="2000" b="1" dirty="0">
              <a:solidFill>
                <a:schemeClr val="bg1"/>
              </a:solidFill>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8041-AFD0-EC8F-4767-653E10C7C3A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A3087E42-B6FC-1FEB-0375-2861A503F9C7}"/>
              </a:ext>
            </a:extLst>
          </p:cNvPr>
          <p:cNvSpPr>
            <a:spLocks noGrp="1"/>
          </p:cNvSpPr>
          <p:nvPr>
            <p:ph type="title"/>
          </p:nvPr>
        </p:nvSpPr>
        <p:spPr/>
        <p:txBody>
          <a:bodyPr/>
          <a:lstStyle/>
          <a:p>
            <a:r>
              <a:rPr lang="fr-FR" sz="1400" dirty="0"/>
              <a:t>Qui peut me rappeler la signification de ces icônes?</a:t>
            </a:r>
          </a:p>
        </p:txBody>
      </p:sp>
      <p:sp>
        <p:nvSpPr>
          <p:cNvPr id="7" name="Espace réservé du contenu 6">
            <a:extLst>
              <a:ext uri="{FF2B5EF4-FFF2-40B4-BE49-F238E27FC236}">
                <a16:creationId xmlns:a16="http://schemas.microsoft.com/office/drawing/2014/main" id="{F9CF1D3E-11D4-06CF-449D-FDD59A8E3291}"/>
              </a:ext>
            </a:extLst>
          </p:cNvPr>
          <p:cNvSpPr>
            <a:spLocks noGrp="1"/>
          </p:cNvSpPr>
          <p:nvPr>
            <p:ph sz="quarter" idx="11"/>
          </p:nvPr>
        </p:nvSpPr>
        <p:spPr/>
        <p:txBody>
          <a:bodyPr/>
          <a:lstStyle/>
          <a:p>
            <a:pPr marL="0" indent="0">
              <a:buNone/>
            </a:pPr>
            <a:r>
              <a:rPr lang="fr-FR" dirty="0"/>
              <a:t>Demander à 3 élèves au hasard</a:t>
            </a:r>
          </a:p>
        </p:txBody>
      </p:sp>
      <p:pic>
        <p:nvPicPr>
          <p:cNvPr id="3" name="Google Shape;1333;p128">
            <a:extLst>
              <a:ext uri="{FF2B5EF4-FFF2-40B4-BE49-F238E27FC236}">
                <a16:creationId xmlns:a16="http://schemas.microsoft.com/office/drawing/2014/main" id="{1600A8E5-AA19-C28B-A8C6-E18278701B8D}"/>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9AFF33DD-B83A-33FD-353D-23B3E03FAF92}"/>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334;p53">
            <a:extLst>
              <a:ext uri="{FF2B5EF4-FFF2-40B4-BE49-F238E27FC236}">
                <a16:creationId xmlns:a16="http://schemas.microsoft.com/office/drawing/2014/main" id="{96998D86-26BB-3555-4565-4D53E3CA8AFB}"/>
              </a:ext>
            </a:extLst>
          </p:cNvPr>
          <p:cNvSpPr txBox="1"/>
          <p:nvPr/>
        </p:nvSpPr>
        <p:spPr>
          <a:xfrm>
            <a:off x="1830626" y="4599182"/>
            <a:ext cx="4793732" cy="400003"/>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endParaRPr lang="fr-FR" altLang="fr-FR" sz="2000" kern="0" dirty="0">
              <a:solidFill>
                <a:srgbClr val="000000"/>
              </a:solidFill>
              <a:latin typeface="Arial" panose="020B0604020202020204" pitchFamily="34" charset="0"/>
              <a:cs typeface="Arial"/>
              <a:sym typeface="Arial"/>
            </a:endParaRPr>
          </a:p>
        </p:txBody>
      </p:sp>
      <p:pic>
        <p:nvPicPr>
          <p:cNvPr id="10" name="Google Shape;338;p53">
            <a:extLst>
              <a:ext uri="{FF2B5EF4-FFF2-40B4-BE49-F238E27FC236}">
                <a16:creationId xmlns:a16="http://schemas.microsoft.com/office/drawing/2014/main" id="{9BE30B5E-4528-7D0A-65D2-835EBE8EDC18}"/>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pic>
        <p:nvPicPr>
          <p:cNvPr id="14" name="Google Shape;339;p53">
            <a:extLst>
              <a:ext uri="{FF2B5EF4-FFF2-40B4-BE49-F238E27FC236}">
                <a16:creationId xmlns:a16="http://schemas.microsoft.com/office/drawing/2014/main" id="{BFCD77B2-03B8-733A-EFBD-F70E12985123}"/>
              </a:ext>
            </a:extLst>
          </p:cNvPr>
          <p:cNvPicPr preferRelativeResize="0"/>
          <p:nvPr/>
        </p:nvPicPr>
        <p:blipFill rotWithShape="1">
          <a:blip r:embed="rId5">
            <a:alphaModFix/>
          </a:blip>
          <a:srcRect/>
          <a:stretch/>
        </p:blipFill>
        <p:spPr>
          <a:xfrm>
            <a:off x="1830626" y="2337160"/>
            <a:ext cx="2698265" cy="1911238"/>
          </a:xfrm>
          <a:prstGeom prst="rect">
            <a:avLst/>
          </a:prstGeom>
          <a:noFill/>
          <a:ln>
            <a:noFill/>
          </a:ln>
        </p:spPr>
      </p:pic>
    </p:spTree>
    <p:extLst>
      <p:ext uri="{BB962C8B-B14F-4D97-AF65-F5344CB8AC3E}">
        <p14:creationId xmlns:p14="http://schemas.microsoft.com/office/powerpoint/2010/main" val="24583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AD81F-A8A8-9564-007E-461B2FB75773}"/>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02614D42-7FE6-EB25-5F8B-302BFA425AFB}"/>
              </a:ext>
            </a:extLst>
          </p:cNvPr>
          <p:cNvSpPr>
            <a:spLocks noGrp="1"/>
          </p:cNvSpPr>
          <p:nvPr>
            <p:ph type="title"/>
          </p:nvPr>
        </p:nvSpPr>
        <p:spPr/>
        <p:txBody>
          <a:bodyPr/>
          <a:lstStyle/>
          <a:p>
            <a:r>
              <a:rPr lang="fr-FR" dirty="0"/>
              <a:t>Très bien.</a:t>
            </a:r>
          </a:p>
        </p:txBody>
      </p:sp>
      <p:sp>
        <p:nvSpPr>
          <p:cNvPr id="3" name="ZoneTexte 2">
            <a:extLst>
              <a:ext uri="{FF2B5EF4-FFF2-40B4-BE49-F238E27FC236}">
                <a16:creationId xmlns:a16="http://schemas.microsoft.com/office/drawing/2014/main" id="{65D81306-DB6A-674B-353D-A18F2BBCD018}"/>
              </a:ext>
            </a:extLst>
          </p:cNvPr>
          <p:cNvSpPr txBox="1"/>
          <p:nvPr/>
        </p:nvSpPr>
        <p:spPr>
          <a:xfrm>
            <a:off x="1830626" y="4541453"/>
            <a:ext cx="3771982" cy="369332"/>
          </a:xfrm>
          <a:prstGeom prst="rect">
            <a:avLst/>
          </a:prstGeom>
          <a:noFill/>
        </p:spPr>
        <p:txBody>
          <a:bodyPr wrap="square">
            <a:spAutoFit/>
          </a:bodyPr>
          <a:lstStyle/>
          <a:p>
            <a:pPr defTabSz="1219170">
              <a:buClr>
                <a:srgbClr val="44546A"/>
              </a:buClr>
              <a:buSzPts val="1600"/>
            </a:pPr>
            <a:r>
              <a:rPr lang="fr-FR" altLang="fr-FR" b="1" kern="0" dirty="0">
                <a:solidFill>
                  <a:srgbClr val="44546A"/>
                </a:solidFill>
                <a:latin typeface="Calibri"/>
                <a:cs typeface="Calibri"/>
                <a:sym typeface="Arial"/>
              </a:rPr>
              <a:t>Je travaille en binômes</a:t>
            </a:r>
          </a:p>
        </p:txBody>
      </p:sp>
      <p:sp>
        <p:nvSpPr>
          <p:cNvPr id="4" name="Google Shape;1186;p114">
            <a:extLst>
              <a:ext uri="{FF2B5EF4-FFF2-40B4-BE49-F238E27FC236}">
                <a16:creationId xmlns:a16="http://schemas.microsoft.com/office/drawing/2014/main" id="{8A93EA5F-9764-F178-F46D-D9ECEB8B5A3D}"/>
              </a:ext>
            </a:extLst>
          </p:cNvPr>
          <p:cNvSpPr txBox="1"/>
          <p:nvPr/>
        </p:nvSpPr>
        <p:spPr>
          <a:xfrm>
            <a:off x="7245354" y="4910785"/>
            <a:ext cx="4400362" cy="346210"/>
          </a:xfrm>
          <a:prstGeom prst="rect">
            <a:avLst/>
          </a:prstGeom>
          <a:noFill/>
          <a:ln cap="flat">
            <a:noFill/>
          </a:ln>
        </p:spPr>
        <p:txBody>
          <a:bodyPr vert="horz" wrap="square" lIns="68570" tIns="34271" rIns="68570" bIns="34271" anchor="t" anchorCtr="0" compatLnSpc="1">
            <a:spAutoFit/>
          </a:bodyPr>
          <a:lstStyle/>
          <a:p>
            <a:pPr defTabSz="1219170" eaLnBrk="0" fontAlgn="base" hangingPunct="0">
              <a:spcBef>
                <a:spcPct val="0"/>
              </a:spcBef>
              <a:spcAft>
                <a:spcPct val="0"/>
              </a:spcAft>
            </a:pPr>
            <a:r>
              <a:rPr lang="fr-FR" altLang="fr-FR" b="1" kern="0" dirty="0">
                <a:solidFill>
                  <a:srgbClr val="44546A"/>
                </a:solidFill>
                <a:latin typeface="Calibri"/>
                <a:cs typeface="Calibri"/>
                <a:sym typeface="Arial"/>
              </a:rPr>
              <a:t>Les élèves travaillent en autonomie</a:t>
            </a:r>
            <a:endParaRPr lang="fr-FR" altLang="fr-FR" kern="0" dirty="0">
              <a:solidFill>
                <a:srgbClr val="000000"/>
              </a:solidFill>
              <a:latin typeface="Arial" panose="020B0604020202020204" pitchFamily="34" charset="0"/>
              <a:cs typeface="Arial"/>
              <a:sym typeface="Arial"/>
            </a:endParaRPr>
          </a:p>
        </p:txBody>
      </p:sp>
      <p:pic>
        <p:nvPicPr>
          <p:cNvPr id="2" name="Image 8">
            <a:extLst>
              <a:ext uri="{FF2B5EF4-FFF2-40B4-BE49-F238E27FC236}">
                <a16:creationId xmlns:a16="http://schemas.microsoft.com/office/drawing/2014/main" id="{6A46C68C-DA66-630B-474B-0E8A4D2F4C60}"/>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8" name="Google Shape;339;p53">
            <a:extLst>
              <a:ext uri="{FF2B5EF4-FFF2-40B4-BE49-F238E27FC236}">
                <a16:creationId xmlns:a16="http://schemas.microsoft.com/office/drawing/2014/main" id="{93DC3FA3-9F7D-C4E0-1C04-7B6D7D0896D2}"/>
              </a:ext>
            </a:extLst>
          </p:cNvPr>
          <p:cNvPicPr preferRelativeResize="0"/>
          <p:nvPr/>
        </p:nvPicPr>
        <p:blipFill rotWithShape="1">
          <a:blip r:embed="rId3">
            <a:alphaModFix/>
          </a:blip>
          <a:srcRect/>
          <a:stretch/>
        </p:blipFill>
        <p:spPr>
          <a:xfrm>
            <a:off x="1830626" y="2337160"/>
            <a:ext cx="2698265" cy="1911238"/>
          </a:xfrm>
          <a:prstGeom prst="rect">
            <a:avLst/>
          </a:prstGeom>
          <a:noFill/>
          <a:ln>
            <a:noFill/>
          </a:ln>
        </p:spPr>
      </p:pic>
      <p:pic>
        <p:nvPicPr>
          <p:cNvPr id="9" name="Google Shape;338;p53">
            <a:extLst>
              <a:ext uri="{FF2B5EF4-FFF2-40B4-BE49-F238E27FC236}">
                <a16:creationId xmlns:a16="http://schemas.microsoft.com/office/drawing/2014/main" id="{F74CBCC4-97EB-8A6E-60FA-9F41AFB5BDCA}"/>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sp>
        <p:nvSpPr>
          <p:cNvPr id="10" name="Espace réservé du contenu 6">
            <a:extLst>
              <a:ext uri="{FF2B5EF4-FFF2-40B4-BE49-F238E27FC236}">
                <a16:creationId xmlns:a16="http://schemas.microsoft.com/office/drawing/2014/main" id="{438B9D92-A7CF-DA1A-8606-AFB07BBA0438}"/>
              </a:ext>
            </a:extLst>
          </p:cNvPr>
          <p:cNvSpPr>
            <a:spLocks noGrp="1"/>
          </p:cNvSpPr>
          <p:nvPr>
            <p:ph sz="quarter" idx="11"/>
          </p:nvPr>
        </p:nvSpPr>
        <p:spPr/>
        <p:txBody>
          <a:bodyPr/>
          <a:lstStyle/>
          <a:p>
            <a:pPr marL="0" indent="0"/>
            <a:r>
              <a:rPr lang="fr-MA" dirty="0"/>
              <a:t>L’enseignant incite les élèves à prendre conscient de ces comportement en classe et en dehors de la classe</a:t>
            </a:r>
            <a:endParaRPr lang="fr-FR" dirty="0"/>
          </a:p>
          <a:p>
            <a:pPr marL="0" indent="0">
              <a:buNone/>
            </a:pPr>
            <a:endParaRPr lang="fr-FR" dirty="0">
              <a:solidFill>
                <a:srgbClr val="AEABAB"/>
              </a:solidFill>
            </a:endParaRPr>
          </a:p>
        </p:txBody>
      </p:sp>
    </p:spTree>
    <p:extLst>
      <p:ext uri="{BB962C8B-B14F-4D97-AF65-F5344CB8AC3E}">
        <p14:creationId xmlns:p14="http://schemas.microsoft.com/office/powerpoint/2010/main" val="1827493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15"/>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38" name="Google Shape;338;p15"/>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r>
              <a:rPr lang="fr-FR" sz="1600" b="1">
                <a:solidFill>
                  <a:schemeClr val="dk1"/>
                </a:solidFill>
                <a:latin typeface="Calibri"/>
                <a:ea typeface="Calibri"/>
                <a:cs typeface="Calibri"/>
                <a:sym typeface="Calibri"/>
              </a:rPr>
              <a:t>Voici une situation en classe. Que remarquez-vous ? Ce comportement est-il approprié ? Pourquoi ? Que faudrait-il améliorer ou changer ?</a:t>
            </a:r>
            <a:endParaRPr sz="2400"/>
          </a:p>
        </p:txBody>
      </p:sp>
      <p:sp>
        <p:nvSpPr>
          <p:cNvPr id="339" name="Google Shape;339;p15"/>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r>
              <a:rPr lang="fr-FR" sz="1400" i="1">
                <a:solidFill>
                  <a:schemeClr val="dk1"/>
                </a:solidFill>
                <a:latin typeface="Calibri"/>
                <a:ea typeface="Calibri"/>
                <a:cs typeface="Calibri"/>
                <a:sym typeface="Calibri"/>
              </a:rPr>
              <a:t>Demander à 3 élèves au hasard en justifiant leurs réponses</a:t>
            </a:r>
            <a:endParaRPr sz="2400"/>
          </a:p>
        </p:txBody>
      </p:sp>
    </p:spTree>
    <p:extLst>
      <p:ext uri="{BB962C8B-B14F-4D97-AF65-F5344CB8AC3E}">
        <p14:creationId xmlns:p14="http://schemas.microsoft.com/office/powerpoint/2010/main" val="4006526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16"/>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45" name="Google Shape;345;p16"/>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C’est un mauvais comportement. L’élève n’est pas attentif.</a:t>
            </a:r>
            <a:endParaRPr sz="2400"/>
          </a:p>
        </p:txBody>
      </p:sp>
      <p:sp>
        <p:nvSpPr>
          <p:cNvPr id="346" name="Google Shape;346;p16"/>
          <p:cNvSpPr txBox="1"/>
          <p:nvPr/>
        </p:nvSpPr>
        <p:spPr>
          <a:xfrm>
            <a:off x="3276600" y="5628018"/>
            <a:ext cx="5976285" cy="615499"/>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L’élève bavarde ou chuchote pendant que son camarade donne une réponse.</a:t>
            </a:r>
            <a:endParaRPr sz="1600" b="1">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37035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17"/>
          <p:cNvPicPr preferRelativeResize="0"/>
          <p:nvPr/>
        </p:nvPicPr>
        <p:blipFill rotWithShape="1">
          <a:blip r:embed="rId3">
            <a:alphaModFix/>
          </a:blip>
          <a:srcRect/>
          <a:stretch/>
        </p:blipFill>
        <p:spPr>
          <a:xfrm>
            <a:off x="4071731" y="1608483"/>
            <a:ext cx="3641035" cy="3641035"/>
          </a:xfrm>
          <a:prstGeom prst="rect">
            <a:avLst/>
          </a:prstGeom>
          <a:noFill/>
          <a:ln>
            <a:noFill/>
          </a:ln>
        </p:spPr>
      </p:pic>
      <p:sp>
        <p:nvSpPr>
          <p:cNvPr id="352" name="Google Shape;352;p17"/>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Voici le bon comportement:</a:t>
            </a:r>
            <a:endParaRPr sz="2400"/>
          </a:p>
        </p:txBody>
      </p:sp>
      <p:sp>
        <p:nvSpPr>
          <p:cNvPr id="353" name="Google Shape;353;p17"/>
          <p:cNvSpPr txBox="1"/>
          <p:nvPr/>
        </p:nvSpPr>
        <p:spPr>
          <a:xfrm>
            <a:off x="3200400" y="5498379"/>
            <a:ext cx="7360920" cy="861720"/>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Faire attention lorsqu'un autre élève parle n'est pas une simple règle de politesse. C'est une stratégie d'apprentissage active, un acte de respect qui construit la confiance du groupe, et une compétence sociale fondamentale pour le futur.</a:t>
            </a:r>
            <a:endParaRPr sz="2400"/>
          </a:p>
        </p:txBody>
      </p:sp>
    </p:spTree>
    <p:extLst>
      <p:ext uri="{BB962C8B-B14F-4D97-AF65-F5344CB8AC3E}">
        <p14:creationId xmlns:p14="http://schemas.microsoft.com/office/powerpoint/2010/main" val="2048836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1689" y="345296"/>
            <a:ext cx="10529279" cy="306172"/>
          </a:xfrm>
        </p:spPr>
        <p:txBody>
          <a:bodyPr/>
          <a:lstStyle/>
          <a:p>
            <a:r>
              <a:rPr lang="fr-FR" dirty="0">
                <a:latin typeface="Calibri" panose="020F0502020204030204"/>
              </a:rPr>
              <a:t> répondez aux questions ci-dessous</a:t>
            </a:r>
            <a:r>
              <a:rPr lang="fr-FR" sz="1400" dirty="0">
                <a:latin typeface="Calibri" panose="020F0502020204030204"/>
              </a:rPr>
              <a:t>:</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711880"/>
            <a:ext cx="10529705" cy="268287"/>
          </a:xfrm>
        </p:spPr>
        <p:txBody>
          <a:bodyPr/>
          <a:lstStyle/>
          <a:p>
            <a:endParaRPr lang="fr-FR" dirty="0">
              <a:solidFill>
                <a:prstClr val="white">
                  <a:lumMod val="65000"/>
                </a:prstClr>
              </a:solidFill>
              <a:latin typeface="Calibri" panose="020F0502020204030204"/>
            </a:endParaRP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7" name="Groupe 6">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8"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9" name="Rectangle 8">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 name="Groupe 4">
            <a:extLst>
              <a:ext uri="{FF2B5EF4-FFF2-40B4-BE49-F238E27FC236}">
                <a16:creationId xmlns:a16="http://schemas.microsoft.com/office/drawing/2014/main" id="{B79797EA-2E18-0F65-054B-174B02ADAEAA}"/>
              </a:ext>
            </a:extLst>
          </p:cNvPr>
          <p:cNvGrpSpPr/>
          <p:nvPr/>
        </p:nvGrpSpPr>
        <p:grpSpPr>
          <a:xfrm>
            <a:off x="1072852" y="1810224"/>
            <a:ext cx="10256196" cy="3079485"/>
            <a:chOff x="1072852" y="1810224"/>
            <a:chExt cx="10256196" cy="3079485"/>
          </a:xfrm>
        </p:grpSpPr>
        <p:pic>
          <p:nvPicPr>
            <p:cNvPr id="6" name="Image 5">
              <a:extLst>
                <a:ext uri="{FF2B5EF4-FFF2-40B4-BE49-F238E27FC236}">
                  <a16:creationId xmlns:a16="http://schemas.microsoft.com/office/drawing/2014/main" id="{9240C8C3-98D9-D96D-9418-915A65B193B5}"/>
                </a:ext>
              </a:extLst>
            </p:cNvPr>
            <p:cNvPicPr>
              <a:picLocks noChangeAspect="1"/>
            </p:cNvPicPr>
            <p:nvPr/>
          </p:nvPicPr>
          <p:blipFill>
            <a:blip r:embed="rId3"/>
            <a:stretch>
              <a:fillRect/>
            </a:stretch>
          </p:blipFill>
          <p:spPr>
            <a:xfrm>
              <a:off x="1072852" y="1810224"/>
              <a:ext cx="10256196" cy="3079485"/>
            </a:xfrm>
            <a:prstGeom prst="rect">
              <a:avLst/>
            </a:prstGeom>
          </p:spPr>
        </p:pic>
        <p:sp>
          <p:nvSpPr>
            <p:cNvPr id="3" name="Rectangle 2">
              <a:extLst>
                <a:ext uri="{FF2B5EF4-FFF2-40B4-BE49-F238E27FC236}">
                  <a16:creationId xmlns:a16="http://schemas.microsoft.com/office/drawing/2014/main" id="{DC4154AF-10F5-7AC1-65AE-27EB9136210A}"/>
                </a:ext>
              </a:extLst>
            </p:cNvPr>
            <p:cNvSpPr/>
            <p:nvPr/>
          </p:nvSpPr>
          <p:spPr>
            <a:xfrm>
              <a:off x="2916237" y="3684722"/>
              <a:ext cx="4435813" cy="26264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dirty="0">
                  <a:solidFill>
                    <a:schemeClr val="tx1"/>
                  </a:solidFill>
                </a:rPr>
                <a:t>y-a-t-il d’élèves dans la classe 1AC3?</a:t>
              </a:r>
            </a:p>
          </p:txBody>
        </p:sp>
      </p:grpSp>
    </p:spTree>
    <p:extLst>
      <p:ext uri="{BB962C8B-B14F-4D97-AF65-F5344CB8AC3E}">
        <p14:creationId xmlns:p14="http://schemas.microsoft.com/office/powerpoint/2010/main" val="3235523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540320"/>
          </a:xfrm>
        </p:spPr>
        <p:txBody>
          <a:bodyPr/>
          <a:lstStyle/>
          <a:p>
            <a:r>
              <a:rPr lang="fr-FR" sz="1400" dirty="0"/>
              <a:t> Voici les bonnes réponses</a:t>
            </a:r>
            <a:br>
              <a:rPr lang="fr-FR" sz="1400" dirty="0"/>
            </a:b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711880"/>
            <a:ext cx="10529705" cy="268287"/>
          </a:xfrm>
        </p:spPr>
        <p:txBody>
          <a:bodyPr/>
          <a:lstStyle/>
          <a:p>
            <a:r>
              <a:rPr lang="fr-FR" dirty="0">
                <a:solidFill>
                  <a:prstClr val="white">
                    <a:lumMod val="65000"/>
                  </a:prstClr>
                </a:solidFill>
                <a:latin typeface="Calibri" panose="020F0502020204030204"/>
              </a:rPr>
              <a:t>L'enseignant explique comment trouver le nombre recherché pour chaque question.</a:t>
            </a:r>
          </a:p>
        </p:txBody>
      </p:sp>
      <p:sp>
        <p:nvSpPr>
          <p:cNvPr id="14" name="Google Shape;565;p42"/>
          <p:cNvSpPr/>
          <p:nvPr/>
        </p:nvSpPr>
        <p:spPr>
          <a:xfrm>
            <a:off x="541940" y="1419936"/>
            <a:ext cx="10664890" cy="441183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2"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7" name="ZoneTexte 6"/>
          <p:cNvSpPr txBox="1"/>
          <p:nvPr/>
        </p:nvSpPr>
        <p:spPr>
          <a:xfrm>
            <a:off x="5638800" y="2974109"/>
            <a:ext cx="65" cy="307777"/>
          </a:xfrm>
          <a:prstGeom prst="rect">
            <a:avLst/>
          </a:prstGeom>
          <a:noFill/>
        </p:spPr>
        <p:txBody>
          <a:bodyPr wrap="none" lIns="0" tIns="0" rIns="0" bIns="0" rtlCol="0">
            <a:spAutoFit/>
          </a:bodyPr>
          <a:lstStyle/>
          <a:p>
            <a:pPr algn="l"/>
            <a:endParaRPr lang="fr-FR" sz="2000" dirty="0">
              <a:latin typeface="Calibri" panose="020F0502020204030204" pitchFamily="34" charset="0"/>
              <a:cs typeface="Calibri" panose="020F0502020204030204" pitchFamily="34" charset="0"/>
            </a:endParaRPr>
          </a:p>
        </p:txBody>
      </p:sp>
      <p:grpSp>
        <p:nvGrpSpPr>
          <p:cNvPr id="10" name="Groupe 9">
            <a:extLst>
              <a:ext uri="{FF2B5EF4-FFF2-40B4-BE49-F238E27FC236}">
                <a16:creationId xmlns:a16="http://schemas.microsoft.com/office/drawing/2014/main" id="{2B613F72-0FC6-ADCC-3CB8-F1D5C48F1925}"/>
              </a:ext>
            </a:extLst>
          </p:cNvPr>
          <p:cNvGrpSpPr/>
          <p:nvPr/>
        </p:nvGrpSpPr>
        <p:grpSpPr>
          <a:xfrm>
            <a:off x="889513" y="2052535"/>
            <a:ext cx="9986405" cy="2998479"/>
            <a:chOff x="889513" y="2052535"/>
            <a:chExt cx="9986405" cy="2998479"/>
          </a:xfrm>
        </p:grpSpPr>
        <p:pic>
          <p:nvPicPr>
            <p:cNvPr id="5" name="Image 4">
              <a:extLst>
                <a:ext uri="{FF2B5EF4-FFF2-40B4-BE49-F238E27FC236}">
                  <a16:creationId xmlns:a16="http://schemas.microsoft.com/office/drawing/2014/main" id="{5F716E41-A171-BD56-E718-04128D46C1DA}"/>
                </a:ext>
              </a:extLst>
            </p:cNvPr>
            <p:cNvPicPr>
              <a:picLocks noChangeAspect="1"/>
            </p:cNvPicPr>
            <p:nvPr/>
          </p:nvPicPr>
          <p:blipFill>
            <a:blip r:embed="rId3"/>
            <a:stretch>
              <a:fillRect/>
            </a:stretch>
          </p:blipFill>
          <p:spPr>
            <a:xfrm>
              <a:off x="889513" y="2052535"/>
              <a:ext cx="9986405" cy="2998479"/>
            </a:xfrm>
            <a:prstGeom prst="rect">
              <a:avLst/>
            </a:prstGeom>
          </p:spPr>
        </p:pic>
        <p:sp>
          <p:nvSpPr>
            <p:cNvPr id="3" name="Rectangle 2">
              <a:extLst>
                <a:ext uri="{FF2B5EF4-FFF2-40B4-BE49-F238E27FC236}">
                  <a16:creationId xmlns:a16="http://schemas.microsoft.com/office/drawing/2014/main" id="{1DE5A1DD-F9CA-F14A-47E2-7C8F17772CDC}"/>
                </a:ext>
              </a:extLst>
            </p:cNvPr>
            <p:cNvSpPr/>
            <p:nvPr/>
          </p:nvSpPr>
          <p:spPr>
            <a:xfrm>
              <a:off x="2728965" y="3884067"/>
              <a:ext cx="4435813" cy="26264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dirty="0">
                  <a:solidFill>
                    <a:schemeClr val="tx1"/>
                  </a:solidFill>
                </a:rPr>
                <a:t>y-a-t-il d’élèves dans la classe 1AC3?</a:t>
              </a:r>
            </a:p>
          </p:txBody>
        </p:sp>
      </p:grpSp>
      <p:sp>
        <p:nvSpPr>
          <p:cNvPr id="6" name="ZoneTexte 5">
            <a:extLst>
              <a:ext uri="{FF2B5EF4-FFF2-40B4-BE49-F238E27FC236}">
                <a16:creationId xmlns:a16="http://schemas.microsoft.com/office/drawing/2014/main" id="{BAA31B02-0C2E-B140-5889-B4D2591147B9}"/>
              </a:ext>
            </a:extLst>
          </p:cNvPr>
          <p:cNvSpPr txBox="1"/>
          <p:nvPr/>
        </p:nvSpPr>
        <p:spPr>
          <a:xfrm>
            <a:off x="7548770" y="3797118"/>
            <a:ext cx="1158713" cy="369332"/>
          </a:xfrm>
          <a:prstGeom prst="rect">
            <a:avLst/>
          </a:prstGeom>
          <a:noFill/>
        </p:spPr>
        <p:txBody>
          <a:bodyPr wrap="square" rtlCol="0">
            <a:spAutoFit/>
          </a:bodyPr>
          <a:lstStyle/>
          <a:p>
            <a:pPr algn="l"/>
            <a:r>
              <a:rPr lang="fr-FR" b="1" dirty="0">
                <a:solidFill>
                  <a:srgbClr val="FF0000"/>
                </a:solidFill>
                <a:latin typeface="Calibri" panose="020F0502020204030204" pitchFamily="34" charset="0"/>
                <a:cs typeface="Calibri" panose="020F0502020204030204" pitchFamily="34" charset="0"/>
              </a:rPr>
              <a:t>14 élèves</a:t>
            </a:r>
          </a:p>
        </p:txBody>
      </p:sp>
      <p:sp>
        <p:nvSpPr>
          <p:cNvPr id="8" name="ZoneTexte 7">
            <a:extLst>
              <a:ext uri="{FF2B5EF4-FFF2-40B4-BE49-F238E27FC236}">
                <a16:creationId xmlns:a16="http://schemas.microsoft.com/office/drawing/2014/main" id="{1A628EB4-16ED-8BC7-C35C-A54C2D209F8D}"/>
              </a:ext>
            </a:extLst>
          </p:cNvPr>
          <p:cNvSpPr txBox="1"/>
          <p:nvPr/>
        </p:nvSpPr>
        <p:spPr>
          <a:xfrm>
            <a:off x="6042484" y="4166450"/>
            <a:ext cx="1158713" cy="369332"/>
          </a:xfrm>
          <a:prstGeom prst="rect">
            <a:avLst/>
          </a:prstGeom>
          <a:noFill/>
        </p:spPr>
        <p:txBody>
          <a:bodyPr wrap="square" rtlCol="0">
            <a:spAutoFit/>
          </a:bodyPr>
          <a:lstStyle/>
          <a:p>
            <a:pPr algn="l"/>
            <a:r>
              <a:rPr lang="fr-FR" b="1" dirty="0">
                <a:solidFill>
                  <a:srgbClr val="FF0000"/>
                </a:solidFill>
                <a:latin typeface="Calibri" panose="020F0502020204030204" pitchFamily="34" charset="0"/>
                <a:cs typeface="Calibri" panose="020F0502020204030204" pitchFamily="34" charset="0"/>
              </a:rPr>
              <a:t>4 élèves</a:t>
            </a:r>
          </a:p>
        </p:txBody>
      </p:sp>
      <p:sp>
        <p:nvSpPr>
          <p:cNvPr id="9" name="ZoneTexte 8">
            <a:extLst>
              <a:ext uri="{FF2B5EF4-FFF2-40B4-BE49-F238E27FC236}">
                <a16:creationId xmlns:a16="http://schemas.microsoft.com/office/drawing/2014/main" id="{954B14AF-8EE5-4929-2652-9D3E3AC3607C}"/>
              </a:ext>
            </a:extLst>
          </p:cNvPr>
          <p:cNvSpPr txBox="1"/>
          <p:nvPr/>
        </p:nvSpPr>
        <p:spPr>
          <a:xfrm>
            <a:off x="6042483" y="4471480"/>
            <a:ext cx="1158713" cy="369332"/>
          </a:xfrm>
          <a:prstGeom prst="rect">
            <a:avLst/>
          </a:prstGeom>
          <a:noFill/>
        </p:spPr>
        <p:txBody>
          <a:bodyPr wrap="square" rtlCol="0">
            <a:spAutoFit/>
          </a:bodyPr>
          <a:lstStyle/>
          <a:p>
            <a:pPr algn="l"/>
            <a:r>
              <a:rPr lang="fr-FR" b="1" dirty="0">
                <a:solidFill>
                  <a:srgbClr val="FF0000"/>
                </a:solidFill>
                <a:latin typeface="Calibri" panose="020F0502020204030204" pitchFamily="34" charset="0"/>
                <a:cs typeface="Calibri" panose="020F0502020204030204" pitchFamily="34" charset="0"/>
              </a:rPr>
              <a:t>2 élèves</a:t>
            </a:r>
          </a:p>
        </p:txBody>
      </p:sp>
    </p:spTree>
    <p:extLst>
      <p:ext uri="{BB962C8B-B14F-4D97-AF65-F5344CB8AC3E}">
        <p14:creationId xmlns:p14="http://schemas.microsoft.com/office/powerpoint/2010/main" val="3936625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4" name="Espace réservé du contenu 3">
            <a:extLst>
              <a:ext uri="{FF2B5EF4-FFF2-40B4-BE49-F238E27FC236}">
                <a16:creationId xmlns:a16="http://schemas.microsoft.com/office/drawing/2014/main" id="{54EA4B3D-C5A8-E4EC-ADF3-C1DBE765D7C2}"/>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a:t>
            </a:r>
          </a:p>
        </p:txBody>
      </p:sp>
      <p:pic>
        <p:nvPicPr>
          <p:cNvPr id="14" name="Picture 2" descr="Lever la main - Icônes mains et gestes gratuites">
            <a:extLst>
              <a:ext uri="{FF2B5EF4-FFF2-40B4-BE49-F238E27FC236}">
                <a16:creationId xmlns:a16="http://schemas.microsoft.com/office/drawing/2014/main" id="{8CE0C3EB-3558-15A6-B86E-F866E8D3EDAA}"/>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2" descr="Photo de formes géométriques en bois clair (sphère, cylindre, cône, cube) sur fond orange."/>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ZoneTexte 7"/>
          <p:cNvSpPr txBox="1"/>
          <p:nvPr/>
        </p:nvSpPr>
        <p:spPr>
          <a:xfrm>
            <a:off x="7213600" y="4311699"/>
            <a:ext cx="665019" cy="138499"/>
          </a:xfrm>
          <a:prstGeom prst="rect">
            <a:avLst/>
          </a:prstGeom>
          <a:solidFill>
            <a:schemeClr val="bg1"/>
          </a:solidFill>
        </p:spPr>
        <p:txBody>
          <a:bodyPr wrap="square" rtlCol="0">
            <a:spAutoFit/>
          </a:bodyPr>
          <a:lstStyle/>
          <a:p>
            <a:pPr algn="l"/>
            <a:endParaRPr lang="fr-FR" sz="1200" dirty="0">
              <a:latin typeface="Calibri" panose="020F0502020204030204" pitchFamily="34" charset="0"/>
              <a:cs typeface="Calibri" panose="020F0502020204030204" pitchFamily="34" charset="0"/>
            </a:endParaRPr>
          </a:p>
        </p:txBody>
      </p:sp>
      <p:sp>
        <p:nvSpPr>
          <p:cNvPr id="11" name="ZoneTexte 10"/>
          <p:cNvSpPr txBox="1"/>
          <p:nvPr/>
        </p:nvSpPr>
        <p:spPr>
          <a:xfrm>
            <a:off x="7361382" y="4179226"/>
            <a:ext cx="369454" cy="246221"/>
          </a:xfrm>
          <a:prstGeom prst="rect">
            <a:avLst/>
          </a:prstGeom>
          <a:solidFill>
            <a:schemeClr val="bg1"/>
          </a:solidFill>
        </p:spPr>
        <p:txBody>
          <a:bodyPr wrap="square" rtlCol="0">
            <a:spAutoFit/>
          </a:bodyPr>
          <a:lstStyle/>
          <a:p>
            <a:pPr algn="l"/>
            <a:endParaRPr lang="fr-FR" sz="1000" dirty="0">
              <a:latin typeface="Calibri" panose="020F0502020204030204" pitchFamily="34" charset="0"/>
              <a:cs typeface="Calibri" panose="020F0502020204030204" pitchFamily="34" charset="0"/>
            </a:endParaRPr>
          </a:p>
        </p:txBody>
      </p:sp>
      <p:grpSp>
        <p:nvGrpSpPr>
          <p:cNvPr id="5" name="Group 23">
            <a:extLst>
              <a:ext uri="{FF2B5EF4-FFF2-40B4-BE49-F238E27FC236}">
                <a16:creationId xmlns:a16="http://schemas.microsoft.com/office/drawing/2014/main" id="{8A6A8AB7-78F0-6F74-40BF-8B75CA912D6B}"/>
              </a:ext>
            </a:extLst>
          </p:cNvPr>
          <p:cNvGrpSpPr/>
          <p:nvPr/>
        </p:nvGrpSpPr>
        <p:grpSpPr>
          <a:xfrm>
            <a:off x="1040006" y="2279373"/>
            <a:ext cx="10648261" cy="1624496"/>
            <a:chOff x="1040006" y="2279373"/>
            <a:chExt cx="10648261" cy="1624496"/>
          </a:xfrm>
        </p:grpSpPr>
        <p:sp>
          <p:nvSpPr>
            <p:cNvPr id="9" name="AutoShape 2">
              <a:extLst>
                <a:ext uri="{FF2B5EF4-FFF2-40B4-BE49-F238E27FC236}">
                  <a16:creationId xmlns:a16="http://schemas.microsoft.com/office/drawing/2014/main" id="{0CDB10E5-5BB3-57BF-DECE-2E1F5B36AB6D}"/>
                </a:ext>
              </a:extLst>
            </p:cNvPr>
            <p:cNvSpPr>
              <a:spLocks noChangeAspect="1" noChangeArrowheads="1"/>
            </p:cNvSpPr>
            <p:nvPr/>
          </p:nvSpPr>
          <p:spPr bwMode="auto">
            <a:xfrm>
              <a:off x="6083852" y="2279373"/>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endParaRPr lang="fr-FR" sz="1200"/>
            </a:p>
          </p:txBody>
        </p:sp>
        <p:sp>
          <p:nvSpPr>
            <p:cNvPr id="16" name="Rounded Rectangle 19">
              <a:extLst>
                <a:ext uri="{FF2B5EF4-FFF2-40B4-BE49-F238E27FC236}">
                  <a16:creationId xmlns:a16="http://schemas.microsoft.com/office/drawing/2014/main" id="{801C62D7-D0D7-4262-1A60-E3513C8585CB}"/>
                </a:ext>
              </a:extLst>
            </p:cNvPr>
            <p:cNvSpPr/>
            <p:nvPr/>
          </p:nvSpPr>
          <p:spPr>
            <a:xfrm>
              <a:off x="1442779" y="2445238"/>
              <a:ext cx="10245488" cy="917536"/>
            </a:xfrm>
            <a:prstGeom prst="roundRect">
              <a:avLst>
                <a:gd name="adj" fmla="val 50000"/>
              </a:avLst>
            </a:prstGeom>
            <a:noFill/>
            <a:ln>
              <a:solidFill>
                <a:srgbClr val="72B5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Image 23">
              <a:extLst>
                <a:ext uri="{FF2B5EF4-FFF2-40B4-BE49-F238E27FC236}">
                  <a16:creationId xmlns:a16="http://schemas.microsoft.com/office/drawing/2014/main" id="{EB229EA8-E6B3-0FEB-7DF7-F6E6E1C652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0006" y="2482573"/>
              <a:ext cx="805544" cy="805544"/>
            </a:xfrm>
            <a:prstGeom prst="rect">
              <a:avLst/>
            </a:prstGeom>
          </p:spPr>
        </p:pic>
        <p:sp>
          <p:nvSpPr>
            <p:cNvPr id="18" name="AutoShape 2">
              <a:extLst>
                <a:ext uri="{FF2B5EF4-FFF2-40B4-BE49-F238E27FC236}">
                  <a16:creationId xmlns:a16="http://schemas.microsoft.com/office/drawing/2014/main" id="{13DA5DB2-0978-CEB2-9E36-E466D0738F97}"/>
                </a:ext>
              </a:extLst>
            </p:cNvPr>
            <p:cNvSpPr>
              <a:spLocks noChangeAspect="1" noChangeArrowheads="1"/>
            </p:cNvSpPr>
            <p:nvPr/>
          </p:nvSpPr>
          <p:spPr bwMode="auto">
            <a:xfrm>
              <a:off x="6083852" y="3700669"/>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endParaRPr lang="fr-FR" sz="1200"/>
            </a:p>
          </p:txBody>
        </p:sp>
        <p:sp>
          <p:nvSpPr>
            <p:cNvPr id="19" name="ZoneTexte 12">
              <a:extLst>
                <a:ext uri="{FF2B5EF4-FFF2-40B4-BE49-F238E27FC236}">
                  <a16:creationId xmlns:a16="http://schemas.microsoft.com/office/drawing/2014/main" id="{4A8077B2-C3A9-EE10-E4C9-D22316005C86}"/>
                </a:ext>
              </a:extLst>
            </p:cNvPr>
            <p:cNvSpPr txBox="1"/>
            <p:nvPr/>
          </p:nvSpPr>
          <p:spPr>
            <a:xfrm>
              <a:off x="1706451" y="2752965"/>
              <a:ext cx="9718143" cy="461665"/>
            </a:xfrm>
            <a:prstGeom prst="rect">
              <a:avLst/>
            </a:prstGeom>
            <a:noFill/>
          </p:spPr>
          <p:txBody>
            <a:bodyPr wrap="square" rtlCol="0">
              <a:spAutoFit/>
            </a:bodyPr>
            <a:lstStyle/>
            <a:p>
              <a:r>
                <a:rPr lang="fr-FR" sz="2400" b="1" dirty="0"/>
                <a:t>Organiser des données statistiques en tableau   (caractère qualitatif)</a:t>
              </a:r>
            </a:p>
          </p:txBody>
        </p:sp>
      </p:grpSp>
    </p:spTree>
    <p:extLst>
      <p:ext uri="{BB962C8B-B14F-4D97-AF65-F5344CB8AC3E}">
        <p14:creationId xmlns:p14="http://schemas.microsoft.com/office/powerpoint/2010/main" val="28553671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E3661-AB21-941F-C00A-0C484FA1410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A51355-791E-BF70-39C6-07281FE8EE12}"/>
              </a:ext>
            </a:extLst>
          </p:cNvPr>
          <p:cNvSpPr>
            <a:spLocks noGrp="1"/>
          </p:cNvSpPr>
          <p:nvPr>
            <p:ph type="title"/>
          </p:nvPr>
        </p:nvSpPr>
        <p:spPr/>
        <p:txBody>
          <a:bodyPr/>
          <a:lstStyle/>
          <a:p>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Pour atteindre cet objectif, nous allons suivre deux étapes</a:t>
            </a:r>
            <a:endParaRPr lang="fr-FR" dirty="0">
              <a:latin typeface="Calibri" panose="020F0502020204030204"/>
            </a:endParaRPr>
          </a:p>
        </p:txBody>
      </p:sp>
      <p:sp>
        <p:nvSpPr>
          <p:cNvPr id="4" name="Espace réservé du contenu 3">
            <a:extLst>
              <a:ext uri="{FF2B5EF4-FFF2-40B4-BE49-F238E27FC236}">
                <a16:creationId xmlns:a16="http://schemas.microsoft.com/office/drawing/2014/main" id="{936F1205-0451-4093-FEEA-86946A44CFA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chaque tâche en pointant les étapes à l’écran.</a:t>
            </a:r>
          </a:p>
        </p:txBody>
      </p:sp>
      <p:pic>
        <p:nvPicPr>
          <p:cNvPr id="14" name="Picture 2" descr="Lever la main - Icônes mains et gestes gratuites">
            <a:extLst>
              <a:ext uri="{FF2B5EF4-FFF2-40B4-BE49-F238E27FC236}">
                <a16:creationId xmlns:a16="http://schemas.microsoft.com/office/drawing/2014/main" id="{B85A43D9-A9F8-440C-2D05-A281F7A617B6}"/>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2" descr="Photo de formes géométriques en bois clair (sphère, cylindre, cône, cube) sur fond orange.">
            <a:extLst>
              <a:ext uri="{FF2B5EF4-FFF2-40B4-BE49-F238E27FC236}">
                <a16:creationId xmlns:a16="http://schemas.microsoft.com/office/drawing/2014/main" id="{C5A5F941-EC04-AE2C-38A8-5490386A3093}"/>
              </a:ext>
            </a:extLst>
          </p:cNvPr>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a:extLst>
              <a:ext uri="{FF2B5EF4-FFF2-40B4-BE49-F238E27FC236}">
                <a16:creationId xmlns:a16="http://schemas.microsoft.com/office/drawing/2014/main" id="{B6558F35-4114-AFB1-7473-E6A59A4DA1F9}"/>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a:extLst>
              <a:ext uri="{FF2B5EF4-FFF2-40B4-BE49-F238E27FC236}">
                <a16:creationId xmlns:a16="http://schemas.microsoft.com/office/drawing/2014/main" id="{B45544B1-9662-7FF5-1570-7B521874CBF1}"/>
              </a:ext>
            </a:extLst>
          </p:cNvP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 name="Rectangle 2">
            <a:extLst>
              <a:ext uri="{FF2B5EF4-FFF2-40B4-BE49-F238E27FC236}">
                <a16:creationId xmlns:a16="http://schemas.microsoft.com/office/drawing/2014/main" id="{9948895E-9E5F-289E-578F-F52C60B7A4C1}"/>
              </a:ext>
            </a:extLst>
          </p:cNvPr>
          <p:cNvSpPr/>
          <p:nvPr/>
        </p:nvSpPr>
        <p:spPr>
          <a:xfrm>
            <a:off x="785783" y="2287720"/>
            <a:ext cx="10861932" cy="1466235"/>
          </a:xfrm>
          <a:prstGeom prst="rect">
            <a:avLst/>
          </a:prstGeom>
        </p:spPr>
        <p:txBody>
          <a:bodyPr wrap="square">
            <a:spAutoFit/>
          </a:bodyPr>
          <a:lstStyle/>
          <a:p>
            <a:pPr marL="457200" indent="-457200">
              <a:lnSpc>
                <a:spcPct val="200000"/>
              </a:lnSpc>
              <a:buFont typeface="+mj-lt"/>
              <a:buAutoNum type="arabicPeriod"/>
            </a:pPr>
            <a:r>
              <a:rPr lang="fr-FR" sz="2400" dirty="0"/>
              <a:t>Reconnaître les éléments d’une série statistique?</a:t>
            </a:r>
          </a:p>
          <a:p>
            <a:pPr marL="457200" indent="-457200">
              <a:lnSpc>
                <a:spcPct val="200000"/>
              </a:lnSpc>
              <a:buFont typeface="+mj-lt"/>
              <a:buAutoNum type="arabicPeriod"/>
            </a:pPr>
            <a:r>
              <a:rPr lang="fr-FR" sz="2400" dirty="0"/>
              <a:t>Organiser des données statistiques dans un tableau?</a:t>
            </a:r>
          </a:p>
        </p:txBody>
      </p:sp>
    </p:spTree>
    <p:extLst>
      <p:ext uri="{BB962C8B-B14F-4D97-AF65-F5344CB8AC3E}">
        <p14:creationId xmlns:p14="http://schemas.microsoft.com/office/powerpoint/2010/main" val="1408236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474D361-146B-171B-1294-5BF52E0A7941}"/>
              </a:ext>
            </a:extLst>
          </p:cNvPr>
          <p:cNvSpPr/>
          <p:nvPr/>
        </p:nvSpPr>
        <p:spPr>
          <a:xfrm>
            <a:off x="3998069" y="3959157"/>
            <a:ext cx="3984106" cy="85603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latin typeface="Arial" panose="020B0604020202020204" pitchFamily="34" charset="0"/>
                <a:cs typeface="Arial" panose="020B0604020202020204" pitchFamily="34" charset="0"/>
              </a:rPr>
              <a:t>Définitions et propriétés</a:t>
            </a:r>
            <a:endParaRPr lang="fr-FR" sz="24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5988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334005"/>
            <a:ext cx="10277091" cy="267549"/>
          </a:xfrm>
        </p:spPr>
        <p:txBody>
          <a:bodyPr/>
          <a:lstStyle/>
          <a:p>
            <a:r>
              <a:rPr kumimoji="0" lang="fr-FR" sz="1600" b="1" i="0" u="none" strike="noStrike" kern="1200" cap="none" spc="0" normalizeH="0" baseline="0" noProof="0" dirty="0">
                <a:ln>
                  <a:noFill/>
                </a:ln>
                <a:effectLst/>
                <a:uLnTx/>
                <a:uFillTx/>
                <a:latin typeface="Calibri" panose="020F0502020204030204"/>
                <a:ea typeface="+mj-ea"/>
                <a:cs typeface="+mj-cs"/>
              </a:rPr>
              <a:t>Je vais examiner la situation précédente de plus près.</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la situation et signale que </a:t>
            </a:r>
            <a:r>
              <a:rPr lang="fr-MA" b="0" i="0" u="none" strike="noStrike" dirty="0">
                <a:solidFill>
                  <a:schemeClr val="bg2">
                    <a:lumMod val="50000"/>
                  </a:schemeClr>
                </a:solidFill>
                <a:effectLst/>
                <a:latin typeface="-webkit-standard"/>
              </a:rPr>
              <a:t>Les 25 réponses incluent celle de Nizar.</a:t>
            </a:r>
            <a:endParaRPr lang="fr-FR" dirty="0">
              <a:solidFill>
                <a:schemeClr val="bg2">
                  <a:lumMod val="50000"/>
                </a:schemeClr>
              </a:solidFill>
              <a:latin typeface="Calibri" panose="020F0502020204030204"/>
            </a:endParaRP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Rectangle 5">
            <a:extLst>
              <a:ext uri="{FF2B5EF4-FFF2-40B4-BE49-F238E27FC236}">
                <a16:creationId xmlns:a16="http://schemas.microsoft.com/office/drawing/2014/main" id="{57544773-9424-6ACE-9A13-3D68F0D38562}"/>
              </a:ext>
            </a:extLst>
          </p:cNvPr>
          <p:cNvSpPr/>
          <p:nvPr/>
        </p:nvSpPr>
        <p:spPr>
          <a:xfrm>
            <a:off x="693173" y="2139780"/>
            <a:ext cx="11379752" cy="1938992"/>
          </a:xfrm>
          <a:prstGeom prst="rect">
            <a:avLst/>
          </a:prstGeom>
        </p:spPr>
        <p:txBody>
          <a:bodyPr wrap="square">
            <a:spAutoFit/>
          </a:bodyPr>
          <a:lstStyle/>
          <a:p>
            <a:endParaRPr lang="fr-FR" sz="2800" dirty="0"/>
          </a:p>
          <a:p>
            <a:pPr algn="ctr"/>
            <a:r>
              <a:rPr lang="fr-FR" sz="3200" dirty="0"/>
              <a:t>La classe de Nizar est composée de 25 élèves. Il interroge ses camarades sur leur groupe sanguin. Voici les réponses.</a:t>
            </a:r>
          </a:p>
          <a:p>
            <a:r>
              <a:rPr lang="fr-FR" sz="2800" b="1" dirty="0">
                <a:solidFill>
                  <a:srgbClr val="C00000"/>
                </a:solidFill>
              </a:rPr>
              <a:t>O,O</a:t>
            </a:r>
            <a:r>
              <a:rPr lang="fr-FR" sz="2800" b="1" dirty="0"/>
              <a:t>,</a:t>
            </a:r>
            <a:r>
              <a:rPr lang="fr-FR" sz="2800" b="1" dirty="0">
                <a:solidFill>
                  <a:srgbClr val="00B050"/>
                </a:solidFill>
              </a:rPr>
              <a:t>A</a:t>
            </a:r>
            <a:r>
              <a:rPr lang="fr-FR" sz="2800" b="1" dirty="0"/>
              <a:t>,</a:t>
            </a:r>
            <a:r>
              <a:rPr lang="fr-FR" sz="2800" b="1" dirty="0">
                <a:solidFill>
                  <a:srgbClr val="00B050"/>
                </a:solidFill>
              </a:rPr>
              <a:t>A</a:t>
            </a:r>
            <a:r>
              <a:rPr lang="fr-FR" sz="2800" b="1" dirty="0"/>
              <a:t>,</a:t>
            </a:r>
            <a:r>
              <a:rPr lang="fr-FR" sz="2800" b="1" dirty="0">
                <a:solidFill>
                  <a:srgbClr val="0070C0"/>
                </a:solidFill>
              </a:rPr>
              <a:t>AB</a:t>
            </a:r>
            <a:r>
              <a:rPr lang="fr-FR" sz="2800" b="1" dirty="0"/>
              <a:t>,</a:t>
            </a:r>
            <a:r>
              <a:rPr lang="fr-FR" sz="2800" b="1" dirty="0">
                <a:solidFill>
                  <a:schemeClr val="accent4">
                    <a:lumMod val="50000"/>
                  </a:schemeClr>
                </a:solidFill>
              </a:rPr>
              <a:t>B</a:t>
            </a:r>
            <a:r>
              <a:rPr lang="fr-FR" sz="2800" b="1" dirty="0"/>
              <a:t>,</a:t>
            </a:r>
            <a:r>
              <a:rPr lang="fr-FR" sz="2800" b="1" dirty="0">
                <a:solidFill>
                  <a:schemeClr val="accent4">
                    <a:lumMod val="50000"/>
                  </a:schemeClr>
                </a:solidFill>
              </a:rPr>
              <a:t>B</a:t>
            </a:r>
            <a:r>
              <a:rPr lang="fr-FR" sz="2800" b="1" dirty="0"/>
              <a:t>,</a:t>
            </a:r>
            <a:r>
              <a:rPr lang="fr-FR" sz="2800" b="1" dirty="0">
                <a:solidFill>
                  <a:schemeClr val="accent4">
                    <a:lumMod val="50000"/>
                  </a:schemeClr>
                </a:solidFill>
              </a:rPr>
              <a:t>B</a:t>
            </a:r>
            <a:r>
              <a:rPr lang="fr-FR" sz="2800" b="1" dirty="0"/>
              <a:t>,</a:t>
            </a:r>
            <a:r>
              <a:rPr lang="fr-FR" sz="2800" b="1" dirty="0">
                <a:solidFill>
                  <a:schemeClr val="accent4">
                    <a:lumMod val="50000"/>
                  </a:schemeClr>
                </a:solidFill>
              </a:rPr>
              <a:t>B</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a:t>
            </a:r>
            <a:r>
              <a:rPr lang="fr-FR" sz="2800" b="1" dirty="0">
                <a:solidFill>
                  <a:srgbClr val="C00000"/>
                </a:solidFill>
              </a:rPr>
              <a:t>O</a:t>
            </a:r>
            <a:r>
              <a:rPr lang="fr-FR" sz="2800" b="1" dirty="0"/>
              <a:t>,</a:t>
            </a:r>
            <a:r>
              <a:rPr lang="fr-FR" sz="2800" b="1" dirty="0">
                <a:solidFill>
                  <a:srgbClr val="0070C0"/>
                </a:solidFill>
              </a:rPr>
              <a:t>AB</a:t>
            </a:r>
            <a:r>
              <a:rPr lang="fr-FR" sz="2800" b="1" dirty="0"/>
              <a:t>,</a:t>
            </a:r>
            <a:r>
              <a:rPr lang="fr-FR" sz="2800" b="1" dirty="0">
                <a:solidFill>
                  <a:srgbClr val="00B050"/>
                </a:solidFill>
              </a:rPr>
              <a:t>A</a:t>
            </a:r>
            <a:r>
              <a:rPr lang="fr-FR" sz="2800" b="1" dirty="0"/>
              <a:t>,</a:t>
            </a:r>
            <a:r>
              <a:rPr lang="fr-FR" sz="2800" b="1" dirty="0">
                <a:solidFill>
                  <a:schemeClr val="accent4">
                    <a:lumMod val="50000"/>
                  </a:schemeClr>
                </a:solidFill>
              </a:rPr>
              <a:t>B</a:t>
            </a:r>
            <a:r>
              <a:rPr lang="fr-FR" sz="2800" b="1" dirty="0"/>
              <a:t>,</a:t>
            </a:r>
            <a:r>
              <a:rPr lang="fr-FR" sz="2800" b="1" dirty="0">
                <a:solidFill>
                  <a:srgbClr val="00B050"/>
                </a:solidFill>
              </a:rPr>
              <a:t>A</a:t>
            </a:r>
            <a:r>
              <a:rPr lang="fr-FR" sz="2800" b="1" dirty="0"/>
              <a:t>,</a:t>
            </a:r>
            <a:r>
              <a:rPr lang="fr-FR" sz="2800" b="1" dirty="0">
                <a:solidFill>
                  <a:srgbClr val="00B050"/>
                </a:solidFill>
              </a:rPr>
              <a:t>A</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a:t>
            </a:r>
            <a:r>
              <a:rPr lang="fr-FR" sz="2800" b="1" dirty="0">
                <a:solidFill>
                  <a:srgbClr val="00B050"/>
                </a:solidFill>
              </a:rPr>
              <a:t>A</a:t>
            </a:r>
            <a:r>
              <a:rPr lang="fr-FR" sz="2800" b="1" dirty="0"/>
              <a:t>,</a:t>
            </a:r>
            <a:r>
              <a:rPr lang="fr-FR" sz="2800" b="1" dirty="0">
                <a:solidFill>
                  <a:srgbClr val="00B050"/>
                </a:solidFill>
              </a:rPr>
              <a:t>A</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                                                                                                                                                                                                                                                                                                                     </a:t>
            </a:r>
            <a:endParaRPr lang="fr-FR" sz="2800" b="1" dirty="0">
              <a:solidFill>
                <a:srgbClr val="0070C0"/>
              </a:solidFill>
            </a:endParaRPr>
          </a:p>
        </p:txBody>
      </p:sp>
      <p:sp>
        <p:nvSpPr>
          <p:cNvPr id="7" name="Accolade fermante 6">
            <a:extLst>
              <a:ext uri="{FF2B5EF4-FFF2-40B4-BE49-F238E27FC236}">
                <a16:creationId xmlns:a16="http://schemas.microsoft.com/office/drawing/2014/main" id="{A3DDE8DA-8519-E413-43BA-4F980F1B32AA}"/>
              </a:ext>
            </a:extLst>
          </p:cNvPr>
          <p:cNvSpPr/>
          <p:nvPr/>
        </p:nvSpPr>
        <p:spPr>
          <a:xfrm rot="5400000">
            <a:off x="5600031" y="-1287883"/>
            <a:ext cx="991938" cy="11299063"/>
          </a:xfrm>
          <a:prstGeom prst="rightBrace">
            <a:avLst>
              <a:gd name="adj1" fmla="val 62807"/>
              <a:gd name="adj2" fmla="val 50000"/>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3200"/>
          </a:p>
        </p:txBody>
      </p:sp>
      <p:sp>
        <p:nvSpPr>
          <p:cNvPr id="8" name="ZoneTexte 7">
            <a:extLst>
              <a:ext uri="{FF2B5EF4-FFF2-40B4-BE49-F238E27FC236}">
                <a16:creationId xmlns:a16="http://schemas.microsoft.com/office/drawing/2014/main" id="{E9CA0856-2EB3-84F4-BDFC-84AB9D572E28}"/>
              </a:ext>
            </a:extLst>
          </p:cNvPr>
          <p:cNvSpPr txBox="1"/>
          <p:nvPr/>
        </p:nvSpPr>
        <p:spPr>
          <a:xfrm>
            <a:off x="3971974" y="4770974"/>
            <a:ext cx="4393717" cy="646331"/>
          </a:xfrm>
          <a:prstGeom prst="rect">
            <a:avLst/>
          </a:prstGeom>
          <a:noFill/>
        </p:spPr>
        <p:txBody>
          <a:bodyPr wrap="square" rtlCol="0">
            <a:spAutoFit/>
          </a:bodyPr>
          <a:lstStyle/>
          <a:p>
            <a:pPr algn="ctr"/>
            <a:r>
              <a:rPr lang="fr-MA" sz="3600" b="1" i="1" dirty="0">
                <a:solidFill>
                  <a:schemeClr val="accent2">
                    <a:lumMod val="50000"/>
                  </a:schemeClr>
                </a:solidFill>
              </a:rPr>
              <a:t>Série statistique</a:t>
            </a:r>
          </a:p>
        </p:txBody>
      </p:sp>
    </p:spTree>
    <p:extLst>
      <p:ext uri="{BB962C8B-B14F-4D97-AF65-F5344CB8AC3E}">
        <p14:creationId xmlns:p14="http://schemas.microsoft.com/office/powerpoint/2010/main" val="1900649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334005"/>
            <a:ext cx="10277091" cy="267549"/>
          </a:xfrm>
        </p:spPr>
        <p:txBody>
          <a:bodyPr/>
          <a:lstStyle/>
          <a:p>
            <a:r>
              <a:rPr lang="fr-FR" dirty="0"/>
              <a:t> Nizar a interrogé QUI?</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Rectangle à coins arrondis 33">
            <a:extLst>
              <a:ext uri="{FF2B5EF4-FFF2-40B4-BE49-F238E27FC236}">
                <a16:creationId xmlns:a16="http://schemas.microsoft.com/office/drawing/2014/main" id="{D010908B-A119-8F6F-BE0E-97FBAF3C7814}"/>
              </a:ext>
            </a:extLst>
          </p:cNvPr>
          <p:cNvSpPr/>
          <p:nvPr/>
        </p:nvSpPr>
        <p:spPr>
          <a:xfrm>
            <a:off x="1190022" y="5133746"/>
            <a:ext cx="1746397" cy="6343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800" b="1" dirty="0"/>
              <a:t>Individus</a:t>
            </a:r>
          </a:p>
        </p:txBody>
      </p:sp>
      <p:sp>
        <p:nvSpPr>
          <p:cNvPr id="7" name="Flèche droite à entaille 37">
            <a:extLst>
              <a:ext uri="{FF2B5EF4-FFF2-40B4-BE49-F238E27FC236}">
                <a16:creationId xmlns:a16="http://schemas.microsoft.com/office/drawing/2014/main" id="{0A8EE1BE-B35C-672F-FBA0-6EE6F941B414}"/>
              </a:ext>
            </a:extLst>
          </p:cNvPr>
          <p:cNvSpPr/>
          <p:nvPr/>
        </p:nvSpPr>
        <p:spPr>
          <a:xfrm>
            <a:off x="3338053" y="5133746"/>
            <a:ext cx="735224" cy="708870"/>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3200" dirty="0"/>
          </a:p>
        </p:txBody>
      </p:sp>
      <p:sp>
        <p:nvSpPr>
          <p:cNvPr id="12" name="Rectangle à coins arrondis 55">
            <a:extLst>
              <a:ext uri="{FF2B5EF4-FFF2-40B4-BE49-F238E27FC236}">
                <a16:creationId xmlns:a16="http://schemas.microsoft.com/office/drawing/2014/main" id="{C86735CF-441D-CE60-1075-A40603A09D76}"/>
              </a:ext>
            </a:extLst>
          </p:cNvPr>
          <p:cNvSpPr/>
          <p:nvPr/>
        </p:nvSpPr>
        <p:spPr>
          <a:xfrm>
            <a:off x="4474911" y="5096497"/>
            <a:ext cx="2206004" cy="70887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800" b="1" dirty="0">
                <a:solidFill>
                  <a:schemeClr val="accent5">
                    <a:lumMod val="50000"/>
                  </a:schemeClr>
                </a:solidFill>
              </a:rPr>
              <a:t>Qui?</a:t>
            </a:r>
          </a:p>
        </p:txBody>
      </p:sp>
      <p:sp>
        <p:nvSpPr>
          <p:cNvPr id="13" name="Flèche droite à entaille 60">
            <a:extLst>
              <a:ext uri="{FF2B5EF4-FFF2-40B4-BE49-F238E27FC236}">
                <a16:creationId xmlns:a16="http://schemas.microsoft.com/office/drawing/2014/main" id="{7606B31F-835E-33C0-71E5-2197C105B59D}"/>
              </a:ext>
            </a:extLst>
          </p:cNvPr>
          <p:cNvSpPr/>
          <p:nvPr/>
        </p:nvSpPr>
        <p:spPr>
          <a:xfrm>
            <a:off x="6922767" y="5133746"/>
            <a:ext cx="735224" cy="708870"/>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3200" dirty="0"/>
          </a:p>
        </p:txBody>
      </p:sp>
      <p:sp>
        <p:nvSpPr>
          <p:cNvPr id="14" name="Rectangle à coins arrondis 65">
            <a:extLst>
              <a:ext uri="{FF2B5EF4-FFF2-40B4-BE49-F238E27FC236}">
                <a16:creationId xmlns:a16="http://schemas.microsoft.com/office/drawing/2014/main" id="{09562159-767A-C5D5-9416-7FAE0F444B57}"/>
              </a:ext>
            </a:extLst>
          </p:cNvPr>
          <p:cNvSpPr/>
          <p:nvPr/>
        </p:nvSpPr>
        <p:spPr>
          <a:xfrm>
            <a:off x="7899843" y="5137769"/>
            <a:ext cx="3654396" cy="70887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800" b="1" dirty="0">
                <a:solidFill>
                  <a:schemeClr val="accent5">
                    <a:lumMod val="50000"/>
                  </a:schemeClr>
                </a:solidFill>
              </a:rPr>
              <a:t>Elèves</a:t>
            </a:r>
          </a:p>
        </p:txBody>
      </p:sp>
      <p:sp>
        <p:nvSpPr>
          <p:cNvPr id="15" name="Rectangle 14">
            <a:extLst>
              <a:ext uri="{FF2B5EF4-FFF2-40B4-BE49-F238E27FC236}">
                <a16:creationId xmlns:a16="http://schemas.microsoft.com/office/drawing/2014/main" id="{73D64701-BFE7-A465-168D-C2F062CB1AC6}"/>
              </a:ext>
            </a:extLst>
          </p:cNvPr>
          <p:cNvSpPr/>
          <p:nvPr/>
        </p:nvSpPr>
        <p:spPr>
          <a:xfrm>
            <a:off x="446468" y="1400878"/>
            <a:ext cx="11379752" cy="1815882"/>
          </a:xfrm>
          <a:prstGeom prst="rect">
            <a:avLst/>
          </a:prstGeom>
        </p:spPr>
        <p:txBody>
          <a:bodyPr wrap="square">
            <a:spAutoFit/>
          </a:bodyPr>
          <a:lstStyle/>
          <a:p>
            <a:endParaRPr lang="fr-FR" sz="2400" dirty="0"/>
          </a:p>
          <a:p>
            <a:pPr algn="ctr"/>
            <a:r>
              <a:rPr lang="fr-FR" sz="2800" dirty="0"/>
              <a:t>La classe de Nizar est composée de 25 </a:t>
            </a:r>
            <a:r>
              <a:rPr lang="fr-FR" sz="3200" b="1" i="1" u="sng" dirty="0">
                <a:solidFill>
                  <a:srgbClr val="FF0000"/>
                </a:solidFill>
              </a:rPr>
              <a:t>élèves</a:t>
            </a:r>
            <a:r>
              <a:rPr lang="fr-FR" sz="2800" dirty="0"/>
              <a:t>. Il interroge ses camarades sur leur groupe sanguin. Voici les réponses.</a:t>
            </a:r>
          </a:p>
          <a:p>
            <a:pPr algn="ctr"/>
            <a:r>
              <a:rPr lang="fr-FR" sz="2800" b="1" dirty="0">
                <a:solidFill>
                  <a:srgbClr val="C00000"/>
                </a:solidFill>
              </a:rPr>
              <a:t>O</a:t>
            </a:r>
            <a:r>
              <a:rPr lang="fr-FR" sz="2800" b="1" dirty="0"/>
              <a:t>, </a:t>
            </a:r>
            <a:r>
              <a:rPr lang="fr-FR" sz="2800" b="1" dirty="0">
                <a:solidFill>
                  <a:srgbClr val="C00000"/>
                </a:solidFill>
              </a:rPr>
              <a:t>O</a:t>
            </a:r>
            <a:r>
              <a:rPr lang="fr-FR" sz="2800" b="1" dirty="0"/>
              <a:t>,</a:t>
            </a:r>
            <a:r>
              <a:rPr lang="fr-FR" sz="2800" b="1" dirty="0">
                <a:solidFill>
                  <a:srgbClr val="00B050"/>
                </a:solidFill>
              </a:rPr>
              <a:t>A</a:t>
            </a:r>
            <a:r>
              <a:rPr lang="fr-FR" sz="2800" b="1" dirty="0"/>
              <a:t>,</a:t>
            </a:r>
            <a:r>
              <a:rPr lang="fr-FR" sz="2800" b="1" dirty="0">
                <a:solidFill>
                  <a:srgbClr val="00B050"/>
                </a:solidFill>
              </a:rPr>
              <a:t>A</a:t>
            </a:r>
            <a:r>
              <a:rPr lang="fr-FR" sz="2800" b="1" dirty="0"/>
              <a:t>,</a:t>
            </a:r>
            <a:r>
              <a:rPr lang="fr-FR" sz="2800" b="1" dirty="0">
                <a:solidFill>
                  <a:srgbClr val="0070C0"/>
                </a:solidFill>
              </a:rPr>
              <a:t>AB</a:t>
            </a:r>
            <a:r>
              <a:rPr lang="fr-FR" sz="2800" b="1" dirty="0"/>
              <a:t>,</a:t>
            </a:r>
            <a:r>
              <a:rPr lang="fr-FR" sz="2800" b="1" dirty="0">
                <a:solidFill>
                  <a:schemeClr val="accent4">
                    <a:lumMod val="50000"/>
                  </a:schemeClr>
                </a:solidFill>
              </a:rPr>
              <a:t>B</a:t>
            </a:r>
            <a:r>
              <a:rPr lang="fr-FR" sz="2800" b="1" dirty="0"/>
              <a:t>,</a:t>
            </a:r>
            <a:r>
              <a:rPr lang="fr-FR" sz="2800" b="1" dirty="0">
                <a:solidFill>
                  <a:schemeClr val="accent4">
                    <a:lumMod val="50000"/>
                  </a:schemeClr>
                </a:solidFill>
              </a:rPr>
              <a:t>B</a:t>
            </a:r>
            <a:r>
              <a:rPr lang="fr-FR" sz="2800" b="1" dirty="0"/>
              <a:t>,</a:t>
            </a:r>
            <a:r>
              <a:rPr lang="fr-FR" sz="2800" b="1" dirty="0">
                <a:solidFill>
                  <a:schemeClr val="accent4">
                    <a:lumMod val="50000"/>
                  </a:schemeClr>
                </a:solidFill>
              </a:rPr>
              <a:t>B</a:t>
            </a:r>
            <a:r>
              <a:rPr lang="fr-FR" sz="2800" b="1" dirty="0"/>
              <a:t>,</a:t>
            </a:r>
            <a:r>
              <a:rPr lang="fr-FR" sz="2800" b="1" dirty="0">
                <a:solidFill>
                  <a:schemeClr val="accent4">
                    <a:lumMod val="50000"/>
                  </a:schemeClr>
                </a:solidFill>
              </a:rPr>
              <a:t>B</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a:t>
            </a:r>
            <a:r>
              <a:rPr lang="fr-FR" sz="2800" b="1" dirty="0">
                <a:solidFill>
                  <a:srgbClr val="C00000"/>
                </a:solidFill>
              </a:rPr>
              <a:t>O</a:t>
            </a:r>
            <a:r>
              <a:rPr lang="fr-FR" sz="2800" b="1" dirty="0"/>
              <a:t>,</a:t>
            </a:r>
            <a:r>
              <a:rPr lang="fr-FR" sz="2800" b="1" dirty="0">
                <a:solidFill>
                  <a:srgbClr val="0070C0"/>
                </a:solidFill>
              </a:rPr>
              <a:t>AB</a:t>
            </a:r>
            <a:r>
              <a:rPr lang="fr-FR" sz="2800" b="1" dirty="0"/>
              <a:t>,</a:t>
            </a:r>
            <a:r>
              <a:rPr lang="fr-FR" sz="2800" b="1" dirty="0">
                <a:solidFill>
                  <a:srgbClr val="00B050"/>
                </a:solidFill>
              </a:rPr>
              <a:t>A</a:t>
            </a:r>
            <a:r>
              <a:rPr lang="fr-FR" sz="2800" b="1" dirty="0"/>
              <a:t>,</a:t>
            </a:r>
            <a:r>
              <a:rPr lang="fr-FR" sz="2800" b="1" dirty="0">
                <a:solidFill>
                  <a:schemeClr val="accent4">
                    <a:lumMod val="50000"/>
                  </a:schemeClr>
                </a:solidFill>
              </a:rPr>
              <a:t>B</a:t>
            </a:r>
            <a:r>
              <a:rPr lang="fr-FR" sz="2800" b="1" dirty="0"/>
              <a:t>,</a:t>
            </a:r>
            <a:r>
              <a:rPr lang="fr-FR" sz="2800" b="1" dirty="0">
                <a:solidFill>
                  <a:srgbClr val="00B050"/>
                </a:solidFill>
              </a:rPr>
              <a:t>A</a:t>
            </a:r>
            <a:r>
              <a:rPr lang="fr-FR" sz="2800" b="1" dirty="0"/>
              <a:t>,</a:t>
            </a:r>
            <a:r>
              <a:rPr lang="fr-FR" sz="2800" b="1" dirty="0">
                <a:solidFill>
                  <a:srgbClr val="00B050"/>
                </a:solidFill>
              </a:rPr>
              <a:t>A</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a:t>
            </a:r>
            <a:r>
              <a:rPr lang="fr-FR" sz="2800" b="1" dirty="0">
                <a:solidFill>
                  <a:srgbClr val="00B050"/>
                </a:solidFill>
              </a:rPr>
              <a:t>A</a:t>
            </a:r>
            <a:r>
              <a:rPr lang="fr-FR" sz="2800" b="1" dirty="0"/>
              <a:t>,</a:t>
            </a:r>
            <a:r>
              <a:rPr lang="fr-FR" sz="2800" b="1" dirty="0">
                <a:solidFill>
                  <a:srgbClr val="00B050"/>
                </a:solidFill>
              </a:rPr>
              <a:t>A</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                                                                                                                                                                                                                                                                                                                     </a:t>
            </a:r>
            <a:endParaRPr lang="fr-FR" sz="2800" b="1" dirty="0">
              <a:solidFill>
                <a:srgbClr val="0070C0"/>
              </a:solidFill>
            </a:endParaRPr>
          </a:p>
        </p:txBody>
      </p:sp>
    </p:spTree>
    <p:extLst>
      <p:ext uri="{BB962C8B-B14F-4D97-AF65-F5344CB8AC3E}">
        <p14:creationId xmlns:p14="http://schemas.microsoft.com/office/powerpoint/2010/main" val="1572610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2" grpId="0" animBg="1"/>
      <p:bldP spid="13" grpId="0" animBg="1"/>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DFE63-DB3E-F72B-90BA-5667024B168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124219F-1DDA-B5D0-BDFB-03ED171AA9C6}"/>
              </a:ext>
            </a:extLst>
          </p:cNvPr>
          <p:cNvSpPr>
            <a:spLocks noGrp="1"/>
          </p:cNvSpPr>
          <p:nvPr>
            <p:ph type="title"/>
          </p:nvPr>
        </p:nvSpPr>
        <p:spPr>
          <a:xfrm>
            <a:off x="1030288" y="334005"/>
            <a:ext cx="10277091" cy="267549"/>
          </a:xfrm>
        </p:spPr>
        <p:txBody>
          <a:bodyPr/>
          <a:lstStyle/>
          <a:p>
            <a:r>
              <a:rPr lang="fr-FR" dirty="0"/>
              <a:t> Que constituent les élèves que Nizar a interrogé?</a:t>
            </a:r>
          </a:p>
        </p:txBody>
      </p:sp>
      <p:sp>
        <p:nvSpPr>
          <p:cNvPr id="4" name="Espace réservé du contenu 3">
            <a:extLst>
              <a:ext uri="{FF2B5EF4-FFF2-40B4-BE49-F238E27FC236}">
                <a16:creationId xmlns:a16="http://schemas.microsoft.com/office/drawing/2014/main" id="{44E01FB1-AF60-B8B8-9A9A-CC68CE51B286}"/>
              </a:ext>
            </a:extLst>
          </p:cNvPr>
          <p:cNvSpPr>
            <a:spLocks noGrp="1"/>
          </p:cNvSpPr>
          <p:nvPr>
            <p:ph sz="quarter" idx="11"/>
          </p:nvPr>
        </p:nvSpPr>
        <p:spPr/>
        <p:txBody>
          <a:bodyPr/>
          <a:lstStyle/>
          <a:p>
            <a:r>
              <a:rPr lang="fr-FR" dirty="0">
                <a:solidFill>
                  <a:prstClr val="white">
                    <a:lumMod val="65000"/>
                  </a:prstClr>
                </a:solidFill>
                <a:latin typeface="Calibri" panose="020F0502020204030204"/>
              </a:rPr>
              <a:t>.</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C5D55424-376A-B84C-0A8A-3D7FCD44A55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Rectangle à coins arrondis 4">
            <a:extLst>
              <a:ext uri="{FF2B5EF4-FFF2-40B4-BE49-F238E27FC236}">
                <a16:creationId xmlns:a16="http://schemas.microsoft.com/office/drawing/2014/main" id="{C70E042F-43EC-45A9-7A3F-AB8FE32E32A5}"/>
              </a:ext>
            </a:extLst>
          </p:cNvPr>
          <p:cNvSpPr/>
          <p:nvPr/>
        </p:nvSpPr>
        <p:spPr>
          <a:xfrm>
            <a:off x="771939" y="5096497"/>
            <a:ext cx="2026429" cy="6814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800" b="1" dirty="0"/>
              <a:t>Population</a:t>
            </a:r>
          </a:p>
        </p:txBody>
      </p:sp>
      <p:sp>
        <p:nvSpPr>
          <p:cNvPr id="8" name="Flèche droite à entaille 5">
            <a:extLst>
              <a:ext uri="{FF2B5EF4-FFF2-40B4-BE49-F238E27FC236}">
                <a16:creationId xmlns:a16="http://schemas.microsoft.com/office/drawing/2014/main" id="{767835E8-1C10-6137-73C0-5279EBED6A62}"/>
              </a:ext>
            </a:extLst>
          </p:cNvPr>
          <p:cNvSpPr/>
          <p:nvPr/>
        </p:nvSpPr>
        <p:spPr>
          <a:xfrm>
            <a:off x="3220930" y="5096497"/>
            <a:ext cx="735224" cy="708870"/>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600"/>
          </a:p>
        </p:txBody>
      </p:sp>
      <p:sp>
        <p:nvSpPr>
          <p:cNvPr id="9" name="Rectangle à coins arrondis 54">
            <a:extLst>
              <a:ext uri="{FF2B5EF4-FFF2-40B4-BE49-F238E27FC236}">
                <a16:creationId xmlns:a16="http://schemas.microsoft.com/office/drawing/2014/main" id="{131F1E4C-09C9-A812-E947-A1A3EE5A1483}"/>
              </a:ext>
            </a:extLst>
          </p:cNvPr>
          <p:cNvSpPr/>
          <p:nvPr/>
        </p:nvSpPr>
        <p:spPr>
          <a:xfrm>
            <a:off x="4378716" y="5069095"/>
            <a:ext cx="2206003" cy="70887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800" b="1" dirty="0">
                <a:solidFill>
                  <a:schemeClr val="accent5">
                    <a:lumMod val="50000"/>
                  </a:schemeClr>
                </a:solidFill>
              </a:rPr>
              <a:t>Parmi qui?</a:t>
            </a:r>
          </a:p>
        </p:txBody>
      </p:sp>
      <p:sp>
        <p:nvSpPr>
          <p:cNvPr id="10" name="Flèche droite à entaille 59">
            <a:extLst>
              <a:ext uri="{FF2B5EF4-FFF2-40B4-BE49-F238E27FC236}">
                <a16:creationId xmlns:a16="http://schemas.microsoft.com/office/drawing/2014/main" id="{85108705-9269-B923-D502-11E1E50DBC17}"/>
              </a:ext>
            </a:extLst>
          </p:cNvPr>
          <p:cNvSpPr/>
          <p:nvPr/>
        </p:nvSpPr>
        <p:spPr>
          <a:xfrm>
            <a:off x="6807580" y="5096497"/>
            <a:ext cx="735224" cy="708870"/>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600"/>
          </a:p>
        </p:txBody>
      </p:sp>
      <p:sp>
        <p:nvSpPr>
          <p:cNvPr id="11" name="Rectangle à coins arrondis 63">
            <a:extLst>
              <a:ext uri="{FF2B5EF4-FFF2-40B4-BE49-F238E27FC236}">
                <a16:creationId xmlns:a16="http://schemas.microsoft.com/office/drawing/2014/main" id="{DF15F8B2-73D9-B7F4-F5E4-2B5AB850355A}"/>
              </a:ext>
            </a:extLst>
          </p:cNvPr>
          <p:cNvSpPr/>
          <p:nvPr/>
        </p:nvSpPr>
        <p:spPr>
          <a:xfrm>
            <a:off x="7765665" y="5000297"/>
            <a:ext cx="3654396" cy="70887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800" b="1" dirty="0">
                <a:solidFill>
                  <a:schemeClr val="accent5">
                    <a:lumMod val="50000"/>
                  </a:schemeClr>
                </a:solidFill>
              </a:rPr>
              <a:t>Classe de Nizar</a:t>
            </a:r>
          </a:p>
        </p:txBody>
      </p:sp>
      <p:sp>
        <p:nvSpPr>
          <p:cNvPr id="16" name="Rectangle 15">
            <a:extLst>
              <a:ext uri="{FF2B5EF4-FFF2-40B4-BE49-F238E27FC236}">
                <a16:creationId xmlns:a16="http://schemas.microsoft.com/office/drawing/2014/main" id="{FE58E25D-8C68-ADCA-5ADA-8AC7A23EB83B}"/>
              </a:ext>
            </a:extLst>
          </p:cNvPr>
          <p:cNvSpPr/>
          <p:nvPr/>
        </p:nvSpPr>
        <p:spPr>
          <a:xfrm>
            <a:off x="446468" y="1400878"/>
            <a:ext cx="11379752" cy="1754326"/>
          </a:xfrm>
          <a:prstGeom prst="rect">
            <a:avLst/>
          </a:prstGeom>
        </p:spPr>
        <p:txBody>
          <a:bodyPr wrap="square">
            <a:spAutoFit/>
          </a:bodyPr>
          <a:lstStyle/>
          <a:p>
            <a:endParaRPr lang="fr-FR" sz="2400" dirty="0"/>
          </a:p>
          <a:p>
            <a:pPr algn="ctr"/>
            <a:r>
              <a:rPr lang="fr-FR" sz="2400" b="1" i="1" u="sng" dirty="0">
                <a:solidFill>
                  <a:srgbClr val="FF0000"/>
                </a:solidFill>
              </a:rPr>
              <a:t>La classe </a:t>
            </a:r>
            <a:r>
              <a:rPr lang="fr-FR" sz="2400" b="1" i="1" u="sng" dirty="0"/>
              <a:t>de Nizar </a:t>
            </a:r>
            <a:r>
              <a:rPr lang="fr-FR" sz="2800" dirty="0"/>
              <a:t>est composée de 25 élèves. Il interroge ses camarades sur leur groupe sanguin. Voici les réponses.</a:t>
            </a:r>
          </a:p>
          <a:p>
            <a:pPr algn="ctr"/>
            <a:r>
              <a:rPr lang="fr-FR" sz="2800" b="1" dirty="0">
                <a:solidFill>
                  <a:srgbClr val="C00000"/>
                </a:solidFill>
              </a:rPr>
              <a:t>O</a:t>
            </a:r>
            <a:r>
              <a:rPr lang="fr-FR" sz="2800" b="1" dirty="0"/>
              <a:t>, </a:t>
            </a:r>
            <a:r>
              <a:rPr lang="fr-FR" sz="2800" b="1" dirty="0">
                <a:solidFill>
                  <a:srgbClr val="C00000"/>
                </a:solidFill>
              </a:rPr>
              <a:t>O</a:t>
            </a:r>
            <a:r>
              <a:rPr lang="fr-FR" sz="2800" b="1" dirty="0"/>
              <a:t>,</a:t>
            </a:r>
            <a:r>
              <a:rPr lang="fr-FR" sz="2800" b="1" dirty="0">
                <a:solidFill>
                  <a:srgbClr val="00B050"/>
                </a:solidFill>
              </a:rPr>
              <a:t>A</a:t>
            </a:r>
            <a:r>
              <a:rPr lang="fr-FR" sz="2800" b="1" dirty="0"/>
              <a:t>,</a:t>
            </a:r>
            <a:r>
              <a:rPr lang="fr-FR" sz="2800" b="1" dirty="0">
                <a:solidFill>
                  <a:srgbClr val="00B050"/>
                </a:solidFill>
              </a:rPr>
              <a:t>A</a:t>
            </a:r>
            <a:r>
              <a:rPr lang="fr-FR" sz="2800" b="1" dirty="0"/>
              <a:t>,</a:t>
            </a:r>
            <a:r>
              <a:rPr lang="fr-FR" sz="2800" b="1" dirty="0">
                <a:solidFill>
                  <a:srgbClr val="0070C0"/>
                </a:solidFill>
              </a:rPr>
              <a:t>AB</a:t>
            </a:r>
            <a:r>
              <a:rPr lang="fr-FR" sz="2800" b="1" dirty="0"/>
              <a:t>,</a:t>
            </a:r>
            <a:r>
              <a:rPr lang="fr-FR" sz="2800" b="1" dirty="0">
                <a:solidFill>
                  <a:schemeClr val="accent4">
                    <a:lumMod val="50000"/>
                  </a:schemeClr>
                </a:solidFill>
              </a:rPr>
              <a:t>B</a:t>
            </a:r>
            <a:r>
              <a:rPr lang="fr-FR" sz="2800" b="1" dirty="0"/>
              <a:t>,</a:t>
            </a:r>
            <a:r>
              <a:rPr lang="fr-FR" sz="2800" b="1" dirty="0">
                <a:solidFill>
                  <a:schemeClr val="accent4">
                    <a:lumMod val="50000"/>
                  </a:schemeClr>
                </a:solidFill>
              </a:rPr>
              <a:t>B</a:t>
            </a:r>
            <a:r>
              <a:rPr lang="fr-FR" sz="2800" b="1" dirty="0"/>
              <a:t>,</a:t>
            </a:r>
            <a:r>
              <a:rPr lang="fr-FR" sz="2800" b="1" dirty="0">
                <a:solidFill>
                  <a:schemeClr val="accent4">
                    <a:lumMod val="50000"/>
                  </a:schemeClr>
                </a:solidFill>
              </a:rPr>
              <a:t>B</a:t>
            </a:r>
            <a:r>
              <a:rPr lang="fr-FR" sz="2800" b="1" dirty="0"/>
              <a:t>,</a:t>
            </a:r>
            <a:r>
              <a:rPr lang="fr-FR" sz="2800" b="1" dirty="0">
                <a:solidFill>
                  <a:schemeClr val="accent4">
                    <a:lumMod val="50000"/>
                  </a:schemeClr>
                </a:solidFill>
              </a:rPr>
              <a:t>B</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a:t>
            </a:r>
            <a:r>
              <a:rPr lang="fr-FR" sz="2800" b="1" dirty="0">
                <a:solidFill>
                  <a:srgbClr val="C00000"/>
                </a:solidFill>
              </a:rPr>
              <a:t>O</a:t>
            </a:r>
            <a:r>
              <a:rPr lang="fr-FR" sz="2800" b="1" dirty="0"/>
              <a:t>,</a:t>
            </a:r>
            <a:r>
              <a:rPr lang="fr-FR" sz="2800" b="1" dirty="0">
                <a:solidFill>
                  <a:srgbClr val="0070C0"/>
                </a:solidFill>
              </a:rPr>
              <a:t>AB</a:t>
            </a:r>
            <a:r>
              <a:rPr lang="fr-FR" sz="2800" b="1" dirty="0"/>
              <a:t>,</a:t>
            </a:r>
            <a:r>
              <a:rPr lang="fr-FR" sz="2800" b="1" dirty="0">
                <a:solidFill>
                  <a:srgbClr val="00B050"/>
                </a:solidFill>
              </a:rPr>
              <a:t>A</a:t>
            </a:r>
            <a:r>
              <a:rPr lang="fr-FR" sz="2800" b="1" dirty="0"/>
              <a:t>,</a:t>
            </a:r>
            <a:r>
              <a:rPr lang="fr-FR" sz="2800" b="1" dirty="0">
                <a:solidFill>
                  <a:schemeClr val="accent4">
                    <a:lumMod val="50000"/>
                  </a:schemeClr>
                </a:solidFill>
              </a:rPr>
              <a:t>B</a:t>
            </a:r>
            <a:r>
              <a:rPr lang="fr-FR" sz="2800" b="1" dirty="0"/>
              <a:t>,</a:t>
            </a:r>
            <a:r>
              <a:rPr lang="fr-FR" sz="2800" b="1" dirty="0">
                <a:solidFill>
                  <a:srgbClr val="00B050"/>
                </a:solidFill>
              </a:rPr>
              <a:t>A</a:t>
            </a:r>
            <a:r>
              <a:rPr lang="fr-FR" sz="2800" b="1" dirty="0"/>
              <a:t>,</a:t>
            </a:r>
            <a:r>
              <a:rPr lang="fr-FR" sz="2800" b="1" dirty="0">
                <a:solidFill>
                  <a:srgbClr val="00B050"/>
                </a:solidFill>
              </a:rPr>
              <a:t>A</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a:t>
            </a:r>
            <a:r>
              <a:rPr lang="fr-FR" sz="2800" b="1" dirty="0">
                <a:solidFill>
                  <a:srgbClr val="00B050"/>
                </a:solidFill>
              </a:rPr>
              <a:t>A</a:t>
            </a:r>
            <a:r>
              <a:rPr lang="fr-FR" sz="2800" b="1" dirty="0"/>
              <a:t>,</a:t>
            </a:r>
            <a:r>
              <a:rPr lang="fr-FR" sz="2800" b="1" dirty="0">
                <a:solidFill>
                  <a:srgbClr val="00B050"/>
                </a:solidFill>
              </a:rPr>
              <a:t>A</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                                                                                                                                                                                                                                                                                                                     </a:t>
            </a:r>
            <a:endParaRPr lang="fr-FR" sz="2800" b="1" dirty="0">
              <a:solidFill>
                <a:srgbClr val="0070C0"/>
              </a:solidFill>
            </a:endParaRPr>
          </a:p>
        </p:txBody>
      </p:sp>
    </p:spTree>
    <p:extLst>
      <p:ext uri="{BB962C8B-B14F-4D97-AF65-F5344CB8AC3E}">
        <p14:creationId xmlns:p14="http://schemas.microsoft.com/office/powerpoint/2010/main" val="587812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248EF-D5B5-CC71-FB7A-44EBD4ADF91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39B0296-6681-B093-5C64-CC1FB3941326}"/>
              </a:ext>
            </a:extLst>
          </p:cNvPr>
          <p:cNvSpPr>
            <a:spLocks noGrp="1"/>
          </p:cNvSpPr>
          <p:nvPr>
            <p:ph type="title"/>
          </p:nvPr>
        </p:nvSpPr>
        <p:spPr>
          <a:xfrm>
            <a:off x="1030288" y="334005"/>
            <a:ext cx="10277091" cy="267549"/>
          </a:xfrm>
        </p:spPr>
        <p:txBody>
          <a:bodyPr/>
          <a:lstStyle/>
          <a:p>
            <a:r>
              <a:rPr lang="fr-FR" dirty="0">
                <a:solidFill>
                  <a:srgbClr val="FFC000"/>
                </a:solidFill>
              </a:rPr>
              <a:t> </a:t>
            </a:r>
            <a:r>
              <a:rPr lang="fr-FR" dirty="0"/>
              <a:t>Combien d’élèves dans la classe de Nizar?</a:t>
            </a:r>
          </a:p>
        </p:txBody>
      </p:sp>
      <p:sp>
        <p:nvSpPr>
          <p:cNvPr id="4" name="Espace réservé du contenu 3">
            <a:extLst>
              <a:ext uri="{FF2B5EF4-FFF2-40B4-BE49-F238E27FC236}">
                <a16:creationId xmlns:a16="http://schemas.microsoft.com/office/drawing/2014/main" id="{C90DFF4B-858C-5E9C-2C11-E6747E493188}"/>
              </a:ext>
            </a:extLst>
          </p:cNvPr>
          <p:cNvSpPr>
            <a:spLocks noGrp="1"/>
          </p:cNvSpPr>
          <p:nvPr>
            <p:ph sz="quarter" idx="11"/>
          </p:nvPr>
        </p:nvSpPr>
        <p:spPr/>
        <p:txBody>
          <a:bodyPr/>
          <a:lstStyle/>
          <a:p>
            <a:r>
              <a:rPr lang="fr-FR" dirty="0">
                <a:solidFill>
                  <a:prstClr val="white">
                    <a:lumMod val="65000"/>
                  </a:prstClr>
                </a:solidFill>
                <a:latin typeface="Calibri" panose="020F0502020204030204"/>
              </a:rPr>
              <a:t>.</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0ED9990A-F307-7932-E353-561F425052A3}"/>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5" name="Rectangle 14">
            <a:extLst>
              <a:ext uri="{FF2B5EF4-FFF2-40B4-BE49-F238E27FC236}">
                <a16:creationId xmlns:a16="http://schemas.microsoft.com/office/drawing/2014/main" id="{F9F30859-9948-7DC0-5E3D-6A0BAA0F6667}"/>
              </a:ext>
            </a:extLst>
          </p:cNvPr>
          <p:cNvSpPr/>
          <p:nvPr/>
        </p:nvSpPr>
        <p:spPr>
          <a:xfrm>
            <a:off x="457851" y="1194103"/>
            <a:ext cx="11379752" cy="1877437"/>
          </a:xfrm>
          <a:prstGeom prst="rect">
            <a:avLst/>
          </a:prstGeom>
        </p:spPr>
        <p:txBody>
          <a:bodyPr wrap="square">
            <a:spAutoFit/>
          </a:bodyPr>
          <a:lstStyle/>
          <a:p>
            <a:endParaRPr lang="fr-FR" sz="2400" dirty="0"/>
          </a:p>
          <a:p>
            <a:pPr algn="ctr"/>
            <a:r>
              <a:rPr lang="fr-FR" sz="2800" dirty="0"/>
              <a:t>La classe de Nizar est composée de </a:t>
            </a:r>
            <a:r>
              <a:rPr lang="fr-FR" sz="3600" b="1" i="1" u="sng" dirty="0">
                <a:solidFill>
                  <a:srgbClr val="FF0000"/>
                </a:solidFill>
              </a:rPr>
              <a:t>25</a:t>
            </a:r>
            <a:r>
              <a:rPr lang="fr-FR" sz="2800" dirty="0"/>
              <a:t> élèves. Il interroge ses camarades sur leur groupe sanguin. Voici les réponses.</a:t>
            </a:r>
          </a:p>
          <a:p>
            <a:pPr algn="ctr"/>
            <a:r>
              <a:rPr lang="fr-FR" sz="2800" b="1" dirty="0">
                <a:solidFill>
                  <a:srgbClr val="C00000"/>
                </a:solidFill>
              </a:rPr>
              <a:t>O</a:t>
            </a:r>
            <a:r>
              <a:rPr lang="fr-FR" sz="2800" b="1" dirty="0"/>
              <a:t>, </a:t>
            </a:r>
            <a:r>
              <a:rPr lang="fr-FR" sz="2800" b="1" dirty="0">
                <a:solidFill>
                  <a:srgbClr val="C00000"/>
                </a:solidFill>
              </a:rPr>
              <a:t>O</a:t>
            </a:r>
            <a:r>
              <a:rPr lang="fr-FR" sz="2800" b="1" dirty="0"/>
              <a:t>,</a:t>
            </a:r>
            <a:r>
              <a:rPr lang="fr-FR" sz="2800" b="1" dirty="0">
                <a:solidFill>
                  <a:srgbClr val="00B050"/>
                </a:solidFill>
              </a:rPr>
              <a:t>A</a:t>
            </a:r>
            <a:r>
              <a:rPr lang="fr-FR" sz="2800" b="1" dirty="0"/>
              <a:t>,</a:t>
            </a:r>
            <a:r>
              <a:rPr lang="fr-FR" sz="2800" b="1" dirty="0">
                <a:solidFill>
                  <a:srgbClr val="00B050"/>
                </a:solidFill>
              </a:rPr>
              <a:t>A</a:t>
            </a:r>
            <a:r>
              <a:rPr lang="fr-FR" sz="2800" b="1" dirty="0"/>
              <a:t>,</a:t>
            </a:r>
            <a:r>
              <a:rPr lang="fr-FR" sz="2800" b="1" dirty="0">
                <a:solidFill>
                  <a:srgbClr val="0070C0"/>
                </a:solidFill>
              </a:rPr>
              <a:t>AB</a:t>
            </a:r>
            <a:r>
              <a:rPr lang="fr-FR" sz="2800" b="1" dirty="0"/>
              <a:t>,</a:t>
            </a:r>
            <a:r>
              <a:rPr lang="fr-FR" sz="2800" b="1" dirty="0">
                <a:solidFill>
                  <a:schemeClr val="accent4">
                    <a:lumMod val="50000"/>
                  </a:schemeClr>
                </a:solidFill>
              </a:rPr>
              <a:t>B</a:t>
            </a:r>
            <a:r>
              <a:rPr lang="fr-FR" sz="2800" b="1" dirty="0"/>
              <a:t>,</a:t>
            </a:r>
            <a:r>
              <a:rPr lang="fr-FR" sz="2800" b="1" dirty="0">
                <a:solidFill>
                  <a:schemeClr val="accent4">
                    <a:lumMod val="50000"/>
                  </a:schemeClr>
                </a:solidFill>
              </a:rPr>
              <a:t>B</a:t>
            </a:r>
            <a:r>
              <a:rPr lang="fr-FR" sz="2800" b="1" dirty="0"/>
              <a:t>,</a:t>
            </a:r>
            <a:r>
              <a:rPr lang="fr-FR" sz="2800" b="1" dirty="0">
                <a:solidFill>
                  <a:schemeClr val="accent4">
                    <a:lumMod val="50000"/>
                  </a:schemeClr>
                </a:solidFill>
              </a:rPr>
              <a:t>B</a:t>
            </a:r>
            <a:r>
              <a:rPr lang="fr-FR" sz="2800" b="1" dirty="0"/>
              <a:t>,</a:t>
            </a:r>
            <a:r>
              <a:rPr lang="fr-FR" sz="2800" b="1" dirty="0">
                <a:solidFill>
                  <a:schemeClr val="accent4">
                    <a:lumMod val="50000"/>
                  </a:schemeClr>
                </a:solidFill>
              </a:rPr>
              <a:t>B</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a:t>
            </a:r>
            <a:r>
              <a:rPr lang="fr-FR" sz="2800" b="1" dirty="0">
                <a:solidFill>
                  <a:srgbClr val="C00000"/>
                </a:solidFill>
              </a:rPr>
              <a:t>O</a:t>
            </a:r>
            <a:r>
              <a:rPr lang="fr-FR" sz="2800" b="1" dirty="0"/>
              <a:t>,</a:t>
            </a:r>
            <a:r>
              <a:rPr lang="fr-FR" sz="2800" b="1" dirty="0">
                <a:solidFill>
                  <a:srgbClr val="0070C0"/>
                </a:solidFill>
              </a:rPr>
              <a:t>AB</a:t>
            </a:r>
            <a:r>
              <a:rPr lang="fr-FR" sz="2800" b="1" dirty="0"/>
              <a:t>,</a:t>
            </a:r>
            <a:r>
              <a:rPr lang="fr-FR" sz="2800" b="1" dirty="0">
                <a:solidFill>
                  <a:srgbClr val="00B050"/>
                </a:solidFill>
              </a:rPr>
              <a:t>A</a:t>
            </a:r>
            <a:r>
              <a:rPr lang="fr-FR" sz="2800" b="1" dirty="0"/>
              <a:t>,</a:t>
            </a:r>
            <a:r>
              <a:rPr lang="fr-FR" sz="2800" b="1" dirty="0">
                <a:solidFill>
                  <a:schemeClr val="accent4">
                    <a:lumMod val="50000"/>
                  </a:schemeClr>
                </a:solidFill>
              </a:rPr>
              <a:t>B</a:t>
            </a:r>
            <a:r>
              <a:rPr lang="fr-FR" sz="2800" b="1" dirty="0"/>
              <a:t>,</a:t>
            </a:r>
            <a:r>
              <a:rPr lang="fr-FR" sz="2800" b="1" dirty="0">
                <a:solidFill>
                  <a:srgbClr val="00B050"/>
                </a:solidFill>
              </a:rPr>
              <a:t>A</a:t>
            </a:r>
            <a:r>
              <a:rPr lang="fr-FR" sz="2800" b="1" dirty="0"/>
              <a:t>,</a:t>
            </a:r>
            <a:r>
              <a:rPr lang="fr-FR" sz="2800" b="1" dirty="0">
                <a:solidFill>
                  <a:srgbClr val="00B050"/>
                </a:solidFill>
              </a:rPr>
              <a:t>A</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a:t>
            </a:r>
            <a:r>
              <a:rPr lang="fr-FR" sz="2800" b="1" dirty="0">
                <a:solidFill>
                  <a:srgbClr val="00B050"/>
                </a:solidFill>
              </a:rPr>
              <a:t>A</a:t>
            </a:r>
            <a:r>
              <a:rPr lang="fr-FR" sz="2800" b="1" dirty="0"/>
              <a:t>,</a:t>
            </a:r>
            <a:r>
              <a:rPr lang="fr-FR" sz="2800" b="1" dirty="0">
                <a:solidFill>
                  <a:srgbClr val="00B050"/>
                </a:solidFill>
              </a:rPr>
              <a:t>A</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                                                                                                                                                                                                                                                                                                                     </a:t>
            </a:r>
            <a:endParaRPr lang="fr-FR" sz="2800" b="1" dirty="0">
              <a:solidFill>
                <a:srgbClr val="0070C0"/>
              </a:solidFill>
            </a:endParaRPr>
          </a:p>
        </p:txBody>
      </p:sp>
      <p:sp>
        <p:nvSpPr>
          <p:cNvPr id="17" name="Rectangle à coins arrondis 34">
            <a:extLst>
              <a:ext uri="{FF2B5EF4-FFF2-40B4-BE49-F238E27FC236}">
                <a16:creationId xmlns:a16="http://schemas.microsoft.com/office/drawing/2014/main" id="{231FD775-BAE5-58E6-2175-867CCABE8AC5}"/>
              </a:ext>
            </a:extLst>
          </p:cNvPr>
          <p:cNvSpPr/>
          <p:nvPr/>
        </p:nvSpPr>
        <p:spPr>
          <a:xfrm>
            <a:off x="418716" y="4930569"/>
            <a:ext cx="2574817" cy="7606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800" b="1" dirty="0"/>
              <a:t>Effectif total</a:t>
            </a:r>
          </a:p>
        </p:txBody>
      </p:sp>
      <p:sp>
        <p:nvSpPr>
          <p:cNvPr id="18" name="Flèche droite à entaille 38">
            <a:extLst>
              <a:ext uri="{FF2B5EF4-FFF2-40B4-BE49-F238E27FC236}">
                <a16:creationId xmlns:a16="http://schemas.microsoft.com/office/drawing/2014/main" id="{3C0E732F-87C8-B0A0-5B72-32536F1AD26D}"/>
              </a:ext>
            </a:extLst>
          </p:cNvPr>
          <p:cNvSpPr/>
          <p:nvPr/>
        </p:nvSpPr>
        <p:spPr>
          <a:xfrm>
            <a:off x="3256773" y="4902937"/>
            <a:ext cx="1008699" cy="849980"/>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600" dirty="0"/>
          </a:p>
        </p:txBody>
      </p:sp>
      <p:sp>
        <p:nvSpPr>
          <p:cNvPr id="19" name="Rectangle à coins arrondis 56">
            <a:extLst>
              <a:ext uri="{FF2B5EF4-FFF2-40B4-BE49-F238E27FC236}">
                <a16:creationId xmlns:a16="http://schemas.microsoft.com/office/drawing/2014/main" id="{AF327919-2889-8790-D374-BC757D432719}"/>
              </a:ext>
            </a:extLst>
          </p:cNvPr>
          <p:cNvSpPr/>
          <p:nvPr/>
        </p:nvSpPr>
        <p:spPr>
          <a:xfrm>
            <a:off x="4410483" y="4858580"/>
            <a:ext cx="2151669" cy="84998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800" b="1" dirty="0">
                <a:solidFill>
                  <a:schemeClr val="accent5">
                    <a:lumMod val="50000"/>
                  </a:schemeClr>
                </a:solidFill>
              </a:rPr>
              <a:t>Combien?</a:t>
            </a:r>
            <a:endParaRPr lang="fr-MA" sz="2800" b="1" dirty="0"/>
          </a:p>
        </p:txBody>
      </p:sp>
      <p:sp>
        <p:nvSpPr>
          <p:cNvPr id="20" name="Flèche droite à entaille 61">
            <a:extLst>
              <a:ext uri="{FF2B5EF4-FFF2-40B4-BE49-F238E27FC236}">
                <a16:creationId xmlns:a16="http://schemas.microsoft.com/office/drawing/2014/main" id="{4B2F8FC4-0061-3847-D18F-3265FB0F6BB9}"/>
              </a:ext>
            </a:extLst>
          </p:cNvPr>
          <p:cNvSpPr/>
          <p:nvPr/>
        </p:nvSpPr>
        <p:spPr>
          <a:xfrm>
            <a:off x="6770393" y="4902937"/>
            <a:ext cx="1134166" cy="849980"/>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600" dirty="0"/>
          </a:p>
        </p:txBody>
      </p:sp>
      <p:sp>
        <p:nvSpPr>
          <p:cNvPr id="21" name="Rectangle à coins arrondis 66">
            <a:extLst>
              <a:ext uri="{FF2B5EF4-FFF2-40B4-BE49-F238E27FC236}">
                <a16:creationId xmlns:a16="http://schemas.microsoft.com/office/drawing/2014/main" id="{E165D455-5F95-5ABF-8008-274EAEA60570}"/>
              </a:ext>
            </a:extLst>
          </p:cNvPr>
          <p:cNvSpPr/>
          <p:nvPr/>
        </p:nvSpPr>
        <p:spPr>
          <a:xfrm>
            <a:off x="8112800" y="4813917"/>
            <a:ext cx="3564388" cy="84998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3200" b="1" dirty="0">
                <a:solidFill>
                  <a:schemeClr val="accent5">
                    <a:lumMod val="50000"/>
                  </a:schemeClr>
                </a:solidFill>
              </a:rPr>
              <a:t>N = 25</a:t>
            </a:r>
            <a:endParaRPr lang="fr-MA" sz="3200" b="1" dirty="0"/>
          </a:p>
        </p:txBody>
      </p:sp>
    </p:spTree>
    <p:extLst>
      <p:ext uri="{BB962C8B-B14F-4D97-AF65-F5344CB8AC3E}">
        <p14:creationId xmlns:p14="http://schemas.microsoft.com/office/powerpoint/2010/main" val="1142539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A657C-051D-B3AB-1546-63E3AAE8A6C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0CB630E-EC1F-05DB-A8EE-28782BA429C9}"/>
              </a:ext>
            </a:extLst>
          </p:cNvPr>
          <p:cNvSpPr>
            <a:spLocks noGrp="1"/>
          </p:cNvSpPr>
          <p:nvPr>
            <p:ph type="title"/>
          </p:nvPr>
        </p:nvSpPr>
        <p:spPr>
          <a:xfrm>
            <a:off x="1030288" y="334005"/>
            <a:ext cx="10277091" cy="267549"/>
          </a:xfrm>
        </p:spPr>
        <p:txBody>
          <a:bodyPr/>
          <a:lstStyle/>
          <a:p>
            <a:r>
              <a:rPr lang="fr-FR" dirty="0"/>
              <a:t> Sur quoi Nizar a interrogé les élèves de sa classe?</a:t>
            </a:r>
          </a:p>
        </p:txBody>
      </p:sp>
      <p:sp>
        <p:nvSpPr>
          <p:cNvPr id="4" name="Espace réservé du contenu 3">
            <a:extLst>
              <a:ext uri="{FF2B5EF4-FFF2-40B4-BE49-F238E27FC236}">
                <a16:creationId xmlns:a16="http://schemas.microsoft.com/office/drawing/2014/main" id="{5B601843-14FF-D16A-D1F5-BB5CCA4B002B}"/>
              </a:ext>
            </a:extLst>
          </p:cNvPr>
          <p:cNvSpPr>
            <a:spLocks noGrp="1"/>
          </p:cNvSpPr>
          <p:nvPr>
            <p:ph sz="quarter" idx="11"/>
          </p:nvPr>
        </p:nvSpPr>
        <p:spPr/>
        <p:txBody>
          <a:bodyPr/>
          <a:lstStyle/>
          <a:p>
            <a:r>
              <a:rPr lang="fr-FR" dirty="0">
                <a:solidFill>
                  <a:prstClr val="white">
                    <a:lumMod val="65000"/>
                  </a:prstClr>
                </a:solidFill>
                <a:latin typeface="Calibri" panose="020F0502020204030204"/>
              </a:rPr>
              <a:t>.</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BD283F8E-BFC0-FBC6-A153-01E0812ED4A8}"/>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Rectangle à coins arrondis 35">
            <a:extLst>
              <a:ext uri="{FF2B5EF4-FFF2-40B4-BE49-F238E27FC236}">
                <a16:creationId xmlns:a16="http://schemas.microsoft.com/office/drawing/2014/main" id="{826D8527-0700-C278-74BD-6DA231F84D69}"/>
              </a:ext>
            </a:extLst>
          </p:cNvPr>
          <p:cNvSpPr/>
          <p:nvPr/>
        </p:nvSpPr>
        <p:spPr>
          <a:xfrm>
            <a:off x="792480" y="4427454"/>
            <a:ext cx="2085336" cy="7606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800" b="1" dirty="0"/>
              <a:t>Caractère</a:t>
            </a:r>
          </a:p>
        </p:txBody>
      </p:sp>
      <p:sp>
        <p:nvSpPr>
          <p:cNvPr id="6" name="Flèche droite à entaille 39">
            <a:extLst>
              <a:ext uri="{FF2B5EF4-FFF2-40B4-BE49-F238E27FC236}">
                <a16:creationId xmlns:a16="http://schemas.microsoft.com/office/drawing/2014/main" id="{24A64D24-D2C7-7B50-C361-4F2F3F68C3F2}"/>
              </a:ext>
            </a:extLst>
          </p:cNvPr>
          <p:cNvSpPr/>
          <p:nvPr/>
        </p:nvSpPr>
        <p:spPr>
          <a:xfrm>
            <a:off x="3111758" y="4427454"/>
            <a:ext cx="1150048" cy="849980"/>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600" dirty="0"/>
          </a:p>
        </p:txBody>
      </p:sp>
      <p:sp>
        <p:nvSpPr>
          <p:cNvPr id="7" name="Rectangle à coins arrondis 58">
            <a:extLst>
              <a:ext uri="{FF2B5EF4-FFF2-40B4-BE49-F238E27FC236}">
                <a16:creationId xmlns:a16="http://schemas.microsoft.com/office/drawing/2014/main" id="{F2694F21-4193-ABE9-C477-FE34C726A2F0}"/>
              </a:ext>
            </a:extLst>
          </p:cNvPr>
          <p:cNvSpPr/>
          <p:nvPr/>
        </p:nvSpPr>
        <p:spPr>
          <a:xfrm>
            <a:off x="4495748" y="4382790"/>
            <a:ext cx="2085336" cy="84998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3200" b="1" dirty="0">
                <a:solidFill>
                  <a:schemeClr val="accent5">
                    <a:lumMod val="50000"/>
                  </a:schemeClr>
                </a:solidFill>
              </a:rPr>
              <a:t>Quoi?</a:t>
            </a:r>
            <a:endParaRPr lang="fr-MA" sz="3200" b="1" dirty="0"/>
          </a:p>
        </p:txBody>
      </p:sp>
      <p:sp>
        <p:nvSpPr>
          <p:cNvPr id="8" name="Rectangle à coins arrondis 67">
            <a:extLst>
              <a:ext uri="{FF2B5EF4-FFF2-40B4-BE49-F238E27FC236}">
                <a16:creationId xmlns:a16="http://schemas.microsoft.com/office/drawing/2014/main" id="{9C6FD022-AB95-26D6-D3AF-D1C1DB941E09}"/>
              </a:ext>
            </a:extLst>
          </p:cNvPr>
          <p:cNvSpPr/>
          <p:nvPr/>
        </p:nvSpPr>
        <p:spPr>
          <a:xfrm>
            <a:off x="8380859" y="4338127"/>
            <a:ext cx="3094247" cy="84998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800" b="1" dirty="0">
                <a:solidFill>
                  <a:schemeClr val="accent5">
                    <a:lumMod val="50000"/>
                  </a:schemeClr>
                </a:solidFill>
              </a:rPr>
              <a:t>Groupe sanguin</a:t>
            </a:r>
            <a:endParaRPr lang="fr-MA" sz="2800" b="1" dirty="0"/>
          </a:p>
        </p:txBody>
      </p:sp>
      <p:sp>
        <p:nvSpPr>
          <p:cNvPr id="9" name="Flèche droite à entaille 39">
            <a:extLst>
              <a:ext uri="{FF2B5EF4-FFF2-40B4-BE49-F238E27FC236}">
                <a16:creationId xmlns:a16="http://schemas.microsoft.com/office/drawing/2014/main" id="{7606E7CB-A633-7DB5-4FA6-EC94C587156C}"/>
              </a:ext>
            </a:extLst>
          </p:cNvPr>
          <p:cNvSpPr/>
          <p:nvPr/>
        </p:nvSpPr>
        <p:spPr>
          <a:xfrm>
            <a:off x="6923233" y="4382790"/>
            <a:ext cx="1115477" cy="849980"/>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600" dirty="0"/>
          </a:p>
        </p:txBody>
      </p:sp>
      <p:sp>
        <p:nvSpPr>
          <p:cNvPr id="10" name="Rectangle 9">
            <a:extLst>
              <a:ext uri="{FF2B5EF4-FFF2-40B4-BE49-F238E27FC236}">
                <a16:creationId xmlns:a16="http://schemas.microsoft.com/office/drawing/2014/main" id="{014AA225-BA73-5FF1-0A20-0D58294CF287}"/>
              </a:ext>
            </a:extLst>
          </p:cNvPr>
          <p:cNvSpPr/>
          <p:nvPr/>
        </p:nvSpPr>
        <p:spPr>
          <a:xfrm>
            <a:off x="446468" y="1400878"/>
            <a:ext cx="11379752" cy="1815882"/>
          </a:xfrm>
          <a:prstGeom prst="rect">
            <a:avLst/>
          </a:prstGeom>
        </p:spPr>
        <p:txBody>
          <a:bodyPr wrap="square">
            <a:spAutoFit/>
          </a:bodyPr>
          <a:lstStyle/>
          <a:p>
            <a:endParaRPr lang="fr-FR" sz="2400" dirty="0"/>
          </a:p>
          <a:p>
            <a:pPr algn="ctr"/>
            <a:r>
              <a:rPr lang="fr-FR" sz="2800" dirty="0"/>
              <a:t>La classe de Nizar est composée de 25 élèves. Il interroge ses camarades sur leur </a:t>
            </a:r>
            <a:r>
              <a:rPr lang="fr-FR" sz="3200" b="1" i="1" u="sng" dirty="0">
                <a:solidFill>
                  <a:srgbClr val="FF0000"/>
                </a:solidFill>
              </a:rPr>
              <a:t>groupe sanguin</a:t>
            </a:r>
            <a:r>
              <a:rPr lang="fr-FR" sz="2800" dirty="0"/>
              <a:t>. Voici les réponses.</a:t>
            </a:r>
          </a:p>
          <a:p>
            <a:pPr algn="ctr"/>
            <a:r>
              <a:rPr lang="fr-FR" sz="2800" b="1" dirty="0">
                <a:solidFill>
                  <a:srgbClr val="C00000"/>
                </a:solidFill>
              </a:rPr>
              <a:t>O</a:t>
            </a:r>
            <a:r>
              <a:rPr lang="fr-FR" sz="2800" b="1" dirty="0"/>
              <a:t>, </a:t>
            </a:r>
            <a:r>
              <a:rPr lang="fr-FR" sz="2800" b="1" dirty="0">
                <a:solidFill>
                  <a:srgbClr val="C00000"/>
                </a:solidFill>
              </a:rPr>
              <a:t>O</a:t>
            </a:r>
            <a:r>
              <a:rPr lang="fr-FR" sz="2800" b="1" dirty="0"/>
              <a:t>,</a:t>
            </a:r>
            <a:r>
              <a:rPr lang="fr-FR" sz="2800" b="1" dirty="0">
                <a:solidFill>
                  <a:srgbClr val="00B050"/>
                </a:solidFill>
              </a:rPr>
              <a:t>A</a:t>
            </a:r>
            <a:r>
              <a:rPr lang="fr-FR" sz="2800" b="1" dirty="0"/>
              <a:t>,</a:t>
            </a:r>
            <a:r>
              <a:rPr lang="fr-FR" sz="2800" b="1" dirty="0">
                <a:solidFill>
                  <a:srgbClr val="00B050"/>
                </a:solidFill>
              </a:rPr>
              <a:t>A</a:t>
            </a:r>
            <a:r>
              <a:rPr lang="fr-FR" sz="2800" b="1" dirty="0"/>
              <a:t>,</a:t>
            </a:r>
            <a:r>
              <a:rPr lang="fr-FR" sz="2800" b="1" dirty="0">
                <a:solidFill>
                  <a:srgbClr val="0070C0"/>
                </a:solidFill>
              </a:rPr>
              <a:t>AB</a:t>
            </a:r>
            <a:r>
              <a:rPr lang="fr-FR" sz="2800" b="1" dirty="0"/>
              <a:t>,</a:t>
            </a:r>
            <a:r>
              <a:rPr lang="fr-FR" sz="2800" b="1" dirty="0">
                <a:solidFill>
                  <a:schemeClr val="accent4">
                    <a:lumMod val="50000"/>
                  </a:schemeClr>
                </a:solidFill>
              </a:rPr>
              <a:t>B</a:t>
            </a:r>
            <a:r>
              <a:rPr lang="fr-FR" sz="2800" b="1" dirty="0"/>
              <a:t>,</a:t>
            </a:r>
            <a:r>
              <a:rPr lang="fr-FR" sz="2800" b="1" dirty="0">
                <a:solidFill>
                  <a:schemeClr val="accent4">
                    <a:lumMod val="50000"/>
                  </a:schemeClr>
                </a:solidFill>
              </a:rPr>
              <a:t>B</a:t>
            </a:r>
            <a:r>
              <a:rPr lang="fr-FR" sz="2800" b="1" dirty="0"/>
              <a:t>,</a:t>
            </a:r>
            <a:r>
              <a:rPr lang="fr-FR" sz="2800" b="1" dirty="0">
                <a:solidFill>
                  <a:schemeClr val="accent4">
                    <a:lumMod val="50000"/>
                  </a:schemeClr>
                </a:solidFill>
              </a:rPr>
              <a:t>B</a:t>
            </a:r>
            <a:r>
              <a:rPr lang="fr-FR" sz="2800" b="1" dirty="0"/>
              <a:t>,</a:t>
            </a:r>
            <a:r>
              <a:rPr lang="fr-FR" sz="2800" b="1" dirty="0">
                <a:solidFill>
                  <a:schemeClr val="accent4">
                    <a:lumMod val="50000"/>
                  </a:schemeClr>
                </a:solidFill>
              </a:rPr>
              <a:t>B</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a:t>
            </a:r>
            <a:r>
              <a:rPr lang="fr-FR" sz="2800" b="1" dirty="0">
                <a:solidFill>
                  <a:srgbClr val="C00000"/>
                </a:solidFill>
              </a:rPr>
              <a:t>O</a:t>
            </a:r>
            <a:r>
              <a:rPr lang="fr-FR" sz="2800" b="1" dirty="0"/>
              <a:t>,</a:t>
            </a:r>
            <a:r>
              <a:rPr lang="fr-FR" sz="2800" b="1" dirty="0">
                <a:solidFill>
                  <a:srgbClr val="0070C0"/>
                </a:solidFill>
              </a:rPr>
              <a:t>AB</a:t>
            </a:r>
            <a:r>
              <a:rPr lang="fr-FR" sz="2800" b="1" dirty="0"/>
              <a:t>,</a:t>
            </a:r>
            <a:r>
              <a:rPr lang="fr-FR" sz="2800" b="1" dirty="0">
                <a:solidFill>
                  <a:srgbClr val="00B050"/>
                </a:solidFill>
              </a:rPr>
              <a:t>A</a:t>
            </a:r>
            <a:r>
              <a:rPr lang="fr-FR" sz="2800" b="1" dirty="0"/>
              <a:t>,</a:t>
            </a:r>
            <a:r>
              <a:rPr lang="fr-FR" sz="2800" b="1" dirty="0">
                <a:solidFill>
                  <a:schemeClr val="accent4">
                    <a:lumMod val="50000"/>
                  </a:schemeClr>
                </a:solidFill>
              </a:rPr>
              <a:t>B</a:t>
            </a:r>
            <a:r>
              <a:rPr lang="fr-FR" sz="2800" b="1" dirty="0"/>
              <a:t>,</a:t>
            </a:r>
            <a:r>
              <a:rPr lang="fr-FR" sz="2800" b="1" dirty="0">
                <a:solidFill>
                  <a:srgbClr val="00B050"/>
                </a:solidFill>
              </a:rPr>
              <a:t>A</a:t>
            </a:r>
            <a:r>
              <a:rPr lang="fr-FR" sz="2800" b="1" dirty="0"/>
              <a:t>,</a:t>
            </a:r>
            <a:r>
              <a:rPr lang="fr-FR" sz="2800" b="1" dirty="0">
                <a:solidFill>
                  <a:srgbClr val="00B050"/>
                </a:solidFill>
              </a:rPr>
              <a:t>A</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a:t>
            </a:r>
            <a:r>
              <a:rPr lang="fr-FR" sz="2800" b="1" dirty="0">
                <a:solidFill>
                  <a:srgbClr val="00B050"/>
                </a:solidFill>
              </a:rPr>
              <a:t>A</a:t>
            </a:r>
            <a:r>
              <a:rPr lang="fr-FR" sz="2800" b="1" dirty="0"/>
              <a:t>,</a:t>
            </a:r>
            <a:r>
              <a:rPr lang="fr-FR" sz="2800" b="1" dirty="0">
                <a:solidFill>
                  <a:srgbClr val="00B050"/>
                </a:solidFill>
              </a:rPr>
              <a:t>A</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                                                                                                                                                                                                                                                                                                                     </a:t>
            </a:r>
            <a:endParaRPr lang="fr-FR" sz="2800" b="1" dirty="0">
              <a:solidFill>
                <a:srgbClr val="0070C0"/>
              </a:solidFill>
            </a:endParaRPr>
          </a:p>
        </p:txBody>
      </p:sp>
    </p:spTree>
    <p:extLst>
      <p:ext uri="{BB962C8B-B14F-4D97-AF65-F5344CB8AC3E}">
        <p14:creationId xmlns:p14="http://schemas.microsoft.com/office/powerpoint/2010/main" val="3296077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068E2-15BC-35F3-02DA-CA487A1E1FE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4CD7227-E772-F8A2-3C5D-ADE167148B4C}"/>
              </a:ext>
            </a:extLst>
          </p:cNvPr>
          <p:cNvSpPr>
            <a:spLocks noGrp="1"/>
          </p:cNvSpPr>
          <p:nvPr>
            <p:ph type="title"/>
          </p:nvPr>
        </p:nvSpPr>
        <p:spPr>
          <a:xfrm>
            <a:off x="1030288" y="334005"/>
            <a:ext cx="10277091" cy="267549"/>
          </a:xfrm>
        </p:spPr>
        <p:txBody>
          <a:bodyPr/>
          <a:lstStyle/>
          <a:p>
            <a:r>
              <a:rPr lang="fr-FR" dirty="0"/>
              <a:t> Quelle sont les valeurs du groupe sanguin?</a:t>
            </a:r>
          </a:p>
        </p:txBody>
      </p:sp>
      <p:sp>
        <p:nvSpPr>
          <p:cNvPr id="4" name="Espace réservé du contenu 3">
            <a:extLst>
              <a:ext uri="{FF2B5EF4-FFF2-40B4-BE49-F238E27FC236}">
                <a16:creationId xmlns:a16="http://schemas.microsoft.com/office/drawing/2014/main" id="{6E5C58F4-0BBA-B7F2-9FA1-3D9BD489D650}"/>
              </a:ext>
            </a:extLst>
          </p:cNvPr>
          <p:cNvSpPr>
            <a:spLocks noGrp="1"/>
          </p:cNvSpPr>
          <p:nvPr>
            <p:ph sz="quarter" idx="11"/>
          </p:nvPr>
        </p:nvSpPr>
        <p:spPr/>
        <p:txBody>
          <a:bodyPr/>
          <a:lstStyle/>
          <a:p>
            <a:r>
              <a:rPr lang="fr-FR" dirty="0">
                <a:solidFill>
                  <a:prstClr val="white">
                    <a:lumMod val="65000"/>
                  </a:prstClr>
                </a:solidFill>
                <a:latin typeface="Calibri" panose="020F0502020204030204"/>
              </a:rPr>
              <a:t>.</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8A91EB3D-497D-E6B4-F2BB-23A2B390A091}"/>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1" name="Rectangle à coins arrondis 100">
            <a:extLst>
              <a:ext uri="{FF2B5EF4-FFF2-40B4-BE49-F238E27FC236}">
                <a16:creationId xmlns:a16="http://schemas.microsoft.com/office/drawing/2014/main" id="{AE400D0F-28F1-6614-6BAB-02C649F7C652}"/>
              </a:ext>
            </a:extLst>
          </p:cNvPr>
          <p:cNvSpPr/>
          <p:nvPr/>
        </p:nvSpPr>
        <p:spPr>
          <a:xfrm>
            <a:off x="755375" y="5014280"/>
            <a:ext cx="2916608" cy="80429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Valeurs du caractère</a:t>
            </a:r>
          </a:p>
        </p:txBody>
      </p:sp>
      <p:sp>
        <p:nvSpPr>
          <p:cNvPr id="12" name="Rectangle à coins arrondis 102">
            <a:extLst>
              <a:ext uri="{FF2B5EF4-FFF2-40B4-BE49-F238E27FC236}">
                <a16:creationId xmlns:a16="http://schemas.microsoft.com/office/drawing/2014/main" id="{D6AA89AE-43F6-4C7A-6B34-988AF809244E}"/>
              </a:ext>
            </a:extLst>
          </p:cNvPr>
          <p:cNvSpPr/>
          <p:nvPr/>
        </p:nvSpPr>
        <p:spPr>
          <a:xfrm>
            <a:off x="5082597" y="5014280"/>
            <a:ext cx="1867865" cy="84998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accent5">
                    <a:lumMod val="50000"/>
                  </a:schemeClr>
                </a:solidFill>
              </a:rPr>
              <a:t>Quoi?</a:t>
            </a:r>
            <a:endParaRPr lang="fr-MA" sz="2400" b="1" dirty="0"/>
          </a:p>
        </p:txBody>
      </p:sp>
      <p:sp>
        <p:nvSpPr>
          <p:cNvPr id="13" name="Rectangle à coins arrondis 104">
            <a:extLst>
              <a:ext uri="{FF2B5EF4-FFF2-40B4-BE49-F238E27FC236}">
                <a16:creationId xmlns:a16="http://schemas.microsoft.com/office/drawing/2014/main" id="{357FDCE9-D973-176B-6DEF-7E2196F13440}"/>
              </a:ext>
            </a:extLst>
          </p:cNvPr>
          <p:cNvSpPr/>
          <p:nvPr/>
        </p:nvSpPr>
        <p:spPr>
          <a:xfrm>
            <a:off x="8534535" y="5014280"/>
            <a:ext cx="3094247" cy="84998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accent5">
                    <a:lumMod val="50000"/>
                  </a:schemeClr>
                </a:solidFill>
              </a:rPr>
              <a:t>O; A; B; AB</a:t>
            </a:r>
            <a:endParaRPr lang="fr-MA" sz="2400" b="1" dirty="0"/>
          </a:p>
        </p:txBody>
      </p:sp>
      <p:sp>
        <p:nvSpPr>
          <p:cNvPr id="14" name="Flèche droite à entaille 39">
            <a:extLst>
              <a:ext uri="{FF2B5EF4-FFF2-40B4-BE49-F238E27FC236}">
                <a16:creationId xmlns:a16="http://schemas.microsoft.com/office/drawing/2014/main" id="{875C9DE4-C78F-BAD5-5515-B16431FE112D}"/>
              </a:ext>
            </a:extLst>
          </p:cNvPr>
          <p:cNvSpPr/>
          <p:nvPr/>
        </p:nvSpPr>
        <p:spPr>
          <a:xfrm>
            <a:off x="3845439" y="5014280"/>
            <a:ext cx="1111126" cy="849980"/>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600" dirty="0"/>
          </a:p>
        </p:txBody>
      </p:sp>
      <p:sp>
        <p:nvSpPr>
          <p:cNvPr id="15" name="Flèche droite à entaille 39">
            <a:extLst>
              <a:ext uri="{FF2B5EF4-FFF2-40B4-BE49-F238E27FC236}">
                <a16:creationId xmlns:a16="http://schemas.microsoft.com/office/drawing/2014/main" id="{CDF63DD6-A989-1E61-086D-3E3BAEDFD21C}"/>
              </a:ext>
            </a:extLst>
          </p:cNvPr>
          <p:cNvSpPr/>
          <p:nvPr/>
        </p:nvSpPr>
        <p:spPr>
          <a:xfrm>
            <a:off x="7297376" y="5014280"/>
            <a:ext cx="1111127" cy="849980"/>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600" dirty="0"/>
          </a:p>
        </p:txBody>
      </p:sp>
      <p:sp>
        <p:nvSpPr>
          <p:cNvPr id="16" name="Rectangle 15">
            <a:extLst>
              <a:ext uri="{FF2B5EF4-FFF2-40B4-BE49-F238E27FC236}">
                <a16:creationId xmlns:a16="http://schemas.microsoft.com/office/drawing/2014/main" id="{4AB04858-1075-FABA-52F4-D71A351576F3}"/>
              </a:ext>
            </a:extLst>
          </p:cNvPr>
          <p:cNvSpPr/>
          <p:nvPr/>
        </p:nvSpPr>
        <p:spPr>
          <a:xfrm>
            <a:off x="475031" y="1333428"/>
            <a:ext cx="11379752" cy="2616101"/>
          </a:xfrm>
          <a:prstGeom prst="rect">
            <a:avLst/>
          </a:prstGeom>
        </p:spPr>
        <p:txBody>
          <a:bodyPr wrap="square">
            <a:spAutoFit/>
          </a:bodyPr>
          <a:lstStyle/>
          <a:p>
            <a:endParaRPr lang="fr-FR" sz="2400" dirty="0"/>
          </a:p>
          <a:p>
            <a:pPr algn="ctr"/>
            <a:r>
              <a:rPr lang="fr-FR" sz="2800" dirty="0"/>
              <a:t>La classe de Nizar est composée de 25 élèves. Il interroge ses camarades sur leur groupe sanguin. Voici les réponses.</a:t>
            </a:r>
          </a:p>
          <a:p>
            <a:pPr algn="ctr"/>
            <a:endParaRPr lang="fr-FR" sz="2800" dirty="0"/>
          </a:p>
          <a:p>
            <a:pPr algn="ctr"/>
            <a:r>
              <a:rPr lang="fr-FR" sz="2800" b="1" dirty="0">
                <a:solidFill>
                  <a:srgbClr val="C00000"/>
                </a:solidFill>
              </a:rPr>
              <a:t>O</a:t>
            </a:r>
            <a:r>
              <a:rPr lang="fr-FR" sz="2800" b="1" dirty="0"/>
              <a:t>, </a:t>
            </a:r>
            <a:r>
              <a:rPr lang="fr-FR" sz="2800" b="1" dirty="0">
                <a:solidFill>
                  <a:srgbClr val="C00000"/>
                </a:solidFill>
              </a:rPr>
              <a:t>O</a:t>
            </a:r>
            <a:r>
              <a:rPr lang="fr-FR" sz="2800" b="1" dirty="0"/>
              <a:t>,</a:t>
            </a:r>
            <a:r>
              <a:rPr lang="fr-FR" sz="2800" b="1" dirty="0">
                <a:solidFill>
                  <a:srgbClr val="00B050"/>
                </a:solidFill>
              </a:rPr>
              <a:t>A</a:t>
            </a:r>
            <a:r>
              <a:rPr lang="fr-FR" sz="2800" b="1" dirty="0"/>
              <a:t>,</a:t>
            </a:r>
            <a:r>
              <a:rPr lang="fr-FR" sz="2800" b="1" dirty="0">
                <a:solidFill>
                  <a:srgbClr val="00B050"/>
                </a:solidFill>
              </a:rPr>
              <a:t>A</a:t>
            </a:r>
            <a:r>
              <a:rPr lang="fr-FR" sz="2800" b="1" dirty="0"/>
              <a:t>,</a:t>
            </a:r>
            <a:r>
              <a:rPr lang="fr-FR" sz="2800" b="1" dirty="0">
                <a:solidFill>
                  <a:srgbClr val="0070C0"/>
                </a:solidFill>
              </a:rPr>
              <a:t>AB</a:t>
            </a:r>
            <a:r>
              <a:rPr lang="fr-FR" sz="2800" b="1" dirty="0"/>
              <a:t>,</a:t>
            </a:r>
            <a:r>
              <a:rPr lang="fr-FR" sz="2800" b="1" dirty="0">
                <a:solidFill>
                  <a:schemeClr val="accent4">
                    <a:lumMod val="50000"/>
                  </a:schemeClr>
                </a:solidFill>
              </a:rPr>
              <a:t>B</a:t>
            </a:r>
            <a:r>
              <a:rPr lang="fr-FR" sz="2800" b="1" dirty="0"/>
              <a:t>,</a:t>
            </a:r>
            <a:r>
              <a:rPr lang="fr-FR" sz="2800" b="1" dirty="0">
                <a:solidFill>
                  <a:schemeClr val="accent4">
                    <a:lumMod val="50000"/>
                  </a:schemeClr>
                </a:solidFill>
              </a:rPr>
              <a:t>B</a:t>
            </a:r>
            <a:r>
              <a:rPr lang="fr-FR" sz="2800" b="1" dirty="0"/>
              <a:t>,</a:t>
            </a:r>
            <a:r>
              <a:rPr lang="fr-FR" sz="2800" b="1" dirty="0">
                <a:solidFill>
                  <a:schemeClr val="accent4">
                    <a:lumMod val="50000"/>
                  </a:schemeClr>
                </a:solidFill>
              </a:rPr>
              <a:t>B</a:t>
            </a:r>
            <a:r>
              <a:rPr lang="fr-FR" sz="2800" b="1" dirty="0"/>
              <a:t>,</a:t>
            </a:r>
            <a:r>
              <a:rPr lang="fr-FR" sz="2800" b="1" dirty="0">
                <a:solidFill>
                  <a:schemeClr val="accent4">
                    <a:lumMod val="50000"/>
                  </a:schemeClr>
                </a:solidFill>
              </a:rPr>
              <a:t>B</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a:t>
            </a:r>
            <a:r>
              <a:rPr lang="fr-FR" sz="2800" b="1" dirty="0">
                <a:solidFill>
                  <a:srgbClr val="C00000"/>
                </a:solidFill>
              </a:rPr>
              <a:t>O</a:t>
            </a:r>
            <a:r>
              <a:rPr lang="fr-FR" sz="2800" b="1" dirty="0"/>
              <a:t>,</a:t>
            </a:r>
            <a:r>
              <a:rPr lang="fr-FR" sz="2800" b="1" dirty="0">
                <a:solidFill>
                  <a:srgbClr val="0070C0"/>
                </a:solidFill>
              </a:rPr>
              <a:t>AB</a:t>
            </a:r>
            <a:r>
              <a:rPr lang="fr-FR" sz="2800" b="1" dirty="0"/>
              <a:t>,</a:t>
            </a:r>
            <a:r>
              <a:rPr lang="fr-FR" sz="2800" b="1" dirty="0">
                <a:solidFill>
                  <a:srgbClr val="00B050"/>
                </a:solidFill>
              </a:rPr>
              <a:t>A</a:t>
            </a:r>
            <a:r>
              <a:rPr lang="fr-FR" sz="2800" b="1" dirty="0"/>
              <a:t>,</a:t>
            </a:r>
            <a:r>
              <a:rPr lang="fr-FR" sz="2800" b="1" dirty="0">
                <a:solidFill>
                  <a:schemeClr val="accent4">
                    <a:lumMod val="50000"/>
                  </a:schemeClr>
                </a:solidFill>
              </a:rPr>
              <a:t>B</a:t>
            </a:r>
            <a:r>
              <a:rPr lang="fr-FR" sz="2800" b="1" dirty="0"/>
              <a:t>,</a:t>
            </a:r>
            <a:r>
              <a:rPr lang="fr-FR" sz="2800" b="1" dirty="0">
                <a:solidFill>
                  <a:srgbClr val="00B050"/>
                </a:solidFill>
              </a:rPr>
              <a:t>A</a:t>
            </a:r>
            <a:r>
              <a:rPr lang="fr-FR" sz="2800" b="1" dirty="0"/>
              <a:t>,</a:t>
            </a:r>
            <a:r>
              <a:rPr lang="fr-FR" sz="2800" b="1" dirty="0">
                <a:solidFill>
                  <a:srgbClr val="00B050"/>
                </a:solidFill>
              </a:rPr>
              <a:t>A</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a:t>
            </a:r>
            <a:r>
              <a:rPr lang="fr-FR" sz="2800" b="1" dirty="0">
                <a:solidFill>
                  <a:srgbClr val="00B050"/>
                </a:solidFill>
              </a:rPr>
              <a:t>A</a:t>
            </a:r>
            <a:r>
              <a:rPr lang="fr-FR" sz="2800" b="1" dirty="0"/>
              <a:t>,</a:t>
            </a:r>
            <a:r>
              <a:rPr lang="fr-FR" sz="2800" b="1" dirty="0">
                <a:solidFill>
                  <a:srgbClr val="00B050"/>
                </a:solidFill>
              </a:rPr>
              <a:t>A</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 </a:t>
            </a:r>
          </a:p>
          <a:p>
            <a:pPr algn="ctr"/>
            <a:r>
              <a:rPr lang="fr-FR" sz="2800" b="1" dirty="0"/>
              <a:t>                                                                                                                                                                                                                                                                                                                    </a:t>
            </a:r>
            <a:endParaRPr lang="fr-FR" sz="2800" b="1" dirty="0">
              <a:solidFill>
                <a:srgbClr val="0070C0"/>
              </a:solidFill>
            </a:endParaRPr>
          </a:p>
        </p:txBody>
      </p:sp>
      <p:sp>
        <p:nvSpPr>
          <p:cNvPr id="17" name="Ellipse 16">
            <a:extLst>
              <a:ext uri="{FF2B5EF4-FFF2-40B4-BE49-F238E27FC236}">
                <a16:creationId xmlns:a16="http://schemas.microsoft.com/office/drawing/2014/main" id="{BB06A26E-72DA-608F-638A-9F569CDE0460}"/>
              </a:ext>
            </a:extLst>
          </p:cNvPr>
          <p:cNvSpPr/>
          <p:nvPr/>
        </p:nvSpPr>
        <p:spPr>
          <a:xfrm>
            <a:off x="475031" y="2663687"/>
            <a:ext cx="11379752" cy="1242391"/>
          </a:xfrm>
          <a:prstGeom prst="ellipse">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91199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83E1C-98C2-FF90-DB70-0F7EDD4BAC5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FAA4E77-F9EC-4C5E-FDD1-4A31E0B052C4}"/>
              </a:ext>
            </a:extLst>
          </p:cNvPr>
          <p:cNvSpPr>
            <a:spLocks noGrp="1"/>
          </p:cNvSpPr>
          <p:nvPr>
            <p:ph type="title"/>
          </p:nvPr>
        </p:nvSpPr>
        <p:spPr>
          <a:xfrm>
            <a:off x="1030288" y="334005"/>
            <a:ext cx="10277091" cy="267549"/>
          </a:xfrm>
        </p:spPr>
        <p:txBody>
          <a:bodyPr/>
          <a:lstStyle/>
          <a:p>
            <a:r>
              <a:rPr lang="fr-FR" dirty="0"/>
              <a:t> Quelle est la nature des valeurs du caractère étudié?</a:t>
            </a:r>
          </a:p>
        </p:txBody>
      </p:sp>
      <p:sp>
        <p:nvSpPr>
          <p:cNvPr id="4" name="Espace réservé du contenu 3">
            <a:extLst>
              <a:ext uri="{FF2B5EF4-FFF2-40B4-BE49-F238E27FC236}">
                <a16:creationId xmlns:a16="http://schemas.microsoft.com/office/drawing/2014/main" id="{ECD3F4DC-ECD3-0F3D-E9D6-3273B0635330}"/>
              </a:ext>
            </a:extLst>
          </p:cNvPr>
          <p:cNvSpPr>
            <a:spLocks noGrp="1"/>
          </p:cNvSpPr>
          <p:nvPr>
            <p:ph sz="quarter" idx="11"/>
          </p:nvPr>
        </p:nvSpPr>
        <p:spPr/>
        <p:txBody>
          <a:bodyPr/>
          <a:lstStyle/>
          <a:p>
            <a:r>
              <a:rPr lang="fr-FR" dirty="0">
                <a:solidFill>
                  <a:prstClr val="white">
                    <a:lumMod val="65000"/>
                  </a:prstClr>
                </a:solidFill>
                <a:latin typeface="Calibri" panose="020F0502020204030204"/>
              </a:rPr>
              <a:t>.</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F3D427AA-746A-2AC4-F052-B7CF6792499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Rectangle à coins arrondis 100">
            <a:extLst>
              <a:ext uri="{FF2B5EF4-FFF2-40B4-BE49-F238E27FC236}">
                <a16:creationId xmlns:a16="http://schemas.microsoft.com/office/drawing/2014/main" id="{9F7CD78B-E632-7079-C366-111F60B4CBF5}"/>
              </a:ext>
            </a:extLst>
          </p:cNvPr>
          <p:cNvSpPr/>
          <p:nvPr/>
        </p:nvSpPr>
        <p:spPr>
          <a:xfrm>
            <a:off x="2633869" y="4034071"/>
            <a:ext cx="8010939" cy="80429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Les valeurs du caractère étudié ne sont pas des nombres</a:t>
            </a:r>
          </a:p>
        </p:txBody>
      </p:sp>
      <p:sp>
        <p:nvSpPr>
          <p:cNvPr id="6" name="Rectangle à coins arrondis 104">
            <a:extLst>
              <a:ext uri="{FF2B5EF4-FFF2-40B4-BE49-F238E27FC236}">
                <a16:creationId xmlns:a16="http://schemas.microsoft.com/office/drawing/2014/main" id="{76C154B3-AC11-C280-3641-36D9987C776D}"/>
              </a:ext>
            </a:extLst>
          </p:cNvPr>
          <p:cNvSpPr/>
          <p:nvPr/>
        </p:nvSpPr>
        <p:spPr>
          <a:xfrm>
            <a:off x="1894107" y="5674015"/>
            <a:ext cx="9490461" cy="84998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accent5">
                    <a:lumMod val="50000"/>
                  </a:schemeClr>
                </a:solidFill>
              </a:rPr>
              <a:t>Je dis que ce caractère est qualitatif</a:t>
            </a:r>
            <a:endParaRPr lang="fr-MA" sz="2400" b="1" dirty="0"/>
          </a:p>
        </p:txBody>
      </p:sp>
      <p:sp>
        <p:nvSpPr>
          <p:cNvPr id="7" name="Flèche droite à entaille 39">
            <a:extLst>
              <a:ext uri="{FF2B5EF4-FFF2-40B4-BE49-F238E27FC236}">
                <a16:creationId xmlns:a16="http://schemas.microsoft.com/office/drawing/2014/main" id="{E417C13A-29E4-E7D2-E77E-D568075E51B5}"/>
              </a:ext>
            </a:extLst>
          </p:cNvPr>
          <p:cNvSpPr/>
          <p:nvPr/>
        </p:nvSpPr>
        <p:spPr>
          <a:xfrm rot="5228316">
            <a:off x="6282209" y="5007319"/>
            <a:ext cx="714258" cy="562942"/>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600" dirty="0"/>
          </a:p>
        </p:txBody>
      </p:sp>
      <p:sp>
        <p:nvSpPr>
          <p:cNvPr id="8" name="Rectangle 7">
            <a:extLst>
              <a:ext uri="{FF2B5EF4-FFF2-40B4-BE49-F238E27FC236}">
                <a16:creationId xmlns:a16="http://schemas.microsoft.com/office/drawing/2014/main" id="{E5E373D5-CA26-D6A5-FEFA-5CACE0B5595F}"/>
              </a:ext>
            </a:extLst>
          </p:cNvPr>
          <p:cNvSpPr/>
          <p:nvPr/>
        </p:nvSpPr>
        <p:spPr>
          <a:xfrm>
            <a:off x="475031" y="1333428"/>
            <a:ext cx="11379752" cy="2246769"/>
          </a:xfrm>
          <a:prstGeom prst="rect">
            <a:avLst/>
          </a:prstGeom>
        </p:spPr>
        <p:txBody>
          <a:bodyPr wrap="square">
            <a:spAutoFit/>
          </a:bodyPr>
          <a:lstStyle/>
          <a:p>
            <a:pPr algn="ctr"/>
            <a:r>
              <a:rPr lang="fr-FR" sz="2800" dirty="0"/>
              <a:t>La classe de Nizar est composée de 25 élèves. Il interroge ses camarades sur leur groupe sanguin. Voici les réponses.</a:t>
            </a:r>
          </a:p>
          <a:p>
            <a:pPr algn="ctr"/>
            <a:endParaRPr lang="fr-FR" sz="2800" dirty="0"/>
          </a:p>
          <a:p>
            <a:pPr algn="ctr"/>
            <a:r>
              <a:rPr lang="fr-FR" sz="2800" b="1" dirty="0">
                <a:solidFill>
                  <a:srgbClr val="C00000"/>
                </a:solidFill>
              </a:rPr>
              <a:t>O</a:t>
            </a:r>
            <a:r>
              <a:rPr lang="fr-FR" sz="2800" b="1" dirty="0"/>
              <a:t>, </a:t>
            </a:r>
            <a:r>
              <a:rPr lang="fr-FR" sz="2800" b="1" dirty="0">
                <a:solidFill>
                  <a:srgbClr val="C00000"/>
                </a:solidFill>
              </a:rPr>
              <a:t>O</a:t>
            </a:r>
            <a:r>
              <a:rPr lang="fr-FR" sz="2800" b="1" dirty="0"/>
              <a:t>,</a:t>
            </a:r>
            <a:r>
              <a:rPr lang="fr-FR" sz="2800" b="1" dirty="0">
                <a:solidFill>
                  <a:srgbClr val="00B050"/>
                </a:solidFill>
              </a:rPr>
              <a:t>A</a:t>
            </a:r>
            <a:r>
              <a:rPr lang="fr-FR" sz="2800" b="1" dirty="0"/>
              <a:t>,</a:t>
            </a:r>
            <a:r>
              <a:rPr lang="fr-FR" sz="2800" b="1" dirty="0">
                <a:solidFill>
                  <a:srgbClr val="00B050"/>
                </a:solidFill>
              </a:rPr>
              <a:t>A</a:t>
            </a:r>
            <a:r>
              <a:rPr lang="fr-FR" sz="2800" b="1" dirty="0"/>
              <a:t>,</a:t>
            </a:r>
            <a:r>
              <a:rPr lang="fr-FR" sz="2800" b="1" dirty="0">
                <a:solidFill>
                  <a:srgbClr val="0070C0"/>
                </a:solidFill>
              </a:rPr>
              <a:t>AB</a:t>
            </a:r>
            <a:r>
              <a:rPr lang="fr-FR" sz="2800" b="1" dirty="0"/>
              <a:t>,</a:t>
            </a:r>
            <a:r>
              <a:rPr lang="fr-FR" sz="2800" b="1" dirty="0">
                <a:solidFill>
                  <a:schemeClr val="accent4">
                    <a:lumMod val="50000"/>
                  </a:schemeClr>
                </a:solidFill>
              </a:rPr>
              <a:t>B</a:t>
            </a:r>
            <a:r>
              <a:rPr lang="fr-FR" sz="2800" b="1" dirty="0"/>
              <a:t>,</a:t>
            </a:r>
            <a:r>
              <a:rPr lang="fr-FR" sz="2800" b="1" dirty="0">
                <a:solidFill>
                  <a:schemeClr val="accent4">
                    <a:lumMod val="50000"/>
                  </a:schemeClr>
                </a:solidFill>
              </a:rPr>
              <a:t>B</a:t>
            </a:r>
            <a:r>
              <a:rPr lang="fr-FR" sz="2800" b="1" dirty="0"/>
              <a:t>,</a:t>
            </a:r>
            <a:r>
              <a:rPr lang="fr-FR" sz="2800" b="1" dirty="0">
                <a:solidFill>
                  <a:schemeClr val="accent4">
                    <a:lumMod val="50000"/>
                  </a:schemeClr>
                </a:solidFill>
              </a:rPr>
              <a:t>B</a:t>
            </a:r>
            <a:r>
              <a:rPr lang="fr-FR" sz="2800" b="1" dirty="0"/>
              <a:t>,</a:t>
            </a:r>
            <a:r>
              <a:rPr lang="fr-FR" sz="2800" b="1" dirty="0">
                <a:solidFill>
                  <a:schemeClr val="accent4">
                    <a:lumMod val="50000"/>
                  </a:schemeClr>
                </a:solidFill>
              </a:rPr>
              <a:t>B</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a:t>
            </a:r>
            <a:r>
              <a:rPr lang="fr-FR" sz="2800" b="1" dirty="0">
                <a:solidFill>
                  <a:srgbClr val="C00000"/>
                </a:solidFill>
              </a:rPr>
              <a:t>O</a:t>
            </a:r>
            <a:r>
              <a:rPr lang="fr-FR" sz="2800" b="1" dirty="0"/>
              <a:t>,</a:t>
            </a:r>
            <a:r>
              <a:rPr lang="fr-FR" sz="2800" b="1" dirty="0">
                <a:solidFill>
                  <a:srgbClr val="0070C0"/>
                </a:solidFill>
              </a:rPr>
              <a:t>AB</a:t>
            </a:r>
            <a:r>
              <a:rPr lang="fr-FR" sz="2800" b="1" dirty="0"/>
              <a:t>,</a:t>
            </a:r>
            <a:r>
              <a:rPr lang="fr-FR" sz="2800" b="1" dirty="0">
                <a:solidFill>
                  <a:srgbClr val="00B050"/>
                </a:solidFill>
              </a:rPr>
              <a:t>A</a:t>
            </a:r>
            <a:r>
              <a:rPr lang="fr-FR" sz="2800" b="1" dirty="0"/>
              <a:t>,</a:t>
            </a:r>
            <a:r>
              <a:rPr lang="fr-FR" sz="2800" b="1" dirty="0">
                <a:solidFill>
                  <a:schemeClr val="accent4">
                    <a:lumMod val="50000"/>
                  </a:schemeClr>
                </a:solidFill>
              </a:rPr>
              <a:t>B</a:t>
            </a:r>
            <a:r>
              <a:rPr lang="fr-FR" sz="2800" b="1" dirty="0"/>
              <a:t>,</a:t>
            </a:r>
            <a:r>
              <a:rPr lang="fr-FR" sz="2800" b="1" dirty="0">
                <a:solidFill>
                  <a:srgbClr val="00B050"/>
                </a:solidFill>
              </a:rPr>
              <a:t>A</a:t>
            </a:r>
            <a:r>
              <a:rPr lang="fr-FR" sz="2800" b="1" dirty="0"/>
              <a:t>,</a:t>
            </a:r>
            <a:r>
              <a:rPr lang="fr-FR" sz="2800" b="1" dirty="0">
                <a:solidFill>
                  <a:srgbClr val="00B050"/>
                </a:solidFill>
              </a:rPr>
              <a:t>A</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a:t>
            </a:r>
            <a:r>
              <a:rPr lang="fr-FR" sz="2800" b="1" dirty="0">
                <a:solidFill>
                  <a:srgbClr val="00B050"/>
                </a:solidFill>
              </a:rPr>
              <a:t>A</a:t>
            </a:r>
            <a:r>
              <a:rPr lang="fr-FR" sz="2800" b="1" dirty="0"/>
              <a:t>,</a:t>
            </a:r>
            <a:r>
              <a:rPr lang="fr-FR" sz="2800" b="1" dirty="0">
                <a:solidFill>
                  <a:srgbClr val="00B050"/>
                </a:solidFill>
              </a:rPr>
              <a:t>A</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 </a:t>
            </a:r>
          </a:p>
          <a:p>
            <a:pPr algn="ctr"/>
            <a:r>
              <a:rPr lang="fr-FR" sz="2800" b="1" dirty="0"/>
              <a:t>                                                                                                                                                                                                                                                                                                                    </a:t>
            </a:r>
            <a:endParaRPr lang="fr-FR" sz="2800" b="1" dirty="0">
              <a:solidFill>
                <a:srgbClr val="0070C0"/>
              </a:solidFill>
            </a:endParaRPr>
          </a:p>
        </p:txBody>
      </p:sp>
      <p:sp>
        <p:nvSpPr>
          <p:cNvPr id="9" name="Ellipse 8">
            <a:extLst>
              <a:ext uri="{FF2B5EF4-FFF2-40B4-BE49-F238E27FC236}">
                <a16:creationId xmlns:a16="http://schemas.microsoft.com/office/drawing/2014/main" id="{AC46367C-BB23-D720-C192-5E4F8A0397F6}"/>
              </a:ext>
            </a:extLst>
          </p:cNvPr>
          <p:cNvSpPr/>
          <p:nvPr/>
        </p:nvSpPr>
        <p:spPr>
          <a:xfrm>
            <a:off x="554039" y="2175418"/>
            <a:ext cx="11083922" cy="1558288"/>
          </a:xfrm>
          <a:prstGeom prst="ellipse">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6171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14AA9-02C8-0D41-5F16-9792BFDE7E1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7E8C46A-3786-398F-4B50-65E56A713F7F}"/>
              </a:ext>
            </a:extLst>
          </p:cNvPr>
          <p:cNvSpPr>
            <a:spLocks noGrp="1"/>
          </p:cNvSpPr>
          <p:nvPr>
            <p:ph type="title"/>
          </p:nvPr>
        </p:nvSpPr>
        <p:spPr>
          <a:xfrm>
            <a:off x="1030288" y="334005"/>
            <a:ext cx="10277091" cy="267549"/>
          </a:xfrm>
        </p:spPr>
        <p:txBody>
          <a:bodyPr/>
          <a:lstStyle/>
          <a:p>
            <a:r>
              <a:rPr lang="fr-FR" dirty="0"/>
              <a:t>Voici le lexique statistique de base que  j’ai défini pour cette série statistique:</a:t>
            </a:r>
          </a:p>
        </p:txBody>
      </p:sp>
      <p:sp>
        <p:nvSpPr>
          <p:cNvPr id="4" name="Espace réservé du contenu 3">
            <a:extLst>
              <a:ext uri="{FF2B5EF4-FFF2-40B4-BE49-F238E27FC236}">
                <a16:creationId xmlns:a16="http://schemas.microsoft.com/office/drawing/2014/main" id="{317D7C87-D5E9-E5CE-65B3-E5F0878E23DA}"/>
              </a:ext>
            </a:extLst>
          </p:cNvPr>
          <p:cNvSpPr>
            <a:spLocks noGrp="1"/>
          </p:cNvSpPr>
          <p:nvPr>
            <p:ph sz="quarter" idx="11"/>
          </p:nvPr>
        </p:nvSpPr>
        <p:spPr/>
        <p:txBody>
          <a:bodyPr/>
          <a:lstStyle/>
          <a:p>
            <a:r>
              <a:rPr lang="fr-FR" dirty="0">
                <a:solidFill>
                  <a:prstClr val="white">
                    <a:lumMod val="65000"/>
                  </a:prstClr>
                </a:solidFill>
                <a:latin typeface="Calibri" panose="020F0502020204030204"/>
              </a:rPr>
              <a:t>.</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A45F8D11-2CFF-4FE3-1B9F-33110A315911}"/>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1" name="Image 10">
            <a:extLst>
              <a:ext uri="{FF2B5EF4-FFF2-40B4-BE49-F238E27FC236}">
                <a16:creationId xmlns:a16="http://schemas.microsoft.com/office/drawing/2014/main" id="{568E6FF1-23B9-7C55-DC6C-4E136C8D1B8A}"/>
              </a:ext>
            </a:extLst>
          </p:cNvPr>
          <p:cNvPicPr>
            <a:picLocks noChangeAspect="1"/>
          </p:cNvPicPr>
          <p:nvPr/>
        </p:nvPicPr>
        <p:blipFill>
          <a:blip r:embed="rId3"/>
          <a:stretch>
            <a:fillRect/>
          </a:stretch>
        </p:blipFill>
        <p:spPr>
          <a:xfrm>
            <a:off x="583659" y="1196627"/>
            <a:ext cx="11024681" cy="750413"/>
          </a:xfrm>
          <a:prstGeom prst="rect">
            <a:avLst/>
          </a:prstGeom>
        </p:spPr>
      </p:pic>
      <p:pic>
        <p:nvPicPr>
          <p:cNvPr id="13" name="Image 12">
            <a:extLst>
              <a:ext uri="{FF2B5EF4-FFF2-40B4-BE49-F238E27FC236}">
                <a16:creationId xmlns:a16="http://schemas.microsoft.com/office/drawing/2014/main" id="{C17AAC0F-71F3-8EB2-10B1-C2B59BA7AE95}"/>
              </a:ext>
            </a:extLst>
          </p:cNvPr>
          <p:cNvPicPr>
            <a:picLocks noChangeAspect="1"/>
          </p:cNvPicPr>
          <p:nvPr/>
        </p:nvPicPr>
        <p:blipFill>
          <a:blip r:embed="rId4"/>
          <a:stretch>
            <a:fillRect/>
          </a:stretch>
        </p:blipFill>
        <p:spPr>
          <a:xfrm>
            <a:off x="355870" y="2332104"/>
            <a:ext cx="11028017" cy="700830"/>
          </a:xfrm>
          <a:prstGeom prst="rect">
            <a:avLst/>
          </a:prstGeom>
        </p:spPr>
      </p:pic>
      <p:pic>
        <p:nvPicPr>
          <p:cNvPr id="15" name="Image 14">
            <a:extLst>
              <a:ext uri="{FF2B5EF4-FFF2-40B4-BE49-F238E27FC236}">
                <a16:creationId xmlns:a16="http://schemas.microsoft.com/office/drawing/2014/main" id="{2D6F50FA-10EA-2FBF-FBF4-CFD0EF1ED6BB}"/>
              </a:ext>
            </a:extLst>
          </p:cNvPr>
          <p:cNvPicPr>
            <a:picLocks noChangeAspect="1"/>
          </p:cNvPicPr>
          <p:nvPr/>
        </p:nvPicPr>
        <p:blipFill>
          <a:blip r:embed="rId5"/>
          <a:stretch>
            <a:fillRect/>
          </a:stretch>
        </p:blipFill>
        <p:spPr>
          <a:xfrm>
            <a:off x="478272" y="3418214"/>
            <a:ext cx="11406251" cy="750412"/>
          </a:xfrm>
          <a:prstGeom prst="rect">
            <a:avLst/>
          </a:prstGeom>
        </p:spPr>
      </p:pic>
      <p:pic>
        <p:nvPicPr>
          <p:cNvPr id="17" name="Image 16">
            <a:extLst>
              <a:ext uri="{FF2B5EF4-FFF2-40B4-BE49-F238E27FC236}">
                <a16:creationId xmlns:a16="http://schemas.microsoft.com/office/drawing/2014/main" id="{296EFFD2-C88B-D931-53B9-263367CB55A1}"/>
              </a:ext>
            </a:extLst>
          </p:cNvPr>
          <p:cNvPicPr>
            <a:picLocks noChangeAspect="1"/>
          </p:cNvPicPr>
          <p:nvPr/>
        </p:nvPicPr>
        <p:blipFill>
          <a:blip r:embed="rId6"/>
          <a:stretch>
            <a:fillRect/>
          </a:stretch>
        </p:blipFill>
        <p:spPr>
          <a:xfrm>
            <a:off x="355870" y="4428629"/>
            <a:ext cx="11480260" cy="700830"/>
          </a:xfrm>
          <a:prstGeom prst="rect">
            <a:avLst/>
          </a:prstGeom>
        </p:spPr>
      </p:pic>
      <p:pic>
        <p:nvPicPr>
          <p:cNvPr id="19" name="Image 18">
            <a:extLst>
              <a:ext uri="{FF2B5EF4-FFF2-40B4-BE49-F238E27FC236}">
                <a16:creationId xmlns:a16="http://schemas.microsoft.com/office/drawing/2014/main" id="{A93E56C4-40E6-06ED-C6DC-EADC5725BA7C}"/>
              </a:ext>
            </a:extLst>
          </p:cNvPr>
          <p:cNvPicPr>
            <a:picLocks noChangeAspect="1"/>
          </p:cNvPicPr>
          <p:nvPr/>
        </p:nvPicPr>
        <p:blipFill>
          <a:blip r:embed="rId7"/>
          <a:stretch>
            <a:fillRect/>
          </a:stretch>
        </p:blipFill>
        <p:spPr>
          <a:xfrm>
            <a:off x="461254" y="5758962"/>
            <a:ext cx="11374876" cy="680832"/>
          </a:xfrm>
          <a:prstGeom prst="rect">
            <a:avLst/>
          </a:prstGeom>
        </p:spPr>
      </p:pic>
    </p:spTree>
    <p:extLst>
      <p:ext uri="{BB962C8B-B14F-4D97-AF65-F5344CB8AC3E}">
        <p14:creationId xmlns:p14="http://schemas.microsoft.com/office/powerpoint/2010/main" val="3883947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D70E5-446C-D6F3-7476-5A8E4CFCEBC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7B3EB91-1E57-5952-1283-E0521DD5D67A}"/>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8946570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237339-B4B9-9EF1-050C-66478E669F3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5D2D6FA-4E15-5928-A852-F08D3D4C2487}"/>
              </a:ext>
            </a:extLst>
          </p:cNvPr>
          <p:cNvSpPr>
            <a:spLocks noGrp="1"/>
          </p:cNvSpPr>
          <p:nvPr>
            <p:ph type="title"/>
          </p:nvPr>
        </p:nvSpPr>
        <p:spPr/>
        <p:txBody>
          <a:bodyPr/>
          <a:lstStyle/>
          <a:p>
            <a:r>
              <a:rPr lang="fr-FR" dirty="0"/>
              <a:t>Nous allons examiner la situation suivante:</a:t>
            </a:r>
          </a:p>
        </p:txBody>
      </p:sp>
      <p:sp>
        <p:nvSpPr>
          <p:cNvPr id="4" name="Espace réservé du contenu 3">
            <a:extLst>
              <a:ext uri="{FF2B5EF4-FFF2-40B4-BE49-F238E27FC236}">
                <a16:creationId xmlns:a16="http://schemas.microsoft.com/office/drawing/2014/main" id="{9AE18AFD-FC8C-BCF4-38C4-61D24FC3E404}"/>
              </a:ext>
            </a:extLst>
          </p:cNvPr>
          <p:cNvSpPr>
            <a:spLocks noGrp="1"/>
          </p:cNvSpPr>
          <p:nvPr>
            <p:ph sz="quarter" idx="11"/>
          </p:nvPr>
        </p:nvSpPr>
        <p:spPr>
          <a:xfrm>
            <a:off x="800286" y="586327"/>
            <a:ext cx="10558061" cy="287134"/>
          </a:xfrm>
        </p:spPr>
        <p:txBody>
          <a:bodyPr/>
          <a:lstStyle/>
          <a:p>
            <a:r>
              <a:rPr lang="fr-FR" dirty="0">
                <a:solidFill>
                  <a:prstClr val="white">
                    <a:lumMod val="65000"/>
                  </a:prstClr>
                </a:solidFill>
                <a:latin typeface="Calibri" panose="020F0502020204030204"/>
              </a:rPr>
              <a:t>L’enseignant explique la situation</a:t>
            </a:r>
          </a:p>
        </p:txBody>
      </p:sp>
      <p:grpSp>
        <p:nvGrpSpPr>
          <p:cNvPr id="10" name="Groupe 9">
            <a:extLst>
              <a:ext uri="{FF2B5EF4-FFF2-40B4-BE49-F238E27FC236}">
                <a16:creationId xmlns:a16="http://schemas.microsoft.com/office/drawing/2014/main" id="{97AF11AB-B057-347A-F402-0CB228DEBBD2}"/>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EC66250B-1034-995C-8AAE-7C2CEC253AAB}"/>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B6989359-4C2A-2DD5-6F3E-4F17554A0706}"/>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3" name="ZoneTexte 2">
            <a:extLst>
              <a:ext uri="{FF2B5EF4-FFF2-40B4-BE49-F238E27FC236}">
                <a16:creationId xmlns:a16="http://schemas.microsoft.com/office/drawing/2014/main" id="{90E95F81-4283-8955-857E-B264B8F2F7A2}"/>
              </a:ext>
            </a:extLst>
          </p:cNvPr>
          <p:cNvSpPr txBox="1"/>
          <p:nvPr/>
        </p:nvSpPr>
        <p:spPr>
          <a:xfrm>
            <a:off x="416472" y="1296014"/>
            <a:ext cx="11325691" cy="4832092"/>
          </a:xfrm>
          <a:prstGeom prst="rect">
            <a:avLst/>
          </a:prstGeom>
          <a:noFill/>
        </p:spPr>
        <p:txBody>
          <a:bodyPr wrap="square">
            <a:spAutoFit/>
          </a:bodyPr>
          <a:lstStyle/>
          <a:p>
            <a:pPr algn="just"/>
            <a:r>
              <a:rPr lang="fr-FR" sz="3600" dirty="0"/>
              <a:t>Dans une classe 1AC3 composée  de 30 élèves , on demande à chaque élève son  animal préféré. Voici les réponses :</a:t>
            </a:r>
          </a:p>
          <a:p>
            <a:pPr algn="ctr"/>
            <a:r>
              <a:rPr lang="fr-FR" sz="4000" b="1" i="1" dirty="0">
                <a:solidFill>
                  <a:schemeClr val="accent4"/>
                </a:solidFill>
              </a:rPr>
              <a:t>Chat</a:t>
            </a:r>
            <a:r>
              <a:rPr lang="fr-FR" sz="4000" b="1" i="1" dirty="0"/>
              <a:t>, </a:t>
            </a:r>
            <a:r>
              <a:rPr lang="fr-FR" sz="4000" b="1" i="1" dirty="0">
                <a:solidFill>
                  <a:srgbClr val="FF0000"/>
                </a:solidFill>
              </a:rPr>
              <a:t>Chien</a:t>
            </a:r>
            <a:r>
              <a:rPr lang="fr-FR" sz="4000" b="1" i="1" dirty="0"/>
              <a:t>, </a:t>
            </a:r>
            <a:r>
              <a:rPr lang="fr-FR" sz="4000" b="1" i="1" dirty="0">
                <a:solidFill>
                  <a:schemeClr val="accent2">
                    <a:lumMod val="75000"/>
                  </a:schemeClr>
                </a:solidFill>
              </a:rPr>
              <a:t>oiseau</a:t>
            </a:r>
            <a:r>
              <a:rPr lang="fr-FR" sz="4000" b="1" i="1" dirty="0"/>
              <a:t>, </a:t>
            </a:r>
            <a:r>
              <a:rPr lang="fr-FR" sz="4000" b="1" i="1" dirty="0">
                <a:solidFill>
                  <a:schemeClr val="accent4"/>
                </a:solidFill>
              </a:rPr>
              <a:t>Chat</a:t>
            </a:r>
            <a:r>
              <a:rPr lang="fr-FR" sz="4000" b="1" i="1" dirty="0"/>
              <a:t>, </a:t>
            </a:r>
            <a:r>
              <a:rPr lang="fr-FR" sz="4000" b="1" i="1" dirty="0">
                <a:solidFill>
                  <a:srgbClr val="FFC000"/>
                </a:solidFill>
              </a:rPr>
              <a:t>Poisson</a:t>
            </a:r>
            <a:r>
              <a:rPr lang="fr-FR" sz="4000" b="1" i="1" dirty="0"/>
              <a:t>, </a:t>
            </a:r>
            <a:r>
              <a:rPr lang="fr-FR" sz="4000" b="1" i="1" dirty="0">
                <a:solidFill>
                  <a:srgbClr val="FF0000"/>
                </a:solidFill>
              </a:rPr>
              <a:t>Chien</a:t>
            </a:r>
            <a:r>
              <a:rPr lang="fr-FR" sz="4000" b="1" i="1" dirty="0"/>
              <a:t>, </a:t>
            </a:r>
            <a:r>
              <a:rPr lang="fr-FR" sz="4000" b="1" i="1" dirty="0">
                <a:solidFill>
                  <a:schemeClr val="accent4"/>
                </a:solidFill>
              </a:rPr>
              <a:t>Chat</a:t>
            </a:r>
            <a:r>
              <a:rPr lang="fr-FR" sz="4000" b="1" i="1" dirty="0"/>
              <a:t>, </a:t>
            </a:r>
            <a:r>
              <a:rPr lang="fr-FR" sz="4000" b="1" i="1" dirty="0">
                <a:solidFill>
                  <a:schemeClr val="accent2">
                    <a:lumMod val="75000"/>
                  </a:schemeClr>
                </a:solidFill>
              </a:rPr>
              <a:t>oiseau</a:t>
            </a:r>
            <a:r>
              <a:rPr lang="fr-FR" sz="4000" b="1" i="1" dirty="0"/>
              <a:t>, </a:t>
            </a:r>
            <a:r>
              <a:rPr lang="fr-FR" sz="4000" b="1" i="1" dirty="0">
                <a:solidFill>
                  <a:srgbClr val="FF0000"/>
                </a:solidFill>
              </a:rPr>
              <a:t>Chien</a:t>
            </a:r>
            <a:r>
              <a:rPr lang="fr-FR" sz="4000" b="1" i="1" dirty="0"/>
              <a:t>, </a:t>
            </a:r>
            <a:r>
              <a:rPr lang="fr-FR" sz="4000" b="1" i="1" dirty="0">
                <a:solidFill>
                  <a:srgbClr val="FFC000"/>
                </a:solidFill>
              </a:rPr>
              <a:t>Poisson</a:t>
            </a:r>
            <a:r>
              <a:rPr lang="fr-FR" sz="4000" b="1" i="1" dirty="0"/>
              <a:t>, </a:t>
            </a:r>
            <a:r>
              <a:rPr lang="fr-FR" sz="4000" b="1" i="1" dirty="0">
                <a:solidFill>
                  <a:schemeClr val="accent4"/>
                </a:solidFill>
              </a:rPr>
              <a:t>Chat</a:t>
            </a:r>
            <a:r>
              <a:rPr lang="fr-FR" sz="4000" b="1" i="1" dirty="0"/>
              <a:t>, </a:t>
            </a:r>
            <a:r>
              <a:rPr lang="fr-FR" sz="4000" b="1" i="1" dirty="0">
                <a:solidFill>
                  <a:schemeClr val="accent2">
                    <a:lumMod val="75000"/>
                  </a:schemeClr>
                </a:solidFill>
              </a:rPr>
              <a:t>oiseau</a:t>
            </a:r>
            <a:r>
              <a:rPr lang="fr-FR" sz="4000" b="1" i="1" dirty="0"/>
              <a:t>, </a:t>
            </a:r>
            <a:r>
              <a:rPr lang="fr-FR" sz="4000" b="1" i="1" dirty="0">
                <a:solidFill>
                  <a:srgbClr val="FF0000"/>
                </a:solidFill>
              </a:rPr>
              <a:t>Chien</a:t>
            </a:r>
            <a:r>
              <a:rPr lang="fr-FR" sz="4000" b="1" i="1" dirty="0"/>
              <a:t>, </a:t>
            </a:r>
            <a:r>
              <a:rPr lang="fr-FR" sz="4000" b="1" i="1" dirty="0">
                <a:solidFill>
                  <a:schemeClr val="accent4"/>
                </a:solidFill>
              </a:rPr>
              <a:t>Chat</a:t>
            </a:r>
            <a:r>
              <a:rPr lang="fr-FR" sz="4000" b="1" i="1" dirty="0"/>
              <a:t>, </a:t>
            </a:r>
            <a:r>
              <a:rPr lang="fr-FR" sz="4000" b="1" i="1" dirty="0">
                <a:solidFill>
                  <a:srgbClr val="FFC000"/>
                </a:solidFill>
              </a:rPr>
              <a:t>Poisson</a:t>
            </a:r>
            <a:r>
              <a:rPr lang="fr-FR" sz="4000" b="1" i="1" dirty="0"/>
              <a:t>, </a:t>
            </a:r>
            <a:r>
              <a:rPr lang="fr-FR" sz="4000" b="1" i="1" dirty="0">
                <a:solidFill>
                  <a:schemeClr val="accent2">
                    <a:lumMod val="75000"/>
                  </a:schemeClr>
                </a:solidFill>
              </a:rPr>
              <a:t>oiseau</a:t>
            </a:r>
            <a:r>
              <a:rPr lang="fr-FR" sz="4000" b="1" i="1" dirty="0"/>
              <a:t>,</a:t>
            </a:r>
            <a:r>
              <a:rPr lang="fr-FR" sz="4000" b="1" i="1" dirty="0">
                <a:solidFill>
                  <a:srgbClr val="FF0000"/>
                </a:solidFill>
              </a:rPr>
              <a:t> Chien</a:t>
            </a:r>
            <a:r>
              <a:rPr lang="fr-FR" sz="4000" b="1" i="1" dirty="0"/>
              <a:t>, </a:t>
            </a:r>
            <a:r>
              <a:rPr lang="fr-FR" sz="4000" b="1" i="1" dirty="0">
                <a:solidFill>
                  <a:schemeClr val="accent4"/>
                </a:solidFill>
              </a:rPr>
              <a:t>Chat</a:t>
            </a:r>
            <a:r>
              <a:rPr lang="fr-FR" sz="4000" b="1" i="1" dirty="0"/>
              <a:t>, </a:t>
            </a:r>
            <a:r>
              <a:rPr lang="fr-FR" sz="4000" b="1" i="1" dirty="0">
                <a:solidFill>
                  <a:schemeClr val="accent2">
                    <a:lumMod val="75000"/>
                  </a:schemeClr>
                </a:solidFill>
              </a:rPr>
              <a:t>oiseau</a:t>
            </a:r>
            <a:r>
              <a:rPr lang="fr-FR" sz="4000" b="1" i="1" dirty="0"/>
              <a:t>, </a:t>
            </a:r>
            <a:r>
              <a:rPr lang="fr-FR" sz="4000" b="1" i="1" dirty="0">
                <a:solidFill>
                  <a:srgbClr val="FFC000"/>
                </a:solidFill>
              </a:rPr>
              <a:t>Poisson</a:t>
            </a:r>
            <a:r>
              <a:rPr lang="fr-FR" sz="4000" b="1" i="1" dirty="0"/>
              <a:t>, </a:t>
            </a:r>
            <a:r>
              <a:rPr lang="fr-FR" sz="4000" b="1" i="1" dirty="0">
                <a:solidFill>
                  <a:srgbClr val="FF0000"/>
                </a:solidFill>
              </a:rPr>
              <a:t>Chien</a:t>
            </a:r>
            <a:r>
              <a:rPr lang="fr-FR" sz="4000" b="1" i="1" dirty="0"/>
              <a:t>, </a:t>
            </a:r>
            <a:r>
              <a:rPr lang="fr-FR" sz="4000" b="1" i="1" dirty="0">
                <a:solidFill>
                  <a:schemeClr val="accent4"/>
                </a:solidFill>
              </a:rPr>
              <a:t>Chat</a:t>
            </a:r>
            <a:r>
              <a:rPr lang="fr-FR" sz="4000" b="1" i="1" dirty="0"/>
              <a:t>, </a:t>
            </a:r>
            <a:r>
              <a:rPr lang="fr-FR" sz="4000" b="1" i="1" dirty="0">
                <a:solidFill>
                  <a:schemeClr val="accent2">
                    <a:lumMod val="75000"/>
                  </a:schemeClr>
                </a:solidFill>
              </a:rPr>
              <a:t>oiseau</a:t>
            </a:r>
            <a:r>
              <a:rPr lang="fr-FR" sz="4000" b="1" i="1" dirty="0"/>
              <a:t>, </a:t>
            </a:r>
            <a:r>
              <a:rPr lang="fr-FR" sz="4000" b="1" i="1" dirty="0">
                <a:solidFill>
                  <a:srgbClr val="FF0000"/>
                </a:solidFill>
              </a:rPr>
              <a:t>Chien</a:t>
            </a:r>
            <a:r>
              <a:rPr lang="fr-FR" sz="4000" b="1" i="1" dirty="0"/>
              <a:t>, </a:t>
            </a:r>
            <a:r>
              <a:rPr lang="fr-FR" sz="4000" b="1" i="1" dirty="0">
                <a:solidFill>
                  <a:schemeClr val="accent4"/>
                </a:solidFill>
              </a:rPr>
              <a:t>Chat</a:t>
            </a:r>
            <a:r>
              <a:rPr lang="fr-FR" sz="4000" b="1" i="1" dirty="0"/>
              <a:t>, </a:t>
            </a:r>
            <a:r>
              <a:rPr lang="fr-FR" sz="4000" b="1" i="1" dirty="0">
                <a:solidFill>
                  <a:srgbClr val="FFC000"/>
                </a:solidFill>
              </a:rPr>
              <a:t>Poisson</a:t>
            </a:r>
            <a:r>
              <a:rPr lang="fr-FR" sz="4000" b="1" i="1" dirty="0"/>
              <a:t>, </a:t>
            </a:r>
            <a:r>
              <a:rPr lang="fr-FR" sz="4000" b="1" i="1" dirty="0">
                <a:solidFill>
                  <a:schemeClr val="accent2">
                    <a:lumMod val="75000"/>
                  </a:schemeClr>
                </a:solidFill>
              </a:rPr>
              <a:t>oiseau</a:t>
            </a:r>
            <a:r>
              <a:rPr lang="fr-FR" sz="4000" b="1" i="1" dirty="0"/>
              <a:t>, </a:t>
            </a:r>
            <a:r>
              <a:rPr lang="fr-FR" sz="4000" b="1" i="1" dirty="0">
                <a:solidFill>
                  <a:srgbClr val="FF0000"/>
                </a:solidFill>
              </a:rPr>
              <a:t>Chien</a:t>
            </a:r>
            <a:r>
              <a:rPr lang="fr-FR" sz="4000" b="1" i="1" dirty="0"/>
              <a:t>, </a:t>
            </a:r>
            <a:r>
              <a:rPr lang="fr-FR" sz="4000" b="1" i="1" dirty="0">
                <a:solidFill>
                  <a:schemeClr val="accent4"/>
                </a:solidFill>
              </a:rPr>
              <a:t>Chat</a:t>
            </a:r>
            <a:r>
              <a:rPr lang="fr-FR" sz="4000" b="1" i="1" dirty="0"/>
              <a:t>, </a:t>
            </a:r>
            <a:r>
              <a:rPr lang="fr-FR" sz="4000" b="1" i="1" dirty="0">
                <a:solidFill>
                  <a:srgbClr val="FFC000"/>
                </a:solidFill>
              </a:rPr>
              <a:t>Poisson</a:t>
            </a:r>
            <a:r>
              <a:rPr lang="fr-FR" sz="4000" b="1" i="1" dirty="0"/>
              <a:t>.</a:t>
            </a:r>
          </a:p>
        </p:txBody>
      </p:sp>
    </p:spTree>
    <p:extLst>
      <p:ext uri="{BB962C8B-B14F-4D97-AF65-F5344CB8AC3E}">
        <p14:creationId xmlns:p14="http://schemas.microsoft.com/office/powerpoint/2010/main" val="27813869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00B7C-AF1C-4B8D-E82F-C8FE5F873FD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8753FB-29A8-3D5F-0EE5-A7580584658A}"/>
              </a:ext>
            </a:extLst>
          </p:cNvPr>
          <p:cNvSpPr>
            <a:spLocks noGrp="1"/>
          </p:cNvSpPr>
          <p:nvPr>
            <p:ph type="title"/>
          </p:nvPr>
        </p:nvSpPr>
        <p:spPr/>
        <p:txBody>
          <a:bodyPr/>
          <a:lstStyle/>
          <a:p>
            <a:r>
              <a:rPr lang="fr-FR" dirty="0"/>
              <a:t>Relier la réponse avec le lexique qui convient?</a:t>
            </a:r>
          </a:p>
        </p:txBody>
      </p:sp>
      <p:sp>
        <p:nvSpPr>
          <p:cNvPr id="4" name="Espace réservé du contenu 3">
            <a:extLst>
              <a:ext uri="{FF2B5EF4-FFF2-40B4-BE49-F238E27FC236}">
                <a16:creationId xmlns:a16="http://schemas.microsoft.com/office/drawing/2014/main" id="{2782DC70-0A9D-4CC2-36E5-00234349640B}"/>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laisse un moment de réflexion, puis demande aux élèves de lever leurs ardoises</a:t>
            </a:r>
          </a:p>
        </p:txBody>
      </p:sp>
      <p:grpSp>
        <p:nvGrpSpPr>
          <p:cNvPr id="10" name="Groupe 9">
            <a:extLst>
              <a:ext uri="{FF2B5EF4-FFF2-40B4-BE49-F238E27FC236}">
                <a16:creationId xmlns:a16="http://schemas.microsoft.com/office/drawing/2014/main" id="{988F5035-8D6D-4574-6D99-EB25AB38095D}"/>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D59A748C-7498-FA1A-DE9A-E5A0E8537946}"/>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5B84117-EBD8-D440-397E-EC3CF74CBAA8}"/>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15" name="Rectangle à coins arrondis 51">
            <a:extLst>
              <a:ext uri="{FF2B5EF4-FFF2-40B4-BE49-F238E27FC236}">
                <a16:creationId xmlns:a16="http://schemas.microsoft.com/office/drawing/2014/main" id="{A64714EB-CFA5-1657-60EA-03B12DB37559}"/>
              </a:ext>
            </a:extLst>
          </p:cNvPr>
          <p:cNvSpPr/>
          <p:nvPr/>
        </p:nvSpPr>
        <p:spPr>
          <a:xfrm>
            <a:off x="880658" y="2692609"/>
            <a:ext cx="2865760" cy="6187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Population</a:t>
            </a:r>
          </a:p>
        </p:txBody>
      </p:sp>
      <p:sp>
        <p:nvSpPr>
          <p:cNvPr id="17" name="Rectangle à coins arrondis 52">
            <a:extLst>
              <a:ext uri="{FF2B5EF4-FFF2-40B4-BE49-F238E27FC236}">
                <a16:creationId xmlns:a16="http://schemas.microsoft.com/office/drawing/2014/main" id="{921638F2-D485-E070-0F86-3BDC4DF9D52A}"/>
              </a:ext>
            </a:extLst>
          </p:cNvPr>
          <p:cNvSpPr/>
          <p:nvPr/>
        </p:nvSpPr>
        <p:spPr>
          <a:xfrm>
            <a:off x="880656" y="1751388"/>
            <a:ext cx="2865759" cy="746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Individus</a:t>
            </a:r>
          </a:p>
        </p:txBody>
      </p:sp>
      <p:sp>
        <p:nvSpPr>
          <p:cNvPr id="18" name="Rectangle à coins arrondis 53">
            <a:extLst>
              <a:ext uri="{FF2B5EF4-FFF2-40B4-BE49-F238E27FC236}">
                <a16:creationId xmlns:a16="http://schemas.microsoft.com/office/drawing/2014/main" id="{D488E730-B90D-9745-1C15-694EBB7B5067}"/>
              </a:ext>
            </a:extLst>
          </p:cNvPr>
          <p:cNvSpPr/>
          <p:nvPr/>
        </p:nvSpPr>
        <p:spPr>
          <a:xfrm>
            <a:off x="855172" y="3544705"/>
            <a:ext cx="2891246" cy="6975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Effectif total</a:t>
            </a:r>
          </a:p>
        </p:txBody>
      </p:sp>
      <p:sp>
        <p:nvSpPr>
          <p:cNvPr id="19" name="Rectangle à coins arrondis 54">
            <a:extLst>
              <a:ext uri="{FF2B5EF4-FFF2-40B4-BE49-F238E27FC236}">
                <a16:creationId xmlns:a16="http://schemas.microsoft.com/office/drawing/2014/main" id="{C2925A76-BC1D-0BB9-37BB-4ED912CA0310}"/>
              </a:ext>
            </a:extLst>
          </p:cNvPr>
          <p:cNvSpPr/>
          <p:nvPr/>
        </p:nvSpPr>
        <p:spPr>
          <a:xfrm>
            <a:off x="880657" y="4393787"/>
            <a:ext cx="2891247" cy="7521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Caractère</a:t>
            </a:r>
          </a:p>
        </p:txBody>
      </p:sp>
      <p:sp>
        <p:nvSpPr>
          <p:cNvPr id="20" name="Flèche droite à entaille 55">
            <a:extLst>
              <a:ext uri="{FF2B5EF4-FFF2-40B4-BE49-F238E27FC236}">
                <a16:creationId xmlns:a16="http://schemas.microsoft.com/office/drawing/2014/main" id="{A259DCAC-5010-B3BD-7F35-B1322731701C}"/>
              </a:ext>
            </a:extLst>
          </p:cNvPr>
          <p:cNvSpPr/>
          <p:nvPr/>
        </p:nvSpPr>
        <p:spPr>
          <a:xfrm>
            <a:off x="4042686" y="2755278"/>
            <a:ext cx="815587" cy="556097"/>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2800"/>
          </a:p>
        </p:txBody>
      </p:sp>
      <p:sp>
        <p:nvSpPr>
          <p:cNvPr id="21" name="Flèche droite à entaille 56">
            <a:extLst>
              <a:ext uri="{FF2B5EF4-FFF2-40B4-BE49-F238E27FC236}">
                <a16:creationId xmlns:a16="http://schemas.microsoft.com/office/drawing/2014/main" id="{E3DD8E82-A62F-89F7-F4DE-B961F628DFE3}"/>
              </a:ext>
            </a:extLst>
          </p:cNvPr>
          <p:cNvSpPr/>
          <p:nvPr/>
        </p:nvSpPr>
        <p:spPr>
          <a:xfrm>
            <a:off x="4010945" y="1876790"/>
            <a:ext cx="847328" cy="479917"/>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2800" dirty="0"/>
          </a:p>
        </p:txBody>
      </p:sp>
      <p:sp>
        <p:nvSpPr>
          <p:cNvPr id="22" name="Flèche droite à entaille 57">
            <a:extLst>
              <a:ext uri="{FF2B5EF4-FFF2-40B4-BE49-F238E27FC236}">
                <a16:creationId xmlns:a16="http://schemas.microsoft.com/office/drawing/2014/main" id="{E7495857-F9A6-EDA9-0476-C3E4522F622D}"/>
              </a:ext>
            </a:extLst>
          </p:cNvPr>
          <p:cNvSpPr/>
          <p:nvPr/>
        </p:nvSpPr>
        <p:spPr>
          <a:xfrm>
            <a:off x="3950987" y="3629744"/>
            <a:ext cx="847329" cy="470952"/>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2800" dirty="0"/>
          </a:p>
        </p:txBody>
      </p:sp>
      <p:sp>
        <p:nvSpPr>
          <p:cNvPr id="23" name="Flèche droite à entaille 58">
            <a:extLst>
              <a:ext uri="{FF2B5EF4-FFF2-40B4-BE49-F238E27FC236}">
                <a16:creationId xmlns:a16="http://schemas.microsoft.com/office/drawing/2014/main" id="{CA1105A8-9BFC-C1F8-09F6-2D10706C0444}"/>
              </a:ext>
            </a:extLst>
          </p:cNvPr>
          <p:cNvSpPr/>
          <p:nvPr/>
        </p:nvSpPr>
        <p:spPr>
          <a:xfrm>
            <a:off x="3965791" y="4537750"/>
            <a:ext cx="847329" cy="464258"/>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2800" dirty="0"/>
          </a:p>
        </p:txBody>
      </p:sp>
      <p:sp>
        <p:nvSpPr>
          <p:cNvPr id="28" name="Rectangle à coins arrondis 64">
            <a:extLst>
              <a:ext uri="{FF2B5EF4-FFF2-40B4-BE49-F238E27FC236}">
                <a16:creationId xmlns:a16="http://schemas.microsoft.com/office/drawing/2014/main" id="{F7915F3A-CED8-F808-8624-86DD58A6B87C}"/>
              </a:ext>
            </a:extLst>
          </p:cNvPr>
          <p:cNvSpPr/>
          <p:nvPr/>
        </p:nvSpPr>
        <p:spPr>
          <a:xfrm>
            <a:off x="880659" y="5429248"/>
            <a:ext cx="2891246" cy="7693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Valeurs du caractère</a:t>
            </a:r>
          </a:p>
        </p:txBody>
      </p:sp>
      <p:sp>
        <p:nvSpPr>
          <p:cNvPr id="29" name="Flèche droite à entaille 65">
            <a:extLst>
              <a:ext uri="{FF2B5EF4-FFF2-40B4-BE49-F238E27FC236}">
                <a16:creationId xmlns:a16="http://schemas.microsoft.com/office/drawing/2014/main" id="{FF031551-8357-E728-5268-910D888964C4}"/>
              </a:ext>
            </a:extLst>
          </p:cNvPr>
          <p:cNvSpPr/>
          <p:nvPr/>
        </p:nvSpPr>
        <p:spPr>
          <a:xfrm>
            <a:off x="4042686" y="5459687"/>
            <a:ext cx="847328" cy="616076"/>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2800" dirty="0"/>
          </a:p>
        </p:txBody>
      </p:sp>
      <p:grpSp>
        <p:nvGrpSpPr>
          <p:cNvPr id="44" name="Groupe 43">
            <a:extLst>
              <a:ext uri="{FF2B5EF4-FFF2-40B4-BE49-F238E27FC236}">
                <a16:creationId xmlns:a16="http://schemas.microsoft.com/office/drawing/2014/main" id="{A1F89CF5-158C-B2FA-3491-26362F37E03C}"/>
              </a:ext>
            </a:extLst>
          </p:cNvPr>
          <p:cNvGrpSpPr/>
          <p:nvPr/>
        </p:nvGrpSpPr>
        <p:grpSpPr>
          <a:xfrm>
            <a:off x="4948647" y="1859256"/>
            <a:ext cx="2279003" cy="505483"/>
            <a:chOff x="4948647" y="1859256"/>
            <a:chExt cx="2279003" cy="505483"/>
          </a:xfrm>
        </p:grpSpPr>
        <p:sp>
          <p:nvSpPr>
            <p:cNvPr id="25" name="Rectangle à coins arrondis 60">
              <a:extLst>
                <a:ext uri="{FF2B5EF4-FFF2-40B4-BE49-F238E27FC236}">
                  <a16:creationId xmlns:a16="http://schemas.microsoft.com/office/drawing/2014/main" id="{EA2DE41C-2812-E07F-8DBB-A814C9277A63}"/>
                </a:ext>
              </a:extLst>
            </p:cNvPr>
            <p:cNvSpPr/>
            <p:nvPr/>
          </p:nvSpPr>
          <p:spPr>
            <a:xfrm>
              <a:off x="4948647" y="1868757"/>
              <a:ext cx="1941187" cy="49598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accent5">
                      <a:lumMod val="50000"/>
                    </a:schemeClr>
                  </a:solidFill>
                </a:rPr>
                <a:t>Qui?</a:t>
              </a:r>
            </a:p>
          </p:txBody>
        </p:sp>
        <p:sp>
          <p:nvSpPr>
            <p:cNvPr id="32" name="Ellipse 31">
              <a:extLst>
                <a:ext uri="{FF2B5EF4-FFF2-40B4-BE49-F238E27FC236}">
                  <a16:creationId xmlns:a16="http://schemas.microsoft.com/office/drawing/2014/main" id="{40B48822-F92A-44C0-54F1-E270379DC7CF}"/>
                </a:ext>
              </a:extLst>
            </p:cNvPr>
            <p:cNvSpPr/>
            <p:nvPr/>
          </p:nvSpPr>
          <p:spPr>
            <a:xfrm>
              <a:off x="6699531" y="1859256"/>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A</a:t>
              </a:r>
            </a:p>
          </p:txBody>
        </p:sp>
      </p:grpSp>
      <p:grpSp>
        <p:nvGrpSpPr>
          <p:cNvPr id="45" name="Groupe 44">
            <a:extLst>
              <a:ext uri="{FF2B5EF4-FFF2-40B4-BE49-F238E27FC236}">
                <a16:creationId xmlns:a16="http://schemas.microsoft.com/office/drawing/2014/main" id="{D6F72B8A-D5D0-8DA5-8440-35BD03C19181}"/>
              </a:ext>
            </a:extLst>
          </p:cNvPr>
          <p:cNvGrpSpPr/>
          <p:nvPr/>
        </p:nvGrpSpPr>
        <p:grpSpPr>
          <a:xfrm>
            <a:off x="4948648" y="2754001"/>
            <a:ext cx="2237631" cy="533443"/>
            <a:chOff x="4948648" y="2754001"/>
            <a:chExt cx="2237631" cy="533443"/>
          </a:xfrm>
        </p:grpSpPr>
        <p:sp>
          <p:nvSpPr>
            <p:cNvPr id="24" name="Rectangle à coins arrondis 59">
              <a:extLst>
                <a:ext uri="{FF2B5EF4-FFF2-40B4-BE49-F238E27FC236}">
                  <a16:creationId xmlns:a16="http://schemas.microsoft.com/office/drawing/2014/main" id="{C5F04CF8-04DA-6C7D-C0DB-C55543A02BF7}"/>
                </a:ext>
              </a:extLst>
            </p:cNvPr>
            <p:cNvSpPr/>
            <p:nvPr/>
          </p:nvSpPr>
          <p:spPr>
            <a:xfrm>
              <a:off x="4948648" y="2754001"/>
              <a:ext cx="1941188" cy="49598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accent5">
                      <a:lumMod val="50000"/>
                    </a:schemeClr>
                  </a:solidFill>
                </a:rPr>
                <a:t>Parmi qui?</a:t>
              </a:r>
            </a:p>
          </p:txBody>
        </p:sp>
        <p:sp>
          <p:nvSpPr>
            <p:cNvPr id="33" name="Ellipse 32">
              <a:extLst>
                <a:ext uri="{FF2B5EF4-FFF2-40B4-BE49-F238E27FC236}">
                  <a16:creationId xmlns:a16="http://schemas.microsoft.com/office/drawing/2014/main" id="{F2240F00-5A51-B8A5-DA5B-3636843F119C}"/>
                </a:ext>
              </a:extLst>
            </p:cNvPr>
            <p:cNvSpPr/>
            <p:nvPr/>
          </p:nvSpPr>
          <p:spPr>
            <a:xfrm>
              <a:off x="6658160" y="2791462"/>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B</a:t>
              </a:r>
            </a:p>
          </p:txBody>
        </p:sp>
      </p:grpSp>
      <p:grpSp>
        <p:nvGrpSpPr>
          <p:cNvPr id="46" name="Groupe 45">
            <a:extLst>
              <a:ext uri="{FF2B5EF4-FFF2-40B4-BE49-F238E27FC236}">
                <a16:creationId xmlns:a16="http://schemas.microsoft.com/office/drawing/2014/main" id="{E6E306AE-B4D7-73A5-408D-2C1F0D796C17}"/>
              </a:ext>
            </a:extLst>
          </p:cNvPr>
          <p:cNvGrpSpPr/>
          <p:nvPr/>
        </p:nvGrpSpPr>
        <p:grpSpPr>
          <a:xfrm>
            <a:off x="4948648" y="3456732"/>
            <a:ext cx="2226817" cy="582247"/>
            <a:chOff x="4948648" y="3456732"/>
            <a:chExt cx="2226817" cy="582247"/>
          </a:xfrm>
        </p:grpSpPr>
        <p:sp>
          <p:nvSpPr>
            <p:cNvPr id="26" name="Rectangle à coins arrondis 62">
              <a:extLst>
                <a:ext uri="{FF2B5EF4-FFF2-40B4-BE49-F238E27FC236}">
                  <a16:creationId xmlns:a16="http://schemas.microsoft.com/office/drawing/2014/main" id="{FABB8D83-7625-2EF6-FE81-5816E224EE54}"/>
                </a:ext>
              </a:extLst>
            </p:cNvPr>
            <p:cNvSpPr/>
            <p:nvPr/>
          </p:nvSpPr>
          <p:spPr>
            <a:xfrm>
              <a:off x="4948648" y="3456732"/>
              <a:ext cx="1941189" cy="582247"/>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accent5">
                      <a:lumMod val="50000"/>
                    </a:schemeClr>
                  </a:solidFill>
                </a:rPr>
                <a:t>Combien?</a:t>
              </a:r>
              <a:endParaRPr lang="fr-MA" sz="2400" b="1" dirty="0"/>
            </a:p>
          </p:txBody>
        </p:sp>
        <p:sp>
          <p:nvSpPr>
            <p:cNvPr id="34" name="Ellipse 33">
              <a:extLst>
                <a:ext uri="{FF2B5EF4-FFF2-40B4-BE49-F238E27FC236}">
                  <a16:creationId xmlns:a16="http://schemas.microsoft.com/office/drawing/2014/main" id="{397A2374-C8E6-7631-4C83-115CFEC7096B}"/>
                </a:ext>
              </a:extLst>
            </p:cNvPr>
            <p:cNvSpPr/>
            <p:nvPr/>
          </p:nvSpPr>
          <p:spPr>
            <a:xfrm>
              <a:off x="6647346" y="3531947"/>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C</a:t>
              </a:r>
            </a:p>
          </p:txBody>
        </p:sp>
      </p:grpSp>
      <p:grpSp>
        <p:nvGrpSpPr>
          <p:cNvPr id="47" name="Groupe 46">
            <a:extLst>
              <a:ext uri="{FF2B5EF4-FFF2-40B4-BE49-F238E27FC236}">
                <a16:creationId xmlns:a16="http://schemas.microsoft.com/office/drawing/2014/main" id="{1C77A84D-605A-6359-B9D8-2F1B0369A9B8}"/>
              </a:ext>
            </a:extLst>
          </p:cNvPr>
          <p:cNvGrpSpPr/>
          <p:nvPr/>
        </p:nvGrpSpPr>
        <p:grpSpPr>
          <a:xfrm>
            <a:off x="4948648" y="4423872"/>
            <a:ext cx="2205245" cy="610522"/>
            <a:chOff x="4948648" y="4423872"/>
            <a:chExt cx="2205245" cy="610522"/>
          </a:xfrm>
        </p:grpSpPr>
        <p:sp>
          <p:nvSpPr>
            <p:cNvPr id="27" name="Rectangle à coins arrondis 63">
              <a:extLst>
                <a:ext uri="{FF2B5EF4-FFF2-40B4-BE49-F238E27FC236}">
                  <a16:creationId xmlns:a16="http://schemas.microsoft.com/office/drawing/2014/main" id="{56800C83-D1C0-9D6A-2117-FBAE541D57DA}"/>
                </a:ext>
              </a:extLst>
            </p:cNvPr>
            <p:cNvSpPr/>
            <p:nvPr/>
          </p:nvSpPr>
          <p:spPr>
            <a:xfrm>
              <a:off x="4948648" y="4423872"/>
              <a:ext cx="1941189" cy="61052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accent5">
                      <a:lumMod val="50000"/>
                    </a:schemeClr>
                  </a:solidFill>
                </a:rPr>
                <a:t>Quoi?</a:t>
              </a:r>
              <a:endParaRPr lang="fr-MA" sz="2400" b="1" dirty="0"/>
            </a:p>
          </p:txBody>
        </p:sp>
        <p:sp>
          <p:nvSpPr>
            <p:cNvPr id="35" name="Ellipse 34">
              <a:extLst>
                <a:ext uri="{FF2B5EF4-FFF2-40B4-BE49-F238E27FC236}">
                  <a16:creationId xmlns:a16="http://schemas.microsoft.com/office/drawing/2014/main" id="{3136DB71-DFC8-B6DA-B139-CF224785F26E}"/>
                </a:ext>
              </a:extLst>
            </p:cNvPr>
            <p:cNvSpPr/>
            <p:nvPr/>
          </p:nvSpPr>
          <p:spPr>
            <a:xfrm>
              <a:off x="6625774" y="4506026"/>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D</a:t>
              </a:r>
            </a:p>
          </p:txBody>
        </p:sp>
      </p:grpSp>
      <p:grpSp>
        <p:nvGrpSpPr>
          <p:cNvPr id="48" name="Groupe 47">
            <a:extLst>
              <a:ext uri="{FF2B5EF4-FFF2-40B4-BE49-F238E27FC236}">
                <a16:creationId xmlns:a16="http://schemas.microsoft.com/office/drawing/2014/main" id="{4E96DA1A-AE11-4414-BEFC-E4869BB594E4}"/>
              </a:ext>
            </a:extLst>
          </p:cNvPr>
          <p:cNvGrpSpPr/>
          <p:nvPr/>
        </p:nvGrpSpPr>
        <p:grpSpPr>
          <a:xfrm>
            <a:off x="4989396" y="5419287"/>
            <a:ext cx="2164496" cy="616076"/>
            <a:chOff x="4989396" y="5419287"/>
            <a:chExt cx="2164496" cy="616076"/>
          </a:xfrm>
        </p:grpSpPr>
        <p:sp>
          <p:nvSpPr>
            <p:cNvPr id="30" name="Rectangle à coins arrondis 66">
              <a:extLst>
                <a:ext uri="{FF2B5EF4-FFF2-40B4-BE49-F238E27FC236}">
                  <a16:creationId xmlns:a16="http://schemas.microsoft.com/office/drawing/2014/main" id="{90BBAED1-C159-19A8-C954-EA7432C3515B}"/>
                </a:ext>
              </a:extLst>
            </p:cNvPr>
            <p:cNvSpPr/>
            <p:nvPr/>
          </p:nvSpPr>
          <p:spPr>
            <a:xfrm>
              <a:off x="4989396" y="5419287"/>
              <a:ext cx="1900442" cy="61607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accent5">
                      <a:lumMod val="50000"/>
                    </a:schemeClr>
                  </a:solidFill>
                </a:rPr>
                <a:t>Quoi?</a:t>
              </a:r>
              <a:endParaRPr lang="fr-MA" sz="2400" b="1" dirty="0"/>
            </a:p>
          </p:txBody>
        </p:sp>
        <p:sp>
          <p:nvSpPr>
            <p:cNvPr id="36" name="Ellipse 35">
              <a:extLst>
                <a:ext uri="{FF2B5EF4-FFF2-40B4-BE49-F238E27FC236}">
                  <a16:creationId xmlns:a16="http://schemas.microsoft.com/office/drawing/2014/main" id="{812DD455-013A-7CC1-E36B-15F28B533D7F}"/>
                </a:ext>
              </a:extLst>
            </p:cNvPr>
            <p:cNvSpPr/>
            <p:nvPr/>
          </p:nvSpPr>
          <p:spPr>
            <a:xfrm>
              <a:off x="6625773" y="5479334"/>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E</a:t>
              </a:r>
            </a:p>
          </p:txBody>
        </p:sp>
      </p:grpSp>
      <p:grpSp>
        <p:nvGrpSpPr>
          <p:cNvPr id="49" name="Groupe 48">
            <a:extLst>
              <a:ext uri="{FF2B5EF4-FFF2-40B4-BE49-F238E27FC236}">
                <a16:creationId xmlns:a16="http://schemas.microsoft.com/office/drawing/2014/main" id="{0B58AE3D-0A06-D1D0-A007-2A1191A41DF4}"/>
              </a:ext>
            </a:extLst>
          </p:cNvPr>
          <p:cNvGrpSpPr/>
          <p:nvPr/>
        </p:nvGrpSpPr>
        <p:grpSpPr>
          <a:xfrm>
            <a:off x="7902510" y="1739662"/>
            <a:ext cx="3659332" cy="617045"/>
            <a:chOff x="7902510" y="1739662"/>
            <a:chExt cx="3659332" cy="617045"/>
          </a:xfrm>
        </p:grpSpPr>
        <p:sp>
          <p:nvSpPr>
            <p:cNvPr id="14" name="Ellipse 1">
              <a:extLst>
                <a:ext uri="{FF2B5EF4-FFF2-40B4-BE49-F238E27FC236}">
                  <a16:creationId xmlns:a16="http://schemas.microsoft.com/office/drawing/2014/main" id="{A741F240-204D-9390-4FE0-BAD75C98AA48}"/>
                </a:ext>
              </a:extLst>
            </p:cNvPr>
            <p:cNvSpPr/>
            <p:nvPr/>
          </p:nvSpPr>
          <p:spPr>
            <a:xfrm>
              <a:off x="8182486" y="1739662"/>
              <a:ext cx="3379356" cy="617045"/>
            </a:xfrm>
            <a:prstGeom prst="roundRect">
              <a:avLst/>
            </a:prstGeom>
            <a:solidFill>
              <a:srgbClr val="FFDFD5"/>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lnSpc>
                  <a:spcPct val="107000"/>
                </a:lnSpc>
                <a:spcAft>
                  <a:spcPts val="533"/>
                </a:spcAft>
              </a:pPr>
              <a:r>
                <a:rPr lang="fr-FR" sz="2400" b="1" dirty="0">
                  <a:solidFill>
                    <a:schemeClr val="accent5">
                      <a:lumMod val="50000"/>
                    </a:schemeClr>
                  </a:solidFill>
                </a:rPr>
                <a:t>N= 30</a:t>
              </a:r>
            </a:p>
          </p:txBody>
        </p:sp>
        <p:sp>
          <p:nvSpPr>
            <p:cNvPr id="37" name="Ellipse 36">
              <a:extLst>
                <a:ext uri="{FF2B5EF4-FFF2-40B4-BE49-F238E27FC236}">
                  <a16:creationId xmlns:a16="http://schemas.microsoft.com/office/drawing/2014/main" id="{FC43C998-EAA0-DE7F-5F1D-226CFF046CE5}"/>
                </a:ext>
              </a:extLst>
            </p:cNvPr>
            <p:cNvSpPr/>
            <p:nvPr/>
          </p:nvSpPr>
          <p:spPr>
            <a:xfrm>
              <a:off x="7902510" y="1799209"/>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1</a:t>
              </a:r>
            </a:p>
          </p:txBody>
        </p:sp>
      </p:grpSp>
      <p:grpSp>
        <p:nvGrpSpPr>
          <p:cNvPr id="50" name="Groupe 49">
            <a:extLst>
              <a:ext uri="{FF2B5EF4-FFF2-40B4-BE49-F238E27FC236}">
                <a16:creationId xmlns:a16="http://schemas.microsoft.com/office/drawing/2014/main" id="{14F3ABA0-6AA6-C65C-2377-F7EC11ADD19C}"/>
              </a:ext>
            </a:extLst>
          </p:cNvPr>
          <p:cNvGrpSpPr/>
          <p:nvPr/>
        </p:nvGrpSpPr>
        <p:grpSpPr>
          <a:xfrm>
            <a:off x="7995358" y="2553615"/>
            <a:ext cx="3643416" cy="791444"/>
            <a:chOff x="7995358" y="2553615"/>
            <a:chExt cx="3643416" cy="791444"/>
          </a:xfrm>
        </p:grpSpPr>
        <p:sp>
          <p:nvSpPr>
            <p:cNvPr id="31" name="Ellipse 1">
              <a:extLst>
                <a:ext uri="{FF2B5EF4-FFF2-40B4-BE49-F238E27FC236}">
                  <a16:creationId xmlns:a16="http://schemas.microsoft.com/office/drawing/2014/main" id="{CC64616A-3E81-0A03-6445-589801EBABF0}"/>
                </a:ext>
              </a:extLst>
            </p:cNvPr>
            <p:cNvSpPr/>
            <p:nvPr/>
          </p:nvSpPr>
          <p:spPr>
            <a:xfrm>
              <a:off x="8259418" y="2553615"/>
              <a:ext cx="3379356" cy="791444"/>
            </a:xfrm>
            <a:prstGeom prst="roundRect">
              <a:avLst/>
            </a:prstGeom>
            <a:solidFill>
              <a:srgbClr val="FFDFD5"/>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lnSpc>
                  <a:spcPct val="107000"/>
                </a:lnSpc>
                <a:spcAft>
                  <a:spcPts val="533"/>
                </a:spcAft>
              </a:pPr>
              <a:r>
                <a:rPr lang="fr-FR" sz="2400" b="1" dirty="0">
                  <a:solidFill>
                    <a:schemeClr val="accent5">
                      <a:lumMod val="50000"/>
                    </a:schemeClr>
                  </a:solidFill>
                </a:rPr>
                <a:t>Chat , Chien ,Poisson , Oiseau</a:t>
              </a:r>
            </a:p>
          </p:txBody>
        </p:sp>
        <p:sp>
          <p:nvSpPr>
            <p:cNvPr id="38" name="Ellipse 37">
              <a:extLst>
                <a:ext uri="{FF2B5EF4-FFF2-40B4-BE49-F238E27FC236}">
                  <a16:creationId xmlns:a16="http://schemas.microsoft.com/office/drawing/2014/main" id="{45680A43-5934-4DA1-35CC-ECE1DF15772C}"/>
                </a:ext>
              </a:extLst>
            </p:cNvPr>
            <p:cNvSpPr/>
            <p:nvPr/>
          </p:nvSpPr>
          <p:spPr>
            <a:xfrm>
              <a:off x="7995358" y="2701346"/>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2</a:t>
              </a:r>
            </a:p>
          </p:txBody>
        </p:sp>
      </p:grpSp>
      <p:grpSp>
        <p:nvGrpSpPr>
          <p:cNvPr id="51" name="Groupe 50">
            <a:extLst>
              <a:ext uri="{FF2B5EF4-FFF2-40B4-BE49-F238E27FC236}">
                <a16:creationId xmlns:a16="http://schemas.microsoft.com/office/drawing/2014/main" id="{A1E44C72-7767-7B69-276A-734CD22B6D4A}"/>
              </a:ext>
            </a:extLst>
          </p:cNvPr>
          <p:cNvGrpSpPr/>
          <p:nvPr/>
        </p:nvGrpSpPr>
        <p:grpSpPr>
          <a:xfrm>
            <a:off x="8125965" y="3533188"/>
            <a:ext cx="3443754" cy="610521"/>
            <a:chOff x="8125965" y="3533188"/>
            <a:chExt cx="3443754" cy="610521"/>
          </a:xfrm>
        </p:grpSpPr>
        <p:sp>
          <p:nvSpPr>
            <p:cNvPr id="8" name="Ellipse 1">
              <a:extLst>
                <a:ext uri="{FF2B5EF4-FFF2-40B4-BE49-F238E27FC236}">
                  <a16:creationId xmlns:a16="http://schemas.microsoft.com/office/drawing/2014/main" id="{49D6FE66-5738-ED0F-FC65-D3BF8CAD1D80}"/>
                </a:ext>
              </a:extLst>
            </p:cNvPr>
            <p:cNvSpPr/>
            <p:nvPr/>
          </p:nvSpPr>
          <p:spPr>
            <a:xfrm>
              <a:off x="8338931" y="3533188"/>
              <a:ext cx="3230788" cy="610521"/>
            </a:xfrm>
            <a:prstGeom prst="roundRect">
              <a:avLst/>
            </a:prstGeom>
            <a:solidFill>
              <a:srgbClr val="FFDFD5"/>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lnSpc>
                  <a:spcPct val="107000"/>
                </a:lnSpc>
                <a:spcAft>
                  <a:spcPts val="533"/>
                </a:spcAft>
              </a:pPr>
              <a:r>
                <a:rPr lang="fr-FR" sz="2400" b="1" dirty="0">
                  <a:solidFill>
                    <a:schemeClr val="accent5">
                      <a:lumMod val="50000"/>
                    </a:schemeClr>
                  </a:solidFill>
                </a:rPr>
                <a:t>Les élèves</a:t>
              </a:r>
            </a:p>
          </p:txBody>
        </p:sp>
        <p:sp>
          <p:nvSpPr>
            <p:cNvPr id="39" name="Ellipse 38">
              <a:extLst>
                <a:ext uri="{FF2B5EF4-FFF2-40B4-BE49-F238E27FC236}">
                  <a16:creationId xmlns:a16="http://schemas.microsoft.com/office/drawing/2014/main" id="{9C770BC6-8A62-3E8A-C121-9D543EE117EB}"/>
                </a:ext>
              </a:extLst>
            </p:cNvPr>
            <p:cNvSpPr/>
            <p:nvPr/>
          </p:nvSpPr>
          <p:spPr>
            <a:xfrm>
              <a:off x="8125965" y="3614435"/>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3</a:t>
              </a:r>
            </a:p>
          </p:txBody>
        </p:sp>
      </p:grpSp>
      <p:grpSp>
        <p:nvGrpSpPr>
          <p:cNvPr id="52" name="Groupe 51">
            <a:extLst>
              <a:ext uri="{FF2B5EF4-FFF2-40B4-BE49-F238E27FC236}">
                <a16:creationId xmlns:a16="http://schemas.microsoft.com/office/drawing/2014/main" id="{21BFC48C-A6EE-9085-5102-BD8910BECF96}"/>
              </a:ext>
            </a:extLst>
          </p:cNvPr>
          <p:cNvGrpSpPr/>
          <p:nvPr/>
        </p:nvGrpSpPr>
        <p:grpSpPr>
          <a:xfrm>
            <a:off x="8182486" y="4274289"/>
            <a:ext cx="3452184" cy="610522"/>
            <a:chOff x="8182486" y="4274289"/>
            <a:chExt cx="3452184" cy="610522"/>
          </a:xfrm>
        </p:grpSpPr>
        <p:sp>
          <p:nvSpPr>
            <p:cNvPr id="3" name="Ellipse 1">
              <a:extLst>
                <a:ext uri="{FF2B5EF4-FFF2-40B4-BE49-F238E27FC236}">
                  <a16:creationId xmlns:a16="http://schemas.microsoft.com/office/drawing/2014/main" id="{D1AC2199-EE0C-E7E9-8395-E34B23F26E3C}"/>
                </a:ext>
              </a:extLst>
            </p:cNvPr>
            <p:cNvSpPr/>
            <p:nvPr/>
          </p:nvSpPr>
          <p:spPr>
            <a:xfrm>
              <a:off x="8420098" y="4274289"/>
              <a:ext cx="3214572" cy="610522"/>
            </a:xfrm>
            <a:prstGeom prst="roundRect">
              <a:avLst/>
            </a:prstGeom>
            <a:solidFill>
              <a:srgbClr val="FFDFD5"/>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lnSpc>
                  <a:spcPct val="107000"/>
                </a:lnSpc>
                <a:spcAft>
                  <a:spcPts val="533"/>
                </a:spcAft>
              </a:pPr>
              <a:r>
                <a:rPr lang="fr-FR" sz="2400" b="1" dirty="0">
                  <a:solidFill>
                    <a:schemeClr val="accent5">
                      <a:lumMod val="50000"/>
                    </a:schemeClr>
                  </a:solidFill>
                </a:rPr>
                <a:t>1AC3 </a:t>
              </a:r>
            </a:p>
          </p:txBody>
        </p:sp>
        <p:sp>
          <p:nvSpPr>
            <p:cNvPr id="40" name="Ellipse 39">
              <a:extLst>
                <a:ext uri="{FF2B5EF4-FFF2-40B4-BE49-F238E27FC236}">
                  <a16:creationId xmlns:a16="http://schemas.microsoft.com/office/drawing/2014/main" id="{3B4D1E0D-4FC8-2259-59DC-C584E9D59035}"/>
                </a:ext>
              </a:extLst>
            </p:cNvPr>
            <p:cNvSpPr/>
            <p:nvPr/>
          </p:nvSpPr>
          <p:spPr>
            <a:xfrm>
              <a:off x="8182486" y="4379822"/>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4</a:t>
              </a:r>
            </a:p>
          </p:txBody>
        </p:sp>
      </p:grpSp>
      <p:grpSp>
        <p:nvGrpSpPr>
          <p:cNvPr id="53" name="Groupe 52">
            <a:extLst>
              <a:ext uri="{FF2B5EF4-FFF2-40B4-BE49-F238E27FC236}">
                <a16:creationId xmlns:a16="http://schemas.microsoft.com/office/drawing/2014/main" id="{DB0F8007-3331-6081-188B-ED2DB048B109}"/>
              </a:ext>
            </a:extLst>
          </p:cNvPr>
          <p:cNvGrpSpPr/>
          <p:nvPr/>
        </p:nvGrpSpPr>
        <p:grpSpPr>
          <a:xfrm>
            <a:off x="8166569" y="5087013"/>
            <a:ext cx="3468101" cy="745348"/>
            <a:chOff x="8166569" y="5087013"/>
            <a:chExt cx="3468101" cy="745348"/>
          </a:xfrm>
        </p:grpSpPr>
        <p:sp>
          <p:nvSpPr>
            <p:cNvPr id="13" name="Ellipse 1">
              <a:extLst>
                <a:ext uri="{FF2B5EF4-FFF2-40B4-BE49-F238E27FC236}">
                  <a16:creationId xmlns:a16="http://schemas.microsoft.com/office/drawing/2014/main" id="{816C27F1-A5D8-CA9B-1513-8A8A959D3C24}"/>
                </a:ext>
              </a:extLst>
            </p:cNvPr>
            <p:cNvSpPr/>
            <p:nvPr/>
          </p:nvSpPr>
          <p:spPr>
            <a:xfrm>
              <a:off x="8420097" y="5087013"/>
              <a:ext cx="3214573" cy="745348"/>
            </a:xfrm>
            <a:prstGeom prst="roundRect">
              <a:avLst/>
            </a:prstGeom>
            <a:solidFill>
              <a:srgbClr val="FFDFD5"/>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lnSpc>
                  <a:spcPct val="107000"/>
                </a:lnSpc>
                <a:spcAft>
                  <a:spcPts val="533"/>
                </a:spcAft>
              </a:pPr>
              <a:r>
                <a:rPr lang="fr-FR" sz="2400" b="1" dirty="0">
                  <a:solidFill>
                    <a:schemeClr val="accent5">
                      <a:lumMod val="50000"/>
                    </a:schemeClr>
                  </a:solidFill>
                </a:rPr>
                <a:t>L’animal préféré</a:t>
              </a:r>
            </a:p>
          </p:txBody>
        </p:sp>
        <p:sp>
          <p:nvSpPr>
            <p:cNvPr id="41" name="Ellipse 40">
              <a:extLst>
                <a:ext uri="{FF2B5EF4-FFF2-40B4-BE49-F238E27FC236}">
                  <a16:creationId xmlns:a16="http://schemas.microsoft.com/office/drawing/2014/main" id="{C6C38456-CE23-A0F2-44AD-84F950E5D144}"/>
                </a:ext>
              </a:extLst>
            </p:cNvPr>
            <p:cNvSpPr/>
            <p:nvPr/>
          </p:nvSpPr>
          <p:spPr>
            <a:xfrm>
              <a:off x="8166569" y="5231343"/>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5</a:t>
              </a:r>
            </a:p>
          </p:txBody>
        </p:sp>
      </p:grpSp>
    </p:spTree>
    <p:extLst>
      <p:ext uri="{BB962C8B-B14F-4D97-AF65-F5344CB8AC3E}">
        <p14:creationId xmlns:p14="http://schemas.microsoft.com/office/powerpoint/2010/main" val="29281834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B4344-D15F-E80D-8C63-7FC8802E281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61DDD22-585A-307D-97C7-DAD255FBD460}"/>
              </a:ext>
            </a:extLst>
          </p:cNvPr>
          <p:cNvSpPr>
            <a:spLocks noGrp="1"/>
          </p:cNvSpPr>
          <p:nvPr>
            <p:ph type="title"/>
          </p:nvPr>
        </p:nvSpPr>
        <p:spPr/>
        <p:txBody>
          <a:bodyPr/>
          <a:lstStyle/>
          <a:p>
            <a:r>
              <a:rPr lang="fr-FR" dirty="0"/>
              <a:t>Voici les bonnes réponses.</a:t>
            </a:r>
          </a:p>
        </p:txBody>
      </p:sp>
      <p:sp>
        <p:nvSpPr>
          <p:cNvPr id="4" name="Espace réservé du contenu 3">
            <a:extLst>
              <a:ext uri="{FF2B5EF4-FFF2-40B4-BE49-F238E27FC236}">
                <a16:creationId xmlns:a16="http://schemas.microsoft.com/office/drawing/2014/main" id="{05C48614-E588-0CA6-75DF-2AD132F362B5}"/>
              </a:ext>
            </a:extLst>
          </p:cNvPr>
          <p:cNvSpPr>
            <a:spLocks noGrp="1"/>
          </p:cNvSpPr>
          <p:nvPr>
            <p:ph sz="quarter" idx="11"/>
          </p:nvPr>
        </p:nvSpPr>
        <p:spPr>
          <a:xfrm>
            <a:off x="935304" y="668339"/>
            <a:ext cx="10558061" cy="287134"/>
          </a:xfrm>
        </p:spPr>
        <p:txBody>
          <a:bodyPr/>
          <a:lstStyle/>
          <a:p>
            <a:endParaRPr lang="fr-FR" dirty="0">
              <a:solidFill>
                <a:prstClr val="white">
                  <a:lumMod val="65000"/>
                </a:prstClr>
              </a:solidFill>
              <a:latin typeface="Calibri" panose="020F0502020204030204"/>
            </a:endParaRPr>
          </a:p>
        </p:txBody>
      </p:sp>
      <p:grpSp>
        <p:nvGrpSpPr>
          <p:cNvPr id="10" name="Groupe 9">
            <a:extLst>
              <a:ext uri="{FF2B5EF4-FFF2-40B4-BE49-F238E27FC236}">
                <a16:creationId xmlns:a16="http://schemas.microsoft.com/office/drawing/2014/main" id="{E6F23E2E-1F9F-D0A3-C2EB-EB09C12C7422}"/>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57326977-392F-C91F-5868-47FF7DD2B047}"/>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83749A54-44C7-AD9D-22B8-19529AF73968}"/>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15" name="Rectangle à coins arrondis 51">
            <a:extLst>
              <a:ext uri="{FF2B5EF4-FFF2-40B4-BE49-F238E27FC236}">
                <a16:creationId xmlns:a16="http://schemas.microsoft.com/office/drawing/2014/main" id="{BECFA72F-A847-5BBB-F2D8-2BAC50336757}"/>
              </a:ext>
            </a:extLst>
          </p:cNvPr>
          <p:cNvSpPr/>
          <p:nvPr/>
        </p:nvSpPr>
        <p:spPr>
          <a:xfrm>
            <a:off x="880658" y="2692609"/>
            <a:ext cx="2865760" cy="6187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Population</a:t>
            </a:r>
          </a:p>
        </p:txBody>
      </p:sp>
      <p:sp>
        <p:nvSpPr>
          <p:cNvPr id="17" name="Rectangle à coins arrondis 52">
            <a:extLst>
              <a:ext uri="{FF2B5EF4-FFF2-40B4-BE49-F238E27FC236}">
                <a16:creationId xmlns:a16="http://schemas.microsoft.com/office/drawing/2014/main" id="{1332CF7E-55A3-6269-96E5-F88C9947A12C}"/>
              </a:ext>
            </a:extLst>
          </p:cNvPr>
          <p:cNvSpPr/>
          <p:nvPr/>
        </p:nvSpPr>
        <p:spPr>
          <a:xfrm>
            <a:off x="880656" y="1751388"/>
            <a:ext cx="2865759" cy="746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Individus</a:t>
            </a:r>
          </a:p>
        </p:txBody>
      </p:sp>
      <p:sp>
        <p:nvSpPr>
          <p:cNvPr id="18" name="Rectangle à coins arrondis 53">
            <a:extLst>
              <a:ext uri="{FF2B5EF4-FFF2-40B4-BE49-F238E27FC236}">
                <a16:creationId xmlns:a16="http://schemas.microsoft.com/office/drawing/2014/main" id="{28D31938-3B53-E7EA-A519-90A5802BD98E}"/>
              </a:ext>
            </a:extLst>
          </p:cNvPr>
          <p:cNvSpPr/>
          <p:nvPr/>
        </p:nvSpPr>
        <p:spPr>
          <a:xfrm>
            <a:off x="855172" y="3544705"/>
            <a:ext cx="2891246" cy="6975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Effectif total</a:t>
            </a:r>
          </a:p>
        </p:txBody>
      </p:sp>
      <p:sp>
        <p:nvSpPr>
          <p:cNvPr id="19" name="Rectangle à coins arrondis 54">
            <a:extLst>
              <a:ext uri="{FF2B5EF4-FFF2-40B4-BE49-F238E27FC236}">
                <a16:creationId xmlns:a16="http://schemas.microsoft.com/office/drawing/2014/main" id="{8BCFC3C9-A73E-18FD-92F4-CE3442AF9E16}"/>
              </a:ext>
            </a:extLst>
          </p:cNvPr>
          <p:cNvSpPr/>
          <p:nvPr/>
        </p:nvSpPr>
        <p:spPr>
          <a:xfrm>
            <a:off x="880657" y="4393787"/>
            <a:ext cx="2891247" cy="7521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Caractère</a:t>
            </a:r>
          </a:p>
        </p:txBody>
      </p:sp>
      <p:sp>
        <p:nvSpPr>
          <p:cNvPr id="20" name="Flèche droite à entaille 55">
            <a:extLst>
              <a:ext uri="{FF2B5EF4-FFF2-40B4-BE49-F238E27FC236}">
                <a16:creationId xmlns:a16="http://schemas.microsoft.com/office/drawing/2014/main" id="{78A0DD3D-F446-A2C9-C3C7-DE735160BEA2}"/>
              </a:ext>
            </a:extLst>
          </p:cNvPr>
          <p:cNvSpPr/>
          <p:nvPr/>
        </p:nvSpPr>
        <p:spPr>
          <a:xfrm>
            <a:off x="4042686" y="2755278"/>
            <a:ext cx="815587" cy="556097"/>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2800"/>
          </a:p>
        </p:txBody>
      </p:sp>
      <p:sp>
        <p:nvSpPr>
          <p:cNvPr id="21" name="Flèche droite à entaille 56">
            <a:extLst>
              <a:ext uri="{FF2B5EF4-FFF2-40B4-BE49-F238E27FC236}">
                <a16:creationId xmlns:a16="http://schemas.microsoft.com/office/drawing/2014/main" id="{F0A5486C-368D-A5F3-3706-7BD5EF2376AB}"/>
              </a:ext>
            </a:extLst>
          </p:cNvPr>
          <p:cNvSpPr/>
          <p:nvPr/>
        </p:nvSpPr>
        <p:spPr>
          <a:xfrm>
            <a:off x="4010945" y="1876790"/>
            <a:ext cx="847328" cy="479917"/>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2800" dirty="0"/>
          </a:p>
        </p:txBody>
      </p:sp>
      <p:sp>
        <p:nvSpPr>
          <p:cNvPr id="22" name="Flèche droite à entaille 57">
            <a:extLst>
              <a:ext uri="{FF2B5EF4-FFF2-40B4-BE49-F238E27FC236}">
                <a16:creationId xmlns:a16="http://schemas.microsoft.com/office/drawing/2014/main" id="{60BB878A-7329-40A2-C630-1AB7F40FD5B9}"/>
              </a:ext>
            </a:extLst>
          </p:cNvPr>
          <p:cNvSpPr/>
          <p:nvPr/>
        </p:nvSpPr>
        <p:spPr>
          <a:xfrm>
            <a:off x="3950987" y="3629744"/>
            <a:ext cx="847329" cy="470952"/>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2800" dirty="0"/>
          </a:p>
        </p:txBody>
      </p:sp>
      <p:sp>
        <p:nvSpPr>
          <p:cNvPr id="23" name="Flèche droite à entaille 58">
            <a:extLst>
              <a:ext uri="{FF2B5EF4-FFF2-40B4-BE49-F238E27FC236}">
                <a16:creationId xmlns:a16="http://schemas.microsoft.com/office/drawing/2014/main" id="{DB10B0BC-013F-3905-B557-91266B14F938}"/>
              </a:ext>
            </a:extLst>
          </p:cNvPr>
          <p:cNvSpPr/>
          <p:nvPr/>
        </p:nvSpPr>
        <p:spPr>
          <a:xfrm>
            <a:off x="3965791" y="4537750"/>
            <a:ext cx="847329" cy="464258"/>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2800" dirty="0"/>
          </a:p>
        </p:txBody>
      </p:sp>
      <p:sp>
        <p:nvSpPr>
          <p:cNvPr id="28" name="Rectangle à coins arrondis 64">
            <a:extLst>
              <a:ext uri="{FF2B5EF4-FFF2-40B4-BE49-F238E27FC236}">
                <a16:creationId xmlns:a16="http://schemas.microsoft.com/office/drawing/2014/main" id="{51817346-F393-2A84-24FC-2574B038ED0A}"/>
              </a:ext>
            </a:extLst>
          </p:cNvPr>
          <p:cNvSpPr/>
          <p:nvPr/>
        </p:nvSpPr>
        <p:spPr>
          <a:xfrm>
            <a:off x="880659" y="5429248"/>
            <a:ext cx="2891246" cy="7693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Valeurs du caractère</a:t>
            </a:r>
          </a:p>
        </p:txBody>
      </p:sp>
      <p:sp>
        <p:nvSpPr>
          <p:cNvPr id="29" name="Flèche droite à entaille 65">
            <a:extLst>
              <a:ext uri="{FF2B5EF4-FFF2-40B4-BE49-F238E27FC236}">
                <a16:creationId xmlns:a16="http://schemas.microsoft.com/office/drawing/2014/main" id="{431FD1D0-3D00-CDFB-0E01-EDB75975348E}"/>
              </a:ext>
            </a:extLst>
          </p:cNvPr>
          <p:cNvSpPr/>
          <p:nvPr/>
        </p:nvSpPr>
        <p:spPr>
          <a:xfrm>
            <a:off x="4042686" y="5459687"/>
            <a:ext cx="847328" cy="616076"/>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2800" dirty="0"/>
          </a:p>
        </p:txBody>
      </p:sp>
      <p:grpSp>
        <p:nvGrpSpPr>
          <p:cNvPr id="44" name="Groupe 43">
            <a:extLst>
              <a:ext uri="{FF2B5EF4-FFF2-40B4-BE49-F238E27FC236}">
                <a16:creationId xmlns:a16="http://schemas.microsoft.com/office/drawing/2014/main" id="{E74F8034-B6E0-C54C-FB01-AC76974DDCE2}"/>
              </a:ext>
            </a:extLst>
          </p:cNvPr>
          <p:cNvGrpSpPr/>
          <p:nvPr/>
        </p:nvGrpSpPr>
        <p:grpSpPr>
          <a:xfrm>
            <a:off x="4948647" y="1859256"/>
            <a:ext cx="2279003" cy="505483"/>
            <a:chOff x="4948647" y="1859256"/>
            <a:chExt cx="2279003" cy="505483"/>
          </a:xfrm>
        </p:grpSpPr>
        <p:sp>
          <p:nvSpPr>
            <p:cNvPr id="25" name="Rectangle à coins arrondis 60">
              <a:extLst>
                <a:ext uri="{FF2B5EF4-FFF2-40B4-BE49-F238E27FC236}">
                  <a16:creationId xmlns:a16="http://schemas.microsoft.com/office/drawing/2014/main" id="{511FAB0E-4E04-43D3-4173-B51939189743}"/>
                </a:ext>
              </a:extLst>
            </p:cNvPr>
            <p:cNvSpPr/>
            <p:nvPr/>
          </p:nvSpPr>
          <p:spPr>
            <a:xfrm>
              <a:off x="4948647" y="1868757"/>
              <a:ext cx="1941187" cy="49598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accent5">
                      <a:lumMod val="50000"/>
                    </a:schemeClr>
                  </a:solidFill>
                </a:rPr>
                <a:t>Qui?</a:t>
              </a:r>
            </a:p>
          </p:txBody>
        </p:sp>
        <p:sp>
          <p:nvSpPr>
            <p:cNvPr id="32" name="Ellipse 31">
              <a:extLst>
                <a:ext uri="{FF2B5EF4-FFF2-40B4-BE49-F238E27FC236}">
                  <a16:creationId xmlns:a16="http://schemas.microsoft.com/office/drawing/2014/main" id="{8C5F0A68-324C-CE74-8444-2FDA0F20C5AA}"/>
                </a:ext>
              </a:extLst>
            </p:cNvPr>
            <p:cNvSpPr/>
            <p:nvPr/>
          </p:nvSpPr>
          <p:spPr>
            <a:xfrm>
              <a:off x="6699531" y="1859256"/>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A</a:t>
              </a:r>
            </a:p>
          </p:txBody>
        </p:sp>
      </p:grpSp>
      <p:grpSp>
        <p:nvGrpSpPr>
          <p:cNvPr id="45" name="Groupe 44">
            <a:extLst>
              <a:ext uri="{FF2B5EF4-FFF2-40B4-BE49-F238E27FC236}">
                <a16:creationId xmlns:a16="http://schemas.microsoft.com/office/drawing/2014/main" id="{CAC6860D-E11C-54B2-FC65-2A445CB1B09F}"/>
              </a:ext>
            </a:extLst>
          </p:cNvPr>
          <p:cNvGrpSpPr/>
          <p:nvPr/>
        </p:nvGrpSpPr>
        <p:grpSpPr>
          <a:xfrm>
            <a:off x="4948648" y="2754001"/>
            <a:ext cx="2237631" cy="533443"/>
            <a:chOff x="4948648" y="2754001"/>
            <a:chExt cx="2237631" cy="533443"/>
          </a:xfrm>
        </p:grpSpPr>
        <p:sp>
          <p:nvSpPr>
            <p:cNvPr id="24" name="Rectangle à coins arrondis 59">
              <a:extLst>
                <a:ext uri="{FF2B5EF4-FFF2-40B4-BE49-F238E27FC236}">
                  <a16:creationId xmlns:a16="http://schemas.microsoft.com/office/drawing/2014/main" id="{110F4607-55AF-6F91-5A30-800718A9298B}"/>
                </a:ext>
              </a:extLst>
            </p:cNvPr>
            <p:cNvSpPr/>
            <p:nvPr/>
          </p:nvSpPr>
          <p:spPr>
            <a:xfrm>
              <a:off x="4948648" y="2754001"/>
              <a:ext cx="1941188" cy="49598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accent5">
                      <a:lumMod val="50000"/>
                    </a:schemeClr>
                  </a:solidFill>
                </a:rPr>
                <a:t>Parmi qui?</a:t>
              </a:r>
            </a:p>
          </p:txBody>
        </p:sp>
        <p:sp>
          <p:nvSpPr>
            <p:cNvPr id="33" name="Ellipse 32">
              <a:extLst>
                <a:ext uri="{FF2B5EF4-FFF2-40B4-BE49-F238E27FC236}">
                  <a16:creationId xmlns:a16="http://schemas.microsoft.com/office/drawing/2014/main" id="{7AA4F386-CC55-4C49-D738-4B88FAEDFF62}"/>
                </a:ext>
              </a:extLst>
            </p:cNvPr>
            <p:cNvSpPr/>
            <p:nvPr/>
          </p:nvSpPr>
          <p:spPr>
            <a:xfrm>
              <a:off x="6658160" y="2791462"/>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B</a:t>
              </a:r>
            </a:p>
          </p:txBody>
        </p:sp>
      </p:grpSp>
      <p:grpSp>
        <p:nvGrpSpPr>
          <p:cNvPr id="46" name="Groupe 45">
            <a:extLst>
              <a:ext uri="{FF2B5EF4-FFF2-40B4-BE49-F238E27FC236}">
                <a16:creationId xmlns:a16="http://schemas.microsoft.com/office/drawing/2014/main" id="{BE005004-1A65-1DE2-9496-37BAD308EC8C}"/>
              </a:ext>
            </a:extLst>
          </p:cNvPr>
          <p:cNvGrpSpPr/>
          <p:nvPr/>
        </p:nvGrpSpPr>
        <p:grpSpPr>
          <a:xfrm>
            <a:off x="4948648" y="3456732"/>
            <a:ext cx="2226817" cy="582247"/>
            <a:chOff x="4948648" y="3456732"/>
            <a:chExt cx="2226817" cy="582247"/>
          </a:xfrm>
        </p:grpSpPr>
        <p:sp>
          <p:nvSpPr>
            <p:cNvPr id="26" name="Rectangle à coins arrondis 62">
              <a:extLst>
                <a:ext uri="{FF2B5EF4-FFF2-40B4-BE49-F238E27FC236}">
                  <a16:creationId xmlns:a16="http://schemas.microsoft.com/office/drawing/2014/main" id="{EAAB158A-6660-A856-40B3-A40263DFFBC7}"/>
                </a:ext>
              </a:extLst>
            </p:cNvPr>
            <p:cNvSpPr/>
            <p:nvPr/>
          </p:nvSpPr>
          <p:spPr>
            <a:xfrm>
              <a:off x="4948648" y="3456732"/>
              <a:ext cx="1941189" cy="582247"/>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accent5">
                      <a:lumMod val="50000"/>
                    </a:schemeClr>
                  </a:solidFill>
                </a:rPr>
                <a:t>Combien?</a:t>
              </a:r>
              <a:endParaRPr lang="fr-MA" sz="2400" b="1" dirty="0"/>
            </a:p>
          </p:txBody>
        </p:sp>
        <p:sp>
          <p:nvSpPr>
            <p:cNvPr id="34" name="Ellipse 33">
              <a:extLst>
                <a:ext uri="{FF2B5EF4-FFF2-40B4-BE49-F238E27FC236}">
                  <a16:creationId xmlns:a16="http://schemas.microsoft.com/office/drawing/2014/main" id="{F6781DBC-D15E-8F95-135E-9DBD0B4A602F}"/>
                </a:ext>
              </a:extLst>
            </p:cNvPr>
            <p:cNvSpPr/>
            <p:nvPr/>
          </p:nvSpPr>
          <p:spPr>
            <a:xfrm>
              <a:off x="6647346" y="3531947"/>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C</a:t>
              </a:r>
            </a:p>
          </p:txBody>
        </p:sp>
      </p:grpSp>
      <p:grpSp>
        <p:nvGrpSpPr>
          <p:cNvPr id="47" name="Groupe 46">
            <a:extLst>
              <a:ext uri="{FF2B5EF4-FFF2-40B4-BE49-F238E27FC236}">
                <a16:creationId xmlns:a16="http://schemas.microsoft.com/office/drawing/2014/main" id="{30D0156A-EB6A-4201-CCE7-5BEDB97562B0}"/>
              </a:ext>
            </a:extLst>
          </p:cNvPr>
          <p:cNvGrpSpPr/>
          <p:nvPr/>
        </p:nvGrpSpPr>
        <p:grpSpPr>
          <a:xfrm>
            <a:off x="4948648" y="4423872"/>
            <a:ext cx="2205245" cy="610522"/>
            <a:chOff x="4948648" y="4423872"/>
            <a:chExt cx="2205245" cy="610522"/>
          </a:xfrm>
        </p:grpSpPr>
        <p:sp>
          <p:nvSpPr>
            <p:cNvPr id="27" name="Rectangle à coins arrondis 63">
              <a:extLst>
                <a:ext uri="{FF2B5EF4-FFF2-40B4-BE49-F238E27FC236}">
                  <a16:creationId xmlns:a16="http://schemas.microsoft.com/office/drawing/2014/main" id="{23BB8413-8E6F-4710-EF61-F5C16860D55B}"/>
                </a:ext>
              </a:extLst>
            </p:cNvPr>
            <p:cNvSpPr/>
            <p:nvPr/>
          </p:nvSpPr>
          <p:spPr>
            <a:xfrm>
              <a:off x="4948648" y="4423872"/>
              <a:ext cx="1941189" cy="61052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accent5">
                      <a:lumMod val="50000"/>
                    </a:schemeClr>
                  </a:solidFill>
                </a:rPr>
                <a:t>Quoi?</a:t>
              </a:r>
              <a:endParaRPr lang="fr-MA" sz="2400" b="1" dirty="0"/>
            </a:p>
          </p:txBody>
        </p:sp>
        <p:sp>
          <p:nvSpPr>
            <p:cNvPr id="35" name="Ellipse 34">
              <a:extLst>
                <a:ext uri="{FF2B5EF4-FFF2-40B4-BE49-F238E27FC236}">
                  <a16:creationId xmlns:a16="http://schemas.microsoft.com/office/drawing/2014/main" id="{724ED51C-C9C3-C5DE-25D8-1938B912EA4C}"/>
                </a:ext>
              </a:extLst>
            </p:cNvPr>
            <p:cNvSpPr/>
            <p:nvPr/>
          </p:nvSpPr>
          <p:spPr>
            <a:xfrm>
              <a:off x="6625774" y="4506026"/>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D</a:t>
              </a:r>
            </a:p>
          </p:txBody>
        </p:sp>
      </p:grpSp>
      <p:grpSp>
        <p:nvGrpSpPr>
          <p:cNvPr id="48" name="Groupe 47">
            <a:extLst>
              <a:ext uri="{FF2B5EF4-FFF2-40B4-BE49-F238E27FC236}">
                <a16:creationId xmlns:a16="http://schemas.microsoft.com/office/drawing/2014/main" id="{F611FCE7-A996-DC8A-7E6F-6FC2AEC97A11}"/>
              </a:ext>
            </a:extLst>
          </p:cNvPr>
          <p:cNvGrpSpPr/>
          <p:nvPr/>
        </p:nvGrpSpPr>
        <p:grpSpPr>
          <a:xfrm>
            <a:off x="4989396" y="5419287"/>
            <a:ext cx="2164496" cy="616076"/>
            <a:chOff x="4989396" y="5419287"/>
            <a:chExt cx="2164496" cy="616076"/>
          </a:xfrm>
        </p:grpSpPr>
        <p:sp>
          <p:nvSpPr>
            <p:cNvPr id="30" name="Rectangle à coins arrondis 66">
              <a:extLst>
                <a:ext uri="{FF2B5EF4-FFF2-40B4-BE49-F238E27FC236}">
                  <a16:creationId xmlns:a16="http://schemas.microsoft.com/office/drawing/2014/main" id="{ED3F2A7E-C944-6CD4-25D8-BBE62BF563A8}"/>
                </a:ext>
              </a:extLst>
            </p:cNvPr>
            <p:cNvSpPr/>
            <p:nvPr/>
          </p:nvSpPr>
          <p:spPr>
            <a:xfrm>
              <a:off x="4989396" y="5419287"/>
              <a:ext cx="1900442" cy="61607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accent5">
                      <a:lumMod val="50000"/>
                    </a:schemeClr>
                  </a:solidFill>
                </a:rPr>
                <a:t>Quoi?</a:t>
              </a:r>
              <a:endParaRPr lang="fr-MA" sz="2400" b="1" dirty="0"/>
            </a:p>
          </p:txBody>
        </p:sp>
        <p:sp>
          <p:nvSpPr>
            <p:cNvPr id="36" name="Ellipse 35">
              <a:extLst>
                <a:ext uri="{FF2B5EF4-FFF2-40B4-BE49-F238E27FC236}">
                  <a16:creationId xmlns:a16="http://schemas.microsoft.com/office/drawing/2014/main" id="{0E6A0E39-A6CC-2A59-D11F-790271F2C66E}"/>
                </a:ext>
              </a:extLst>
            </p:cNvPr>
            <p:cNvSpPr/>
            <p:nvPr/>
          </p:nvSpPr>
          <p:spPr>
            <a:xfrm>
              <a:off x="6625773" y="5479334"/>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E</a:t>
              </a:r>
            </a:p>
          </p:txBody>
        </p:sp>
      </p:grpSp>
      <p:grpSp>
        <p:nvGrpSpPr>
          <p:cNvPr id="49" name="Groupe 48">
            <a:extLst>
              <a:ext uri="{FF2B5EF4-FFF2-40B4-BE49-F238E27FC236}">
                <a16:creationId xmlns:a16="http://schemas.microsoft.com/office/drawing/2014/main" id="{3A8E6B71-C230-BD28-5006-8DD2564548D3}"/>
              </a:ext>
            </a:extLst>
          </p:cNvPr>
          <p:cNvGrpSpPr/>
          <p:nvPr/>
        </p:nvGrpSpPr>
        <p:grpSpPr>
          <a:xfrm>
            <a:off x="7902510" y="1739662"/>
            <a:ext cx="3659332" cy="617045"/>
            <a:chOff x="7902510" y="1739662"/>
            <a:chExt cx="3659332" cy="617045"/>
          </a:xfrm>
        </p:grpSpPr>
        <p:sp>
          <p:nvSpPr>
            <p:cNvPr id="14" name="Ellipse 1">
              <a:extLst>
                <a:ext uri="{FF2B5EF4-FFF2-40B4-BE49-F238E27FC236}">
                  <a16:creationId xmlns:a16="http://schemas.microsoft.com/office/drawing/2014/main" id="{5D5FA6EE-50BE-95FA-6A79-89A29C2FB141}"/>
                </a:ext>
              </a:extLst>
            </p:cNvPr>
            <p:cNvSpPr/>
            <p:nvPr/>
          </p:nvSpPr>
          <p:spPr>
            <a:xfrm>
              <a:off x="8182486" y="1739662"/>
              <a:ext cx="3379356" cy="617045"/>
            </a:xfrm>
            <a:prstGeom prst="roundRect">
              <a:avLst/>
            </a:prstGeom>
            <a:solidFill>
              <a:srgbClr val="FFDFD5"/>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lnSpc>
                  <a:spcPct val="107000"/>
                </a:lnSpc>
                <a:spcAft>
                  <a:spcPts val="533"/>
                </a:spcAft>
              </a:pPr>
              <a:r>
                <a:rPr lang="fr-FR" sz="2400" b="1" dirty="0">
                  <a:solidFill>
                    <a:schemeClr val="accent5">
                      <a:lumMod val="50000"/>
                    </a:schemeClr>
                  </a:solidFill>
                </a:rPr>
                <a:t>N= 30</a:t>
              </a:r>
            </a:p>
          </p:txBody>
        </p:sp>
        <p:sp>
          <p:nvSpPr>
            <p:cNvPr id="37" name="Ellipse 36">
              <a:extLst>
                <a:ext uri="{FF2B5EF4-FFF2-40B4-BE49-F238E27FC236}">
                  <a16:creationId xmlns:a16="http://schemas.microsoft.com/office/drawing/2014/main" id="{1886DE21-755F-7335-4631-C75BF7A18F4D}"/>
                </a:ext>
              </a:extLst>
            </p:cNvPr>
            <p:cNvSpPr/>
            <p:nvPr/>
          </p:nvSpPr>
          <p:spPr>
            <a:xfrm>
              <a:off x="7902510" y="1799209"/>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1</a:t>
              </a:r>
            </a:p>
          </p:txBody>
        </p:sp>
      </p:grpSp>
      <p:grpSp>
        <p:nvGrpSpPr>
          <p:cNvPr id="50" name="Groupe 49">
            <a:extLst>
              <a:ext uri="{FF2B5EF4-FFF2-40B4-BE49-F238E27FC236}">
                <a16:creationId xmlns:a16="http://schemas.microsoft.com/office/drawing/2014/main" id="{5A64C797-1559-39C0-769B-3C1D9A13876F}"/>
              </a:ext>
            </a:extLst>
          </p:cNvPr>
          <p:cNvGrpSpPr/>
          <p:nvPr/>
        </p:nvGrpSpPr>
        <p:grpSpPr>
          <a:xfrm>
            <a:off x="7995358" y="2553615"/>
            <a:ext cx="3643416" cy="791444"/>
            <a:chOff x="7995358" y="2553615"/>
            <a:chExt cx="3643416" cy="791444"/>
          </a:xfrm>
        </p:grpSpPr>
        <p:sp>
          <p:nvSpPr>
            <p:cNvPr id="31" name="Ellipse 1">
              <a:extLst>
                <a:ext uri="{FF2B5EF4-FFF2-40B4-BE49-F238E27FC236}">
                  <a16:creationId xmlns:a16="http://schemas.microsoft.com/office/drawing/2014/main" id="{D7C184CB-3ED5-7829-07A8-C298510EBE0D}"/>
                </a:ext>
              </a:extLst>
            </p:cNvPr>
            <p:cNvSpPr/>
            <p:nvPr/>
          </p:nvSpPr>
          <p:spPr>
            <a:xfrm>
              <a:off x="8259418" y="2553615"/>
              <a:ext cx="3379356" cy="791444"/>
            </a:xfrm>
            <a:prstGeom prst="roundRect">
              <a:avLst/>
            </a:prstGeom>
            <a:solidFill>
              <a:srgbClr val="FFDFD5"/>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533"/>
                </a:spcAft>
                <a:buClrTx/>
                <a:buSzTx/>
                <a:buFontTx/>
                <a:buNone/>
                <a:tabLst/>
                <a:defRPr/>
              </a:pPr>
              <a:r>
                <a:rPr kumimoji="0" lang="fr-FR" sz="2400" b="1" i="0" u="none" strike="noStrike" kern="1200" cap="none" spc="0" normalizeH="0" baseline="0" noProof="0" dirty="0">
                  <a:ln>
                    <a:noFill/>
                  </a:ln>
                  <a:solidFill>
                    <a:srgbClr val="A02B93">
                      <a:lumMod val="50000"/>
                    </a:srgbClr>
                  </a:solidFill>
                  <a:effectLst/>
                  <a:uLnTx/>
                  <a:uFillTx/>
                  <a:latin typeface="Aptos" panose="02110004020202020204"/>
                  <a:ea typeface="+mn-ea"/>
                  <a:cs typeface="+mn-cs"/>
                </a:rPr>
                <a:t>Chat , Chien ,Poisson , Oiseau</a:t>
              </a:r>
            </a:p>
          </p:txBody>
        </p:sp>
        <p:sp>
          <p:nvSpPr>
            <p:cNvPr id="38" name="Ellipse 37">
              <a:extLst>
                <a:ext uri="{FF2B5EF4-FFF2-40B4-BE49-F238E27FC236}">
                  <a16:creationId xmlns:a16="http://schemas.microsoft.com/office/drawing/2014/main" id="{20E5A83B-4EFB-AD6C-3D8E-DFB4E8640688}"/>
                </a:ext>
              </a:extLst>
            </p:cNvPr>
            <p:cNvSpPr/>
            <p:nvPr/>
          </p:nvSpPr>
          <p:spPr>
            <a:xfrm>
              <a:off x="7995358" y="2701346"/>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2</a:t>
              </a:r>
            </a:p>
          </p:txBody>
        </p:sp>
      </p:grpSp>
      <p:grpSp>
        <p:nvGrpSpPr>
          <p:cNvPr id="51" name="Groupe 50">
            <a:extLst>
              <a:ext uri="{FF2B5EF4-FFF2-40B4-BE49-F238E27FC236}">
                <a16:creationId xmlns:a16="http://schemas.microsoft.com/office/drawing/2014/main" id="{8842BC09-A2CB-CEB2-9B44-DC1B46FD211F}"/>
              </a:ext>
            </a:extLst>
          </p:cNvPr>
          <p:cNvGrpSpPr/>
          <p:nvPr/>
        </p:nvGrpSpPr>
        <p:grpSpPr>
          <a:xfrm>
            <a:off x="8125965" y="3533188"/>
            <a:ext cx="3443754" cy="610521"/>
            <a:chOff x="8125965" y="3533188"/>
            <a:chExt cx="3443754" cy="610521"/>
          </a:xfrm>
        </p:grpSpPr>
        <p:sp>
          <p:nvSpPr>
            <p:cNvPr id="8" name="Ellipse 1">
              <a:extLst>
                <a:ext uri="{FF2B5EF4-FFF2-40B4-BE49-F238E27FC236}">
                  <a16:creationId xmlns:a16="http://schemas.microsoft.com/office/drawing/2014/main" id="{719C4359-3F4A-7A9E-EB78-0E8C988C9B32}"/>
                </a:ext>
              </a:extLst>
            </p:cNvPr>
            <p:cNvSpPr/>
            <p:nvPr/>
          </p:nvSpPr>
          <p:spPr>
            <a:xfrm>
              <a:off x="8338931" y="3533188"/>
              <a:ext cx="3230788" cy="610521"/>
            </a:xfrm>
            <a:prstGeom prst="roundRect">
              <a:avLst/>
            </a:prstGeom>
            <a:solidFill>
              <a:srgbClr val="FFDFD5"/>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lnSpc>
                  <a:spcPct val="107000"/>
                </a:lnSpc>
                <a:spcAft>
                  <a:spcPts val="533"/>
                </a:spcAft>
              </a:pPr>
              <a:r>
                <a:rPr lang="fr-FR" sz="2400" b="1" dirty="0">
                  <a:solidFill>
                    <a:schemeClr val="accent5">
                      <a:lumMod val="50000"/>
                    </a:schemeClr>
                  </a:solidFill>
                </a:rPr>
                <a:t>Les élèves</a:t>
              </a:r>
            </a:p>
          </p:txBody>
        </p:sp>
        <p:sp>
          <p:nvSpPr>
            <p:cNvPr id="39" name="Ellipse 38">
              <a:extLst>
                <a:ext uri="{FF2B5EF4-FFF2-40B4-BE49-F238E27FC236}">
                  <a16:creationId xmlns:a16="http://schemas.microsoft.com/office/drawing/2014/main" id="{54EDDC48-C909-9FA4-3070-9DA2250047EE}"/>
                </a:ext>
              </a:extLst>
            </p:cNvPr>
            <p:cNvSpPr/>
            <p:nvPr/>
          </p:nvSpPr>
          <p:spPr>
            <a:xfrm>
              <a:off x="8125965" y="3614435"/>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3</a:t>
              </a:r>
            </a:p>
          </p:txBody>
        </p:sp>
      </p:grpSp>
      <p:grpSp>
        <p:nvGrpSpPr>
          <p:cNvPr id="52" name="Groupe 51">
            <a:extLst>
              <a:ext uri="{FF2B5EF4-FFF2-40B4-BE49-F238E27FC236}">
                <a16:creationId xmlns:a16="http://schemas.microsoft.com/office/drawing/2014/main" id="{381F3112-5DC1-F969-2B11-765BDB9B7761}"/>
              </a:ext>
            </a:extLst>
          </p:cNvPr>
          <p:cNvGrpSpPr/>
          <p:nvPr/>
        </p:nvGrpSpPr>
        <p:grpSpPr>
          <a:xfrm>
            <a:off x="8182486" y="4274289"/>
            <a:ext cx="3452184" cy="610522"/>
            <a:chOff x="8182486" y="4274289"/>
            <a:chExt cx="3452184" cy="610522"/>
          </a:xfrm>
        </p:grpSpPr>
        <p:sp>
          <p:nvSpPr>
            <p:cNvPr id="3" name="Ellipse 1">
              <a:extLst>
                <a:ext uri="{FF2B5EF4-FFF2-40B4-BE49-F238E27FC236}">
                  <a16:creationId xmlns:a16="http://schemas.microsoft.com/office/drawing/2014/main" id="{F2CB056F-7C69-E7F1-76F1-AD77702F7992}"/>
                </a:ext>
              </a:extLst>
            </p:cNvPr>
            <p:cNvSpPr/>
            <p:nvPr/>
          </p:nvSpPr>
          <p:spPr>
            <a:xfrm>
              <a:off x="8420098" y="4274289"/>
              <a:ext cx="3214572" cy="610522"/>
            </a:xfrm>
            <a:prstGeom prst="roundRect">
              <a:avLst/>
            </a:prstGeom>
            <a:solidFill>
              <a:srgbClr val="FFDFD5"/>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lnSpc>
                  <a:spcPct val="107000"/>
                </a:lnSpc>
                <a:spcAft>
                  <a:spcPts val="533"/>
                </a:spcAft>
              </a:pPr>
              <a:r>
                <a:rPr lang="fr-FR" sz="2400" b="1" dirty="0">
                  <a:solidFill>
                    <a:schemeClr val="accent5">
                      <a:lumMod val="50000"/>
                    </a:schemeClr>
                  </a:solidFill>
                </a:rPr>
                <a:t>1AC3</a:t>
              </a:r>
            </a:p>
          </p:txBody>
        </p:sp>
        <p:sp>
          <p:nvSpPr>
            <p:cNvPr id="40" name="Ellipse 39">
              <a:extLst>
                <a:ext uri="{FF2B5EF4-FFF2-40B4-BE49-F238E27FC236}">
                  <a16:creationId xmlns:a16="http://schemas.microsoft.com/office/drawing/2014/main" id="{D77BF7D9-89F4-02B6-7596-3ECA574DECF9}"/>
                </a:ext>
              </a:extLst>
            </p:cNvPr>
            <p:cNvSpPr/>
            <p:nvPr/>
          </p:nvSpPr>
          <p:spPr>
            <a:xfrm>
              <a:off x="8182486" y="4379822"/>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4</a:t>
              </a:r>
            </a:p>
          </p:txBody>
        </p:sp>
      </p:grpSp>
      <p:grpSp>
        <p:nvGrpSpPr>
          <p:cNvPr id="53" name="Groupe 52">
            <a:extLst>
              <a:ext uri="{FF2B5EF4-FFF2-40B4-BE49-F238E27FC236}">
                <a16:creationId xmlns:a16="http://schemas.microsoft.com/office/drawing/2014/main" id="{6798183C-5579-2053-6514-F27BA2D13C98}"/>
              </a:ext>
            </a:extLst>
          </p:cNvPr>
          <p:cNvGrpSpPr/>
          <p:nvPr/>
        </p:nvGrpSpPr>
        <p:grpSpPr>
          <a:xfrm>
            <a:off x="8166569" y="5087013"/>
            <a:ext cx="3468101" cy="745348"/>
            <a:chOff x="8166569" y="5087013"/>
            <a:chExt cx="3468101" cy="745348"/>
          </a:xfrm>
        </p:grpSpPr>
        <p:sp>
          <p:nvSpPr>
            <p:cNvPr id="13" name="Ellipse 1">
              <a:extLst>
                <a:ext uri="{FF2B5EF4-FFF2-40B4-BE49-F238E27FC236}">
                  <a16:creationId xmlns:a16="http://schemas.microsoft.com/office/drawing/2014/main" id="{CA068E48-974B-89DB-09AF-72C13E8D5AA4}"/>
                </a:ext>
              </a:extLst>
            </p:cNvPr>
            <p:cNvSpPr/>
            <p:nvPr/>
          </p:nvSpPr>
          <p:spPr>
            <a:xfrm>
              <a:off x="8420097" y="5087013"/>
              <a:ext cx="3214573" cy="745348"/>
            </a:xfrm>
            <a:prstGeom prst="roundRect">
              <a:avLst/>
            </a:prstGeom>
            <a:solidFill>
              <a:srgbClr val="FFDFD5"/>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533"/>
                </a:spcAft>
                <a:buClrTx/>
                <a:buSzTx/>
                <a:buFontTx/>
                <a:buNone/>
                <a:tabLst/>
                <a:defRPr/>
              </a:pPr>
              <a:r>
                <a:rPr kumimoji="0" lang="fr-FR" sz="2400" b="1" i="0" u="none" strike="noStrike" kern="1200" cap="none" spc="0" normalizeH="0" baseline="0" noProof="0" dirty="0">
                  <a:ln>
                    <a:noFill/>
                  </a:ln>
                  <a:solidFill>
                    <a:srgbClr val="A02B93">
                      <a:lumMod val="50000"/>
                    </a:srgbClr>
                  </a:solidFill>
                  <a:effectLst/>
                  <a:uLnTx/>
                  <a:uFillTx/>
                  <a:latin typeface="Aptos" panose="02110004020202020204"/>
                  <a:ea typeface="+mn-ea"/>
                  <a:cs typeface="+mn-cs"/>
                </a:rPr>
                <a:t>L’animal préféré</a:t>
              </a:r>
            </a:p>
          </p:txBody>
        </p:sp>
        <p:sp>
          <p:nvSpPr>
            <p:cNvPr id="41" name="Ellipse 40">
              <a:extLst>
                <a:ext uri="{FF2B5EF4-FFF2-40B4-BE49-F238E27FC236}">
                  <a16:creationId xmlns:a16="http://schemas.microsoft.com/office/drawing/2014/main" id="{E6FEDB7F-E789-F0F8-20AF-C9C6FF7E939C}"/>
                </a:ext>
              </a:extLst>
            </p:cNvPr>
            <p:cNvSpPr/>
            <p:nvPr/>
          </p:nvSpPr>
          <p:spPr>
            <a:xfrm>
              <a:off x="8166569" y="5231343"/>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5</a:t>
              </a:r>
            </a:p>
          </p:txBody>
        </p:sp>
      </p:grpSp>
      <p:cxnSp>
        <p:nvCxnSpPr>
          <p:cNvPr id="5" name="Connecteur droit avec flèche 4">
            <a:extLst>
              <a:ext uri="{FF2B5EF4-FFF2-40B4-BE49-F238E27FC236}">
                <a16:creationId xmlns:a16="http://schemas.microsoft.com/office/drawing/2014/main" id="{4FDDC9C3-E4DA-7017-299E-EF6BEADCB944}"/>
              </a:ext>
            </a:extLst>
          </p:cNvPr>
          <p:cNvCxnSpPr>
            <a:cxnSpLocks/>
            <a:stCxn id="32" idx="6"/>
            <a:endCxn id="39" idx="3"/>
          </p:cNvCxnSpPr>
          <p:nvPr/>
        </p:nvCxnSpPr>
        <p:spPr>
          <a:xfrm>
            <a:off x="7227650" y="2107247"/>
            <a:ext cx="975656" cy="193053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 name="Connecteur droit avec flèche 5">
            <a:extLst>
              <a:ext uri="{FF2B5EF4-FFF2-40B4-BE49-F238E27FC236}">
                <a16:creationId xmlns:a16="http://schemas.microsoft.com/office/drawing/2014/main" id="{4A96C661-BE7B-9CFD-5C45-A16FA39F8360}"/>
              </a:ext>
            </a:extLst>
          </p:cNvPr>
          <p:cNvCxnSpPr>
            <a:cxnSpLocks/>
            <a:stCxn id="33" idx="6"/>
            <a:endCxn id="40" idx="2"/>
          </p:cNvCxnSpPr>
          <p:nvPr/>
        </p:nvCxnSpPr>
        <p:spPr>
          <a:xfrm>
            <a:off x="7186279" y="3039453"/>
            <a:ext cx="996207" cy="158836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7" name="Connecteur droit avec flèche 6">
            <a:extLst>
              <a:ext uri="{FF2B5EF4-FFF2-40B4-BE49-F238E27FC236}">
                <a16:creationId xmlns:a16="http://schemas.microsoft.com/office/drawing/2014/main" id="{FEBC391E-7C9F-614D-64AE-C69F9AB5C887}"/>
              </a:ext>
            </a:extLst>
          </p:cNvPr>
          <p:cNvCxnSpPr>
            <a:cxnSpLocks/>
            <a:stCxn id="34" idx="6"/>
            <a:endCxn id="37" idx="2"/>
          </p:cNvCxnSpPr>
          <p:nvPr/>
        </p:nvCxnSpPr>
        <p:spPr>
          <a:xfrm flipV="1">
            <a:off x="7175465" y="2047200"/>
            <a:ext cx="727045" cy="173273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9" name="Connecteur droit avec flèche 8">
            <a:extLst>
              <a:ext uri="{FF2B5EF4-FFF2-40B4-BE49-F238E27FC236}">
                <a16:creationId xmlns:a16="http://schemas.microsoft.com/office/drawing/2014/main" id="{82DC3B3B-3766-D632-F85A-46B50B38F71B}"/>
              </a:ext>
            </a:extLst>
          </p:cNvPr>
          <p:cNvCxnSpPr>
            <a:cxnSpLocks/>
            <a:stCxn id="35" idx="6"/>
            <a:endCxn id="41" idx="2"/>
          </p:cNvCxnSpPr>
          <p:nvPr/>
        </p:nvCxnSpPr>
        <p:spPr>
          <a:xfrm>
            <a:off x="7153893" y="4754017"/>
            <a:ext cx="1012676" cy="72531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id="{9984D7A2-9878-90B5-405B-D02110554CC2}"/>
              </a:ext>
            </a:extLst>
          </p:cNvPr>
          <p:cNvCxnSpPr>
            <a:cxnSpLocks/>
            <a:stCxn id="36" idx="6"/>
            <a:endCxn id="38" idx="2"/>
          </p:cNvCxnSpPr>
          <p:nvPr/>
        </p:nvCxnSpPr>
        <p:spPr>
          <a:xfrm flipV="1">
            <a:off x="7153892" y="2949337"/>
            <a:ext cx="841466" cy="277798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3469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C4F4F-4EB4-5EF2-3633-95440102600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2DA7002-241F-5C36-19FE-C558BF7DF36F}"/>
              </a:ext>
            </a:extLst>
          </p:cNvPr>
          <p:cNvSpPr>
            <a:spLocks noGrp="1"/>
          </p:cNvSpPr>
          <p:nvPr>
            <p:ph type="title"/>
          </p:nvPr>
        </p:nvSpPr>
        <p:spPr/>
        <p:txBody>
          <a:bodyPr/>
          <a:lstStyle/>
          <a:p>
            <a:r>
              <a:rPr lang="fr-FR" dirty="0"/>
              <a:t>Choisir la bonne réponse  et compléter?</a:t>
            </a:r>
          </a:p>
        </p:txBody>
      </p:sp>
      <p:sp>
        <p:nvSpPr>
          <p:cNvPr id="4" name="Espace réservé du contenu 3">
            <a:extLst>
              <a:ext uri="{FF2B5EF4-FFF2-40B4-BE49-F238E27FC236}">
                <a16:creationId xmlns:a16="http://schemas.microsoft.com/office/drawing/2014/main" id="{A6026133-915D-FAF6-C2A5-FF3FB76C68F0}"/>
              </a:ext>
            </a:extLst>
          </p:cNvPr>
          <p:cNvSpPr>
            <a:spLocks noGrp="1"/>
          </p:cNvSpPr>
          <p:nvPr>
            <p:ph sz="quarter" idx="11"/>
          </p:nvPr>
        </p:nvSpPr>
        <p:spPr>
          <a:xfrm>
            <a:off x="935304" y="668339"/>
            <a:ext cx="10558061" cy="287134"/>
          </a:xfrm>
        </p:spPr>
        <p:txBody>
          <a:bodyPr/>
          <a:lstStyle/>
          <a:p>
            <a:endParaRPr lang="fr-FR" dirty="0">
              <a:solidFill>
                <a:prstClr val="white">
                  <a:lumMod val="65000"/>
                </a:prstClr>
              </a:solidFill>
              <a:latin typeface="Calibri" panose="020F0502020204030204"/>
            </a:endParaRPr>
          </a:p>
        </p:txBody>
      </p:sp>
      <p:grpSp>
        <p:nvGrpSpPr>
          <p:cNvPr id="10" name="Groupe 9">
            <a:extLst>
              <a:ext uri="{FF2B5EF4-FFF2-40B4-BE49-F238E27FC236}">
                <a16:creationId xmlns:a16="http://schemas.microsoft.com/office/drawing/2014/main" id="{04DEE7C6-9A89-201A-69E5-F79AD60ACACB}"/>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031AC837-8E89-B8F5-CC5B-E3C59AD5BDE5}"/>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34AE6863-AE73-4589-8733-D4D271BECF50}"/>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42" name="Ellipse 1">
            <a:extLst>
              <a:ext uri="{FF2B5EF4-FFF2-40B4-BE49-F238E27FC236}">
                <a16:creationId xmlns:a16="http://schemas.microsoft.com/office/drawing/2014/main" id="{04EEB2F1-FEE0-14B2-E92B-B766DFC1C924}"/>
              </a:ext>
            </a:extLst>
          </p:cNvPr>
          <p:cNvSpPr/>
          <p:nvPr/>
        </p:nvSpPr>
        <p:spPr>
          <a:xfrm>
            <a:off x="8243533" y="2462797"/>
            <a:ext cx="3395240" cy="762221"/>
          </a:xfrm>
          <a:prstGeom prst="roundRect">
            <a:avLst/>
          </a:prstGeom>
          <a:solidFill>
            <a:srgbClr val="FFDFD5"/>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lnSpc>
                <a:spcPct val="107000"/>
              </a:lnSpc>
              <a:spcAft>
                <a:spcPts val="533"/>
              </a:spcAft>
            </a:pPr>
            <a:r>
              <a:rPr lang="fr-FR" sz="2400" b="1" dirty="0">
                <a:solidFill>
                  <a:schemeClr val="accent5">
                    <a:lumMod val="50000"/>
                  </a:schemeClr>
                </a:solidFill>
              </a:rPr>
              <a:t>Des nombres</a:t>
            </a:r>
          </a:p>
        </p:txBody>
      </p:sp>
      <p:sp>
        <p:nvSpPr>
          <p:cNvPr id="43" name="Ellipse 1">
            <a:extLst>
              <a:ext uri="{FF2B5EF4-FFF2-40B4-BE49-F238E27FC236}">
                <a16:creationId xmlns:a16="http://schemas.microsoft.com/office/drawing/2014/main" id="{D20E613B-B9E9-46CC-3ABB-F312528B17C6}"/>
              </a:ext>
            </a:extLst>
          </p:cNvPr>
          <p:cNvSpPr/>
          <p:nvPr/>
        </p:nvSpPr>
        <p:spPr>
          <a:xfrm>
            <a:off x="721673" y="2462797"/>
            <a:ext cx="3253979" cy="731111"/>
          </a:xfrm>
          <a:prstGeom prst="roundRect">
            <a:avLst/>
          </a:prstGeom>
          <a:solidFill>
            <a:srgbClr val="FFDFD5"/>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lnSpc>
                <a:spcPct val="107000"/>
              </a:lnSpc>
              <a:spcAft>
                <a:spcPts val="533"/>
              </a:spcAft>
            </a:pPr>
            <a:r>
              <a:rPr lang="fr-FR" sz="2400" b="1" dirty="0">
                <a:solidFill>
                  <a:schemeClr val="accent5">
                    <a:lumMod val="50000"/>
                  </a:schemeClr>
                </a:solidFill>
              </a:rPr>
              <a:t>Des lettres</a:t>
            </a:r>
          </a:p>
        </p:txBody>
      </p:sp>
      <p:sp>
        <p:nvSpPr>
          <p:cNvPr id="54" name="Rectangle à coins arrondis 51">
            <a:extLst>
              <a:ext uri="{FF2B5EF4-FFF2-40B4-BE49-F238E27FC236}">
                <a16:creationId xmlns:a16="http://schemas.microsoft.com/office/drawing/2014/main" id="{4680DB8A-FB09-AC9A-3A00-F54BBEFF9250}"/>
              </a:ext>
            </a:extLst>
          </p:cNvPr>
          <p:cNvSpPr/>
          <p:nvPr/>
        </p:nvSpPr>
        <p:spPr>
          <a:xfrm>
            <a:off x="4663120" y="4200806"/>
            <a:ext cx="2865760" cy="6187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Donc</a:t>
            </a:r>
          </a:p>
        </p:txBody>
      </p:sp>
      <p:sp>
        <p:nvSpPr>
          <p:cNvPr id="55" name="Rectangle à coins arrondis 64">
            <a:extLst>
              <a:ext uri="{FF2B5EF4-FFF2-40B4-BE49-F238E27FC236}">
                <a16:creationId xmlns:a16="http://schemas.microsoft.com/office/drawing/2014/main" id="{FE5986BD-5370-551F-6B39-635AB4472731}"/>
              </a:ext>
            </a:extLst>
          </p:cNvPr>
          <p:cNvSpPr/>
          <p:nvPr/>
        </p:nvSpPr>
        <p:spPr>
          <a:xfrm>
            <a:off x="2676776" y="1305433"/>
            <a:ext cx="6474007" cy="7693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Les  valeurs du caractère sont</a:t>
            </a:r>
          </a:p>
        </p:txBody>
      </p:sp>
      <p:sp>
        <p:nvSpPr>
          <p:cNvPr id="56" name="Ellipse 1">
            <a:extLst>
              <a:ext uri="{FF2B5EF4-FFF2-40B4-BE49-F238E27FC236}">
                <a16:creationId xmlns:a16="http://schemas.microsoft.com/office/drawing/2014/main" id="{1C34DA11-7A8F-DDC6-9F0B-8A0CC0C78A07}"/>
              </a:ext>
            </a:extLst>
          </p:cNvPr>
          <p:cNvSpPr/>
          <p:nvPr/>
        </p:nvSpPr>
        <p:spPr>
          <a:xfrm>
            <a:off x="4316620" y="2419522"/>
            <a:ext cx="3369416" cy="791444"/>
          </a:xfrm>
          <a:prstGeom prst="roundRect">
            <a:avLst/>
          </a:prstGeom>
          <a:solidFill>
            <a:srgbClr val="FFDFD5"/>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lnSpc>
                <a:spcPct val="107000"/>
              </a:lnSpc>
              <a:spcAft>
                <a:spcPts val="533"/>
              </a:spcAft>
            </a:pPr>
            <a:r>
              <a:rPr lang="fr-FR" sz="2400" b="1" dirty="0">
                <a:solidFill>
                  <a:schemeClr val="accent5">
                    <a:lumMod val="50000"/>
                  </a:schemeClr>
                </a:solidFill>
              </a:rPr>
              <a:t>Des animaux</a:t>
            </a:r>
          </a:p>
        </p:txBody>
      </p:sp>
      <p:sp>
        <p:nvSpPr>
          <p:cNvPr id="57" name="Ellipse 1">
            <a:extLst>
              <a:ext uri="{FF2B5EF4-FFF2-40B4-BE49-F238E27FC236}">
                <a16:creationId xmlns:a16="http://schemas.microsoft.com/office/drawing/2014/main" id="{387E9C21-D1F7-2CA9-A17A-0DC899701829}"/>
              </a:ext>
            </a:extLst>
          </p:cNvPr>
          <p:cNvSpPr/>
          <p:nvPr/>
        </p:nvSpPr>
        <p:spPr>
          <a:xfrm>
            <a:off x="769363" y="5444313"/>
            <a:ext cx="10972800" cy="745348"/>
          </a:xfrm>
          <a:prstGeom prst="roundRect">
            <a:avLst/>
          </a:prstGeom>
          <a:solidFill>
            <a:srgbClr val="FFDFD5"/>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lnSpc>
                <a:spcPct val="107000"/>
              </a:lnSpc>
              <a:spcAft>
                <a:spcPts val="533"/>
              </a:spcAft>
            </a:pPr>
            <a:r>
              <a:rPr lang="fr-FR" sz="2400" b="1" dirty="0">
                <a:solidFill>
                  <a:schemeClr val="accent5">
                    <a:lumMod val="50000"/>
                  </a:schemeClr>
                </a:solidFill>
              </a:rPr>
              <a:t>Le caractère de cette série statistique est un caractère …………………………….</a:t>
            </a:r>
          </a:p>
        </p:txBody>
      </p:sp>
    </p:spTree>
    <p:extLst>
      <p:ext uri="{BB962C8B-B14F-4D97-AF65-F5344CB8AC3E}">
        <p14:creationId xmlns:p14="http://schemas.microsoft.com/office/powerpoint/2010/main" val="32478581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F1097-ADFC-B060-3E3C-C95F0B31198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1FB7787-6B97-E03E-7F89-0D91CD77D0BB}"/>
              </a:ext>
            </a:extLst>
          </p:cNvPr>
          <p:cNvSpPr>
            <a:spLocks noGrp="1"/>
          </p:cNvSpPr>
          <p:nvPr>
            <p:ph type="title"/>
          </p:nvPr>
        </p:nvSpPr>
        <p:spPr/>
        <p:txBody>
          <a:bodyPr/>
          <a:lstStyle/>
          <a:p>
            <a:r>
              <a:rPr lang="fr-FR" dirty="0"/>
              <a:t>Voici la bonne réponse.</a:t>
            </a:r>
          </a:p>
        </p:txBody>
      </p:sp>
      <p:sp>
        <p:nvSpPr>
          <p:cNvPr id="4" name="Espace réservé du contenu 3">
            <a:extLst>
              <a:ext uri="{FF2B5EF4-FFF2-40B4-BE49-F238E27FC236}">
                <a16:creationId xmlns:a16="http://schemas.microsoft.com/office/drawing/2014/main" id="{E0A94413-BE25-70DE-74D2-8EA5650F2C09}"/>
              </a:ext>
            </a:extLst>
          </p:cNvPr>
          <p:cNvSpPr>
            <a:spLocks noGrp="1"/>
          </p:cNvSpPr>
          <p:nvPr>
            <p:ph sz="quarter" idx="11"/>
          </p:nvPr>
        </p:nvSpPr>
        <p:spPr>
          <a:xfrm>
            <a:off x="935304" y="668339"/>
            <a:ext cx="10558061" cy="287134"/>
          </a:xfrm>
        </p:spPr>
        <p:txBody>
          <a:bodyPr/>
          <a:lstStyle/>
          <a:p>
            <a:endParaRPr lang="fr-FR" dirty="0">
              <a:solidFill>
                <a:prstClr val="white">
                  <a:lumMod val="65000"/>
                </a:prstClr>
              </a:solidFill>
              <a:latin typeface="Calibri" panose="020F0502020204030204"/>
            </a:endParaRPr>
          </a:p>
        </p:txBody>
      </p:sp>
      <p:grpSp>
        <p:nvGrpSpPr>
          <p:cNvPr id="10" name="Groupe 9">
            <a:extLst>
              <a:ext uri="{FF2B5EF4-FFF2-40B4-BE49-F238E27FC236}">
                <a16:creationId xmlns:a16="http://schemas.microsoft.com/office/drawing/2014/main" id="{9D5A3413-2CA4-4371-FE4C-51B464773E8A}"/>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BEEE2E7C-DCB2-C669-C976-7C1C4B661F0D}"/>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E5916F47-683D-4D78-CB42-253B40179547}"/>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3" name="Ellipse 1">
            <a:extLst>
              <a:ext uri="{FF2B5EF4-FFF2-40B4-BE49-F238E27FC236}">
                <a16:creationId xmlns:a16="http://schemas.microsoft.com/office/drawing/2014/main" id="{12007484-2686-D5DF-58FD-F390C645E080}"/>
              </a:ext>
            </a:extLst>
          </p:cNvPr>
          <p:cNvSpPr/>
          <p:nvPr/>
        </p:nvSpPr>
        <p:spPr>
          <a:xfrm>
            <a:off x="427380" y="5435509"/>
            <a:ext cx="10972800" cy="745348"/>
          </a:xfrm>
          <a:prstGeom prst="roundRect">
            <a:avLst/>
          </a:prstGeom>
          <a:solidFill>
            <a:srgbClr val="FFDFD5"/>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lnSpc>
                <a:spcPct val="107000"/>
              </a:lnSpc>
              <a:spcAft>
                <a:spcPts val="533"/>
              </a:spcAft>
            </a:pPr>
            <a:r>
              <a:rPr lang="fr-FR" sz="2400" b="1" dirty="0">
                <a:solidFill>
                  <a:schemeClr val="accent5">
                    <a:lumMod val="50000"/>
                  </a:schemeClr>
                </a:solidFill>
              </a:rPr>
              <a:t>Le caractère de cette série statistique est un caractère </a:t>
            </a:r>
            <a:r>
              <a:rPr lang="fr-FR" sz="4000" b="1" dirty="0">
                <a:solidFill>
                  <a:srgbClr val="FF0000"/>
                </a:solidFill>
              </a:rPr>
              <a:t>qualitatif</a:t>
            </a:r>
            <a:endParaRPr lang="fr-FR" sz="2400" b="1" dirty="0">
              <a:solidFill>
                <a:srgbClr val="FF0000"/>
              </a:solidFill>
            </a:endParaRPr>
          </a:p>
        </p:txBody>
      </p:sp>
      <p:sp>
        <p:nvSpPr>
          <p:cNvPr id="5" name="Rectangle à coins arrondis 51">
            <a:extLst>
              <a:ext uri="{FF2B5EF4-FFF2-40B4-BE49-F238E27FC236}">
                <a16:creationId xmlns:a16="http://schemas.microsoft.com/office/drawing/2014/main" id="{2912495D-E8B8-BA4E-8831-B8EBAE695089}"/>
              </a:ext>
            </a:extLst>
          </p:cNvPr>
          <p:cNvSpPr/>
          <p:nvPr/>
        </p:nvSpPr>
        <p:spPr>
          <a:xfrm>
            <a:off x="4663120" y="4200806"/>
            <a:ext cx="2865760" cy="6187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Donc</a:t>
            </a:r>
          </a:p>
        </p:txBody>
      </p:sp>
      <p:sp>
        <p:nvSpPr>
          <p:cNvPr id="6" name="Rectangle à coins arrondis 64">
            <a:extLst>
              <a:ext uri="{FF2B5EF4-FFF2-40B4-BE49-F238E27FC236}">
                <a16:creationId xmlns:a16="http://schemas.microsoft.com/office/drawing/2014/main" id="{97EF7D82-6551-653B-8B55-75DDD4FF382B}"/>
              </a:ext>
            </a:extLst>
          </p:cNvPr>
          <p:cNvSpPr/>
          <p:nvPr/>
        </p:nvSpPr>
        <p:spPr>
          <a:xfrm>
            <a:off x="2676776" y="1305433"/>
            <a:ext cx="6474007" cy="7693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Les  valeurs du caractère sont</a:t>
            </a:r>
          </a:p>
        </p:txBody>
      </p:sp>
      <p:sp>
        <p:nvSpPr>
          <p:cNvPr id="7" name="Ellipse 1">
            <a:extLst>
              <a:ext uri="{FF2B5EF4-FFF2-40B4-BE49-F238E27FC236}">
                <a16:creationId xmlns:a16="http://schemas.microsoft.com/office/drawing/2014/main" id="{A2BC0314-B961-D70E-97C8-B86AAE3FABF4}"/>
              </a:ext>
            </a:extLst>
          </p:cNvPr>
          <p:cNvSpPr/>
          <p:nvPr/>
        </p:nvSpPr>
        <p:spPr>
          <a:xfrm>
            <a:off x="4420541" y="2568004"/>
            <a:ext cx="3369416" cy="791444"/>
          </a:xfrm>
          <a:prstGeom prst="roundRect">
            <a:avLst/>
          </a:prstGeom>
          <a:solidFill>
            <a:srgbClr val="FFDFD5"/>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533"/>
              </a:spcAft>
              <a:buClrTx/>
              <a:buSzTx/>
              <a:buFontTx/>
              <a:buNone/>
              <a:tabLst/>
              <a:defRPr/>
            </a:pPr>
            <a:r>
              <a:rPr kumimoji="0" lang="fr-FR" sz="2400" b="1" i="0" u="none" strike="noStrike" kern="1200" cap="none" spc="0" normalizeH="0" baseline="0" noProof="0" dirty="0">
                <a:ln>
                  <a:noFill/>
                </a:ln>
                <a:solidFill>
                  <a:srgbClr val="A02B93">
                    <a:lumMod val="50000"/>
                  </a:srgbClr>
                </a:solidFill>
                <a:effectLst/>
                <a:uLnTx/>
                <a:uFillTx/>
                <a:latin typeface="Aptos" panose="02110004020202020204"/>
                <a:ea typeface="+mn-ea"/>
                <a:cs typeface="+mn-cs"/>
              </a:rPr>
              <a:t>Des animaux</a:t>
            </a:r>
          </a:p>
        </p:txBody>
      </p:sp>
    </p:spTree>
    <p:extLst>
      <p:ext uri="{BB962C8B-B14F-4D97-AF65-F5344CB8AC3E}">
        <p14:creationId xmlns:p14="http://schemas.microsoft.com/office/powerpoint/2010/main" val="202357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83571-5CB0-1B5A-F851-B4DA7AFEFAB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A180DDF-0E15-D97E-5805-660EDA57F0C6}"/>
              </a:ext>
            </a:extLst>
          </p:cNvPr>
          <p:cNvSpPr>
            <a:spLocks noGrp="1"/>
          </p:cNvSpPr>
          <p:nvPr>
            <p:ph type="title"/>
          </p:nvPr>
        </p:nvSpPr>
        <p:spPr/>
        <p:txBody>
          <a:bodyPr/>
          <a:lstStyle/>
          <a:p>
            <a:r>
              <a:rPr lang="fr-FR" dirty="0"/>
              <a:t>Compléter par ce qui convient.</a:t>
            </a:r>
          </a:p>
        </p:txBody>
      </p:sp>
      <p:sp>
        <p:nvSpPr>
          <p:cNvPr id="4" name="Espace réservé du contenu 3">
            <a:extLst>
              <a:ext uri="{FF2B5EF4-FFF2-40B4-BE49-F238E27FC236}">
                <a16:creationId xmlns:a16="http://schemas.microsoft.com/office/drawing/2014/main" id="{D050BEDD-61F5-08E4-4A7C-99752BD523DA}"/>
              </a:ext>
            </a:extLst>
          </p:cNvPr>
          <p:cNvSpPr>
            <a:spLocks noGrp="1"/>
          </p:cNvSpPr>
          <p:nvPr>
            <p:ph sz="quarter" idx="11"/>
          </p:nvPr>
        </p:nvSpPr>
        <p:spPr>
          <a:xfrm>
            <a:off x="935304" y="668339"/>
            <a:ext cx="10558061" cy="287134"/>
          </a:xfrm>
        </p:spPr>
        <p:txBody>
          <a:bodyPr/>
          <a:lstStyle/>
          <a:p>
            <a:endParaRPr lang="fr-FR" dirty="0">
              <a:solidFill>
                <a:prstClr val="white">
                  <a:lumMod val="65000"/>
                </a:prstClr>
              </a:solidFill>
              <a:latin typeface="Calibri" panose="020F0502020204030204"/>
            </a:endParaRPr>
          </a:p>
        </p:txBody>
      </p:sp>
      <p:grpSp>
        <p:nvGrpSpPr>
          <p:cNvPr id="10" name="Groupe 9">
            <a:extLst>
              <a:ext uri="{FF2B5EF4-FFF2-40B4-BE49-F238E27FC236}">
                <a16:creationId xmlns:a16="http://schemas.microsoft.com/office/drawing/2014/main" id="{82F74D96-BD38-F583-ECD2-9DE71EF95F16}"/>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F2CA66B0-1130-3AB7-531F-723B06E0604A}"/>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CF0A33D1-7D45-9693-B0D9-B9DC226EC9AE}"/>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8" name="Ellipse 1">
            <a:extLst>
              <a:ext uri="{FF2B5EF4-FFF2-40B4-BE49-F238E27FC236}">
                <a16:creationId xmlns:a16="http://schemas.microsoft.com/office/drawing/2014/main" id="{FACAD353-26A8-AC12-3EDD-4820E5E72AE5}"/>
              </a:ext>
            </a:extLst>
          </p:cNvPr>
          <p:cNvSpPr/>
          <p:nvPr/>
        </p:nvSpPr>
        <p:spPr>
          <a:xfrm>
            <a:off x="685801" y="3894149"/>
            <a:ext cx="5585790" cy="894624"/>
          </a:xfrm>
          <a:prstGeom prst="roundRect">
            <a:avLst/>
          </a:prstGeom>
          <a:solidFill>
            <a:schemeClr val="accent4">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2400" b="1" dirty="0">
                <a:solidFill>
                  <a:schemeClr val="accent5">
                    <a:lumMod val="50000"/>
                  </a:schemeClr>
                </a:solidFill>
              </a:rPr>
              <a:t>L’effectif de la valeur  « Oiseau » est: ………</a:t>
            </a:r>
          </a:p>
        </p:txBody>
      </p:sp>
      <p:sp>
        <p:nvSpPr>
          <p:cNvPr id="9" name="Ellipse 1">
            <a:extLst>
              <a:ext uri="{FF2B5EF4-FFF2-40B4-BE49-F238E27FC236}">
                <a16:creationId xmlns:a16="http://schemas.microsoft.com/office/drawing/2014/main" id="{A64B076D-DE00-388B-AEB5-B4A4F64EBD1C}"/>
              </a:ext>
            </a:extLst>
          </p:cNvPr>
          <p:cNvSpPr/>
          <p:nvPr/>
        </p:nvSpPr>
        <p:spPr>
          <a:xfrm>
            <a:off x="685800" y="4989935"/>
            <a:ext cx="5585791" cy="1121182"/>
          </a:xfrm>
          <a:prstGeom prst="roundRect">
            <a:avLst/>
          </a:prstGeom>
          <a:solidFill>
            <a:schemeClr val="accent4">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2400" b="1" dirty="0">
                <a:solidFill>
                  <a:schemeClr val="accent5">
                    <a:lumMod val="50000"/>
                  </a:schemeClr>
                </a:solidFill>
              </a:rPr>
              <a:t>L’effectif de la valeur  « Poisson » est: ……</a:t>
            </a:r>
          </a:p>
        </p:txBody>
      </p:sp>
      <p:sp>
        <p:nvSpPr>
          <p:cNvPr id="13" name="Ellipse 1">
            <a:extLst>
              <a:ext uri="{FF2B5EF4-FFF2-40B4-BE49-F238E27FC236}">
                <a16:creationId xmlns:a16="http://schemas.microsoft.com/office/drawing/2014/main" id="{EF9D6B92-82F0-F03F-FE9E-A9A4CF483868}"/>
              </a:ext>
            </a:extLst>
          </p:cNvPr>
          <p:cNvSpPr/>
          <p:nvPr/>
        </p:nvSpPr>
        <p:spPr>
          <a:xfrm>
            <a:off x="685800" y="1342989"/>
            <a:ext cx="5585790" cy="977723"/>
          </a:xfrm>
          <a:prstGeom prst="roundRect">
            <a:avLst/>
          </a:prstGeom>
          <a:solidFill>
            <a:schemeClr val="accent4">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2400" b="1" dirty="0">
                <a:solidFill>
                  <a:schemeClr val="accent5">
                    <a:lumMod val="50000"/>
                  </a:schemeClr>
                </a:solidFill>
              </a:rPr>
              <a:t>L’effectif de la valeur  « chat » est :…………</a:t>
            </a:r>
          </a:p>
        </p:txBody>
      </p:sp>
      <p:sp>
        <p:nvSpPr>
          <p:cNvPr id="14" name="Ellipse 1">
            <a:extLst>
              <a:ext uri="{FF2B5EF4-FFF2-40B4-BE49-F238E27FC236}">
                <a16:creationId xmlns:a16="http://schemas.microsoft.com/office/drawing/2014/main" id="{051CD2AB-F91B-5988-4D3A-396906EA5BF1}"/>
              </a:ext>
            </a:extLst>
          </p:cNvPr>
          <p:cNvSpPr/>
          <p:nvPr/>
        </p:nvSpPr>
        <p:spPr>
          <a:xfrm>
            <a:off x="685801" y="2569324"/>
            <a:ext cx="5585790" cy="1045202"/>
          </a:xfrm>
          <a:prstGeom prst="roundRect">
            <a:avLst/>
          </a:prstGeom>
          <a:solidFill>
            <a:schemeClr val="accent4">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2400" b="1" dirty="0">
                <a:solidFill>
                  <a:schemeClr val="accent5">
                    <a:lumMod val="50000"/>
                  </a:schemeClr>
                </a:solidFill>
              </a:rPr>
              <a:t>L’effectif de la valeur  « Chien » est: ………</a:t>
            </a:r>
          </a:p>
        </p:txBody>
      </p:sp>
      <p:sp>
        <p:nvSpPr>
          <p:cNvPr id="15" name="ZoneTexte 14">
            <a:extLst>
              <a:ext uri="{FF2B5EF4-FFF2-40B4-BE49-F238E27FC236}">
                <a16:creationId xmlns:a16="http://schemas.microsoft.com/office/drawing/2014/main" id="{6ABE4F3A-618C-B9A6-55BA-038D3E139748}"/>
              </a:ext>
            </a:extLst>
          </p:cNvPr>
          <p:cNvSpPr txBox="1"/>
          <p:nvPr/>
        </p:nvSpPr>
        <p:spPr>
          <a:xfrm>
            <a:off x="6469450" y="1342989"/>
            <a:ext cx="5272713" cy="5016758"/>
          </a:xfrm>
          <a:prstGeom prst="rect">
            <a:avLst/>
          </a:prstGeom>
          <a:noFill/>
          <a:ln w="38100">
            <a:solidFill>
              <a:schemeClr val="accent4"/>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Aptos" panose="02110004020202020204"/>
                <a:ea typeface="+mn-ea"/>
                <a:cs typeface="+mn-cs"/>
              </a:rPr>
              <a:t>Dans une classe 1AC3 composée  de 30 élèves , on demande à chaque élève son  animal préféré. Voici les réponses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 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13222153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73E35-B8CD-A48B-6661-E3ECA72D95A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F398B27-379A-51DF-E170-ABAD68BC6FF9}"/>
              </a:ext>
            </a:extLst>
          </p:cNvPr>
          <p:cNvSpPr>
            <a:spLocks noGrp="1"/>
          </p:cNvSpPr>
          <p:nvPr>
            <p:ph type="title"/>
          </p:nvPr>
        </p:nvSpPr>
        <p:spPr/>
        <p:txBody>
          <a:bodyPr/>
          <a:lstStyle/>
          <a:p>
            <a:r>
              <a:rPr lang="fr-FR" dirty="0"/>
              <a:t>Voici les bonnes réponses.</a:t>
            </a:r>
          </a:p>
        </p:txBody>
      </p:sp>
      <p:sp>
        <p:nvSpPr>
          <p:cNvPr id="4" name="Espace réservé du contenu 3">
            <a:extLst>
              <a:ext uri="{FF2B5EF4-FFF2-40B4-BE49-F238E27FC236}">
                <a16:creationId xmlns:a16="http://schemas.microsoft.com/office/drawing/2014/main" id="{E9C363C9-25FA-5908-4AFB-C65F55653D88}"/>
              </a:ext>
            </a:extLst>
          </p:cNvPr>
          <p:cNvSpPr>
            <a:spLocks noGrp="1"/>
          </p:cNvSpPr>
          <p:nvPr>
            <p:ph sz="quarter" idx="11"/>
          </p:nvPr>
        </p:nvSpPr>
        <p:spPr>
          <a:xfrm>
            <a:off x="935304" y="668339"/>
            <a:ext cx="10558061" cy="287134"/>
          </a:xfrm>
        </p:spPr>
        <p:txBody>
          <a:bodyPr/>
          <a:lstStyle/>
          <a:p>
            <a:endParaRPr lang="fr-FR" dirty="0">
              <a:solidFill>
                <a:prstClr val="white">
                  <a:lumMod val="65000"/>
                </a:prstClr>
              </a:solidFill>
              <a:latin typeface="Calibri" panose="020F0502020204030204"/>
            </a:endParaRPr>
          </a:p>
        </p:txBody>
      </p:sp>
      <p:grpSp>
        <p:nvGrpSpPr>
          <p:cNvPr id="10" name="Groupe 9">
            <a:extLst>
              <a:ext uri="{FF2B5EF4-FFF2-40B4-BE49-F238E27FC236}">
                <a16:creationId xmlns:a16="http://schemas.microsoft.com/office/drawing/2014/main" id="{519B9DC0-AAB7-4B0B-37C9-863EFA41B851}"/>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B28AF0DA-4A68-287A-A471-6EE0938A6D57}"/>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9E43DF9E-5E02-B437-5CF3-9AA5AD1547D7}"/>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3" name="Ellipse 1">
            <a:extLst>
              <a:ext uri="{FF2B5EF4-FFF2-40B4-BE49-F238E27FC236}">
                <a16:creationId xmlns:a16="http://schemas.microsoft.com/office/drawing/2014/main" id="{C60AC30B-5111-E0FC-FB48-D882F95D6923}"/>
              </a:ext>
            </a:extLst>
          </p:cNvPr>
          <p:cNvSpPr/>
          <p:nvPr/>
        </p:nvSpPr>
        <p:spPr>
          <a:xfrm>
            <a:off x="685801" y="3966959"/>
            <a:ext cx="5585790" cy="720471"/>
          </a:xfrm>
          <a:prstGeom prst="roundRect">
            <a:avLst/>
          </a:prstGeom>
          <a:solidFill>
            <a:schemeClr val="accent4">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2400" b="1" dirty="0">
                <a:solidFill>
                  <a:schemeClr val="accent5">
                    <a:lumMod val="50000"/>
                  </a:schemeClr>
                </a:solidFill>
              </a:rPr>
              <a:t>L’effectif de la valeur  « Oiseau » est : </a:t>
            </a:r>
            <a:r>
              <a:rPr lang="fr-FR" sz="3600" b="1" dirty="0">
                <a:solidFill>
                  <a:srgbClr val="FF0000"/>
                </a:solidFill>
              </a:rPr>
              <a:t>7</a:t>
            </a:r>
            <a:r>
              <a:rPr lang="fr-FR" sz="2400" b="1" dirty="0">
                <a:solidFill>
                  <a:schemeClr val="accent5">
                    <a:lumMod val="50000"/>
                  </a:schemeClr>
                </a:solidFill>
              </a:rPr>
              <a:t>  </a:t>
            </a:r>
          </a:p>
        </p:txBody>
      </p:sp>
      <p:sp>
        <p:nvSpPr>
          <p:cNvPr id="5" name="Ellipse 1">
            <a:extLst>
              <a:ext uri="{FF2B5EF4-FFF2-40B4-BE49-F238E27FC236}">
                <a16:creationId xmlns:a16="http://schemas.microsoft.com/office/drawing/2014/main" id="{4608944B-0A1E-D442-2E32-6F99151691D5}"/>
              </a:ext>
            </a:extLst>
          </p:cNvPr>
          <p:cNvSpPr/>
          <p:nvPr/>
        </p:nvSpPr>
        <p:spPr>
          <a:xfrm>
            <a:off x="449838" y="5081184"/>
            <a:ext cx="5821754" cy="902926"/>
          </a:xfrm>
          <a:prstGeom prst="roundRect">
            <a:avLst/>
          </a:prstGeom>
          <a:solidFill>
            <a:schemeClr val="accent4">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2400" b="1" dirty="0">
                <a:solidFill>
                  <a:schemeClr val="accent5">
                    <a:lumMod val="50000"/>
                  </a:schemeClr>
                </a:solidFill>
              </a:rPr>
              <a:t>L’effectif de la valeur  « Poisson » est : </a:t>
            </a:r>
            <a:r>
              <a:rPr lang="fr-FR" sz="3600" b="1" dirty="0">
                <a:solidFill>
                  <a:srgbClr val="FF0000"/>
                </a:solidFill>
              </a:rPr>
              <a:t>6</a:t>
            </a:r>
            <a:endParaRPr lang="fr-FR" sz="2400" b="1" dirty="0">
              <a:solidFill>
                <a:srgbClr val="FF0000"/>
              </a:solidFill>
            </a:endParaRPr>
          </a:p>
        </p:txBody>
      </p:sp>
      <p:sp>
        <p:nvSpPr>
          <p:cNvPr id="6" name="Ellipse 1">
            <a:extLst>
              <a:ext uri="{FF2B5EF4-FFF2-40B4-BE49-F238E27FC236}">
                <a16:creationId xmlns:a16="http://schemas.microsoft.com/office/drawing/2014/main" id="{F130146C-A21E-4821-6C8A-E310C010999F}"/>
              </a:ext>
            </a:extLst>
          </p:cNvPr>
          <p:cNvSpPr/>
          <p:nvPr/>
        </p:nvSpPr>
        <p:spPr>
          <a:xfrm>
            <a:off x="685800" y="1422562"/>
            <a:ext cx="5585790" cy="787394"/>
          </a:xfrm>
          <a:prstGeom prst="roundRect">
            <a:avLst/>
          </a:prstGeom>
          <a:solidFill>
            <a:schemeClr val="accent4">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2400" b="1" dirty="0">
                <a:solidFill>
                  <a:schemeClr val="accent5">
                    <a:lumMod val="50000"/>
                  </a:schemeClr>
                </a:solidFill>
              </a:rPr>
              <a:t>L’effectif de la valeur  « Chat » est :  </a:t>
            </a:r>
            <a:r>
              <a:rPr lang="fr-FR" sz="3600" b="1" dirty="0">
                <a:solidFill>
                  <a:srgbClr val="FF0000"/>
                </a:solidFill>
              </a:rPr>
              <a:t>9</a:t>
            </a:r>
            <a:endParaRPr lang="fr-FR" sz="2400" b="1" dirty="0">
              <a:solidFill>
                <a:srgbClr val="FF0000"/>
              </a:solidFill>
            </a:endParaRPr>
          </a:p>
        </p:txBody>
      </p:sp>
      <p:sp>
        <p:nvSpPr>
          <p:cNvPr id="7" name="Ellipse 1">
            <a:extLst>
              <a:ext uri="{FF2B5EF4-FFF2-40B4-BE49-F238E27FC236}">
                <a16:creationId xmlns:a16="http://schemas.microsoft.com/office/drawing/2014/main" id="{1694190D-DB69-2611-2EAA-B2A37D4BC615}"/>
              </a:ext>
            </a:extLst>
          </p:cNvPr>
          <p:cNvSpPr/>
          <p:nvPr/>
        </p:nvSpPr>
        <p:spPr>
          <a:xfrm>
            <a:off x="449837" y="2654388"/>
            <a:ext cx="5821754" cy="841737"/>
          </a:xfrm>
          <a:prstGeom prst="roundRect">
            <a:avLst/>
          </a:prstGeom>
          <a:solidFill>
            <a:schemeClr val="accent4">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2400" b="1" dirty="0">
                <a:solidFill>
                  <a:schemeClr val="accent5">
                    <a:lumMod val="50000"/>
                  </a:schemeClr>
                </a:solidFill>
              </a:rPr>
              <a:t>L’effectif de la valeur  « </a:t>
            </a:r>
            <a:r>
              <a:rPr lang="fr-FR" sz="2800" b="1" i="1" dirty="0">
                <a:solidFill>
                  <a:srgbClr val="FF0000"/>
                </a:solidFill>
              </a:rPr>
              <a:t> Chien </a:t>
            </a:r>
            <a:r>
              <a:rPr lang="fr-FR" sz="2400" b="1" dirty="0">
                <a:solidFill>
                  <a:schemeClr val="accent5">
                    <a:lumMod val="50000"/>
                  </a:schemeClr>
                </a:solidFill>
              </a:rPr>
              <a:t>» est : </a:t>
            </a:r>
            <a:r>
              <a:rPr lang="fr-FR" sz="3600" b="1" dirty="0">
                <a:solidFill>
                  <a:srgbClr val="FF0000"/>
                </a:solidFill>
              </a:rPr>
              <a:t>8</a:t>
            </a:r>
            <a:endParaRPr lang="fr-FR" sz="2400" b="1" dirty="0">
              <a:solidFill>
                <a:srgbClr val="FF0000"/>
              </a:solidFill>
            </a:endParaRPr>
          </a:p>
        </p:txBody>
      </p:sp>
      <p:sp>
        <p:nvSpPr>
          <p:cNvPr id="8" name="ZoneTexte 7">
            <a:extLst>
              <a:ext uri="{FF2B5EF4-FFF2-40B4-BE49-F238E27FC236}">
                <a16:creationId xmlns:a16="http://schemas.microsoft.com/office/drawing/2014/main" id="{D63B2FB5-6C55-CE1D-8323-EB989322C072}"/>
              </a:ext>
            </a:extLst>
          </p:cNvPr>
          <p:cNvSpPr txBox="1"/>
          <p:nvPr/>
        </p:nvSpPr>
        <p:spPr>
          <a:xfrm>
            <a:off x="6469450" y="1342989"/>
            <a:ext cx="5272713" cy="5016758"/>
          </a:xfrm>
          <a:prstGeom prst="rect">
            <a:avLst/>
          </a:prstGeom>
          <a:noFill/>
          <a:ln w="38100">
            <a:solidFill>
              <a:schemeClr val="accent4"/>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Aptos" panose="02110004020202020204"/>
                <a:ea typeface="+mn-ea"/>
                <a:cs typeface="+mn-cs"/>
              </a:rPr>
              <a:t>Dans une classe 1AC3 composée  de 30 élèves , on demande à chaque élève son  animal préféré. Voici les réponses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 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3445108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28AB4-9443-48CF-C3F7-B6B53C6D339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E17D696-B08D-EC91-DDE6-BE4FF1F34927}"/>
              </a:ext>
            </a:extLst>
          </p:cNvPr>
          <p:cNvSpPr>
            <a:spLocks noGrp="1"/>
          </p:cNvSpPr>
          <p:nvPr>
            <p:ph type="title"/>
          </p:nvPr>
        </p:nvSpPr>
        <p:spPr/>
        <p:txBody>
          <a:bodyPr/>
          <a:lstStyle/>
          <a:p>
            <a:r>
              <a:rPr lang="fr-FR" dirty="0"/>
              <a:t>Compléter par ce qui convient.</a:t>
            </a:r>
          </a:p>
        </p:txBody>
      </p:sp>
      <p:sp>
        <p:nvSpPr>
          <p:cNvPr id="4" name="Espace réservé du contenu 3">
            <a:extLst>
              <a:ext uri="{FF2B5EF4-FFF2-40B4-BE49-F238E27FC236}">
                <a16:creationId xmlns:a16="http://schemas.microsoft.com/office/drawing/2014/main" id="{8A588196-AEC4-3053-BFFC-3750BC1DA314}"/>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laisse un moment de réflexion, puis demande aux élèves de lever leurs ardoises</a:t>
            </a:r>
          </a:p>
          <a:p>
            <a:endParaRPr lang="fr-FR" dirty="0">
              <a:solidFill>
                <a:prstClr val="white">
                  <a:lumMod val="65000"/>
                </a:prstClr>
              </a:solidFill>
              <a:latin typeface="Calibri" panose="020F0502020204030204"/>
            </a:endParaRPr>
          </a:p>
        </p:txBody>
      </p:sp>
      <p:grpSp>
        <p:nvGrpSpPr>
          <p:cNvPr id="10" name="Groupe 9">
            <a:extLst>
              <a:ext uri="{FF2B5EF4-FFF2-40B4-BE49-F238E27FC236}">
                <a16:creationId xmlns:a16="http://schemas.microsoft.com/office/drawing/2014/main" id="{3FBC8717-C49F-0E4B-D4B1-DD60F96AB907}"/>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BA92DCD9-E92C-7276-5EBD-87EAB320EADF}"/>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9002CD7-44D8-912F-710C-9271B7838694}"/>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8" name="Ellipse 1">
            <a:extLst>
              <a:ext uri="{FF2B5EF4-FFF2-40B4-BE49-F238E27FC236}">
                <a16:creationId xmlns:a16="http://schemas.microsoft.com/office/drawing/2014/main" id="{FBF4F08F-73A8-3D8C-3089-EC9910B920CE}"/>
              </a:ext>
            </a:extLst>
          </p:cNvPr>
          <p:cNvSpPr/>
          <p:nvPr/>
        </p:nvSpPr>
        <p:spPr>
          <a:xfrm>
            <a:off x="488023" y="3445626"/>
            <a:ext cx="5670991" cy="833101"/>
          </a:xfrm>
          <a:prstGeom prst="roundRect">
            <a:avLst/>
          </a:prstGeom>
          <a:solidFill>
            <a:schemeClr val="accent5">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2400" b="1" dirty="0">
                <a:solidFill>
                  <a:schemeClr val="accent5">
                    <a:lumMod val="50000"/>
                  </a:schemeClr>
                </a:solidFill>
              </a:rPr>
              <a:t>8</a:t>
            </a:r>
            <a:r>
              <a:rPr kumimoji="0" lang="fr-FR" sz="2400" b="1" i="0" u="none" strike="noStrike" kern="1200" cap="none" spc="0" normalizeH="0" baseline="0" noProof="0" dirty="0">
                <a:ln>
                  <a:noFill/>
                </a:ln>
                <a:solidFill>
                  <a:srgbClr val="A02B93">
                    <a:lumMod val="50000"/>
                  </a:srgbClr>
                </a:solidFill>
                <a:effectLst/>
                <a:uLnTx/>
                <a:uFillTx/>
                <a:latin typeface="Aptos" panose="02110004020202020204"/>
                <a:ea typeface="+mn-ea"/>
                <a:cs typeface="+mn-cs"/>
              </a:rPr>
              <a:t> élèves </a:t>
            </a:r>
            <a:r>
              <a:rPr lang="fr-FR" sz="2400" b="1" dirty="0">
                <a:solidFill>
                  <a:schemeClr val="accent5">
                    <a:lumMod val="50000"/>
                  </a:schemeClr>
                </a:solidFill>
              </a:rPr>
              <a:t>préfèrent :……………</a:t>
            </a:r>
          </a:p>
        </p:txBody>
      </p:sp>
      <p:sp>
        <p:nvSpPr>
          <p:cNvPr id="9" name="Ellipse 1">
            <a:extLst>
              <a:ext uri="{FF2B5EF4-FFF2-40B4-BE49-F238E27FC236}">
                <a16:creationId xmlns:a16="http://schemas.microsoft.com/office/drawing/2014/main" id="{FB001AF7-8284-3A1B-043E-1CBC2FD2F60E}"/>
              </a:ext>
            </a:extLst>
          </p:cNvPr>
          <p:cNvSpPr/>
          <p:nvPr/>
        </p:nvSpPr>
        <p:spPr>
          <a:xfrm>
            <a:off x="507835" y="4580094"/>
            <a:ext cx="5588165" cy="833101"/>
          </a:xfrm>
          <a:prstGeom prst="roundRect">
            <a:avLst/>
          </a:prstGeom>
          <a:solidFill>
            <a:schemeClr val="accent5">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2400" b="1" dirty="0">
                <a:solidFill>
                  <a:schemeClr val="accent5">
                    <a:lumMod val="50000"/>
                  </a:schemeClr>
                </a:solidFill>
              </a:rPr>
              <a:t>7 </a:t>
            </a:r>
            <a:r>
              <a:rPr kumimoji="0" lang="fr-FR" sz="2400" b="1" i="0" u="none" strike="noStrike" kern="1200" cap="none" spc="0" normalizeH="0" baseline="0" noProof="0" dirty="0">
                <a:ln>
                  <a:noFill/>
                </a:ln>
                <a:solidFill>
                  <a:srgbClr val="A02B93">
                    <a:lumMod val="50000"/>
                  </a:srgbClr>
                </a:solidFill>
                <a:effectLst/>
                <a:uLnTx/>
                <a:uFillTx/>
                <a:latin typeface="Aptos" panose="02110004020202020204"/>
                <a:ea typeface="+mn-ea"/>
                <a:cs typeface="+mn-cs"/>
              </a:rPr>
              <a:t>élèves</a:t>
            </a:r>
            <a:r>
              <a:rPr lang="fr-FR" sz="2400" b="1" dirty="0">
                <a:solidFill>
                  <a:schemeClr val="accent5">
                    <a:lumMod val="50000"/>
                  </a:schemeClr>
                </a:solidFill>
              </a:rPr>
              <a:t> préfèrent  :………………</a:t>
            </a:r>
          </a:p>
        </p:txBody>
      </p:sp>
      <p:sp>
        <p:nvSpPr>
          <p:cNvPr id="13" name="Ellipse 1">
            <a:extLst>
              <a:ext uri="{FF2B5EF4-FFF2-40B4-BE49-F238E27FC236}">
                <a16:creationId xmlns:a16="http://schemas.microsoft.com/office/drawing/2014/main" id="{D3E591F6-0B9A-67EF-6E88-FA7E6EACBD9D}"/>
              </a:ext>
            </a:extLst>
          </p:cNvPr>
          <p:cNvSpPr/>
          <p:nvPr/>
        </p:nvSpPr>
        <p:spPr>
          <a:xfrm>
            <a:off x="488023" y="1478057"/>
            <a:ext cx="5670991" cy="762221"/>
          </a:xfrm>
          <a:prstGeom prst="roundRect">
            <a:avLst/>
          </a:prstGeom>
          <a:solidFill>
            <a:schemeClr val="accent5">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2400" b="1" dirty="0">
                <a:solidFill>
                  <a:schemeClr val="accent5">
                    <a:lumMod val="50000"/>
                  </a:schemeClr>
                </a:solidFill>
              </a:rPr>
              <a:t>9 élèves préfèrent :……………..</a:t>
            </a:r>
          </a:p>
        </p:txBody>
      </p:sp>
      <p:sp>
        <p:nvSpPr>
          <p:cNvPr id="14" name="Ellipse 1">
            <a:extLst>
              <a:ext uri="{FF2B5EF4-FFF2-40B4-BE49-F238E27FC236}">
                <a16:creationId xmlns:a16="http://schemas.microsoft.com/office/drawing/2014/main" id="{9816C63E-B425-EB18-E8D0-E8BE978C46F9}"/>
              </a:ext>
            </a:extLst>
          </p:cNvPr>
          <p:cNvSpPr/>
          <p:nvPr/>
        </p:nvSpPr>
        <p:spPr>
          <a:xfrm>
            <a:off x="488023" y="2507931"/>
            <a:ext cx="5670991" cy="787012"/>
          </a:xfrm>
          <a:prstGeom prst="roundRect">
            <a:avLst/>
          </a:prstGeom>
          <a:solidFill>
            <a:schemeClr val="accent5">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2400" b="1" dirty="0">
                <a:solidFill>
                  <a:schemeClr val="accent5">
                    <a:lumMod val="50000"/>
                  </a:schemeClr>
                </a:solidFill>
              </a:rPr>
              <a:t>6 élèves préfèrent :…………</a:t>
            </a:r>
          </a:p>
        </p:txBody>
      </p:sp>
      <p:sp>
        <p:nvSpPr>
          <p:cNvPr id="3" name="ZoneTexte 2">
            <a:extLst>
              <a:ext uri="{FF2B5EF4-FFF2-40B4-BE49-F238E27FC236}">
                <a16:creationId xmlns:a16="http://schemas.microsoft.com/office/drawing/2014/main" id="{20BA50BA-0370-2607-94A0-D9F4844ADA54}"/>
              </a:ext>
            </a:extLst>
          </p:cNvPr>
          <p:cNvSpPr txBox="1"/>
          <p:nvPr/>
        </p:nvSpPr>
        <p:spPr>
          <a:xfrm>
            <a:off x="6469450" y="1342989"/>
            <a:ext cx="5272713" cy="5016758"/>
          </a:xfrm>
          <a:prstGeom prst="rect">
            <a:avLst/>
          </a:prstGeom>
          <a:noFill/>
          <a:ln w="38100">
            <a:solidFill>
              <a:schemeClr val="accent4"/>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Aptos" panose="02110004020202020204"/>
                <a:ea typeface="+mn-ea"/>
                <a:cs typeface="+mn-cs"/>
              </a:rPr>
              <a:t>Dans une classe 1AC3 composée  de 30 élèves , on demande à chaque élève son  animal préféré. Voici les réponses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 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3074372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0BDDD-38B8-93D7-428D-81FD3565E5A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BD78027-5D0F-F934-BFEA-07EC7D45D72D}"/>
              </a:ext>
            </a:extLst>
          </p:cNvPr>
          <p:cNvSpPr>
            <a:spLocks noGrp="1"/>
          </p:cNvSpPr>
          <p:nvPr>
            <p:ph type="title"/>
          </p:nvPr>
        </p:nvSpPr>
        <p:spPr/>
        <p:txBody>
          <a:bodyPr/>
          <a:lstStyle/>
          <a:p>
            <a:r>
              <a:rPr lang="fr-FR" dirty="0"/>
              <a:t>Voici les bonnes réponses.</a:t>
            </a:r>
          </a:p>
        </p:txBody>
      </p:sp>
      <p:sp>
        <p:nvSpPr>
          <p:cNvPr id="4" name="Espace réservé du contenu 3">
            <a:extLst>
              <a:ext uri="{FF2B5EF4-FFF2-40B4-BE49-F238E27FC236}">
                <a16:creationId xmlns:a16="http://schemas.microsoft.com/office/drawing/2014/main" id="{F699D4BD-B9F0-1599-B4D7-A9AE46EA0722}"/>
              </a:ext>
            </a:extLst>
          </p:cNvPr>
          <p:cNvSpPr>
            <a:spLocks noGrp="1"/>
          </p:cNvSpPr>
          <p:nvPr>
            <p:ph sz="quarter" idx="11"/>
          </p:nvPr>
        </p:nvSpPr>
        <p:spPr>
          <a:xfrm>
            <a:off x="935304" y="668339"/>
            <a:ext cx="10558061" cy="287134"/>
          </a:xfrm>
        </p:spPr>
        <p:txBody>
          <a:bodyPr/>
          <a:lstStyle/>
          <a:p>
            <a:endParaRPr lang="fr-FR" dirty="0">
              <a:solidFill>
                <a:prstClr val="white">
                  <a:lumMod val="65000"/>
                </a:prstClr>
              </a:solidFill>
              <a:latin typeface="Calibri" panose="020F0502020204030204"/>
            </a:endParaRPr>
          </a:p>
        </p:txBody>
      </p:sp>
      <p:grpSp>
        <p:nvGrpSpPr>
          <p:cNvPr id="10" name="Groupe 9">
            <a:extLst>
              <a:ext uri="{FF2B5EF4-FFF2-40B4-BE49-F238E27FC236}">
                <a16:creationId xmlns:a16="http://schemas.microsoft.com/office/drawing/2014/main" id="{1DD37403-2CC1-5B9A-E8F4-3744D9B883CD}"/>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9F35FFC5-E3AE-2AD2-45AE-EA2B6ABC6D1B}"/>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6A30E266-5175-3C37-7A8A-BC6BF1E5A0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3" name="Ellipse 1">
            <a:extLst>
              <a:ext uri="{FF2B5EF4-FFF2-40B4-BE49-F238E27FC236}">
                <a16:creationId xmlns:a16="http://schemas.microsoft.com/office/drawing/2014/main" id="{162C5919-727E-CDDD-0185-3BDAD7958748}"/>
              </a:ext>
            </a:extLst>
          </p:cNvPr>
          <p:cNvSpPr/>
          <p:nvPr/>
        </p:nvSpPr>
        <p:spPr>
          <a:xfrm>
            <a:off x="449837" y="3934827"/>
            <a:ext cx="5588165" cy="833101"/>
          </a:xfrm>
          <a:prstGeom prst="roundRect">
            <a:avLst/>
          </a:prstGeom>
          <a:solidFill>
            <a:schemeClr val="accent6">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2400" b="1" dirty="0">
                <a:solidFill>
                  <a:schemeClr val="accent5">
                    <a:lumMod val="50000"/>
                  </a:schemeClr>
                </a:solidFill>
              </a:rPr>
              <a:t>8 joueurs préfèrent la couleur :</a:t>
            </a:r>
            <a:r>
              <a:rPr lang="fr-FR" sz="2400" b="1" i="1" dirty="0">
                <a:solidFill>
                  <a:srgbClr val="FF0000"/>
                </a:solidFill>
              </a:rPr>
              <a:t> Chien</a:t>
            </a:r>
            <a:endParaRPr lang="fr-FR" sz="2400" b="1" dirty="0">
              <a:solidFill>
                <a:schemeClr val="accent5">
                  <a:lumMod val="50000"/>
                </a:schemeClr>
              </a:solidFill>
            </a:endParaRPr>
          </a:p>
        </p:txBody>
      </p:sp>
      <p:sp>
        <p:nvSpPr>
          <p:cNvPr id="5" name="Ellipse 1">
            <a:extLst>
              <a:ext uri="{FF2B5EF4-FFF2-40B4-BE49-F238E27FC236}">
                <a16:creationId xmlns:a16="http://schemas.microsoft.com/office/drawing/2014/main" id="{61297DE6-8638-2F57-C9F1-BB1BD368CCA5}"/>
              </a:ext>
            </a:extLst>
          </p:cNvPr>
          <p:cNvSpPr/>
          <p:nvPr/>
        </p:nvSpPr>
        <p:spPr>
          <a:xfrm>
            <a:off x="466421" y="5137400"/>
            <a:ext cx="5588165" cy="833101"/>
          </a:xfrm>
          <a:prstGeom prst="roundRect">
            <a:avLst/>
          </a:prstGeom>
          <a:solidFill>
            <a:schemeClr val="accent6">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2400" b="1" dirty="0">
                <a:solidFill>
                  <a:schemeClr val="accent5">
                    <a:lumMod val="50000"/>
                  </a:schemeClr>
                </a:solidFill>
              </a:rPr>
              <a:t>7 joueurs préfèrent la couleur :</a:t>
            </a:r>
            <a:r>
              <a:rPr lang="fr-FR" sz="2400" b="1" i="1" dirty="0">
                <a:solidFill>
                  <a:schemeClr val="accent2">
                    <a:lumMod val="75000"/>
                  </a:schemeClr>
                </a:solidFill>
              </a:rPr>
              <a:t> Oiseau</a:t>
            </a:r>
            <a:endParaRPr lang="fr-FR" sz="2400" b="1" dirty="0">
              <a:solidFill>
                <a:schemeClr val="accent5">
                  <a:lumMod val="50000"/>
                </a:schemeClr>
              </a:solidFill>
            </a:endParaRPr>
          </a:p>
        </p:txBody>
      </p:sp>
      <p:sp>
        <p:nvSpPr>
          <p:cNvPr id="6" name="Ellipse 1">
            <a:extLst>
              <a:ext uri="{FF2B5EF4-FFF2-40B4-BE49-F238E27FC236}">
                <a16:creationId xmlns:a16="http://schemas.microsoft.com/office/drawing/2014/main" id="{D2D46875-2C2E-A774-6EF8-7CBD50608E62}"/>
              </a:ext>
            </a:extLst>
          </p:cNvPr>
          <p:cNvSpPr/>
          <p:nvPr/>
        </p:nvSpPr>
        <p:spPr>
          <a:xfrm>
            <a:off x="425009" y="1461431"/>
            <a:ext cx="5670991" cy="762221"/>
          </a:xfrm>
          <a:prstGeom prst="roundRect">
            <a:avLst/>
          </a:prstGeom>
          <a:solidFill>
            <a:schemeClr val="accent6">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2400" b="1" dirty="0">
                <a:solidFill>
                  <a:schemeClr val="accent5">
                    <a:lumMod val="50000"/>
                  </a:schemeClr>
                </a:solidFill>
              </a:rPr>
              <a:t>9 </a:t>
            </a:r>
            <a:r>
              <a:rPr lang="fr-FR" sz="2400" b="1" dirty="0">
                <a:solidFill>
                  <a:srgbClr val="A02B93">
                    <a:lumMod val="50000"/>
                  </a:srgbClr>
                </a:solidFill>
              </a:rPr>
              <a:t>élèves</a:t>
            </a:r>
            <a:r>
              <a:rPr lang="fr-FR" sz="2400" b="1" dirty="0">
                <a:solidFill>
                  <a:schemeClr val="accent5">
                    <a:lumMod val="50000"/>
                  </a:schemeClr>
                </a:solidFill>
              </a:rPr>
              <a:t> préfèrent  : </a:t>
            </a:r>
            <a:r>
              <a:rPr lang="fr-FR" sz="2400" b="1" dirty="0">
                <a:solidFill>
                  <a:schemeClr val="accent4"/>
                </a:solidFill>
              </a:rPr>
              <a:t>Chat</a:t>
            </a:r>
          </a:p>
        </p:txBody>
      </p:sp>
      <p:sp>
        <p:nvSpPr>
          <p:cNvPr id="7" name="Ellipse 1">
            <a:extLst>
              <a:ext uri="{FF2B5EF4-FFF2-40B4-BE49-F238E27FC236}">
                <a16:creationId xmlns:a16="http://schemas.microsoft.com/office/drawing/2014/main" id="{2AB84E35-80EB-4ABC-8CC1-5CF6FAF7CD70}"/>
              </a:ext>
            </a:extLst>
          </p:cNvPr>
          <p:cNvSpPr/>
          <p:nvPr/>
        </p:nvSpPr>
        <p:spPr>
          <a:xfrm>
            <a:off x="450329" y="2778344"/>
            <a:ext cx="5670991" cy="787012"/>
          </a:xfrm>
          <a:prstGeom prst="roundRect">
            <a:avLst/>
          </a:prstGeom>
          <a:solidFill>
            <a:schemeClr val="accent6">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2400" b="1" dirty="0">
                <a:solidFill>
                  <a:schemeClr val="accent5">
                    <a:lumMod val="50000"/>
                  </a:schemeClr>
                </a:solidFill>
              </a:rPr>
              <a:t>6 </a:t>
            </a:r>
            <a:r>
              <a:rPr lang="fr-FR" sz="2400" b="1" dirty="0">
                <a:solidFill>
                  <a:srgbClr val="A02B93">
                    <a:lumMod val="50000"/>
                  </a:srgbClr>
                </a:solidFill>
              </a:rPr>
              <a:t>élèves</a:t>
            </a:r>
            <a:r>
              <a:rPr lang="fr-FR" sz="2400" b="1" dirty="0">
                <a:solidFill>
                  <a:schemeClr val="accent5">
                    <a:lumMod val="50000"/>
                  </a:schemeClr>
                </a:solidFill>
              </a:rPr>
              <a:t> préfèrent  : </a:t>
            </a:r>
            <a:r>
              <a:rPr lang="fr-FR" sz="2800" b="1" i="1" dirty="0">
                <a:solidFill>
                  <a:srgbClr val="FFC000"/>
                </a:solidFill>
              </a:rPr>
              <a:t>Poisson</a:t>
            </a:r>
          </a:p>
        </p:txBody>
      </p:sp>
      <p:sp>
        <p:nvSpPr>
          <p:cNvPr id="13" name="ZoneTexte 12">
            <a:extLst>
              <a:ext uri="{FF2B5EF4-FFF2-40B4-BE49-F238E27FC236}">
                <a16:creationId xmlns:a16="http://schemas.microsoft.com/office/drawing/2014/main" id="{437AA4C0-400A-D102-D5C6-69E168665900}"/>
              </a:ext>
            </a:extLst>
          </p:cNvPr>
          <p:cNvSpPr txBox="1"/>
          <p:nvPr/>
        </p:nvSpPr>
        <p:spPr>
          <a:xfrm>
            <a:off x="6469450" y="1342989"/>
            <a:ext cx="5272713" cy="5016758"/>
          </a:xfrm>
          <a:prstGeom prst="rect">
            <a:avLst/>
          </a:prstGeom>
          <a:noFill/>
          <a:ln w="38100">
            <a:solidFill>
              <a:schemeClr val="accent4"/>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Aptos" panose="02110004020202020204"/>
                <a:ea typeface="+mn-ea"/>
                <a:cs typeface="+mn-cs"/>
              </a:rPr>
              <a:t>Dans une classe 1AC3 composée  de 30 élèves , on demande à chaque élève son  animal préféré. Voici les réponses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 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2866944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0929A-E76C-EDAC-B30E-58436546897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9600D7E-837F-DD73-5C97-8EE4146D988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2155578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334005"/>
            <a:ext cx="10277091" cy="267549"/>
          </a:xfrm>
        </p:spPr>
        <p:txBody>
          <a:bodyPr/>
          <a:lstStyle/>
          <a:p>
            <a:r>
              <a:rPr lang="fr-FR" dirty="0"/>
              <a:t>Je reprends la situation précédente.</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la situation encore une fois</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Rectangle 5">
            <a:extLst>
              <a:ext uri="{FF2B5EF4-FFF2-40B4-BE49-F238E27FC236}">
                <a16:creationId xmlns:a16="http://schemas.microsoft.com/office/drawing/2014/main" id="{A6315A4A-5453-D00C-FE32-9EF786984F0B}"/>
              </a:ext>
            </a:extLst>
          </p:cNvPr>
          <p:cNvSpPr/>
          <p:nvPr/>
        </p:nvSpPr>
        <p:spPr>
          <a:xfrm>
            <a:off x="329648" y="2122195"/>
            <a:ext cx="11379752" cy="1938992"/>
          </a:xfrm>
          <a:prstGeom prst="rect">
            <a:avLst/>
          </a:prstGeom>
        </p:spPr>
        <p:txBody>
          <a:bodyPr wrap="square">
            <a:spAutoFit/>
          </a:bodyPr>
          <a:lstStyle/>
          <a:p>
            <a:endParaRPr lang="fr-FR" sz="2800" dirty="0"/>
          </a:p>
          <a:p>
            <a:pPr algn="ctr"/>
            <a:r>
              <a:rPr lang="fr-FR" sz="3200" dirty="0"/>
              <a:t>La classe de Nizar est composée de 25 élèves. Il interroge ses camarades sur leur groupe sanguin. Voici les réponses.</a:t>
            </a:r>
          </a:p>
          <a:p>
            <a:r>
              <a:rPr lang="fr-FR" sz="2800" b="1" dirty="0">
                <a:solidFill>
                  <a:srgbClr val="C00000"/>
                </a:solidFill>
              </a:rPr>
              <a:t>O,O</a:t>
            </a:r>
            <a:r>
              <a:rPr lang="fr-FR" sz="2800" b="1" dirty="0"/>
              <a:t>,</a:t>
            </a:r>
            <a:r>
              <a:rPr lang="fr-FR" sz="2800" b="1" dirty="0">
                <a:solidFill>
                  <a:srgbClr val="00B050"/>
                </a:solidFill>
              </a:rPr>
              <a:t>A</a:t>
            </a:r>
            <a:r>
              <a:rPr lang="fr-FR" sz="2800" b="1" dirty="0"/>
              <a:t>,</a:t>
            </a:r>
            <a:r>
              <a:rPr lang="fr-FR" sz="2800" b="1" dirty="0">
                <a:solidFill>
                  <a:srgbClr val="00B050"/>
                </a:solidFill>
              </a:rPr>
              <a:t>A</a:t>
            </a:r>
            <a:r>
              <a:rPr lang="fr-FR" sz="2800" b="1" dirty="0"/>
              <a:t>,</a:t>
            </a:r>
            <a:r>
              <a:rPr lang="fr-FR" sz="2800" b="1" dirty="0">
                <a:solidFill>
                  <a:srgbClr val="0070C0"/>
                </a:solidFill>
              </a:rPr>
              <a:t>AB</a:t>
            </a:r>
            <a:r>
              <a:rPr lang="fr-FR" sz="2800" b="1" dirty="0"/>
              <a:t>,</a:t>
            </a:r>
            <a:r>
              <a:rPr lang="fr-FR" sz="2800" b="1" dirty="0">
                <a:solidFill>
                  <a:schemeClr val="accent4">
                    <a:lumMod val="50000"/>
                  </a:schemeClr>
                </a:solidFill>
              </a:rPr>
              <a:t>B</a:t>
            </a:r>
            <a:r>
              <a:rPr lang="fr-FR" sz="2800" b="1" dirty="0"/>
              <a:t>,</a:t>
            </a:r>
            <a:r>
              <a:rPr lang="fr-FR" sz="2800" b="1" dirty="0">
                <a:solidFill>
                  <a:schemeClr val="accent4">
                    <a:lumMod val="50000"/>
                  </a:schemeClr>
                </a:solidFill>
              </a:rPr>
              <a:t>B</a:t>
            </a:r>
            <a:r>
              <a:rPr lang="fr-FR" sz="2800" b="1" dirty="0"/>
              <a:t>,</a:t>
            </a:r>
            <a:r>
              <a:rPr lang="fr-FR" sz="2800" b="1" dirty="0">
                <a:solidFill>
                  <a:schemeClr val="accent4">
                    <a:lumMod val="50000"/>
                  </a:schemeClr>
                </a:solidFill>
              </a:rPr>
              <a:t>B</a:t>
            </a:r>
            <a:r>
              <a:rPr lang="fr-FR" sz="2800" b="1" dirty="0"/>
              <a:t>,</a:t>
            </a:r>
            <a:r>
              <a:rPr lang="fr-FR" sz="2800" b="1" dirty="0">
                <a:solidFill>
                  <a:schemeClr val="accent4">
                    <a:lumMod val="50000"/>
                  </a:schemeClr>
                </a:solidFill>
              </a:rPr>
              <a:t>B</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a:t>
            </a:r>
            <a:r>
              <a:rPr lang="fr-FR" sz="2800" b="1" dirty="0">
                <a:solidFill>
                  <a:srgbClr val="C00000"/>
                </a:solidFill>
              </a:rPr>
              <a:t>O</a:t>
            </a:r>
            <a:r>
              <a:rPr lang="fr-FR" sz="2800" b="1" dirty="0"/>
              <a:t>,</a:t>
            </a:r>
            <a:r>
              <a:rPr lang="fr-FR" sz="2800" b="1" dirty="0">
                <a:solidFill>
                  <a:srgbClr val="0070C0"/>
                </a:solidFill>
              </a:rPr>
              <a:t>AB</a:t>
            </a:r>
            <a:r>
              <a:rPr lang="fr-FR" sz="2800" b="1" dirty="0"/>
              <a:t>,</a:t>
            </a:r>
            <a:r>
              <a:rPr lang="fr-FR" sz="2800" b="1" dirty="0">
                <a:solidFill>
                  <a:srgbClr val="00B050"/>
                </a:solidFill>
              </a:rPr>
              <a:t>A</a:t>
            </a:r>
            <a:r>
              <a:rPr lang="fr-FR" sz="2800" b="1" dirty="0"/>
              <a:t>,</a:t>
            </a:r>
            <a:r>
              <a:rPr lang="fr-FR" sz="2800" b="1" dirty="0">
                <a:solidFill>
                  <a:schemeClr val="accent4">
                    <a:lumMod val="50000"/>
                  </a:schemeClr>
                </a:solidFill>
              </a:rPr>
              <a:t>B</a:t>
            </a:r>
            <a:r>
              <a:rPr lang="fr-FR" sz="2800" b="1" dirty="0"/>
              <a:t>,</a:t>
            </a:r>
            <a:r>
              <a:rPr lang="fr-FR" sz="2800" b="1" dirty="0">
                <a:solidFill>
                  <a:srgbClr val="00B050"/>
                </a:solidFill>
              </a:rPr>
              <a:t>A</a:t>
            </a:r>
            <a:r>
              <a:rPr lang="fr-FR" sz="2800" b="1" dirty="0"/>
              <a:t>,</a:t>
            </a:r>
            <a:r>
              <a:rPr lang="fr-FR" sz="2800" b="1" dirty="0">
                <a:solidFill>
                  <a:srgbClr val="00B050"/>
                </a:solidFill>
              </a:rPr>
              <a:t>A</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a:t>
            </a:r>
            <a:r>
              <a:rPr lang="fr-FR" sz="2800" b="1" dirty="0">
                <a:solidFill>
                  <a:srgbClr val="00B050"/>
                </a:solidFill>
              </a:rPr>
              <a:t>A</a:t>
            </a:r>
            <a:r>
              <a:rPr lang="fr-FR" sz="2800" b="1" dirty="0"/>
              <a:t>,</a:t>
            </a:r>
            <a:r>
              <a:rPr lang="fr-FR" sz="2800" b="1" dirty="0">
                <a:solidFill>
                  <a:srgbClr val="00B050"/>
                </a:solidFill>
              </a:rPr>
              <a:t>A</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a:t>
            </a:r>
            <a:r>
              <a:rPr lang="fr-FR" sz="2800" b="1" dirty="0">
                <a:solidFill>
                  <a:srgbClr val="0070C0"/>
                </a:solidFill>
              </a:rPr>
              <a:t>AB</a:t>
            </a:r>
            <a:r>
              <a:rPr lang="fr-FR" sz="2800" b="1" dirty="0"/>
              <a:t>.                                                                                                                                                                                                                                                                                                                     </a:t>
            </a:r>
            <a:endParaRPr lang="fr-FR" sz="2800" b="1" dirty="0">
              <a:solidFill>
                <a:srgbClr val="0070C0"/>
              </a:solidFill>
            </a:endParaRPr>
          </a:p>
        </p:txBody>
      </p:sp>
    </p:spTree>
    <p:extLst>
      <p:ext uri="{BB962C8B-B14F-4D97-AF65-F5344CB8AC3E}">
        <p14:creationId xmlns:p14="http://schemas.microsoft.com/office/powerpoint/2010/main" val="4395804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t>Je vais regrouper ces données dans un tableau</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1029862" y="607336"/>
            <a:ext cx="10277475" cy="268287"/>
          </a:xfrm>
        </p:spPr>
        <p:txBody>
          <a:bodyPr/>
          <a:lstStyle/>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graphicFrame>
        <p:nvGraphicFramePr>
          <p:cNvPr id="3" name="Tableau 2">
            <a:extLst>
              <a:ext uri="{FF2B5EF4-FFF2-40B4-BE49-F238E27FC236}">
                <a16:creationId xmlns:a16="http://schemas.microsoft.com/office/drawing/2014/main" id="{5D212438-AB6F-34B0-42DE-DCA4A6624AAF}"/>
              </a:ext>
            </a:extLst>
          </p:cNvPr>
          <p:cNvGraphicFramePr>
            <a:graphicFrameLocks noGrp="1"/>
          </p:cNvGraphicFramePr>
          <p:nvPr>
            <p:extLst>
              <p:ext uri="{D42A27DB-BD31-4B8C-83A1-F6EECF244321}">
                <p14:modId xmlns:p14="http://schemas.microsoft.com/office/powerpoint/2010/main" val="3260426055"/>
              </p:ext>
            </p:extLst>
          </p:nvPr>
        </p:nvGraphicFramePr>
        <p:xfrm>
          <a:off x="3436679" y="3451359"/>
          <a:ext cx="7824356" cy="1591406"/>
        </p:xfrm>
        <a:graphic>
          <a:graphicData uri="http://schemas.openxmlformats.org/drawingml/2006/table">
            <a:tbl>
              <a:tblPr firstRow="1" bandRow="1">
                <a:tableStyleId>{5C22544A-7EE6-4342-B048-85BDC9FD1C3A}</a:tableStyleId>
              </a:tblPr>
              <a:tblGrid>
                <a:gridCol w="2613208">
                  <a:extLst>
                    <a:ext uri="{9D8B030D-6E8A-4147-A177-3AD203B41FA5}">
                      <a16:colId xmlns:a16="http://schemas.microsoft.com/office/drawing/2014/main" val="20000"/>
                    </a:ext>
                  </a:extLst>
                </a:gridCol>
                <a:gridCol w="1302787">
                  <a:extLst>
                    <a:ext uri="{9D8B030D-6E8A-4147-A177-3AD203B41FA5}">
                      <a16:colId xmlns:a16="http://schemas.microsoft.com/office/drawing/2014/main" val="20001"/>
                    </a:ext>
                  </a:extLst>
                </a:gridCol>
                <a:gridCol w="1302787">
                  <a:extLst>
                    <a:ext uri="{9D8B030D-6E8A-4147-A177-3AD203B41FA5}">
                      <a16:colId xmlns:a16="http://schemas.microsoft.com/office/drawing/2014/main" val="20002"/>
                    </a:ext>
                  </a:extLst>
                </a:gridCol>
                <a:gridCol w="1302787">
                  <a:extLst>
                    <a:ext uri="{9D8B030D-6E8A-4147-A177-3AD203B41FA5}">
                      <a16:colId xmlns:a16="http://schemas.microsoft.com/office/drawing/2014/main" val="20003"/>
                    </a:ext>
                  </a:extLst>
                </a:gridCol>
                <a:gridCol w="1302787">
                  <a:extLst>
                    <a:ext uri="{9D8B030D-6E8A-4147-A177-3AD203B41FA5}">
                      <a16:colId xmlns:a16="http://schemas.microsoft.com/office/drawing/2014/main" val="20004"/>
                    </a:ext>
                  </a:extLst>
                </a:gridCol>
              </a:tblGrid>
              <a:tr h="795703">
                <a:tc>
                  <a:txBody>
                    <a:bodyPr/>
                    <a:lstStyle/>
                    <a:p>
                      <a:pPr algn="ctr"/>
                      <a:r>
                        <a:rPr lang="fr-FR" dirty="0"/>
                        <a:t>Groupe sanguin</a:t>
                      </a:r>
                    </a:p>
                  </a:txBody>
                  <a:tcPr anchor="ctr"/>
                </a:tc>
                <a:tc>
                  <a:txBody>
                    <a:bodyPr/>
                    <a:lstStyle/>
                    <a:p>
                      <a:pPr algn="ctr"/>
                      <a:r>
                        <a:rPr lang="fr-FR" sz="1800" dirty="0"/>
                        <a:t>O</a:t>
                      </a:r>
                    </a:p>
                  </a:txBody>
                  <a:tcPr anchor="ctr"/>
                </a:tc>
                <a:tc>
                  <a:txBody>
                    <a:bodyPr/>
                    <a:lstStyle/>
                    <a:p>
                      <a:pPr algn="ctr"/>
                      <a:r>
                        <a:rPr lang="fr-FR" sz="1800" dirty="0"/>
                        <a:t>A</a:t>
                      </a:r>
                    </a:p>
                  </a:txBody>
                  <a:tcPr anchor="ctr"/>
                </a:tc>
                <a:tc>
                  <a:txBody>
                    <a:bodyPr/>
                    <a:lstStyle/>
                    <a:p>
                      <a:pPr algn="ctr"/>
                      <a:r>
                        <a:rPr lang="fr-FR" sz="1800" dirty="0">
                          <a:solidFill>
                            <a:schemeClr val="bg1"/>
                          </a:solidFill>
                        </a:rPr>
                        <a:t>B</a:t>
                      </a:r>
                    </a:p>
                  </a:txBody>
                  <a:tcPr anchor="ctr"/>
                </a:tc>
                <a:tc>
                  <a:txBody>
                    <a:bodyPr/>
                    <a:lstStyle/>
                    <a:p>
                      <a:pPr algn="ctr"/>
                      <a:r>
                        <a:rPr lang="fr-FR" sz="1800" dirty="0"/>
                        <a:t>AB</a:t>
                      </a:r>
                    </a:p>
                  </a:txBody>
                  <a:tcPr anchor="ctr"/>
                </a:tc>
                <a:extLst>
                  <a:ext uri="{0D108BD9-81ED-4DB2-BD59-A6C34878D82A}">
                    <a16:rowId xmlns:a16="http://schemas.microsoft.com/office/drawing/2014/main" val="10000"/>
                  </a:ext>
                </a:extLst>
              </a:tr>
              <a:tr h="795703">
                <a:tc>
                  <a:txBody>
                    <a:bodyPr/>
                    <a:lstStyle/>
                    <a:p>
                      <a:pPr algn="ctr"/>
                      <a:r>
                        <a:rPr lang="fr-FR" b="1" dirty="0"/>
                        <a:t>Nombre </a:t>
                      </a:r>
                      <a:r>
                        <a:rPr lang="fr-FR" b="1" baseline="0" dirty="0"/>
                        <a:t>d’élèves</a:t>
                      </a:r>
                      <a:endParaRPr lang="fr-FR" b="1" dirty="0"/>
                    </a:p>
                  </a:txBody>
                  <a:tcPr anchor="ctr"/>
                </a:tc>
                <a:tc>
                  <a:txBody>
                    <a:bodyPr/>
                    <a:lstStyle/>
                    <a:p>
                      <a:pPr algn="ctr"/>
                      <a:endParaRPr lang="fr-FR" sz="1800" b="1" dirty="0"/>
                    </a:p>
                  </a:txBody>
                  <a:tcPr anchor="ctr"/>
                </a:tc>
                <a:tc>
                  <a:txBody>
                    <a:bodyPr/>
                    <a:lstStyle/>
                    <a:p>
                      <a:pPr algn="ctr"/>
                      <a:endParaRPr lang="fr-FR" sz="1800" b="1" dirty="0"/>
                    </a:p>
                  </a:txBody>
                  <a:tcPr anchor="ctr"/>
                </a:tc>
                <a:tc>
                  <a:txBody>
                    <a:bodyPr/>
                    <a:lstStyle/>
                    <a:p>
                      <a:pPr algn="ctr"/>
                      <a:endParaRPr lang="fr-FR" sz="1800" b="1" dirty="0">
                        <a:solidFill>
                          <a:schemeClr val="accent4">
                            <a:lumMod val="50000"/>
                          </a:schemeClr>
                        </a:solidFill>
                      </a:endParaRPr>
                    </a:p>
                  </a:txBody>
                  <a:tcPr anchor="ctr"/>
                </a:tc>
                <a:tc>
                  <a:txBody>
                    <a:bodyPr/>
                    <a:lstStyle/>
                    <a:p>
                      <a:pPr algn="ctr"/>
                      <a:endParaRPr lang="fr-FR" sz="1800" b="1" dirty="0"/>
                    </a:p>
                  </a:txBody>
                  <a:tcPr anchor="ctr"/>
                </a:tc>
                <a:extLst>
                  <a:ext uri="{0D108BD9-81ED-4DB2-BD59-A6C34878D82A}">
                    <a16:rowId xmlns:a16="http://schemas.microsoft.com/office/drawing/2014/main" val="10001"/>
                  </a:ext>
                </a:extLst>
              </a:tr>
            </a:tbl>
          </a:graphicData>
        </a:graphic>
      </p:graphicFrame>
      <p:sp>
        <p:nvSpPr>
          <p:cNvPr id="7" name="ZoneTexte 6">
            <a:extLst>
              <a:ext uri="{FF2B5EF4-FFF2-40B4-BE49-F238E27FC236}">
                <a16:creationId xmlns:a16="http://schemas.microsoft.com/office/drawing/2014/main" id="{BD934049-2FE5-5E0F-0C03-693D3F5CEFC3}"/>
              </a:ext>
            </a:extLst>
          </p:cNvPr>
          <p:cNvSpPr txBox="1"/>
          <p:nvPr/>
        </p:nvSpPr>
        <p:spPr>
          <a:xfrm>
            <a:off x="475031" y="3603424"/>
            <a:ext cx="1573115" cy="461665"/>
          </a:xfrm>
          <a:prstGeom prst="rect">
            <a:avLst/>
          </a:prstGeom>
          <a:noFill/>
        </p:spPr>
        <p:txBody>
          <a:bodyPr wrap="square" rtlCol="0">
            <a:spAutoFit/>
          </a:bodyPr>
          <a:lstStyle/>
          <a:p>
            <a:r>
              <a:rPr lang="fr-MA" sz="2400" b="1" dirty="0">
                <a:solidFill>
                  <a:schemeClr val="accent2"/>
                </a:solidFill>
              </a:rPr>
              <a:t>Caractère</a:t>
            </a:r>
            <a:endParaRPr lang="fr-MA" sz="1400" b="1" dirty="0">
              <a:solidFill>
                <a:schemeClr val="accent2"/>
              </a:solidFill>
            </a:endParaRPr>
          </a:p>
        </p:txBody>
      </p:sp>
      <p:sp>
        <p:nvSpPr>
          <p:cNvPr id="8" name="ZoneTexte 7">
            <a:extLst>
              <a:ext uri="{FF2B5EF4-FFF2-40B4-BE49-F238E27FC236}">
                <a16:creationId xmlns:a16="http://schemas.microsoft.com/office/drawing/2014/main" id="{27614624-9A1A-9D36-9788-163E8CF98A86}"/>
              </a:ext>
            </a:extLst>
          </p:cNvPr>
          <p:cNvSpPr txBox="1"/>
          <p:nvPr/>
        </p:nvSpPr>
        <p:spPr>
          <a:xfrm>
            <a:off x="773480" y="4241177"/>
            <a:ext cx="1241399" cy="461665"/>
          </a:xfrm>
          <a:prstGeom prst="rect">
            <a:avLst/>
          </a:prstGeom>
          <a:noFill/>
        </p:spPr>
        <p:txBody>
          <a:bodyPr wrap="square" rtlCol="0">
            <a:spAutoFit/>
          </a:bodyPr>
          <a:lstStyle/>
          <a:p>
            <a:r>
              <a:rPr lang="fr-MA" sz="2400" b="1" dirty="0">
                <a:solidFill>
                  <a:schemeClr val="accent2"/>
                </a:solidFill>
              </a:rPr>
              <a:t>Effectif</a:t>
            </a:r>
            <a:endParaRPr lang="fr-MA" sz="1400" b="1" dirty="0">
              <a:solidFill>
                <a:schemeClr val="accent2"/>
              </a:solidFill>
            </a:endParaRPr>
          </a:p>
        </p:txBody>
      </p:sp>
      <p:sp>
        <p:nvSpPr>
          <p:cNvPr id="9" name="Flèche droite à entaille 37">
            <a:extLst>
              <a:ext uri="{FF2B5EF4-FFF2-40B4-BE49-F238E27FC236}">
                <a16:creationId xmlns:a16="http://schemas.microsoft.com/office/drawing/2014/main" id="{8434DBEB-14D2-D260-99B4-B3D795B38B00}"/>
              </a:ext>
            </a:extLst>
          </p:cNvPr>
          <p:cNvSpPr/>
          <p:nvPr/>
        </p:nvSpPr>
        <p:spPr>
          <a:xfrm>
            <a:off x="2331096" y="4247062"/>
            <a:ext cx="822632" cy="455780"/>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dirty="0"/>
          </a:p>
        </p:txBody>
      </p:sp>
      <p:sp>
        <p:nvSpPr>
          <p:cNvPr id="10" name="Flèche droite à entaille 37">
            <a:extLst>
              <a:ext uri="{FF2B5EF4-FFF2-40B4-BE49-F238E27FC236}">
                <a16:creationId xmlns:a16="http://schemas.microsoft.com/office/drawing/2014/main" id="{AF2F4615-C95A-1E2D-B408-58622A6C93BA}"/>
              </a:ext>
            </a:extLst>
          </p:cNvPr>
          <p:cNvSpPr/>
          <p:nvPr/>
        </p:nvSpPr>
        <p:spPr>
          <a:xfrm>
            <a:off x="2331096" y="3609309"/>
            <a:ext cx="822632" cy="455780"/>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dirty="0"/>
          </a:p>
        </p:txBody>
      </p:sp>
      <p:sp>
        <p:nvSpPr>
          <p:cNvPr id="12" name="Rectangle 11">
            <a:extLst>
              <a:ext uri="{FF2B5EF4-FFF2-40B4-BE49-F238E27FC236}">
                <a16:creationId xmlns:a16="http://schemas.microsoft.com/office/drawing/2014/main" id="{8D62FE33-0E25-A74C-23F2-C3C403FA9684}"/>
              </a:ext>
            </a:extLst>
          </p:cNvPr>
          <p:cNvSpPr/>
          <p:nvPr/>
        </p:nvSpPr>
        <p:spPr>
          <a:xfrm>
            <a:off x="475031" y="1333428"/>
            <a:ext cx="11379752" cy="1877437"/>
          </a:xfrm>
          <a:prstGeom prst="rect">
            <a:avLst/>
          </a:prstGeom>
        </p:spPr>
        <p:txBody>
          <a:bodyPr wrap="square">
            <a:spAutoFit/>
          </a:bodyPr>
          <a:lstStyle/>
          <a:p>
            <a:endParaRPr lang="fr-FR" sz="2000" dirty="0"/>
          </a:p>
          <a:p>
            <a:pPr algn="ctr"/>
            <a:r>
              <a:rPr lang="fr-FR" sz="2400" dirty="0"/>
              <a:t>La classe de Nizar est composée de 25 élèves. Il interroge ses camarades sur leur groupe sanguin. Voici les réponses.</a:t>
            </a:r>
          </a:p>
          <a:p>
            <a:pPr algn="ctr"/>
            <a:r>
              <a:rPr lang="fr-FR" sz="2400" b="1" dirty="0">
                <a:solidFill>
                  <a:srgbClr val="C00000"/>
                </a:solidFill>
              </a:rPr>
              <a:t>O</a:t>
            </a:r>
            <a:r>
              <a:rPr lang="fr-FR" sz="2400" b="1" dirty="0"/>
              <a:t>, </a:t>
            </a:r>
            <a:r>
              <a:rPr lang="fr-FR" sz="2400" b="1" dirty="0">
                <a:solidFill>
                  <a:srgbClr val="C00000"/>
                </a:solidFill>
              </a:rPr>
              <a:t>O</a:t>
            </a:r>
            <a:r>
              <a:rPr lang="fr-FR" sz="2400" b="1" dirty="0"/>
              <a:t>,</a:t>
            </a:r>
            <a:r>
              <a:rPr lang="fr-FR" sz="2400" b="1" dirty="0">
                <a:solidFill>
                  <a:srgbClr val="00B050"/>
                </a:solidFill>
              </a:rPr>
              <a:t>A</a:t>
            </a:r>
            <a:r>
              <a:rPr lang="fr-FR" sz="2400" b="1" dirty="0"/>
              <a:t>,</a:t>
            </a:r>
            <a:r>
              <a:rPr lang="fr-FR" sz="2400" b="1" dirty="0">
                <a:solidFill>
                  <a:srgbClr val="00B050"/>
                </a:solidFill>
              </a:rPr>
              <a:t>A</a:t>
            </a:r>
            <a:r>
              <a:rPr lang="fr-FR" sz="2400" b="1" dirty="0"/>
              <a:t>,</a:t>
            </a:r>
            <a:r>
              <a:rPr lang="fr-FR" sz="2400" b="1" dirty="0">
                <a:solidFill>
                  <a:srgbClr val="0070C0"/>
                </a:solidFill>
              </a:rPr>
              <a:t>AB</a:t>
            </a:r>
            <a:r>
              <a:rPr lang="fr-FR" sz="2400" b="1" dirty="0"/>
              <a:t>,</a:t>
            </a:r>
            <a:r>
              <a:rPr lang="fr-FR" sz="2400" b="1" dirty="0">
                <a:solidFill>
                  <a:schemeClr val="accent4">
                    <a:lumMod val="50000"/>
                  </a:schemeClr>
                </a:solidFill>
              </a:rPr>
              <a:t>B</a:t>
            </a:r>
            <a:r>
              <a:rPr lang="fr-FR" sz="2400" b="1" dirty="0"/>
              <a:t>,</a:t>
            </a:r>
            <a:r>
              <a:rPr lang="fr-FR" sz="2400" b="1" dirty="0">
                <a:solidFill>
                  <a:schemeClr val="accent4">
                    <a:lumMod val="50000"/>
                  </a:schemeClr>
                </a:solidFill>
              </a:rPr>
              <a:t>B</a:t>
            </a:r>
            <a:r>
              <a:rPr lang="fr-FR" sz="2400" b="1" dirty="0"/>
              <a:t>,</a:t>
            </a:r>
            <a:r>
              <a:rPr lang="fr-FR" sz="2400" b="1" dirty="0">
                <a:solidFill>
                  <a:schemeClr val="accent4">
                    <a:lumMod val="50000"/>
                  </a:schemeClr>
                </a:solidFill>
              </a:rPr>
              <a:t>B</a:t>
            </a:r>
            <a:r>
              <a:rPr lang="fr-FR" sz="2400" b="1" dirty="0"/>
              <a:t>,</a:t>
            </a:r>
            <a:r>
              <a:rPr lang="fr-FR" sz="2400" b="1" dirty="0">
                <a:solidFill>
                  <a:schemeClr val="accent4">
                    <a:lumMod val="50000"/>
                  </a:schemeClr>
                </a:solidFill>
              </a:rPr>
              <a:t>B</a:t>
            </a:r>
            <a:r>
              <a:rPr lang="fr-FR" sz="2400" b="1" dirty="0"/>
              <a:t>,</a:t>
            </a:r>
            <a:r>
              <a:rPr lang="fr-FR" sz="2400" b="1" dirty="0">
                <a:solidFill>
                  <a:srgbClr val="0070C0"/>
                </a:solidFill>
              </a:rPr>
              <a:t>AB</a:t>
            </a:r>
            <a:r>
              <a:rPr lang="fr-FR" sz="2400" b="1" dirty="0"/>
              <a:t>,</a:t>
            </a:r>
            <a:r>
              <a:rPr lang="fr-FR" sz="2400" b="1" dirty="0">
                <a:solidFill>
                  <a:srgbClr val="0070C0"/>
                </a:solidFill>
              </a:rPr>
              <a:t>AB</a:t>
            </a:r>
            <a:r>
              <a:rPr lang="fr-FR" sz="2400" b="1" dirty="0"/>
              <a:t>,</a:t>
            </a:r>
            <a:r>
              <a:rPr lang="fr-FR" sz="2400" b="1" dirty="0">
                <a:solidFill>
                  <a:srgbClr val="C00000"/>
                </a:solidFill>
              </a:rPr>
              <a:t>O</a:t>
            </a:r>
            <a:r>
              <a:rPr lang="fr-FR" sz="2400" b="1" dirty="0"/>
              <a:t>,</a:t>
            </a:r>
            <a:r>
              <a:rPr lang="fr-FR" sz="2400" b="1" dirty="0">
                <a:solidFill>
                  <a:srgbClr val="0070C0"/>
                </a:solidFill>
              </a:rPr>
              <a:t>AB</a:t>
            </a:r>
            <a:r>
              <a:rPr lang="fr-FR" sz="2400" b="1" dirty="0"/>
              <a:t>,</a:t>
            </a:r>
            <a:r>
              <a:rPr lang="fr-FR" sz="2400" b="1" dirty="0">
                <a:solidFill>
                  <a:srgbClr val="00B050"/>
                </a:solidFill>
              </a:rPr>
              <a:t>A</a:t>
            </a:r>
            <a:r>
              <a:rPr lang="fr-FR" sz="2400" b="1" dirty="0"/>
              <a:t>,</a:t>
            </a:r>
            <a:r>
              <a:rPr lang="fr-FR" sz="2400" b="1" dirty="0">
                <a:solidFill>
                  <a:schemeClr val="accent4">
                    <a:lumMod val="50000"/>
                  </a:schemeClr>
                </a:solidFill>
              </a:rPr>
              <a:t>B</a:t>
            </a:r>
            <a:r>
              <a:rPr lang="fr-FR" sz="2400" b="1" dirty="0"/>
              <a:t>,</a:t>
            </a:r>
            <a:r>
              <a:rPr lang="fr-FR" sz="2400" b="1" dirty="0">
                <a:solidFill>
                  <a:srgbClr val="00B050"/>
                </a:solidFill>
              </a:rPr>
              <a:t>A</a:t>
            </a:r>
            <a:r>
              <a:rPr lang="fr-FR" sz="2400" b="1" dirty="0"/>
              <a:t>,</a:t>
            </a:r>
            <a:r>
              <a:rPr lang="fr-FR" sz="2400" b="1" dirty="0">
                <a:solidFill>
                  <a:srgbClr val="00B050"/>
                </a:solidFill>
              </a:rPr>
              <a:t>A</a:t>
            </a:r>
            <a:r>
              <a:rPr lang="fr-FR" sz="2400" b="1" dirty="0"/>
              <a:t>,</a:t>
            </a:r>
            <a:r>
              <a:rPr lang="fr-FR" sz="2400" b="1" dirty="0">
                <a:solidFill>
                  <a:srgbClr val="0070C0"/>
                </a:solidFill>
              </a:rPr>
              <a:t>AB</a:t>
            </a:r>
            <a:r>
              <a:rPr lang="fr-FR" sz="2400" b="1" dirty="0"/>
              <a:t>,</a:t>
            </a:r>
            <a:r>
              <a:rPr lang="fr-FR" sz="2400" b="1" dirty="0">
                <a:solidFill>
                  <a:srgbClr val="0070C0"/>
                </a:solidFill>
              </a:rPr>
              <a:t>AB</a:t>
            </a:r>
            <a:r>
              <a:rPr lang="fr-FR" sz="2400" b="1" dirty="0"/>
              <a:t>,</a:t>
            </a:r>
            <a:r>
              <a:rPr lang="fr-FR" sz="2400" b="1" dirty="0">
                <a:solidFill>
                  <a:srgbClr val="0070C0"/>
                </a:solidFill>
              </a:rPr>
              <a:t>AB</a:t>
            </a:r>
            <a:r>
              <a:rPr lang="fr-FR" sz="2400" b="1" dirty="0"/>
              <a:t>,</a:t>
            </a:r>
            <a:r>
              <a:rPr lang="fr-FR" sz="2400" b="1" dirty="0">
                <a:solidFill>
                  <a:srgbClr val="00B050"/>
                </a:solidFill>
              </a:rPr>
              <a:t>A</a:t>
            </a:r>
            <a:r>
              <a:rPr lang="fr-FR" sz="2400" b="1" dirty="0"/>
              <a:t>,</a:t>
            </a:r>
            <a:r>
              <a:rPr lang="fr-FR" sz="2400" b="1" dirty="0">
                <a:solidFill>
                  <a:srgbClr val="00B050"/>
                </a:solidFill>
              </a:rPr>
              <a:t>A</a:t>
            </a:r>
            <a:r>
              <a:rPr lang="fr-FR" sz="2400" b="1" dirty="0"/>
              <a:t>,</a:t>
            </a:r>
            <a:r>
              <a:rPr lang="fr-FR" sz="2400" b="1" dirty="0">
                <a:solidFill>
                  <a:srgbClr val="0070C0"/>
                </a:solidFill>
              </a:rPr>
              <a:t>AB</a:t>
            </a:r>
            <a:r>
              <a:rPr lang="fr-FR" sz="2400" b="1" dirty="0"/>
              <a:t>,</a:t>
            </a:r>
            <a:r>
              <a:rPr lang="fr-FR" sz="2400" b="1" dirty="0">
                <a:solidFill>
                  <a:srgbClr val="0070C0"/>
                </a:solidFill>
              </a:rPr>
              <a:t>AB</a:t>
            </a:r>
            <a:r>
              <a:rPr lang="fr-FR" sz="2400" b="1" dirty="0"/>
              <a:t>,</a:t>
            </a:r>
            <a:r>
              <a:rPr lang="fr-FR" sz="2400" b="1" dirty="0">
                <a:solidFill>
                  <a:srgbClr val="0070C0"/>
                </a:solidFill>
              </a:rPr>
              <a:t>AB</a:t>
            </a:r>
            <a:r>
              <a:rPr lang="fr-FR" sz="2400" b="1" dirty="0"/>
              <a:t>. </a:t>
            </a:r>
          </a:p>
          <a:p>
            <a:pPr algn="ctr"/>
            <a:r>
              <a:rPr lang="fr-FR" sz="2400" b="1" dirty="0"/>
              <a:t>                                                                                                                                                                                                                                                                                                                    </a:t>
            </a:r>
            <a:endParaRPr lang="fr-FR" sz="2400" b="1" dirty="0">
              <a:solidFill>
                <a:srgbClr val="0070C0"/>
              </a:solidFill>
            </a:endParaRPr>
          </a:p>
        </p:txBody>
      </p:sp>
      <p:cxnSp>
        <p:nvCxnSpPr>
          <p:cNvPr id="14" name="Connecteur droit avec flèche 13">
            <a:extLst>
              <a:ext uri="{FF2B5EF4-FFF2-40B4-BE49-F238E27FC236}">
                <a16:creationId xmlns:a16="http://schemas.microsoft.com/office/drawing/2014/main" id="{6038E90E-98C1-7D42-89D9-30F43FF1109D}"/>
              </a:ext>
            </a:extLst>
          </p:cNvPr>
          <p:cNvCxnSpPr>
            <a:cxnSpLocks/>
          </p:cNvCxnSpPr>
          <p:nvPr/>
        </p:nvCxnSpPr>
        <p:spPr>
          <a:xfrm flipV="1">
            <a:off x="7988028" y="4730152"/>
            <a:ext cx="0" cy="652356"/>
          </a:xfrm>
          <a:prstGeom prst="straightConnector1">
            <a:avLst/>
          </a:prstGeom>
          <a:ln w="5715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ZoneTexte 15">
            <a:extLst>
              <a:ext uri="{FF2B5EF4-FFF2-40B4-BE49-F238E27FC236}">
                <a16:creationId xmlns:a16="http://schemas.microsoft.com/office/drawing/2014/main" id="{72F5AAFF-3C49-02A1-2A25-8D5D6AAA10EA}"/>
              </a:ext>
            </a:extLst>
          </p:cNvPr>
          <p:cNvSpPr txBox="1"/>
          <p:nvPr/>
        </p:nvSpPr>
        <p:spPr>
          <a:xfrm>
            <a:off x="7058072" y="5382508"/>
            <a:ext cx="1719467" cy="830997"/>
          </a:xfrm>
          <a:prstGeom prst="rect">
            <a:avLst/>
          </a:prstGeom>
          <a:noFill/>
        </p:spPr>
        <p:txBody>
          <a:bodyPr wrap="square" rtlCol="0">
            <a:spAutoFit/>
          </a:bodyPr>
          <a:lstStyle/>
          <a:p>
            <a:pPr algn="ctr"/>
            <a:r>
              <a:rPr lang="fr-MA" sz="1600" b="1" i="1" dirty="0">
                <a:solidFill>
                  <a:schemeClr val="accent2">
                    <a:lumMod val="50000"/>
                  </a:schemeClr>
                </a:solidFill>
              </a:rPr>
              <a:t>Combien d’élèves</a:t>
            </a:r>
          </a:p>
          <a:p>
            <a:pPr algn="ctr"/>
            <a:r>
              <a:rPr lang="fr-MA" sz="1600" b="1" i="1" dirty="0">
                <a:solidFill>
                  <a:schemeClr val="accent2">
                    <a:lumMod val="50000"/>
                  </a:schemeClr>
                </a:solidFill>
              </a:rPr>
              <a:t> ont le groupe</a:t>
            </a:r>
          </a:p>
          <a:p>
            <a:pPr algn="ctr"/>
            <a:r>
              <a:rPr lang="fr-MA" sz="1600" b="1" i="1" dirty="0">
                <a:solidFill>
                  <a:schemeClr val="accent2">
                    <a:lumMod val="50000"/>
                  </a:schemeClr>
                </a:solidFill>
              </a:rPr>
              <a:t> sanguin « A »?</a:t>
            </a:r>
          </a:p>
        </p:txBody>
      </p:sp>
      <p:cxnSp>
        <p:nvCxnSpPr>
          <p:cNvPr id="17" name="Connecteur droit avec flèche 16">
            <a:extLst>
              <a:ext uri="{FF2B5EF4-FFF2-40B4-BE49-F238E27FC236}">
                <a16:creationId xmlns:a16="http://schemas.microsoft.com/office/drawing/2014/main" id="{2D8852A9-1571-927A-5086-C78630705CCC}"/>
              </a:ext>
            </a:extLst>
          </p:cNvPr>
          <p:cNvCxnSpPr>
            <a:cxnSpLocks/>
          </p:cNvCxnSpPr>
          <p:nvPr/>
        </p:nvCxnSpPr>
        <p:spPr>
          <a:xfrm flipV="1">
            <a:off x="9382820" y="4694964"/>
            <a:ext cx="0" cy="652356"/>
          </a:xfrm>
          <a:prstGeom prst="straightConnector1">
            <a:avLst/>
          </a:prstGeom>
          <a:ln w="5715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ZoneTexte 18">
            <a:extLst>
              <a:ext uri="{FF2B5EF4-FFF2-40B4-BE49-F238E27FC236}">
                <a16:creationId xmlns:a16="http://schemas.microsoft.com/office/drawing/2014/main" id="{79217F32-C78E-6DAA-4309-C30DB1D5586D}"/>
              </a:ext>
            </a:extLst>
          </p:cNvPr>
          <p:cNvSpPr txBox="1"/>
          <p:nvPr/>
        </p:nvSpPr>
        <p:spPr>
          <a:xfrm>
            <a:off x="8551246" y="5347320"/>
            <a:ext cx="1719467" cy="830997"/>
          </a:xfrm>
          <a:prstGeom prst="rect">
            <a:avLst/>
          </a:prstGeom>
          <a:noFill/>
        </p:spPr>
        <p:txBody>
          <a:bodyPr wrap="square" rtlCol="0">
            <a:spAutoFit/>
          </a:bodyPr>
          <a:lstStyle/>
          <a:p>
            <a:pPr algn="ctr"/>
            <a:r>
              <a:rPr lang="fr-MA" sz="1600" b="1" i="1" dirty="0">
                <a:solidFill>
                  <a:schemeClr val="accent2">
                    <a:lumMod val="50000"/>
                  </a:schemeClr>
                </a:solidFill>
              </a:rPr>
              <a:t>Combien d’élèves</a:t>
            </a:r>
          </a:p>
          <a:p>
            <a:pPr algn="ctr"/>
            <a:r>
              <a:rPr lang="fr-MA" sz="1600" b="1" i="1" dirty="0">
                <a:solidFill>
                  <a:schemeClr val="accent2">
                    <a:lumMod val="50000"/>
                  </a:schemeClr>
                </a:solidFill>
              </a:rPr>
              <a:t> ont le groupe</a:t>
            </a:r>
          </a:p>
          <a:p>
            <a:pPr algn="ctr"/>
            <a:r>
              <a:rPr lang="fr-MA" sz="1600" b="1" i="1" dirty="0">
                <a:solidFill>
                  <a:schemeClr val="accent2">
                    <a:lumMod val="50000"/>
                  </a:schemeClr>
                </a:solidFill>
              </a:rPr>
              <a:t> sanguin « B »?</a:t>
            </a:r>
          </a:p>
        </p:txBody>
      </p:sp>
      <p:cxnSp>
        <p:nvCxnSpPr>
          <p:cNvPr id="20" name="Connecteur droit avec flèche 19">
            <a:extLst>
              <a:ext uri="{FF2B5EF4-FFF2-40B4-BE49-F238E27FC236}">
                <a16:creationId xmlns:a16="http://schemas.microsoft.com/office/drawing/2014/main" id="{BAE4617D-5DBF-2194-94EB-48EEE166E59E}"/>
              </a:ext>
            </a:extLst>
          </p:cNvPr>
          <p:cNvCxnSpPr>
            <a:cxnSpLocks/>
          </p:cNvCxnSpPr>
          <p:nvPr/>
        </p:nvCxnSpPr>
        <p:spPr>
          <a:xfrm flipV="1">
            <a:off x="10747793" y="4694964"/>
            <a:ext cx="0" cy="652356"/>
          </a:xfrm>
          <a:prstGeom prst="straightConnector1">
            <a:avLst/>
          </a:prstGeom>
          <a:ln w="5715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 name="ZoneTexte 20">
            <a:extLst>
              <a:ext uri="{FF2B5EF4-FFF2-40B4-BE49-F238E27FC236}">
                <a16:creationId xmlns:a16="http://schemas.microsoft.com/office/drawing/2014/main" id="{92F847D3-5B64-7077-7147-B0633E4DCB3E}"/>
              </a:ext>
            </a:extLst>
          </p:cNvPr>
          <p:cNvSpPr txBox="1"/>
          <p:nvPr/>
        </p:nvSpPr>
        <p:spPr>
          <a:xfrm>
            <a:off x="10044420" y="5446989"/>
            <a:ext cx="1719467" cy="830997"/>
          </a:xfrm>
          <a:prstGeom prst="rect">
            <a:avLst/>
          </a:prstGeom>
          <a:noFill/>
        </p:spPr>
        <p:txBody>
          <a:bodyPr wrap="square" rtlCol="0">
            <a:spAutoFit/>
          </a:bodyPr>
          <a:lstStyle/>
          <a:p>
            <a:pPr algn="ctr"/>
            <a:r>
              <a:rPr lang="fr-MA" sz="1600" b="1" i="1" dirty="0">
                <a:solidFill>
                  <a:schemeClr val="accent2">
                    <a:lumMod val="50000"/>
                  </a:schemeClr>
                </a:solidFill>
              </a:rPr>
              <a:t>Combien d’élèves</a:t>
            </a:r>
          </a:p>
          <a:p>
            <a:pPr algn="ctr"/>
            <a:r>
              <a:rPr lang="fr-MA" sz="1600" b="1" i="1" dirty="0">
                <a:solidFill>
                  <a:schemeClr val="accent2">
                    <a:lumMod val="50000"/>
                  </a:schemeClr>
                </a:solidFill>
              </a:rPr>
              <a:t> ont le </a:t>
            </a:r>
            <a:r>
              <a:rPr lang="fr-MA" sz="1400" b="1" i="1" dirty="0">
                <a:solidFill>
                  <a:schemeClr val="accent2">
                    <a:lumMod val="50000"/>
                  </a:schemeClr>
                </a:solidFill>
              </a:rPr>
              <a:t>groupe</a:t>
            </a:r>
            <a:endParaRPr lang="fr-MA" sz="1600" b="1" i="1" dirty="0">
              <a:solidFill>
                <a:schemeClr val="accent2">
                  <a:lumMod val="50000"/>
                </a:schemeClr>
              </a:solidFill>
            </a:endParaRPr>
          </a:p>
          <a:p>
            <a:pPr algn="ctr"/>
            <a:r>
              <a:rPr lang="fr-MA" sz="1600" b="1" i="1" dirty="0">
                <a:solidFill>
                  <a:schemeClr val="accent2">
                    <a:lumMod val="50000"/>
                  </a:schemeClr>
                </a:solidFill>
              </a:rPr>
              <a:t> sanguin « AB »?</a:t>
            </a:r>
          </a:p>
        </p:txBody>
      </p:sp>
      <p:cxnSp>
        <p:nvCxnSpPr>
          <p:cNvPr id="22" name="Connecteur droit avec flèche 21">
            <a:extLst>
              <a:ext uri="{FF2B5EF4-FFF2-40B4-BE49-F238E27FC236}">
                <a16:creationId xmlns:a16="http://schemas.microsoft.com/office/drawing/2014/main" id="{BA1B02B2-6CFE-58BB-57D0-023FCDFC8638}"/>
              </a:ext>
            </a:extLst>
          </p:cNvPr>
          <p:cNvCxnSpPr>
            <a:cxnSpLocks/>
          </p:cNvCxnSpPr>
          <p:nvPr/>
        </p:nvCxnSpPr>
        <p:spPr>
          <a:xfrm flipV="1">
            <a:off x="6545202" y="4730152"/>
            <a:ext cx="0" cy="652356"/>
          </a:xfrm>
          <a:prstGeom prst="straightConnector1">
            <a:avLst/>
          </a:prstGeom>
          <a:ln w="5715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ZoneTexte 22">
            <a:extLst>
              <a:ext uri="{FF2B5EF4-FFF2-40B4-BE49-F238E27FC236}">
                <a16:creationId xmlns:a16="http://schemas.microsoft.com/office/drawing/2014/main" id="{5B6FD683-ACE2-C07B-FBFB-D0F85971126F}"/>
              </a:ext>
            </a:extLst>
          </p:cNvPr>
          <p:cNvSpPr txBox="1"/>
          <p:nvPr/>
        </p:nvSpPr>
        <p:spPr>
          <a:xfrm>
            <a:off x="5367416" y="5406453"/>
            <a:ext cx="1719467" cy="830997"/>
          </a:xfrm>
          <a:prstGeom prst="rect">
            <a:avLst/>
          </a:prstGeom>
          <a:noFill/>
        </p:spPr>
        <p:txBody>
          <a:bodyPr wrap="square" rtlCol="0">
            <a:spAutoFit/>
          </a:bodyPr>
          <a:lstStyle/>
          <a:p>
            <a:pPr algn="ctr"/>
            <a:r>
              <a:rPr lang="fr-MA" sz="1600" b="1" i="1" dirty="0">
                <a:solidFill>
                  <a:schemeClr val="accent2">
                    <a:lumMod val="50000"/>
                  </a:schemeClr>
                </a:solidFill>
              </a:rPr>
              <a:t>Combien d’élèves</a:t>
            </a:r>
          </a:p>
          <a:p>
            <a:pPr algn="ctr"/>
            <a:r>
              <a:rPr lang="fr-MA" sz="1600" b="1" i="1" dirty="0">
                <a:solidFill>
                  <a:schemeClr val="accent2">
                    <a:lumMod val="50000"/>
                  </a:schemeClr>
                </a:solidFill>
              </a:rPr>
              <a:t> ont le groupe</a:t>
            </a:r>
          </a:p>
          <a:p>
            <a:pPr algn="ctr"/>
            <a:r>
              <a:rPr lang="fr-MA" sz="1600" b="1" i="1" dirty="0">
                <a:solidFill>
                  <a:schemeClr val="accent2">
                    <a:lumMod val="50000"/>
                  </a:schemeClr>
                </a:solidFill>
              </a:rPr>
              <a:t> sanguin « O »?</a:t>
            </a:r>
          </a:p>
        </p:txBody>
      </p:sp>
    </p:spTree>
    <p:extLst>
      <p:ext uri="{BB962C8B-B14F-4D97-AF65-F5344CB8AC3E}">
        <p14:creationId xmlns:p14="http://schemas.microsoft.com/office/powerpoint/2010/main" val="334715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P spid="21" grpId="0"/>
      <p:bldP spid="2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a:xfrm>
            <a:off x="1030288" y="400789"/>
            <a:ext cx="10277091" cy="267549"/>
          </a:xfrm>
        </p:spPr>
        <p:txBody>
          <a:bodyPr/>
          <a:lstStyle/>
          <a:p>
            <a:r>
              <a:rPr lang="fr-FR" sz="1400" dirty="0"/>
              <a:t>Voici comment remplir le tableau </a:t>
            </a:r>
          </a:p>
        </p:txBody>
      </p:sp>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Espace réservé du contenu 5">
            <a:extLst>
              <a:ext uri="{FF2B5EF4-FFF2-40B4-BE49-F238E27FC236}">
                <a16:creationId xmlns:a16="http://schemas.microsoft.com/office/drawing/2014/main" id="{D7D3AEF6-BA77-9B75-A397-13E6CAB19A7F}"/>
              </a:ext>
            </a:extLst>
          </p:cNvPr>
          <p:cNvSpPr>
            <a:spLocks noGrp="1"/>
          </p:cNvSpPr>
          <p:nvPr>
            <p:ph sz="quarter" idx="11"/>
          </p:nvPr>
        </p:nvSpPr>
        <p:spPr/>
        <p:txBody>
          <a:bodyPr/>
          <a:lstStyle/>
          <a:p>
            <a:r>
              <a:rPr lang="fr-FR" dirty="0"/>
              <a:t> L’enseignant explique aux élèves comment compter l’effectif de chaque valeur</a:t>
            </a:r>
          </a:p>
          <a:p>
            <a:r>
              <a:rPr lang="fr-FR" dirty="0"/>
              <a:t> </a:t>
            </a:r>
            <a:endParaRPr lang="fr-CH" dirty="0"/>
          </a:p>
        </p:txBody>
      </p:sp>
      <p:graphicFrame>
        <p:nvGraphicFramePr>
          <p:cNvPr id="10" name="Tableau 9">
            <a:extLst>
              <a:ext uri="{FF2B5EF4-FFF2-40B4-BE49-F238E27FC236}">
                <a16:creationId xmlns:a16="http://schemas.microsoft.com/office/drawing/2014/main" id="{38FBDBDA-1E51-6C91-F1BF-108FFB00FE00}"/>
              </a:ext>
            </a:extLst>
          </p:cNvPr>
          <p:cNvGraphicFramePr>
            <a:graphicFrameLocks noGrp="1"/>
          </p:cNvGraphicFramePr>
          <p:nvPr>
            <p:extLst>
              <p:ext uri="{D42A27DB-BD31-4B8C-83A1-F6EECF244321}">
                <p14:modId xmlns:p14="http://schemas.microsoft.com/office/powerpoint/2010/main" val="1146432377"/>
              </p:ext>
            </p:extLst>
          </p:nvPr>
        </p:nvGraphicFramePr>
        <p:xfrm>
          <a:off x="2196548" y="2073325"/>
          <a:ext cx="8457722" cy="936938"/>
        </p:xfrm>
        <a:graphic>
          <a:graphicData uri="http://schemas.openxmlformats.org/drawingml/2006/table">
            <a:tbl>
              <a:tblPr firstRow="1" bandRow="1">
                <a:tableStyleId>{5C22544A-7EE6-4342-B048-85BDC9FD1C3A}</a:tableStyleId>
              </a:tblPr>
              <a:tblGrid>
                <a:gridCol w="2824742">
                  <a:extLst>
                    <a:ext uri="{9D8B030D-6E8A-4147-A177-3AD203B41FA5}">
                      <a16:colId xmlns:a16="http://schemas.microsoft.com/office/drawing/2014/main" val="20000"/>
                    </a:ext>
                  </a:extLst>
                </a:gridCol>
                <a:gridCol w="1408245">
                  <a:extLst>
                    <a:ext uri="{9D8B030D-6E8A-4147-A177-3AD203B41FA5}">
                      <a16:colId xmlns:a16="http://schemas.microsoft.com/office/drawing/2014/main" val="20001"/>
                    </a:ext>
                  </a:extLst>
                </a:gridCol>
                <a:gridCol w="1408245">
                  <a:extLst>
                    <a:ext uri="{9D8B030D-6E8A-4147-A177-3AD203B41FA5}">
                      <a16:colId xmlns:a16="http://schemas.microsoft.com/office/drawing/2014/main" val="20002"/>
                    </a:ext>
                  </a:extLst>
                </a:gridCol>
                <a:gridCol w="1408245">
                  <a:extLst>
                    <a:ext uri="{9D8B030D-6E8A-4147-A177-3AD203B41FA5}">
                      <a16:colId xmlns:a16="http://schemas.microsoft.com/office/drawing/2014/main" val="20003"/>
                    </a:ext>
                  </a:extLst>
                </a:gridCol>
                <a:gridCol w="1408245">
                  <a:extLst>
                    <a:ext uri="{9D8B030D-6E8A-4147-A177-3AD203B41FA5}">
                      <a16:colId xmlns:a16="http://schemas.microsoft.com/office/drawing/2014/main" val="20004"/>
                    </a:ext>
                  </a:extLst>
                </a:gridCol>
              </a:tblGrid>
              <a:tr h="468469">
                <a:tc>
                  <a:txBody>
                    <a:bodyPr/>
                    <a:lstStyle/>
                    <a:p>
                      <a:r>
                        <a:rPr lang="fr-FR" dirty="0"/>
                        <a:t>Groupe sanguin</a:t>
                      </a:r>
                    </a:p>
                  </a:txBody>
                  <a:tcPr/>
                </a:tc>
                <a:tc>
                  <a:txBody>
                    <a:bodyPr/>
                    <a:lstStyle/>
                    <a:p>
                      <a:pPr algn="ctr"/>
                      <a:r>
                        <a:rPr lang="fr-FR" sz="1800" dirty="0"/>
                        <a:t>O</a:t>
                      </a:r>
                    </a:p>
                  </a:txBody>
                  <a:tcPr/>
                </a:tc>
                <a:tc>
                  <a:txBody>
                    <a:bodyPr/>
                    <a:lstStyle/>
                    <a:p>
                      <a:pPr algn="ctr"/>
                      <a:r>
                        <a:rPr lang="fr-FR" sz="1800" dirty="0"/>
                        <a:t>A</a:t>
                      </a:r>
                    </a:p>
                  </a:txBody>
                  <a:tcPr/>
                </a:tc>
                <a:tc>
                  <a:txBody>
                    <a:bodyPr/>
                    <a:lstStyle/>
                    <a:p>
                      <a:pPr algn="ctr"/>
                      <a:r>
                        <a:rPr lang="fr-FR" sz="1800" dirty="0">
                          <a:solidFill>
                            <a:schemeClr val="bg1"/>
                          </a:solidFill>
                        </a:rPr>
                        <a:t>B</a:t>
                      </a:r>
                    </a:p>
                  </a:txBody>
                  <a:tcPr/>
                </a:tc>
                <a:tc>
                  <a:txBody>
                    <a:bodyPr/>
                    <a:lstStyle/>
                    <a:p>
                      <a:pPr algn="ctr"/>
                      <a:r>
                        <a:rPr lang="fr-FR" sz="1800" dirty="0"/>
                        <a:t>AB</a:t>
                      </a:r>
                    </a:p>
                  </a:txBody>
                  <a:tcPr/>
                </a:tc>
                <a:extLst>
                  <a:ext uri="{0D108BD9-81ED-4DB2-BD59-A6C34878D82A}">
                    <a16:rowId xmlns:a16="http://schemas.microsoft.com/office/drawing/2014/main" val="10000"/>
                  </a:ext>
                </a:extLst>
              </a:tr>
              <a:tr h="468469">
                <a:tc>
                  <a:txBody>
                    <a:bodyPr/>
                    <a:lstStyle/>
                    <a:p>
                      <a:r>
                        <a:rPr lang="fr-FR" b="1" dirty="0"/>
                        <a:t>Nombre </a:t>
                      </a:r>
                      <a:r>
                        <a:rPr lang="fr-FR" b="1" baseline="0" dirty="0"/>
                        <a:t>d’élèves</a:t>
                      </a:r>
                      <a:endParaRPr lang="fr-FR" b="1" dirty="0"/>
                    </a:p>
                  </a:txBody>
                  <a:tcPr/>
                </a:tc>
                <a:tc>
                  <a:txBody>
                    <a:bodyPr/>
                    <a:lstStyle/>
                    <a:p>
                      <a:pPr algn="ctr"/>
                      <a:r>
                        <a:rPr lang="fr-FR" sz="1800" b="1" dirty="0"/>
                        <a:t>3</a:t>
                      </a:r>
                    </a:p>
                  </a:txBody>
                  <a:tcPr/>
                </a:tc>
                <a:tc>
                  <a:txBody>
                    <a:bodyPr/>
                    <a:lstStyle/>
                    <a:p>
                      <a:pPr algn="ctr"/>
                      <a:r>
                        <a:rPr lang="fr-FR" sz="1800" b="1" dirty="0"/>
                        <a:t>7</a:t>
                      </a:r>
                    </a:p>
                  </a:txBody>
                  <a:tcPr/>
                </a:tc>
                <a:tc>
                  <a:txBody>
                    <a:bodyPr/>
                    <a:lstStyle/>
                    <a:p>
                      <a:pPr algn="ctr"/>
                      <a:r>
                        <a:rPr lang="fr-FR" sz="1800" b="1" dirty="0">
                          <a:solidFill>
                            <a:schemeClr val="accent4">
                              <a:lumMod val="50000"/>
                            </a:schemeClr>
                          </a:solidFill>
                        </a:rPr>
                        <a:t>5</a:t>
                      </a:r>
                    </a:p>
                  </a:txBody>
                  <a:tcPr/>
                </a:tc>
                <a:tc>
                  <a:txBody>
                    <a:bodyPr/>
                    <a:lstStyle/>
                    <a:p>
                      <a:pPr algn="ctr"/>
                      <a:r>
                        <a:rPr lang="fr-FR" sz="1800" b="1" dirty="0"/>
                        <a:t>10</a:t>
                      </a:r>
                    </a:p>
                  </a:txBody>
                  <a:tcPr/>
                </a:tc>
                <a:extLst>
                  <a:ext uri="{0D108BD9-81ED-4DB2-BD59-A6C34878D82A}">
                    <a16:rowId xmlns:a16="http://schemas.microsoft.com/office/drawing/2014/main" val="10001"/>
                  </a:ext>
                </a:extLst>
              </a:tr>
            </a:tbl>
          </a:graphicData>
        </a:graphic>
      </p:graphicFrame>
      <p:sp>
        <p:nvSpPr>
          <p:cNvPr id="11" name="Rectangle 10">
            <a:extLst>
              <a:ext uri="{FF2B5EF4-FFF2-40B4-BE49-F238E27FC236}">
                <a16:creationId xmlns:a16="http://schemas.microsoft.com/office/drawing/2014/main" id="{F85ABBBB-88E0-BF81-9F58-71E442E55295}"/>
              </a:ext>
            </a:extLst>
          </p:cNvPr>
          <p:cNvSpPr/>
          <p:nvPr/>
        </p:nvSpPr>
        <p:spPr>
          <a:xfrm>
            <a:off x="565562" y="4913919"/>
            <a:ext cx="11701761" cy="461665"/>
          </a:xfrm>
          <a:prstGeom prst="rect">
            <a:avLst/>
          </a:prstGeom>
        </p:spPr>
        <p:txBody>
          <a:bodyPr wrap="square">
            <a:spAutoFit/>
          </a:bodyPr>
          <a:lstStyle/>
          <a:p>
            <a:r>
              <a:rPr lang="fr-FR" sz="2400" dirty="0"/>
              <a:t> </a:t>
            </a:r>
            <a:r>
              <a:rPr lang="fr-FR" sz="2000" b="1" dirty="0"/>
              <a:t>L’effectif</a:t>
            </a:r>
            <a:r>
              <a:rPr lang="fr-FR" sz="2400" b="1" dirty="0"/>
              <a:t> de la valeur « AB » est 10  </a:t>
            </a:r>
            <a:r>
              <a:rPr lang="fr-FR" sz="2400" b="1" dirty="0">
                <a:sym typeface="Wingdings" panose="05000000000000000000" pitchFamily="2" charset="2"/>
              </a:rPr>
              <a:t>   10 élèves ont le groupe sanguin AB</a:t>
            </a:r>
            <a:endParaRPr lang="fr-FR" sz="2400" b="1" dirty="0"/>
          </a:p>
        </p:txBody>
      </p:sp>
      <p:sp>
        <p:nvSpPr>
          <p:cNvPr id="12" name="Rectangle 11">
            <a:extLst>
              <a:ext uri="{FF2B5EF4-FFF2-40B4-BE49-F238E27FC236}">
                <a16:creationId xmlns:a16="http://schemas.microsoft.com/office/drawing/2014/main" id="{4DE412CA-339E-0763-222C-124506C938F9}"/>
              </a:ext>
            </a:extLst>
          </p:cNvPr>
          <p:cNvSpPr/>
          <p:nvPr/>
        </p:nvSpPr>
        <p:spPr>
          <a:xfrm>
            <a:off x="574813" y="3194661"/>
            <a:ext cx="11338507" cy="461665"/>
          </a:xfrm>
          <a:prstGeom prst="rect">
            <a:avLst/>
          </a:prstGeom>
        </p:spPr>
        <p:txBody>
          <a:bodyPr wrap="square">
            <a:spAutoFit/>
          </a:bodyPr>
          <a:lstStyle/>
          <a:p>
            <a:r>
              <a:rPr lang="fr-FR" sz="2400" dirty="0"/>
              <a:t> </a:t>
            </a:r>
            <a:r>
              <a:rPr lang="fr-FR" sz="2400" b="1" dirty="0"/>
              <a:t>L’effectif de la valeur « O » est 3     </a:t>
            </a:r>
            <a:r>
              <a:rPr lang="fr-FR" sz="2400" b="1" dirty="0">
                <a:sym typeface="Wingdings" panose="05000000000000000000" pitchFamily="2" charset="2"/>
              </a:rPr>
              <a:t>     3 élèves ont le groupe sanguin O</a:t>
            </a:r>
            <a:endParaRPr lang="fr-FR" sz="2400" b="1" dirty="0"/>
          </a:p>
        </p:txBody>
      </p:sp>
      <p:sp>
        <p:nvSpPr>
          <p:cNvPr id="14" name="Rectangle 13">
            <a:extLst>
              <a:ext uri="{FF2B5EF4-FFF2-40B4-BE49-F238E27FC236}">
                <a16:creationId xmlns:a16="http://schemas.microsoft.com/office/drawing/2014/main" id="{4F992DE1-075E-D825-9693-B9DB0FB67CBF}"/>
              </a:ext>
            </a:extLst>
          </p:cNvPr>
          <p:cNvSpPr/>
          <p:nvPr/>
        </p:nvSpPr>
        <p:spPr>
          <a:xfrm>
            <a:off x="0" y="5783922"/>
            <a:ext cx="11185424" cy="523220"/>
          </a:xfrm>
          <a:prstGeom prst="rect">
            <a:avLst/>
          </a:prstGeom>
        </p:spPr>
        <p:txBody>
          <a:bodyPr wrap="square">
            <a:spAutoFit/>
          </a:bodyPr>
          <a:lstStyle/>
          <a:p>
            <a:pPr algn="ctr"/>
            <a:r>
              <a:rPr lang="fr-FR" sz="2800" b="1" dirty="0">
                <a:sym typeface="Wingdings" panose="05000000000000000000" pitchFamily="2" charset="2"/>
              </a:rPr>
              <a:t>L’effectif total est 25                               N = </a:t>
            </a:r>
            <a:r>
              <a:rPr lang="fr-FR" sz="2800" b="1" dirty="0"/>
              <a:t>3 + 7 + 5 + 10 = 25 </a:t>
            </a:r>
          </a:p>
        </p:txBody>
      </p:sp>
      <p:sp>
        <p:nvSpPr>
          <p:cNvPr id="15" name="Rectangle 14">
            <a:extLst>
              <a:ext uri="{FF2B5EF4-FFF2-40B4-BE49-F238E27FC236}">
                <a16:creationId xmlns:a16="http://schemas.microsoft.com/office/drawing/2014/main" id="{C9EC1D66-77C5-D30A-E9A3-53E0B248AC91}"/>
              </a:ext>
            </a:extLst>
          </p:cNvPr>
          <p:cNvSpPr/>
          <p:nvPr/>
        </p:nvSpPr>
        <p:spPr>
          <a:xfrm>
            <a:off x="565563" y="3746628"/>
            <a:ext cx="11338508" cy="461665"/>
          </a:xfrm>
          <a:prstGeom prst="rect">
            <a:avLst/>
          </a:prstGeom>
        </p:spPr>
        <p:txBody>
          <a:bodyPr wrap="square">
            <a:spAutoFit/>
          </a:bodyPr>
          <a:lstStyle/>
          <a:p>
            <a:r>
              <a:rPr lang="fr-FR" sz="2400" dirty="0"/>
              <a:t> </a:t>
            </a:r>
            <a:r>
              <a:rPr lang="fr-FR" sz="2400" b="1" dirty="0"/>
              <a:t>L’effectif de la valeur « A » est 7   </a:t>
            </a:r>
            <a:r>
              <a:rPr lang="fr-FR" sz="2400" b="1" dirty="0">
                <a:sym typeface="Wingdings" panose="05000000000000000000" pitchFamily="2" charset="2"/>
              </a:rPr>
              <a:t>      7 élèves ont le groupe sanguin A</a:t>
            </a:r>
            <a:endParaRPr lang="fr-FR" sz="2400" b="1" dirty="0"/>
          </a:p>
        </p:txBody>
      </p:sp>
      <p:sp>
        <p:nvSpPr>
          <p:cNvPr id="17" name="Rectangle 16">
            <a:extLst>
              <a:ext uri="{FF2B5EF4-FFF2-40B4-BE49-F238E27FC236}">
                <a16:creationId xmlns:a16="http://schemas.microsoft.com/office/drawing/2014/main" id="{8ADCF530-2679-D9C5-452D-EE3FCEABBA78}"/>
              </a:ext>
            </a:extLst>
          </p:cNvPr>
          <p:cNvSpPr/>
          <p:nvPr/>
        </p:nvSpPr>
        <p:spPr>
          <a:xfrm>
            <a:off x="565562" y="4336158"/>
            <a:ext cx="11338508" cy="461665"/>
          </a:xfrm>
          <a:prstGeom prst="rect">
            <a:avLst/>
          </a:prstGeom>
        </p:spPr>
        <p:txBody>
          <a:bodyPr wrap="square">
            <a:spAutoFit/>
          </a:bodyPr>
          <a:lstStyle/>
          <a:p>
            <a:r>
              <a:rPr lang="fr-FR" sz="2400" dirty="0"/>
              <a:t> </a:t>
            </a:r>
            <a:r>
              <a:rPr lang="fr-FR" sz="2400" b="1" dirty="0"/>
              <a:t>L’effectif de la valeur « B » est 5     </a:t>
            </a:r>
            <a:r>
              <a:rPr lang="fr-FR" sz="2400" b="1" dirty="0">
                <a:sym typeface="Wingdings" panose="05000000000000000000" pitchFamily="2" charset="2"/>
              </a:rPr>
              <a:t>      5 élèves ont le groupe sanguin B</a:t>
            </a:r>
            <a:endParaRPr lang="fr-FR" sz="2400" b="1" dirty="0"/>
          </a:p>
        </p:txBody>
      </p:sp>
      <p:sp>
        <p:nvSpPr>
          <p:cNvPr id="19" name="Rectangle 18">
            <a:extLst>
              <a:ext uri="{FF2B5EF4-FFF2-40B4-BE49-F238E27FC236}">
                <a16:creationId xmlns:a16="http://schemas.microsoft.com/office/drawing/2014/main" id="{E799ACA5-0260-7233-C451-8144CCDE5E92}"/>
              </a:ext>
            </a:extLst>
          </p:cNvPr>
          <p:cNvSpPr/>
          <p:nvPr/>
        </p:nvSpPr>
        <p:spPr>
          <a:xfrm>
            <a:off x="237433" y="970709"/>
            <a:ext cx="11684935" cy="1169551"/>
          </a:xfrm>
          <a:prstGeom prst="rect">
            <a:avLst/>
          </a:prstGeom>
        </p:spPr>
        <p:txBody>
          <a:bodyPr wrap="square">
            <a:spAutoFit/>
          </a:bodyPr>
          <a:lstStyle/>
          <a:p>
            <a:endParaRPr lang="fr-FR" sz="1600" dirty="0"/>
          </a:p>
          <a:p>
            <a:pPr algn="ctr"/>
            <a:r>
              <a:rPr lang="fr-FR" dirty="0"/>
              <a:t>La classe de Nizar est composée de 25 élèves. Il interroge ses camarades sur leur groupe sanguin. Voici les réponses.</a:t>
            </a:r>
          </a:p>
          <a:p>
            <a:pPr algn="ctr"/>
            <a:r>
              <a:rPr lang="fr-FR" b="1" dirty="0">
                <a:solidFill>
                  <a:srgbClr val="C00000"/>
                </a:solidFill>
              </a:rPr>
              <a:t>O</a:t>
            </a:r>
            <a:r>
              <a:rPr lang="fr-FR" b="1" dirty="0"/>
              <a:t>, </a:t>
            </a:r>
            <a:r>
              <a:rPr lang="fr-FR" b="1" dirty="0">
                <a:solidFill>
                  <a:srgbClr val="C00000"/>
                </a:solidFill>
              </a:rPr>
              <a:t>O</a:t>
            </a:r>
            <a:r>
              <a:rPr lang="fr-FR" b="1" dirty="0"/>
              <a:t>,</a:t>
            </a:r>
            <a:r>
              <a:rPr lang="fr-FR" b="1" dirty="0">
                <a:solidFill>
                  <a:srgbClr val="00B050"/>
                </a:solidFill>
              </a:rPr>
              <a:t>A</a:t>
            </a:r>
            <a:r>
              <a:rPr lang="fr-FR" b="1" dirty="0"/>
              <a:t>,</a:t>
            </a:r>
            <a:r>
              <a:rPr lang="fr-FR" b="1" dirty="0">
                <a:solidFill>
                  <a:srgbClr val="00B050"/>
                </a:solidFill>
              </a:rPr>
              <a:t>A</a:t>
            </a:r>
            <a:r>
              <a:rPr lang="fr-FR" b="1" dirty="0"/>
              <a:t>,</a:t>
            </a:r>
            <a:r>
              <a:rPr lang="fr-FR" b="1" dirty="0">
                <a:solidFill>
                  <a:srgbClr val="0070C0"/>
                </a:solidFill>
              </a:rPr>
              <a:t>AB</a:t>
            </a:r>
            <a:r>
              <a:rPr lang="fr-FR" b="1" dirty="0"/>
              <a:t>,</a:t>
            </a:r>
            <a:r>
              <a:rPr lang="fr-FR" b="1" dirty="0">
                <a:solidFill>
                  <a:schemeClr val="accent4">
                    <a:lumMod val="50000"/>
                  </a:schemeClr>
                </a:solidFill>
              </a:rPr>
              <a:t>B</a:t>
            </a:r>
            <a:r>
              <a:rPr lang="fr-FR" b="1" dirty="0"/>
              <a:t>,</a:t>
            </a:r>
            <a:r>
              <a:rPr lang="fr-FR" b="1" dirty="0">
                <a:solidFill>
                  <a:schemeClr val="accent4">
                    <a:lumMod val="50000"/>
                  </a:schemeClr>
                </a:solidFill>
              </a:rPr>
              <a:t>B</a:t>
            </a:r>
            <a:r>
              <a:rPr lang="fr-FR" b="1" dirty="0"/>
              <a:t>,</a:t>
            </a:r>
            <a:r>
              <a:rPr lang="fr-FR" b="1" dirty="0">
                <a:solidFill>
                  <a:schemeClr val="accent4">
                    <a:lumMod val="50000"/>
                  </a:schemeClr>
                </a:solidFill>
              </a:rPr>
              <a:t>B</a:t>
            </a:r>
            <a:r>
              <a:rPr lang="fr-FR" b="1" dirty="0"/>
              <a:t>,</a:t>
            </a:r>
            <a:r>
              <a:rPr lang="fr-FR" b="1" dirty="0">
                <a:solidFill>
                  <a:schemeClr val="accent4">
                    <a:lumMod val="50000"/>
                  </a:schemeClr>
                </a:solidFill>
              </a:rPr>
              <a:t>B</a:t>
            </a:r>
            <a:r>
              <a:rPr lang="fr-FR" b="1" dirty="0"/>
              <a:t>,</a:t>
            </a:r>
            <a:r>
              <a:rPr lang="fr-FR" b="1" dirty="0">
                <a:solidFill>
                  <a:srgbClr val="0070C0"/>
                </a:solidFill>
              </a:rPr>
              <a:t>AB</a:t>
            </a:r>
            <a:r>
              <a:rPr lang="fr-FR" b="1" dirty="0"/>
              <a:t>,</a:t>
            </a:r>
            <a:r>
              <a:rPr lang="fr-FR" b="1" dirty="0">
                <a:solidFill>
                  <a:srgbClr val="0070C0"/>
                </a:solidFill>
              </a:rPr>
              <a:t>AB</a:t>
            </a:r>
            <a:r>
              <a:rPr lang="fr-FR" b="1" dirty="0"/>
              <a:t>,</a:t>
            </a:r>
            <a:r>
              <a:rPr lang="fr-FR" b="1" dirty="0">
                <a:solidFill>
                  <a:srgbClr val="C00000"/>
                </a:solidFill>
              </a:rPr>
              <a:t>O</a:t>
            </a:r>
            <a:r>
              <a:rPr lang="fr-FR" b="1" dirty="0"/>
              <a:t>,</a:t>
            </a:r>
            <a:r>
              <a:rPr lang="fr-FR" b="1" dirty="0">
                <a:solidFill>
                  <a:srgbClr val="0070C0"/>
                </a:solidFill>
              </a:rPr>
              <a:t>AB</a:t>
            </a:r>
            <a:r>
              <a:rPr lang="fr-FR" b="1" dirty="0"/>
              <a:t>,</a:t>
            </a:r>
            <a:r>
              <a:rPr lang="fr-FR" b="1" dirty="0">
                <a:solidFill>
                  <a:srgbClr val="00B050"/>
                </a:solidFill>
              </a:rPr>
              <a:t>A</a:t>
            </a:r>
            <a:r>
              <a:rPr lang="fr-FR" b="1" dirty="0"/>
              <a:t>,</a:t>
            </a:r>
            <a:r>
              <a:rPr lang="fr-FR" b="1" dirty="0">
                <a:solidFill>
                  <a:schemeClr val="accent4">
                    <a:lumMod val="50000"/>
                  </a:schemeClr>
                </a:solidFill>
              </a:rPr>
              <a:t>B</a:t>
            </a:r>
            <a:r>
              <a:rPr lang="fr-FR" b="1" dirty="0"/>
              <a:t>,</a:t>
            </a:r>
            <a:r>
              <a:rPr lang="fr-FR" b="1" dirty="0">
                <a:solidFill>
                  <a:srgbClr val="00B050"/>
                </a:solidFill>
              </a:rPr>
              <a:t>A</a:t>
            </a:r>
            <a:r>
              <a:rPr lang="fr-FR" b="1" dirty="0"/>
              <a:t>,</a:t>
            </a:r>
            <a:r>
              <a:rPr lang="fr-FR" b="1" dirty="0">
                <a:solidFill>
                  <a:srgbClr val="00B050"/>
                </a:solidFill>
              </a:rPr>
              <a:t>A</a:t>
            </a:r>
            <a:r>
              <a:rPr lang="fr-FR" b="1" dirty="0"/>
              <a:t>,</a:t>
            </a:r>
            <a:r>
              <a:rPr lang="fr-FR" b="1" dirty="0">
                <a:solidFill>
                  <a:srgbClr val="0070C0"/>
                </a:solidFill>
              </a:rPr>
              <a:t>AB</a:t>
            </a:r>
            <a:r>
              <a:rPr lang="fr-FR" b="1" dirty="0"/>
              <a:t>,</a:t>
            </a:r>
            <a:r>
              <a:rPr lang="fr-FR" b="1" dirty="0">
                <a:solidFill>
                  <a:srgbClr val="0070C0"/>
                </a:solidFill>
              </a:rPr>
              <a:t>AB</a:t>
            </a:r>
            <a:r>
              <a:rPr lang="fr-FR" b="1" dirty="0"/>
              <a:t>,</a:t>
            </a:r>
            <a:r>
              <a:rPr lang="fr-FR" b="1" dirty="0">
                <a:solidFill>
                  <a:srgbClr val="0070C0"/>
                </a:solidFill>
              </a:rPr>
              <a:t>AB</a:t>
            </a:r>
            <a:r>
              <a:rPr lang="fr-FR" b="1" dirty="0"/>
              <a:t>,</a:t>
            </a:r>
            <a:r>
              <a:rPr lang="fr-FR" b="1" dirty="0">
                <a:solidFill>
                  <a:srgbClr val="00B050"/>
                </a:solidFill>
              </a:rPr>
              <a:t>A</a:t>
            </a:r>
            <a:r>
              <a:rPr lang="fr-FR" b="1" dirty="0"/>
              <a:t>,</a:t>
            </a:r>
            <a:r>
              <a:rPr lang="fr-FR" b="1" dirty="0">
                <a:solidFill>
                  <a:srgbClr val="00B050"/>
                </a:solidFill>
              </a:rPr>
              <a:t>A</a:t>
            </a:r>
            <a:r>
              <a:rPr lang="fr-FR" b="1" dirty="0"/>
              <a:t>,</a:t>
            </a:r>
            <a:r>
              <a:rPr lang="fr-FR" b="1" dirty="0">
                <a:solidFill>
                  <a:srgbClr val="0070C0"/>
                </a:solidFill>
              </a:rPr>
              <a:t>AB</a:t>
            </a:r>
            <a:r>
              <a:rPr lang="fr-FR" b="1" dirty="0"/>
              <a:t>,</a:t>
            </a:r>
            <a:r>
              <a:rPr lang="fr-FR" b="1" dirty="0">
                <a:solidFill>
                  <a:srgbClr val="0070C0"/>
                </a:solidFill>
              </a:rPr>
              <a:t>AB</a:t>
            </a:r>
            <a:r>
              <a:rPr lang="fr-FR" b="1" dirty="0"/>
              <a:t>,</a:t>
            </a:r>
            <a:r>
              <a:rPr lang="fr-FR" b="1" dirty="0">
                <a:solidFill>
                  <a:srgbClr val="0070C0"/>
                </a:solidFill>
              </a:rPr>
              <a:t>AB</a:t>
            </a:r>
            <a:r>
              <a:rPr lang="fr-FR" b="1" dirty="0"/>
              <a:t>. </a:t>
            </a:r>
          </a:p>
          <a:p>
            <a:pPr algn="ctr"/>
            <a:r>
              <a:rPr lang="fr-FR" b="1" dirty="0"/>
              <a:t>                                                                                                                                                                                                                                                                                                                    </a:t>
            </a:r>
            <a:endParaRPr lang="fr-FR" b="1" dirty="0">
              <a:solidFill>
                <a:srgbClr val="0070C0"/>
              </a:solidFill>
            </a:endParaRPr>
          </a:p>
        </p:txBody>
      </p:sp>
    </p:spTree>
    <p:extLst>
      <p:ext uri="{BB962C8B-B14F-4D97-AF65-F5344CB8AC3E}">
        <p14:creationId xmlns:p14="http://schemas.microsoft.com/office/powerpoint/2010/main" val="925368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p:bldP spid="15" grpId="0"/>
      <p:bldP spid="1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a:xfrm>
            <a:off x="1030288" y="400789"/>
            <a:ext cx="10277091" cy="267549"/>
          </a:xfrm>
        </p:spPr>
        <p:txBody>
          <a:bodyPr/>
          <a:lstStyle/>
          <a:p>
            <a:r>
              <a:rPr kumimoji="0" lang="fr-FR" sz="1600" b="1" i="0" u="none" strike="noStrike" kern="1200" cap="none" spc="0" normalizeH="0" baseline="0" noProof="0" dirty="0">
                <a:ln>
                  <a:noFill/>
                </a:ln>
                <a:effectLst/>
                <a:uLnTx/>
                <a:uFillTx/>
                <a:latin typeface="Calibri" panose="020F0502020204030204"/>
                <a:ea typeface="+mj-ea"/>
                <a:cs typeface="+mj-cs"/>
              </a:rPr>
              <a:t>Voici le tableau qui résume les données statistiques de cette situation</a:t>
            </a:r>
            <a:endParaRPr lang="fr-FR" sz="1400" dirty="0"/>
          </a:p>
        </p:txBody>
      </p:sp>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graphicFrame>
        <p:nvGraphicFramePr>
          <p:cNvPr id="3" name="Tableau 2">
            <a:extLst>
              <a:ext uri="{FF2B5EF4-FFF2-40B4-BE49-F238E27FC236}">
                <a16:creationId xmlns:a16="http://schemas.microsoft.com/office/drawing/2014/main" id="{69B2F0A2-DC15-312F-D26F-F832BD1A4E19}"/>
              </a:ext>
            </a:extLst>
          </p:cNvPr>
          <p:cNvGraphicFramePr>
            <a:graphicFrameLocks noGrp="1"/>
          </p:cNvGraphicFramePr>
          <p:nvPr>
            <p:extLst>
              <p:ext uri="{D42A27DB-BD31-4B8C-83A1-F6EECF244321}">
                <p14:modId xmlns:p14="http://schemas.microsoft.com/office/powerpoint/2010/main" val="23507566"/>
              </p:ext>
            </p:extLst>
          </p:nvPr>
        </p:nvGraphicFramePr>
        <p:xfrm>
          <a:off x="1726622" y="1824893"/>
          <a:ext cx="8738755" cy="2521256"/>
        </p:xfrm>
        <a:graphic>
          <a:graphicData uri="http://schemas.openxmlformats.org/drawingml/2006/table">
            <a:tbl>
              <a:tblPr firstRow="1" bandRow="1">
                <a:tableStyleId>{5C22544A-7EE6-4342-B048-85BDC9FD1C3A}</a:tableStyleId>
              </a:tblPr>
              <a:tblGrid>
                <a:gridCol w="2918603">
                  <a:extLst>
                    <a:ext uri="{9D8B030D-6E8A-4147-A177-3AD203B41FA5}">
                      <a16:colId xmlns:a16="http://schemas.microsoft.com/office/drawing/2014/main" val="20000"/>
                    </a:ext>
                  </a:extLst>
                </a:gridCol>
                <a:gridCol w="1455038">
                  <a:extLst>
                    <a:ext uri="{9D8B030D-6E8A-4147-A177-3AD203B41FA5}">
                      <a16:colId xmlns:a16="http://schemas.microsoft.com/office/drawing/2014/main" val="20001"/>
                    </a:ext>
                  </a:extLst>
                </a:gridCol>
                <a:gridCol w="1455038">
                  <a:extLst>
                    <a:ext uri="{9D8B030D-6E8A-4147-A177-3AD203B41FA5}">
                      <a16:colId xmlns:a16="http://schemas.microsoft.com/office/drawing/2014/main" val="20002"/>
                    </a:ext>
                  </a:extLst>
                </a:gridCol>
                <a:gridCol w="1455038">
                  <a:extLst>
                    <a:ext uri="{9D8B030D-6E8A-4147-A177-3AD203B41FA5}">
                      <a16:colId xmlns:a16="http://schemas.microsoft.com/office/drawing/2014/main" val="20003"/>
                    </a:ext>
                  </a:extLst>
                </a:gridCol>
                <a:gridCol w="1455038">
                  <a:extLst>
                    <a:ext uri="{9D8B030D-6E8A-4147-A177-3AD203B41FA5}">
                      <a16:colId xmlns:a16="http://schemas.microsoft.com/office/drawing/2014/main" val="20004"/>
                    </a:ext>
                  </a:extLst>
                </a:gridCol>
              </a:tblGrid>
              <a:tr h="1260628">
                <a:tc>
                  <a:txBody>
                    <a:bodyPr/>
                    <a:lstStyle/>
                    <a:p>
                      <a:pPr algn="ctr"/>
                      <a:r>
                        <a:rPr lang="fr-FR" sz="2400" dirty="0"/>
                        <a:t>Groupe sanguin</a:t>
                      </a:r>
                    </a:p>
                  </a:txBody>
                  <a:tcPr anchor="ctr"/>
                </a:tc>
                <a:tc>
                  <a:txBody>
                    <a:bodyPr/>
                    <a:lstStyle/>
                    <a:p>
                      <a:pPr algn="ctr"/>
                      <a:r>
                        <a:rPr lang="fr-FR" sz="2400" dirty="0"/>
                        <a:t>O</a:t>
                      </a:r>
                    </a:p>
                  </a:txBody>
                  <a:tcPr anchor="ctr"/>
                </a:tc>
                <a:tc>
                  <a:txBody>
                    <a:bodyPr/>
                    <a:lstStyle/>
                    <a:p>
                      <a:pPr algn="ctr"/>
                      <a:r>
                        <a:rPr lang="fr-FR" sz="2400" dirty="0"/>
                        <a:t>A</a:t>
                      </a:r>
                    </a:p>
                  </a:txBody>
                  <a:tcPr anchor="ctr"/>
                </a:tc>
                <a:tc>
                  <a:txBody>
                    <a:bodyPr/>
                    <a:lstStyle/>
                    <a:p>
                      <a:pPr algn="ctr"/>
                      <a:r>
                        <a:rPr lang="fr-FR" sz="2400" dirty="0">
                          <a:solidFill>
                            <a:schemeClr val="bg1"/>
                          </a:solidFill>
                        </a:rPr>
                        <a:t>B</a:t>
                      </a:r>
                    </a:p>
                  </a:txBody>
                  <a:tcPr anchor="ctr"/>
                </a:tc>
                <a:tc>
                  <a:txBody>
                    <a:bodyPr/>
                    <a:lstStyle/>
                    <a:p>
                      <a:pPr algn="ctr"/>
                      <a:r>
                        <a:rPr lang="fr-FR" sz="2400" dirty="0"/>
                        <a:t>AB</a:t>
                      </a:r>
                    </a:p>
                  </a:txBody>
                  <a:tcPr anchor="ctr"/>
                </a:tc>
                <a:extLst>
                  <a:ext uri="{0D108BD9-81ED-4DB2-BD59-A6C34878D82A}">
                    <a16:rowId xmlns:a16="http://schemas.microsoft.com/office/drawing/2014/main" val="10000"/>
                  </a:ext>
                </a:extLst>
              </a:tr>
              <a:tr h="1260628">
                <a:tc>
                  <a:txBody>
                    <a:bodyPr/>
                    <a:lstStyle/>
                    <a:p>
                      <a:pPr algn="ctr"/>
                      <a:r>
                        <a:rPr lang="fr-FR" sz="2400" b="1" dirty="0"/>
                        <a:t>Nombre </a:t>
                      </a:r>
                      <a:r>
                        <a:rPr lang="fr-FR" sz="2400" b="1" baseline="0" dirty="0"/>
                        <a:t>d’élèves</a:t>
                      </a:r>
                      <a:endParaRPr lang="fr-FR" sz="2400" b="1" dirty="0"/>
                    </a:p>
                  </a:txBody>
                  <a:tcPr anchor="ctr"/>
                </a:tc>
                <a:tc>
                  <a:txBody>
                    <a:bodyPr/>
                    <a:lstStyle/>
                    <a:p>
                      <a:pPr algn="ctr"/>
                      <a:r>
                        <a:rPr lang="fr-FR" sz="2400" b="1" dirty="0"/>
                        <a:t>3</a:t>
                      </a:r>
                    </a:p>
                  </a:txBody>
                  <a:tcPr anchor="ctr"/>
                </a:tc>
                <a:tc>
                  <a:txBody>
                    <a:bodyPr/>
                    <a:lstStyle/>
                    <a:p>
                      <a:pPr algn="ctr"/>
                      <a:r>
                        <a:rPr lang="fr-FR" sz="2400" b="1" dirty="0"/>
                        <a:t>7</a:t>
                      </a:r>
                    </a:p>
                  </a:txBody>
                  <a:tcPr anchor="ctr"/>
                </a:tc>
                <a:tc>
                  <a:txBody>
                    <a:bodyPr/>
                    <a:lstStyle/>
                    <a:p>
                      <a:pPr algn="ctr"/>
                      <a:r>
                        <a:rPr lang="fr-FR" sz="2400" b="1" dirty="0">
                          <a:solidFill>
                            <a:schemeClr val="accent4">
                              <a:lumMod val="50000"/>
                            </a:schemeClr>
                          </a:solidFill>
                        </a:rPr>
                        <a:t>5</a:t>
                      </a:r>
                    </a:p>
                  </a:txBody>
                  <a:tcPr anchor="ctr"/>
                </a:tc>
                <a:tc>
                  <a:txBody>
                    <a:bodyPr/>
                    <a:lstStyle/>
                    <a:p>
                      <a:pPr algn="ctr"/>
                      <a:r>
                        <a:rPr lang="fr-FR" sz="2400" b="1" dirty="0"/>
                        <a:t>10</a:t>
                      </a:r>
                    </a:p>
                  </a:txBody>
                  <a:tcPr anchor="ctr"/>
                </a:tc>
                <a:extLst>
                  <a:ext uri="{0D108BD9-81ED-4DB2-BD59-A6C34878D82A}">
                    <a16:rowId xmlns:a16="http://schemas.microsoft.com/office/drawing/2014/main" val="10001"/>
                  </a:ext>
                </a:extLst>
              </a:tr>
            </a:tbl>
          </a:graphicData>
        </a:graphic>
      </p:graphicFrame>
      <p:sp>
        <p:nvSpPr>
          <p:cNvPr id="5" name="Espace réservé du contenu 4">
            <a:extLst>
              <a:ext uri="{FF2B5EF4-FFF2-40B4-BE49-F238E27FC236}">
                <a16:creationId xmlns:a16="http://schemas.microsoft.com/office/drawing/2014/main" id="{41EE6FF2-3F8A-5538-1AC3-23CDA78B61F0}"/>
              </a:ext>
            </a:extLst>
          </p:cNvPr>
          <p:cNvSpPr>
            <a:spLocks noGrp="1"/>
          </p:cNvSpPr>
          <p:nvPr>
            <p:ph sz="quarter" idx="11"/>
          </p:nvPr>
        </p:nvSpPr>
        <p:spPr/>
        <p:txBody>
          <a:bodyPr/>
          <a:lstStyle/>
          <a:p>
            <a:endParaRPr lang="fr-FR"/>
          </a:p>
        </p:txBody>
      </p:sp>
      <p:sp>
        <p:nvSpPr>
          <p:cNvPr id="8" name="ZoneTexte 7">
            <a:extLst>
              <a:ext uri="{FF2B5EF4-FFF2-40B4-BE49-F238E27FC236}">
                <a16:creationId xmlns:a16="http://schemas.microsoft.com/office/drawing/2014/main" id="{019C6F14-2DD5-E06F-4E2D-F7FB6F854DCF}"/>
              </a:ext>
            </a:extLst>
          </p:cNvPr>
          <p:cNvSpPr txBox="1"/>
          <p:nvPr/>
        </p:nvSpPr>
        <p:spPr>
          <a:xfrm>
            <a:off x="1507788" y="4885997"/>
            <a:ext cx="10752902" cy="523220"/>
          </a:xfrm>
          <a:prstGeom prst="rect">
            <a:avLst/>
          </a:prstGeom>
          <a:noFill/>
        </p:spPr>
        <p:txBody>
          <a:bodyPr wrap="square">
            <a:spAutoFit/>
          </a:bodyPr>
          <a:lstStyle/>
          <a:p>
            <a:r>
              <a:rPr kumimoji="0" lang="fr-FR" sz="2800" b="1" i="0" u="none" strike="noStrike" kern="1200" cap="none" spc="0" normalizeH="0" baseline="0" noProof="0" dirty="0">
                <a:ln>
                  <a:noFill/>
                </a:ln>
                <a:effectLst/>
                <a:uLnTx/>
                <a:uFillTx/>
                <a:latin typeface="Calibri" panose="020F0502020204030204"/>
                <a:ea typeface="+mj-ea"/>
                <a:cs typeface="+mj-cs"/>
              </a:rPr>
              <a:t>J’ai organisé les données de la série statistique en un tableau</a:t>
            </a:r>
            <a:endParaRPr lang="fr-FR" sz="2800" dirty="0"/>
          </a:p>
        </p:txBody>
      </p:sp>
    </p:spTree>
    <p:extLst>
      <p:ext uri="{BB962C8B-B14F-4D97-AF65-F5344CB8AC3E}">
        <p14:creationId xmlns:p14="http://schemas.microsoft.com/office/powerpoint/2010/main" val="3823306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4662569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Je reprends la situation précédente.</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explique la situation</a:t>
            </a:r>
            <a:endParaRPr lang="fr-FR" dirty="0"/>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ZoneTexte 2">
            <a:extLst>
              <a:ext uri="{FF2B5EF4-FFF2-40B4-BE49-F238E27FC236}">
                <a16:creationId xmlns:a16="http://schemas.microsoft.com/office/drawing/2014/main" id="{25C56738-F751-68DF-68E2-7E8A05F81A65}"/>
              </a:ext>
            </a:extLst>
          </p:cNvPr>
          <p:cNvSpPr txBox="1"/>
          <p:nvPr/>
        </p:nvSpPr>
        <p:spPr>
          <a:xfrm>
            <a:off x="416472" y="1296014"/>
            <a:ext cx="11325691" cy="489364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3600" b="0" i="0" u="none" strike="noStrike" kern="1200" cap="none" spc="0" normalizeH="0" baseline="0" noProof="0" dirty="0">
                <a:ln>
                  <a:noFill/>
                </a:ln>
                <a:solidFill>
                  <a:prstClr val="black"/>
                </a:solidFill>
                <a:effectLst/>
                <a:uLnTx/>
                <a:uFillTx/>
                <a:latin typeface="Aptos" panose="02110004020202020204"/>
                <a:ea typeface="+mn-ea"/>
                <a:cs typeface="+mn-cs"/>
              </a:rPr>
              <a:t>Dans une classe 1AC3 composée  de 30 élèves , on demande à chaque élève son  animal préféré. Voici les réponses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0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40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40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40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40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40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40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40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40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40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40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40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40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40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40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40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40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40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40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40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40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40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40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40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40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40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40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40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40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40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40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4000" b="1" i="1"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fr-FR" sz="4000" b="1" i="1" u="none" strike="noStrike" kern="1200" cap="none" spc="0" normalizeH="0" baseline="0" noProof="0" dirty="0">
                <a:ln>
                  <a:noFill/>
                </a:ln>
                <a:solidFill>
                  <a:srgbClr val="FF0000"/>
                </a:solidFill>
                <a:effectLst/>
                <a:uLnTx/>
                <a:uFillTx/>
                <a:latin typeface="Aptos" panose="02110004020202020204"/>
                <a:ea typeface="+mn-ea"/>
                <a:cs typeface="+mn-cs"/>
              </a:rPr>
              <a:t> Chien</a:t>
            </a:r>
            <a:r>
              <a:rPr kumimoji="0" lang="fr-FR" sz="40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40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40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40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40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40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40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40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40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40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40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40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40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40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40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40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40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40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40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40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40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40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40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40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40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40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4000" b="1" i="1"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33684790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Complétez le tableau suivant:</a:t>
            </a:r>
          </a:p>
        </p:txBody>
      </p:sp>
      <p:pic>
        <p:nvPicPr>
          <p:cNvPr id="13"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Espace réservé du contenu 5"/>
          <p:cNvSpPr>
            <a:spLocks noGrp="1"/>
          </p:cNvSpPr>
          <p:nvPr>
            <p:ph sz="quarter" idx="11"/>
          </p:nvPr>
        </p:nvSpPr>
        <p:spPr/>
        <p:txBody>
          <a:bodyPr/>
          <a:lstStyle/>
          <a:p>
            <a:r>
              <a:rPr lang="fr-MA" dirty="0"/>
              <a:t>L’enseignant explique ce qu’il faut faire</a:t>
            </a:r>
            <a:endParaRPr lang="fr-FR" dirty="0"/>
          </a:p>
        </p:txBody>
      </p:sp>
      <p:graphicFrame>
        <p:nvGraphicFramePr>
          <p:cNvPr id="3" name="Tableau 2">
            <a:extLst>
              <a:ext uri="{FF2B5EF4-FFF2-40B4-BE49-F238E27FC236}">
                <a16:creationId xmlns:a16="http://schemas.microsoft.com/office/drawing/2014/main" id="{A75C6D4B-F85C-9FE4-399B-A99BEFCD6C8D}"/>
              </a:ext>
            </a:extLst>
          </p:cNvPr>
          <p:cNvGraphicFramePr>
            <a:graphicFrameLocks noGrp="1"/>
          </p:cNvGraphicFramePr>
          <p:nvPr>
            <p:extLst>
              <p:ext uri="{D42A27DB-BD31-4B8C-83A1-F6EECF244321}">
                <p14:modId xmlns:p14="http://schemas.microsoft.com/office/powerpoint/2010/main" val="3199686137"/>
              </p:ext>
            </p:extLst>
          </p:nvPr>
        </p:nvGraphicFramePr>
        <p:xfrm>
          <a:off x="1133061" y="3809416"/>
          <a:ext cx="9263265" cy="2364542"/>
        </p:xfrm>
        <a:graphic>
          <a:graphicData uri="http://schemas.openxmlformats.org/drawingml/2006/table">
            <a:tbl>
              <a:tblPr firstRow="1" bandRow="1">
                <a:tableStyleId>{5C22544A-7EE6-4342-B048-85BDC9FD1C3A}</a:tableStyleId>
              </a:tblPr>
              <a:tblGrid>
                <a:gridCol w="1852653">
                  <a:extLst>
                    <a:ext uri="{9D8B030D-6E8A-4147-A177-3AD203B41FA5}">
                      <a16:colId xmlns:a16="http://schemas.microsoft.com/office/drawing/2014/main" val="20000"/>
                    </a:ext>
                  </a:extLst>
                </a:gridCol>
                <a:gridCol w="1852653">
                  <a:extLst>
                    <a:ext uri="{9D8B030D-6E8A-4147-A177-3AD203B41FA5}">
                      <a16:colId xmlns:a16="http://schemas.microsoft.com/office/drawing/2014/main" val="20001"/>
                    </a:ext>
                  </a:extLst>
                </a:gridCol>
                <a:gridCol w="1852653">
                  <a:extLst>
                    <a:ext uri="{9D8B030D-6E8A-4147-A177-3AD203B41FA5}">
                      <a16:colId xmlns:a16="http://schemas.microsoft.com/office/drawing/2014/main" val="20002"/>
                    </a:ext>
                  </a:extLst>
                </a:gridCol>
                <a:gridCol w="1852653">
                  <a:extLst>
                    <a:ext uri="{9D8B030D-6E8A-4147-A177-3AD203B41FA5}">
                      <a16:colId xmlns:a16="http://schemas.microsoft.com/office/drawing/2014/main" val="20003"/>
                    </a:ext>
                  </a:extLst>
                </a:gridCol>
                <a:gridCol w="1852653">
                  <a:extLst>
                    <a:ext uri="{9D8B030D-6E8A-4147-A177-3AD203B41FA5}">
                      <a16:colId xmlns:a16="http://schemas.microsoft.com/office/drawing/2014/main" val="20004"/>
                    </a:ext>
                  </a:extLst>
                </a:gridCol>
              </a:tblGrid>
              <a:tr h="1182271">
                <a:tc>
                  <a:txBody>
                    <a:bodyPr/>
                    <a:lstStyle/>
                    <a:p>
                      <a:pPr algn="ctr"/>
                      <a:endParaRPr lang="fr-FR" dirty="0"/>
                    </a:p>
                  </a:txBody>
                  <a:tcPr anchor="ct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dirty="0"/>
                        <a:t>Chat</a:t>
                      </a:r>
                    </a:p>
                  </a:txBody>
                  <a:tcPr anchor="ctr"/>
                </a:tc>
                <a:tc>
                  <a:txBody>
                    <a:bodyPr/>
                    <a:lstStyle/>
                    <a:p>
                      <a:pPr algn="ctr"/>
                      <a:r>
                        <a:rPr lang="fr-FR" dirty="0"/>
                        <a:t>Chien</a:t>
                      </a:r>
                    </a:p>
                  </a:txBody>
                  <a:tcPr anchor="ctr"/>
                </a:tc>
                <a:tc>
                  <a:txBody>
                    <a:bodyPr/>
                    <a:lstStyle/>
                    <a:p>
                      <a:pPr algn="ctr"/>
                      <a:r>
                        <a:rPr lang="fr-FR" dirty="0"/>
                        <a:t>Oiseau</a:t>
                      </a:r>
                    </a:p>
                  </a:txBody>
                  <a:tcPr anchor="ct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dirty="0"/>
                        <a:t>Poisson</a:t>
                      </a:r>
                    </a:p>
                  </a:txBody>
                  <a:tcPr anchor="ctr"/>
                </a:tc>
                <a:extLst>
                  <a:ext uri="{0D108BD9-81ED-4DB2-BD59-A6C34878D82A}">
                    <a16:rowId xmlns:a16="http://schemas.microsoft.com/office/drawing/2014/main" val="10000"/>
                  </a:ext>
                </a:extLst>
              </a:tr>
              <a:tr h="1182271">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endParaRPr lang="fr-FR" dirty="0"/>
                    </a:p>
                  </a:txBody>
                  <a:tcPr anchor="ct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endParaRPr lang="fr-FR" dirty="0"/>
                    </a:p>
                  </a:txBody>
                  <a:tcPr anchor="ct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endParaRPr lang="fr-FR" dirty="0"/>
                    </a:p>
                  </a:txBody>
                  <a:tcPr anchor="ct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endParaRPr lang="fr-FR" dirty="0"/>
                    </a:p>
                  </a:txBody>
                  <a:tcPr anchor="ct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endParaRPr lang="fr-FR" dirty="0"/>
                    </a:p>
                  </a:txBody>
                  <a:tcPr anchor="ctr"/>
                </a:tc>
                <a:extLst>
                  <a:ext uri="{0D108BD9-81ED-4DB2-BD59-A6C34878D82A}">
                    <a16:rowId xmlns:a16="http://schemas.microsoft.com/office/drawing/2014/main" val="10001"/>
                  </a:ext>
                </a:extLst>
              </a:tr>
            </a:tbl>
          </a:graphicData>
        </a:graphic>
      </p:graphicFrame>
      <p:sp>
        <p:nvSpPr>
          <p:cNvPr id="4" name="ZoneTexte 3">
            <a:extLst>
              <a:ext uri="{FF2B5EF4-FFF2-40B4-BE49-F238E27FC236}">
                <a16:creationId xmlns:a16="http://schemas.microsoft.com/office/drawing/2014/main" id="{D6F9373E-9FFB-1AB9-3AC5-E6A18053E504}"/>
              </a:ext>
            </a:extLst>
          </p:cNvPr>
          <p:cNvSpPr txBox="1"/>
          <p:nvPr/>
        </p:nvSpPr>
        <p:spPr>
          <a:xfrm>
            <a:off x="487017" y="1255000"/>
            <a:ext cx="10341499" cy="1815882"/>
          </a:xfrm>
          <a:prstGeom prst="rect">
            <a:avLst/>
          </a:prstGeom>
          <a:noFill/>
          <a:ln w="38100">
            <a:solidFill>
              <a:schemeClr val="accent4"/>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Aptos" panose="02110004020202020204"/>
                <a:ea typeface="+mn-ea"/>
                <a:cs typeface="+mn-cs"/>
              </a:rPr>
              <a:t>Dans une classe 1AC3 composée  de 30 élèves , on demande à chaque élève son  animal préféré. Voici les réponses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4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4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4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4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4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4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4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4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4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4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4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4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4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4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4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4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4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4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4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4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4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4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4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4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4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4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4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4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4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4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400" b="1" i="1"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fr-FR" sz="2400" b="1" i="1" u="none" strike="noStrike" kern="1200" cap="none" spc="0" normalizeH="0" baseline="0" noProof="0" dirty="0">
                <a:ln>
                  <a:noFill/>
                </a:ln>
                <a:solidFill>
                  <a:srgbClr val="FF0000"/>
                </a:solidFill>
                <a:effectLst/>
                <a:uLnTx/>
                <a:uFillTx/>
                <a:latin typeface="Aptos" panose="02110004020202020204"/>
                <a:ea typeface="+mn-ea"/>
                <a:cs typeface="+mn-cs"/>
              </a:rPr>
              <a:t> Chien</a:t>
            </a:r>
            <a:r>
              <a:rPr kumimoji="0" lang="fr-FR" sz="24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4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4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4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4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4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4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4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4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4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4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4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4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4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4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4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4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4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4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4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4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4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4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4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4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4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400" b="1" i="1"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3820836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3022813" y="1810564"/>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t>Correction devoir surveillé N°4</a:t>
            </a:r>
            <a:endParaRPr lang="fr-FR" sz="2000" b="1" dirty="0">
              <a:solidFill>
                <a:schemeClr val="bg1">
                  <a:lumMod val="65000"/>
                </a:schemeClr>
              </a:solidFill>
              <a:latin typeface="Arial" panose="020B0604020202020204" pitchFamily="34" charset="0"/>
              <a:cs typeface="Arial" panose="020B0604020202020204" pitchFamily="34" charset="0"/>
            </a:endParaRPr>
          </a:p>
        </p:txBody>
      </p:sp>
      <p:sp>
        <p:nvSpPr>
          <p:cNvPr id="15" name="Google Shape;289;p29">
            <a:extLst>
              <a:ext uri="{FF2B5EF4-FFF2-40B4-BE49-F238E27FC236}">
                <a16:creationId xmlns:a16="http://schemas.microsoft.com/office/drawing/2014/main" id="{85F375F5-004F-F064-1F4E-54D59B70D8FA}"/>
              </a:ext>
            </a:extLst>
          </p:cNvPr>
          <p:cNvSpPr/>
          <p:nvPr/>
        </p:nvSpPr>
        <p:spPr>
          <a:xfrm>
            <a:off x="1342224" y="5659257"/>
            <a:ext cx="133632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r>
              <a:rPr kumimoji="0" lang="fr-FR" sz="2000" b="0" i="0" u="none" strike="noStrike" kern="0" cap="none" spc="0" normalizeH="0" baseline="0" noProof="0" dirty="0">
                <a:ln>
                  <a:noFill/>
                </a:ln>
                <a:solidFill>
                  <a:prstClr val="white">
                    <a:lumMod val="50000"/>
                  </a:prstClr>
                </a:solidFill>
                <a:effectLst/>
                <a:uLnTx/>
                <a:uFillTx/>
                <a:latin typeface="Calibri" panose="020F0502020204030204" pitchFamily="34" charset="0"/>
                <a:ea typeface="Calibri"/>
                <a:cs typeface="Calibri" panose="020F0502020204030204" pitchFamily="34" charset="0"/>
                <a:sym typeface="Arial"/>
              </a:rPr>
              <a:t>Tâche 4</a:t>
            </a:r>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6" name="Google Shape;291;p29">
            <a:extLst>
              <a:ext uri="{FF2B5EF4-FFF2-40B4-BE49-F238E27FC236}">
                <a16:creationId xmlns:a16="http://schemas.microsoft.com/office/drawing/2014/main" id="{ADD5BB2C-B97C-AC7F-2FD4-315C808D858B}"/>
              </a:ext>
            </a:extLst>
          </p:cNvPr>
          <p:cNvSpPr/>
          <p:nvPr/>
        </p:nvSpPr>
        <p:spPr>
          <a:xfrm>
            <a:off x="1321651" y="473024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7" name="Google Shape;293;p29">
            <a:extLst>
              <a:ext uri="{FF2B5EF4-FFF2-40B4-BE49-F238E27FC236}">
                <a16:creationId xmlns:a16="http://schemas.microsoft.com/office/drawing/2014/main" id="{EE321337-206A-A690-7375-D168168C42F0}"/>
              </a:ext>
            </a:extLst>
          </p:cNvPr>
          <p:cNvSpPr/>
          <p:nvPr/>
        </p:nvSpPr>
        <p:spPr>
          <a:xfrm>
            <a:off x="1320452" y="3760538"/>
            <a:ext cx="1358093"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a:r>
              <a:rPr lang="fr-FR" b="1" dirty="0">
                <a:solidFill>
                  <a:schemeClr val="bg1">
                    <a:lumMod val="50000"/>
                  </a:schemeClr>
                </a:solidFill>
                <a:sym typeface="Arial"/>
              </a:rPr>
              <a:t>Tâche 2</a:t>
            </a:r>
          </a:p>
        </p:txBody>
      </p:sp>
      <p:sp>
        <p:nvSpPr>
          <p:cNvPr id="18" name="Google Shape;291;p29">
            <a:extLst>
              <a:ext uri="{FF2B5EF4-FFF2-40B4-BE49-F238E27FC236}">
                <a16:creationId xmlns:a16="http://schemas.microsoft.com/office/drawing/2014/main" id="{C292A691-6A85-6748-2155-87E370E3EA1E}"/>
              </a:ext>
            </a:extLst>
          </p:cNvPr>
          <p:cNvSpPr/>
          <p:nvPr/>
        </p:nvSpPr>
        <p:spPr>
          <a:xfrm>
            <a:off x="1357806" y="2805686"/>
            <a:ext cx="1320739" cy="7344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sz="2000" b="1" dirty="0">
                <a:sym typeface="Arial"/>
              </a:rPr>
              <a:t>Tâche 1</a:t>
            </a:r>
          </a:p>
        </p:txBody>
      </p:sp>
      <p:sp>
        <p:nvSpPr>
          <p:cNvPr id="19" name="Google Shape;289;p29">
            <a:extLst>
              <a:ext uri="{FF2B5EF4-FFF2-40B4-BE49-F238E27FC236}">
                <a16:creationId xmlns:a16="http://schemas.microsoft.com/office/drawing/2014/main" id="{4017964E-FA83-761C-86B1-3E5647955B13}"/>
              </a:ext>
            </a:extLst>
          </p:cNvPr>
          <p:cNvSpPr/>
          <p:nvPr/>
        </p:nvSpPr>
        <p:spPr>
          <a:xfrm>
            <a:off x="1357806" y="1850835"/>
            <a:ext cx="1320739"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r>
              <a:rPr lang="fr-FR" sz="2000" b="1" dirty="0">
                <a:sym typeface="Arial"/>
              </a:rPr>
              <a:t>CDS</a:t>
            </a:r>
          </a:p>
        </p:txBody>
      </p:sp>
      <p:sp>
        <p:nvSpPr>
          <p:cNvPr id="20" name="Google Shape;292;p29">
            <a:extLst>
              <a:ext uri="{FF2B5EF4-FFF2-40B4-BE49-F238E27FC236}">
                <a16:creationId xmlns:a16="http://schemas.microsoft.com/office/drawing/2014/main" id="{D06668B3-CDDA-352E-AEE0-24A484BF68E6}"/>
              </a:ext>
            </a:extLst>
          </p:cNvPr>
          <p:cNvSpPr/>
          <p:nvPr/>
        </p:nvSpPr>
        <p:spPr>
          <a:xfrm>
            <a:off x="2991543" y="5597659"/>
            <a:ext cx="8111946" cy="82022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a:r>
              <a:rPr lang="fr-FR" sz="2000" b="1" dirty="0">
                <a:solidFill>
                  <a:schemeClr val="bg1">
                    <a:lumMod val="50000"/>
                  </a:schemeClr>
                </a:solidFill>
              </a:rPr>
              <a:t>Déterminer et interpréter le mode d’une série statistique</a:t>
            </a:r>
          </a:p>
        </p:txBody>
      </p:sp>
      <p:sp>
        <p:nvSpPr>
          <p:cNvPr id="21" name="Google Shape;292;p29">
            <a:extLst>
              <a:ext uri="{FF2B5EF4-FFF2-40B4-BE49-F238E27FC236}">
                <a16:creationId xmlns:a16="http://schemas.microsoft.com/office/drawing/2014/main" id="{A4B2D5EF-B2D1-FD9E-B26A-6CC6935619CF}"/>
              </a:ext>
            </a:extLst>
          </p:cNvPr>
          <p:cNvSpPr/>
          <p:nvPr/>
        </p:nvSpPr>
        <p:spPr>
          <a:xfrm>
            <a:off x="2991543" y="3668847"/>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a:r>
              <a:rPr lang="fr-FR" b="1" dirty="0">
                <a:solidFill>
                  <a:schemeClr val="bg1">
                    <a:lumMod val="50000"/>
                  </a:schemeClr>
                </a:solidFill>
              </a:rPr>
              <a:t>Organiser des données statistiques quantitatives en tableau </a:t>
            </a:r>
          </a:p>
        </p:txBody>
      </p:sp>
      <p:sp>
        <p:nvSpPr>
          <p:cNvPr id="22" name="Google Shape;292;p29">
            <a:extLst>
              <a:ext uri="{FF2B5EF4-FFF2-40B4-BE49-F238E27FC236}">
                <a16:creationId xmlns:a16="http://schemas.microsoft.com/office/drawing/2014/main" id="{1345C3FC-2AC4-C7BA-A11F-5818CA7455A4}"/>
              </a:ext>
            </a:extLst>
          </p:cNvPr>
          <p:cNvSpPr/>
          <p:nvPr/>
        </p:nvSpPr>
        <p:spPr>
          <a:xfrm>
            <a:off x="3167035" y="2807784"/>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sz="2000" b="1" dirty="0"/>
              <a:t>Organiser des données statistiques qualitatives en tableau</a:t>
            </a:r>
          </a:p>
        </p:txBody>
      </p:sp>
      <p:sp>
        <p:nvSpPr>
          <p:cNvPr id="23" name="Google Shape;292;p29">
            <a:extLst>
              <a:ext uri="{FF2B5EF4-FFF2-40B4-BE49-F238E27FC236}">
                <a16:creationId xmlns:a16="http://schemas.microsoft.com/office/drawing/2014/main" id="{BF8E1DED-2DE7-54AB-A58D-2A5E90AF3AD5}"/>
              </a:ext>
            </a:extLst>
          </p:cNvPr>
          <p:cNvSpPr/>
          <p:nvPr/>
        </p:nvSpPr>
        <p:spPr>
          <a:xfrm>
            <a:off x="2991543" y="4693305"/>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a:r>
              <a:rPr lang="fr-FR" b="1" dirty="0">
                <a:solidFill>
                  <a:schemeClr val="bg1">
                    <a:lumMod val="50000"/>
                  </a:schemeClr>
                </a:solidFill>
              </a:rPr>
              <a:t>Calculer et interpréter la fréquence et le pourcentage </a:t>
            </a:r>
            <a:endParaRPr lang="fr-FR" sz="2000" b="1" dirty="0">
              <a:solidFill>
                <a:schemeClr val="bg1">
                  <a:lumMod val="50000"/>
                </a:schemeClr>
              </a:solidFill>
            </a:endParaRPr>
          </a:p>
        </p:txBody>
      </p:sp>
      <p:sp>
        <p:nvSpPr>
          <p:cNvPr id="25" name="Rectangle 24">
            <a:extLst>
              <a:ext uri="{FF2B5EF4-FFF2-40B4-BE49-F238E27FC236}">
                <a16:creationId xmlns:a16="http://schemas.microsoft.com/office/drawing/2014/main" id="{E2D8B298-C52A-F641-FE46-F63A5D014E5F}"/>
              </a:ext>
            </a:extLst>
          </p:cNvPr>
          <p:cNvSpPr/>
          <p:nvPr/>
        </p:nvSpPr>
        <p:spPr>
          <a:xfrm>
            <a:off x="1181554" y="1080983"/>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b="1" dirty="0">
              <a:solidFill>
                <a:prstClr val="white"/>
              </a:solidFill>
              <a:latin typeface="Arial" panose="020B0604020202020204" pitchFamily="34" charset="0"/>
              <a:cs typeface="Arial" panose="020B060402020202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txBox="1">
            <a:spLocks/>
          </p:cNvSpPr>
          <p:nvPr/>
        </p:nvSpPr>
        <p:spPr>
          <a:xfrm>
            <a:off x="1588655" y="1124515"/>
            <a:ext cx="9360054"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r>
              <a:rPr lang="fr-FR" dirty="0"/>
              <a:t>Leçon 13 : Statistiques et probabilité</a:t>
            </a:r>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357806" y="1725150"/>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endParaRPr lang="fr-FR" b="1" dirty="0">
              <a:sym typeface="Arial"/>
            </a:endParaRP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42223" y="5659257"/>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endParaRPr lang="fr-FR" dirty="0">
              <a:solidFill>
                <a:schemeClr val="bg1">
                  <a:lumMod val="65000"/>
                </a:schemeClr>
              </a:solidFill>
              <a:sym typeface="Arial"/>
            </a:endParaRP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342223" y="3761969"/>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endParaRPr lang="fr-FR" dirty="0">
              <a:solidFill>
                <a:schemeClr val="bg1">
                  <a:lumMod val="65000"/>
                </a:schemeClr>
              </a:solidFill>
              <a:sym typeface="Arial"/>
            </a:endParaRP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3115952" y="1788112"/>
            <a:ext cx="8144401"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1800" dirty="0">
              <a:solidFill>
                <a:schemeClr val="bg2">
                  <a:lumMod val="75000"/>
                </a:schemeClr>
              </a:solidFill>
              <a:sym typeface="Arial"/>
            </a:endParaRP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167034" y="2610870"/>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dirty="0">
              <a:solidFill>
                <a:prstClr val="black"/>
              </a:solidFill>
              <a:sym typeface="Arial"/>
            </a:endParaRPr>
          </a:p>
        </p:txBody>
      </p:sp>
      <p:sp>
        <p:nvSpPr>
          <p:cNvPr id="38" name="Text Placeholder 30">
            <a:extLst>
              <a:ext uri="{FF2B5EF4-FFF2-40B4-BE49-F238E27FC236}">
                <a16:creationId xmlns:a16="http://schemas.microsoft.com/office/drawing/2014/main" id="{EBDE91BD-63FD-5B1F-6DD1-B92C2E29D06E}"/>
              </a:ext>
            </a:extLst>
          </p:cNvPr>
          <p:cNvSpPr txBox="1">
            <a:spLocks/>
          </p:cNvSpPr>
          <p:nvPr/>
        </p:nvSpPr>
        <p:spPr>
          <a:xfrm>
            <a:off x="3167034" y="3497922"/>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1600" b="1" dirty="0">
              <a:solidFill>
                <a:prstClr val="black"/>
              </a:solidFill>
              <a:sym typeface="Arial"/>
            </a:endParaRPr>
          </a:p>
        </p:txBody>
      </p:sp>
      <p:sp>
        <p:nvSpPr>
          <p:cNvPr id="57" name="Text Placeholder 56">
            <a:extLst>
              <a:ext uri="{FF2B5EF4-FFF2-40B4-BE49-F238E27FC236}">
                <a16:creationId xmlns:a16="http://schemas.microsoft.com/office/drawing/2014/main" id="{E5BB8188-B4EF-6660-AB63-219894C8D82B}"/>
              </a:ext>
            </a:extLst>
          </p:cNvPr>
          <p:cNvSpPr txBox="1">
            <a:spLocks/>
          </p:cNvSpPr>
          <p:nvPr/>
        </p:nvSpPr>
        <p:spPr>
          <a:xfrm>
            <a:off x="1320452" y="2793074"/>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solidFill>
                <a:schemeClr val="bg1">
                  <a:lumMod val="65000"/>
                </a:schemeClr>
              </a:solidFill>
            </a:endParaRPr>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33380" y="5680036"/>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Aptos" panose="02110004020202020204"/>
              <a:ea typeface="+mn-ea"/>
              <a:cs typeface="+mn-cs"/>
              <a:sym typeface="Arial"/>
            </a:endParaRP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33380" y="5103730"/>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2000" dirty="0">
              <a:solidFill>
                <a:prstClr val="black"/>
              </a:solidFill>
              <a:sym typeface="Arial"/>
            </a:endParaRPr>
          </a:p>
        </p:txBody>
      </p:sp>
      <p:sp>
        <p:nvSpPr>
          <p:cNvPr id="24" name="Google Shape;293;p29">
            <a:extLst>
              <a:ext uri="{FF2B5EF4-FFF2-40B4-BE49-F238E27FC236}">
                <a16:creationId xmlns:a16="http://schemas.microsoft.com/office/drawing/2014/main" id="{EE321337-206A-A690-7375-D168168C42F0}"/>
              </a:ext>
            </a:extLst>
          </p:cNvPr>
          <p:cNvSpPr/>
          <p:nvPr/>
        </p:nvSpPr>
        <p:spPr>
          <a:xfrm>
            <a:off x="1320452" y="4728997"/>
            <a:ext cx="1358093"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r>
              <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rPr>
              <a:t>Tâche 3</a:t>
            </a:r>
          </a:p>
        </p:txBody>
      </p:sp>
    </p:spTree>
    <p:extLst>
      <p:ext uri="{BB962C8B-B14F-4D97-AF65-F5344CB8AC3E}">
        <p14:creationId xmlns:p14="http://schemas.microsoft.com/office/powerpoint/2010/main" val="21333520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a:xfrm>
            <a:off x="743566" y="358019"/>
            <a:ext cx="10372033" cy="267549"/>
          </a:xfrm>
        </p:spPr>
        <p:txBody>
          <a:bodyPr/>
          <a:lstStyle/>
          <a:p>
            <a:r>
              <a:rPr lang="fr-MA" dirty="0"/>
              <a:t>Voici les  bonnes réponses:</a:t>
            </a:r>
            <a:endParaRPr lang="fr-FR" dirty="0"/>
          </a:p>
        </p:txBody>
      </p:sp>
      <p:grpSp>
        <p:nvGrpSpPr>
          <p:cNvPr id="10" name="Groupe 9">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6" name="Espace réservé du contenu 5">
            <a:extLst>
              <a:ext uri="{FF2B5EF4-FFF2-40B4-BE49-F238E27FC236}">
                <a16:creationId xmlns:a16="http://schemas.microsoft.com/office/drawing/2014/main" id="{EBAF3029-E06F-D308-B247-36C062B4A1E3}"/>
              </a:ext>
            </a:extLst>
          </p:cNvPr>
          <p:cNvSpPr>
            <a:spLocks noGrp="1"/>
          </p:cNvSpPr>
          <p:nvPr>
            <p:ph sz="quarter" idx="11"/>
          </p:nvPr>
        </p:nvSpPr>
        <p:spPr/>
        <p:txBody>
          <a:bodyPr/>
          <a:lstStyle/>
          <a:p>
            <a:endParaRPr lang="fr-FR"/>
          </a:p>
        </p:txBody>
      </p:sp>
      <p:graphicFrame>
        <p:nvGraphicFramePr>
          <p:cNvPr id="13" name="Tableau 12">
            <a:extLst>
              <a:ext uri="{FF2B5EF4-FFF2-40B4-BE49-F238E27FC236}">
                <a16:creationId xmlns:a16="http://schemas.microsoft.com/office/drawing/2014/main" id="{AAE522FF-940F-1965-CBEF-E6DE87AE3097}"/>
              </a:ext>
            </a:extLst>
          </p:cNvPr>
          <p:cNvGraphicFramePr>
            <a:graphicFrameLocks noGrp="1"/>
          </p:cNvGraphicFramePr>
          <p:nvPr>
            <p:extLst>
              <p:ext uri="{D42A27DB-BD31-4B8C-83A1-F6EECF244321}">
                <p14:modId xmlns:p14="http://schemas.microsoft.com/office/powerpoint/2010/main" val="824493879"/>
              </p:ext>
            </p:extLst>
          </p:nvPr>
        </p:nvGraphicFramePr>
        <p:xfrm>
          <a:off x="2276954" y="4087513"/>
          <a:ext cx="8148430" cy="1826858"/>
        </p:xfrm>
        <a:graphic>
          <a:graphicData uri="http://schemas.openxmlformats.org/drawingml/2006/table">
            <a:tbl>
              <a:tblPr firstRow="1" bandRow="1">
                <a:tableStyleId>{5C22544A-7EE6-4342-B048-85BDC9FD1C3A}</a:tableStyleId>
              </a:tblPr>
              <a:tblGrid>
                <a:gridCol w="1629686">
                  <a:extLst>
                    <a:ext uri="{9D8B030D-6E8A-4147-A177-3AD203B41FA5}">
                      <a16:colId xmlns:a16="http://schemas.microsoft.com/office/drawing/2014/main" val="20000"/>
                    </a:ext>
                  </a:extLst>
                </a:gridCol>
                <a:gridCol w="1629686">
                  <a:extLst>
                    <a:ext uri="{9D8B030D-6E8A-4147-A177-3AD203B41FA5}">
                      <a16:colId xmlns:a16="http://schemas.microsoft.com/office/drawing/2014/main" val="20001"/>
                    </a:ext>
                  </a:extLst>
                </a:gridCol>
                <a:gridCol w="1629686">
                  <a:extLst>
                    <a:ext uri="{9D8B030D-6E8A-4147-A177-3AD203B41FA5}">
                      <a16:colId xmlns:a16="http://schemas.microsoft.com/office/drawing/2014/main" val="20002"/>
                    </a:ext>
                  </a:extLst>
                </a:gridCol>
                <a:gridCol w="1629686">
                  <a:extLst>
                    <a:ext uri="{9D8B030D-6E8A-4147-A177-3AD203B41FA5}">
                      <a16:colId xmlns:a16="http://schemas.microsoft.com/office/drawing/2014/main" val="20003"/>
                    </a:ext>
                  </a:extLst>
                </a:gridCol>
                <a:gridCol w="1629686">
                  <a:extLst>
                    <a:ext uri="{9D8B030D-6E8A-4147-A177-3AD203B41FA5}">
                      <a16:colId xmlns:a16="http://schemas.microsoft.com/office/drawing/2014/main" val="20004"/>
                    </a:ext>
                  </a:extLst>
                </a:gridCol>
              </a:tblGrid>
              <a:tr h="913429">
                <a:tc>
                  <a:txBody>
                    <a:bodyPr/>
                    <a:lstStyle/>
                    <a:p>
                      <a:pPr algn="ctr"/>
                      <a:r>
                        <a:rPr lang="fr-FR" sz="2800" dirty="0">
                          <a:solidFill>
                            <a:schemeClr val="bg1"/>
                          </a:solidFill>
                        </a:rPr>
                        <a:t>Animal</a:t>
                      </a:r>
                    </a:p>
                  </a:txBody>
                  <a:tcPr anchor="ct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dirty="0"/>
                        <a:t>Chat</a:t>
                      </a:r>
                    </a:p>
                  </a:txBody>
                  <a:tcPr anchor="ctr"/>
                </a:tc>
                <a:tc>
                  <a:txBody>
                    <a:bodyPr/>
                    <a:lstStyle/>
                    <a:p>
                      <a:pPr algn="ctr"/>
                      <a:r>
                        <a:rPr lang="fr-FR" dirty="0"/>
                        <a:t>Chien</a:t>
                      </a:r>
                    </a:p>
                  </a:txBody>
                  <a:tcPr anchor="ctr"/>
                </a:tc>
                <a:tc>
                  <a:txBody>
                    <a:bodyPr/>
                    <a:lstStyle/>
                    <a:p>
                      <a:pPr algn="ctr"/>
                      <a:r>
                        <a:rPr lang="fr-FR" dirty="0"/>
                        <a:t>Oiseau</a:t>
                      </a:r>
                    </a:p>
                  </a:txBody>
                  <a:tcPr anchor="ct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dirty="0"/>
                        <a:t>Poisson</a:t>
                      </a:r>
                    </a:p>
                  </a:txBody>
                  <a:tcPr anchor="ctr"/>
                </a:tc>
                <a:extLst>
                  <a:ext uri="{0D108BD9-81ED-4DB2-BD59-A6C34878D82A}">
                    <a16:rowId xmlns:a16="http://schemas.microsoft.com/office/drawing/2014/main" val="10000"/>
                  </a:ext>
                </a:extLst>
              </a:tr>
              <a:tr h="913429">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sz="2400" b="1" dirty="0">
                          <a:solidFill>
                            <a:schemeClr val="bg1"/>
                          </a:solidFill>
                        </a:rPr>
                        <a:t>Nombre d’élèves </a:t>
                      </a:r>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sz="3600" b="1" dirty="0">
                          <a:solidFill>
                            <a:srgbClr val="C00000"/>
                          </a:solidFill>
                        </a:rPr>
                        <a:t>9</a:t>
                      </a:r>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sz="3600" b="1" dirty="0">
                          <a:solidFill>
                            <a:srgbClr val="C00000"/>
                          </a:solidFill>
                        </a:rPr>
                        <a:t>8</a:t>
                      </a:r>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sz="3600" b="1" dirty="0">
                          <a:solidFill>
                            <a:srgbClr val="C00000"/>
                          </a:solidFill>
                        </a:rPr>
                        <a:t>6</a:t>
                      </a:r>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sz="3600" b="1" dirty="0">
                          <a:solidFill>
                            <a:srgbClr val="C00000"/>
                          </a:solidFill>
                        </a:rPr>
                        <a:t>7</a:t>
                      </a:r>
                    </a:p>
                  </a:txBody>
                  <a:tcPr/>
                </a:tc>
                <a:extLst>
                  <a:ext uri="{0D108BD9-81ED-4DB2-BD59-A6C34878D82A}">
                    <a16:rowId xmlns:a16="http://schemas.microsoft.com/office/drawing/2014/main" val="10001"/>
                  </a:ext>
                </a:extLst>
              </a:tr>
            </a:tbl>
          </a:graphicData>
        </a:graphic>
      </p:graphicFrame>
      <p:sp>
        <p:nvSpPr>
          <p:cNvPr id="14" name="ZoneTexte 13">
            <a:extLst>
              <a:ext uri="{FF2B5EF4-FFF2-40B4-BE49-F238E27FC236}">
                <a16:creationId xmlns:a16="http://schemas.microsoft.com/office/drawing/2014/main" id="{21452903-C4AD-5091-3D6F-E8C7CD812CFE}"/>
              </a:ext>
            </a:extLst>
          </p:cNvPr>
          <p:cNvSpPr txBox="1"/>
          <p:nvPr/>
        </p:nvSpPr>
        <p:spPr>
          <a:xfrm>
            <a:off x="487017" y="1255000"/>
            <a:ext cx="10341499" cy="2554545"/>
          </a:xfrm>
          <a:prstGeom prst="rect">
            <a:avLst/>
          </a:prstGeom>
          <a:noFill/>
          <a:ln w="38100">
            <a:solidFill>
              <a:schemeClr val="accent4"/>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Aptos" panose="02110004020202020204"/>
                <a:ea typeface="+mn-ea"/>
                <a:cs typeface="+mn-cs"/>
              </a:rPr>
              <a:t>Dans une classe 1AC3 composée  de 30 élèves , on demande à chaque élève son  animal préféré. Voici les réponses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 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E97132">
                    <a:lumMod val="75000"/>
                  </a:srgbClr>
                </a:solidFill>
                <a:effectLst/>
                <a:uLnTx/>
                <a:uFillTx/>
                <a:latin typeface="Aptos" panose="02110004020202020204"/>
                <a:ea typeface="+mn-ea"/>
                <a:cs typeface="+mn-cs"/>
              </a:rPr>
              <a:t>oiseau</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0000"/>
                </a:solidFill>
                <a:effectLst/>
                <a:uLnTx/>
                <a:uFillTx/>
                <a:latin typeface="Aptos" panose="02110004020202020204"/>
                <a:ea typeface="+mn-ea"/>
                <a:cs typeface="+mn-cs"/>
              </a:rPr>
              <a:t>Chien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0F9ED5"/>
                </a:solidFill>
                <a:effectLst/>
                <a:uLnTx/>
                <a:uFillTx/>
                <a:latin typeface="Aptos" panose="02110004020202020204"/>
                <a:ea typeface="+mn-ea"/>
                <a:cs typeface="+mn-cs"/>
              </a:rPr>
              <a:t>Chat</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fr-FR" sz="2800" b="1" i="1" u="none" strike="noStrike" kern="1200" cap="none" spc="0" normalizeH="0" baseline="0" noProof="0" dirty="0">
                <a:ln>
                  <a:noFill/>
                </a:ln>
                <a:solidFill>
                  <a:srgbClr val="FFC000"/>
                </a:solidFill>
                <a:effectLst/>
                <a:uLnTx/>
                <a:uFillTx/>
                <a:latin typeface="Aptos" panose="02110004020202020204"/>
                <a:ea typeface="+mn-ea"/>
                <a:cs typeface="+mn-cs"/>
              </a:rPr>
              <a:t>Poisson</a:t>
            </a:r>
            <a:r>
              <a:rPr kumimoji="0" lang="fr-FR" sz="2800" b="1" i="1"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2033877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a:xfrm>
            <a:off x="935304" y="318293"/>
            <a:ext cx="10372033" cy="392907"/>
          </a:xfrm>
        </p:spPr>
        <p:txBody>
          <a:bodyPr/>
          <a:lstStyle/>
          <a:p>
            <a:r>
              <a:rPr lang="fr-FR" dirty="0"/>
              <a:t>  Complétez par ce qui convient.</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a:xfrm>
            <a:off x="997146" y="744122"/>
            <a:ext cx="10372459" cy="299327"/>
          </a:xfrm>
        </p:spPr>
        <p:txBody>
          <a:bodyPr/>
          <a:lstStyle/>
          <a:p>
            <a:r>
              <a:rPr lang="fr-FR" dirty="0"/>
              <a:t>L'enseignant explique    .</a:t>
            </a: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graphicFrame>
        <p:nvGraphicFramePr>
          <p:cNvPr id="3" name="Tableau 2">
            <a:extLst>
              <a:ext uri="{FF2B5EF4-FFF2-40B4-BE49-F238E27FC236}">
                <a16:creationId xmlns:a16="http://schemas.microsoft.com/office/drawing/2014/main" id="{826009A8-CB76-CF75-8080-06565C49A1B9}"/>
              </a:ext>
            </a:extLst>
          </p:cNvPr>
          <p:cNvGraphicFramePr>
            <a:graphicFrameLocks noGrp="1"/>
          </p:cNvGraphicFramePr>
          <p:nvPr>
            <p:extLst>
              <p:ext uri="{D42A27DB-BD31-4B8C-83A1-F6EECF244321}">
                <p14:modId xmlns:p14="http://schemas.microsoft.com/office/powerpoint/2010/main" val="868964139"/>
              </p:ext>
            </p:extLst>
          </p:nvPr>
        </p:nvGraphicFramePr>
        <p:xfrm>
          <a:off x="822851" y="1154895"/>
          <a:ext cx="10005665" cy="1826858"/>
        </p:xfrm>
        <a:graphic>
          <a:graphicData uri="http://schemas.openxmlformats.org/drawingml/2006/table">
            <a:tbl>
              <a:tblPr firstRow="1" bandRow="1">
                <a:tableStyleId>{5C22544A-7EE6-4342-B048-85BDC9FD1C3A}</a:tableStyleId>
              </a:tblPr>
              <a:tblGrid>
                <a:gridCol w="2001133">
                  <a:extLst>
                    <a:ext uri="{9D8B030D-6E8A-4147-A177-3AD203B41FA5}">
                      <a16:colId xmlns:a16="http://schemas.microsoft.com/office/drawing/2014/main" val="20000"/>
                    </a:ext>
                  </a:extLst>
                </a:gridCol>
                <a:gridCol w="2001133">
                  <a:extLst>
                    <a:ext uri="{9D8B030D-6E8A-4147-A177-3AD203B41FA5}">
                      <a16:colId xmlns:a16="http://schemas.microsoft.com/office/drawing/2014/main" val="20001"/>
                    </a:ext>
                  </a:extLst>
                </a:gridCol>
                <a:gridCol w="2001133">
                  <a:extLst>
                    <a:ext uri="{9D8B030D-6E8A-4147-A177-3AD203B41FA5}">
                      <a16:colId xmlns:a16="http://schemas.microsoft.com/office/drawing/2014/main" val="20002"/>
                    </a:ext>
                  </a:extLst>
                </a:gridCol>
                <a:gridCol w="2001133">
                  <a:extLst>
                    <a:ext uri="{9D8B030D-6E8A-4147-A177-3AD203B41FA5}">
                      <a16:colId xmlns:a16="http://schemas.microsoft.com/office/drawing/2014/main" val="20003"/>
                    </a:ext>
                  </a:extLst>
                </a:gridCol>
                <a:gridCol w="2001133">
                  <a:extLst>
                    <a:ext uri="{9D8B030D-6E8A-4147-A177-3AD203B41FA5}">
                      <a16:colId xmlns:a16="http://schemas.microsoft.com/office/drawing/2014/main" val="20004"/>
                    </a:ext>
                  </a:extLst>
                </a:gridCol>
              </a:tblGrid>
              <a:tr h="913429">
                <a:tc>
                  <a:txBody>
                    <a:bodyPr/>
                    <a:lstStyle/>
                    <a:p>
                      <a:pPr algn="ctr"/>
                      <a:r>
                        <a:rPr lang="fr-FR" sz="2800" dirty="0">
                          <a:solidFill>
                            <a:schemeClr val="bg1"/>
                          </a:solidFill>
                        </a:rPr>
                        <a:t>Animal</a:t>
                      </a:r>
                    </a:p>
                  </a:txBody>
                  <a:tcPr anchor="ct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dirty="0"/>
                        <a:t>Chat</a:t>
                      </a:r>
                    </a:p>
                  </a:txBody>
                  <a:tcPr anchor="ctr"/>
                </a:tc>
                <a:tc>
                  <a:txBody>
                    <a:bodyPr/>
                    <a:lstStyle/>
                    <a:p>
                      <a:pPr algn="ctr"/>
                      <a:r>
                        <a:rPr lang="fr-FR" dirty="0"/>
                        <a:t>Chien</a:t>
                      </a:r>
                    </a:p>
                  </a:txBody>
                  <a:tcPr anchor="ctr"/>
                </a:tc>
                <a:tc>
                  <a:txBody>
                    <a:bodyPr/>
                    <a:lstStyle/>
                    <a:p>
                      <a:pPr algn="ctr"/>
                      <a:r>
                        <a:rPr lang="fr-FR" dirty="0"/>
                        <a:t>Oiseau</a:t>
                      </a:r>
                    </a:p>
                  </a:txBody>
                  <a:tcPr anchor="ct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dirty="0"/>
                        <a:t>Poisson</a:t>
                      </a:r>
                    </a:p>
                  </a:txBody>
                  <a:tcPr anchor="ctr"/>
                </a:tc>
                <a:extLst>
                  <a:ext uri="{0D108BD9-81ED-4DB2-BD59-A6C34878D82A}">
                    <a16:rowId xmlns:a16="http://schemas.microsoft.com/office/drawing/2014/main" val="10000"/>
                  </a:ext>
                </a:extLst>
              </a:tr>
              <a:tr h="913429">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sz="2400" b="1" dirty="0">
                          <a:solidFill>
                            <a:schemeClr val="bg1"/>
                          </a:solidFill>
                        </a:rPr>
                        <a:t>Nombre d’élèves </a:t>
                      </a:r>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sz="3600" b="1" dirty="0">
                          <a:solidFill>
                            <a:srgbClr val="C00000"/>
                          </a:solidFill>
                        </a:rPr>
                        <a:t>9</a:t>
                      </a:r>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sz="3600" b="1" dirty="0">
                          <a:solidFill>
                            <a:srgbClr val="C00000"/>
                          </a:solidFill>
                        </a:rPr>
                        <a:t>8</a:t>
                      </a:r>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sz="3600" b="1" dirty="0">
                          <a:solidFill>
                            <a:srgbClr val="C00000"/>
                          </a:solidFill>
                        </a:rPr>
                        <a:t>6</a:t>
                      </a:r>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sz="3600" b="1" dirty="0">
                          <a:solidFill>
                            <a:srgbClr val="C00000"/>
                          </a:solidFill>
                        </a:rPr>
                        <a:t>7</a:t>
                      </a:r>
                    </a:p>
                  </a:txBody>
                  <a:tcPr/>
                </a:tc>
                <a:extLst>
                  <a:ext uri="{0D108BD9-81ED-4DB2-BD59-A6C34878D82A}">
                    <a16:rowId xmlns:a16="http://schemas.microsoft.com/office/drawing/2014/main" val="10001"/>
                  </a:ext>
                </a:extLst>
              </a:tr>
            </a:tbl>
          </a:graphicData>
        </a:graphic>
      </p:graphicFrame>
      <mc:AlternateContent xmlns:mc="http://schemas.openxmlformats.org/markup-compatibility/2006" xmlns:a14="http://schemas.microsoft.com/office/drawing/2010/main">
        <mc:Choice Requires="a14">
          <p:sp>
            <p:nvSpPr>
              <p:cNvPr id="6" name="Ellipse 1">
                <a:extLst>
                  <a:ext uri="{FF2B5EF4-FFF2-40B4-BE49-F238E27FC236}">
                    <a16:creationId xmlns:a16="http://schemas.microsoft.com/office/drawing/2014/main" id="{ADF0B56B-E947-5C41-DDC0-795A680CBEC9}"/>
                  </a:ext>
                </a:extLst>
              </p:cNvPr>
              <p:cNvSpPr/>
              <p:nvPr/>
            </p:nvSpPr>
            <p:spPr>
              <a:xfrm>
                <a:off x="1123171" y="5067951"/>
                <a:ext cx="9927158" cy="1270305"/>
              </a:xfrm>
              <a:prstGeom prst="roundRect">
                <a:avLst/>
              </a:prstGeom>
              <a:solidFill>
                <a:schemeClr val="accent4">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14:m>
                  <m:oMathPara xmlns:m="http://schemas.openxmlformats.org/officeDocument/2006/math">
                    <m:oMathParaPr>
                      <m:jc m:val="centerGroup"/>
                    </m:oMathParaPr>
                    <m:oMath xmlns:m="http://schemas.openxmlformats.org/officeDocument/2006/math">
                      <m:r>
                        <a:rPr lang="fr-FR" sz="6000" b="0" i="1" smtClean="0">
                          <a:latin typeface="Cambria Math" panose="02040503050406030204" pitchFamily="18" charset="0"/>
                        </a:rPr>
                        <m:t>𝑁</m:t>
                      </m:r>
                      <m:r>
                        <a:rPr lang="fr-FR" sz="6000" b="0" i="1" smtClean="0">
                          <a:latin typeface="Cambria Math" panose="02040503050406030204" pitchFamily="18" charset="0"/>
                        </a:rPr>
                        <m:t>=…+…+…+…=…</m:t>
                      </m:r>
                    </m:oMath>
                  </m:oMathPara>
                </a14:m>
                <a:endParaRPr lang="fr-FR" sz="3200" i="1" dirty="0">
                  <a:latin typeface="Cambria Math" panose="02040503050406030204" pitchFamily="18" charset="0"/>
                </a:endParaRPr>
              </a:p>
            </p:txBody>
          </p:sp>
        </mc:Choice>
        <mc:Fallback xmlns="">
          <p:sp>
            <p:nvSpPr>
              <p:cNvPr id="6" name="Ellipse 1">
                <a:extLst>
                  <a:ext uri="{FF2B5EF4-FFF2-40B4-BE49-F238E27FC236}">
                    <a16:creationId xmlns:a16="http://schemas.microsoft.com/office/drawing/2014/main" id="{ADF0B56B-E947-5C41-DDC0-795A680CBEC9}"/>
                  </a:ext>
                </a:extLst>
              </p:cNvPr>
              <p:cNvSpPr>
                <a:spLocks noRot="1" noChangeAspect="1" noMove="1" noResize="1" noEditPoints="1" noAdjustHandles="1" noChangeArrowheads="1" noChangeShapeType="1" noTextEdit="1"/>
              </p:cNvSpPr>
              <p:nvPr/>
            </p:nvSpPr>
            <p:spPr>
              <a:xfrm>
                <a:off x="1123171" y="5067951"/>
                <a:ext cx="9927158" cy="1270305"/>
              </a:xfrm>
              <a:prstGeom prst="roundRect">
                <a:avLst/>
              </a:prstGeom>
              <a:blipFill>
                <a:blip r:embed="rId3"/>
                <a:stretch>
                  <a:fillRect/>
                </a:stretch>
              </a:blipFill>
              <a:ln>
                <a:solidFill>
                  <a:schemeClr val="bg1">
                    <a:lumMod val="95000"/>
                  </a:schemeClr>
                </a:solidFill>
              </a:ln>
              <a:effectLst>
                <a:outerShdw blurRad="50800" dist="38100" dir="5400000" algn="t" rotWithShape="0">
                  <a:prstClr val="black">
                    <a:alpha val="40000"/>
                  </a:prstClr>
                </a:outerShdw>
              </a:effectLst>
            </p:spPr>
            <p:txBody>
              <a:bodyPr/>
              <a:lstStyle/>
              <a:p>
                <a:r>
                  <a:rPr lang="fr-FR">
                    <a:noFill/>
                  </a:rPr>
                  <a:t> </a:t>
                </a:r>
              </a:p>
            </p:txBody>
          </p:sp>
        </mc:Fallback>
      </mc:AlternateContent>
      <p:sp>
        <p:nvSpPr>
          <p:cNvPr id="7" name="Ellipse 1">
            <a:extLst>
              <a:ext uri="{FF2B5EF4-FFF2-40B4-BE49-F238E27FC236}">
                <a16:creationId xmlns:a16="http://schemas.microsoft.com/office/drawing/2014/main" id="{96840E78-EA3D-65F5-A79E-4A1887E564F7}"/>
              </a:ext>
            </a:extLst>
          </p:cNvPr>
          <p:cNvSpPr/>
          <p:nvPr/>
        </p:nvSpPr>
        <p:spPr>
          <a:xfrm>
            <a:off x="1540664" y="3405425"/>
            <a:ext cx="8793998" cy="1270305"/>
          </a:xfrm>
          <a:prstGeom prst="roundRect">
            <a:avLst/>
          </a:prstGeom>
          <a:solidFill>
            <a:schemeClr val="accent5">
              <a:lumMod val="40000"/>
              <a:lumOff val="6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spcAft>
                <a:spcPts val="533"/>
              </a:spcAft>
            </a:pPr>
            <a:r>
              <a:rPr lang="fr-FR" sz="4800" dirty="0">
                <a:latin typeface="+mj-lt"/>
              </a:rPr>
              <a:t>L</a:t>
            </a:r>
            <a:r>
              <a:rPr lang="fr-FR" sz="4800" b="0" i="0" dirty="0">
                <a:latin typeface="+mj-lt"/>
              </a:rPr>
              <a:t>′effectif total de cette série est:</a:t>
            </a:r>
            <a:endParaRPr lang="fr-FR" sz="4000" i="1" dirty="0">
              <a:latin typeface="Cambria Math" panose="02040503050406030204" pitchFamily="18" charset="0"/>
            </a:endParaRPr>
          </a:p>
        </p:txBody>
      </p:sp>
    </p:spTree>
    <p:extLst>
      <p:ext uri="{BB962C8B-B14F-4D97-AF65-F5344CB8AC3E}">
        <p14:creationId xmlns:p14="http://schemas.microsoft.com/office/powerpoint/2010/main" val="9930498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a:xfrm>
            <a:off x="743566" y="358019"/>
            <a:ext cx="10372033" cy="267549"/>
          </a:xfrm>
        </p:spPr>
        <p:txBody>
          <a:bodyPr/>
          <a:lstStyle/>
          <a:p>
            <a:r>
              <a:rPr lang="fr-MA" dirty="0"/>
              <a:t>Voici les bonne  réponses </a:t>
            </a:r>
            <a:endParaRPr lang="fr-FR" dirty="0"/>
          </a:p>
        </p:txBody>
      </p:sp>
      <p:sp>
        <p:nvSpPr>
          <p:cNvPr id="4"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a:xfrm>
            <a:off x="389106" y="668339"/>
            <a:ext cx="11104259" cy="327556"/>
          </a:xfrm>
        </p:spPr>
        <p:txBody>
          <a:bodyPr/>
          <a:lstStyle/>
          <a:p>
            <a:endParaRPr lang="fr-FR" dirty="0"/>
          </a:p>
        </p:txBody>
      </p:sp>
      <p:grpSp>
        <p:nvGrpSpPr>
          <p:cNvPr id="10" name="Groupe 9">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aphicFrame>
        <p:nvGraphicFramePr>
          <p:cNvPr id="3" name="Tableau 2">
            <a:extLst>
              <a:ext uri="{FF2B5EF4-FFF2-40B4-BE49-F238E27FC236}">
                <a16:creationId xmlns:a16="http://schemas.microsoft.com/office/drawing/2014/main" id="{3EA632DA-D006-48AB-899B-D1C56ECC21E9}"/>
              </a:ext>
            </a:extLst>
          </p:cNvPr>
          <p:cNvGraphicFramePr>
            <a:graphicFrameLocks noGrp="1"/>
          </p:cNvGraphicFramePr>
          <p:nvPr>
            <p:extLst>
              <p:ext uri="{D42A27DB-BD31-4B8C-83A1-F6EECF244321}">
                <p14:modId xmlns:p14="http://schemas.microsoft.com/office/powerpoint/2010/main" val="40487100"/>
              </p:ext>
            </p:extLst>
          </p:nvPr>
        </p:nvGraphicFramePr>
        <p:xfrm>
          <a:off x="822851" y="1154895"/>
          <a:ext cx="10005665" cy="1826858"/>
        </p:xfrm>
        <a:graphic>
          <a:graphicData uri="http://schemas.openxmlformats.org/drawingml/2006/table">
            <a:tbl>
              <a:tblPr firstRow="1" bandRow="1">
                <a:tableStyleId>{5C22544A-7EE6-4342-B048-85BDC9FD1C3A}</a:tableStyleId>
              </a:tblPr>
              <a:tblGrid>
                <a:gridCol w="2001133">
                  <a:extLst>
                    <a:ext uri="{9D8B030D-6E8A-4147-A177-3AD203B41FA5}">
                      <a16:colId xmlns:a16="http://schemas.microsoft.com/office/drawing/2014/main" val="20000"/>
                    </a:ext>
                  </a:extLst>
                </a:gridCol>
                <a:gridCol w="2001133">
                  <a:extLst>
                    <a:ext uri="{9D8B030D-6E8A-4147-A177-3AD203B41FA5}">
                      <a16:colId xmlns:a16="http://schemas.microsoft.com/office/drawing/2014/main" val="20001"/>
                    </a:ext>
                  </a:extLst>
                </a:gridCol>
                <a:gridCol w="2001133">
                  <a:extLst>
                    <a:ext uri="{9D8B030D-6E8A-4147-A177-3AD203B41FA5}">
                      <a16:colId xmlns:a16="http://schemas.microsoft.com/office/drawing/2014/main" val="20002"/>
                    </a:ext>
                  </a:extLst>
                </a:gridCol>
                <a:gridCol w="2001133">
                  <a:extLst>
                    <a:ext uri="{9D8B030D-6E8A-4147-A177-3AD203B41FA5}">
                      <a16:colId xmlns:a16="http://schemas.microsoft.com/office/drawing/2014/main" val="20003"/>
                    </a:ext>
                  </a:extLst>
                </a:gridCol>
                <a:gridCol w="2001133">
                  <a:extLst>
                    <a:ext uri="{9D8B030D-6E8A-4147-A177-3AD203B41FA5}">
                      <a16:colId xmlns:a16="http://schemas.microsoft.com/office/drawing/2014/main" val="20004"/>
                    </a:ext>
                  </a:extLst>
                </a:gridCol>
              </a:tblGrid>
              <a:tr h="913429">
                <a:tc>
                  <a:txBody>
                    <a:bodyPr/>
                    <a:lstStyle/>
                    <a:p>
                      <a:pPr algn="ctr"/>
                      <a:r>
                        <a:rPr lang="fr-FR" sz="2800" dirty="0">
                          <a:solidFill>
                            <a:schemeClr val="bg1"/>
                          </a:solidFill>
                        </a:rPr>
                        <a:t>Animal</a:t>
                      </a:r>
                    </a:p>
                  </a:txBody>
                  <a:tcPr anchor="ct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dirty="0"/>
                        <a:t>Chat</a:t>
                      </a:r>
                    </a:p>
                  </a:txBody>
                  <a:tcPr anchor="ctr"/>
                </a:tc>
                <a:tc>
                  <a:txBody>
                    <a:bodyPr/>
                    <a:lstStyle/>
                    <a:p>
                      <a:pPr algn="ctr"/>
                      <a:r>
                        <a:rPr lang="fr-FR" dirty="0"/>
                        <a:t>Chien</a:t>
                      </a:r>
                    </a:p>
                  </a:txBody>
                  <a:tcPr anchor="ctr"/>
                </a:tc>
                <a:tc>
                  <a:txBody>
                    <a:bodyPr/>
                    <a:lstStyle/>
                    <a:p>
                      <a:pPr algn="ctr"/>
                      <a:r>
                        <a:rPr lang="fr-FR" dirty="0"/>
                        <a:t>Oiseau</a:t>
                      </a:r>
                    </a:p>
                  </a:txBody>
                  <a:tcPr anchor="ct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dirty="0"/>
                        <a:t>Poisson</a:t>
                      </a:r>
                    </a:p>
                  </a:txBody>
                  <a:tcPr anchor="ctr"/>
                </a:tc>
                <a:extLst>
                  <a:ext uri="{0D108BD9-81ED-4DB2-BD59-A6C34878D82A}">
                    <a16:rowId xmlns:a16="http://schemas.microsoft.com/office/drawing/2014/main" val="10000"/>
                  </a:ext>
                </a:extLst>
              </a:tr>
              <a:tr h="913429">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sz="2400" b="1" dirty="0">
                          <a:solidFill>
                            <a:schemeClr val="bg1"/>
                          </a:solidFill>
                        </a:rPr>
                        <a:t>Nombre d’élèves </a:t>
                      </a:r>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sz="3600" b="1" dirty="0">
                          <a:solidFill>
                            <a:srgbClr val="C00000"/>
                          </a:solidFill>
                        </a:rPr>
                        <a:t>9</a:t>
                      </a:r>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sz="3600" b="1" dirty="0">
                          <a:solidFill>
                            <a:srgbClr val="C00000"/>
                          </a:solidFill>
                        </a:rPr>
                        <a:t>8</a:t>
                      </a:r>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sz="3600" b="1" dirty="0">
                          <a:solidFill>
                            <a:srgbClr val="C00000"/>
                          </a:solidFill>
                        </a:rPr>
                        <a:t>6</a:t>
                      </a:r>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sz="3600" b="1" dirty="0">
                          <a:solidFill>
                            <a:srgbClr val="C00000"/>
                          </a:solidFill>
                        </a:rPr>
                        <a:t>7</a:t>
                      </a:r>
                    </a:p>
                  </a:txBody>
                  <a:tcPr/>
                </a:tc>
                <a:extLst>
                  <a:ext uri="{0D108BD9-81ED-4DB2-BD59-A6C34878D82A}">
                    <a16:rowId xmlns:a16="http://schemas.microsoft.com/office/drawing/2014/main" val="10001"/>
                  </a:ext>
                </a:extLst>
              </a:tr>
            </a:tbl>
          </a:graphicData>
        </a:graphic>
      </p:graphicFrame>
      <mc:AlternateContent xmlns:mc="http://schemas.openxmlformats.org/markup-compatibility/2006" xmlns:a14="http://schemas.microsoft.com/office/drawing/2010/main">
        <mc:Choice Requires="a14">
          <p:sp>
            <p:nvSpPr>
              <p:cNvPr id="5" name="Ellipse 1">
                <a:extLst>
                  <a:ext uri="{FF2B5EF4-FFF2-40B4-BE49-F238E27FC236}">
                    <a16:creationId xmlns:a16="http://schemas.microsoft.com/office/drawing/2014/main" id="{08273C3C-E74A-A883-FE05-23264CF631EF}"/>
                  </a:ext>
                </a:extLst>
              </p:cNvPr>
              <p:cNvSpPr/>
              <p:nvPr/>
            </p:nvSpPr>
            <p:spPr>
              <a:xfrm>
                <a:off x="1540664" y="5067951"/>
                <a:ext cx="8793998" cy="1270305"/>
              </a:xfrm>
              <a:prstGeom prst="roundRect">
                <a:avLst/>
              </a:prstGeom>
              <a:solidFill>
                <a:schemeClr val="accent4">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14:m>
                  <m:oMathPara xmlns:m="http://schemas.openxmlformats.org/officeDocument/2006/math">
                    <m:oMathParaPr>
                      <m:jc m:val="centerGroup"/>
                    </m:oMathParaPr>
                    <m:oMath xmlns:m="http://schemas.openxmlformats.org/officeDocument/2006/math">
                      <m:r>
                        <a:rPr lang="fr-FR" sz="6000" b="0" i="1" smtClean="0">
                          <a:latin typeface="Cambria Math" panose="02040503050406030204" pitchFamily="18" charset="0"/>
                        </a:rPr>
                        <m:t>𝑁</m:t>
                      </m:r>
                      <m:r>
                        <a:rPr lang="fr-FR" sz="6000" b="0" i="1" smtClean="0">
                          <a:latin typeface="Cambria Math" panose="02040503050406030204" pitchFamily="18" charset="0"/>
                        </a:rPr>
                        <m:t>=</m:t>
                      </m:r>
                      <m:r>
                        <a:rPr lang="fr-FR" sz="6000" b="1" i="1" smtClean="0">
                          <a:solidFill>
                            <a:srgbClr val="FF0000"/>
                          </a:solidFill>
                          <a:latin typeface="Cambria Math" panose="02040503050406030204" pitchFamily="18" charset="0"/>
                        </a:rPr>
                        <m:t>𝟗</m:t>
                      </m:r>
                      <m:r>
                        <a:rPr lang="fr-FR" sz="6000" b="0" i="1" smtClean="0">
                          <a:latin typeface="Cambria Math" panose="02040503050406030204" pitchFamily="18" charset="0"/>
                        </a:rPr>
                        <m:t>+</m:t>
                      </m:r>
                      <m:r>
                        <a:rPr lang="fr-FR" sz="6000" b="1" i="1" smtClean="0">
                          <a:solidFill>
                            <a:srgbClr val="FF0000"/>
                          </a:solidFill>
                          <a:latin typeface="Cambria Math" panose="02040503050406030204" pitchFamily="18" charset="0"/>
                        </a:rPr>
                        <m:t>𝟖</m:t>
                      </m:r>
                      <m:r>
                        <a:rPr lang="fr-FR" sz="6000" b="0" i="1" smtClean="0">
                          <a:latin typeface="Cambria Math" panose="02040503050406030204" pitchFamily="18" charset="0"/>
                        </a:rPr>
                        <m:t>+</m:t>
                      </m:r>
                      <m:r>
                        <a:rPr lang="fr-FR" sz="6000" b="1" i="1" smtClean="0">
                          <a:solidFill>
                            <a:srgbClr val="FF0000"/>
                          </a:solidFill>
                          <a:latin typeface="Cambria Math" panose="02040503050406030204" pitchFamily="18" charset="0"/>
                        </a:rPr>
                        <m:t>𝟔</m:t>
                      </m:r>
                      <m:r>
                        <a:rPr lang="fr-FR" sz="6000" b="0" i="1" smtClean="0">
                          <a:latin typeface="Cambria Math" panose="02040503050406030204" pitchFamily="18" charset="0"/>
                        </a:rPr>
                        <m:t>+</m:t>
                      </m:r>
                      <m:r>
                        <a:rPr lang="fr-FR" sz="6000" b="1" i="1" smtClean="0">
                          <a:solidFill>
                            <a:srgbClr val="FF0000"/>
                          </a:solidFill>
                          <a:latin typeface="Cambria Math" panose="02040503050406030204" pitchFamily="18" charset="0"/>
                        </a:rPr>
                        <m:t>𝟕</m:t>
                      </m:r>
                      <m:r>
                        <a:rPr lang="fr-FR" sz="6000" b="0" i="1" smtClean="0">
                          <a:latin typeface="Cambria Math" panose="02040503050406030204" pitchFamily="18" charset="0"/>
                        </a:rPr>
                        <m:t>=</m:t>
                      </m:r>
                      <m:r>
                        <a:rPr lang="fr-FR" sz="6000" b="1" i="1" smtClean="0">
                          <a:solidFill>
                            <a:srgbClr val="FF0000"/>
                          </a:solidFill>
                          <a:latin typeface="Cambria Math" panose="02040503050406030204" pitchFamily="18" charset="0"/>
                        </a:rPr>
                        <m:t>𝟑𝟎</m:t>
                      </m:r>
                    </m:oMath>
                  </m:oMathPara>
                </a14:m>
                <a:endParaRPr lang="fr-FR" sz="3200" b="1" i="1" dirty="0">
                  <a:latin typeface="Cambria Math" panose="02040503050406030204" pitchFamily="18" charset="0"/>
                </a:endParaRPr>
              </a:p>
            </p:txBody>
          </p:sp>
        </mc:Choice>
        <mc:Fallback xmlns="">
          <p:sp>
            <p:nvSpPr>
              <p:cNvPr id="5" name="Ellipse 1">
                <a:extLst>
                  <a:ext uri="{FF2B5EF4-FFF2-40B4-BE49-F238E27FC236}">
                    <a16:creationId xmlns:a16="http://schemas.microsoft.com/office/drawing/2014/main" id="{08273C3C-E74A-A883-FE05-23264CF631EF}"/>
                  </a:ext>
                </a:extLst>
              </p:cNvPr>
              <p:cNvSpPr>
                <a:spLocks noRot="1" noChangeAspect="1" noMove="1" noResize="1" noEditPoints="1" noAdjustHandles="1" noChangeArrowheads="1" noChangeShapeType="1" noTextEdit="1"/>
              </p:cNvSpPr>
              <p:nvPr/>
            </p:nvSpPr>
            <p:spPr>
              <a:xfrm>
                <a:off x="1540664" y="5067951"/>
                <a:ext cx="8793998" cy="1270305"/>
              </a:xfrm>
              <a:prstGeom prst="roundRect">
                <a:avLst/>
              </a:prstGeom>
              <a:blipFill>
                <a:blip r:embed="rId3"/>
                <a:stretch>
                  <a:fillRect/>
                </a:stretch>
              </a:blipFill>
              <a:ln>
                <a:solidFill>
                  <a:schemeClr val="bg1">
                    <a:lumMod val="95000"/>
                  </a:schemeClr>
                </a:solidFill>
              </a:ln>
              <a:effectLst>
                <a:outerShdw blurRad="50800" dist="38100" dir="5400000" algn="t" rotWithShape="0">
                  <a:prstClr val="black">
                    <a:alpha val="40000"/>
                  </a:prstClr>
                </a:outerShdw>
              </a:effectLst>
            </p:spPr>
            <p:txBody>
              <a:bodyPr/>
              <a:lstStyle/>
              <a:p>
                <a:r>
                  <a:rPr lang="fr-FR">
                    <a:noFill/>
                  </a:rPr>
                  <a:t> </a:t>
                </a:r>
              </a:p>
            </p:txBody>
          </p:sp>
        </mc:Fallback>
      </mc:AlternateContent>
      <p:sp>
        <p:nvSpPr>
          <p:cNvPr id="13" name="Ellipse 1">
            <a:extLst>
              <a:ext uri="{FF2B5EF4-FFF2-40B4-BE49-F238E27FC236}">
                <a16:creationId xmlns:a16="http://schemas.microsoft.com/office/drawing/2014/main" id="{CB4D5D68-ED71-A6AB-230F-35562FEA4F9B}"/>
              </a:ext>
            </a:extLst>
          </p:cNvPr>
          <p:cNvSpPr/>
          <p:nvPr/>
        </p:nvSpPr>
        <p:spPr>
          <a:xfrm>
            <a:off x="1540664" y="3405425"/>
            <a:ext cx="8793998" cy="1270305"/>
          </a:xfrm>
          <a:prstGeom prst="roundRect">
            <a:avLst/>
          </a:prstGeom>
          <a:solidFill>
            <a:schemeClr val="accent5">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spcAft>
                <a:spcPts val="533"/>
              </a:spcAft>
            </a:pPr>
            <a:r>
              <a:rPr lang="fr-FR" sz="4800" dirty="0">
                <a:latin typeface="+mj-lt"/>
              </a:rPr>
              <a:t>L</a:t>
            </a:r>
            <a:r>
              <a:rPr lang="fr-FR" sz="4800" b="0" i="0" dirty="0">
                <a:latin typeface="+mj-lt"/>
              </a:rPr>
              <a:t>′effectif total de cette série est:</a:t>
            </a:r>
            <a:endParaRPr lang="fr-FR" sz="4000" i="1" dirty="0">
              <a:latin typeface="Cambria Math" panose="02040503050406030204" pitchFamily="18" charset="0"/>
            </a:endParaRPr>
          </a:p>
        </p:txBody>
      </p:sp>
    </p:spTree>
    <p:extLst>
      <p:ext uri="{BB962C8B-B14F-4D97-AF65-F5344CB8AC3E}">
        <p14:creationId xmlns:p14="http://schemas.microsoft.com/office/powerpoint/2010/main" val="355966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sz="1400" dirty="0"/>
              <a:t>Travaillez individuellement puis discutez en binômes vos réponses.</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a:xfrm>
            <a:off x="5508545" y="6163014"/>
            <a:ext cx="1225550" cy="471488"/>
          </a:xfrm>
        </p:spPr>
        <p:txBody>
          <a:bodyPr/>
          <a:lstStyle/>
          <a:p>
            <a:r>
              <a:rPr lang="en-US" dirty="0"/>
              <a:t>Page:111</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10" name="Image 9">
            <a:extLst>
              <a:ext uri="{FF2B5EF4-FFF2-40B4-BE49-F238E27FC236}">
                <a16:creationId xmlns:a16="http://schemas.microsoft.com/office/drawing/2014/main" id="{D5DF6F47-719F-72B2-E28A-6B724B1F9F0A}"/>
              </a:ext>
            </a:extLst>
          </p:cNvPr>
          <p:cNvPicPr>
            <a:picLocks noChangeAspect="1"/>
          </p:cNvPicPr>
          <p:nvPr/>
        </p:nvPicPr>
        <p:blipFill>
          <a:blip r:embed="rId4"/>
          <a:stretch>
            <a:fillRect/>
          </a:stretch>
        </p:blipFill>
        <p:spPr>
          <a:xfrm>
            <a:off x="2655650" y="967665"/>
            <a:ext cx="6751521" cy="5195349"/>
          </a:xfrm>
          <a:prstGeom prst="rect">
            <a:avLst/>
          </a:prstGeom>
        </p:spPr>
      </p:pic>
    </p:spTree>
    <p:extLst>
      <p:ext uri="{BB962C8B-B14F-4D97-AF65-F5344CB8AC3E}">
        <p14:creationId xmlns:p14="http://schemas.microsoft.com/office/powerpoint/2010/main" val="26318861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5" name="Image 4">
            <a:extLst>
              <a:ext uri="{FF2B5EF4-FFF2-40B4-BE49-F238E27FC236}">
                <a16:creationId xmlns:a16="http://schemas.microsoft.com/office/drawing/2014/main" id="{141C7E63-7A9F-FD1F-BACF-C7C4EED0351B}"/>
              </a:ext>
            </a:extLst>
          </p:cNvPr>
          <p:cNvPicPr>
            <a:picLocks noChangeAspect="1"/>
          </p:cNvPicPr>
          <p:nvPr/>
        </p:nvPicPr>
        <p:blipFill>
          <a:blip r:embed="rId4"/>
          <a:stretch>
            <a:fillRect/>
          </a:stretch>
        </p:blipFill>
        <p:spPr>
          <a:xfrm>
            <a:off x="2519463" y="1050161"/>
            <a:ext cx="7305473" cy="5621618"/>
          </a:xfrm>
          <a:prstGeom prst="rect">
            <a:avLst/>
          </a:prstGeom>
        </p:spPr>
      </p:pic>
      <p:cxnSp>
        <p:nvCxnSpPr>
          <p:cNvPr id="11" name="Connecteur droit avec flèche 10">
            <a:extLst>
              <a:ext uri="{FF2B5EF4-FFF2-40B4-BE49-F238E27FC236}">
                <a16:creationId xmlns:a16="http://schemas.microsoft.com/office/drawing/2014/main" id="{1B1B2D80-2AEE-B98D-135F-586DC8323A19}"/>
              </a:ext>
            </a:extLst>
          </p:cNvPr>
          <p:cNvCxnSpPr/>
          <p:nvPr/>
        </p:nvCxnSpPr>
        <p:spPr>
          <a:xfrm>
            <a:off x="6745045" y="3291840"/>
            <a:ext cx="763793" cy="742278"/>
          </a:xfrm>
          <a:prstGeom prst="straightConnector1">
            <a:avLst/>
          </a:prstGeom>
          <a:ln w="38100" cap="flat" cmpd="sng" algn="ctr">
            <a:solidFill>
              <a:srgbClr val="FF0000"/>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13" name="Connecteur droit avec flèche 12">
            <a:extLst>
              <a:ext uri="{FF2B5EF4-FFF2-40B4-BE49-F238E27FC236}">
                <a16:creationId xmlns:a16="http://schemas.microsoft.com/office/drawing/2014/main" id="{AF5E8D58-2C07-37AB-C285-6CA49CEA07D4}"/>
              </a:ext>
            </a:extLst>
          </p:cNvPr>
          <p:cNvCxnSpPr/>
          <p:nvPr/>
        </p:nvCxnSpPr>
        <p:spPr>
          <a:xfrm>
            <a:off x="6745045" y="3646842"/>
            <a:ext cx="763793" cy="774551"/>
          </a:xfrm>
          <a:prstGeom prst="straightConnector1">
            <a:avLst/>
          </a:prstGeom>
          <a:ln w="38100" cap="flat" cmpd="sng" algn="ctr">
            <a:solidFill>
              <a:srgbClr val="FF0000"/>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23" name="Connecteur droit avec flèche 22">
            <a:extLst>
              <a:ext uri="{FF2B5EF4-FFF2-40B4-BE49-F238E27FC236}">
                <a16:creationId xmlns:a16="http://schemas.microsoft.com/office/drawing/2014/main" id="{CD5B801E-852A-98B5-CB6F-C9053227B7B4}"/>
              </a:ext>
            </a:extLst>
          </p:cNvPr>
          <p:cNvCxnSpPr>
            <a:cxnSpLocks/>
          </p:cNvCxnSpPr>
          <p:nvPr/>
        </p:nvCxnSpPr>
        <p:spPr>
          <a:xfrm flipV="1">
            <a:off x="6745044" y="3218319"/>
            <a:ext cx="763794" cy="815798"/>
          </a:xfrm>
          <a:prstGeom prst="straightConnector1">
            <a:avLst/>
          </a:prstGeom>
          <a:ln w="38100" cap="flat" cmpd="sng" algn="ctr">
            <a:solidFill>
              <a:srgbClr val="FF0000"/>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27" name="Connecteur droit avec flèche 26">
            <a:extLst>
              <a:ext uri="{FF2B5EF4-FFF2-40B4-BE49-F238E27FC236}">
                <a16:creationId xmlns:a16="http://schemas.microsoft.com/office/drawing/2014/main" id="{430D5E36-4090-4F95-0B53-7DB70005D3DC}"/>
              </a:ext>
            </a:extLst>
          </p:cNvPr>
          <p:cNvCxnSpPr>
            <a:cxnSpLocks/>
          </p:cNvCxnSpPr>
          <p:nvPr/>
        </p:nvCxnSpPr>
        <p:spPr>
          <a:xfrm>
            <a:off x="6745044" y="4389119"/>
            <a:ext cx="763794" cy="387276"/>
          </a:xfrm>
          <a:prstGeom prst="straightConnector1">
            <a:avLst/>
          </a:prstGeom>
          <a:ln w="38100" cap="flat" cmpd="sng" algn="ctr">
            <a:solidFill>
              <a:srgbClr val="FF0000"/>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29" name="Connecteur droit avec flèche 28">
            <a:extLst>
              <a:ext uri="{FF2B5EF4-FFF2-40B4-BE49-F238E27FC236}">
                <a16:creationId xmlns:a16="http://schemas.microsoft.com/office/drawing/2014/main" id="{6DB83912-D5E8-E576-D011-D2B227D2357A}"/>
              </a:ext>
            </a:extLst>
          </p:cNvPr>
          <p:cNvCxnSpPr>
            <a:cxnSpLocks/>
          </p:cNvCxnSpPr>
          <p:nvPr/>
        </p:nvCxnSpPr>
        <p:spPr>
          <a:xfrm flipV="1">
            <a:off x="6745044" y="3646842"/>
            <a:ext cx="763794" cy="1129553"/>
          </a:xfrm>
          <a:prstGeom prst="straightConnector1">
            <a:avLst/>
          </a:prstGeom>
          <a:ln w="38100" cap="flat" cmpd="sng" algn="ctr">
            <a:solidFill>
              <a:srgbClr val="FF0000"/>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3" name="ZoneTexte 2">
            <a:extLst>
              <a:ext uri="{FF2B5EF4-FFF2-40B4-BE49-F238E27FC236}">
                <a16:creationId xmlns:a16="http://schemas.microsoft.com/office/drawing/2014/main" id="{6697BFC8-9875-360D-5E74-5A31CE2D0070}"/>
              </a:ext>
            </a:extLst>
          </p:cNvPr>
          <p:cNvSpPr txBox="1"/>
          <p:nvPr/>
        </p:nvSpPr>
        <p:spPr>
          <a:xfrm>
            <a:off x="4756825" y="5180168"/>
            <a:ext cx="933855"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Couleur</a:t>
            </a:r>
          </a:p>
        </p:txBody>
      </p:sp>
      <p:sp>
        <p:nvSpPr>
          <p:cNvPr id="6" name="ZoneTexte 5">
            <a:extLst>
              <a:ext uri="{FF2B5EF4-FFF2-40B4-BE49-F238E27FC236}">
                <a16:creationId xmlns:a16="http://schemas.microsoft.com/office/drawing/2014/main" id="{7E5EA045-560C-B51C-5363-39E9DF19A2BD}"/>
              </a:ext>
            </a:extLst>
          </p:cNvPr>
          <p:cNvSpPr txBox="1"/>
          <p:nvPr/>
        </p:nvSpPr>
        <p:spPr>
          <a:xfrm>
            <a:off x="4805462" y="5518722"/>
            <a:ext cx="933855" cy="430887"/>
          </a:xfrm>
          <a:prstGeom prst="rect">
            <a:avLst/>
          </a:prstGeom>
          <a:noFill/>
        </p:spPr>
        <p:txBody>
          <a:bodyPr wrap="square" rtlCol="0">
            <a:spAutoFit/>
          </a:bodyPr>
          <a:lstStyle/>
          <a:p>
            <a:pPr algn="l"/>
            <a:r>
              <a:rPr lang="fr-FR" sz="1100" b="1" dirty="0">
                <a:solidFill>
                  <a:srgbClr val="FF0000"/>
                </a:solidFill>
                <a:latin typeface="Calibri" panose="020F0502020204030204" pitchFamily="34" charset="0"/>
                <a:cs typeface="Calibri" panose="020F0502020204030204" pitchFamily="34" charset="0"/>
              </a:rPr>
              <a:t>Nombre de joueurs</a:t>
            </a:r>
          </a:p>
        </p:txBody>
      </p:sp>
      <p:sp>
        <p:nvSpPr>
          <p:cNvPr id="10" name="ZoneTexte 9">
            <a:extLst>
              <a:ext uri="{FF2B5EF4-FFF2-40B4-BE49-F238E27FC236}">
                <a16:creationId xmlns:a16="http://schemas.microsoft.com/office/drawing/2014/main" id="{4A24F16D-5D84-6D49-539C-404D24FA85F4}"/>
              </a:ext>
            </a:extLst>
          </p:cNvPr>
          <p:cNvSpPr txBox="1"/>
          <p:nvPr/>
        </p:nvSpPr>
        <p:spPr>
          <a:xfrm>
            <a:off x="6073303" y="5518721"/>
            <a:ext cx="379382"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9</a:t>
            </a:r>
          </a:p>
        </p:txBody>
      </p:sp>
      <p:sp>
        <p:nvSpPr>
          <p:cNvPr id="12" name="ZoneTexte 11">
            <a:extLst>
              <a:ext uri="{FF2B5EF4-FFF2-40B4-BE49-F238E27FC236}">
                <a16:creationId xmlns:a16="http://schemas.microsoft.com/office/drawing/2014/main" id="{84CD96E4-E305-5D4C-D497-BC6127EC9541}"/>
              </a:ext>
            </a:extLst>
          </p:cNvPr>
          <p:cNvSpPr txBox="1"/>
          <p:nvPr/>
        </p:nvSpPr>
        <p:spPr>
          <a:xfrm>
            <a:off x="6937250" y="5518721"/>
            <a:ext cx="379382"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8</a:t>
            </a:r>
          </a:p>
        </p:txBody>
      </p:sp>
      <p:sp>
        <p:nvSpPr>
          <p:cNvPr id="14" name="ZoneTexte 13">
            <a:extLst>
              <a:ext uri="{FF2B5EF4-FFF2-40B4-BE49-F238E27FC236}">
                <a16:creationId xmlns:a16="http://schemas.microsoft.com/office/drawing/2014/main" id="{6659C9E5-5BAF-06F4-AF18-2B8DC91857CF}"/>
              </a:ext>
            </a:extLst>
          </p:cNvPr>
          <p:cNvSpPr txBox="1"/>
          <p:nvPr/>
        </p:nvSpPr>
        <p:spPr>
          <a:xfrm>
            <a:off x="7801197" y="5518721"/>
            <a:ext cx="379382"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6</a:t>
            </a:r>
          </a:p>
        </p:txBody>
      </p:sp>
      <p:sp>
        <p:nvSpPr>
          <p:cNvPr id="15" name="ZoneTexte 14">
            <a:extLst>
              <a:ext uri="{FF2B5EF4-FFF2-40B4-BE49-F238E27FC236}">
                <a16:creationId xmlns:a16="http://schemas.microsoft.com/office/drawing/2014/main" id="{40AE6DCE-2F57-FCFE-E029-7E980BB93A2C}"/>
              </a:ext>
            </a:extLst>
          </p:cNvPr>
          <p:cNvSpPr txBox="1"/>
          <p:nvPr/>
        </p:nvSpPr>
        <p:spPr>
          <a:xfrm>
            <a:off x="8623375" y="5518721"/>
            <a:ext cx="379382"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7</a:t>
            </a:r>
          </a:p>
        </p:txBody>
      </p:sp>
      <p:sp>
        <p:nvSpPr>
          <p:cNvPr id="16" name="ZoneTexte 15">
            <a:extLst>
              <a:ext uri="{FF2B5EF4-FFF2-40B4-BE49-F238E27FC236}">
                <a16:creationId xmlns:a16="http://schemas.microsoft.com/office/drawing/2014/main" id="{65D45369-5052-5396-FB3A-402F12FEB2F1}"/>
              </a:ext>
            </a:extLst>
          </p:cNvPr>
          <p:cNvSpPr txBox="1"/>
          <p:nvPr/>
        </p:nvSpPr>
        <p:spPr>
          <a:xfrm>
            <a:off x="5350213" y="6188629"/>
            <a:ext cx="268751"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9</a:t>
            </a:r>
          </a:p>
        </p:txBody>
      </p:sp>
      <p:sp>
        <p:nvSpPr>
          <p:cNvPr id="17" name="ZoneTexte 16">
            <a:extLst>
              <a:ext uri="{FF2B5EF4-FFF2-40B4-BE49-F238E27FC236}">
                <a16:creationId xmlns:a16="http://schemas.microsoft.com/office/drawing/2014/main" id="{359CD0B2-A724-25F5-C18F-773F02FC9276}"/>
              </a:ext>
            </a:extLst>
          </p:cNvPr>
          <p:cNvSpPr txBox="1"/>
          <p:nvPr/>
        </p:nvSpPr>
        <p:spPr>
          <a:xfrm>
            <a:off x="5881010" y="6243073"/>
            <a:ext cx="355774"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8</a:t>
            </a:r>
          </a:p>
        </p:txBody>
      </p:sp>
      <p:sp>
        <p:nvSpPr>
          <p:cNvPr id="18" name="ZoneTexte 17">
            <a:extLst>
              <a:ext uri="{FF2B5EF4-FFF2-40B4-BE49-F238E27FC236}">
                <a16:creationId xmlns:a16="http://schemas.microsoft.com/office/drawing/2014/main" id="{DE642164-5A31-56F0-3358-5EAB17EF45AF}"/>
              </a:ext>
            </a:extLst>
          </p:cNvPr>
          <p:cNvSpPr txBox="1"/>
          <p:nvPr/>
        </p:nvSpPr>
        <p:spPr>
          <a:xfrm>
            <a:off x="6301906" y="6246380"/>
            <a:ext cx="379382"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6</a:t>
            </a:r>
          </a:p>
        </p:txBody>
      </p:sp>
      <p:sp>
        <p:nvSpPr>
          <p:cNvPr id="19" name="ZoneTexte 18">
            <a:extLst>
              <a:ext uri="{FF2B5EF4-FFF2-40B4-BE49-F238E27FC236}">
                <a16:creationId xmlns:a16="http://schemas.microsoft.com/office/drawing/2014/main" id="{EDF8D54C-FC62-9A10-051E-048E2137106E}"/>
              </a:ext>
            </a:extLst>
          </p:cNvPr>
          <p:cNvSpPr txBox="1"/>
          <p:nvPr/>
        </p:nvSpPr>
        <p:spPr>
          <a:xfrm>
            <a:off x="6877822" y="6188629"/>
            <a:ext cx="379382"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7</a:t>
            </a:r>
          </a:p>
        </p:txBody>
      </p:sp>
    </p:spTree>
    <p:extLst>
      <p:ext uri="{BB962C8B-B14F-4D97-AF65-F5344CB8AC3E}">
        <p14:creationId xmlns:p14="http://schemas.microsoft.com/office/powerpoint/2010/main" val="185018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10" grpId="0"/>
      <p:bldP spid="12" grpId="0"/>
      <p:bldP spid="14" grpId="0"/>
      <p:bldP spid="15" grpId="0"/>
      <p:bldP spid="16" grpId="0"/>
      <p:bldP spid="17" grpId="0"/>
      <p:bldP spid="18" grpId="0"/>
      <p:bldP spid="19"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Page:111</a:t>
            </a:r>
            <a:endParaRPr lang="fr-FR" dirty="0"/>
          </a:p>
        </p:txBody>
      </p:sp>
      <p:pic>
        <p:nvPicPr>
          <p:cNvPr id="7" name="Image 6">
            <a:extLst>
              <a:ext uri="{FF2B5EF4-FFF2-40B4-BE49-F238E27FC236}">
                <a16:creationId xmlns:a16="http://schemas.microsoft.com/office/drawing/2014/main" id="{E6861488-36A8-D18F-9F14-442CBA6B4B9E}"/>
              </a:ext>
            </a:extLst>
          </p:cNvPr>
          <p:cNvPicPr>
            <a:picLocks noChangeAspect="1"/>
          </p:cNvPicPr>
          <p:nvPr/>
        </p:nvPicPr>
        <p:blipFill>
          <a:blip r:embed="rId2"/>
          <a:stretch>
            <a:fillRect/>
          </a:stretch>
        </p:blipFill>
        <p:spPr>
          <a:xfrm>
            <a:off x="470411" y="1810467"/>
            <a:ext cx="11388573" cy="3342446"/>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a:xfrm>
            <a:off x="2233324" y="1173018"/>
            <a:ext cx="9463104" cy="1030968"/>
          </a:xfrm>
        </p:spPr>
        <p:txBody>
          <a:bodyPr>
            <a:noAutofit/>
          </a:bodyPr>
          <a:lstStyle/>
          <a:p>
            <a:pPr lvl="0"/>
            <a:endParaRPr lang="fr-FR" sz="1400" b="1" dirty="0"/>
          </a:p>
          <a:p>
            <a:pPr marL="285750" lvl="0" indent="-285750">
              <a:buFont typeface="Arial" panose="020B0604020202020204" pitchFamily="34" charset="0"/>
              <a:buChar char="•"/>
            </a:pPr>
            <a:r>
              <a:rPr lang="fr-FR" sz="1400" dirty="0"/>
              <a:t>Organiser des données statistiques qualitatives en tableau</a:t>
            </a:r>
            <a:r>
              <a:rPr lang="fr-MA" sz="1400" dirty="0"/>
              <a:t>.</a:t>
            </a:r>
            <a:endParaRPr lang="fr-FR" sz="1400" dirty="0"/>
          </a:p>
          <a:p>
            <a:pPr marL="285750" lvl="0" indent="-285750">
              <a:buFont typeface="Arial" panose="020B0604020202020204" pitchFamily="34" charset="0"/>
              <a:buChar char="•"/>
            </a:pPr>
            <a:endParaRPr lang="fr-FR" sz="1400" dirty="0"/>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a:xfrm>
            <a:off x="2235852" y="2452025"/>
            <a:ext cx="9478724" cy="945261"/>
          </a:xfrm>
        </p:spPr>
        <p:txBody>
          <a:bodyPr>
            <a:normAutofit fontScale="92500" lnSpcReduction="20000"/>
          </a:bodyPr>
          <a:lstStyle/>
          <a:p>
            <a:r>
              <a:rPr lang="en-US" dirty="0"/>
              <a:t>Population.</a:t>
            </a:r>
          </a:p>
          <a:p>
            <a:r>
              <a:rPr lang="en-US" dirty="0"/>
              <a:t>individu.</a:t>
            </a:r>
          </a:p>
          <a:p>
            <a:r>
              <a:rPr lang="en-US" dirty="0" err="1"/>
              <a:t>caractère</a:t>
            </a:r>
            <a:endParaRPr lang="en-US" dirty="0"/>
          </a:p>
          <a:p>
            <a:r>
              <a:rPr lang="fr-MA" dirty="0"/>
              <a:t>Effectif  total</a:t>
            </a:r>
            <a:endParaRPr lang="fr-FR" dirty="0"/>
          </a:p>
          <a:p>
            <a:r>
              <a:rPr lang="en-US" dirty="0"/>
              <a:t>Valeur d’un </a:t>
            </a:r>
            <a:r>
              <a:rPr lang="en-US" dirty="0" err="1"/>
              <a:t>caractère</a:t>
            </a:r>
            <a:endParaRPr lang="en-US" dirty="0"/>
          </a:p>
          <a:p>
            <a:r>
              <a:rPr lang="fr-MA" dirty="0"/>
              <a:t>Effectif. </a:t>
            </a:r>
            <a:endParaRPr lang="fr-FR" dirty="0"/>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normAutofit/>
          </a:bodyPr>
          <a:lstStyle/>
          <a:p>
            <a:pPr lvl="0"/>
            <a:r>
              <a:rPr lang="fr-FR" b="1" dirty="0"/>
              <a:t>L’élève doit être capable de :</a:t>
            </a:r>
          </a:p>
          <a:p>
            <a:pPr marL="285750" lvl="0" indent="-285750">
              <a:buFont typeface="Arial" panose="020B0604020202020204" pitchFamily="34" charset="0"/>
              <a:buChar char="•"/>
            </a:pPr>
            <a:r>
              <a:rPr lang="fr-FR" dirty="0"/>
              <a:t>Organiser des données statistiques qualitatives en tableau</a:t>
            </a:r>
            <a:r>
              <a:rPr lang="fr-MA" dirty="0"/>
              <a:t>.</a:t>
            </a:r>
            <a:endParaRPr lang="fr-FR" dirty="0"/>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normAutofit/>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MA" dirty="0"/>
              <a:t>Le caractère qualitatif n’est représenté par un nombre</a:t>
            </a:r>
          </a:p>
        </p:txBody>
      </p:sp>
    </p:spTree>
    <p:extLst>
      <p:ext uri="{BB962C8B-B14F-4D97-AF65-F5344CB8AC3E}">
        <p14:creationId xmlns:p14="http://schemas.microsoft.com/office/powerpoint/2010/main" val="15443514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659079" y="1620151"/>
            <a:ext cx="4245769" cy="4245769"/>
          </a:xfrm>
        </p:spPr>
      </p:pic>
      <p:sp>
        <p:nvSpPr>
          <p:cNvPr id="5"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r>
              <a:rPr lang="fr-FR" dirty="0"/>
              <a:t>L’enseignant encourage les à exprimer ce qu’ils ont appris avec leurs propres mots</a:t>
            </a:r>
          </a:p>
        </p:txBody>
      </p:sp>
    </p:spTree>
    <p:extLst>
      <p:ext uri="{BB962C8B-B14F-4D97-AF65-F5344CB8AC3E}">
        <p14:creationId xmlns:p14="http://schemas.microsoft.com/office/powerpoint/2010/main" val="8922180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AE6D2-3F8D-068D-356C-2E74547D7BA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293F8B2-7A33-AAAB-A1A3-51C5C1A0F374}"/>
              </a:ext>
            </a:extLst>
          </p:cNvPr>
          <p:cNvSpPr>
            <a:spLocks noGrp="1"/>
          </p:cNvSpPr>
          <p:nvPr>
            <p:ph type="title"/>
          </p:nvPr>
        </p:nvSpPr>
        <p:spPr>
          <a:xfrm>
            <a:off x="899990" y="290742"/>
            <a:ext cx="10277091" cy="350505"/>
          </a:xfrm>
        </p:spPr>
        <p:txBody>
          <a:bodyPr/>
          <a:lstStyle/>
          <a:p>
            <a:r>
              <a:rPr lang="fr-FR" dirty="0"/>
              <a:t>Dans cette séance nous avons appris les étapes à suivre pour lire un graphe .</a:t>
            </a:r>
          </a:p>
        </p:txBody>
      </p:sp>
      <p:sp>
        <p:nvSpPr>
          <p:cNvPr id="4" name="Espace réservé du contenu 3">
            <a:extLst>
              <a:ext uri="{FF2B5EF4-FFF2-40B4-BE49-F238E27FC236}">
                <a16:creationId xmlns:a16="http://schemas.microsoft.com/office/drawing/2014/main" id="{D22F18DD-72D6-0C5F-1311-89759045FCBB}"/>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EA550A66-15B6-7F8A-64DA-64157F63B7F8}"/>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6" name="Image 5">
            <a:extLst>
              <a:ext uri="{FF2B5EF4-FFF2-40B4-BE49-F238E27FC236}">
                <a16:creationId xmlns:a16="http://schemas.microsoft.com/office/drawing/2014/main" id="{F01AF992-EEE6-0A7E-B7F1-B83885C166A3}"/>
              </a:ext>
            </a:extLst>
          </p:cNvPr>
          <p:cNvPicPr>
            <a:picLocks noChangeAspect="1"/>
          </p:cNvPicPr>
          <p:nvPr/>
        </p:nvPicPr>
        <p:blipFill>
          <a:blip r:embed="rId3"/>
          <a:stretch>
            <a:fillRect/>
          </a:stretch>
        </p:blipFill>
        <p:spPr>
          <a:xfrm>
            <a:off x="1861081" y="1060993"/>
            <a:ext cx="8469837" cy="1721511"/>
          </a:xfrm>
          <a:prstGeom prst="rect">
            <a:avLst/>
          </a:prstGeom>
        </p:spPr>
      </p:pic>
      <p:pic>
        <p:nvPicPr>
          <p:cNvPr id="7" name="Image 6">
            <a:extLst>
              <a:ext uri="{FF2B5EF4-FFF2-40B4-BE49-F238E27FC236}">
                <a16:creationId xmlns:a16="http://schemas.microsoft.com/office/drawing/2014/main" id="{57754658-82EC-B9E1-6BD6-E37CC8AD81DF}"/>
              </a:ext>
            </a:extLst>
          </p:cNvPr>
          <p:cNvPicPr>
            <a:picLocks noChangeAspect="1"/>
          </p:cNvPicPr>
          <p:nvPr/>
        </p:nvPicPr>
        <p:blipFill>
          <a:blip r:embed="rId4"/>
          <a:stretch>
            <a:fillRect/>
          </a:stretch>
        </p:blipFill>
        <p:spPr>
          <a:xfrm>
            <a:off x="1934106" y="3064606"/>
            <a:ext cx="8469837" cy="3256729"/>
          </a:xfrm>
          <a:prstGeom prst="rect">
            <a:avLst/>
          </a:prstGeom>
        </p:spPr>
      </p:pic>
    </p:spTree>
    <p:extLst>
      <p:ext uri="{BB962C8B-B14F-4D97-AF65-F5344CB8AC3E}">
        <p14:creationId xmlns:p14="http://schemas.microsoft.com/office/powerpoint/2010/main" val="335915962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a:xfrm>
            <a:off x="899990" y="290742"/>
            <a:ext cx="10277091" cy="350505"/>
          </a:xfrm>
        </p:spPr>
        <p:txBody>
          <a:bodyPr/>
          <a:lstStyle/>
          <a:p>
            <a:r>
              <a:rPr lang="fr-FR" dirty="0"/>
              <a:t>Dans cette séance nous avons appris les étapes à suivre pour lire un graphe .</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6" name="Image 5">
            <a:extLst>
              <a:ext uri="{FF2B5EF4-FFF2-40B4-BE49-F238E27FC236}">
                <a16:creationId xmlns:a16="http://schemas.microsoft.com/office/drawing/2014/main" id="{FD4C8AF4-4B89-33DB-8746-881083F6604C}"/>
              </a:ext>
            </a:extLst>
          </p:cNvPr>
          <p:cNvPicPr>
            <a:picLocks noChangeAspect="1"/>
          </p:cNvPicPr>
          <p:nvPr/>
        </p:nvPicPr>
        <p:blipFill>
          <a:blip r:embed="rId3"/>
          <a:stretch>
            <a:fillRect/>
          </a:stretch>
        </p:blipFill>
        <p:spPr>
          <a:xfrm>
            <a:off x="1861081" y="1060993"/>
            <a:ext cx="8469837" cy="1721511"/>
          </a:xfrm>
          <a:prstGeom prst="rect">
            <a:avLst/>
          </a:prstGeom>
        </p:spPr>
      </p:pic>
      <p:pic>
        <p:nvPicPr>
          <p:cNvPr id="9" name="Image 8">
            <a:extLst>
              <a:ext uri="{FF2B5EF4-FFF2-40B4-BE49-F238E27FC236}">
                <a16:creationId xmlns:a16="http://schemas.microsoft.com/office/drawing/2014/main" id="{5513A6B6-8BC1-4F3D-C9A7-C2AF6CB83168}"/>
              </a:ext>
            </a:extLst>
          </p:cNvPr>
          <p:cNvPicPr>
            <a:picLocks noChangeAspect="1"/>
          </p:cNvPicPr>
          <p:nvPr/>
        </p:nvPicPr>
        <p:blipFill>
          <a:blip r:embed="rId4"/>
          <a:stretch>
            <a:fillRect/>
          </a:stretch>
        </p:blipFill>
        <p:spPr>
          <a:xfrm>
            <a:off x="2003506" y="2695513"/>
            <a:ext cx="8184986" cy="3401849"/>
          </a:xfrm>
          <a:prstGeom prst="rect">
            <a:avLst/>
          </a:prstGeom>
        </p:spPr>
      </p:pic>
    </p:spTree>
    <p:extLst>
      <p:ext uri="{BB962C8B-B14F-4D97-AF65-F5344CB8AC3E}">
        <p14:creationId xmlns:p14="http://schemas.microsoft.com/office/powerpoint/2010/main" val="18266470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sp>
        <p:nvSpPr>
          <p:cNvPr id="6" name="ZoneTexte 5"/>
          <p:cNvSpPr txBox="1"/>
          <p:nvPr/>
        </p:nvSpPr>
        <p:spPr>
          <a:xfrm>
            <a:off x="5443736" y="5816453"/>
            <a:ext cx="1450109" cy="41563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Page:111</a:t>
            </a:r>
          </a:p>
        </p:txBody>
      </p:sp>
      <p:pic>
        <p:nvPicPr>
          <p:cNvPr id="7" name="Image 6">
            <a:extLst>
              <a:ext uri="{FF2B5EF4-FFF2-40B4-BE49-F238E27FC236}">
                <a16:creationId xmlns:a16="http://schemas.microsoft.com/office/drawing/2014/main" id="{BA0E633C-03C4-D599-D098-5B2588058558}"/>
              </a:ext>
            </a:extLst>
          </p:cNvPr>
          <p:cNvPicPr>
            <a:picLocks noChangeAspect="1"/>
          </p:cNvPicPr>
          <p:nvPr/>
        </p:nvPicPr>
        <p:blipFill>
          <a:blip r:embed="rId2"/>
          <a:stretch>
            <a:fillRect/>
          </a:stretch>
        </p:blipFill>
        <p:spPr>
          <a:xfrm>
            <a:off x="496112" y="1731410"/>
            <a:ext cx="10811226" cy="3453944"/>
          </a:xfrm>
          <a:prstGeom prst="rect">
            <a:avLst/>
          </a:prstGeom>
        </p:spPr>
      </p:pic>
    </p:spTree>
    <p:extLst>
      <p:ext uri="{BB962C8B-B14F-4D97-AF65-F5344CB8AC3E}">
        <p14:creationId xmlns:p14="http://schemas.microsoft.com/office/powerpoint/2010/main" val="340403156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p:txBody>
          <a:bodyPr/>
          <a:lstStyle/>
          <a:p>
            <a:r>
              <a:rPr lang="fr-FR" i="1" dirty="0">
                <a:solidFill>
                  <a:prstClr val="black"/>
                </a:solidFill>
                <a:latin typeface="Calibri" panose="020F0502020204030204"/>
              </a:rPr>
              <a:t>C’est la fin de notre séance. N’oubliez pas de réviser votre leçon</a:t>
            </a:r>
            <a:endParaRPr lang="fr-FR" dirty="0"/>
          </a:p>
        </p:txBody>
      </p:sp>
      <p:sp>
        <p:nvSpPr>
          <p:cNvPr id="6" name="Espace réservé du contenu 3"/>
          <p:cNvSpPr>
            <a:spLocks noGrp="1"/>
          </p:cNvSpPr>
          <p:nvPr>
            <p:ph sz="quarter" idx="11"/>
          </p:nvPr>
        </p:nvSpPr>
        <p:spPr/>
        <p:txBody>
          <a:bodyPr/>
          <a:lstStyle/>
          <a:p>
            <a:r>
              <a:rPr lang="fr-FR" dirty="0"/>
              <a:t>L’enseignant incite les élèves à faire l’exercice à la maison, puis clôt la séance..</a:t>
            </a:r>
          </a:p>
          <a:p>
            <a:endParaRPr lang="fr-FR" dirty="0"/>
          </a:p>
        </p:txBody>
      </p:sp>
      <p:pic>
        <p:nvPicPr>
          <p:cNvPr id="8" name="Image 7">
            <a:extLst>
              <a:ext uri="{FF2B5EF4-FFF2-40B4-BE49-F238E27FC236}">
                <a16:creationId xmlns:a16="http://schemas.microsoft.com/office/drawing/2014/main" id="{4B143794-8AA3-EFB9-E92B-489E9E746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2865" y="1006851"/>
            <a:ext cx="5936259" cy="5182811"/>
          </a:xfrm>
          <a:prstGeom prst="rect">
            <a:avLst/>
          </a:prstGeom>
        </p:spPr>
      </p:pic>
    </p:spTree>
    <p:extLst>
      <p:ext uri="{BB962C8B-B14F-4D97-AF65-F5344CB8AC3E}">
        <p14:creationId xmlns:p14="http://schemas.microsoft.com/office/powerpoint/2010/main" val="339299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11653</TotalTime>
  <Words>3089</Words>
  <Application>Microsoft Office PowerPoint</Application>
  <PresentationFormat>Grand écran</PresentationFormat>
  <Paragraphs>382</Paragraphs>
  <Slides>64</Slides>
  <Notes>4</Notes>
  <HiddenSlides>7</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64</vt:i4>
      </vt:variant>
    </vt:vector>
  </HeadingPairs>
  <TitlesOfParts>
    <vt:vector size="74" baseType="lpstr">
      <vt:lpstr>Aptos</vt:lpstr>
      <vt:lpstr>Aptos Display</vt:lpstr>
      <vt:lpstr>Arial</vt:lpstr>
      <vt:lpstr>Calibri</vt:lpstr>
      <vt:lpstr>Cambria Math</vt:lpstr>
      <vt:lpstr>Dosis</vt:lpstr>
      <vt:lpstr>Georgia</vt:lpstr>
      <vt:lpstr>-webkit-standard</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Très bien.</vt:lpstr>
      <vt:lpstr>Présentation PowerPoint</vt:lpstr>
      <vt:lpstr>Présentation PowerPoint</vt:lpstr>
      <vt:lpstr>Présentation PowerPoint</vt:lpstr>
      <vt:lpstr>Présentation PowerPoint</vt:lpstr>
      <vt:lpstr> répondez aux questions ci-dessous:</vt:lpstr>
      <vt:lpstr> Voici les bonnes réponses </vt:lpstr>
      <vt:lpstr>Présentation PowerPoint</vt:lpstr>
      <vt:lpstr>A la fin de cette séance, vous serez capables de:</vt:lpstr>
      <vt:lpstr>Pour atteindre cet objectif, nous allons suivre deux étapes</vt:lpstr>
      <vt:lpstr>Présentation PowerPoint</vt:lpstr>
      <vt:lpstr>Je vais examiner la situation précédente de plus près.</vt:lpstr>
      <vt:lpstr> Nizar a interrogé QUI?</vt:lpstr>
      <vt:lpstr> Que constituent les élèves que Nizar a interrogé?</vt:lpstr>
      <vt:lpstr> Combien d’élèves dans la classe de Nizar?</vt:lpstr>
      <vt:lpstr> Sur quoi Nizar a interrogé les élèves de sa classe?</vt:lpstr>
      <vt:lpstr> Quelle sont les valeurs du groupe sanguin?</vt:lpstr>
      <vt:lpstr> Quelle est la nature des valeurs du caractère étudié?</vt:lpstr>
      <vt:lpstr>Voici le lexique statistique de base que  j’ai défini pour cette série statistique:</vt:lpstr>
      <vt:lpstr>Présentation PowerPoint</vt:lpstr>
      <vt:lpstr>Nous allons examiner la situation suivante:</vt:lpstr>
      <vt:lpstr>Relier la réponse avec le lexique qui convient?</vt:lpstr>
      <vt:lpstr>Voici les bonnes réponses.</vt:lpstr>
      <vt:lpstr>Choisir la bonne réponse  et compléter?</vt:lpstr>
      <vt:lpstr>Voici la bonne réponse.</vt:lpstr>
      <vt:lpstr>Compléter par ce qui convient.</vt:lpstr>
      <vt:lpstr>Voici les bonnes réponses.</vt:lpstr>
      <vt:lpstr>Compléter par ce qui convient.</vt:lpstr>
      <vt:lpstr>Voici les bonnes réponses.</vt:lpstr>
      <vt:lpstr>Présentation PowerPoint</vt:lpstr>
      <vt:lpstr>Je reprends la situation précédente.</vt:lpstr>
      <vt:lpstr>Je vais regrouper ces données dans un tableau</vt:lpstr>
      <vt:lpstr>Voici comment remplir le tableau </vt:lpstr>
      <vt:lpstr>Voici le tableau qui résume les données statistiques de cette situation</vt:lpstr>
      <vt:lpstr>Présentation PowerPoint</vt:lpstr>
      <vt:lpstr>Je reprends la situation précédente.</vt:lpstr>
      <vt:lpstr>Complétez le tableau suivant:</vt:lpstr>
      <vt:lpstr>Voici les  bonnes réponses:</vt:lpstr>
      <vt:lpstr>  Complétez par ce qui convient.</vt:lpstr>
      <vt:lpstr>Voici les bonne  réponses </vt:lpstr>
      <vt:lpstr>Présentation PowerPoint</vt:lpstr>
      <vt:lpstr>Travaillez individuellement puis discutez en binômes vos réponses.</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les étapes à suivre pour lire un graphe .</vt:lpstr>
      <vt:lpstr>Dans cette séance nous avons appris les étapes à suivre pour lire un graphe .</vt:lpstr>
      <vt:lpstr>Voici l’exercice à faire à la maison pour la séance prochaine.</vt:lpstr>
      <vt:lpstr>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AMINE RADOUANE - ENSEIGNANT</cp:lastModifiedBy>
  <cp:revision>775</cp:revision>
  <dcterms:created xsi:type="dcterms:W3CDTF">2025-11-03T10:55:47Z</dcterms:created>
  <dcterms:modified xsi:type="dcterms:W3CDTF">2026-05-10T05:57:23Z</dcterms:modified>
</cp:coreProperties>
</file>