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7"/>
  </p:notesMasterIdLst>
  <p:handoutMasterIdLst>
    <p:handoutMasterId r:id="rId68"/>
  </p:handoutMasterIdLst>
  <p:sldIdLst>
    <p:sldId id="308" r:id="rId2"/>
    <p:sldId id="288" r:id="rId3"/>
    <p:sldId id="289" r:id="rId4"/>
    <p:sldId id="286" r:id="rId5"/>
    <p:sldId id="2147483421" r:id="rId6"/>
    <p:sldId id="264" r:id="rId7"/>
    <p:sldId id="336" r:id="rId8"/>
    <p:sldId id="292" r:id="rId9"/>
    <p:sldId id="293" r:id="rId10"/>
    <p:sldId id="258" r:id="rId11"/>
    <p:sldId id="294" r:id="rId12"/>
    <p:sldId id="256" r:id="rId13"/>
    <p:sldId id="265" r:id="rId14"/>
    <p:sldId id="257" r:id="rId15"/>
    <p:sldId id="266" r:id="rId16"/>
    <p:sldId id="285" r:id="rId17"/>
    <p:sldId id="295" r:id="rId18"/>
    <p:sldId id="267" r:id="rId19"/>
    <p:sldId id="296" r:id="rId20"/>
    <p:sldId id="306" r:id="rId21"/>
    <p:sldId id="307" r:id="rId22"/>
    <p:sldId id="316" r:id="rId23"/>
    <p:sldId id="317" r:id="rId24"/>
    <p:sldId id="309" r:id="rId25"/>
    <p:sldId id="310" r:id="rId26"/>
    <p:sldId id="297" r:id="rId27"/>
    <p:sldId id="270" r:id="rId28"/>
    <p:sldId id="271" r:id="rId29"/>
    <p:sldId id="272" r:id="rId30"/>
    <p:sldId id="298" r:id="rId31"/>
    <p:sldId id="313" r:id="rId32"/>
    <p:sldId id="259" r:id="rId33"/>
    <p:sldId id="274" r:id="rId34"/>
    <p:sldId id="275" r:id="rId35"/>
    <p:sldId id="276" r:id="rId36"/>
    <p:sldId id="277" r:id="rId37"/>
    <p:sldId id="318" r:id="rId38"/>
    <p:sldId id="299" r:id="rId39"/>
    <p:sldId id="260" r:id="rId40"/>
    <p:sldId id="279" r:id="rId41"/>
    <p:sldId id="322" r:id="rId42"/>
    <p:sldId id="323" r:id="rId43"/>
    <p:sldId id="324" r:id="rId44"/>
    <p:sldId id="325" r:id="rId45"/>
    <p:sldId id="326" r:id="rId46"/>
    <p:sldId id="327" r:id="rId47"/>
    <p:sldId id="328" r:id="rId48"/>
    <p:sldId id="329" r:id="rId49"/>
    <p:sldId id="311" r:id="rId50"/>
    <p:sldId id="312" r:id="rId51"/>
    <p:sldId id="332" r:id="rId52"/>
    <p:sldId id="333" r:id="rId53"/>
    <p:sldId id="334" r:id="rId54"/>
    <p:sldId id="335" r:id="rId55"/>
    <p:sldId id="300" r:id="rId56"/>
    <p:sldId id="301" r:id="rId57"/>
    <p:sldId id="281" r:id="rId58"/>
    <p:sldId id="303" r:id="rId59"/>
    <p:sldId id="304" r:id="rId60"/>
    <p:sldId id="282" r:id="rId61"/>
    <p:sldId id="305" r:id="rId62"/>
    <p:sldId id="262" r:id="rId63"/>
    <p:sldId id="283" r:id="rId64"/>
    <p:sldId id="284" r:id="rId65"/>
    <p:sldId id="337" r:id="rId6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2147483421"/>
            <p14:sldId id="264"/>
            <p14:sldId id="336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  <p14:sldId id="257"/>
            <p14:sldId id="266"/>
            <p14:sldId id="285"/>
          </p14:sldIdLst>
        </p14:section>
        <p14:section name="Contrôle des cahiers" id="{D246771F-C8AA-4F75-BAD7-8024CAB55D79}">
          <p14:sldIdLst>
            <p14:sldId id="295"/>
            <p14:sldId id="267"/>
          </p14:sldIdLst>
        </p14:section>
        <p14:section name="Activation des prérequis" id="{8E8D053C-3AAA-4FF0-9D84-FCA59ECBA887}">
          <p14:sldIdLst>
            <p14:sldId id="296"/>
            <p14:sldId id="306"/>
            <p14:sldId id="307"/>
            <p14:sldId id="316"/>
            <p14:sldId id="317"/>
            <p14:sldId id="309"/>
            <p14:sldId id="310"/>
            <p14:sldId id="297"/>
          </p14:sldIdLst>
        </p14:section>
        <p14:section name="Déclaration de l’objectif" id="{096B6BF6-20D6-43DE-B358-982838B98259}">
          <p14:sldIdLst>
            <p14:sldId id="270"/>
            <p14:sldId id="271"/>
            <p14:sldId id="272"/>
          </p14:sldIdLst>
        </p14:section>
        <p14:section name="Modelage" id="{6D007598-4F88-4283-9E36-970C44D688AD}">
          <p14:sldIdLst>
            <p14:sldId id="298"/>
            <p14:sldId id="313"/>
            <p14:sldId id="259"/>
            <p14:sldId id="274"/>
            <p14:sldId id="275"/>
            <p14:sldId id="276"/>
            <p14:sldId id="277"/>
            <p14:sldId id="318"/>
          </p14:sldIdLst>
        </p14:section>
        <p14:section name="Pratique collective" id="{CF34AB29-930A-422C-8BB3-41EE66488593}">
          <p14:sldIdLst>
            <p14:sldId id="299"/>
            <p14:sldId id="260"/>
            <p14:sldId id="279"/>
            <p14:sldId id="322"/>
            <p14:sldId id="323"/>
            <p14:sldId id="324"/>
            <p14:sldId id="325"/>
            <p14:sldId id="326"/>
            <p14:sldId id="327"/>
            <p14:sldId id="328"/>
            <p14:sldId id="329"/>
            <p14:sldId id="311"/>
            <p14:sldId id="312"/>
            <p14:sldId id="332"/>
            <p14:sldId id="333"/>
            <p14:sldId id="334"/>
            <p14:sldId id="335"/>
          </p14:sldIdLst>
        </p14:section>
        <p14:section name="Pratique en binôme" id="{B5D45BF5-6276-4DCA-B0C6-B46ADF983B36}">
          <p14:sldIdLst>
            <p14:sldId id="300"/>
            <p14:sldId id="301"/>
            <p14:sldId id="281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83"/>
            <p14:sldId id="284"/>
            <p14:sldId id="33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082"/>
    <a:srgbClr val="1D6FA9"/>
    <a:srgbClr val="DCEAF7"/>
    <a:srgbClr val="7F7F7F"/>
    <a:srgbClr val="F19D19"/>
    <a:srgbClr val="DCE6F2"/>
    <a:srgbClr val="C8F5E8"/>
    <a:srgbClr val="E0EFE9"/>
    <a:srgbClr val="BFE0D2"/>
    <a:srgbClr val="94C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58" autoAdjust="0"/>
    <p:restoredTop sz="94660"/>
  </p:normalViewPr>
  <p:slideViewPr>
    <p:cSldViewPr snapToGrid="0">
      <p:cViewPr varScale="1">
        <p:scale>
          <a:sx n="71" d="100"/>
          <a:sy n="71" d="100"/>
        </p:scale>
        <p:origin x="53" y="2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4624" y="10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1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8.sv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fr-FR" sz="2133" b="1" kern="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fr-FR" sz="1600" b="1" kern="0" dirty="0">
              <a:solidFill>
                <a:srgbClr val="0F9ED5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F53C54E-E46B-BE6A-7090-B49A246EE5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1262063"/>
            <a:ext cx="11291888" cy="579732"/>
          </a:xfrm>
        </p:spPr>
        <p:txBody>
          <a:bodyPr anchor="ctr"/>
          <a:lstStyle>
            <a:lvl1pPr marL="228600" marR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000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85102E6-0455-3DD4-5369-92F47C665F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4800" y="2628796"/>
            <a:ext cx="2873247" cy="390525"/>
          </a:xfrm>
        </p:spPr>
        <p:txBody>
          <a:bodyPr anchor="ctr"/>
          <a:lstStyle>
            <a:lvl1pPr marL="228600" marR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1">
                <a:solidFill>
                  <a:srgbClr val="084F6A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</p:spTree>
    <p:extLst>
      <p:ext uri="{BB962C8B-B14F-4D97-AF65-F5344CB8AC3E}">
        <p14:creationId xmlns:p14="http://schemas.microsoft.com/office/powerpoint/2010/main" val="3914116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  <p:sldLayoutId id="2147483702" r:id="rId4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0.svg"/><Relationship Id="rId4" Type="http://schemas.openxmlformats.org/officeDocument/2006/relationships/image" Target="../media/image5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1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60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8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6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nKqNm9ug99VL6GK6mneZDdOGsalzPxTz?usp=drive_link" TargetMode="External"/><Relationship Id="rId1" Type="http://schemas.openxmlformats.org/officeDocument/2006/relationships/slideLayout" Target="../slideLayouts/slideLayout4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/>
        </p:nvGrpSpPr>
        <p:grpSpPr>
          <a:xfrm>
            <a:off x="271218" y="4592685"/>
            <a:ext cx="6693265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/>
        </p:nvGrpSpPr>
        <p:grpSpPr>
          <a:xfrm>
            <a:off x="271218" y="5289789"/>
            <a:ext cx="6693265" cy="522000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2120815" y="4591216"/>
            <a:ext cx="4843667" cy="521999"/>
          </a:xfrm>
          <a:prstGeom prst="rect">
            <a:avLst/>
          </a:prstGeom>
        </p:spPr>
        <p:txBody>
          <a:bodyPr anchor="ctr">
            <a:normAutofit fontScale="92500"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Les concepts de base de la géométrie dans le plan </a:t>
            </a:r>
            <a:endParaRPr lang="fr-MA" dirty="0">
              <a:solidFill>
                <a:schemeClr val="bg1"/>
              </a:solidFill>
            </a:endParaRPr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591216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7 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71217" y="5288319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Tâche 1 </a:t>
            </a:r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120815" y="5288319"/>
            <a:ext cx="4843667" cy="521999"/>
          </a:xfrm>
          <a:prstGeom prst="rect">
            <a:avLst/>
          </a:prstGeom>
        </p:spPr>
        <p:txBody>
          <a:bodyPr anchor="ctr">
            <a:normAutofit fontScale="92500" lnSpcReduction="10000"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b="1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Reconnaître et construire les objets géométriques de base 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3D6C9F6-A4AE-FD7F-9F87-F2778C4002A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réponse.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MA" dirty="0">
                <a:solidFill>
                  <a:schemeClr val="bg2">
                    <a:lumMod val="90000"/>
                  </a:schemeClr>
                </a:solidFill>
              </a:rPr>
              <a:t>L’enseignant incite les élèves à prendre conscient de ces comportement en classe </a:t>
            </a:r>
            <a:endParaRPr lang="fr-FR" dirty="0">
              <a:solidFill>
                <a:schemeClr val="bg2">
                  <a:lumMod val="90000"/>
                </a:schemeClr>
              </a:solidFill>
            </a:endParaRPr>
          </a:p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D9EE0F-7BF8-0933-E140-43035A87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une situation en classe. Que remarquez-vous ? Ce comportement est-il approprié ? Pourquoi ? Que faudrait-il améliorer ou changer ?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12EDA7-2AA9-F227-251C-248049C3776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 en justifiant leurs réponses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1663B590-049D-FBC5-115B-76383C1CE62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9E68E381-F390-CFAD-1EA5-DD3C65B47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6">
            <a:extLst>
              <a:ext uri="{FF2B5EF4-FFF2-40B4-BE49-F238E27FC236}">
                <a16:creationId xmlns:a16="http://schemas.microsoft.com/office/drawing/2014/main" id="{71E9D15B-3288-1418-8C55-D2D79C3AB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70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736DF-44D0-3B99-F897-8CD91D8AD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A38871-8CE2-E490-1DB3-76FEDC726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C’est un mauvais comportement. L’élève n’est pas attentif.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8A74BA-AD66-0C46-FC08-81F7652E937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2">
                    <a:lumMod val="90000"/>
                  </a:schemeClr>
                </a:solidFill>
              </a:rPr>
              <a:t>L’enseignant précise que les distracteurs perturbent l’attention et la concentration</a:t>
            </a:r>
          </a:p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F37BA870-5E81-76EE-1DF9-963D88858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0" name="ZoneTexte 10">
            <a:extLst>
              <a:ext uri="{FF2B5EF4-FFF2-40B4-BE49-F238E27FC236}">
                <a16:creationId xmlns:a16="http://schemas.microsoft.com/office/drawing/2014/main" id="{11F69D1D-4E87-AB30-D67D-E31013DC38CE}"/>
              </a:ext>
            </a:extLst>
          </p:cNvPr>
          <p:cNvSpPr txBox="1"/>
          <p:nvPr/>
        </p:nvSpPr>
        <p:spPr>
          <a:xfrm>
            <a:off x="3483763" y="5585777"/>
            <a:ext cx="6847353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867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L'élève est distrait pendant l'explication : il regarde ailleurs et ne prête pas attention à l'enseignant.</a:t>
            </a:r>
          </a:p>
        </p:txBody>
      </p:sp>
      <p:pic>
        <p:nvPicPr>
          <p:cNvPr id="11" name="Image 1">
            <a:extLst>
              <a:ext uri="{FF2B5EF4-FFF2-40B4-BE49-F238E27FC236}">
                <a16:creationId xmlns:a16="http://schemas.microsoft.com/office/drawing/2014/main" id="{04E7B0AF-C820-9B74-222E-D3EF51839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28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CEE50-4919-109A-9103-ADEE1E988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Voici le comportement attendu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CFC5FB-D0D2-0BEC-71D3-B8AA939D5F6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2">
                    <a:lumMod val="90000"/>
                  </a:schemeClr>
                </a:solidFill>
              </a:rPr>
              <a:t>L’attention et la concentration sont essentielles pour l’apprentissage</a:t>
            </a:r>
          </a:p>
          <a:p>
            <a:endParaRPr lang="fr-F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7AF1E7-AFBE-5E1F-1C5A-C784A9256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1667" y="1508086"/>
            <a:ext cx="4864456" cy="40305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97DCE9-10BF-C515-7002-3F9C70EF8331}"/>
              </a:ext>
            </a:extLst>
          </p:cNvPr>
          <p:cNvSpPr txBox="1"/>
          <p:nvPr/>
        </p:nvSpPr>
        <p:spPr>
          <a:xfrm>
            <a:off x="3473565" y="5694597"/>
            <a:ext cx="52806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fr-FR" sz="1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reconcentration</a:t>
            </a:r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passe aussi par le corps. Changer de posture envoie un signal d'alerte au cerveau pour l'inciter à écouter.</a:t>
            </a:r>
          </a:p>
        </p:txBody>
      </p:sp>
    </p:spTree>
    <p:extLst>
      <p:ext uri="{BB962C8B-B14F-4D97-AF65-F5344CB8AC3E}">
        <p14:creationId xmlns:p14="http://schemas.microsoft.com/office/powerpoint/2010/main" val="3539049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0" dirty="0"/>
              <a:t>On commence </a:t>
            </a:r>
            <a:r>
              <a:rPr lang="fr-FR" b="0" dirty="0">
                <a:solidFill>
                  <a:srgbClr val="000000"/>
                </a:solidFill>
                <a:latin typeface="-webkit-standard"/>
              </a:rPr>
              <a:t>par le </a:t>
            </a:r>
            <a:r>
              <a:rPr lang="fr-MA" b="0" dirty="0">
                <a:solidFill>
                  <a:srgbClr val="000000"/>
                </a:solidFill>
                <a:latin typeface="-webkit-standard"/>
              </a:rPr>
              <a:t>contrôle des outils de la géométrie </a:t>
            </a:r>
            <a:r>
              <a:rPr lang="fr-M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et </a:t>
            </a:r>
            <a:r>
              <a:rPr lang="fr-MA" b="0" i="0" u="none" strike="noStrike" dirty="0">
                <a:solidFill>
                  <a:srgbClr val="000000"/>
                </a:solidFill>
                <a:effectLst/>
              </a:rPr>
              <a:t>nommer chaque instrument</a:t>
            </a:r>
            <a:r>
              <a:rPr lang="fr-M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 (règle, </a:t>
            </a:r>
            <a:r>
              <a:rPr lang="fr-MA" b="0" dirty="0">
                <a:solidFill>
                  <a:srgbClr val="000000"/>
                </a:solidFill>
                <a:latin typeface="-webkit-standard"/>
              </a:rPr>
              <a:t>crayon,……</a:t>
            </a:r>
            <a:r>
              <a:rPr lang="fr-M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)</a:t>
            </a:r>
            <a:r>
              <a:rPr lang="fr-FR" b="0" dirty="0"/>
              <a:t>.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L’enseignant  vérifie que les élèves ont leurs outils de la géométrie : crayon ,règle et gomme </a:t>
            </a:r>
            <a:endParaRPr lang="fr-FR" dirty="0"/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5A86869-4804-9167-595A-E6082EDE83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225" y="2752373"/>
            <a:ext cx="3810000" cy="2133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786FA64-4CDB-1ABF-A82C-D45D79B758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775" y="1159271"/>
            <a:ext cx="4572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92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285E8-BBCA-DE15-6BFD-9B7DB9AB2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2F600-3F3E-1EB9-917A-5176E54D1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14C67AC-299E-C4D8-02C8-88FD22525B8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14F35B1-57EF-5F30-175B-D88558430AF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F5E27B1-232C-64D9-8D5D-BDE7B81EF27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5318624-5AC7-A98C-82D3-BCB2AD2DF5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6D83D202-2CC3-20D0-26AA-03EF8E57923D}"/>
              </a:ext>
            </a:extLst>
          </p:cNvPr>
          <p:cNvSpPr txBox="1"/>
          <p:nvPr/>
        </p:nvSpPr>
        <p:spPr>
          <a:xfrm>
            <a:off x="2333428" y="24288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r>
              <a:rPr lang="fr-MA" sz="1800" kern="0" dirty="0">
                <a:solidFill>
                  <a:srgbClr val="000000"/>
                </a:solidFill>
                <a:sym typeface="Calibri"/>
              </a:rPr>
              <a:t>J</a:t>
            </a:r>
            <a:r>
              <a:rPr lang="fr" sz="1800" kern="0" dirty="0">
                <a:solidFill>
                  <a:srgbClr val="000000"/>
                </a:solidFill>
                <a:sym typeface="Calibri"/>
              </a:rPr>
              <a:t>’utilise la règle pour tracer une ligne droite </a:t>
            </a:r>
            <a:endParaRPr lang="fr-FR" sz="1800" dirty="0">
              <a:solidFill>
                <a:prstClr val="black"/>
              </a:solidFill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C80C9B18-EE54-77B6-D5D7-511464BA5F7F}"/>
              </a:ext>
            </a:extLst>
          </p:cNvPr>
          <p:cNvSpPr/>
          <p:nvPr/>
        </p:nvSpPr>
        <p:spPr>
          <a:xfrm>
            <a:off x="2333428" y="3962760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3C611252-C0B8-3EBF-2EF0-B8781DA47C56}"/>
              </a:ext>
            </a:extLst>
          </p:cNvPr>
          <p:cNvSpPr/>
          <p:nvPr/>
        </p:nvSpPr>
        <p:spPr>
          <a:xfrm>
            <a:off x="7447736" y="3962760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897793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73F0D-FBD0-4726-CEB3-D25080497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5976CD-0965-FA05-C04E-C078B4EE2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</a:t>
            </a:r>
            <a:r>
              <a:rPr lang="fr-FR" sz="1050" i="1" dirty="0">
                <a:latin typeface="Calibri" panose="020F0502020204030204"/>
                <a:ea typeface="+mn-ea"/>
              </a:rPr>
              <a:t>Voici la réponse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0F43E3-43CE-551E-F9D8-56E51AE26C5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F98E640B-6F2B-4A00-DEE1-447FACC758EA}"/>
              </a:ext>
            </a:extLst>
          </p:cNvPr>
          <p:cNvSpPr txBox="1"/>
          <p:nvPr/>
        </p:nvSpPr>
        <p:spPr>
          <a:xfrm>
            <a:off x="2333428" y="24288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r>
              <a:rPr lang="fr-MA" sz="1800" kern="0" dirty="0">
                <a:solidFill>
                  <a:srgbClr val="000000"/>
                </a:solidFill>
                <a:sym typeface="Calibri"/>
              </a:rPr>
              <a:t>J</a:t>
            </a:r>
            <a:r>
              <a:rPr lang="fr" sz="1800" kern="0" dirty="0">
                <a:solidFill>
                  <a:srgbClr val="000000"/>
                </a:solidFill>
                <a:sym typeface="Calibri"/>
              </a:rPr>
              <a:t>’utilise la règle pour tracer une ligne droite </a:t>
            </a:r>
            <a:endParaRPr lang="fr-FR" sz="1800" dirty="0">
              <a:solidFill>
                <a:prstClr val="black"/>
              </a:solidFill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8FD8C3BD-72AB-EC4D-A0BC-CF5B2CAC490E}"/>
              </a:ext>
            </a:extLst>
          </p:cNvPr>
          <p:cNvSpPr/>
          <p:nvPr/>
        </p:nvSpPr>
        <p:spPr>
          <a:xfrm>
            <a:off x="2333428" y="4043782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A19F084E-7F63-EC70-FC82-895881779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5450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966AC-1456-DC56-5A4F-56C697466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558958-7ADE-E6B3-6D11-BE1EF2CC3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61C43C9-743A-28C8-6386-B6F741EF71F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2DA1999-6F55-D216-B6B4-ACDD91BAC16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762A739-FE87-ED92-2B4A-9306BF608B2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A271E1A-80A3-D143-224D-D1D0B1BFFA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D6F0D051-1580-9075-E5FA-319A5B6F4719}"/>
              </a:ext>
            </a:extLst>
          </p:cNvPr>
          <p:cNvSpPr txBox="1"/>
          <p:nvPr/>
        </p:nvSpPr>
        <p:spPr>
          <a:xfrm>
            <a:off x="2333428" y="24288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r>
              <a:rPr lang="fr-MA" sz="1800" kern="0" dirty="0">
                <a:solidFill>
                  <a:srgbClr val="000000"/>
                </a:solidFill>
                <a:sym typeface="Calibri"/>
              </a:rPr>
              <a:t>P</a:t>
            </a:r>
            <a:r>
              <a:rPr lang="fr" sz="1800" kern="0" dirty="0" err="1">
                <a:solidFill>
                  <a:srgbClr val="000000"/>
                </a:solidFill>
                <a:sym typeface="Calibri"/>
              </a:rPr>
              <a:t>our</a:t>
            </a:r>
            <a:r>
              <a:rPr lang="fr" sz="1800" kern="0" dirty="0">
                <a:solidFill>
                  <a:srgbClr val="000000"/>
                </a:solidFill>
                <a:sym typeface="Calibri"/>
              </a:rPr>
              <a:t> tracer des figures géométriques , j’utilise mon stylo </a:t>
            </a:r>
            <a:endParaRPr lang="fr-FR" sz="1800" dirty="0">
              <a:solidFill>
                <a:prstClr val="black"/>
              </a:solidFill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51AD74C7-37A6-7017-59FD-575959F539B5}"/>
              </a:ext>
            </a:extLst>
          </p:cNvPr>
          <p:cNvSpPr/>
          <p:nvPr/>
        </p:nvSpPr>
        <p:spPr>
          <a:xfrm>
            <a:off x="2333428" y="4059575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036C9AB5-5363-81E1-06CC-BF058483D9C5}"/>
              </a:ext>
            </a:extLst>
          </p:cNvPr>
          <p:cNvSpPr/>
          <p:nvPr/>
        </p:nvSpPr>
        <p:spPr>
          <a:xfrm>
            <a:off x="7447736" y="4059574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553361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30EF6-961D-9E94-4AE7-A757033EE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2B38F6-F72B-8352-183A-648E30A78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Voici la réponse: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0553A1B-9BBB-FBDF-6812-5932F5698D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BCA0D883-0494-1760-4EEC-BDFC95546015}"/>
              </a:ext>
            </a:extLst>
          </p:cNvPr>
          <p:cNvSpPr txBox="1"/>
          <p:nvPr/>
        </p:nvSpPr>
        <p:spPr>
          <a:xfrm>
            <a:off x="2333428" y="24288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r>
              <a:rPr lang="fr-MA" sz="1800" kern="0" dirty="0">
                <a:solidFill>
                  <a:srgbClr val="000000"/>
                </a:solidFill>
                <a:sym typeface="Calibri"/>
              </a:rPr>
              <a:t>P</a:t>
            </a:r>
            <a:r>
              <a:rPr lang="fr" sz="1800" kern="0" dirty="0" err="1">
                <a:solidFill>
                  <a:srgbClr val="000000"/>
                </a:solidFill>
                <a:sym typeface="Calibri"/>
              </a:rPr>
              <a:t>our</a:t>
            </a:r>
            <a:r>
              <a:rPr lang="fr" sz="1800" kern="0" dirty="0">
                <a:solidFill>
                  <a:srgbClr val="000000"/>
                </a:solidFill>
                <a:sym typeface="Calibri"/>
              </a:rPr>
              <a:t> tracer des figures géométriques ,j’utilise mon stylo </a:t>
            </a:r>
            <a:endParaRPr lang="fr-FR" sz="1800" dirty="0">
              <a:solidFill>
                <a:prstClr val="black"/>
              </a:solidFill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A788499-2CBB-C079-9A2C-5D87ACF4DB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Google Shape;267;p44">
            <a:extLst>
              <a:ext uri="{FF2B5EF4-FFF2-40B4-BE49-F238E27FC236}">
                <a16:creationId xmlns:a16="http://schemas.microsoft.com/office/drawing/2014/main" id="{A9E67776-A542-A561-FBDA-7EC647CFA9BF}"/>
              </a:ext>
            </a:extLst>
          </p:cNvPr>
          <p:cNvSpPr/>
          <p:nvPr/>
        </p:nvSpPr>
        <p:spPr>
          <a:xfrm>
            <a:off x="7447736" y="4055357"/>
            <a:ext cx="1978411" cy="72658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532879" y="5398397"/>
            <a:ext cx="7019636" cy="400110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MA" sz="20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P</a:t>
            </a:r>
            <a:r>
              <a:rPr lang="fr" sz="20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our tracer des figures géométriques ,j’utilise mon </a:t>
            </a:r>
            <a:r>
              <a:rPr lang="fr" sz="2000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crayon</a:t>
            </a:r>
            <a:r>
              <a:rPr lang="fr" sz="20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</a:t>
            </a:r>
            <a:endParaRPr lang="fr-FR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2530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CFA97-95F8-D298-AAB0-A9889DC54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200" i="1" dirty="0">
                <a:ea typeface="+mn-ea"/>
              </a:rPr>
              <a:t>Observez puis tracez  trois points alignés  P;Q et R 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D059B-E1E9-7E0A-1426-60A682D8939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2">
                    <a:lumMod val="75000"/>
                  </a:schemeClr>
                </a:solidFill>
              </a:rPr>
              <a:t>L’enseignant explique comment on marque un point puis comment on trace trois points alignés puis donne 30s aux élèves pour réfléchir, puis invite deux ou trois d'entre eux à répondre.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C6A76D-C609-3FCD-D2FB-7EF6C1A8971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6E733ED-3E1B-8B45-8882-A23FF61BE2F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300CD8D-D1F0-2A4E-0066-8B7DA65EA39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3B81B6F4-DD0A-3C47-2DD5-DA43337103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592" y="1019121"/>
            <a:ext cx="9324715" cy="5463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2262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79C2D-56E3-AA5F-F175-B2A2874DD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51647-318E-DFA9-10D3-75A80F744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050" i="1" dirty="0">
                <a:ea typeface="+mn-ea"/>
              </a:rPr>
              <a:t>Voici la réponse : vous devez utiliser une règle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106E6A-E39B-F0DB-7A69-9BEFAB65055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11096" y="541034"/>
            <a:ext cx="10529705" cy="268287"/>
          </a:xfrm>
        </p:spPr>
        <p:txBody>
          <a:bodyPr/>
          <a:lstStyle/>
          <a:p>
            <a:r>
              <a:rPr lang="fr-FR" dirty="0">
                <a:solidFill>
                  <a:schemeClr val="bg2">
                    <a:lumMod val="75000"/>
                  </a:schemeClr>
                </a:solidFill>
              </a:rPr>
              <a:t>L’enseignant affiche et explique les réponses.</a:t>
            </a:r>
          </a:p>
        </p:txBody>
      </p:sp>
      <p:pic>
        <p:nvPicPr>
          <p:cNvPr id="17" name="Image 8">
            <a:extLst>
              <a:ext uri="{FF2B5EF4-FFF2-40B4-BE49-F238E27FC236}">
                <a16:creationId xmlns:a16="http://schemas.microsoft.com/office/drawing/2014/main" id="{7EBE11A9-8DD5-4B26-33EC-E558E01D0E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CF1BEFA-B89C-5931-1D52-2D4FDF2EA2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592" y="1019121"/>
            <a:ext cx="9324715" cy="5463066"/>
          </a:xfrm>
          <a:prstGeom prst="rect">
            <a:avLst/>
          </a:prstGeom>
        </p:spPr>
      </p:pic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8B8EA1C8-1FC2-41B2-815D-A0CBE185BC54}"/>
              </a:ext>
            </a:extLst>
          </p:cNvPr>
          <p:cNvCxnSpPr/>
          <p:nvPr/>
        </p:nvCxnSpPr>
        <p:spPr>
          <a:xfrm>
            <a:off x="2488557" y="5127585"/>
            <a:ext cx="6944810" cy="995423"/>
          </a:xfrm>
          <a:prstGeom prst="line">
            <a:avLst/>
          </a:prstGeom>
          <a:ln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Ellipse 5">
            <a:extLst>
              <a:ext uri="{FF2B5EF4-FFF2-40B4-BE49-F238E27FC236}">
                <a16:creationId xmlns:a16="http://schemas.microsoft.com/office/drawing/2014/main" id="{5B045EE5-C718-7543-3382-4B467DBFB0B4}"/>
              </a:ext>
            </a:extLst>
          </p:cNvPr>
          <p:cNvSpPr/>
          <p:nvPr/>
        </p:nvSpPr>
        <p:spPr>
          <a:xfrm>
            <a:off x="3692324" y="5254907"/>
            <a:ext cx="104172" cy="104172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DC531B1F-F470-314A-54D0-9AD81A5A2B77}"/>
              </a:ext>
            </a:extLst>
          </p:cNvPr>
          <p:cNvSpPr/>
          <p:nvPr/>
        </p:nvSpPr>
        <p:spPr>
          <a:xfrm>
            <a:off x="6611073" y="5663879"/>
            <a:ext cx="104172" cy="104172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6BBFD119-D89F-0366-7E50-BECE93696793}"/>
              </a:ext>
            </a:extLst>
          </p:cNvPr>
          <p:cNvSpPr/>
          <p:nvPr/>
        </p:nvSpPr>
        <p:spPr>
          <a:xfrm>
            <a:off x="7782046" y="5848525"/>
            <a:ext cx="104172" cy="104172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296A71C-A15C-50B3-1FB2-E3211F25CBDE}"/>
              </a:ext>
            </a:extLst>
          </p:cNvPr>
          <p:cNvSpPr txBox="1"/>
          <p:nvPr/>
        </p:nvSpPr>
        <p:spPr>
          <a:xfrm>
            <a:off x="3447738" y="5359079"/>
            <a:ext cx="5096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41674CC-C550-5769-E38C-DE4AE30CF6D4}"/>
              </a:ext>
            </a:extLst>
          </p:cNvPr>
          <p:cNvSpPr txBox="1"/>
          <p:nvPr/>
        </p:nvSpPr>
        <p:spPr>
          <a:xfrm>
            <a:off x="6356240" y="5838879"/>
            <a:ext cx="5096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Q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D9E7529-439E-0B3A-259B-4B4A4B5F4CB4}"/>
              </a:ext>
            </a:extLst>
          </p:cNvPr>
          <p:cNvSpPr txBox="1"/>
          <p:nvPr/>
        </p:nvSpPr>
        <p:spPr>
          <a:xfrm>
            <a:off x="7724934" y="5359079"/>
            <a:ext cx="5096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41227372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653F-4A6A-1321-8932-7EA9B4CC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ce que vous devez retenir jusqu’ici: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A94F6A-E3A6-DEDE-13D5-86ECA1D49A3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04315" y="1019121"/>
            <a:ext cx="11174095" cy="5264150"/>
          </a:xfrm>
        </p:spPr>
        <p:txBody>
          <a:bodyPr/>
          <a:lstStyle/>
          <a:p>
            <a:r>
              <a:rPr lang="fr-FR" dirty="0"/>
              <a:t>On marque un point avec un crayon et on le nomme par une lettre majuscule :</a:t>
            </a:r>
          </a:p>
          <a:p>
            <a:pPr marL="0" indent="0">
              <a:buNone/>
            </a:pPr>
            <a:r>
              <a:rPr lang="fr-FR" dirty="0">
                <a:solidFill>
                  <a:srgbClr val="FFFF00"/>
                </a:solidFill>
              </a:rPr>
              <a:t>                                                                      </a:t>
            </a:r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  <a:p>
            <a:r>
              <a:rPr lang="fr-FR" dirty="0"/>
              <a:t>On trace trois points alignés avec un crayon et une règle:</a:t>
            </a:r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 voici trois points A;B et C non alignés :</a:t>
            </a:r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8C3318-3A21-BB1F-19F6-3DD7EFF9DC3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2">
                    <a:lumMod val="75000"/>
                  </a:schemeClr>
                </a:solidFill>
              </a:rPr>
              <a:t>L’enseignant refait un feed-back sur ce qu’il faut retenir </a:t>
            </a:r>
          </a:p>
        </p:txBody>
      </p:sp>
      <p:sp>
        <p:nvSpPr>
          <p:cNvPr id="5" name="Multiplication 4">
            <a:extLst>
              <a:ext uri="{FF2B5EF4-FFF2-40B4-BE49-F238E27FC236}">
                <a16:creationId xmlns:a16="http://schemas.microsoft.com/office/drawing/2014/main" id="{80C94923-7F37-D08E-B3D7-97FE7D50B287}"/>
              </a:ext>
            </a:extLst>
          </p:cNvPr>
          <p:cNvSpPr/>
          <p:nvPr/>
        </p:nvSpPr>
        <p:spPr>
          <a:xfrm>
            <a:off x="10028503" y="1020949"/>
            <a:ext cx="520861" cy="601884"/>
          </a:xfrm>
          <a:prstGeom prst="mathMultiply">
            <a:avLst>
              <a:gd name="adj1" fmla="val 5742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6E35C3D-9AEA-1BC7-8DDE-76BEB192D7B2}"/>
              </a:ext>
            </a:extLst>
          </p:cNvPr>
          <p:cNvSpPr txBox="1"/>
          <p:nvPr/>
        </p:nvSpPr>
        <p:spPr>
          <a:xfrm>
            <a:off x="10435262" y="1339181"/>
            <a:ext cx="5208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400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324450C1-D3C5-A658-B518-5D36FF20B7AD}"/>
              </a:ext>
            </a:extLst>
          </p:cNvPr>
          <p:cNvSpPr/>
          <p:nvPr/>
        </p:nvSpPr>
        <p:spPr>
          <a:xfrm>
            <a:off x="8765251" y="1131415"/>
            <a:ext cx="150471" cy="167649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747998F-4E11-5E9C-3363-0A62E3A4ADAA}"/>
              </a:ext>
            </a:extLst>
          </p:cNvPr>
          <p:cNvSpPr txBox="1"/>
          <p:nvPr/>
        </p:nvSpPr>
        <p:spPr>
          <a:xfrm>
            <a:off x="8832790" y="1125041"/>
            <a:ext cx="5208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400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80C8A94-B39E-C016-D101-7F65DFE44D70}"/>
              </a:ext>
            </a:extLst>
          </p:cNvPr>
          <p:cNvSpPr txBox="1"/>
          <p:nvPr/>
        </p:nvSpPr>
        <p:spPr>
          <a:xfrm>
            <a:off x="9322482" y="1139126"/>
            <a:ext cx="5469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Ou 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0322A31B-6098-A0A7-2FE2-364CE2E5FD37}"/>
              </a:ext>
            </a:extLst>
          </p:cNvPr>
          <p:cNvCxnSpPr/>
          <p:nvPr/>
        </p:nvCxnSpPr>
        <p:spPr>
          <a:xfrm flipV="1">
            <a:off x="5706319" y="2442258"/>
            <a:ext cx="5486400" cy="1527858"/>
          </a:xfrm>
          <a:prstGeom prst="line">
            <a:avLst/>
          </a:prstGeom>
          <a:ln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Ellipse 11">
            <a:extLst>
              <a:ext uri="{FF2B5EF4-FFF2-40B4-BE49-F238E27FC236}">
                <a16:creationId xmlns:a16="http://schemas.microsoft.com/office/drawing/2014/main" id="{3CEC479E-817C-75F2-3AB4-C51059BF9140}"/>
              </a:ext>
            </a:extLst>
          </p:cNvPr>
          <p:cNvSpPr/>
          <p:nvPr/>
        </p:nvSpPr>
        <p:spPr>
          <a:xfrm>
            <a:off x="7164729" y="3469888"/>
            <a:ext cx="115747" cy="164563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F00C6188-3A99-8370-03A1-0CE533C37A5B}"/>
              </a:ext>
            </a:extLst>
          </p:cNvPr>
          <p:cNvSpPr/>
          <p:nvPr/>
        </p:nvSpPr>
        <p:spPr>
          <a:xfrm>
            <a:off x="9428736" y="2845951"/>
            <a:ext cx="115747" cy="164563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3C7FEBE6-6F76-E06D-B9A2-2B83761E2D39}"/>
              </a:ext>
            </a:extLst>
          </p:cNvPr>
          <p:cNvSpPr/>
          <p:nvPr/>
        </p:nvSpPr>
        <p:spPr>
          <a:xfrm>
            <a:off x="8090705" y="3197212"/>
            <a:ext cx="115747" cy="164563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76786EAF-462A-2FF5-8158-5767875C1E2B}"/>
              </a:ext>
            </a:extLst>
          </p:cNvPr>
          <p:cNvSpPr/>
          <p:nvPr/>
        </p:nvSpPr>
        <p:spPr>
          <a:xfrm>
            <a:off x="6357759" y="5556787"/>
            <a:ext cx="115747" cy="164563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E41FF2DB-75DF-7E0F-B436-13AE43371286}"/>
              </a:ext>
            </a:extLst>
          </p:cNvPr>
          <p:cNvSpPr/>
          <p:nvPr/>
        </p:nvSpPr>
        <p:spPr>
          <a:xfrm>
            <a:off x="9834976" y="4598888"/>
            <a:ext cx="115747" cy="164563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6E696827-E043-BFE1-2958-47912BF2262C}"/>
              </a:ext>
            </a:extLst>
          </p:cNvPr>
          <p:cNvSpPr/>
          <p:nvPr/>
        </p:nvSpPr>
        <p:spPr>
          <a:xfrm>
            <a:off x="8449519" y="6039425"/>
            <a:ext cx="115747" cy="164563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06B377C-DB67-625D-D7B8-481B57F2FEEE}"/>
              </a:ext>
            </a:extLst>
          </p:cNvPr>
          <p:cNvSpPr txBox="1"/>
          <p:nvPr/>
        </p:nvSpPr>
        <p:spPr>
          <a:xfrm>
            <a:off x="6473506" y="5301205"/>
            <a:ext cx="3902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CE74789-EA7E-6FF7-28C4-8BF95ED7C686}"/>
              </a:ext>
            </a:extLst>
          </p:cNvPr>
          <p:cNvSpPr txBox="1"/>
          <p:nvPr/>
        </p:nvSpPr>
        <p:spPr>
          <a:xfrm>
            <a:off x="10044981" y="4415912"/>
            <a:ext cx="3902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B5A48D6-E8B6-296E-619F-37249A71F2D9}"/>
              </a:ext>
            </a:extLst>
          </p:cNvPr>
          <p:cNvSpPr txBox="1"/>
          <p:nvPr/>
        </p:nvSpPr>
        <p:spPr>
          <a:xfrm>
            <a:off x="8637650" y="5853715"/>
            <a:ext cx="3902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2745659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196E3F-9CD2-DEEA-A12B-B61E5CCB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Exprimez vos avis: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5044B5-AC58-0818-8785-9884D0BA5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donne 30s aux élèves pour réfléchir, puis invite deux ou trois d'entre eux à s’exprimer (la ligne n’est pas droite ).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B91FED8-C717-306E-32F3-B94F84117236}"/>
              </a:ext>
            </a:extLst>
          </p:cNvPr>
          <p:cNvSpPr/>
          <p:nvPr/>
        </p:nvSpPr>
        <p:spPr>
          <a:xfrm>
            <a:off x="872748" y="1019122"/>
            <a:ext cx="9275593" cy="536668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AC6C75D-1B4E-2832-FBAD-FF23E4CD0D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2122" y="1363161"/>
            <a:ext cx="6416844" cy="4678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0236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 la fin de cette séance, vous serez capables de: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4EA4B3D-C5A8-E4EC-ADF3-C1DBE765D7C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donne des exemples d’objets géométriques en question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8CE0C3EB-3558-15A6-B86E-F866E8D3E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0D94698-1125-ADFD-0132-E121DBDB57F3}"/>
              </a:ext>
            </a:extLst>
          </p:cNvPr>
          <p:cNvSpPr/>
          <p:nvPr/>
        </p:nvSpPr>
        <p:spPr>
          <a:xfrm>
            <a:off x="872748" y="2214125"/>
            <a:ext cx="9741237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DE43B72-94D4-B38A-2320-45BA4551F9DB}"/>
              </a:ext>
            </a:extLst>
          </p:cNvPr>
          <p:cNvSpPr txBox="1"/>
          <p:nvPr/>
        </p:nvSpPr>
        <p:spPr>
          <a:xfrm>
            <a:off x="1355118" y="2402818"/>
            <a:ext cx="8923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800" b="1" dirty="0">
                <a:effectLst/>
                <a:latin typeface="Calibri" panose="020F0502020204030204" pitchFamily="34" charset="0"/>
              </a:rPr>
              <a:t>Reconnaître et construire les objets géométriques de base comme les droites, les demi-droites et les segments 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55367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15602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A5A88-C535-1E31-A303-ACE52146A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4AA1DB-B099-DD36-86F5-121235085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vous montre comment je trace la droite AC :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3CFA937-3C45-41A1-0FEF-19A4B1FF7CA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35FA2614-79CB-E18F-7165-C39EE5AACC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8583" y="1184223"/>
            <a:ext cx="5602579" cy="5005439"/>
          </a:xfrm>
          <a:prstGeom prst="rect">
            <a:avLst/>
          </a:prstGeom>
        </p:spPr>
      </p:pic>
      <p:sp>
        <p:nvSpPr>
          <p:cNvPr id="54" name="ZoneTexte 53">
            <a:extLst>
              <a:ext uri="{FF2B5EF4-FFF2-40B4-BE49-F238E27FC236}">
                <a16:creationId xmlns:a16="http://schemas.microsoft.com/office/drawing/2014/main" id="{76DAB2F1-C52C-23F4-4DAF-ADD43EE2B1E1}"/>
              </a:ext>
            </a:extLst>
          </p:cNvPr>
          <p:cNvSpPr txBox="1"/>
          <p:nvPr/>
        </p:nvSpPr>
        <p:spPr>
          <a:xfrm>
            <a:off x="659567" y="1484026"/>
            <a:ext cx="2486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Pour tracer la droite AC :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7C8E32D5-6C54-3746-7EF9-21300CAC8962}"/>
              </a:ext>
            </a:extLst>
          </p:cNvPr>
          <p:cNvSpPr txBox="1"/>
          <p:nvPr/>
        </p:nvSpPr>
        <p:spPr>
          <a:xfrm>
            <a:off x="674557" y="2398426"/>
            <a:ext cx="45547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J’utilise ma règle et mon crayon et je trace une</a:t>
            </a:r>
          </a:p>
          <a:p>
            <a:pPr algn="l"/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 ligne droite passant par A et C </a:t>
            </a: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B8FF5151-C6A8-E2EE-D537-86ABEF138510}"/>
              </a:ext>
            </a:extLst>
          </p:cNvPr>
          <p:cNvSpPr txBox="1"/>
          <p:nvPr/>
        </p:nvSpPr>
        <p:spPr>
          <a:xfrm>
            <a:off x="644577" y="3702570"/>
            <a:ext cx="41967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N’oubliez pas une droite n’a ni début ni fin </a:t>
            </a:r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6A3A0BF9-3673-0929-6AF5-B488913E9535}"/>
              </a:ext>
            </a:extLst>
          </p:cNvPr>
          <p:cNvCxnSpPr/>
          <p:nvPr/>
        </p:nvCxnSpPr>
        <p:spPr>
          <a:xfrm flipV="1">
            <a:off x="6897355" y="2158584"/>
            <a:ext cx="4824000" cy="79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B6D1775B-FCA8-8D3D-DB53-D293626B5CF8}"/>
              </a:ext>
            </a:extLst>
          </p:cNvPr>
          <p:cNvSpPr txBox="1"/>
          <p:nvPr/>
        </p:nvSpPr>
        <p:spPr>
          <a:xfrm>
            <a:off x="919387" y="608033"/>
            <a:ext cx="56877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200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L’enseignant attire l’attention des élèves que la ligne doit dépasser les deux points A et C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629642" y="5020031"/>
            <a:ext cx="426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N’oubliez pas qu’une droite est illimité de deux côtés </a:t>
            </a:r>
          </a:p>
        </p:txBody>
      </p:sp>
      <p:pic>
        <p:nvPicPr>
          <p:cNvPr id="6" name="Graphique 5" descr="Point d’exclamation avec un remplissage uni">
            <a:extLst>
              <a:ext uri="{FF2B5EF4-FFF2-40B4-BE49-F238E27FC236}">
                <a16:creationId xmlns:a16="http://schemas.microsoft.com/office/drawing/2014/main" id="{D7B0A854-8C17-34F5-8ED6-4B5CBD2725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2187" y="481351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71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  <p:bldP spid="56" grpId="0"/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Voici comment je trace la demi droite BE: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 explique et montre que la demi-droite commence en B et doit dépasser le point E 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7DC6895-A76E-1A4D-4EFB-504C8AAF19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862" y="1410906"/>
            <a:ext cx="4051300" cy="36195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77497C5-3524-B022-8656-F0F6A76549F7}"/>
              </a:ext>
            </a:extLst>
          </p:cNvPr>
          <p:cNvSpPr txBox="1"/>
          <p:nvPr/>
        </p:nvSpPr>
        <p:spPr>
          <a:xfrm>
            <a:off x="879676" y="1423686"/>
            <a:ext cx="3022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pour tracer la demi-droite BE 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6D63147-04CB-3944-BD5C-D291AB40E7B7}"/>
              </a:ext>
            </a:extLst>
          </p:cNvPr>
          <p:cNvSpPr txBox="1"/>
          <p:nvPr/>
        </p:nvSpPr>
        <p:spPr>
          <a:xfrm>
            <a:off x="937549" y="2453833"/>
            <a:ext cx="52604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Je prends mon crayon et ma règle et je trace une ligne</a:t>
            </a:r>
          </a:p>
          <a:p>
            <a:pPr algn="l"/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Droite commençant par B et passant par le points E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BA89063-D431-6369-AC29-4E7769BBBEE0}"/>
              </a:ext>
            </a:extLst>
          </p:cNvPr>
          <p:cNvSpPr txBox="1"/>
          <p:nvPr/>
        </p:nvSpPr>
        <p:spPr>
          <a:xfrm>
            <a:off x="925975" y="3889094"/>
            <a:ext cx="56843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Une demi droite a un début qui s’appelle </a:t>
            </a: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origine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 ici c’est B </a:t>
            </a:r>
          </a:p>
          <a:p>
            <a:pPr algn="l"/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Mais elle n’a pas de fin 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34DCC6E4-1CA5-8344-B61D-CBC477ED494F}"/>
              </a:ext>
            </a:extLst>
          </p:cNvPr>
          <p:cNvCxnSpPr/>
          <p:nvPr/>
        </p:nvCxnSpPr>
        <p:spPr>
          <a:xfrm flipH="1">
            <a:off x="7928659" y="3061503"/>
            <a:ext cx="1548000" cy="194400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2610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E26B48-DD49-8FA5-73A7-1D7C654F7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comment je trace le segment CD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CD2DE6D-ECBF-D8D8-C993-4DE93740D2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2">
                    <a:lumMod val="75000"/>
                  </a:schemeClr>
                </a:solidFill>
              </a:rPr>
              <a:t>L’enseignant explique puis montre que le segment CD commence en C et se termine en D: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4EAB9DA-654D-F7BF-3AF3-BC2CD2CCDBC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4E0B19C-9ACD-A6E6-7C5F-DDC5A8B100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8583" y="1184223"/>
            <a:ext cx="5602579" cy="500543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79202665-310E-022F-2885-8748988A5405}"/>
              </a:ext>
            </a:extLst>
          </p:cNvPr>
          <p:cNvSpPr txBox="1"/>
          <p:nvPr/>
        </p:nvSpPr>
        <p:spPr>
          <a:xfrm>
            <a:off x="682906" y="1770927"/>
            <a:ext cx="2750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Pour tracer le segment CD 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CE4C59-1404-E504-7E77-B43D5B27788C}"/>
              </a:ext>
            </a:extLst>
          </p:cNvPr>
          <p:cNvSpPr txBox="1"/>
          <p:nvPr/>
        </p:nvSpPr>
        <p:spPr>
          <a:xfrm>
            <a:off x="752354" y="2916820"/>
            <a:ext cx="47082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Je prends mon crayon et ma règle puis je trace </a:t>
            </a:r>
          </a:p>
          <a:p>
            <a:pPr algn="l"/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une ligne commençant par D et se termine en C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E1BED9C-70A6-6995-D2B6-08607821FF6F}"/>
              </a:ext>
            </a:extLst>
          </p:cNvPr>
          <p:cNvSpPr txBox="1"/>
          <p:nvPr/>
        </p:nvSpPr>
        <p:spPr>
          <a:xfrm>
            <a:off x="682906" y="5118216"/>
            <a:ext cx="49824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Un segment a un début et une fin </a:t>
            </a:r>
          </a:p>
          <a:p>
            <a:pPr algn="l"/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Les deux points D et C sont appelés les </a:t>
            </a: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extrémités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2E85A1F4-6646-FE94-CDCB-130813A3D5CB}"/>
              </a:ext>
            </a:extLst>
          </p:cNvPr>
          <p:cNvCxnSpPr/>
          <p:nvPr/>
        </p:nvCxnSpPr>
        <p:spPr>
          <a:xfrm flipV="1">
            <a:off x="10232019" y="2268638"/>
            <a:ext cx="900000" cy="2160000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ZoneTexte 4"/>
          <p:cNvSpPr txBox="1"/>
          <p:nvPr/>
        </p:nvSpPr>
        <p:spPr>
          <a:xfrm>
            <a:off x="682906" y="3985769"/>
            <a:ext cx="50388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Un segment est délimité par deux points appelés les extrémités</a:t>
            </a:r>
          </a:p>
        </p:txBody>
      </p:sp>
    </p:spTree>
    <p:extLst>
      <p:ext uri="{BB962C8B-B14F-4D97-AF65-F5344CB8AC3E}">
        <p14:creationId xmlns:p14="http://schemas.microsoft.com/office/powerpoint/2010/main" val="92536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ED4DC-4D24-49F9-47BD-729AD9D43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comment je place le point F sur la droite AC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BD8B40-CD58-1B43-CB76-A861CE5E35E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qu’il y a plusieurs endroits pour placer le point F et que les points F,A et C doivent être alignés: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669E6B1-1B70-976E-CBEA-81DA3071FB5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9B44926B-6A18-50E0-0C47-BC973EE40AB7}"/>
              </a:ext>
            </a:extLst>
          </p:cNvPr>
          <p:cNvGrpSpPr/>
          <p:nvPr/>
        </p:nvGrpSpPr>
        <p:grpSpPr>
          <a:xfrm>
            <a:off x="5268777" y="1357844"/>
            <a:ext cx="5602579" cy="5005439"/>
            <a:chOff x="6288583" y="1184223"/>
            <a:chExt cx="5602579" cy="5005439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1FE4035A-05B4-316B-56FB-BD88D9639C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8583" y="1184223"/>
              <a:ext cx="5602579" cy="5005439"/>
            </a:xfrm>
            <a:prstGeom prst="rect">
              <a:avLst/>
            </a:prstGeom>
          </p:spPr>
        </p:pic>
        <p:cxnSp>
          <p:nvCxnSpPr>
            <p:cNvPr id="5" name="Connecteur droit 4">
              <a:extLst>
                <a:ext uri="{FF2B5EF4-FFF2-40B4-BE49-F238E27FC236}">
                  <a16:creationId xmlns:a16="http://schemas.microsoft.com/office/drawing/2014/main" id="{20AC2C13-51A9-ADE2-6C34-CD34E73684C6}"/>
                </a:ext>
              </a:extLst>
            </p:cNvPr>
            <p:cNvCxnSpPr/>
            <p:nvPr/>
          </p:nvCxnSpPr>
          <p:spPr>
            <a:xfrm flipV="1">
              <a:off x="6897355" y="2158584"/>
              <a:ext cx="4824000" cy="7920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Moins 6">
            <a:extLst>
              <a:ext uri="{FF2B5EF4-FFF2-40B4-BE49-F238E27FC236}">
                <a16:creationId xmlns:a16="http://schemas.microsoft.com/office/drawing/2014/main" id="{91E10287-E404-D672-9282-25B3F54B0741}"/>
              </a:ext>
            </a:extLst>
          </p:cNvPr>
          <p:cNvSpPr/>
          <p:nvPr/>
        </p:nvSpPr>
        <p:spPr>
          <a:xfrm>
            <a:off x="6096000" y="2743200"/>
            <a:ext cx="72791" cy="685800"/>
          </a:xfrm>
          <a:prstGeom prst="mathMinus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Moins 7">
            <a:extLst>
              <a:ext uri="{FF2B5EF4-FFF2-40B4-BE49-F238E27FC236}">
                <a16:creationId xmlns:a16="http://schemas.microsoft.com/office/drawing/2014/main" id="{78DB8670-E3EC-C8A4-33ED-EAB06DB2C41E}"/>
              </a:ext>
            </a:extLst>
          </p:cNvPr>
          <p:cNvSpPr/>
          <p:nvPr/>
        </p:nvSpPr>
        <p:spPr>
          <a:xfrm flipH="1">
            <a:off x="8682940" y="2181732"/>
            <a:ext cx="54014" cy="942471"/>
          </a:xfrm>
          <a:prstGeom prst="mathMinus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Moins 9">
            <a:extLst>
              <a:ext uri="{FF2B5EF4-FFF2-40B4-BE49-F238E27FC236}">
                <a16:creationId xmlns:a16="http://schemas.microsoft.com/office/drawing/2014/main" id="{48BE5B0E-2626-6BD4-FC51-2921D427E3B7}"/>
              </a:ext>
            </a:extLst>
          </p:cNvPr>
          <p:cNvSpPr/>
          <p:nvPr/>
        </p:nvSpPr>
        <p:spPr>
          <a:xfrm>
            <a:off x="10498236" y="2000839"/>
            <a:ext cx="45719" cy="792000"/>
          </a:xfrm>
          <a:prstGeom prst="mathMinus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DCBFBB3-F504-C92A-8C0A-33E3D6F62052}"/>
              </a:ext>
            </a:extLst>
          </p:cNvPr>
          <p:cNvSpPr txBox="1"/>
          <p:nvPr/>
        </p:nvSpPr>
        <p:spPr>
          <a:xfrm>
            <a:off x="5943084" y="3155659"/>
            <a:ext cx="4514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545433A-DB7A-5ABF-B34D-5AC77548B723}"/>
              </a:ext>
            </a:extLst>
          </p:cNvPr>
          <p:cNvSpPr txBox="1"/>
          <p:nvPr/>
        </p:nvSpPr>
        <p:spPr>
          <a:xfrm>
            <a:off x="795869" y="4246836"/>
            <a:ext cx="3693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Les points A;C et F sont alignés 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398034" y="4692399"/>
            <a:ext cx="44807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Car ils se trouvent sur la même droite</a:t>
            </a:r>
          </a:p>
        </p:txBody>
      </p:sp>
    </p:spTree>
    <p:extLst>
      <p:ext uri="{BB962C8B-B14F-4D97-AF65-F5344CB8AC3E}">
        <p14:creationId xmlns:p14="http://schemas.microsoft.com/office/powerpoint/2010/main" val="396772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2" grpId="0"/>
      <p:bldP spid="1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6D344-8C10-3972-57CC-2D48F0103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97F11D-AC14-0A7F-DBCA-F13A2009C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complète les phrases par un point de la figure vérifiant la condition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F39839A-14C4-9A20-5704-7395FB7B560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2">
                    <a:lumMod val="75000"/>
                  </a:schemeClr>
                </a:solidFill>
              </a:rPr>
              <a:t>L’enseignant justifie sa réponse en utilisant la règle et attire l’attention sur  les autres points possibles pour compléter la deuxième phrase :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4E23C21B-91EA-E344-19F6-4975E1DF138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0DAD2E5-2A1F-18D6-EB61-07E311A50A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598" y="1376182"/>
            <a:ext cx="4051300" cy="36195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89B4E5B-BC73-2D70-9126-D452DD2E5AAE}"/>
              </a:ext>
            </a:extLst>
          </p:cNvPr>
          <p:cNvSpPr txBox="1"/>
          <p:nvPr/>
        </p:nvSpPr>
        <p:spPr>
          <a:xfrm>
            <a:off x="497711" y="1921397"/>
            <a:ext cx="3819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Les points A;B et   </a:t>
            </a:r>
            <a:r>
              <a:rPr lang="fr-FR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     sont alignés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52676D-F2BC-78B3-0522-2A91793BC188}"/>
              </a:ext>
            </a:extLst>
          </p:cNvPr>
          <p:cNvSpPr txBox="1"/>
          <p:nvPr/>
        </p:nvSpPr>
        <p:spPr>
          <a:xfrm>
            <a:off x="532435" y="3541853"/>
            <a:ext cx="4339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Les points E;B et   </a:t>
            </a:r>
            <a:r>
              <a:rPr lang="fr-FR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    ne sont pas alignés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482DEA9D-24A9-FF0D-CED5-11F5723F603B}"/>
              </a:ext>
            </a:extLst>
          </p:cNvPr>
          <p:cNvCxnSpPr>
            <a:cxnSpLocks/>
          </p:cNvCxnSpPr>
          <p:nvPr/>
        </p:nvCxnSpPr>
        <p:spPr>
          <a:xfrm>
            <a:off x="7542099" y="2121452"/>
            <a:ext cx="3780000" cy="226800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8AC0DA8-0457-7E2A-295C-985558095462}"/>
              </a:ext>
            </a:extLst>
          </p:cNvPr>
          <p:cNvCxnSpPr/>
          <p:nvPr/>
        </p:nvCxnSpPr>
        <p:spPr>
          <a:xfrm flipV="1">
            <a:off x="7743463" y="1376182"/>
            <a:ext cx="2662178" cy="3276841"/>
          </a:xfrm>
          <a:prstGeom prst="line">
            <a:avLst/>
          </a:prstGeom>
          <a:ln w="28575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142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16AAF-97FC-2AFD-CF59-78A3789DD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0CB950-88D5-D12B-4DCB-39579F21E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 je vais utiliser ma règle graduée pour déterminer la mesure du segment CD: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E0068DF-8101-3795-6D58-C26F4B85CE2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2">
                    <a:lumMod val="75000"/>
                  </a:schemeClr>
                </a:solidFill>
              </a:rPr>
              <a:t>L’enseignant explique en insistant sur la position de la règle et  la lecture des graduations :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AF24453F-295A-60D0-9882-C545A36377E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E85130D-3B65-0BA2-FF17-C9506E4A34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495" y="1399331"/>
            <a:ext cx="4051300" cy="36195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8BF1C9E-FECF-C9CA-50DC-4182FB46AB21}"/>
              </a:ext>
            </a:extLst>
          </p:cNvPr>
          <p:cNvSpPr txBox="1"/>
          <p:nvPr/>
        </p:nvSpPr>
        <p:spPr>
          <a:xfrm>
            <a:off x="242682" y="3997064"/>
            <a:ext cx="3729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La longueur du segment CD est 5,3cm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5A7FB05-FDB7-FF3D-DF85-2E3003FC7CDB}"/>
              </a:ext>
            </a:extLst>
          </p:cNvPr>
          <p:cNvSpPr txBox="1"/>
          <p:nvPr/>
        </p:nvSpPr>
        <p:spPr>
          <a:xfrm>
            <a:off x="333097" y="4944682"/>
            <a:ext cx="20345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J’ écris : CD=5,3 cm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27C56B5-C291-E129-1B62-F82FE73D7C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54" r="32064" b="21197"/>
          <a:stretch/>
        </p:blipFill>
        <p:spPr>
          <a:xfrm rot="17575259">
            <a:off x="9744976" y="2676022"/>
            <a:ext cx="2730126" cy="70949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714813CB-3F5D-8132-A956-65E143C7A98E}"/>
              </a:ext>
            </a:extLst>
          </p:cNvPr>
          <p:cNvSpPr txBox="1"/>
          <p:nvPr/>
        </p:nvSpPr>
        <p:spPr>
          <a:xfrm>
            <a:off x="10150997" y="3723234"/>
            <a:ext cx="4629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35E8B2D-E8D7-2E16-F9C5-4F490FADC32C}"/>
              </a:ext>
            </a:extLst>
          </p:cNvPr>
          <p:cNvSpPr txBox="1"/>
          <p:nvPr/>
        </p:nvSpPr>
        <p:spPr>
          <a:xfrm>
            <a:off x="242682" y="1543986"/>
            <a:ext cx="61184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Pour mesurer le segment CD je prends ma règle graduée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AB1F3B9-0969-4536-8897-18015D668F0E}"/>
              </a:ext>
            </a:extLst>
          </p:cNvPr>
          <p:cNvSpPr txBox="1"/>
          <p:nvPr/>
        </p:nvSpPr>
        <p:spPr>
          <a:xfrm>
            <a:off x="329288" y="2286438"/>
            <a:ext cx="71708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Je place le zéro de la règle sur l’un des deux extrémités du segment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2CC4F4A-C10F-FA24-E65A-59B65F3740A1}"/>
              </a:ext>
            </a:extLst>
          </p:cNvPr>
          <p:cNvSpPr txBox="1"/>
          <p:nvPr/>
        </p:nvSpPr>
        <p:spPr>
          <a:xfrm>
            <a:off x="389744" y="3177915"/>
            <a:ext cx="58933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Je lis la graduation qui corresponde à l’autre extrémité </a:t>
            </a:r>
          </a:p>
        </p:txBody>
      </p:sp>
    </p:spTree>
    <p:extLst>
      <p:ext uri="{BB962C8B-B14F-4D97-AF65-F5344CB8AC3E}">
        <p14:creationId xmlns:p14="http://schemas.microsoft.com/office/powerpoint/2010/main" val="900739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1" grpId="0"/>
      <p:bldP spid="7" grpId="0"/>
      <p:bldP spid="10" grpId="0"/>
      <p:bldP spid="1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56BD2-8C68-A70B-4872-29CC27123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67CB36-7EC2-095F-98ED-257B7433A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 résumé de tout ce que j’ai fait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0296B59-D242-179E-C15F-02AE2F732A6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30246" y="611898"/>
            <a:ext cx="10277475" cy="268287"/>
          </a:xfrm>
        </p:spPr>
        <p:txBody>
          <a:bodyPr/>
          <a:lstStyle/>
          <a:p>
            <a:r>
              <a:rPr lang="fr-FR" dirty="0">
                <a:solidFill>
                  <a:schemeClr val="bg2">
                    <a:lumMod val="75000"/>
                  </a:schemeClr>
                </a:solidFill>
              </a:rPr>
              <a:t>L’enseignant reprend l’explication mais cette fois ci sur une même figure :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39F40BBD-6272-54AB-D8B2-C9649A5E93C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213A5B0-F008-ACC9-BAF9-9718BE8228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996" y="1157468"/>
            <a:ext cx="5632526" cy="5032194"/>
          </a:xfrm>
          <a:prstGeom prst="rect">
            <a:avLst/>
          </a:prstGeom>
        </p:spPr>
      </p:pic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30B94EA7-3587-132B-F4D2-273D1D3F683C}"/>
              </a:ext>
            </a:extLst>
          </p:cNvPr>
          <p:cNvCxnSpPr/>
          <p:nvPr/>
        </p:nvCxnSpPr>
        <p:spPr>
          <a:xfrm flipV="1">
            <a:off x="5401259" y="2181733"/>
            <a:ext cx="4824000" cy="79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7C0022BC-FDD6-F4B1-F7C6-30CCFDACB236}"/>
              </a:ext>
            </a:extLst>
          </p:cNvPr>
          <p:cNvCxnSpPr/>
          <p:nvPr/>
        </p:nvCxnSpPr>
        <p:spPr>
          <a:xfrm flipH="1">
            <a:off x="5741044" y="3429000"/>
            <a:ext cx="1548000" cy="194400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6D1E02DE-9472-E2D4-413A-C80D340B45C3}"/>
              </a:ext>
            </a:extLst>
          </p:cNvPr>
          <p:cNvCxnSpPr/>
          <p:nvPr/>
        </p:nvCxnSpPr>
        <p:spPr>
          <a:xfrm flipV="1">
            <a:off x="8947229" y="2241000"/>
            <a:ext cx="900000" cy="2160000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Moins 7">
            <a:extLst>
              <a:ext uri="{FF2B5EF4-FFF2-40B4-BE49-F238E27FC236}">
                <a16:creationId xmlns:a16="http://schemas.microsoft.com/office/drawing/2014/main" id="{9B1225A8-96BC-4790-3653-27DFEB7F94E8}"/>
              </a:ext>
            </a:extLst>
          </p:cNvPr>
          <p:cNvSpPr/>
          <p:nvPr/>
        </p:nvSpPr>
        <p:spPr>
          <a:xfrm>
            <a:off x="5797503" y="2561274"/>
            <a:ext cx="72791" cy="685800"/>
          </a:xfrm>
          <a:prstGeom prst="mathMinus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F66E6E7-5582-A83F-0FC7-DC33E2C4B22D}"/>
              </a:ext>
            </a:extLst>
          </p:cNvPr>
          <p:cNvSpPr txBox="1"/>
          <p:nvPr/>
        </p:nvSpPr>
        <p:spPr>
          <a:xfrm>
            <a:off x="5644587" y="2973733"/>
            <a:ext cx="4514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50751EB-CA13-7ABC-035B-9EA478412211}"/>
              </a:ext>
            </a:extLst>
          </p:cNvPr>
          <p:cNvSpPr txBox="1"/>
          <p:nvPr/>
        </p:nvSpPr>
        <p:spPr>
          <a:xfrm>
            <a:off x="674557" y="5752609"/>
            <a:ext cx="3781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Les points E;B et C ne sont pas alignés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E54CE77-AB8D-2B36-C7C5-CA2497CA28E8}"/>
              </a:ext>
            </a:extLst>
          </p:cNvPr>
          <p:cNvSpPr txBox="1"/>
          <p:nvPr/>
        </p:nvSpPr>
        <p:spPr>
          <a:xfrm>
            <a:off x="554636" y="1798820"/>
            <a:ext cx="14407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La droite AC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72C0CE2-7747-1BB8-65B2-B352CBF4A586}"/>
              </a:ext>
            </a:extLst>
          </p:cNvPr>
          <p:cNvSpPr txBox="1"/>
          <p:nvPr/>
        </p:nvSpPr>
        <p:spPr>
          <a:xfrm>
            <a:off x="674557" y="2563318"/>
            <a:ext cx="20276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La demi-droite BE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4D96C2F-A2EE-8F2A-AF66-1995FDD32DD9}"/>
              </a:ext>
            </a:extLst>
          </p:cNvPr>
          <p:cNvSpPr txBox="1"/>
          <p:nvPr/>
        </p:nvSpPr>
        <p:spPr>
          <a:xfrm>
            <a:off x="674557" y="3522689"/>
            <a:ext cx="17307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 segment CD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4D590BF-CFCE-65BD-A86C-B30FD75F00F4}"/>
              </a:ext>
            </a:extLst>
          </p:cNvPr>
          <p:cNvSpPr txBox="1"/>
          <p:nvPr/>
        </p:nvSpPr>
        <p:spPr>
          <a:xfrm>
            <a:off x="627942" y="4219855"/>
            <a:ext cx="41485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 point F est un point de la droite AC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E40140D-404E-A5AC-86DE-006340A35DD4}"/>
              </a:ext>
            </a:extLst>
          </p:cNvPr>
          <p:cNvSpPr txBox="1"/>
          <p:nvPr/>
        </p:nvSpPr>
        <p:spPr>
          <a:xfrm>
            <a:off x="674557" y="4961744"/>
            <a:ext cx="34823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Les points A;B et D sont alignés 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50F1CB03-1C78-04A1-9D27-0B719F8C3C88}"/>
              </a:ext>
            </a:extLst>
          </p:cNvPr>
          <p:cNvCxnSpPr>
            <a:cxnSpLocks/>
          </p:cNvCxnSpPr>
          <p:nvPr/>
        </p:nvCxnSpPr>
        <p:spPr>
          <a:xfrm flipH="1" flipV="1">
            <a:off x="5201587" y="2181733"/>
            <a:ext cx="5023672" cy="2980066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1148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FA4F225D-4DAD-62DB-6ED4-CA02E1BE5CA8}"/>
                  </a:ext>
                </a:extLst>
              </p:cNvPr>
              <p:cNvSpPr txBox="1"/>
              <p:nvPr/>
            </p:nvSpPr>
            <p:spPr>
              <a:xfrm>
                <a:off x="2803071" y="3110097"/>
                <a:ext cx="6585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une</m:t>
                    </m:r>
                    <m:r>
                      <a:rPr lang="fr-FR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fr-FR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droite</m:t>
                    </m:r>
                    <m:r>
                      <a:rPr lang="fr-FR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n’a ni ……..ni……….</a:t>
                </a: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FA4F225D-4DAD-62DB-6ED4-CA02E1BE5C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3071" y="3110097"/>
                <a:ext cx="6585857" cy="461665"/>
              </a:xfrm>
              <a:prstGeom prst="rect">
                <a:avLst/>
              </a:prstGeom>
              <a:blipFill>
                <a:blip r:embed="rId2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A12246D6-A33B-F818-7C8F-46D26A1D3D98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238243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56454-1B75-D4FA-4200-0D5AC2EF1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666108-1734-7F75-220F-889054387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</a:t>
            </a:r>
            <a:r>
              <a:rPr lang="fr-FR" dirty="0" err="1"/>
              <a:t>é</a:t>
            </a:r>
            <a:r>
              <a:rPr lang="fr-FR" dirty="0"/>
              <a:t>𝐩𝐨𝐧𝐬𝐞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738EF9-4F4D-BC18-8539-18E1DCCC23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2">
                    <a:lumMod val="75000"/>
                  </a:schemeClr>
                </a:solidFill>
              </a:rPr>
              <a:t>L'enseignant explique pourquoi c’est très important de 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7C2704-0F06-9DB9-32FC-693A68DFFF91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BCDC872-0CF1-7137-0CA1-1ED2228AF3DE}"/>
              </a:ext>
            </a:extLst>
          </p:cNvPr>
          <p:cNvSpPr txBox="1"/>
          <p:nvPr/>
        </p:nvSpPr>
        <p:spPr>
          <a:xfrm>
            <a:off x="2546431" y="3171652"/>
            <a:ext cx="39787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400" dirty="0">
                <a:solidFill>
                  <a:prstClr val="black"/>
                </a:solidFill>
                <a:latin typeface="Cambria Math" panose="02040503050406030204" pitchFamily="18" charset="0"/>
              </a:rPr>
              <a:t>Une droite n’a ni </a:t>
            </a:r>
            <a:r>
              <a:rPr lang="fr-FR" sz="2400" dirty="0">
                <a:solidFill>
                  <a:srgbClr val="FF0000"/>
                </a:solidFill>
                <a:latin typeface="Cambria Math" panose="02040503050406030204" pitchFamily="18" charset="0"/>
              </a:rPr>
              <a:t>début</a:t>
            </a:r>
            <a:r>
              <a:rPr lang="fr-FR" sz="2400" dirty="0">
                <a:solidFill>
                  <a:prstClr val="black"/>
                </a:solidFill>
                <a:latin typeface="Cambria Math" panose="02040503050406030204" pitchFamily="18" charset="0"/>
              </a:rPr>
              <a:t> ni </a:t>
            </a:r>
            <a:r>
              <a:rPr lang="fr-FR" sz="2400" dirty="0">
                <a:solidFill>
                  <a:srgbClr val="FF0000"/>
                </a:solidFill>
                <a:latin typeface="Cambria Math" panose="02040503050406030204" pitchFamily="18" charset="0"/>
              </a:rPr>
              <a:t>fin </a:t>
            </a:r>
          </a:p>
        </p:txBody>
      </p:sp>
    </p:spTree>
    <p:extLst>
      <p:ext uri="{BB962C8B-B14F-4D97-AF65-F5344CB8AC3E}">
        <p14:creationId xmlns:p14="http://schemas.microsoft.com/office/powerpoint/2010/main" val="39740504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92FC0-34FD-B20C-98BF-D0271D274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3C3801-3695-37F1-4B73-89A25B12F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1369D27-439C-4D54-2C35-6734F7D0247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</a:t>
            </a:r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D7D36BD-8F19-1536-681A-41FEF0F9E760}"/>
              </a:ext>
            </a:extLst>
          </p:cNvPr>
          <p:cNvSpPr txBox="1"/>
          <p:nvPr/>
        </p:nvSpPr>
        <p:spPr>
          <a:xfrm>
            <a:off x="1064871" y="3110097"/>
            <a:ext cx="83240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0" i="0" dirty="0">
                <a:solidFill>
                  <a:prstClr val="black"/>
                </a:solidFill>
                <a:latin typeface="+mj-lt"/>
              </a:rPr>
              <a:t>une demi-droite a ……..mais elle n′a pas de ……….</a:t>
            </a:r>
            <a:endParaRPr lang="fr-FR" sz="2400" dirty="0">
              <a:solidFill>
                <a:prstClr val="black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3B4E8D-6323-C018-DD4D-2D8858475D15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41DB55A-A9AC-F93C-2586-BF2DD189FC79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BAB95225-C29F-0DE9-95E8-0916A14DD1E3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FA46E02-B47F-760C-0B26-29962507BBE8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982F19E-B016-33BC-D33B-98389AFE507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8883378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5E2CE-3199-C301-0DAA-A851396F9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94B72B-C6F4-B3C3-36A9-A9D3829D4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bg2">
                    <a:lumMod val="75000"/>
                  </a:schemeClr>
                </a:solidFill>
              </a:rPr>
              <a:t> 𝐕𝐨𝐢𝐜𝐢 𝐥𝐚  𝐫é𝐩𝐨𝐧𝐬𝐞.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1672958-3892-06DC-F803-18EB4BDCD2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EB2FEE9-D8DB-AD3F-8D9B-B66A83B7256D}"/>
              </a:ext>
            </a:extLst>
          </p:cNvPr>
          <p:cNvSpPr txBox="1"/>
          <p:nvPr/>
        </p:nvSpPr>
        <p:spPr>
          <a:xfrm>
            <a:off x="729205" y="3110097"/>
            <a:ext cx="86597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i="0" dirty="0">
                <a:solidFill>
                  <a:prstClr val="black"/>
                </a:solidFill>
                <a:latin typeface="+mj-lt"/>
              </a:rPr>
              <a:t>une demi-droite a </a:t>
            </a:r>
            <a:r>
              <a:rPr lang="fr-FR" sz="2400" b="0" i="0" dirty="0">
                <a:solidFill>
                  <a:srgbClr val="FF0000"/>
                </a:solidFill>
                <a:latin typeface="+mj-lt"/>
              </a:rPr>
              <a:t>un</a:t>
            </a:r>
            <a:r>
              <a:rPr lang="fr-FR" sz="2400" dirty="0">
                <a:solidFill>
                  <a:srgbClr val="FF0000"/>
                </a:solidFill>
                <a:latin typeface="+mj-lt"/>
              </a:rPr>
              <a:t> </a:t>
            </a:r>
            <a:r>
              <a:rPr lang="fr-FR" sz="2400" i="0" dirty="0">
                <a:solidFill>
                  <a:srgbClr val="FF0000"/>
                </a:solidFill>
                <a:latin typeface="+mj-lt"/>
              </a:rPr>
              <a:t>début</a:t>
            </a:r>
            <a:r>
              <a:rPr lang="fr-FR" sz="2400" b="0" i="0" dirty="0">
                <a:solidFill>
                  <a:srgbClr val="FF0000"/>
                </a:solidFill>
                <a:latin typeface="+mj-lt"/>
              </a:rPr>
              <a:t> </a:t>
            </a:r>
            <a:r>
              <a:rPr lang="fr-FR" sz="2400" i="0" dirty="0">
                <a:solidFill>
                  <a:prstClr val="black"/>
                </a:solidFill>
                <a:latin typeface="+mj-lt"/>
              </a:rPr>
              <a:t>mais elle n′a pas de </a:t>
            </a:r>
            <a:r>
              <a:rPr lang="fr-FR" sz="2400" b="0" i="0" dirty="0">
                <a:solidFill>
                  <a:srgbClr val="FF0000"/>
                </a:solidFill>
                <a:latin typeface="+mj-lt"/>
              </a:rPr>
              <a:t>fin</a:t>
            </a:r>
            <a:endParaRPr lang="fr-FR" sz="2400" dirty="0">
              <a:solidFill>
                <a:prstClr val="black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B94C86-CFAD-37C2-E5D4-2FEFF797F9D4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38EBFB1E-DBB2-63A3-481B-90C1979846B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505509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56FEC0-6283-200D-DD0D-5CCD6D7C4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219368-8A6A-A753-4DF8-09D0E5348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B61464C-1BE9-FC99-E0F0-7069DE1FEA5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</a:t>
            </a:r>
            <a:r>
              <a:rPr lang="fr-FR" dirty="0"/>
              <a:t>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E9C8C01-7739-B45D-73AB-61FEF28EDFCF}"/>
              </a:ext>
            </a:extLst>
          </p:cNvPr>
          <p:cNvSpPr txBox="1"/>
          <p:nvPr/>
        </p:nvSpPr>
        <p:spPr>
          <a:xfrm>
            <a:off x="2803071" y="3110097"/>
            <a:ext cx="6585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0" i="0" dirty="0">
                <a:solidFill>
                  <a:prstClr val="black"/>
                </a:solidFill>
                <a:latin typeface="+mj-lt"/>
              </a:rPr>
              <a:t>un segment a ……et une …….</a:t>
            </a:r>
            <a:endParaRPr lang="fr-FR" sz="2400" dirty="0">
              <a:solidFill>
                <a:prstClr val="black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3F618DF-427D-D5E8-5AA6-777153EDF4B7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0ABC9E0-1C2A-D050-DF37-CB325D212305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F7ADB599-7A46-47E5-5485-A36239C6D5E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96A3D90-2B3E-A767-753D-3E2FB43876E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8F21020-DD0C-12DA-150F-0FDBA9C2A56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23182703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57039-93AA-FE5A-1083-A0D038AD8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BDF551-33ED-8A33-8C79-4F96EADB9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𝐫é𝐩𝐨𝐧𝐬𝐞.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80FFFC8-DD5C-064A-4F75-46BC8C0B088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5A5F025-67C2-F766-5154-903BB73ED0C7}"/>
              </a:ext>
            </a:extLst>
          </p:cNvPr>
          <p:cNvSpPr txBox="1"/>
          <p:nvPr/>
        </p:nvSpPr>
        <p:spPr>
          <a:xfrm>
            <a:off x="2803071" y="3110097"/>
            <a:ext cx="6585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i="0" dirty="0">
                <a:solidFill>
                  <a:prstClr val="black"/>
                </a:solidFill>
                <a:latin typeface="+mj-lt"/>
              </a:rPr>
              <a:t>un segment a </a:t>
            </a:r>
            <a:r>
              <a:rPr lang="fr-FR" sz="2400" b="0" i="0" dirty="0">
                <a:solidFill>
                  <a:srgbClr val="FF0000"/>
                </a:solidFill>
                <a:latin typeface="+mj-lt"/>
              </a:rPr>
              <a:t>un </a:t>
            </a:r>
            <a:r>
              <a:rPr lang="fr-FR" sz="2400" i="0" dirty="0">
                <a:solidFill>
                  <a:srgbClr val="FF0000"/>
                </a:solidFill>
                <a:latin typeface="+mj-lt"/>
              </a:rPr>
              <a:t>début </a:t>
            </a:r>
            <a:r>
              <a:rPr lang="fr-FR" sz="2400" i="0" dirty="0">
                <a:solidFill>
                  <a:prstClr val="black"/>
                </a:solidFill>
                <a:latin typeface="+mj-lt"/>
              </a:rPr>
              <a:t>et une </a:t>
            </a:r>
            <a:r>
              <a:rPr lang="fr-FR" sz="2400" b="0" i="0" dirty="0">
                <a:solidFill>
                  <a:srgbClr val="FF0000"/>
                </a:solidFill>
                <a:latin typeface="+mj-lt"/>
              </a:rPr>
              <a:t>fin </a:t>
            </a:r>
            <a:endParaRPr lang="fr-FR" sz="2400" dirty="0">
              <a:solidFill>
                <a:prstClr val="black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E3CF0F-AA52-4B6F-C21B-6E69D3BC0D04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7E74CB89-64AA-B4E8-0D1D-852EC396AD7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108738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524A7B-2486-85D4-4100-CCE1BEF28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D67FBB-8BA6-13FA-C665-5B3EB14A7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F8EE126-B7BC-7D82-35E1-7F7FD8441A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</a:t>
            </a:r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9160B7D-918E-D1A7-9AC2-9D2FE60924D3}"/>
              </a:ext>
            </a:extLst>
          </p:cNvPr>
          <p:cNvSpPr txBox="1"/>
          <p:nvPr/>
        </p:nvSpPr>
        <p:spPr>
          <a:xfrm>
            <a:off x="935304" y="3110097"/>
            <a:ext cx="9713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0" i="0" dirty="0">
                <a:solidFill>
                  <a:prstClr val="black"/>
                </a:solidFill>
                <a:latin typeface="+mj-lt"/>
              </a:rPr>
              <a:t>dans la demi-droite AB le point A est appelé …….</a:t>
            </a:r>
            <a:r>
              <a:rPr lang="fr-FR" sz="2400" dirty="0">
                <a:solidFill>
                  <a:prstClr val="black"/>
                </a:solidFill>
                <a:latin typeface="Cambria Math" panose="02040503050406030204" pitchFamily="18" charset="0"/>
              </a:rPr>
              <a:t>de la demi-droite </a:t>
            </a:r>
            <a:r>
              <a:rPr lang="fr-FR" sz="2400" dirty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F9E4906-2C6D-5ABD-245A-2ED3D495B129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36FFA66-A97E-E2B3-FF1E-B08F62282114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8D311BA2-9E68-DF39-7DD7-9D228B0626E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6779C354-8425-31AA-E271-F80A1578932C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03C0541-20E5-CEC9-897E-D5F555D0BE2A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57223367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9B62B8-89AF-91B7-A3B6-C613082848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2A76D8-7272-65E9-8601-75D5D523D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bg2">
                    <a:lumMod val="75000"/>
                  </a:schemeClr>
                </a:solidFill>
              </a:rPr>
              <a:t> 𝐕𝐨𝐢𝐜𝐢 𝐥𝐚  𝐫é𝐩𝐨𝐧𝐬𝐞.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7412A7E-B5D3-2EB4-C47B-0521A6B66F7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34916E4-689D-77E3-0B01-4EC3D8E00A31}"/>
              </a:ext>
            </a:extLst>
          </p:cNvPr>
          <p:cNvSpPr txBox="1"/>
          <p:nvPr/>
        </p:nvSpPr>
        <p:spPr>
          <a:xfrm>
            <a:off x="822395" y="3110097"/>
            <a:ext cx="100115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i="0" dirty="0">
                <a:solidFill>
                  <a:prstClr val="black"/>
                </a:solidFill>
                <a:latin typeface="+mj-lt"/>
              </a:rPr>
              <a:t>dans la demi-droite AB le point A est appelé </a:t>
            </a:r>
            <a:r>
              <a:rPr lang="fr-FR" sz="2400" b="0" i="0" dirty="0">
                <a:solidFill>
                  <a:srgbClr val="FF0000"/>
                </a:solidFill>
                <a:latin typeface="+mj-lt"/>
              </a:rPr>
              <a:t>origine </a:t>
            </a:r>
            <a:r>
              <a:rPr lang="fr-FR" sz="2400" dirty="0">
                <a:solidFill>
                  <a:prstClr val="black"/>
                </a:solidFill>
              </a:rPr>
              <a:t>de la demi-droite 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B80E7C-01BC-9C0D-2B28-E90F717765CE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8720EB6D-8D8E-D779-A612-6C7BF294EE6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304613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703B8-A6A2-889D-6887-F9FB2E34C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F908D2-AA9F-2C73-9D0D-7C9ACA61F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794AB4-4DF6-B540-F4E3-48A4AF02813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</a:t>
            </a:r>
            <a:r>
              <a:rPr lang="fr-FR" dirty="0"/>
              <a:t>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61DF705-498B-3F71-A2E1-B18F45D69432}"/>
              </a:ext>
            </a:extLst>
          </p:cNvPr>
          <p:cNvSpPr txBox="1"/>
          <p:nvPr/>
        </p:nvSpPr>
        <p:spPr>
          <a:xfrm>
            <a:off x="642026" y="2967335"/>
            <a:ext cx="106653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0" i="0" dirty="0">
                <a:solidFill>
                  <a:prstClr val="black"/>
                </a:solidFill>
                <a:latin typeface="+mj-lt"/>
              </a:rPr>
              <a:t>dans le segment CD les deux points C et D sont appelés ………du segment CD </a:t>
            </a:r>
            <a:endParaRPr lang="fr-FR" sz="2400" dirty="0">
              <a:solidFill>
                <a:prstClr val="black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AC3672B-0F53-34C1-F942-145D873F4667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F3AA189-956B-B197-CE62-2F628AC15550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0FEE550-31E4-9659-E23E-B2EA152F1F39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6A348415-52E6-886F-ED30-9B0200FFDE7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76CE1C9-0FCF-9C9A-0608-3C305631C4B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8459189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0AA2F3-3F68-5349-6671-480A9B3CAB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D6610A-D6C4-2150-FE3C-D448EDBE9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bg2">
                    <a:lumMod val="75000"/>
                  </a:schemeClr>
                </a:solidFill>
              </a:rPr>
              <a:t> 𝐕𝐨𝐢𝐜𝐢 𝐥𝐚  𝐫é𝐩𝐨𝐧𝐬𝐞.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0A2A23A-126A-1052-74A6-DB80E71A5D9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7C7F85A-39D1-459B-6EFE-16756EC3CBBD}"/>
              </a:ext>
            </a:extLst>
          </p:cNvPr>
          <p:cNvSpPr txBox="1"/>
          <p:nvPr/>
        </p:nvSpPr>
        <p:spPr>
          <a:xfrm>
            <a:off x="642026" y="2967335"/>
            <a:ext cx="106653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i="0" dirty="0">
                <a:solidFill>
                  <a:prstClr val="black"/>
                </a:solidFill>
                <a:latin typeface="+mj-lt"/>
              </a:rPr>
              <a:t>dans le segment CD les deux points C et D sont appel</a:t>
            </a:r>
            <a:r>
              <a:rPr lang="fr-FR" sz="2400" b="0" i="0" dirty="0">
                <a:solidFill>
                  <a:prstClr val="black"/>
                </a:solidFill>
                <a:latin typeface="+mj-lt"/>
              </a:rPr>
              <a:t>é</a:t>
            </a:r>
            <a:r>
              <a:rPr lang="fr-FR" sz="2400" i="0" dirty="0">
                <a:solidFill>
                  <a:prstClr val="black"/>
                </a:solidFill>
                <a:latin typeface="+mj-lt"/>
              </a:rPr>
              <a:t>s </a:t>
            </a:r>
            <a:r>
              <a:rPr lang="fr-FR" sz="2400" b="0" i="0" dirty="0">
                <a:solidFill>
                  <a:srgbClr val="FF0000"/>
                </a:solidFill>
                <a:latin typeface="+mj-lt"/>
              </a:rPr>
              <a:t>extrémités</a:t>
            </a:r>
            <a:r>
              <a:rPr lang="fr-FR" sz="2400" i="1" dirty="0">
                <a:solidFill>
                  <a:srgbClr val="FF0000"/>
                </a:solidFill>
                <a:latin typeface="Cambria Math" panose="02040503050406030204" pitchFamily="18" charset="0"/>
              </a:rPr>
              <a:t> </a:t>
            </a:r>
            <a:r>
              <a:rPr lang="fr-FR" sz="2400" i="0" dirty="0">
                <a:solidFill>
                  <a:prstClr val="black"/>
                </a:solidFill>
                <a:latin typeface="+mj-lt"/>
              </a:rPr>
              <a:t>du segment CD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DB1B2B-F93F-85F4-032D-718A51494057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5376ED63-1C6F-9744-E220-1FF3C142602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27878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18307-998E-6942-A930-9B521CD14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DEF78F-93CE-5977-6C3C-57B3AF793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10D43-E16C-D7AE-C7F6-E8F1390E44F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EF7E7F7-F62A-09C3-AEA3-966542A136A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237CFF0-8D0E-49CC-5985-ADB88FD9B79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F5739D8-04D2-B9D2-F580-DD79C7E37B2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18DD4FE3-8919-D3D7-8740-4C96ABF3608C}"/>
              </a:ext>
            </a:extLst>
          </p:cNvPr>
          <p:cNvSpPr txBox="1"/>
          <p:nvPr/>
        </p:nvSpPr>
        <p:spPr>
          <a:xfrm>
            <a:off x="1882015" y="2557691"/>
            <a:ext cx="7092719" cy="2606098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r>
              <a:rPr lang="fr-FR" sz="1800" dirty="0">
                <a:solidFill>
                  <a:prstClr val="black"/>
                </a:solidFill>
              </a:rPr>
              <a:t>Les points A;B et C sont alignés :</a:t>
            </a:r>
          </a:p>
          <a:p>
            <a:endParaRPr lang="fr-FR" sz="1800" dirty="0">
              <a:solidFill>
                <a:prstClr val="black"/>
              </a:solidFill>
            </a:endParaRPr>
          </a:p>
          <a:p>
            <a:endParaRPr lang="fr-FR" sz="1800" dirty="0">
              <a:solidFill>
                <a:prstClr val="black"/>
              </a:solidFill>
            </a:endParaRPr>
          </a:p>
          <a:p>
            <a:endParaRPr lang="fr-FR" sz="1800" dirty="0">
              <a:solidFill>
                <a:prstClr val="black"/>
              </a:solidFill>
            </a:endParaRPr>
          </a:p>
          <a:p>
            <a:endParaRPr lang="fr-FR" sz="1800" dirty="0">
              <a:solidFill>
                <a:prstClr val="black"/>
              </a:solidFill>
            </a:endParaRPr>
          </a:p>
          <a:p>
            <a:endParaRPr lang="fr-FR" sz="1800" dirty="0">
              <a:solidFill>
                <a:prstClr val="black"/>
              </a:solidFill>
            </a:endParaRPr>
          </a:p>
          <a:p>
            <a:endParaRPr lang="fr-FR" sz="1800" dirty="0">
              <a:solidFill>
                <a:prstClr val="black"/>
              </a:solidFill>
            </a:endParaRPr>
          </a:p>
          <a:p>
            <a:endParaRPr lang="fr-FR" sz="1800" dirty="0">
              <a:solidFill>
                <a:prstClr val="black"/>
              </a:solidFill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9E80FFA1-C2AF-7999-52EA-F606EEDD5360}"/>
              </a:ext>
            </a:extLst>
          </p:cNvPr>
          <p:cNvSpPr/>
          <p:nvPr/>
        </p:nvSpPr>
        <p:spPr>
          <a:xfrm>
            <a:off x="1880828" y="554561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D8AE1540-9716-DAD8-F227-82B15924136D}"/>
              </a:ext>
            </a:extLst>
          </p:cNvPr>
          <p:cNvSpPr/>
          <p:nvPr/>
        </p:nvSpPr>
        <p:spPr>
          <a:xfrm>
            <a:off x="6996323" y="554561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5F6BD945-FDEC-A528-CBF0-F6309203CFC7}"/>
              </a:ext>
            </a:extLst>
          </p:cNvPr>
          <p:cNvSpPr/>
          <p:nvPr/>
        </p:nvSpPr>
        <p:spPr>
          <a:xfrm>
            <a:off x="2973660" y="3531992"/>
            <a:ext cx="69448" cy="69448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A8B7E31B-010C-366D-63E7-3CD1B3AB56AC}"/>
              </a:ext>
            </a:extLst>
          </p:cNvPr>
          <p:cNvSpPr/>
          <p:nvPr/>
        </p:nvSpPr>
        <p:spPr>
          <a:xfrm>
            <a:off x="4952071" y="4157240"/>
            <a:ext cx="69448" cy="69448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2F3CD32E-D88D-3050-2500-7F3239A328BA}"/>
              </a:ext>
            </a:extLst>
          </p:cNvPr>
          <p:cNvSpPr/>
          <p:nvPr/>
        </p:nvSpPr>
        <p:spPr>
          <a:xfrm>
            <a:off x="6775048" y="4726329"/>
            <a:ext cx="69448" cy="69448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14827234-1530-03F1-C745-C503FC37CBEF}"/>
              </a:ext>
            </a:extLst>
          </p:cNvPr>
          <p:cNvCxnSpPr/>
          <p:nvPr/>
        </p:nvCxnSpPr>
        <p:spPr>
          <a:xfrm flipH="1" flipV="1">
            <a:off x="2443276" y="3406995"/>
            <a:ext cx="5017589" cy="1584000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C1FEA561-C9CC-8AF2-55A8-7CD287C76B66}"/>
              </a:ext>
            </a:extLst>
          </p:cNvPr>
          <p:cNvSpPr txBox="1"/>
          <p:nvPr/>
        </p:nvSpPr>
        <p:spPr>
          <a:xfrm>
            <a:off x="2973660" y="3020992"/>
            <a:ext cx="51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FFE7451-014B-06C0-3E48-2ECB3ABDFA35}"/>
              </a:ext>
            </a:extLst>
          </p:cNvPr>
          <p:cNvSpPr txBox="1"/>
          <p:nvPr/>
        </p:nvSpPr>
        <p:spPr>
          <a:xfrm>
            <a:off x="4918054" y="3728977"/>
            <a:ext cx="51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E9837C0-056E-4DA4-F8D3-7FFE473E2BF4}"/>
              </a:ext>
            </a:extLst>
          </p:cNvPr>
          <p:cNvSpPr txBox="1"/>
          <p:nvPr/>
        </p:nvSpPr>
        <p:spPr>
          <a:xfrm>
            <a:off x="6660163" y="4216128"/>
            <a:ext cx="51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211268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123773" y="2802093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320397" y="3822708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304802" y="5843341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322799" y="4838905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339821" y="2802096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3164634" y="3804274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3167034" y="4838905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3111282" y="5839351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/>
          <p:nvPr/>
        </p:nvSpPr>
        <p:spPr>
          <a:xfrm>
            <a:off x="956582" y="1087930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Leçon 7       Les concepts de base de la géométrie dans le plan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 txBox="1">
            <a:spLocks/>
          </p:cNvSpPr>
          <p:nvPr/>
        </p:nvSpPr>
        <p:spPr>
          <a:xfrm>
            <a:off x="956582" y="1087930"/>
            <a:ext cx="10321200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339821" y="2801939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228600" algn="ctr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Tâche 6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319248" y="3831775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228600" algn="ctr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Tâche 7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 txBox="1">
            <a:spLocks/>
          </p:cNvSpPr>
          <p:nvPr/>
        </p:nvSpPr>
        <p:spPr>
          <a:xfrm>
            <a:off x="1321650" y="4837558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228600" algn="ctr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Tâche 8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130977" y="2801939"/>
            <a:ext cx="8144401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228600" algn="ctr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Construire la bissectrice d’un angle</a:t>
            </a: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164631" y="3819713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228600" algn="ctr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Construire la perpendiculaire à partir d’un point de la droite.</a:t>
            </a:r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3167033" y="4841238"/>
            <a:ext cx="8110747" cy="7344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>
            <a:defPPr>
              <a:defRPr lang="fr-FR"/>
            </a:defPPr>
            <a:lvl1pPr algn="ctr" defTabSz="914377">
              <a:defRPr sz="2000" b="0" i="0" u="none" strike="noStrike" kern="0" cap="none" spc="0" baseline="0">
                <a:solidFill>
                  <a:prstClr val="white">
                    <a:lumMod val="50000"/>
                  </a:prstClr>
                </a:solidFill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Construire la perpendiculaire à partir d’un point qui n’appartient pas à une droite</a:t>
            </a: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 txBox="1">
            <a:spLocks/>
          </p:cNvSpPr>
          <p:nvPr/>
        </p:nvSpPr>
        <p:spPr>
          <a:xfrm>
            <a:off x="1303653" y="5843341"/>
            <a:ext cx="12276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228600" algn="ctr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Tâche 9</a:t>
            </a: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115382" y="5840346"/>
            <a:ext cx="81504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228600" algn="ctr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Reconnaître les éléments caractéristiques du cercle</a:t>
            </a:r>
          </a:p>
        </p:txBody>
      </p:sp>
      <p:sp>
        <p:nvSpPr>
          <p:cNvPr id="2" name="Google Shape;291;p29">
            <a:extLst>
              <a:ext uri="{FF2B5EF4-FFF2-40B4-BE49-F238E27FC236}">
                <a16:creationId xmlns:a16="http://schemas.microsoft.com/office/drawing/2014/main" id="{E825F4D4-1A85-DB00-E728-09A32C2F892B}"/>
              </a:ext>
            </a:extLst>
          </p:cNvPr>
          <p:cNvSpPr/>
          <p:nvPr/>
        </p:nvSpPr>
        <p:spPr>
          <a:xfrm>
            <a:off x="1340970" y="1870391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3" name="Google Shape;292;p29">
            <a:extLst>
              <a:ext uri="{FF2B5EF4-FFF2-40B4-BE49-F238E27FC236}">
                <a16:creationId xmlns:a16="http://schemas.microsoft.com/office/drawing/2014/main" id="{45C724C3-5A4F-7D50-ECBB-0F6F136096CE}"/>
              </a:ext>
            </a:extLst>
          </p:cNvPr>
          <p:cNvSpPr/>
          <p:nvPr/>
        </p:nvSpPr>
        <p:spPr>
          <a:xfrm>
            <a:off x="3185205" y="1870391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4" name="Text Placeholder 56">
            <a:extLst>
              <a:ext uri="{FF2B5EF4-FFF2-40B4-BE49-F238E27FC236}">
                <a16:creationId xmlns:a16="http://schemas.microsoft.com/office/drawing/2014/main" id="{DF23FE0F-A20E-3B57-F0C4-4EFEDB254939}"/>
              </a:ext>
            </a:extLst>
          </p:cNvPr>
          <p:cNvSpPr txBox="1">
            <a:spLocks/>
          </p:cNvSpPr>
          <p:nvPr/>
        </p:nvSpPr>
        <p:spPr>
          <a:xfrm>
            <a:off x="1339821" y="1869396"/>
            <a:ext cx="1227600" cy="734400"/>
          </a:xfrm>
          <a:prstGeom prst="rect">
            <a:avLst/>
          </a:pr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algn="ctr" defTabSz="685783">
              <a:defRPr sz="2400" b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Tâche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5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Text Placeholder 56">
            <a:extLst>
              <a:ext uri="{FF2B5EF4-FFF2-40B4-BE49-F238E27FC236}">
                <a16:creationId xmlns:a16="http://schemas.microsoft.com/office/drawing/2014/main" id="{1F15AEBD-F96E-FE8F-C338-3F4AD8954696}"/>
              </a:ext>
            </a:extLst>
          </p:cNvPr>
          <p:cNvSpPr txBox="1">
            <a:spLocks/>
          </p:cNvSpPr>
          <p:nvPr/>
        </p:nvSpPr>
        <p:spPr>
          <a:xfrm>
            <a:off x="3185204" y="1869396"/>
            <a:ext cx="81095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68578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Calibri" panose="020F0502020204030204" pitchFamily="34" charset="0"/>
                <a:sym typeface="Arial"/>
              </a:rPr>
              <a:t>Construire la médiatrice d’un segment</a:t>
            </a:r>
          </a:p>
        </p:txBody>
      </p:sp>
    </p:spTree>
    <p:extLst>
      <p:ext uri="{BB962C8B-B14F-4D97-AF65-F5344CB8AC3E}">
        <p14:creationId xmlns:p14="http://schemas.microsoft.com/office/powerpoint/2010/main" val="361355199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29928-044D-4844-783C-541F294EC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2E9335-9785-29B9-B4E6-7F85F91A6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𝐕𝐨𝐢𝐜𝐢 𝐥𝐚  𝐫</a:t>
            </a:r>
            <a:r>
              <a:rPr lang="fr-FR" dirty="0" err="1">
                <a:latin typeface="Calibri" panose="020F0502020204030204"/>
              </a:rPr>
              <a:t>é</a:t>
            </a:r>
            <a:r>
              <a:rPr lang="fr-FR" dirty="0">
                <a:latin typeface="Calibri" panose="020F0502020204030204"/>
              </a:rPr>
              <a:t>𝐩𝐨𝐧𝐬𝐞 : trois points sont alignés lorsqu’ils appartiennent à la même droite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F1D14D3-8182-BC7D-870C-60EBB78160C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2">
                    <a:lumMod val="75000"/>
                  </a:schemeClr>
                </a:solidFill>
              </a:rPr>
              <a:t>L'enseignant explique et utilise la règle pour vérifier .</a:t>
            </a:r>
          </a:p>
        </p:txBody>
      </p: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84D9028D-B1F9-5859-9AF2-F69732C3621E}"/>
              </a:ext>
            </a:extLst>
          </p:cNvPr>
          <p:cNvSpPr txBox="1"/>
          <p:nvPr/>
        </p:nvSpPr>
        <p:spPr>
          <a:xfrm>
            <a:off x="2333428" y="1077757"/>
            <a:ext cx="7092719" cy="2914632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r>
              <a:rPr lang="fr-FR" sz="1800" dirty="0">
                <a:solidFill>
                  <a:prstClr val="black"/>
                </a:solidFill>
              </a:rPr>
              <a:t>Les points A;B et C sont alignés :</a:t>
            </a:r>
          </a:p>
          <a:p>
            <a:endParaRPr lang="fr-FR" sz="1800" dirty="0">
              <a:solidFill>
                <a:prstClr val="black"/>
              </a:solidFill>
            </a:endParaRPr>
          </a:p>
          <a:p>
            <a:endParaRPr lang="fr-FR" sz="1800" dirty="0">
              <a:solidFill>
                <a:prstClr val="black"/>
              </a:solidFill>
            </a:endParaRPr>
          </a:p>
          <a:p>
            <a:endParaRPr lang="fr-FR" sz="1800" dirty="0">
              <a:solidFill>
                <a:prstClr val="black"/>
              </a:solidFill>
            </a:endParaRPr>
          </a:p>
          <a:p>
            <a:endParaRPr lang="fr-FR" sz="1800" dirty="0">
              <a:solidFill>
                <a:prstClr val="black"/>
              </a:solidFill>
            </a:endParaRPr>
          </a:p>
          <a:p>
            <a:endParaRPr lang="fr-FR" sz="1800" dirty="0">
              <a:solidFill>
                <a:prstClr val="black"/>
              </a:solidFill>
            </a:endParaRPr>
          </a:p>
          <a:p>
            <a:endParaRPr lang="fr-FR" sz="1800" dirty="0">
              <a:solidFill>
                <a:prstClr val="black"/>
              </a:solidFill>
            </a:endParaRPr>
          </a:p>
          <a:p>
            <a:endParaRPr lang="fr-FR" sz="1800" dirty="0">
              <a:solidFill>
                <a:prstClr val="black"/>
              </a:solidFill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5D8DE6E8-13E5-AF61-5BA3-E54D5E337CF2}"/>
              </a:ext>
            </a:extLst>
          </p:cNvPr>
          <p:cNvSpPr/>
          <p:nvPr/>
        </p:nvSpPr>
        <p:spPr>
          <a:xfrm>
            <a:off x="2333428" y="4486346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1BDDC2C1-3AE4-D367-3CAC-CCFE13704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0CD6E16D-7115-8852-2571-B069A8EC0BEC}"/>
              </a:ext>
            </a:extLst>
          </p:cNvPr>
          <p:cNvGrpSpPr/>
          <p:nvPr/>
        </p:nvGrpSpPr>
        <p:grpSpPr>
          <a:xfrm>
            <a:off x="3031533" y="2170098"/>
            <a:ext cx="5017589" cy="1712199"/>
            <a:chOff x="3043108" y="1393756"/>
            <a:chExt cx="5017589" cy="1712199"/>
          </a:xfrm>
        </p:grpSpPr>
        <p:sp>
          <p:nvSpPr>
            <p:cNvPr id="4" name="Ellipse 3">
              <a:extLst>
                <a:ext uri="{FF2B5EF4-FFF2-40B4-BE49-F238E27FC236}">
                  <a16:creationId xmlns:a16="http://schemas.microsoft.com/office/drawing/2014/main" id="{506413BF-4A97-F86D-3426-E90A544F39AB}"/>
                </a:ext>
              </a:extLst>
            </p:cNvPr>
            <p:cNvSpPr/>
            <p:nvPr/>
          </p:nvSpPr>
          <p:spPr>
            <a:xfrm>
              <a:off x="3916566" y="1784214"/>
              <a:ext cx="69448" cy="69448"/>
            </a:xfrm>
            <a:prstGeom prst="ellipse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184EE4D5-9160-E0C1-EC69-6128F180DCB1}"/>
                </a:ext>
              </a:extLst>
            </p:cNvPr>
            <p:cNvSpPr/>
            <p:nvPr/>
          </p:nvSpPr>
          <p:spPr>
            <a:xfrm>
              <a:off x="7170483" y="2816507"/>
              <a:ext cx="69448" cy="69448"/>
            </a:xfrm>
            <a:prstGeom prst="ellipse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7" name="Connecteur droit 6">
              <a:extLst>
                <a:ext uri="{FF2B5EF4-FFF2-40B4-BE49-F238E27FC236}">
                  <a16:creationId xmlns:a16="http://schemas.microsoft.com/office/drawing/2014/main" id="{F92F4173-E9F6-2F7F-6364-3BEF16B31ECA}"/>
                </a:ext>
              </a:extLst>
            </p:cNvPr>
            <p:cNvCxnSpPr/>
            <p:nvPr/>
          </p:nvCxnSpPr>
          <p:spPr>
            <a:xfrm flipH="1" flipV="1">
              <a:off x="3043108" y="1521955"/>
              <a:ext cx="5017589" cy="1584000"/>
            </a:xfrm>
            <a:prstGeom prst="line">
              <a:avLst/>
            </a:prstGeom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EF21F45E-DA6F-3975-805C-D8C55C50D923}"/>
                </a:ext>
              </a:extLst>
            </p:cNvPr>
            <p:cNvSpPr txBox="1"/>
            <p:nvPr/>
          </p:nvSpPr>
          <p:spPr>
            <a:xfrm>
              <a:off x="3818612" y="1393756"/>
              <a:ext cx="5103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A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F1C887C5-0FDC-9D75-8BB2-9BA69DF2208B}"/>
                </a:ext>
              </a:extLst>
            </p:cNvPr>
            <p:cNvSpPr txBox="1"/>
            <p:nvPr/>
          </p:nvSpPr>
          <p:spPr>
            <a:xfrm>
              <a:off x="5303796" y="1784214"/>
              <a:ext cx="5103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B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F57C3DBC-2343-48C8-30E9-5AD292C10E73}"/>
                </a:ext>
              </a:extLst>
            </p:cNvPr>
            <p:cNvSpPr txBox="1"/>
            <p:nvPr/>
          </p:nvSpPr>
          <p:spPr>
            <a:xfrm>
              <a:off x="7170483" y="2416397"/>
              <a:ext cx="5103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C</a:t>
              </a:r>
            </a:p>
          </p:txBody>
        </p:sp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1EE339AC-1529-6D39-A1FC-BD8146B835E2}"/>
                </a:ext>
              </a:extLst>
            </p:cNvPr>
            <p:cNvSpPr/>
            <p:nvPr/>
          </p:nvSpPr>
          <p:spPr>
            <a:xfrm>
              <a:off x="5323054" y="2194669"/>
              <a:ext cx="69448" cy="69448"/>
            </a:xfrm>
            <a:prstGeom prst="ellipse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424096433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DB5A7B-E589-22A4-F6D6-66EB65DC11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E05DC4-80D5-556D-92A7-91F30CA3A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bg2">
                    <a:lumMod val="75000"/>
                  </a:schemeClr>
                </a:solidFill>
                <a:latin typeface="Calibri" panose="020F0502020204030204"/>
              </a:rPr>
              <a:t> Complétez</a:t>
            </a:r>
            <a:endParaRPr lang="fr-FR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D00998-F361-759A-9BFB-426E8E356BF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7197A48D-FBEB-ED31-FB11-0409A03320F4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2144E6E-2C76-2E6A-3FC5-5CE9DAAF012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977BC03-88A9-F412-C01F-3482B27CB6CE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31537FB5-F08F-56EC-238B-99EA2EBB5A05}"/>
              </a:ext>
            </a:extLst>
          </p:cNvPr>
          <p:cNvSpPr txBox="1"/>
          <p:nvPr/>
        </p:nvSpPr>
        <p:spPr>
          <a:xfrm>
            <a:off x="2333428" y="1157468"/>
            <a:ext cx="7092719" cy="2892527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r>
              <a:rPr lang="fr-FR" sz="1800" dirty="0">
                <a:solidFill>
                  <a:prstClr val="black"/>
                </a:solidFill>
              </a:rPr>
              <a:t>Les points A;B et C sont alignés :</a:t>
            </a:r>
          </a:p>
          <a:p>
            <a:endParaRPr lang="fr-FR" sz="1800" dirty="0">
              <a:solidFill>
                <a:prstClr val="black"/>
              </a:solidFill>
            </a:endParaRPr>
          </a:p>
          <a:p>
            <a:endParaRPr lang="fr-FR" sz="1800" dirty="0">
              <a:solidFill>
                <a:prstClr val="black"/>
              </a:solidFill>
            </a:endParaRPr>
          </a:p>
          <a:p>
            <a:endParaRPr lang="fr-FR" sz="1800" dirty="0">
              <a:solidFill>
                <a:prstClr val="black"/>
              </a:solidFill>
            </a:endParaRPr>
          </a:p>
          <a:p>
            <a:endParaRPr lang="fr-FR" sz="1800" dirty="0">
              <a:solidFill>
                <a:prstClr val="black"/>
              </a:solidFill>
            </a:endParaRPr>
          </a:p>
          <a:p>
            <a:endParaRPr lang="fr-FR" sz="1800" dirty="0">
              <a:solidFill>
                <a:prstClr val="black"/>
              </a:solidFill>
            </a:endParaRPr>
          </a:p>
          <a:p>
            <a:endParaRPr lang="fr-FR" sz="1800" dirty="0">
              <a:solidFill>
                <a:prstClr val="black"/>
              </a:solidFill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ED2F5098-F1F2-BE81-A216-A0FD015415DF}"/>
              </a:ext>
            </a:extLst>
          </p:cNvPr>
          <p:cNvSpPr/>
          <p:nvPr/>
        </p:nvSpPr>
        <p:spPr>
          <a:xfrm>
            <a:off x="2333428" y="4431819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8EC3807C-286D-4D6A-2AB9-168253D038DD}"/>
              </a:ext>
            </a:extLst>
          </p:cNvPr>
          <p:cNvSpPr/>
          <p:nvPr/>
        </p:nvSpPr>
        <p:spPr>
          <a:xfrm>
            <a:off x="7216780" y="4431819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F68D9526-32CA-0B7B-812A-80FF122F2CC1}"/>
              </a:ext>
            </a:extLst>
          </p:cNvPr>
          <p:cNvSpPr/>
          <p:nvPr/>
        </p:nvSpPr>
        <p:spPr>
          <a:xfrm>
            <a:off x="3507129" y="2627453"/>
            <a:ext cx="57874" cy="81023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C3054AD3-A31B-22C2-A616-1400E86323CB}"/>
              </a:ext>
            </a:extLst>
          </p:cNvPr>
          <p:cNvSpPr/>
          <p:nvPr/>
        </p:nvSpPr>
        <p:spPr>
          <a:xfrm>
            <a:off x="5534627" y="2627453"/>
            <a:ext cx="57874" cy="81023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9E961542-AC94-C826-EF5E-CE865DE2AAD6}"/>
              </a:ext>
            </a:extLst>
          </p:cNvPr>
          <p:cNvSpPr/>
          <p:nvPr/>
        </p:nvSpPr>
        <p:spPr>
          <a:xfrm>
            <a:off x="7724172" y="3330614"/>
            <a:ext cx="57874" cy="81023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3AF2ECE-FFDF-0076-DD3D-4F875C0B0C66}"/>
              </a:ext>
            </a:extLst>
          </p:cNvPr>
          <p:cNvSpPr txBox="1"/>
          <p:nvPr/>
        </p:nvSpPr>
        <p:spPr>
          <a:xfrm>
            <a:off x="3565003" y="2176041"/>
            <a:ext cx="5092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85D3B6B-873B-F5F9-9FE2-DAE0B539F41E}"/>
              </a:ext>
            </a:extLst>
          </p:cNvPr>
          <p:cNvSpPr txBox="1"/>
          <p:nvPr/>
        </p:nvSpPr>
        <p:spPr>
          <a:xfrm>
            <a:off x="5625144" y="2244705"/>
            <a:ext cx="5092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43C8697-9BB3-1F6A-D70B-0F6F99B1A684}"/>
              </a:ext>
            </a:extLst>
          </p:cNvPr>
          <p:cNvSpPr txBox="1"/>
          <p:nvPr/>
        </p:nvSpPr>
        <p:spPr>
          <a:xfrm>
            <a:off x="7818947" y="2930504"/>
            <a:ext cx="5092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03313380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EBB025-702E-B77C-F161-9159F26929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D7369B-101C-BE27-5F18-40598E130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𝐕𝐨𝐢𝐜𝐢 𝐥𝐚  𝐫</a:t>
            </a:r>
            <a:r>
              <a:rPr lang="fr-FR" dirty="0" err="1">
                <a:latin typeface="Calibri" panose="020F0502020204030204"/>
              </a:rPr>
              <a:t>é</a:t>
            </a:r>
            <a:r>
              <a:rPr lang="fr-FR" dirty="0">
                <a:latin typeface="Calibri" panose="020F0502020204030204"/>
              </a:rPr>
              <a:t>𝐩𝐨𝐧𝐬𝐞 : 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D4A3027-AA41-5A1D-B841-57EA58587E2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qu’on peut pas tracer une droite passant par les trois points A,B et C 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46BA6B1E-4C3A-A978-9891-CFF25D116F5C}"/>
              </a:ext>
            </a:extLst>
          </p:cNvPr>
          <p:cNvSpPr/>
          <p:nvPr/>
        </p:nvSpPr>
        <p:spPr>
          <a:xfrm>
            <a:off x="7447736" y="4777177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lang="fr" sz="16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Faux 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6CD88B83-3742-C033-144D-09C6015A6E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4" name="Google Shape;265;p44">
            <a:extLst>
              <a:ext uri="{FF2B5EF4-FFF2-40B4-BE49-F238E27FC236}">
                <a16:creationId xmlns:a16="http://schemas.microsoft.com/office/drawing/2014/main" id="{A71B41F8-92BC-852A-043F-4274231D5D28}"/>
              </a:ext>
            </a:extLst>
          </p:cNvPr>
          <p:cNvSpPr txBox="1"/>
          <p:nvPr/>
        </p:nvSpPr>
        <p:spPr>
          <a:xfrm>
            <a:off x="2333428" y="1157468"/>
            <a:ext cx="7092719" cy="2892527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r>
              <a:rPr lang="fr-FR" sz="1800" dirty="0">
                <a:solidFill>
                  <a:prstClr val="black"/>
                </a:solidFill>
              </a:rPr>
              <a:t>Les points A;B et C sont alignés :</a:t>
            </a:r>
          </a:p>
          <a:p>
            <a:endParaRPr lang="fr-FR" sz="1800" dirty="0">
              <a:solidFill>
                <a:prstClr val="black"/>
              </a:solidFill>
            </a:endParaRPr>
          </a:p>
          <a:p>
            <a:endParaRPr lang="fr-FR" sz="1800" dirty="0">
              <a:solidFill>
                <a:prstClr val="black"/>
              </a:solidFill>
            </a:endParaRPr>
          </a:p>
          <a:p>
            <a:endParaRPr lang="fr-FR" sz="1800" dirty="0">
              <a:solidFill>
                <a:prstClr val="black"/>
              </a:solidFill>
            </a:endParaRPr>
          </a:p>
          <a:p>
            <a:endParaRPr lang="fr-FR" sz="1800" dirty="0">
              <a:solidFill>
                <a:prstClr val="black"/>
              </a:solidFill>
            </a:endParaRPr>
          </a:p>
          <a:p>
            <a:endParaRPr lang="fr-FR" sz="1800" dirty="0">
              <a:solidFill>
                <a:prstClr val="black"/>
              </a:solidFill>
            </a:endParaRPr>
          </a:p>
          <a:p>
            <a:endParaRPr lang="fr-FR" sz="1800" dirty="0">
              <a:solidFill>
                <a:prstClr val="black"/>
              </a:solidFill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C5BF53B5-14D5-2A5A-6AFA-9DE713DB2BB1}"/>
              </a:ext>
            </a:extLst>
          </p:cNvPr>
          <p:cNvSpPr/>
          <p:nvPr/>
        </p:nvSpPr>
        <p:spPr>
          <a:xfrm>
            <a:off x="3507129" y="2627453"/>
            <a:ext cx="57874" cy="81023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0E585E45-DBB2-619C-D444-7B3905E277B9}"/>
              </a:ext>
            </a:extLst>
          </p:cNvPr>
          <p:cNvSpPr/>
          <p:nvPr/>
        </p:nvSpPr>
        <p:spPr>
          <a:xfrm>
            <a:off x="5534627" y="2627453"/>
            <a:ext cx="57874" cy="81023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AF50884A-31DE-EFC2-B8BC-798FE070DEEE}"/>
              </a:ext>
            </a:extLst>
          </p:cNvPr>
          <p:cNvSpPr/>
          <p:nvPr/>
        </p:nvSpPr>
        <p:spPr>
          <a:xfrm>
            <a:off x="7724172" y="3330614"/>
            <a:ext cx="57874" cy="81023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3DE3E42-8709-C084-A529-CF5C36BF59BA}"/>
              </a:ext>
            </a:extLst>
          </p:cNvPr>
          <p:cNvSpPr txBox="1"/>
          <p:nvPr/>
        </p:nvSpPr>
        <p:spPr>
          <a:xfrm>
            <a:off x="3565003" y="2176041"/>
            <a:ext cx="5092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AAF2917-14D6-B7CD-9D5C-4844F0CB04A1}"/>
              </a:ext>
            </a:extLst>
          </p:cNvPr>
          <p:cNvSpPr txBox="1"/>
          <p:nvPr/>
        </p:nvSpPr>
        <p:spPr>
          <a:xfrm>
            <a:off x="5625144" y="2244705"/>
            <a:ext cx="5092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1E514A2-DBB9-3024-F376-E244FB5218C2}"/>
              </a:ext>
            </a:extLst>
          </p:cNvPr>
          <p:cNvSpPr txBox="1"/>
          <p:nvPr/>
        </p:nvSpPr>
        <p:spPr>
          <a:xfrm>
            <a:off x="7818947" y="2930504"/>
            <a:ext cx="5092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E89A92E-39C8-4F15-0F37-02EFEDE81457}"/>
              </a:ext>
            </a:extLst>
          </p:cNvPr>
          <p:cNvCxnSpPr>
            <a:cxnSpLocks/>
          </p:cNvCxnSpPr>
          <p:nvPr/>
        </p:nvCxnSpPr>
        <p:spPr>
          <a:xfrm flipH="1" flipV="1">
            <a:off x="2893671" y="1794076"/>
            <a:ext cx="5729468" cy="18635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491754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67FD23-EF00-5DE6-17DB-BD7D3A26A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AEB0BA-77F9-2445-7453-31106CD45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FD9A69-B832-432D-4AB9-C36C54C7876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2">
                    <a:lumMod val="75000"/>
                  </a:schemeClr>
                </a:solidFill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4C617C71-F550-D277-4FBC-C97C68C28896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2E44D96B-A3B3-B5F4-5753-FDDC7ED10AF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8748E8F-4665-C589-7EF4-D9252816299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DFD70AF8-0851-3DBE-AD31-57DA9EC954BA}"/>
              </a:ext>
            </a:extLst>
          </p:cNvPr>
          <p:cNvSpPr txBox="1"/>
          <p:nvPr/>
        </p:nvSpPr>
        <p:spPr>
          <a:xfrm>
            <a:off x="2333428" y="1050161"/>
            <a:ext cx="7092719" cy="2977829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MA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</a:t>
            </a:r>
            <a:r>
              <a:rPr kumimoji="0" lang="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e point C est un point de la droite AB 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3641B202-2D97-79BD-5959-025774B72ABF}"/>
              </a:ext>
            </a:extLst>
          </p:cNvPr>
          <p:cNvSpPr/>
          <p:nvPr/>
        </p:nvSpPr>
        <p:spPr>
          <a:xfrm>
            <a:off x="2333428" y="4602503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B11E14CF-55F7-1BBF-0D0C-03DCFF633ECA}"/>
              </a:ext>
            </a:extLst>
          </p:cNvPr>
          <p:cNvSpPr/>
          <p:nvPr/>
        </p:nvSpPr>
        <p:spPr>
          <a:xfrm>
            <a:off x="7447736" y="4379449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BC5A8511-2BF9-CEA0-523C-93C94CDD6288}"/>
              </a:ext>
            </a:extLst>
          </p:cNvPr>
          <p:cNvGrpSpPr/>
          <p:nvPr/>
        </p:nvGrpSpPr>
        <p:grpSpPr>
          <a:xfrm>
            <a:off x="2835797" y="2148673"/>
            <a:ext cx="6204031" cy="1451054"/>
            <a:chOff x="2835797" y="2148673"/>
            <a:chExt cx="6204031" cy="1451054"/>
          </a:xfrm>
        </p:grpSpPr>
        <p:cxnSp>
          <p:nvCxnSpPr>
            <p:cNvPr id="5" name="Connecteur droit 4">
              <a:extLst>
                <a:ext uri="{FF2B5EF4-FFF2-40B4-BE49-F238E27FC236}">
                  <a16:creationId xmlns:a16="http://schemas.microsoft.com/office/drawing/2014/main" id="{120A0A3D-8F58-8855-C5AF-66B92EAA45DE}"/>
                </a:ext>
              </a:extLst>
            </p:cNvPr>
            <p:cNvCxnSpPr/>
            <p:nvPr/>
          </p:nvCxnSpPr>
          <p:spPr>
            <a:xfrm>
              <a:off x="2835797" y="2349661"/>
              <a:ext cx="6204031" cy="1250066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87F71794-C999-5B7E-C028-7BF8B05EF670}"/>
                </a:ext>
              </a:extLst>
            </p:cNvPr>
            <p:cNvSpPr/>
            <p:nvPr/>
          </p:nvSpPr>
          <p:spPr>
            <a:xfrm>
              <a:off x="6701741" y="3100447"/>
              <a:ext cx="104173" cy="104172"/>
            </a:xfrm>
            <a:prstGeom prst="ellipse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B473B9D0-076E-0D9E-DB35-513434D50A0A}"/>
                </a:ext>
              </a:extLst>
            </p:cNvPr>
            <p:cNvSpPr/>
            <p:nvPr/>
          </p:nvSpPr>
          <p:spPr>
            <a:xfrm>
              <a:off x="4053068" y="2546235"/>
              <a:ext cx="104173" cy="104172"/>
            </a:xfrm>
            <a:prstGeom prst="ellipse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ED3EC063-FD95-F69E-76B2-4577CC8A0D43}"/>
                </a:ext>
              </a:extLst>
            </p:cNvPr>
            <p:cNvSpPr/>
            <p:nvPr/>
          </p:nvSpPr>
          <p:spPr>
            <a:xfrm>
              <a:off x="4923098" y="3149036"/>
              <a:ext cx="104173" cy="104172"/>
            </a:xfrm>
            <a:prstGeom prst="ellipse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A14F2839-24E4-1E37-AB15-E7D174AB52A6}"/>
                </a:ext>
              </a:extLst>
            </p:cNvPr>
            <p:cNvSpPr txBox="1"/>
            <p:nvPr/>
          </p:nvSpPr>
          <p:spPr>
            <a:xfrm>
              <a:off x="3970116" y="2148673"/>
              <a:ext cx="34172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A</a:t>
              </a: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6C0027F2-76AC-E66B-5CDB-54B625C7A47B}"/>
                </a:ext>
              </a:extLst>
            </p:cNvPr>
            <p:cNvSpPr txBox="1"/>
            <p:nvPr/>
          </p:nvSpPr>
          <p:spPr>
            <a:xfrm>
              <a:off x="5006589" y="3132686"/>
              <a:ext cx="34172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C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BF6DCE31-00B7-AE03-EFC3-C673C4058276}"/>
                </a:ext>
              </a:extLst>
            </p:cNvPr>
            <p:cNvSpPr txBox="1"/>
            <p:nvPr/>
          </p:nvSpPr>
          <p:spPr>
            <a:xfrm>
              <a:off x="6925788" y="2726984"/>
              <a:ext cx="34172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4907683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B7252-1CC9-4CCB-CED5-C8939F4EF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EA34AA-D82E-350A-4470-DE2A0549D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𝐕𝐨𝐢𝐜𝐢 𝐥𝐚  𝐫é𝐩𝐨𝐧𝐬𝐞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A23B353-1662-7316-C377-15714A570D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2">
                    <a:lumMod val="75000"/>
                  </a:schemeClr>
                </a:solidFill>
              </a:rPr>
              <a:t>L'enseignant explique que les trois points A,B et C ne sont pas alignés .</a:t>
            </a:r>
          </a:p>
        </p:txBody>
      </p: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026E44E5-8A23-2694-EA13-131A3BB03951}"/>
              </a:ext>
            </a:extLst>
          </p:cNvPr>
          <p:cNvSpPr txBox="1"/>
          <p:nvPr/>
        </p:nvSpPr>
        <p:spPr>
          <a:xfrm>
            <a:off x="2333428" y="1050161"/>
            <a:ext cx="7092719" cy="2896806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MA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Le point C est un point de la droite AB 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MA" sz="1800" kern="0" dirty="0">
              <a:solidFill>
                <a:srgbClr val="000000"/>
              </a:solidFill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MA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MA" sz="1800" kern="0" dirty="0">
              <a:solidFill>
                <a:srgbClr val="000000"/>
              </a:solidFill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MA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MA" sz="1800" kern="0" dirty="0">
              <a:solidFill>
                <a:srgbClr val="000000"/>
              </a:solidFill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MA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MA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81A417EC-FA00-8C51-1B0B-7CB4D705BF14}"/>
              </a:ext>
            </a:extLst>
          </p:cNvPr>
          <p:cNvSpPr/>
          <p:nvPr/>
        </p:nvSpPr>
        <p:spPr>
          <a:xfrm>
            <a:off x="7447736" y="4448897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lang="fr" sz="16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FAUX 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1DCB83F7-BD2E-0D64-C154-750772C2EB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A83B42AB-E33C-EBED-2123-9B698C0D4F86}"/>
              </a:ext>
            </a:extLst>
          </p:cNvPr>
          <p:cNvGrpSpPr/>
          <p:nvPr/>
        </p:nvGrpSpPr>
        <p:grpSpPr>
          <a:xfrm>
            <a:off x="2835797" y="2148673"/>
            <a:ext cx="6204031" cy="1451054"/>
            <a:chOff x="2835797" y="2148673"/>
            <a:chExt cx="6204031" cy="1451054"/>
          </a:xfrm>
        </p:grpSpPr>
        <p:cxnSp>
          <p:nvCxnSpPr>
            <p:cNvPr id="6" name="Connecteur droit 5">
              <a:extLst>
                <a:ext uri="{FF2B5EF4-FFF2-40B4-BE49-F238E27FC236}">
                  <a16:creationId xmlns:a16="http://schemas.microsoft.com/office/drawing/2014/main" id="{41264605-0395-7DAC-B21A-715CADCEB73E}"/>
                </a:ext>
              </a:extLst>
            </p:cNvPr>
            <p:cNvCxnSpPr/>
            <p:nvPr/>
          </p:nvCxnSpPr>
          <p:spPr>
            <a:xfrm>
              <a:off x="2835797" y="2349661"/>
              <a:ext cx="6204031" cy="1250066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68882862-4CAF-3214-B0A1-EC925DF36CB9}"/>
                </a:ext>
              </a:extLst>
            </p:cNvPr>
            <p:cNvSpPr/>
            <p:nvPr/>
          </p:nvSpPr>
          <p:spPr>
            <a:xfrm>
              <a:off x="6701741" y="3100447"/>
              <a:ext cx="104173" cy="104172"/>
            </a:xfrm>
            <a:prstGeom prst="ellipse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C3A15C89-A9B6-4F24-AFC7-6CC2EF7A9EB7}"/>
                </a:ext>
              </a:extLst>
            </p:cNvPr>
            <p:cNvSpPr/>
            <p:nvPr/>
          </p:nvSpPr>
          <p:spPr>
            <a:xfrm>
              <a:off x="4053068" y="2546235"/>
              <a:ext cx="104173" cy="104172"/>
            </a:xfrm>
            <a:prstGeom prst="ellipse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4971F08B-2EAF-0FEE-C377-2550563623AF}"/>
                </a:ext>
              </a:extLst>
            </p:cNvPr>
            <p:cNvSpPr/>
            <p:nvPr/>
          </p:nvSpPr>
          <p:spPr>
            <a:xfrm>
              <a:off x="4923098" y="3149036"/>
              <a:ext cx="104173" cy="104172"/>
            </a:xfrm>
            <a:prstGeom prst="ellipse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5196CFB6-9CC6-B649-AC84-EFE48B8CFC1D}"/>
                </a:ext>
              </a:extLst>
            </p:cNvPr>
            <p:cNvSpPr txBox="1"/>
            <p:nvPr/>
          </p:nvSpPr>
          <p:spPr>
            <a:xfrm>
              <a:off x="3970116" y="2148673"/>
              <a:ext cx="34172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A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2E41FEC-5C1D-F733-D8E5-857CE8C7B6AC}"/>
                </a:ext>
              </a:extLst>
            </p:cNvPr>
            <p:cNvSpPr txBox="1"/>
            <p:nvPr/>
          </p:nvSpPr>
          <p:spPr>
            <a:xfrm>
              <a:off x="5006589" y="3132686"/>
              <a:ext cx="34172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C</a:t>
              </a: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79924801-8290-BCBC-C38E-5D1FED94150D}"/>
                </a:ext>
              </a:extLst>
            </p:cNvPr>
            <p:cNvSpPr txBox="1"/>
            <p:nvPr/>
          </p:nvSpPr>
          <p:spPr>
            <a:xfrm>
              <a:off x="6925788" y="2726984"/>
              <a:ext cx="34172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8054971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7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1DBA8CE3-42B8-BF07-C68A-9F08B3D6A1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07" y="967665"/>
            <a:ext cx="10606270" cy="495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CEDDD-76AE-D7E1-44B5-7337A46F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4B570-872A-5BD3-9D35-EF24EAA7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CA1C34-7F99-5799-2B19-301F16BE4F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 corrige l’erreur et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BB3CCF7-B9F6-F1D2-F9B4-1A9E3F2BAD9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8E0EDB3-5752-9B72-F9FB-A8D0057A2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E761F61E-26C7-2381-5AD1-D035191A4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657A5AA8-2FD8-FB61-4013-87309B7D4A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581" y="967665"/>
            <a:ext cx="10606270" cy="4952560"/>
          </a:xfrm>
          <a:prstGeom prst="rect">
            <a:avLst/>
          </a:prstGeom>
        </p:spPr>
      </p:pic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E8343D15-76F4-392D-0B21-16DFE05C7733}"/>
              </a:ext>
            </a:extLst>
          </p:cNvPr>
          <p:cNvCxnSpPr>
            <a:cxnSpLocks/>
          </p:cNvCxnSpPr>
          <p:nvPr/>
        </p:nvCxnSpPr>
        <p:spPr>
          <a:xfrm>
            <a:off x="7435121" y="2488367"/>
            <a:ext cx="3198126" cy="3072984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DC82835A-DF04-1094-AF61-AA778944A24D}"/>
              </a:ext>
            </a:extLst>
          </p:cNvPr>
          <p:cNvCxnSpPr>
            <a:cxnSpLocks/>
          </p:cNvCxnSpPr>
          <p:nvPr/>
        </p:nvCxnSpPr>
        <p:spPr>
          <a:xfrm flipH="1">
            <a:off x="7824866" y="2308485"/>
            <a:ext cx="1319134" cy="3252866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ZoneTexte 20">
            <a:extLst>
              <a:ext uri="{FF2B5EF4-FFF2-40B4-BE49-F238E27FC236}">
                <a16:creationId xmlns:a16="http://schemas.microsoft.com/office/drawing/2014/main" id="{918AE23C-F6D5-D29C-F215-BFA676DC5082}"/>
              </a:ext>
            </a:extLst>
          </p:cNvPr>
          <p:cNvSpPr txBox="1"/>
          <p:nvPr/>
        </p:nvSpPr>
        <p:spPr>
          <a:xfrm>
            <a:off x="8049718" y="3429000"/>
            <a:ext cx="4347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954BA453-6D04-5229-26CD-0690952A1D78}"/>
              </a:ext>
            </a:extLst>
          </p:cNvPr>
          <p:cNvCxnSpPr>
            <a:cxnSpLocks/>
          </p:cNvCxnSpPr>
          <p:nvPr/>
        </p:nvCxnSpPr>
        <p:spPr>
          <a:xfrm flipH="1">
            <a:off x="8049718" y="4259363"/>
            <a:ext cx="1198471" cy="792322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1BE7790C-48CB-B844-057E-1454C5520034}"/>
              </a:ext>
            </a:extLst>
          </p:cNvPr>
          <p:cNvCxnSpPr>
            <a:cxnSpLocks/>
          </p:cNvCxnSpPr>
          <p:nvPr/>
        </p:nvCxnSpPr>
        <p:spPr>
          <a:xfrm flipH="1" flipV="1">
            <a:off x="8049718" y="5075118"/>
            <a:ext cx="2127223" cy="72000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3" name="Moins 32">
            <a:extLst>
              <a:ext uri="{FF2B5EF4-FFF2-40B4-BE49-F238E27FC236}">
                <a16:creationId xmlns:a16="http://schemas.microsoft.com/office/drawing/2014/main" id="{46A8BBF6-9CE6-04CB-052A-A2C89CD12BEF}"/>
              </a:ext>
            </a:extLst>
          </p:cNvPr>
          <p:cNvSpPr/>
          <p:nvPr/>
        </p:nvSpPr>
        <p:spPr>
          <a:xfrm rot="19191663">
            <a:off x="7707256" y="2906027"/>
            <a:ext cx="442209" cy="119921"/>
          </a:xfrm>
          <a:prstGeom prst="mathMinus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6EC944F7-F533-73A0-6653-05993B3B2B32}"/>
              </a:ext>
            </a:extLst>
          </p:cNvPr>
          <p:cNvSpPr txBox="1"/>
          <p:nvPr/>
        </p:nvSpPr>
        <p:spPr>
          <a:xfrm>
            <a:off x="7824866" y="2355130"/>
            <a:ext cx="4422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5B2800D3-EB4E-2A45-A701-A1397BE8412B}"/>
              </a:ext>
            </a:extLst>
          </p:cNvPr>
          <p:cNvSpPr txBox="1"/>
          <p:nvPr/>
        </p:nvSpPr>
        <p:spPr>
          <a:xfrm>
            <a:off x="3556693" y="4875063"/>
            <a:ext cx="389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BC042426-768F-6B77-EB2C-4E2C4D2CD1EB}"/>
              </a:ext>
            </a:extLst>
          </p:cNvPr>
          <p:cNvSpPr txBox="1"/>
          <p:nvPr/>
        </p:nvSpPr>
        <p:spPr>
          <a:xfrm>
            <a:off x="3479560" y="4474953"/>
            <a:ext cx="389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F3FA7332-CDC6-58B0-7ED6-70A90CE4D605}"/>
              </a:ext>
            </a:extLst>
          </p:cNvPr>
          <p:cNvSpPr txBox="1"/>
          <p:nvPr/>
        </p:nvSpPr>
        <p:spPr>
          <a:xfrm>
            <a:off x="3089816" y="3720463"/>
            <a:ext cx="389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A52F041-1F64-A66A-919E-7F857FE555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030">
            <a:off x="8023865" y="5163790"/>
            <a:ext cx="4234164" cy="49671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A8FD8C79-7750-E682-6956-9B42BC337474}"/>
              </a:ext>
            </a:extLst>
          </p:cNvPr>
          <p:cNvSpPr txBox="1"/>
          <p:nvPr/>
        </p:nvSpPr>
        <p:spPr>
          <a:xfrm>
            <a:off x="6603641" y="5258818"/>
            <a:ext cx="63660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</a:t>
            </a:r>
          </a:p>
        </p:txBody>
      </p:sp>
    </p:spTree>
    <p:extLst>
      <p:ext uri="{BB962C8B-B14F-4D97-AF65-F5344CB8AC3E}">
        <p14:creationId xmlns:p14="http://schemas.microsoft.com/office/powerpoint/2010/main" val="185018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3" grpId="0" animBg="1"/>
      <p:bldP spid="34" grpId="0"/>
      <p:bldP spid="35" grpId="0"/>
      <p:bldP spid="36" grpId="0"/>
      <p:bldP spid="37" grpId="0"/>
      <p:bldP spid="10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34878" y="538641"/>
            <a:ext cx="10372459" cy="299327"/>
          </a:xfrm>
        </p:spPr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7</a:t>
            </a:r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CF0A889-2916-27A6-E431-6DCFB5ACA2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859" y="770800"/>
            <a:ext cx="11250593" cy="5089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MA" sz="1800" b="1" dirty="0">
                <a:effectLst/>
                <a:latin typeface="Calibri" panose="020F0502020204030204" pitchFamily="34" charset="0"/>
              </a:rPr>
              <a:t>Reconnaître et construire les objets géométriques de base </a:t>
            </a:r>
            <a:endParaRPr lang="fr-MA" sz="2000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Points </a:t>
            </a:r>
            <a:r>
              <a:rPr lang="en-US" dirty="0" err="1"/>
              <a:t>alignés</a:t>
            </a:r>
            <a:r>
              <a:rPr lang="en-US" dirty="0"/>
              <a:t> </a:t>
            </a:r>
          </a:p>
          <a:p>
            <a:r>
              <a:rPr lang="en-US" dirty="0"/>
              <a:t>Segment </a:t>
            </a:r>
          </a:p>
          <a:p>
            <a:r>
              <a:rPr lang="en-US" dirty="0"/>
              <a:t>Demi-droite </a:t>
            </a:r>
          </a:p>
          <a:p>
            <a:r>
              <a:rPr lang="en-US" dirty="0"/>
              <a:t>Droite </a:t>
            </a:r>
            <a:endParaRPr lang="fr-FR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Pour tracer des objets géométriques ,j’utilise les outils de géométrie: règle , crayon….</a:t>
            </a:r>
            <a:r>
              <a:rPr lang="fr-FR" dirty="0" err="1"/>
              <a:t>etc</a:t>
            </a:r>
            <a:r>
              <a:rPr lang="fr-FR" dirty="0"/>
              <a:t>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Pour vérifier que trois points sont alignes j’utilise la règle ;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fr-FR" b="1" dirty="0"/>
              <a:t>Une droite n’a ni début ni fin ;</a:t>
            </a:r>
          </a:p>
          <a:p>
            <a:pPr lvl="0"/>
            <a:r>
              <a:rPr lang="fr-FR" b="1" dirty="0"/>
              <a:t>Une demi droite a un début mais pas de fin ;</a:t>
            </a:r>
          </a:p>
          <a:p>
            <a:pPr lvl="0"/>
            <a:r>
              <a:rPr lang="fr-FR" b="1" dirty="0"/>
              <a:t>Un segment a un début et une fin ;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443514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L’enseignant encourage les élèves à dire avec leurs propres mots ce qu’ils ont appris</a:t>
            </a:r>
          </a:p>
          <a:p>
            <a:endParaRPr lang="fr-FR" dirty="0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cette séance nous avons appris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E1318D8-DDF0-9AFA-D2E3-5F89048CD77B}"/>
              </a:ext>
            </a:extLst>
          </p:cNvPr>
          <p:cNvSpPr txBox="1"/>
          <p:nvPr/>
        </p:nvSpPr>
        <p:spPr>
          <a:xfrm>
            <a:off x="717630" y="1782501"/>
            <a:ext cx="44321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Comment marquer et coder un point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1643D53-F6FE-BE28-12D3-35A223E76FB8}"/>
              </a:ext>
            </a:extLst>
          </p:cNvPr>
          <p:cNvSpPr txBox="1"/>
          <p:nvPr/>
        </p:nvSpPr>
        <p:spPr>
          <a:xfrm>
            <a:off x="844952" y="2812648"/>
            <a:ext cx="81066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comment Tracer et coder des droites ,des demi-droites et des segments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CDAA362-964F-3E08-D5EE-C720D966AD7F}"/>
              </a:ext>
            </a:extLst>
          </p:cNvPr>
          <p:cNvSpPr txBox="1"/>
          <p:nvPr/>
        </p:nvSpPr>
        <p:spPr>
          <a:xfrm>
            <a:off x="891251" y="4109013"/>
            <a:ext cx="106542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comment Tracer et coder une demi-droite et un segment, l’origine d’une demi-droite et</a:t>
            </a:r>
          </a:p>
          <a:p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les extrémités d’un segment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9A5DA68-C86F-57A2-9D0A-BED6F14A2046}"/>
              </a:ext>
            </a:extLst>
          </p:cNvPr>
          <p:cNvSpPr txBox="1"/>
          <p:nvPr/>
        </p:nvSpPr>
        <p:spPr>
          <a:xfrm>
            <a:off x="868101" y="5405377"/>
            <a:ext cx="81914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Comment mesurer la longueur d’un segment à l’aide d’une règle graduée </a:t>
            </a:r>
          </a:p>
        </p:txBody>
      </p:sp>
    </p:spTree>
    <p:extLst>
      <p:ext uri="{BB962C8B-B14F-4D97-AF65-F5344CB8AC3E}">
        <p14:creationId xmlns:p14="http://schemas.microsoft.com/office/powerpoint/2010/main" val="282630291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9B0A34C-8616-661F-7E2C-8FE08B0E1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04" y="1400777"/>
            <a:ext cx="11356791" cy="3599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279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B143794-8AA3-EFB9-E92B-489E9E746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865" y="1006851"/>
            <a:ext cx="5936259" cy="51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016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C3745E72-65B3-A4E6-3BE1-6DFC96BC11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C1F6283-F1B6-2866-8569-BA1ACBD9E8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776295"/>
          </a:xfrm>
        </p:spPr>
        <p:txBody>
          <a:bodyPr>
            <a:noAutofit/>
          </a:bodyPr>
          <a:lstStyle/>
          <a:p>
            <a:pPr algn="just"/>
            <a:r>
              <a:rPr lang="fr-FR" sz="1300" dirty="0"/>
              <a:t>Expliciter l’objectif aux élèves de manière très simple via des exemples parfois pour que l’élève sache ce qu’on attend de lui à la fin de la séance ;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A3C2FC-BF45-24E7-6BA6-6F852D137E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776295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Attirer l’attention des élèves pour la déclaration de l’objectif </a:t>
            </a:r>
          </a:p>
          <a:p>
            <a:pPr algn="just"/>
            <a:r>
              <a:rPr lang="fr-FR" sz="1400" dirty="0"/>
              <a:t>Déclarer l’objectif de manière expressive et à haute voix</a:t>
            </a:r>
          </a:p>
          <a:p>
            <a:pPr algn="just"/>
            <a:r>
              <a:rPr lang="fr-FR" sz="1400" dirty="0"/>
              <a:t>Demander à certains élèves de répéter l’objectif à haute voix (en l’exprimant avec leurs propres mots)</a:t>
            </a:r>
          </a:p>
          <a:p>
            <a:pPr algn="just"/>
            <a:r>
              <a:rPr lang="fr-FR" sz="1400" dirty="0"/>
              <a:t>Utiliser l’expression « à la fin de la séance, vous serez capables de … »</a:t>
            </a:r>
          </a:p>
          <a:p>
            <a:pPr algn="just"/>
            <a:r>
              <a:rPr lang="fr-FR" sz="1400" dirty="0"/>
              <a:t>Faire le lien avec le réel ou avec les apprentissages précédents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509B71-BB26-6492-A426-BEEB7DAB33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776295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Lire l’objectif de manière mécanique à partir de la diapositive sans l’expliquer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26EC5F-309B-63BB-322C-74C1CE6FB9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B8F39C8-84C3-1CF1-F963-04206B8B88F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/>
              <a:t>Ouverture: Déclaration de l’objectif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D2A8D5C-89A1-5F58-DF8C-6F1B60B24A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/>
              <a:t>Par quoi se caractérise ?</a:t>
            </a:r>
          </a:p>
        </p:txBody>
      </p:sp>
    </p:spTree>
    <p:extLst>
      <p:ext uri="{BB962C8B-B14F-4D97-AF65-F5344CB8AC3E}">
        <p14:creationId xmlns:p14="http://schemas.microsoft.com/office/powerpoint/2010/main" val="2758868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1589</TotalTime>
  <Words>2158</Words>
  <Application>Microsoft Office PowerPoint</Application>
  <PresentationFormat>Grand écran</PresentationFormat>
  <Paragraphs>296</Paragraphs>
  <Slides>65</Slides>
  <Notes>1</Notes>
  <HiddenSlides>7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65</vt:i4>
      </vt:variant>
    </vt:vector>
  </HeadingPairs>
  <TitlesOfParts>
    <vt:vector size="74" baseType="lpstr">
      <vt:lpstr>Aptos</vt:lpstr>
      <vt:lpstr>Aptos Display</vt:lpstr>
      <vt:lpstr>Arial</vt:lpstr>
      <vt:lpstr>Calibri</vt:lpstr>
      <vt:lpstr>Cambria Math</vt:lpstr>
      <vt:lpstr>Dosis</vt:lpstr>
      <vt:lpstr>Georgia</vt:lpstr>
      <vt:lpstr>-webkit-standard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Voici la réponse.</vt:lpstr>
      <vt:lpstr>Voici une situation en classe. Que remarquez-vous ? Ce comportement est-il approprié ? Pourquoi ? Que faudrait-il améliorer ou changer ?</vt:lpstr>
      <vt:lpstr>C’est un mauvais comportement. L’élève n’est pas attentif.</vt:lpstr>
      <vt:lpstr>Voici le comportement attendu</vt:lpstr>
      <vt:lpstr>Présentation PowerPoint</vt:lpstr>
      <vt:lpstr>On commence par le contrôle des outils de la géométrie et nommer chaque instrument (règle, crayon,……).</vt:lpstr>
      <vt:lpstr>Présentation PowerPoint</vt:lpstr>
      <vt:lpstr> Répondez par vrai ou faux.</vt:lpstr>
      <vt:lpstr> Voici la réponse</vt:lpstr>
      <vt:lpstr> Répondez par vrai ou faux</vt:lpstr>
      <vt:lpstr> Voici la réponse:</vt:lpstr>
      <vt:lpstr>Observez puis tracez  trois points alignés  P;Q et R :</vt:lpstr>
      <vt:lpstr>Voici la réponse : vous devez utiliser une règle </vt:lpstr>
      <vt:lpstr>Voici ce que vous devez retenir jusqu’ici:</vt:lpstr>
      <vt:lpstr>Présentation PowerPoint</vt:lpstr>
      <vt:lpstr>Exprimez vos avis:</vt:lpstr>
      <vt:lpstr>A la fin de cette séance, vous serez capables de:</vt:lpstr>
      <vt:lpstr>Présentation PowerPoint</vt:lpstr>
      <vt:lpstr>Je vous montre comment je trace la droite AC :</vt:lpstr>
      <vt:lpstr>Voici comment je trace la demi droite BE:</vt:lpstr>
      <vt:lpstr>Voici comment je trace le segment CD :</vt:lpstr>
      <vt:lpstr>Voici comment je place le point F sur la droite AC :</vt:lpstr>
      <vt:lpstr>Je complète les phrases par un point de la figure vérifiant la condition :</vt:lpstr>
      <vt:lpstr>Maintenant je vais utiliser ma règle graduée pour déterminer la mesure du segment CD:</vt:lpstr>
      <vt:lpstr>Voici un résumé de tout ce que j’ai fait :</vt:lpstr>
      <vt:lpstr>Présentation PowerPoint</vt:lpstr>
      <vt:lpstr>Complétez:</vt:lpstr>
      <vt:lpstr> 𝐕𝐨𝐢𝐜𝐢 𝐥𝐚  𝐫é𝐩𝐨𝐧𝐬𝐞 </vt:lpstr>
      <vt:lpstr>Complétez:</vt:lpstr>
      <vt:lpstr> 𝐕𝐨𝐢𝐜𝐢 𝐥𝐚  𝐫é𝐩𝐨𝐧𝐬𝐞.</vt:lpstr>
      <vt:lpstr>Complétez:</vt:lpstr>
      <vt:lpstr> 𝐕𝐨𝐢𝐜𝐢 𝐥𝐚  𝐫é𝐩𝐨𝐧𝐬𝐞.</vt:lpstr>
      <vt:lpstr>Complétez:</vt:lpstr>
      <vt:lpstr> 𝐕𝐨𝐢𝐜𝐢 𝐥𝐚  𝐫é𝐩𝐨𝐧𝐬𝐞.</vt:lpstr>
      <vt:lpstr>Complétez</vt:lpstr>
      <vt:lpstr> 𝐕𝐨𝐢𝐜𝐢 𝐥𝐚  𝐫é𝐩𝐨𝐧𝐬𝐞.</vt:lpstr>
      <vt:lpstr> Complétez</vt:lpstr>
      <vt:lpstr>𝐕𝐨𝐢𝐜𝐢 𝐥𝐚  𝐫é𝐩𝐨𝐧𝐬𝐞 : trois points sont alignés lorsqu’ils appartiennent à la même droite </vt:lpstr>
      <vt:lpstr> Complétez</vt:lpstr>
      <vt:lpstr>𝐕𝐨𝐢𝐜𝐢 𝐥𝐚  𝐫é𝐩𝐨𝐧𝐬𝐞 :  </vt:lpstr>
      <vt:lpstr> Complétez</vt:lpstr>
      <vt:lpstr>𝐕𝐨𝐢𝐜𝐢 𝐥𝐚  𝐫é𝐩𝐨𝐧𝐬𝐞</vt:lpstr>
      <vt:lpstr>Présentation PowerPoint</vt:lpstr>
      <vt:lpstr>Travaillez individuellement puis discutez en binômes vos réponses.</vt:lpstr>
      <vt:lpstr>Prenez la correction sur vos livrets.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 :</vt:lpstr>
      <vt:lpstr>Voici l’exercice à faire à la maison pour la séance prochaine.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AMINE RADOUANE - ENSEIGNANT</cp:lastModifiedBy>
  <cp:revision>152</cp:revision>
  <dcterms:created xsi:type="dcterms:W3CDTF">2025-11-03T10:55:47Z</dcterms:created>
  <dcterms:modified xsi:type="dcterms:W3CDTF">2026-01-28T12:23:35Z</dcterms:modified>
</cp:coreProperties>
</file>