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1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presProps.xml" ContentType="application/vnd.openxmlformats-officedocument.presentationml.presProps+xml"/>
  <Override PartName="/ppt/media/image2.svg" ContentType="image/svg"/>
  <Override PartName="/ppt/media/image17.gif" ContentType="image/gif"/>
  <Override PartName="/ppt/notesMasters/notesMaster1.xml" ContentType="application/vnd.openxmlformats-officedocument.presentationml.notesMaster+xml"/>
  <Override PartName="/ppt/slides/slide29.xml" ContentType="application/vnd.openxmlformats-officedocument.presentationml.slide+xml"/>
  <Override PartName="/ppt/slides/slide26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7.xml" ContentType="application/vnd.openxmlformats-officedocument.presentationml.slide+xml"/>
  <Override PartName="/ppt/slides/slide9.xml" ContentType="application/vnd.openxmlformats-officedocument.presentationml.slide+xml"/>
  <Override PartName="/ppt/slides/slide34.xml" ContentType="application/vnd.openxmlformats-officedocument.presentationml.slide+xml"/>
  <Override PartName="/ppt/slides/slide3.xml" ContentType="application/vnd.openxmlformats-officedocument.presentationml.slide+xml"/>
  <Override PartName="/ppt/slides/slide36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38.xml" ContentType="application/vnd.openxmlformats-officedocument.presentationml.slide+xml"/>
  <Override PartName="/ppt/slides/slide18.xml" ContentType="application/vnd.openxmlformats-officedocument.presentationml.slide+xml"/>
  <Override PartName="/ppt/slides/slide41.xml" ContentType="application/vnd.openxmlformats-officedocument.presentationml.slide+xml"/>
  <Override PartName="/ppt/slides/slide4.xml" ContentType="application/vnd.openxmlformats-officedocument.presentationml.slide+xml"/>
  <Override PartName="/ppt/slides/slide37.xml" ContentType="application/vnd.openxmlformats-officedocument.presentationml.slide+xml"/>
  <Override PartName="/ppt/slides/slide16.xml" ContentType="application/vnd.openxmlformats-officedocument.presentationml.slide+xml"/>
  <Override PartName="/ppt/slides/slide40.xml" ContentType="application/vnd.openxmlformats-officedocument.presentationml.slide+xml"/>
  <Override PartName="/ppt/slides/slide2.xml" ContentType="application/vnd.openxmlformats-officedocument.presentationml.slide+xml"/>
  <Override PartName="/ppt/slides/slide23.xml" ContentType="application/vnd.openxmlformats-officedocument.presentationml.slide+xml"/>
  <Override PartName="/ppt/slides/slide5.xml" ContentType="application/vnd.openxmlformats-officedocument.presentationml.slide+xml"/>
  <Override PartName="/ppt/slides/slide32.xml" ContentType="application/vnd.openxmlformats-officedocument.presentationml.slide+xml"/>
  <Override PartName="/ppt/slides/slide27.xml" ContentType="application/vnd.openxmlformats-officedocument.presentationml.slide+xml"/>
  <Override PartName="/ppt/slides/slide43.xml" ContentType="application/vnd.openxmlformats-officedocument.presentationml.slide+xml"/>
  <Override PartName="/ppt/slides/slide20.xml" ContentType="application/vnd.openxmlformats-officedocument.presentationml.slide+xml"/>
  <Override PartName="/ppt/slides/slide44.xml" ContentType="application/vnd.openxmlformats-officedocument.presentationml.slide+xml"/>
  <Override PartName="/ppt/slides/slide39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2.xml" ContentType="application/vnd.openxmlformats-officedocument.presentationml.slide+xml"/>
  <Override PartName="/ppt/slides/slide25.xml" ContentType="application/vnd.openxmlformats-officedocument.presentationml.slide+xml"/>
  <Override PartName="/ppt/slides/slide21.xml" ContentType="application/vnd.openxmlformats-officedocument.presentationml.slide+xml"/>
  <Override PartName="/ppt/slides/slide24.xml" ContentType="application/vnd.openxmlformats-officedocument.presentationml.slide+xml"/>
  <Override PartName="/ppt/slides/slide19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28.xml" ContentType="application/vnd.openxmlformats-officedocument.presentationml.slide+xml"/>
  <Override PartName="/ppt/slides/slide42.xml" ContentType="application/vnd.openxmlformats-officedocument.presentationml.slide+xml"/>
  <Override PartName="/ppt/slides/slide12.xml" ContentType="application/vnd.openxmlformats-officedocument.presentationml.slide+xml"/>
  <Override PartName="/ppt/notesSlides/notesSlide4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7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1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defTabSz="914400">
              <a:lnSpc>
                <a:spcPct val="90000"/>
              </a:lnSpc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move the slide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&lt;header&gt;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7" name="PlaceHolder 4"/>
          <p:cNvSpPr>
            <a:spLocks noGrp="1"/>
          </p:cNvSpPr>
          <p:nvPr>
            <p:ph type="dt" idx="25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8" name="PlaceHolder 5"/>
          <p:cNvSpPr>
            <a:spLocks noGrp="1"/>
          </p:cNvSpPr>
          <p:nvPr>
            <p:ph type="ftr" idx="26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9" name="PlaceHolder 6"/>
          <p:cNvSpPr>
            <a:spLocks noGrp="1"/>
          </p:cNvSpPr>
          <p:nvPr>
            <p:ph type="sldNum" idx="27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1F127DE2-31B7-46E3-A772-95790A362DC2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25.xml.rels><?xml version="1.0" encoding="UTF-8"?>
<Relationships xmlns="http://schemas.openxmlformats.org/package/2006/relationships"><Relationship Id="rId1" Type="http://schemas.openxmlformats.org/officeDocument/2006/relationships/slide" Target="../slides/slide25.xml"/><Relationship Id="rId2" Type="http://schemas.openxmlformats.org/officeDocument/2006/relationships/notesMaster" Target="../notesMasters/notesMaster1.xml"/>
</Relationships>
</file>

<file path=ppt/notesSlides/_rels/notesSlide26.xml.rels><?xml version="1.0" encoding="UTF-8"?>
<Relationships xmlns="http://schemas.openxmlformats.org/package/2006/relationships"><Relationship Id="rId1" Type="http://schemas.openxmlformats.org/officeDocument/2006/relationships/slide" Target="../slides/slide26.xml"/><Relationship Id="rId2" Type="http://schemas.openxmlformats.org/officeDocument/2006/relationships/notesMaster" Target="../notesMasters/notesMaster1.xml"/>
</Relationships>
</file>

<file path=ppt/notesSlides/_rels/notesSlide27.xml.rels><?xml version="1.0" encoding="UTF-8"?>
<Relationships xmlns="http://schemas.openxmlformats.org/package/2006/relationships"><Relationship Id="rId1" Type="http://schemas.openxmlformats.org/officeDocument/2006/relationships/slide" Target="../slides/slide27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8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5" name="PlaceHolder 3"/>
          <p:cNvSpPr>
            <a:spLocks noGrp="1"/>
          </p:cNvSpPr>
          <p:nvPr>
            <p:ph type="sldNum" idx="2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42F2CC79-6C71-4DFA-8834-72E8F34AEBA1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8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8" name="PlaceHolder 3"/>
          <p:cNvSpPr>
            <a:spLocks noGrp="1"/>
          </p:cNvSpPr>
          <p:nvPr>
            <p:ph type="sldNum" idx="3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B8C2A53E-8AAF-4413-9B60-72A5D00BCA90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9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1" name="PlaceHolder 3"/>
          <p:cNvSpPr>
            <a:spLocks noGrp="1"/>
          </p:cNvSpPr>
          <p:nvPr>
            <p:ph type="sldNum" idx="3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1B24534D-5477-416E-8F60-7F6996B6FE0B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9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4" name="PlaceHolder 3"/>
          <p:cNvSpPr>
            <a:spLocks noGrp="1"/>
          </p:cNvSpPr>
          <p:nvPr>
            <p:ph type="sldNum" idx="3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5B393FF3-00D6-44B2-A975-071F1BD63FE2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9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7" name="PlaceHolder 3"/>
          <p:cNvSpPr>
            <a:spLocks noGrp="1"/>
          </p:cNvSpPr>
          <p:nvPr>
            <p:ph type="sldNum" idx="3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F25D190B-A923-49E5-AB9E-72A36F335829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9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0" name="PlaceHolder 3"/>
          <p:cNvSpPr>
            <a:spLocks noGrp="1"/>
          </p:cNvSpPr>
          <p:nvPr>
            <p:ph type="sldNum" idx="3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F691732-38BB-4349-9FC0-BE29AA16B79B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60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3" name="PlaceHolder 3"/>
          <p:cNvSpPr>
            <a:spLocks noGrp="1"/>
          </p:cNvSpPr>
          <p:nvPr>
            <p:ph type="sldNum" idx="3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78FAC4F-CCDE-4662-B1F1-677940E64FE4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8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2" name="PlaceHolder 3"/>
          <p:cNvSpPr>
            <a:spLocks noGrp="1"/>
          </p:cNvSpPr>
          <p:nvPr>
            <p:ph type="sldNum" idx="2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Aptos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B8C48552-5A45-44F0-8E4B-E477DF316EDA}" type="slidenum"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ptos"/>
                <a:ea typeface="+mn-ea"/>
              </a:rPr>
              <a:t>&lt;number&gt;</a:t>
            </a:fld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 defTabSz="914400">
              <a:lnSpc>
                <a:spcPct val="90000"/>
              </a:lnSpc>
              <a:buNone/>
              <a:defRPr lang="en-US" sz="6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914400">
              <a:lnSpc>
                <a:spcPct val="90000"/>
              </a:lnSpc>
              <a:buNone/>
            </a:pP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6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28D2DC4A-05A5-4A29-B398-012027D2B622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0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51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52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53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54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1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58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59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60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61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74F19F48-F5A9-4B53-9881-BA9AC050A732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able of contents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2621880" y="2174760"/>
            <a:ext cx="3073680" cy="60156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title"/>
          </p:nvPr>
        </p:nvSpPr>
        <p:spPr>
          <a:xfrm>
            <a:off x="2621880" y="4183920"/>
            <a:ext cx="3073680" cy="70308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title"/>
          </p:nvPr>
        </p:nvSpPr>
        <p:spPr>
          <a:xfrm>
            <a:off x="1097640" y="24206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title"/>
          </p:nvPr>
        </p:nvSpPr>
        <p:spPr>
          <a:xfrm>
            <a:off x="1097640" y="44654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title"/>
          </p:nvPr>
        </p:nvSpPr>
        <p:spPr>
          <a:xfrm>
            <a:off x="6496200" y="24206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title"/>
          </p:nvPr>
        </p:nvSpPr>
        <p:spPr>
          <a:xfrm>
            <a:off x="6496200" y="44654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title"/>
          </p:nvPr>
        </p:nvSpPr>
        <p:spPr>
          <a:xfrm>
            <a:off x="8020440" y="2174760"/>
            <a:ext cx="3073680" cy="60156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6" name="PlaceHolder 8"/>
          <p:cNvSpPr>
            <a:spLocks noGrp="1"/>
          </p:cNvSpPr>
          <p:nvPr>
            <p:ph type="title"/>
          </p:nvPr>
        </p:nvSpPr>
        <p:spPr>
          <a:xfrm>
            <a:off x="8020440" y="4183920"/>
            <a:ext cx="3073680" cy="70308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7" name="PlaceHolder 9"/>
          <p:cNvSpPr>
            <a:spLocks noGrp="1"/>
          </p:cNvSpPr>
          <p:nvPr>
            <p:ph type="title"/>
          </p:nvPr>
        </p:nvSpPr>
        <p:spPr>
          <a:xfrm>
            <a:off x="960120" y="593280"/>
            <a:ext cx="10271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t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8" name="PlaceHolder 10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617220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 type="dt" idx="7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 type="ftr" idx="8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4" name="PlaceHolder 6"/>
          <p:cNvSpPr>
            <a:spLocks noGrp="1"/>
          </p:cNvSpPr>
          <p:nvPr>
            <p:ph type="sldNum" idx="9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190015D6-008E-4015-AA12-800DFD0AF179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839880" y="1681200"/>
            <a:ext cx="515736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 type="body"/>
          </p:nvPr>
        </p:nvSpPr>
        <p:spPr>
          <a:xfrm>
            <a:off x="839880" y="2505240"/>
            <a:ext cx="515736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8" name="PlaceHolder 4"/>
          <p:cNvSpPr>
            <a:spLocks noGrp="1"/>
          </p:cNvSpPr>
          <p:nvPr>
            <p:ph type="body"/>
          </p:nvPr>
        </p:nvSpPr>
        <p:spPr>
          <a:xfrm>
            <a:off x="6172200" y="1681200"/>
            <a:ext cx="518292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9" name="PlaceHolder 5"/>
          <p:cNvSpPr>
            <a:spLocks noGrp="1"/>
          </p:cNvSpPr>
          <p:nvPr>
            <p:ph type="body"/>
          </p:nvPr>
        </p:nvSpPr>
        <p:spPr>
          <a:xfrm>
            <a:off x="6172200" y="2505240"/>
            <a:ext cx="518292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0" name="PlaceHolder 6"/>
          <p:cNvSpPr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1" name="PlaceHolder 7"/>
          <p:cNvSpPr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2" name="PlaceHolder 8"/>
          <p:cNvSpPr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185EE488-E5E9-4A92-9882-9CAAEC26B0D2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dt" idx="13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5" name="PlaceHolder 3"/>
          <p:cNvSpPr>
            <a:spLocks noGrp="1"/>
          </p:cNvSpPr>
          <p:nvPr>
            <p:ph type="ftr" idx="14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6" name="PlaceHolder 4"/>
          <p:cNvSpPr>
            <a:spLocks noGrp="1"/>
          </p:cNvSpPr>
          <p:nvPr>
            <p:ph type="sldNum" idx="15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715986DA-14CA-452C-BCEA-EBC59BC1B33C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dt" idx="16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ftr" idx="17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sldNum" idx="18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050C93D6-8F3D-4FBC-BF3A-313E47BD3395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01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ustom Layout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ectangle : coins arrondis 10"/>
          <p:cNvSpPr/>
          <p:nvPr/>
        </p:nvSpPr>
        <p:spPr>
          <a:xfrm>
            <a:off x="1236960" y="705960"/>
            <a:ext cx="9677880" cy="5378400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rgbClr val="FFFFFF">
                <a:lumMod val="85000"/>
              </a:srgbClr>
            </a:solidFill>
          </a:ln>
          <a:effectLst>
            <a:outerShdw algn="ctr" blurRad="63360" rotWithShape="0" sx="102000" sy="102000">
              <a:srgbClr val="000000">
                <a:alpha val="7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3" name="PlaceHolder 1"/>
          <p:cNvSpPr>
            <a:spLocks noGrp="1"/>
          </p:cNvSpPr>
          <p:nvPr>
            <p:ph type="dt" idx="19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ftr" idx="20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sldNum" idx="21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6D178648-F535-45D4-B83C-8A88ADECF7CE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6" name="Rectangle 5"/>
          <p:cNvSpPr/>
          <p:nvPr/>
        </p:nvSpPr>
        <p:spPr>
          <a:xfrm>
            <a:off x="1360440" y="833040"/>
            <a:ext cx="9431280" cy="515304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7" name="Rectangle 6"/>
          <p:cNvSpPr/>
          <p:nvPr/>
        </p:nvSpPr>
        <p:spPr>
          <a:xfrm>
            <a:off x="1504800" y="958680"/>
            <a:ext cx="9142560" cy="490176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algn="ctr" blurRad="63360" rotWithShape="0" sx="102000" sy="10200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 type="title"/>
          </p:nvPr>
        </p:nvSpPr>
        <p:spPr>
          <a:xfrm>
            <a:off x="2209680" y="2311560"/>
            <a:ext cx="7772040" cy="2234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>
            <a:lvl1pPr indent="0" algn="ctr" defTabSz="914400">
              <a:lnSpc>
                <a:spcPct val="90000"/>
              </a:lnSpc>
              <a:buNone/>
              <a:defRPr lang="en-US" sz="5400" b="1" u="none" strike="noStrike">
                <a:solidFill>
                  <a:schemeClr val="dk2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914400">
              <a:lnSpc>
                <a:spcPct val="90000"/>
              </a:lnSpc>
              <a:buNone/>
            </a:pPr>
            <a:r>
              <a:rPr lang="en-US" sz="5400" b="1" u="none" strike="noStrike">
                <a:solidFill>
                  <a:schemeClr val="dk2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5400" b="1" u="none" strike="noStrike">
              <a:solidFill>
                <a:schemeClr val="dk2"/>
              </a:solidFill>
              <a:effectLst/>
              <a:uFillTx/>
              <a:latin typeface="Calibri"/>
            </a:endParaRPr>
          </a:p>
        </p:txBody>
      </p:sp>
      <p:sp>
        <p:nvSpPr>
          <p:cNvPr id="109" name="Rectangle 9"/>
          <p:cNvSpPr/>
          <p:nvPr/>
        </p:nvSpPr>
        <p:spPr>
          <a:xfrm>
            <a:off x="1773000" y="5360040"/>
            <a:ext cx="8610120" cy="10656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110" name="Picture 23"/>
          <p:cNvPicPr/>
          <p:nvPr/>
        </p:nvPicPr>
        <p:blipFill>
          <a:blip r:embed="rId2"/>
          <a:stretch/>
        </p:blipFill>
        <p:spPr>
          <a:xfrm>
            <a:off x="5635800" y="1391400"/>
            <a:ext cx="920160" cy="92016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 with Caption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 type="dt" idx="22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 type="ftr" idx="23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6" name="PlaceHolder 6"/>
          <p:cNvSpPr>
            <a:spLocks noGrp="1"/>
          </p:cNvSpPr>
          <p:nvPr>
            <p:ph type="sldNum" idx="24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2A78B706-3763-4563-9993-B51FA8FD8804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2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7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8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9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10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Title Slide">
    <p:bg>
      <p:bgPr>
        <a:solidFill>
          <a:srgbClr val="0070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118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19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20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121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3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12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3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4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15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4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17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8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9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20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5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24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25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26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27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6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29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0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1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32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7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36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7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8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39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8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41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42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43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44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9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46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47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48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49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20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17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image" Target="../media/image29.png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29.png"/><Relationship Id="rId3" Type="http://schemas.openxmlformats.org/officeDocument/2006/relationships/slideLayout" Target="../slideLayouts/slideLayout4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image" Target="../media/image30.png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30.png"/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33.png"/><Relationship Id="rId6" Type="http://schemas.openxmlformats.org/officeDocument/2006/relationships/slideLayout" Target="../slideLayouts/slideLayout4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image" Target="../media/image34.png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34.png"/><Relationship Id="rId3" Type="http://schemas.openxmlformats.org/officeDocument/2006/relationships/slideLayout" Target="../slideLayouts/slideLayout4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image" Target="../media/image34.png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34.png"/><Relationship Id="rId3" Type="http://schemas.openxmlformats.org/officeDocument/2006/relationships/slideLayout" Target="../slideLayouts/slideLayout4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35.png"/><Relationship Id="rId3" Type="http://schemas.openxmlformats.org/officeDocument/2006/relationships/slideLayout" Target="../slideLayouts/slideLayout17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36.png"/><Relationship Id="rId2" Type="http://schemas.openxmlformats.org/officeDocument/2006/relationships/image" Target="../media/image37.png"/><Relationship Id="rId3" Type="http://schemas.openxmlformats.org/officeDocument/2006/relationships/slideLayout" Target="../slideLayouts/slideLayout4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14.png"/><Relationship Id="rId9" Type="http://schemas.openxmlformats.org/officeDocument/2006/relationships/image" Target="../media/image15.png"/><Relationship Id="rId10" Type="http://schemas.openxmlformats.org/officeDocument/2006/relationships/slideLayout" Target="../slideLayouts/slideLayout17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35.png"/><Relationship Id="rId3" Type="http://schemas.openxmlformats.org/officeDocument/2006/relationships/slideLayout" Target="../slideLayouts/slideLayout4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38.png"/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slideLayout" Target="../slideLayouts/slideLayout17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41.png"/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5" Type="http://schemas.openxmlformats.org/officeDocument/2006/relationships/slideLayout" Target="../slideLayouts/slideLayout20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44.png"/><Relationship Id="rId3" Type="http://schemas.openxmlformats.org/officeDocument/2006/relationships/image" Target="../media/image45.png"/><Relationship Id="rId4" Type="http://schemas.openxmlformats.org/officeDocument/2006/relationships/slideLayout" Target="../slideLayouts/slideLayout20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46.png"/><Relationship Id="rId3" Type="http://schemas.openxmlformats.org/officeDocument/2006/relationships/slideLayout" Target="../slideLayouts/slideLayout20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47.png"/><Relationship Id="rId3" Type="http://schemas.openxmlformats.org/officeDocument/2006/relationships/image" Target="../media/image48.png"/><Relationship Id="rId4" Type="http://schemas.openxmlformats.org/officeDocument/2006/relationships/image" Target="../media/image49.png"/><Relationship Id="rId5" Type="http://schemas.openxmlformats.org/officeDocument/2006/relationships/slideLayout" Target="../slideLayouts/slideLayout20.xml"/><Relationship Id="rId6" Type="http://schemas.openxmlformats.org/officeDocument/2006/relationships/notesSlide" Target="../notesSlides/notesSlide25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47.png"/><Relationship Id="rId3" Type="http://schemas.openxmlformats.org/officeDocument/2006/relationships/image" Target="../media/image50.png"/><Relationship Id="rId4" Type="http://schemas.openxmlformats.org/officeDocument/2006/relationships/image" Target="../media/image51.png"/><Relationship Id="rId5" Type="http://schemas.openxmlformats.org/officeDocument/2006/relationships/slideLayout" Target="../slideLayouts/slideLayout20.xml"/><Relationship Id="rId6" Type="http://schemas.openxmlformats.org/officeDocument/2006/relationships/notesSlide" Target="../notesSlides/notesSlide26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47.png"/><Relationship Id="rId3" Type="http://schemas.openxmlformats.org/officeDocument/2006/relationships/image" Target="../media/image52.png"/><Relationship Id="rId4" Type="http://schemas.openxmlformats.org/officeDocument/2006/relationships/slideLayout" Target="../slideLayouts/slideLayout20.xml"/><Relationship Id="rId5" Type="http://schemas.openxmlformats.org/officeDocument/2006/relationships/notesSlide" Target="../notesSlides/notesSlide27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53.png"/><Relationship Id="rId2" Type="http://schemas.openxmlformats.org/officeDocument/2006/relationships/image" Target="../media/image54.png"/><Relationship Id="rId3" Type="http://schemas.openxmlformats.org/officeDocument/2006/relationships/image" Target="../media/image55.png"/><Relationship Id="rId4" Type="http://schemas.openxmlformats.org/officeDocument/2006/relationships/image" Target="../media/image56.png"/><Relationship Id="rId5" Type="http://schemas.openxmlformats.org/officeDocument/2006/relationships/image" Target="../media/image57.png"/><Relationship Id="rId6" Type="http://schemas.openxmlformats.org/officeDocument/2006/relationships/image" Target="../media/image58.png"/><Relationship Id="rId7" Type="http://schemas.openxmlformats.org/officeDocument/2006/relationships/image" Target="../media/image59.png"/><Relationship Id="rId8" Type="http://schemas.openxmlformats.org/officeDocument/2006/relationships/image" Target="../media/image60.png"/><Relationship Id="rId9" Type="http://schemas.openxmlformats.org/officeDocument/2006/relationships/slideLayout" Target="../slideLayouts/slideLayout20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61.png"/><Relationship Id="rId2" Type="http://schemas.openxmlformats.org/officeDocument/2006/relationships/image" Target="../media/image8.png"/><Relationship Id="rId3" Type="http://schemas.openxmlformats.org/officeDocument/2006/relationships/image" Target="../media/image62.png"/><Relationship Id="rId4" Type="http://schemas.openxmlformats.org/officeDocument/2006/relationships/image" Target="../media/image63.png"/><Relationship Id="rId5" Type="http://schemas.openxmlformats.org/officeDocument/2006/relationships/image" Target="../media/image64.png"/><Relationship Id="rId6" Type="http://schemas.openxmlformats.org/officeDocument/2006/relationships/image" Target="../media/image65.png"/><Relationship Id="rId7" Type="http://schemas.openxmlformats.org/officeDocument/2006/relationships/image" Target="../media/image66.png"/><Relationship Id="rId8" Type="http://schemas.openxmlformats.org/officeDocument/2006/relationships/image" Target="../media/image67.png"/><Relationship Id="rId9" Type="http://schemas.openxmlformats.org/officeDocument/2006/relationships/image" Target="../media/image68.png"/><Relationship Id="rId10" Type="http://schemas.openxmlformats.org/officeDocument/2006/relationships/image" Target="../media/image69.png"/><Relationship Id="rId11" Type="http://schemas.openxmlformats.org/officeDocument/2006/relationships/image" Target="../media/image70.png"/><Relationship Id="rId12" Type="http://schemas.openxmlformats.org/officeDocument/2006/relationships/image" Target="../media/image71.png"/><Relationship Id="rId13" Type="http://schemas.openxmlformats.org/officeDocument/2006/relationships/image" Target="../media/image72.png"/><Relationship Id="rId14" Type="http://schemas.openxmlformats.org/officeDocument/2006/relationships/image" Target="../media/image73.png"/><Relationship Id="rId15" Type="http://schemas.openxmlformats.org/officeDocument/2006/relationships/slideLayout" Target="../slideLayouts/slideLayout20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7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53.png"/><Relationship Id="rId2" Type="http://schemas.openxmlformats.org/officeDocument/2006/relationships/image" Target="../media/image74.png"/><Relationship Id="rId3" Type="http://schemas.openxmlformats.org/officeDocument/2006/relationships/slideLayout" Target="../slideLayouts/slideLayout20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61.png"/><Relationship Id="rId2" Type="http://schemas.openxmlformats.org/officeDocument/2006/relationships/image" Target="../media/image8.png"/><Relationship Id="rId3" Type="http://schemas.openxmlformats.org/officeDocument/2006/relationships/image" Target="../media/image75.png"/><Relationship Id="rId4" Type="http://schemas.openxmlformats.org/officeDocument/2006/relationships/image" Target="../media/image76.png"/><Relationship Id="rId5" Type="http://schemas.openxmlformats.org/officeDocument/2006/relationships/image" Target="../media/image77.png"/><Relationship Id="rId6" Type="http://schemas.openxmlformats.org/officeDocument/2006/relationships/slideLayout" Target="../slideLayouts/slideLayout20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14.png"/><Relationship Id="rId3" Type="http://schemas.openxmlformats.org/officeDocument/2006/relationships/slideLayout" Target="../slideLayouts/slideLayout17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78.png"/><Relationship Id="rId3" Type="http://schemas.openxmlformats.org/officeDocument/2006/relationships/image" Target="../media/image79.png"/><Relationship Id="rId4" Type="http://schemas.openxmlformats.org/officeDocument/2006/relationships/slideLayout" Target="../slideLayouts/slideLayout6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image" Target="../media/image14.png"/><Relationship Id="rId4" Type="http://schemas.openxmlformats.org/officeDocument/2006/relationships/image" Target="../media/image79.png"/><Relationship Id="rId5" Type="http://schemas.openxmlformats.org/officeDocument/2006/relationships/slideLayout" Target="../slideLayouts/slideLayout6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78.png"/><Relationship Id="rId3" Type="http://schemas.openxmlformats.org/officeDocument/2006/relationships/image" Target="../media/image80.png"/><Relationship Id="rId4" Type="http://schemas.openxmlformats.org/officeDocument/2006/relationships/slideLayout" Target="../slideLayouts/slideLayout6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image" Target="../media/image14.png"/><Relationship Id="rId4" Type="http://schemas.openxmlformats.org/officeDocument/2006/relationships/image" Target="../media/image80.png"/><Relationship Id="rId5" Type="http://schemas.openxmlformats.org/officeDocument/2006/relationships/slideLayout" Target="../slideLayouts/slideLayout6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13.png"/><Relationship Id="rId3" Type="http://schemas.openxmlformats.org/officeDocument/2006/relationships/slideLayout" Target="../slideLayouts/slideLayout17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81.png"/><Relationship Id="rId3" Type="http://schemas.openxmlformats.org/officeDocument/2006/relationships/slideLayout" Target="../slideLayouts/slideLayout10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82.png"/><Relationship Id="rId2" Type="http://schemas.openxmlformats.org/officeDocument/2006/relationships/slideLayout" Target="../slideLayouts/slideLayout10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gif"/><Relationship Id="rId3" Type="http://schemas.openxmlformats.org/officeDocument/2006/relationships/image" Target="../media/image17.gif"/><Relationship Id="rId4" Type="http://schemas.openxmlformats.org/officeDocument/2006/relationships/image" Target="../media/image17.gif"/><Relationship Id="rId5" Type="http://schemas.openxmlformats.org/officeDocument/2006/relationships/image" Target="../media/image17.gif"/><Relationship Id="rId6" Type="http://schemas.openxmlformats.org/officeDocument/2006/relationships/image" Target="../media/image17.gif"/><Relationship Id="rId7" Type="http://schemas.openxmlformats.org/officeDocument/2006/relationships/image" Target="../media/image17.gif"/><Relationship Id="rId8" Type="http://schemas.openxmlformats.org/officeDocument/2006/relationships/slideLayout" Target="../slideLayouts/slideLayout13.xml"/><Relationship Id="rId9" Type="http://schemas.openxmlformats.org/officeDocument/2006/relationships/notesSlide" Target="../notesSlides/notesSlide4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83.png"/><Relationship Id="rId2" Type="http://schemas.openxmlformats.org/officeDocument/2006/relationships/slideLayout" Target="../slideLayouts/slideLayout10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84.png"/><Relationship Id="rId3" Type="http://schemas.openxmlformats.org/officeDocument/2006/relationships/slideLayout" Target="../slideLayouts/slideLayout17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85.png"/><Relationship Id="rId3" Type="http://schemas.openxmlformats.org/officeDocument/2006/relationships/image" Target="../media/image86.png"/><Relationship Id="rId4" Type="http://schemas.openxmlformats.org/officeDocument/2006/relationships/image" Target="../media/image87.png"/><Relationship Id="rId5" Type="http://schemas.openxmlformats.org/officeDocument/2006/relationships/image" Target="../media/image88.png"/><Relationship Id="rId6" Type="http://schemas.openxmlformats.org/officeDocument/2006/relationships/image" Target="../media/image89.png"/><Relationship Id="rId7" Type="http://schemas.openxmlformats.org/officeDocument/2006/relationships/image" Target="../media/image90.png"/><Relationship Id="rId8" Type="http://schemas.openxmlformats.org/officeDocument/2006/relationships/image" Target="../media/image91.png"/><Relationship Id="rId9" Type="http://schemas.openxmlformats.org/officeDocument/2006/relationships/slideLayout" Target="../slideLayouts/slideLayout11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2.png"/><Relationship Id="rId3" Type="http://schemas.openxmlformats.org/officeDocument/2006/relationships/slideLayout" Target="../slideLayouts/slideLayout11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image" Target="../media/image93.png"/><Relationship Id="rId2" Type="http://schemas.openxmlformats.org/officeDocument/2006/relationships/slideLayout" Target="../slideLayouts/slideLayout17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image" Target="../media/image16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7" Type="http://schemas.openxmlformats.org/officeDocument/2006/relationships/image" Target="../media/image23.png"/><Relationship Id="rId8" Type="http://schemas.openxmlformats.org/officeDocument/2006/relationships/slideLayout" Target="../slideLayouts/slideLayout17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image" Target="../media/image25.png"/><Relationship Id="rId3" Type="http://schemas.openxmlformats.org/officeDocument/2006/relationships/slideLayout" Target="../slideLayouts/slideLayout17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26.png"/><Relationship Id="rId3" Type="http://schemas.openxmlformats.org/officeDocument/2006/relationships/slideLayout" Target="../slideLayouts/slideLayout1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27.png"/><Relationship Id="rId3" Type="http://schemas.openxmlformats.org/officeDocument/2006/relationships/slideLayout" Target="../slideLayouts/slideLayout17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0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731;p98"/>
          <p:cNvSpPr/>
          <p:nvPr/>
        </p:nvSpPr>
        <p:spPr>
          <a:xfrm>
            <a:off x="-428040" y="1712160"/>
            <a:ext cx="7747560" cy="1107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 anchorCtr="1">
            <a:spAutoFit/>
          </a:bodyPr>
          <a:p>
            <a:pPr algn="ctr" defTabSz="1219320">
              <a:lnSpc>
                <a:spcPct val="100000"/>
              </a:lnSpc>
            </a:pPr>
            <a:r>
              <a:rPr lang="fr-FR" sz="7200" b="1" u="none" strike="noStrike">
                <a:solidFill>
                  <a:srgbClr val="002060"/>
                </a:solidFill>
                <a:effectLst/>
                <a:uFillTx/>
                <a:latin typeface="Calibri"/>
                <a:ea typeface="Calibri"/>
              </a:rPr>
              <a:t>Mathématiques</a:t>
            </a:r>
            <a:endParaRPr lang="en-US" sz="7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1" name="Google Shape;738;p98"/>
          <p:cNvSpPr/>
          <p:nvPr/>
        </p:nvSpPr>
        <p:spPr>
          <a:xfrm>
            <a:off x="9945000" y="1685520"/>
            <a:ext cx="1703880" cy="45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 anchorCtr="1">
            <a:spAutoFit/>
          </a:bodyPr>
          <a:p>
            <a:pPr algn="ctr" defTabSz="1219320">
              <a:lnSpc>
                <a:spcPct val="183000"/>
              </a:lnSpc>
            </a:pPr>
            <a:r>
              <a:rPr lang="fr-FR" sz="187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Niveau</a:t>
            </a:r>
            <a:r>
              <a:rPr lang="fr-FR" sz="1600" b="1" u="none" strike="noStrike">
                <a:solidFill>
                  <a:srgbClr val="FFFFFF"/>
                </a:solidFill>
                <a:effectLst/>
                <a:uFillTx/>
                <a:latin typeface="Dosis"/>
                <a:ea typeface="Dosis"/>
              </a:rPr>
              <a:t>    </a:t>
            </a:r>
            <a:r>
              <a:rPr lang="fr-FR" sz="1340" b="1" u="none" strike="noStrike">
                <a:solidFill>
                  <a:srgbClr val="FFFFFF"/>
                </a:solidFill>
                <a:effectLst/>
                <a:uFillTx/>
                <a:latin typeface="Dosis"/>
                <a:ea typeface="Dosis"/>
              </a:rPr>
              <a:t>            </a:t>
            </a:r>
            <a:r>
              <a:rPr lang="fr-FR" sz="1600" b="1" u="none" strike="noStrike">
                <a:solidFill>
                  <a:srgbClr val="FFFFFF"/>
                </a:solidFill>
                <a:effectLst/>
                <a:uFillTx/>
                <a:latin typeface="Dosis"/>
                <a:ea typeface="Dosis"/>
              </a:rPr>
              <a:t>             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32" name="Google Shape;743;p98"/>
          <p:cNvPicPr/>
          <p:nvPr/>
        </p:nvPicPr>
        <p:blipFill>
          <a:blip r:embed="rId1"/>
          <a:stretch/>
        </p:blipFill>
        <p:spPr>
          <a:xfrm>
            <a:off x="8643600" y="1509840"/>
            <a:ext cx="2026080" cy="1623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3" name="Google Shape;744;p98"/>
          <p:cNvSpPr/>
          <p:nvPr/>
        </p:nvSpPr>
        <p:spPr>
          <a:xfrm>
            <a:off x="10013040" y="1751760"/>
            <a:ext cx="1703880" cy="59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 anchorCtr="1">
            <a:spAutoFit/>
          </a:bodyPr>
          <a:p>
            <a:pPr algn="ctr" defTabSz="1219320">
              <a:lnSpc>
                <a:spcPct val="183000"/>
              </a:lnSpc>
            </a:pPr>
            <a:r>
              <a:rPr lang="fr-FR" sz="24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Niveau</a:t>
            </a: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         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4" name="Google Shape;745;p98"/>
          <p:cNvSpPr/>
          <p:nvPr/>
        </p:nvSpPr>
        <p:spPr>
          <a:xfrm>
            <a:off x="8947440" y="2145240"/>
            <a:ext cx="14972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 anchorCtr="1">
            <a:spAutoFit/>
          </a:bodyPr>
          <a:p>
            <a:pPr algn="ctr" defTabSz="1219320">
              <a:lnSpc>
                <a:spcPct val="100000"/>
              </a:lnSpc>
            </a:pPr>
            <a:r>
              <a:rPr lang="fr-FR" sz="2400" b="1" u="none" strike="noStrike">
                <a:solidFill>
                  <a:srgbClr val="FCBF18"/>
                </a:solidFill>
                <a:effectLst/>
                <a:uFillTx/>
                <a:latin typeface="Calibri"/>
                <a:ea typeface="Calibri"/>
              </a:rPr>
              <a:t>1AC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5" name="Google Shape;223;p26"/>
          <p:cNvSpPr/>
          <p:nvPr/>
        </p:nvSpPr>
        <p:spPr>
          <a:xfrm>
            <a:off x="731880" y="3429000"/>
            <a:ext cx="4901400" cy="968400"/>
          </a:xfrm>
          <a:prstGeom prst="rect">
            <a:avLst/>
          </a:prstGeom>
          <a:noFill/>
          <a:ln w="38103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3600" b="1" u="none" strike="noStrike">
                <a:solidFill>
                  <a:srgbClr val="0070C0"/>
                </a:solidFill>
                <a:effectLst/>
                <a:uFillTx/>
                <a:latin typeface="Calibri"/>
                <a:ea typeface="Calibri"/>
              </a:rPr>
              <a:t>Semestre 1 - Période 1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36" name="Groupe 38"/>
          <p:cNvGrpSpPr/>
          <p:nvPr/>
        </p:nvGrpSpPr>
        <p:grpSpPr>
          <a:xfrm>
            <a:off x="304200" y="4507560"/>
            <a:ext cx="5989680" cy="696600"/>
            <a:chOff x="304200" y="4507560"/>
            <a:chExt cx="5989680" cy="696600"/>
          </a:xfrm>
        </p:grpSpPr>
        <p:sp>
          <p:nvSpPr>
            <p:cNvPr id="137" name="Google Shape;223;p26"/>
            <p:cNvSpPr/>
            <p:nvPr/>
          </p:nvSpPr>
          <p:spPr>
            <a:xfrm>
              <a:off x="304200" y="4507560"/>
              <a:ext cx="5989680" cy="69660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1219320">
                <a:lnSpc>
                  <a:spcPct val="100000"/>
                </a:lnSpc>
              </a:pPr>
              <a:r>
                <a:rPr lang="fr-FR" sz="266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Leçon 1</a:t>
              </a:r>
              <a:endParaRPr lang="en-US" sz="266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8" name="Google Shape;735;p98"/>
            <p:cNvSpPr/>
            <p:nvPr/>
          </p:nvSpPr>
          <p:spPr>
            <a:xfrm>
              <a:off x="1853280" y="4582800"/>
              <a:ext cx="59400" cy="545760"/>
            </a:xfrm>
            <a:custGeom>
              <a:avLst/>
              <a:gdLst>
                <a:gd name="textAreaLeft" fmla="*/ 8640 w 59400"/>
                <a:gd name="textAreaRight" fmla="*/ 50760 w 59400"/>
                <a:gd name="textAreaTop" fmla="*/ 8640 h 545760"/>
                <a:gd name="textAreaBottom" fmla="*/ 537120 h 545760"/>
                <a:gd name="GluePoint1X" fmla="*/ 1 w 2"/>
                <a:gd name="GluePoint1Y" fmla="*/ 0 h 1607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7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70" h="1607">
                  <a:moveTo>
                    <a:pt x="83" y="0"/>
                  </a:moveTo>
                  <a:arcTo wR="83" hR="83" stAng="16200000" swAng="-5400000"/>
                  <a:lnTo>
                    <a:pt x="0" y="1434"/>
                  </a:lnTo>
                  <a:arcTo wR="83" hR="83" stAng="10800000" swAng="-5400000"/>
                  <a:lnTo>
                    <a:pt x="83" y="1517"/>
                  </a:lnTo>
                  <a:arcTo wR="83" hR="83" stAng="5400000" swAng="-5400000"/>
                  <a:lnTo>
                    <a:pt x="166" y="83"/>
                  </a:lnTo>
                  <a:arcTo wR="83" hR="83" stAng="0" swAng="-5400000"/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29880" rIns="29880" anchor="ctr" anchorCtr="1">
              <a:noAutofit/>
            </a:bodyPr>
            <a:p>
              <a:endParaRPr lang="fr-FR" sz="939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39" name="Google Shape;223;p26"/>
            <p:cNvSpPr/>
            <p:nvPr/>
          </p:nvSpPr>
          <p:spPr>
            <a:xfrm>
              <a:off x="1937520" y="4594320"/>
              <a:ext cx="4286520" cy="52344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1219320">
                <a:lnSpc>
                  <a:spcPct val="100000"/>
                </a:lnSpc>
              </a:pPr>
              <a:r>
                <a:rPr lang="fr-FR" sz="266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 </a:t>
              </a:r>
              <a:endParaRPr lang="en-US" sz="266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40" name="Groupe 39"/>
          <p:cNvGrpSpPr/>
          <p:nvPr/>
        </p:nvGrpSpPr>
        <p:grpSpPr>
          <a:xfrm>
            <a:off x="304200" y="5304600"/>
            <a:ext cx="5989680" cy="696600"/>
            <a:chOff x="304200" y="5304600"/>
            <a:chExt cx="5989680" cy="696600"/>
          </a:xfrm>
        </p:grpSpPr>
        <p:sp>
          <p:nvSpPr>
            <p:cNvPr id="141" name="Google Shape;224;p26"/>
            <p:cNvSpPr/>
            <p:nvPr/>
          </p:nvSpPr>
          <p:spPr>
            <a:xfrm>
              <a:off x="304200" y="5304600"/>
              <a:ext cx="5989680" cy="696600"/>
            </a:xfrm>
            <a:prstGeom prst="rect">
              <a:avLst/>
            </a:prstGeom>
            <a:solidFill>
              <a:srgbClr val="54AFE9"/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1219320">
                <a:lnSpc>
                  <a:spcPct val="100000"/>
                </a:lnSpc>
              </a:pPr>
              <a:r>
                <a:rPr lang="fr-FR" sz="266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Tâche 1 </a:t>
              </a:r>
              <a:endParaRPr lang="en-US" sz="266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42" name="Google Shape;742;p98"/>
            <p:cNvSpPr/>
            <p:nvPr/>
          </p:nvSpPr>
          <p:spPr>
            <a:xfrm>
              <a:off x="1850400" y="5380200"/>
              <a:ext cx="65160" cy="545040"/>
            </a:xfrm>
            <a:custGeom>
              <a:avLst/>
              <a:gdLst>
                <a:gd name="textAreaLeft" fmla="*/ 9360 w 65160"/>
                <a:gd name="textAreaRight" fmla="*/ 55800 w 65160"/>
                <a:gd name="textAreaTop" fmla="*/ 9360 h 545040"/>
                <a:gd name="textAreaBottom" fmla="*/ 535680 h 545040"/>
                <a:gd name="GluePoint1X" fmla="*/ 1 w 2"/>
                <a:gd name="GluePoint1Y" fmla="*/ 0 h 1605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7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70" h="1605">
                  <a:moveTo>
                    <a:pt x="91" y="0"/>
                  </a:moveTo>
                  <a:arcTo wR="91" hR="91" stAng="16200000" swAng="-5400000"/>
                  <a:lnTo>
                    <a:pt x="0" y="1424"/>
                  </a:lnTo>
                  <a:arcTo wR="91" hR="91" stAng="10800000" swAng="-5400000"/>
                  <a:lnTo>
                    <a:pt x="91" y="1515"/>
                  </a:lnTo>
                  <a:arcTo wR="91" hR="91" stAng="5400000" swAng="-5400000"/>
                  <a:lnTo>
                    <a:pt x="182" y="91"/>
                  </a:lnTo>
                  <a:arcTo wR="91" hR="91" stAng="0" swAng="-5400000"/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32760" rIns="32760" anchor="ctr" anchorCtr="1">
              <a:noAutofit/>
            </a:bodyPr>
            <a:p>
              <a:endParaRPr lang="fr-FR" sz="939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43" name="Google Shape;223;p26"/>
            <p:cNvSpPr/>
            <p:nvPr/>
          </p:nvSpPr>
          <p:spPr>
            <a:xfrm>
              <a:off x="1937520" y="5365080"/>
              <a:ext cx="4286520" cy="575640"/>
            </a:xfrm>
            <a:prstGeom prst="rect">
              <a:avLst/>
            </a:prstGeom>
            <a:solidFill>
              <a:srgbClr val="54AFE9"/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130" b="1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</p:grpSp>
      <p:pic>
        <p:nvPicPr>
          <p:cNvPr id="144" name="Google Shape;730;p98" descr="الصفحة الرئيسية"/>
          <p:cNvPicPr/>
          <p:nvPr/>
        </p:nvPicPr>
        <p:blipFill>
          <a:blip r:embed="rId2"/>
          <a:stretch/>
        </p:blipFill>
        <p:spPr>
          <a:xfrm>
            <a:off x="3909600" y="183960"/>
            <a:ext cx="4372560" cy="662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5" name="Picture 2" descr="A cartoon of a child and child sitting at a table writing in a notebook&#10;&#10;AI-generated content may be incorrect."/>
          <p:cNvPicPr/>
          <p:nvPr/>
        </p:nvPicPr>
        <p:blipFill>
          <a:blip r:embed="rId3"/>
          <a:stretch/>
        </p:blipFill>
        <p:spPr>
          <a:xfrm>
            <a:off x="7763040" y="3429000"/>
            <a:ext cx="3995640" cy="2777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6" name="ZoneTexte 3"/>
          <p:cNvSpPr/>
          <p:nvPr/>
        </p:nvSpPr>
        <p:spPr>
          <a:xfrm>
            <a:off x="2340000" y="4613760"/>
            <a:ext cx="375588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1800" b="1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Introduction aux nombres négatifs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7" name="ZoneTexte 5"/>
          <p:cNvSpPr/>
          <p:nvPr/>
        </p:nvSpPr>
        <p:spPr>
          <a:xfrm>
            <a:off x="2185560" y="5411520"/>
            <a:ext cx="390996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1800" b="1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Identifier les nombres inférieurs à 0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Complétez par le nombre qui convient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5" name="D_A_02"/>
          <p:cNvSpPr/>
          <p:nvPr/>
        </p:nvSpPr>
        <p:spPr>
          <a:xfrm>
            <a:off x="507960" y="689760"/>
            <a:ext cx="1117404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lit la question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6" name="Oval 36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87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338200" y="961560"/>
            <a:ext cx="580320" cy="580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8" name="ZoneTexte 4"/>
          <p:cNvSpPr/>
          <p:nvPr/>
        </p:nvSpPr>
        <p:spPr>
          <a:xfrm>
            <a:off x="3308400" y="1582920"/>
            <a:ext cx="52286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2400" b="0" u="none" strike="noStrike">
                <a:solidFill>
                  <a:schemeClr val="accent4"/>
                </a:solidFill>
                <a:effectLst/>
                <a:uFillTx/>
                <a:latin typeface="CenturyGothic"/>
              </a:rPr>
              <a:t>Compléter par le nombre qui convient : 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89" name="Image 7"/>
          <p:cNvPicPr/>
          <p:nvPr/>
        </p:nvPicPr>
        <p:blipFill>
          <a:blip r:embed="rId2"/>
          <a:srcRect l="5414" t="0" r="0" b="0"/>
          <a:stretch/>
        </p:blipFill>
        <p:spPr>
          <a:xfrm>
            <a:off x="1348200" y="2376000"/>
            <a:ext cx="10020960" cy="1723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0" name="Rectangle 8"/>
          <p:cNvSpPr/>
          <p:nvPr/>
        </p:nvSpPr>
        <p:spPr>
          <a:xfrm>
            <a:off x="1897200" y="3166200"/>
            <a:ext cx="353880" cy="44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91" name="Rectangle 11"/>
          <p:cNvSpPr/>
          <p:nvPr/>
        </p:nvSpPr>
        <p:spPr>
          <a:xfrm>
            <a:off x="10489320" y="3282120"/>
            <a:ext cx="353880" cy="44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92" name="Ellipse 12"/>
          <p:cNvSpPr/>
          <p:nvPr/>
        </p:nvSpPr>
        <p:spPr>
          <a:xfrm>
            <a:off x="4416840" y="3039120"/>
            <a:ext cx="108000" cy="13896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affiche et explique la réponse.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4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Voici la bonne réponse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95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6" name="Oval 8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7" name="Rectangle 2"/>
          <p:cNvSpPr/>
          <p:nvPr/>
        </p:nvSpPr>
        <p:spPr>
          <a:xfrm>
            <a:off x="1332360" y="5497200"/>
            <a:ext cx="419040" cy="433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98" name="Rectangle 10"/>
          <p:cNvSpPr/>
          <p:nvPr/>
        </p:nvSpPr>
        <p:spPr>
          <a:xfrm>
            <a:off x="10518120" y="5764320"/>
            <a:ext cx="419040" cy="433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299" name="Image 3"/>
          <p:cNvPicPr/>
          <p:nvPr/>
        </p:nvPicPr>
        <p:blipFill>
          <a:blip r:embed="rId2"/>
          <a:srcRect l="5414" t="0" r="0" b="0"/>
          <a:stretch/>
        </p:blipFill>
        <p:spPr>
          <a:xfrm>
            <a:off x="1348200" y="2376000"/>
            <a:ext cx="10020960" cy="1723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0" name="Rectangle 7"/>
          <p:cNvSpPr/>
          <p:nvPr/>
        </p:nvSpPr>
        <p:spPr>
          <a:xfrm>
            <a:off x="1897200" y="3166200"/>
            <a:ext cx="353880" cy="44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01" name="Rectangle 9"/>
          <p:cNvSpPr/>
          <p:nvPr/>
        </p:nvSpPr>
        <p:spPr>
          <a:xfrm>
            <a:off x="10489320" y="3282120"/>
            <a:ext cx="353880" cy="44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02" name="Ellipse 12"/>
          <p:cNvSpPr/>
          <p:nvPr/>
        </p:nvSpPr>
        <p:spPr>
          <a:xfrm>
            <a:off x="4416840" y="3039120"/>
            <a:ext cx="108000" cy="13896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03" name="ZoneTexte 5"/>
          <p:cNvSpPr/>
          <p:nvPr/>
        </p:nvSpPr>
        <p:spPr>
          <a:xfrm>
            <a:off x="4267440" y="3218760"/>
            <a:ext cx="79020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9,3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4" name="ZoneTexte 6"/>
          <p:cNvSpPr/>
          <p:nvPr/>
        </p:nvSpPr>
        <p:spPr>
          <a:xfrm>
            <a:off x="9347040" y="3244320"/>
            <a:ext cx="82116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9,9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3" dur="indefinite" restart="never" nodeType="tmRoot">
          <p:childTnLst>
            <p:seq>
              <p:cTn id="44" dur="indefinite" nodeType="mainSeq">
                <p:childTnLst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Complétez par le nombre  qui convient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6" name="D_A_02"/>
          <p:cNvSpPr/>
          <p:nvPr/>
        </p:nvSpPr>
        <p:spPr>
          <a:xfrm>
            <a:off x="507960" y="689760"/>
            <a:ext cx="1117404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lit la question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7" name="Oval 36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08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338200" y="961560"/>
            <a:ext cx="580320" cy="58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09" name="Image 4"/>
          <p:cNvPicPr/>
          <p:nvPr/>
        </p:nvPicPr>
        <p:blipFill>
          <a:blip r:embed="rId2"/>
          <a:stretch/>
        </p:blipFill>
        <p:spPr>
          <a:xfrm>
            <a:off x="1809720" y="2457360"/>
            <a:ext cx="7772040" cy="1761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0" name="ZoneTexte 7"/>
          <p:cNvSpPr/>
          <p:nvPr/>
        </p:nvSpPr>
        <p:spPr>
          <a:xfrm>
            <a:off x="3256920" y="1542240"/>
            <a:ext cx="533160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accent4"/>
                </a:solidFill>
                <a:effectLst/>
                <a:uFillTx/>
                <a:latin typeface="Calibri"/>
              </a:rPr>
              <a:t>Complétez par le nombre  qui convient </a:t>
            </a:r>
            <a:r>
              <a:rPr lang="fr-MA" sz="2400" b="0" u="none" strike="noStrike">
                <a:solidFill>
                  <a:schemeClr val="accent4"/>
                </a:solidFill>
                <a:effectLst/>
                <a:uFillTx/>
                <a:latin typeface="Calibri"/>
              </a:rPr>
              <a:t>: 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affiche et explique la réponse.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2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Voici la bonne réponse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13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4" name="Oval 8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15" name="Image 4"/>
          <p:cNvPicPr/>
          <p:nvPr/>
        </p:nvPicPr>
        <p:blipFill>
          <a:blip r:embed="rId2"/>
          <a:stretch/>
        </p:blipFill>
        <p:spPr>
          <a:xfrm>
            <a:off x="1809720" y="2457360"/>
            <a:ext cx="7772040" cy="1761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6" name="ZoneTexte 5"/>
          <p:cNvSpPr/>
          <p:nvPr/>
        </p:nvSpPr>
        <p:spPr>
          <a:xfrm>
            <a:off x="3522240" y="3338280"/>
            <a:ext cx="852120" cy="61056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7" name="ZoneTexte 6"/>
          <p:cNvSpPr/>
          <p:nvPr/>
        </p:nvSpPr>
        <p:spPr>
          <a:xfrm>
            <a:off x="6805080" y="3338280"/>
            <a:ext cx="852120" cy="63432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8" name="ZoneTexte 7"/>
          <p:cNvSpPr/>
          <p:nvPr/>
        </p:nvSpPr>
        <p:spPr>
          <a:xfrm>
            <a:off x="8432640" y="2581560"/>
            <a:ext cx="852120" cy="60948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3" dur="indefinite" restart="never" nodeType="tmRoot">
          <p:childTnLst>
            <p:seq>
              <p:cTn id="54" dur="indefinite" nodeType="mainSeq">
                <p:childTnLst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Complétez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0" name="D_A_02"/>
          <p:cNvSpPr/>
          <p:nvPr/>
        </p:nvSpPr>
        <p:spPr>
          <a:xfrm>
            <a:off x="507960" y="689760"/>
            <a:ext cx="1117404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lit et explique   :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1" name="Oval 36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22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338200" y="961560"/>
            <a:ext cx="580320" cy="58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23" name="Image 4"/>
          <p:cNvPicPr/>
          <p:nvPr/>
        </p:nvPicPr>
        <p:blipFill>
          <a:blip r:embed="rId2"/>
          <a:srcRect l="0" t="0" r="0" b="40834"/>
          <a:stretch/>
        </p:blipFill>
        <p:spPr>
          <a:xfrm>
            <a:off x="774720" y="1035360"/>
            <a:ext cx="10244160" cy="3226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4" name="Rectangle 3"/>
          <p:cNvSpPr/>
          <p:nvPr/>
        </p:nvSpPr>
        <p:spPr>
          <a:xfrm>
            <a:off x="6741720" y="2727720"/>
            <a:ext cx="2432880" cy="294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25" name="Rectangle 6"/>
          <p:cNvSpPr/>
          <p:nvPr/>
        </p:nvSpPr>
        <p:spPr>
          <a:xfrm>
            <a:off x="8632440" y="2483280"/>
            <a:ext cx="542160" cy="294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………..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6" name="Rectangle 7"/>
          <p:cNvSpPr/>
          <p:nvPr/>
        </p:nvSpPr>
        <p:spPr>
          <a:xfrm>
            <a:off x="6865920" y="3762360"/>
            <a:ext cx="2309040" cy="286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27" name="Rectangle 8"/>
          <p:cNvSpPr/>
          <p:nvPr/>
        </p:nvSpPr>
        <p:spPr>
          <a:xfrm>
            <a:off x="8632440" y="3548880"/>
            <a:ext cx="542160" cy="286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………..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8" name="Rectangle 1"/>
          <p:cNvSpPr/>
          <p:nvPr/>
        </p:nvSpPr>
        <p:spPr>
          <a:xfrm>
            <a:off x="4903200" y="585216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6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D_A_02"/>
          <p:cNvSpPr/>
          <p:nvPr/>
        </p:nvSpPr>
        <p:spPr>
          <a:xfrm>
            <a:off x="600840" y="5601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affiche et explique la réponse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0" name="D_A_01"/>
          <p:cNvSpPr/>
          <p:nvPr/>
        </p:nvSpPr>
        <p:spPr>
          <a:xfrm>
            <a:off x="815760" y="1832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Voici la bonne réponse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31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2" name="Oval 8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3" name="Rectangle 10"/>
          <p:cNvSpPr/>
          <p:nvPr/>
        </p:nvSpPr>
        <p:spPr>
          <a:xfrm>
            <a:off x="4903200" y="585216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6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34" name="Image 13"/>
          <p:cNvPicPr/>
          <p:nvPr/>
        </p:nvPicPr>
        <p:blipFill>
          <a:blip r:embed="rId2"/>
          <a:srcRect l="0" t="0" r="0" b="40834"/>
          <a:stretch/>
        </p:blipFill>
        <p:spPr>
          <a:xfrm>
            <a:off x="774720" y="1035360"/>
            <a:ext cx="10244160" cy="3226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5" name="Rectangle 14"/>
          <p:cNvSpPr/>
          <p:nvPr/>
        </p:nvSpPr>
        <p:spPr>
          <a:xfrm>
            <a:off x="6741720" y="2727720"/>
            <a:ext cx="2432880" cy="294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36" name="Rectangle 15"/>
          <p:cNvSpPr/>
          <p:nvPr/>
        </p:nvSpPr>
        <p:spPr>
          <a:xfrm>
            <a:off x="8632440" y="2483280"/>
            <a:ext cx="542160" cy="294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………..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7" name="Rectangle 16"/>
          <p:cNvSpPr/>
          <p:nvPr/>
        </p:nvSpPr>
        <p:spPr>
          <a:xfrm>
            <a:off x="6865920" y="3762360"/>
            <a:ext cx="2309040" cy="286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38" name="Rectangle 17"/>
          <p:cNvSpPr/>
          <p:nvPr/>
        </p:nvSpPr>
        <p:spPr>
          <a:xfrm>
            <a:off x="8632440" y="3548880"/>
            <a:ext cx="542160" cy="286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………..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9" name="ZoneTexte 7"/>
          <p:cNvSpPr/>
          <p:nvPr/>
        </p:nvSpPr>
        <p:spPr>
          <a:xfrm>
            <a:off x="7449840" y="2648520"/>
            <a:ext cx="7351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-3°C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0" name="ZoneTexte 9"/>
          <p:cNvSpPr/>
          <p:nvPr/>
        </p:nvSpPr>
        <p:spPr>
          <a:xfrm>
            <a:off x="7496640" y="3675240"/>
            <a:ext cx="8294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alibri"/>
              </a:rPr>
              <a:t>+7°C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7" dur="indefinite" restart="never" nodeType="tmRoot">
          <p:childTnLst>
            <p:seq>
              <p:cTn id="68" dur="indefinite" nodeType="mainSeq">
                <p:childTnLst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Complétez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2" name="D_A_02"/>
          <p:cNvSpPr/>
          <p:nvPr/>
        </p:nvSpPr>
        <p:spPr>
          <a:xfrm>
            <a:off x="507960" y="689760"/>
            <a:ext cx="1117404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lit et explique   :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3" name="Oval 36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44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338200" y="961560"/>
            <a:ext cx="580320" cy="58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5" name="Image 4"/>
          <p:cNvPicPr/>
          <p:nvPr/>
        </p:nvPicPr>
        <p:blipFill>
          <a:blip r:embed="rId2"/>
          <a:srcRect l="0" t="57966" r="0" b="0"/>
          <a:stretch/>
        </p:blipFill>
        <p:spPr>
          <a:xfrm>
            <a:off x="774720" y="2464200"/>
            <a:ext cx="10244160" cy="2291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6" name="Rectangle 3"/>
          <p:cNvSpPr/>
          <p:nvPr/>
        </p:nvSpPr>
        <p:spPr>
          <a:xfrm>
            <a:off x="6741720" y="2727720"/>
            <a:ext cx="2432880" cy="294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47" name="Rectangle 6"/>
          <p:cNvSpPr/>
          <p:nvPr/>
        </p:nvSpPr>
        <p:spPr>
          <a:xfrm>
            <a:off x="8632440" y="2464200"/>
            <a:ext cx="666000" cy="263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………..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8" name="Rectangle 7"/>
          <p:cNvSpPr/>
          <p:nvPr/>
        </p:nvSpPr>
        <p:spPr>
          <a:xfrm>
            <a:off x="6865920" y="3762360"/>
            <a:ext cx="2432880" cy="294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49" name="Rectangle 8"/>
          <p:cNvSpPr/>
          <p:nvPr/>
        </p:nvSpPr>
        <p:spPr>
          <a:xfrm>
            <a:off x="8632440" y="3548880"/>
            <a:ext cx="666000" cy="263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………..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0" name="Rectangle 1"/>
          <p:cNvSpPr/>
          <p:nvPr/>
        </p:nvSpPr>
        <p:spPr>
          <a:xfrm>
            <a:off x="4903200" y="585216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6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D_A_02"/>
          <p:cNvSpPr/>
          <p:nvPr/>
        </p:nvSpPr>
        <p:spPr>
          <a:xfrm>
            <a:off x="600840" y="5601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affiche et explique la réponse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2" name="D_A_01"/>
          <p:cNvSpPr/>
          <p:nvPr/>
        </p:nvSpPr>
        <p:spPr>
          <a:xfrm>
            <a:off x="815760" y="1832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Voici la bonne réponse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53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4" name="Oval 8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55" name="Image 4"/>
          <p:cNvPicPr/>
          <p:nvPr/>
        </p:nvPicPr>
        <p:blipFill>
          <a:blip r:embed="rId2"/>
          <a:srcRect l="0" t="59747" r="0" b="0"/>
          <a:stretch/>
        </p:blipFill>
        <p:spPr>
          <a:xfrm>
            <a:off x="883080" y="2541600"/>
            <a:ext cx="9898920" cy="2120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6" name="ZoneTexte 6"/>
          <p:cNvSpPr/>
          <p:nvPr/>
        </p:nvSpPr>
        <p:spPr>
          <a:xfrm>
            <a:off x="4245480" y="3485880"/>
            <a:ext cx="1162080" cy="39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000" b="1" u="none" strike="noStrike">
                <a:solidFill>
                  <a:srgbClr val="00B050"/>
                </a:solidFill>
                <a:effectLst/>
                <a:uFillTx/>
                <a:latin typeface="Calibri"/>
              </a:rPr>
              <a:t>+100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7" name="ZoneTexte 7"/>
          <p:cNvSpPr/>
          <p:nvPr/>
        </p:nvSpPr>
        <p:spPr>
          <a:xfrm>
            <a:off x="4176720" y="3966480"/>
            <a:ext cx="102240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3200" b="1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-</a:t>
            </a:r>
            <a:r>
              <a:rPr lang="fr-FR" sz="2400" b="1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 50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8" name="Rectangle 3"/>
          <p:cNvSpPr/>
          <p:nvPr/>
        </p:nvSpPr>
        <p:spPr>
          <a:xfrm>
            <a:off x="6695280" y="2541600"/>
            <a:ext cx="2386440" cy="263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59" name="Rectangle 5"/>
          <p:cNvSpPr/>
          <p:nvPr/>
        </p:nvSpPr>
        <p:spPr>
          <a:xfrm>
            <a:off x="6695280" y="3538800"/>
            <a:ext cx="2386440" cy="263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60" name="Rectangle 2"/>
          <p:cNvSpPr/>
          <p:nvPr/>
        </p:nvSpPr>
        <p:spPr>
          <a:xfrm>
            <a:off x="4903200" y="585216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6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7" dur="indefinite" restart="never" nodeType="tmRoot">
          <p:childTnLst>
            <p:seq>
              <p:cTn id="78" dur="indefinite" nodeType="mainSeq">
                <p:childTnLst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AE4F6"/>
            </a:gs>
            <a:gs pos="74000">
              <a:srgbClr val="3C2031">
                <a:alpha val="44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1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362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363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Déclaration de l’objectif </a:t>
              </a:r>
              <a:br>
                <a:rPr sz="5600"/>
              </a:b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de la séance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364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365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366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 à 2 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367" name="Image 23"/>
          <p:cNvSpPr/>
          <p:nvPr/>
        </p:nvSpPr>
        <p:spPr>
          <a:xfrm>
            <a:off x="5414040" y="1047600"/>
            <a:ext cx="1262880" cy="1226520"/>
          </a:xfrm>
          <a:custGeom>
            <a:avLst/>
            <a:gdLst>
              <a:gd name="textAreaLeft" fmla="*/ 0 w 1262880"/>
              <a:gd name="textAreaRight" fmla="*/ 1263240 w 1262880"/>
              <a:gd name="textAreaTop" fmla="*/ 0 h 1226520"/>
              <a:gd name="textAreaBottom" fmla="*/ 1226880 h 1226520"/>
              <a:gd name="GluePoint1X" fmla="*/ 0 w 1263390"/>
              <a:gd name="GluePoint1Y" fmla="*/ 0 h 1226820"/>
              <a:gd name="GluePoint2X" fmla="*/ 408496 w 1263390"/>
              <a:gd name="GluePoint2Y" fmla="*/ 0 h 1226820"/>
              <a:gd name="GluePoint3X" fmla="*/ 842260 w 1263390"/>
              <a:gd name="GluePoint3Y" fmla="*/ 0 h 1226820"/>
              <a:gd name="GluePoint4X" fmla="*/ 1263390 w 1263390"/>
              <a:gd name="GluePoint4Y" fmla="*/ 0 h 1226820"/>
              <a:gd name="GluePoint5X" fmla="*/ 1263390 w 1263390"/>
              <a:gd name="GluePoint5Y" fmla="*/ 372135 h 1226820"/>
              <a:gd name="GluePoint6X" fmla="*/ 1263390 w 1263390"/>
              <a:gd name="GluePoint6Y" fmla="*/ 805612 h 1226820"/>
              <a:gd name="GluePoint7X" fmla="*/ 1263390 w 1263390"/>
              <a:gd name="GluePoint7Y" fmla="*/ 1226820 h 1226820"/>
              <a:gd name="GluePoint8X" fmla="*/ 842260 w 1263390"/>
              <a:gd name="GluePoint8Y" fmla="*/ 1226820 h 1226820"/>
              <a:gd name="GluePoint9X" fmla="*/ 446398 w 1263390"/>
              <a:gd name="GluePoint9Y" fmla="*/ 1226820 h 1226820"/>
              <a:gd name="GluePoint10X" fmla="*/ 0 w 1263390"/>
              <a:gd name="GluePoint10Y" fmla="*/ 1226820 h 1226820"/>
              <a:gd name="GluePoint11X" fmla="*/ 0 w 1263390"/>
              <a:gd name="GluePoint11Y" fmla="*/ 854685 h 1226820"/>
              <a:gd name="GluePoint12X" fmla="*/ 0 w 1263390"/>
              <a:gd name="GluePoint12Y" fmla="*/ 458013 h 1226820"/>
              <a:gd name="GluePoint13X" fmla="*/ 0 w 1263390"/>
              <a:gd name="GluePoint13Y" fmla="*/ 0 h 122682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263390" h="122682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stroke="0" w="1263390" h="122682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1D6FA9">
                <a:lumMod val="7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D_A_02"/>
          <p:cNvSpPr/>
          <p:nvPr/>
        </p:nvSpPr>
        <p:spPr>
          <a:xfrm>
            <a:off x="577080" y="55620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donne 30s aux élèves pour réfléchir, puis invite deux ou trois d'entre eux à répondre.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9" name="D_A_01"/>
          <p:cNvSpPr/>
          <p:nvPr/>
        </p:nvSpPr>
        <p:spPr>
          <a:xfrm>
            <a:off x="819000" y="20340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Exprimez votre avis?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70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277000" y="880200"/>
            <a:ext cx="702360" cy="702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1" name="Oval 81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72" name="Image 2"/>
          <p:cNvPicPr/>
          <p:nvPr/>
        </p:nvPicPr>
        <p:blipFill>
          <a:blip r:embed="rId2"/>
          <a:stretch/>
        </p:blipFill>
        <p:spPr>
          <a:xfrm>
            <a:off x="1800360" y="2635200"/>
            <a:ext cx="7772040" cy="1587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3" name="ZoneTexte 4"/>
          <p:cNvSpPr/>
          <p:nvPr/>
        </p:nvSpPr>
        <p:spPr>
          <a:xfrm>
            <a:off x="2509920" y="1874160"/>
            <a:ext cx="601128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Quel nombre peut-on écrire dans la case vide: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4" name="Rectangle 3"/>
          <p:cNvSpPr/>
          <p:nvPr/>
        </p:nvSpPr>
        <p:spPr>
          <a:xfrm>
            <a:off x="2619360" y="3629520"/>
            <a:ext cx="511200" cy="480240"/>
          </a:xfrm>
          <a:prstGeom prst="rect">
            <a:avLst/>
          </a:prstGeom>
          <a:solidFill>
            <a:schemeClr val="bg1"/>
          </a:solidFill>
          <a:ln>
            <a:solidFill>
              <a:srgbClr val="0C43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" name="Groupe 25"/>
          <p:cNvGrpSpPr/>
          <p:nvPr/>
        </p:nvGrpSpPr>
        <p:grpSpPr>
          <a:xfrm>
            <a:off x="619200" y="1551600"/>
            <a:ext cx="10083240" cy="552960"/>
            <a:chOff x="619200" y="1551600"/>
            <a:chExt cx="10083240" cy="552960"/>
          </a:xfrm>
        </p:grpSpPr>
        <p:pic>
          <p:nvPicPr>
            <p:cNvPr id="149" name="Picture 3" descr="Image générée"/>
            <p:cNvPicPr/>
            <p:nvPr/>
          </p:nvPicPr>
          <p:blipFill>
            <a:blip r:embed="rId1"/>
            <a:srcRect l="6022" t="25227" r="75348" b="62433"/>
            <a:stretch/>
          </p:blipFill>
          <p:spPr>
            <a:xfrm>
              <a:off x="619200" y="1551600"/>
              <a:ext cx="556560" cy="5529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50" name="Google Shape;1185;p114"/>
            <p:cNvSpPr/>
            <p:nvPr/>
          </p:nvSpPr>
          <p:spPr>
            <a:xfrm>
              <a:off x="1596240" y="162972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Consignes et explications données aux élèves (à dire à haute voix)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51" name="Groupe 30"/>
          <p:cNvGrpSpPr/>
          <p:nvPr/>
        </p:nvGrpSpPr>
        <p:grpSpPr>
          <a:xfrm>
            <a:off x="641520" y="2278080"/>
            <a:ext cx="10060920" cy="481680"/>
            <a:chOff x="641520" y="2278080"/>
            <a:chExt cx="10060920" cy="481680"/>
          </a:xfrm>
        </p:grpSpPr>
        <p:pic>
          <p:nvPicPr>
            <p:cNvPr id="152" name="Image 9"/>
            <p:cNvPicPr/>
            <p:nvPr/>
          </p:nvPicPr>
          <p:blipFill>
            <a:blip r:embed="rId2"/>
            <a:stretch/>
          </p:blipFill>
          <p:spPr>
            <a:xfrm>
              <a:off x="641520" y="2278080"/>
              <a:ext cx="481680" cy="4816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53" name="Google Shape;1185;p114"/>
            <p:cNvSpPr/>
            <p:nvPr/>
          </p:nvSpPr>
          <p:spPr>
            <a:xfrm>
              <a:off x="1596240" y="234540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prête l’attention à l’enseignant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54" name="Google Shape;853;p104"/>
          <p:cNvSpPr/>
          <p:nvPr/>
        </p:nvSpPr>
        <p:spPr>
          <a:xfrm>
            <a:off x="63360" y="28080"/>
            <a:ext cx="8240760" cy="60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457200">
              <a:lnSpc>
                <a:spcPct val="100000"/>
              </a:lnSpc>
            </a:pPr>
            <a:r>
              <a:rPr lang="fr-MA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Banque des icones utilisées dans les slides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55" name="Groupe 28"/>
          <p:cNvGrpSpPr/>
          <p:nvPr/>
        </p:nvGrpSpPr>
        <p:grpSpPr>
          <a:xfrm>
            <a:off x="633960" y="2933280"/>
            <a:ext cx="10068480" cy="527400"/>
            <a:chOff x="633960" y="2933280"/>
            <a:chExt cx="10068480" cy="527400"/>
          </a:xfrm>
        </p:grpSpPr>
        <p:sp>
          <p:nvSpPr>
            <p:cNvPr id="156" name="Google Shape;1185;p114"/>
            <p:cNvSpPr/>
            <p:nvPr/>
          </p:nvSpPr>
          <p:spPr>
            <a:xfrm>
              <a:off x="1596240" y="299736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lève la main avant de répondre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157" name="Picture 2" descr="Lever la main - Icônes mains et gestes gratuites"/>
            <p:cNvPicPr/>
            <p:nvPr/>
          </p:nvPicPr>
          <p:blipFill>
            <a:blip r:embed="rId3"/>
            <a:stretch/>
          </p:blipFill>
          <p:spPr>
            <a:xfrm>
              <a:off x="633960" y="2933280"/>
              <a:ext cx="527400" cy="52740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158" name="Groupe 27"/>
          <p:cNvGrpSpPr/>
          <p:nvPr/>
        </p:nvGrpSpPr>
        <p:grpSpPr>
          <a:xfrm>
            <a:off x="582480" y="4447800"/>
            <a:ext cx="10119960" cy="596880"/>
            <a:chOff x="582480" y="4447800"/>
            <a:chExt cx="10119960" cy="596880"/>
          </a:xfrm>
        </p:grpSpPr>
        <p:sp>
          <p:nvSpPr>
            <p:cNvPr id="159" name="Google Shape;1185;p114"/>
            <p:cNvSpPr/>
            <p:nvPr/>
          </p:nvSpPr>
          <p:spPr>
            <a:xfrm>
              <a:off x="1596240" y="457812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recopie la correction sur le livret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grpSp>
          <p:nvGrpSpPr>
            <p:cNvPr id="160" name="Groupe 23"/>
            <p:cNvGrpSpPr/>
            <p:nvPr/>
          </p:nvGrpSpPr>
          <p:grpSpPr>
            <a:xfrm>
              <a:off x="582480" y="4447800"/>
              <a:ext cx="630720" cy="596880"/>
              <a:chOff x="582480" y="4447800"/>
              <a:chExt cx="630720" cy="596880"/>
            </a:xfrm>
          </p:grpSpPr>
          <p:pic>
            <p:nvPicPr>
              <p:cNvPr id="161" name="Picture 7"/>
              <p:cNvPicPr/>
              <p:nvPr/>
            </p:nvPicPr>
            <p:blipFill>
              <a:blip r:embed="rId4"/>
              <a:srcRect l="11666" t="23332" r="25929" b="30051"/>
              <a:stretch/>
            </p:blipFill>
            <p:spPr>
              <a:xfrm>
                <a:off x="582480" y="4573800"/>
                <a:ext cx="630720" cy="470880"/>
              </a:xfrm>
              <a:prstGeom prst="rect">
                <a:avLst/>
              </a:prstGeom>
              <a:noFill/>
              <a:ln w="19050">
                <a:noFill/>
              </a:ln>
            </p:spPr>
          </p:pic>
          <p:pic>
            <p:nvPicPr>
              <p:cNvPr id="162" name="Picture 7"/>
              <p:cNvPicPr/>
              <p:nvPr/>
            </p:nvPicPr>
            <p:blipFill>
              <a:blip r:embed="rId5"/>
              <a:srcRect l="74749" t="23332" r="10681" b="30051"/>
              <a:stretch/>
            </p:blipFill>
            <p:spPr>
              <a:xfrm rot="1461600">
                <a:off x="758520" y="4456800"/>
                <a:ext cx="146880" cy="470880"/>
              </a:xfrm>
              <a:prstGeom prst="rect">
                <a:avLst/>
              </a:prstGeom>
              <a:noFill/>
              <a:ln w="19050">
                <a:noFill/>
              </a:ln>
            </p:spPr>
          </p:pic>
        </p:grpSp>
      </p:grpSp>
      <p:grpSp>
        <p:nvGrpSpPr>
          <p:cNvPr id="163" name="Groupe 6"/>
          <p:cNvGrpSpPr/>
          <p:nvPr/>
        </p:nvGrpSpPr>
        <p:grpSpPr>
          <a:xfrm>
            <a:off x="564120" y="3754440"/>
            <a:ext cx="9818640" cy="470880"/>
            <a:chOff x="564120" y="3754440"/>
            <a:chExt cx="9818640" cy="470880"/>
          </a:xfrm>
        </p:grpSpPr>
        <p:pic>
          <p:nvPicPr>
            <p:cNvPr id="164" name="Picture 2"/>
            <p:cNvPicPr/>
            <p:nvPr/>
          </p:nvPicPr>
          <p:blipFill>
            <a:blip r:embed="rId6"/>
            <a:stretch/>
          </p:blipFill>
          <p:spPr>
            <a:xfrm>
              <a:off x="564120" y="3754440"/>
              <a:ext cx="648720" cy="4708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65" name="Google Shape;1233;p116"/>
            <p:cNvSpPr/>
            <p:nvPr/>
          </p:nvSpPr>
          <p:spPr>
            <a:xfrm>
              <a:off x="1589400" y="3778200"/>
              <a:ext cx="8793360" cy="420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MA" sz="213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utilise l’ardoise pour répondre </a:t>
              </a:r>
              <a:endParaRPr lang="en-US" sz="213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66" name="Groupe 38"/>
          <p:cNvGrpSpPr/>
          <p:nvPr/>
        </p:nvGrpSpPr>
        <p:grpSpPr>
          <a:xfrm>
            <a:off x="594720" y="5218200"/>
            <a:ext cx="9414360" cy="615240"/>
            <a:chOff x="594720" y="5218200"/>
            <a:chExt cx="9414360" cy="615240"/>
          </a:xfrm>
        </p:grpSpPr>
        <p:sp>
          <p:nvSpPr>
            <p:cNvPr id="167" name="Google Shape;1234;p116"/>
            <p:cNvSpPr/>
            <p:nvPr/>
          </p:nvSpPr>
          <p:spPr>
            <a:xfrm>
              <a:off x="1589400" y="5345280"/>
              <a:ext cx="841968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MA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Pratique autonome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168" name="Picture 14"/>
            <p:cNvPicPr/>
            <p:nvPr/>
          </p:nvPicPr>
          <p:blipFill>
            <a:blip r:embed="rId7"/>
            <a:stretch/>
          </p:blipFill>
          <p:spPr>
            <a:xfrm>
              <a:off x="594720" y="5218200"/>
              <a:ext cx="615240" cy="61524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169" name="Groupe 39"/>
          <p:cNvGrpSpPr/>
          <p:nvPr/>
        </p:nvGrpSpPr>
        <p:grpSpPr>
          <a:xfrm>
            <a:off x="594720" y="6006960"/>
            <a:ext cx="8607960" cy="574200"/>
            <a:chOff x="594720" y="6006960"/>
            <a:chExt cx="8607960" cy="574200"/>
          </a:xfrm>
        </p:grpSpPr>
        <p:sp>
          <p:nvSpPr>
            <p:cNvPr id="170" name="Google Shape;1235;p116"/>
            <p:cNvSpPr/>
            <p:nvPr/>
          </p:nvSpPr>
          <p:spPr>
            <a:xfrm>
              <a:off x="1589400" y="6113520"/>
              <a:ext cx="761328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MA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Pratique guidée en binôme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171" name="Picture 9"/>
            <p:cNvPicPr/>
            <p:nvPr/>
          </p:nvPicPr>
          <p:blipFill>
            <a:blip r:embed="rId8"/>
            <a:stretch/>
          </p:blipFill>
          <p:spPr>
            <a:xfrm>
              <a:off x="594720" y="6006960"/>
              <a:ext cx="615240" cy="57420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172" name="Groupe 44"/>
          <p:cNvGrpSpPr/>
          <p:nvPr/>
        </p:nvGrpSpPr>
        <p:grpSpPr>
          <a:xfrm>
            <a:off x="605880" y="736560"/>
            <a:ext cx="10091520" cy="641520"/>
            <a:chOff x="605880" y="736560"/>
            <a:chExt cx="10091520" cy="641520"/>
          </a:xfrm>
        </p:grpSpPr>
        <p:pic>
          <p:nvPicPr>
            <p:cNvPr id="173" name="Picture 2" descr="Image générée"/>
            <p:cNvPicPr/>
            <p:nvPr/>
          </p:nvPicPr>
          <p:blipFill>
            <a:blip r:embed="rId9"/>
            <a:srcRect l="0" t="11082" r="0" b="10686"/>
            <a:stretch/>
          </p:blipFill>
          <p:spPr>
            <a:xfrm>
              <a:off x="605880" y="736560"/>
              <a:ext cx="546480" cy="6415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74" name="Google Shape;1185;p114"/>
            <p:cNvSpPr/>
            <p:nvPr/>
          </p:nvSpPr>
          <p:spPr>
            <a:xfrm>
              <a:off x="1591200" y="85752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Slide réservé à l’enseignant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A la fin de cette séance, vous serez capables d’identifier les nombres inferieurs à 0: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76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7" name="Google Shape;2054;p38"/>
          <p:cNvSpPr/>
          <p:nvPr/>
        </p:nvSpPr>
        <p:spPr>
          <a:xfrm>
            <a:off x="774720" y="3191040"/>
            <a:ext cx="10908360" cy="707400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2040" tIns="122040" rIns="122040" bIns="122040" anchor="ctr">
            <a:noAutofit/>
          </a:bodyPr>
          <a:p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78" name="ZoneTexte 3"/>
          <p:cNvSpPr/>
          <p:nvPr/>
        </p:nvSpPr>
        <p:spPr>
          <a:xfrm>
            <a:off x="1519920" y="3268080"/>
            <a:ext cx="9731160" cy="507600"/>
          </a:xfrm>
          <a:prstGeom prst="rect">
            <a:avLst/>
          </a:prstGeom>
          <a:noFill/>
          <a:ln w="19050">
            <a:noFill/>
          </a:ln>
        </p:spPr>
        <p:style>
          <a:lnRef idx="0"/>
          <a:fillRef idx="0"/>
          <a:effectRef idx="0"/>
          <a:fontRef idx="minor"/>
        </p:style>
        <p:txBody>
          <a:bodyPr lIns="122040" tIns="122040" rIns="122040" bIns="12204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MA" sz="2400" b="1" u="none" strike="noStrike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FillTx/>
                <a:latin typeface="Calibri"/>
              </a:rPr>
              <a:t>Identifier les nombres inferieurs à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79" name="Image 23"/>
          <p:cNvPicPr/>
          <p:nvPr/>
        </p:nvPicPr>
        <p:blipFill>
          <a:blip r:embed="rId2"/>
          <a:stretch/>
        </p:blipFill>
        <p:spPr>
          <a:xfrm>
            <a:off x="468360" y="2908080"/>
            <a:ext cx="805320" cy="80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0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déclare l’objectif.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1" name="Oval 43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2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383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384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Tâche principale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385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386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387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10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388" name="Group 5"/>
          <p:cNvGrpSpPr/>
          <p:nvPr/>
        </p:nvGrpSpPr>
        <p:grpSpPr>
          <a:xfrm>
            <a:off x="5490000" y="1368720"/>
            <a:ext cx="1211760" cy="1230840"/>
            <a:chOff x="5490000" y="1368720"/>
            <a:chExt cx="1211760" cy="1230840"/>
          </a:xfrm>
        </p:grpSpPr>
        <p:grpSp>
          <p:nvGrpSpPr>
            <p:cNvPr id="389" name="Group 6"/>
            <p:cNvGrpSpPr/>
            <p:nvPr/>
          </p:nvGrpSpPr>
          <p:grpSpPr>
            <a:xfrm>
              <a:off x="5490000" y="1368720"/>
              <a:ext cx="1211760" cy="1230840"/>
              <a:chOff x="5490000" y="1368720"/>
              <a:chExt cx="1211760" cy="1230840"/>
            </a:xfrm>
          </p:grpSpPr>
          <p:sp>
            <p:nvSpPr>
              <p:cNvPr id="390" name="Picture 8"/>
              <p:cNvSpPr/>
              <p:nvPr/>
            </p:nvSpPr>
            <p:spPr>
              <a:xfrm>
                <a:off x="5490000" y="1368720"/>
                <a:ext cx="1211760" cy="1230840"/>
              </a:xfrm>
              <a:custGeom>
                <a:avLst/>
                <a:gdLst>
                  <a:gd name="textAreaLeft" fmla="*/ 0 w 1211760"/>
                  <a:gd name="textAreaRight" fmla="*/ 1212120 w 1211760"/>
                  <a:gd name="textAreaTop" fmla="*/ 0 h 1230840"/>
                  <a:gd name="textAreaBottom" fmla="*/ 1231200 h 1230840"/>
                  <a:gd name="GluePoint1X" fmla="*/ 0 w 1212279"/>
                  <a:gd name="GluePoint1Y" fmla="*/ 0 h 1231221"/>
                  <a:gd name="GluePoint2X" fmla="*/ 416216 w 1212279"/>
                  <a:gd name="GluePoint2Y" fmla="*/ 0 h 1231221"/>
                  <a:gd name="GluePoint3X" fmla="*/ 783940 w 1212279"/>
                  <a:gd name="GluePoint3Y" fmla="*/ 0 h 1231221"/>
                  <a:gd name="GluePoint4X" fmla="*/ 1212279 w 1212279"/>
                  <a:gd name="GluePoint4Y" fmla="*/ 0 h 1231221"/>
                  <a:gd name="GluePoint5X" fmla="*/ 1212279 w 1212279"/>
                  <a:gd name="GluePoint5Y" fmla="*/ 373470 h 1231221"/>
                  <a:gd name="GluePoint6X" fmla="*/ 1212279 w 1212279"/>
                  <a:gd name="GluePoint6Y" fmla="*/ 771565 h 1231221"/>
                  <a:gd name="GluePoint7X" fmla="*/ 1212279 w 1212279"/>
                  <a:gd name="GluePoint7Y" fmla="*/ 1231221 h 1231221"/>
                  <a:gd name="GluePoint8X" fmla="*/ 832432 w 1212279"/>
                  <a:gd name="GluePoint8Y" fmla="*/ 1231221 h 1231221"/>
                  <a:gd name="GluePoint9X" fmla="*/ 404093 w 1212279"/>
                  <a:gd name="GluePoint9Y" fmla="*/ 1231221 h 1231221"/>
                  <a:gd name="GluePoint10X" fmla="*/ 0 w 1212279"/>
                  <a:gd name="GluePoint10Y" fmla="*/ 1231221 h 1231221"/>
                  <a:gd name="GluePoint11X" fmla="*/ 0 w 1212279"/>
                  <a:gd name="GluePoint11Y" fmla="*/ 820814 h 1231221"/>
                  <a:gd name="GluePoint12X" fmla="*/ 0 w 1212279"/>
                  <a:gd name="GluePoint12Y" fmla="*/ 398095 h 1231221"/>
                  <a:gd name="GluePoint13X" fmla="*/ 0 w 1212279"/>
                  <a:gd name="GluePoint13Y" fmla="*/ 0 h 123122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fill="none" w="1212279" h="1231221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stroke="0" w="1212279" h="1231221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blipFill rotWithShape="0">
                <a:blip r:embed="rId2"/>
                <a:srcRect/>
                <a:stretch/>
              </a:blipFill>
              <a:ln w="38100">
                <a:solidFill>
                  <a:srgbClr val="7030A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t">
                <a:noAutofit/>
              </a:bodyPr>
              <a:p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Arial"/>
                </a:endParaRPr>
              </a:p>
            </p:txBody>
          </p:sp>
          <p:pic>
            <p:nvPicPr>
              <p:cNvPr id="391" name="Picture 9"/>
              <p:cNvPicPr/>
              <p:nvPr/>
            </p:nvPicPr>
            <p:blipFill>
              <a:blip r:embed="rId3"/>
              <a:srcRect l="0" t="11422" r="52523" b="25007"/>
              <a:stretch/>
            </p:blipFill>
            <p:spPr>
              <a:xfrm>
                <a:off x="5637240" y="1527840"/>
                <a:ext cx="917280" cy="83520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392" name="Picture 7"/>
            <p:cNvPicPr/>
            <p:nvPr/>
          </p:nvPicPr>
          <p:blipFill>
            <a:blip r:embed="rId4"/>
            <a:stretch/>
          </p:blipFill>
          <p:spPr>
            <a:xfrm>
              <a:off x="6489720" y="1509120"/>
              <a:ext cx="199440" cy="298800"/>
            </a:xfrm>
            <a:prstGeom prst="rect">
              <a:avLst/>
            </a:prstGeom>
            <a:noFill/>
            <a:ln w="0">
              <a:noFill/>
            </a:ln>
          </p:spPr>
        </p:pic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Voici la signification d’un nombre négatif.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4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95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6" name="D_A_02"/>
          <p:cNvSpPr/>
          <p:nvPr/>
        </p:nvSpPr>
        <p:spPr>
          <a:xfrm>
            <a:off x="589320" y="63108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incite les élèves à suivre.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7" name="ZoneTexte 16"/>
          <p:cNvSpPr/>
          <p:nvPr/>
        </p:nvSpPr>
        <p:spPr>
          <a:xfrm>
            <a:off x="744480" y="1557720"/>
            <a:ext cx="1838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Les nombres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98" name="Image 18"/>
          <p:cNvPicPr/>
          <p:nvPr/>
        </p:nvPicPr>
        <p:blipFill>
          <a:blip r:embed="rId2"/>
          <a:stretch/>
        </p:blipFill>
        <p:spPr>
          <a:xfrm>
            <a:off x="2835360" y="1501920"/>
            <a:ext cx="1942920" cy="634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9" name="ZoneTexte 20"/>
          <p:cNvSpPr/>
          <p:nvPr/>
        </p:nvSpPr>
        <p:spPr>
          <a:xfrm>
            <a:off x="668880" y="3515760"/>
            <a:ext cx="306180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ils sont inferieurs à 0 :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00" name="Image 22"/>
          <p:cNvPicPr/>
          <p:nvPr/>
        </p:nvPicPr>
        <p:blipFill>
          <a:blip r:embed="rId3"/>
          <a:stretch/>
        </p:blipFill>
        <p:spPr>
          <a:xfrm>
            <a:off x="4197240" y="3534840"/>
            <a:ext cx="3161880" cy="609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1" name="ZoneTexte 23"/>
          <p:cNvSpPr/>
          <p:nvPr/>
        </p:nvSpPr>
        <p:spPr>
          <a:xfrm>
            <a:off x="4946760" y="1557720"/>
            <a:ext cx="3451320" cy="46116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2" name="ZoneTexte 24"/>
          <p:cNvSpPr/>
          <p:nvPr/>
        </p:nvSpPr>
        <p:spPr>
          <a:xfrm>
            <a:off x="2583360" y="4896360"/>
            <a:ext cx="6889680" cy="64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36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Je les appelle des nombres négatifs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7" dur="indefinite" restart="never" nodeType="tmRoot">
          <p:childTnLst>
            <p:seq>
              <p:cTn id="88" dur="indefinite" nodeType="mainSeq">
                <p:childTnLst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D_A_01"/>
          <p:cNvSpPr/>
          <p:nvPr/>
        </p:nvSpPr>
        <p:spPr>
          <a:xfrm>
            <a:off x="765720" y="20628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Voici la signification d’un nombre positif.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4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05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6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incite les élèves à suivre.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7" name="ZoneTexte 25"/>
          <p:cNvSpPr/>
          <p:nvPr/>
        </p:nvSpPr>
        <p:spPr>
          <a:xfrm>
            <a:off x="765720" y="1855440"/>
            <a:ext cx="1838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Les nombres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08" name="Image 27"/>
          <p:cNvPicPr/>
          <p:nvPr/>
        </p:nvPicPr>
        <p:blipFill>
          <a:blip r:embed="rId2"/>
          <a:stretch/>
        </p:blipFill>
        <p:spPr>
          <a:xfrm>
            <a:off x="2797200" y="1844280"/>
            <a:ext cx="2107800" cy="583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9" name="ZoneTexte 28"/>
          <p:cNvSpPr/>
          <p:nvPr/>
        </p:nvSpPr>
        <p:spPr>
          <a:xfrm>
            <a:off x="4946760" y="1855440"/>
            <a:ext cx="56055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s’écrivent  avec un signe +  ou sans  signe +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0" name="ZoneTexte 29"/>
          <p:cNvSpPr/>
          <p:nvPr/>
        </p:nvSpPr>
        <p:spPr>
          <a:xfrm>
            <a:off x="765720" y="3065400"/>
            <a:ext cx="309708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ils sont  supérieurs à 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11" name="Image 31"/>
          <p:cNvPicPr/>
          <p:nvPr/>
        </p:nvPicPr>
        <p:blipFill>
          <a:blip r:embed="rId3"/>
          <a:stretch/>
        </p:blipFill>
        <p:spPr>
          <a:xfrm>
            <a:off x="3863160" y="2959560"/>
            <a:ext cx="3123720" cy="609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2" name="ZoneTexte 32"/>
          <p:cNvSpPr/>
          <p:nvPr/>
        </p:nvSpPr>
        <p:spPr>
          <a:xfrm>
            <a:off x="2402280" y="4515840"/>
            <a:ext cx="6751800" cy="64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36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Je les appelle des nombres positifs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3" dur="indefinite" restart="never" nodeType="tmRoot">
          <p:childTnLst>
            <p:seq>
              <p:cTn id="114" dur="indefinite" nodeType="mainSeq">
                <p:childTnLst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0 est un nombre à la fois positif et négatif 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4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15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6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incite les élèves à suivre.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17" name="Image 35"/>
          <p:cNvPicPr/>
          <p:nvPr/>
        </p:nvPicPr>
        <p:blipFill>
          <a:blip r:embed="rId2"/>
          <a:stretch/>
        </p:blipFill>
        <p:spPr>
          <a:xfrm>
            <a:off x="3106800" y="3007800"/>
            <a:ext cx="5978160" cy="842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9" dur="indefinite" restart="never" nodeType="tmRoot">
          <p:childTnLst>
            <p:seq>
              <p:cTn id="140" dur="indefinite" nodeType="mainSeq">
                <p:childTnLst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J’étudie l’exemple.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9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20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1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2" name="ZoneTexte 2"/>
          <p:cNvSpPr/>
          <p:nvPr/>
        </p:nvSpPr>
        <p:spPr>
          <a:xfrm>
            <a:off x="575640" y="1100880"/>
            <a:ext cx="25599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Voici des nombres: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23" name="Image 5"/>
          <p:cNvPicPr/>
          <p:nvPr/>
        </p:nvPicPr>
        <p:blipFill>
          <a:blip r:embed="rId2"/>
          <a:stretch/>
        </p:blipFill>
        <p:spPr>
          <a:xfrm>
            <a:off x="2768760" y="1936800"/>
            <a:ext cx="5079600" cy="67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4" name="ZoneTexte 9"/>
          <p:cNvSpPr/>
          <p:nvPr/>
        </p:nvSpPr>
        <p:spPr>
          <a:xfrm>
            <a:off x="1951200" y="2752200"/>
            <a:ext cx="8499960" cy="70200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5" name="ZoneTexte 6"/>
          <p:cNvSpPr/>
          <p:nvPr/>
        </p:nvSpPr>
        <p:spPr>
          <a:xfrm>
            <a:off x="2576160" y="4966200"/>
            <a:ext cx="7737120" cy="64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36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Je les appelle des nombres négatifs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6" name="ZoneTexte 11"/>
          <p:cNvSpPr/>
          <p:nvPr/>
        </p:nvSpPr>
        <p:spPr>
          <a:xfrm>
            <a:off x="3600360" y="3799080"/>
            <a:ext cx="6095520" cy="58428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45" dur="indefinite" restart="never" nodeType="tmRoot">
          <p:childTnLst>
            <p:seq>
              <p:cTn id="146" dur="indefinite" nodeType="mainSeq">
                <p:childTnLst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J’étudie l’exemple.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8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29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30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31" name="Image 5"/>
          <p:cNvPicPr/>
          <p:nvPr/>
        </p:nvPicPr>
        <p:blipFill>
          <a:blip r:embed="rId2"/>
          <a:stretch/>
        </p:blipFill>
        <p:spPr>
          <a:xfrm>
            <a:off x="3035160" y="2066760"/>
            <a:ext cx="5079600" cy="67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32" name="ZoneTexte 11"/>
          <p:cNvSpPr/>
          <p:nvPr/>
        </p:nvSpPr>
        <p:spPr>
          <a:xfrm>
            <a:off x="875880" y="3165480"/>
            <a:ext cx="10853640" cy="70812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3" name="ZoneTexte 4"/>
          <p:cNvSpPr/>
          <p:nvPr/>
        </p:nvSpPr>
        <p:spPr>
          <a:xfrm>
            <a:off x="575640" y="1100880"/>
            <a:ext cx="25599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Voici des nombres: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4" name="ZoneTexte 6"/>
          <p:cNvSpPr/>
          <p:nvPr/>
        </p:nvSpPr>
        <p:spPr>
          <a:xfrm>
            <a:off x="2158200" y="5310360"/>
            <a:ext cx="7875360" cy="64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36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Je les appelle des nombres positifs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5" name="ZoneTexte 10"/>
          <p:cNvSpPr/>
          <p:nvPr/>
        </p:nvSpPr>
        <p:spPr>
          <a:xfrm>
            <a:off x="3461040" y="4299840"/>
            <a:ext cx="4473360" cy="58428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67" dur="indefinite" restart="never" nodeType="tmRoot">
          <p:childTnLst>
            <p:seq>
              <p:cTn id="168" dur="indefinite" nodeType="mainSeq">
                <p:childTnLst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J’étudie l’exemple.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7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38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39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40" name="Image 5"/>
          <p:cNvPicPr/>
          <p:nvPr/>
        </p:nvPicPr>
        <p:blipFill>
          <a:blip r:embed="rId2"/>
          <a:stretch/>
        </p:blipFill>
        <p:spPr>
          <a:xfrm>
            <a:off x="2955240" y="1934280"/>
            <a:ext cx="5079600" cy="67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1" name="ZoneTexte 12"/>
          <p:cNvSpPr/>
          <p:nvPr/>
        </p:nvSpPr>
        <p:spPr>
          <a:xfrm>
            <a:off x="2856240" y="2874960"/>
            <a:ext cx="55173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0 est un nombre à la fois positif et négatif 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42" name="Image 13"/>
          <p:cNvPicPr/>
          <p:nvPr/>
        </p:nvPicPr>
        <p:blipFill>
          <a:blip r:embed="rId3"/>
          <a:stretch/>
        </p:blipFill>
        <p:spPr>
          <a:xfrm>
            <a:off x="1609200" y="3993840"/>
            <a:ext cx="7772040" cy="1102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3" name="ZoneTexte 4"/>
          <p:cNvSpPr/>
          <p:nvPr/>
        </p:nvSpPr>
        <p:spPr>
          <a:xfrm>
            <a:off x="575640" y="1100880"/>
            <a:ext cx="25599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Voici des nombres: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89" dur="indefinite" restart="never" nodeType="tmRoot">
          <p:childTnLst>
            <p:seq>
              <p:cTn id="190" dur="indefinite" nodeType="mainSeq">
                <p:childTnLst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Complétez.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45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46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L'enseignant choisit au hasard deux élèves pour justifier oralement leurs réponses.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47" name="Picture 2"/>
          <p:cNvPicPr/>
          <p:nvPr/>
        </p:nvPicPr>
        <p:blipFill>
          <a:blip r:embed="rId1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8" name="ZoneTexte 2"/>
          <p:cNvSpPr/>
          <p:nvPr/>
        </p:nvSpPr>
        <p:spPr>
          <a:xfrm>
            <a:off x="4199760" y="1498680"/>
            <a:ext cx="3566520" cy="64584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9" name="ZoneTexte 4"/>
          <p:cNvSpPr/>
          <p:nvPr/>
        </p:nvSpPr>
        <p:spPr>
          <a:xfrm>
            <a:off x="571320" y="3429000"/>
            <a:ext cx="1569960" cy="58428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0" name="ZoneTexte 5"/>
          <p:cNvSpPr/>
          <p:nvPr/>
        </p:nvSpPr>
        <p:spPr>
          <a:xfrm>
            <a:off x="2553480" y="3429000"/>
            <a:ext cx="1569960" cy="58428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1" name="ZoneTexte 6"/>
          <p:cNvSpPr/>
          <p:nvPr/>
        </p:nvSpPr>
        <p:spPr>
          <a:xfrm>
            <a:off x="4168800" y="3446280"/>
            <a:ext cx="1882440" cy="58428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2" name="ZoneTexte 8"/>
          <p:cNvSpPr/>
          <p:nvPr/>
        </p:nvSpPr>
        <p:spPr>
          <a:xfrm>
            <a:off x="6371280" y="3213360"/>
            <a:ext cx="1638360" cy="101520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3" name="ZoneTexte 9"/>
          <p:cNvSpPr/>
          <p:nvPr/>
        </p:nvSpPr>
        <p:spPr>
          <a:xfrm>
            <a:off x="8460000" y="3539160"/>
            <a:ext cx="1452240" cy="584280"/>
          </a:xfrm>
          <a:prstGeom prst="rect">
            <a:avLst/>
          </a:pr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4" name="ZoneTexte 10"/>
          <p:cNvSpPr/>
          <p:nvPr/>
        </p:nvSpPr>
        <p:spPr>
          <a:xfrm>
            <a:off x="10510200" y="3312720"/>
            <a:ext cx="1126440" cy="900000"/>
          </a:xfrm>
          <a:prstGeom prst="rect">
            <a:avLst/>
          </a:pr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6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57" name="D_A_02"/>
          <p:cNvSpPr/>
          <p:nvPr/>
        </p:nvSpPr>
        <p:spPr>
          <a:xfrm>
            <a:off x="734400" y="656280"/>
            <a:ext cx="10247760" cy="31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L'enseignant justifie chaque réponse.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58" name="Image 9"/>
          <p:cNvPicPr/>
          <p:nvPr/>
        </p:nvPicPr>
        <p:blipFill>
          <a:blip r:embed="rId2"/>
          <a:stretch/>
        </p:blipFill>
        <p:spPr>
          <a:xfrm>
            <a:off x="11327040" y="11462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59" name="ZoneTexte 4"/>
          <p:cNvSpPr/>
          <p:nvPr/>
        </p:nvSpPr>
        <p:spPr>
          <a:xfrm>
            <a:off x="3805200" y="1729440"/>
            <a:ext cx="1574640" cy="58428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0" name="ZoneTexte 5"/>
          <p:cNvSpPr/>
          <p:nvPr/>
        </p:nvSpPr>
        <p:spPr>
          <a:xfrm>
            <a:off x="7033320" y="1717920"/>
            <a:ext cx="1574640" cy="58428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1" name="ZoneTexte 6"/>
          <p:cNvSpPr/>
          <p:nvPr/>
        </p:nvSpPr>
        <p:spPr>
          <a:xfrm>
            <a:off x="3780360" y="3171240"/>
            <a:ext cx="1887120" cy="58428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2" name="ZoneTexte 11"/>
          <p:cNvSpPr/>
          <p:nvPr/>
        </p:nvSpPr>
        <p:spPr>
          <a:xfrm>
            <a:off x="6955200" y="2740320"/>
            <a:ext cx="1643040" cy="101520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3" name="ZoneTexte 12"/>
          <p:cNvSpPr/>
          <p:nvPr/>
        </p:nvSpPr>
        <p:spPr>
          <a:xfrm>
            <a:off x="3761280" y="4511880"/>
            <a:ext cx="1887120" cy="584280"/>
          </a:xfrm>
          <a:prstGeom prst="rect">
            <a:avLst/>
          </a:pr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4" name="ZoneTexte 13"/>
          <p:cNvSpPr/>
          <p:nvPr/>
        </p:nvSpPr>
        <p:spPr>
          <a:xfrm>
            <a:off x="7329960" y="4165920"/>
            <a:ext cx="1268280" cy="1015200"/>
          </a:xfrm>
          <a:prstGeom prst="rect">
            <a:avLst/>
          </a:pr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5" name="ZoneTexte 7"/>
          <p:cNvSpPr/>
          <p:nvPr/>
        </p:nvSpPr>
        <p:spPr>
          <a:xfrm>
            <a:off x="4414320" y="1634040"/>
            <a:ext cx="473760" cy="707400"/>
          </a:xfrm>
          <a:prstGeom prst="rect">
            <a:avLst/>
          </a:prstGeom>
          <a:blipFill rotWithShape="0">
            <a:blip r:embed="rId9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6" name="ZoneTexte 8"/>
          <p:cNvSpPr/>
          <p:nvPr/>
        </p:nvSpPr>
        <p:spPr>
          <a:xfrm>
            <a:off x="7692480" y="1622520"/>
            <a:ext cx="473760" cy="707400"/>
          </a:xfrm>
          <a:prstGeom prst="rect">
            <a:avLst/>
          </a:prstGeom>
          <a:blipFill rotWithShape="0">
            <a:blip r:embed="rId10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7" name="ZoneTexte 9"/>
          <p:cNvSpPr/>
          <p:nvPr/>
        </p:nvSpPr>
        <p:spPr>
          <a:xfrm>
            <a:off x="4745520" y="3091320"/>
            <a:ext cx="473760" cy="707400"/>
          </a:xfrm>
          <a:prstGeom prst="rect">
            <a:avLst/>
          </a:prstGeom>
          <a:blipFill rotWithShape="0">
            <a:blip r:embed="rId1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8" name="ZoneTexte 10"/>
          <p:cNvSpPr/>
          <p:nvPr/>
        </p:nvSpPr>
        <p:spPr>
          <a:xfrm>
            <a:off x="7693560" y="2927520"/>
            <a:ext cx="473760" cy="707400"/>
          </a:xfrm>
          <a:prstGeom prst="rect">
            <a:avLst/>
          </a:prstGeom>
          <a:blipFill rotWithShape="0">
            <a:blip r:embed="rId1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9" name="ZoneTexte 14"/>
          <p:cNvSpPr/>
          <p:nvPr/>
        </p:nvSpPr>
        <p:spPr>
          <a:xfrm>
            <a:off x="4747320" y="4449240"/>
            <a:ext cx="514800" cy="707400"/>
          </a:xfrm>
          <a:prstGeom prst="rect">
            <a:avLst/>
          </a:prstGeom>
          <a:blipFill rotWithShape="0">
            <a:blip r:embed="rId1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0" name="ZoneTexte 15"/>
          <p:cNvSpPr/>
          <p:nvPr/>
        </p:nvSpPr>
        <p:spPr>
          <a:xfrm>
            <a:off x="7727040" y="4346280"/>
            <a:ext cx="473760" cy="707400"/>
          </a:xfrm>
          <a:prstGeom prst="rect">
            <a:avLst/>
          </a:prstGeom>
          <a:blipFill rotWithShape="0">
            <a:blip r:embed="rId1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07" dur="indefinite" restart="never" nodeType="tmRoot">
          <p:childTnLst>
            <p:seq>
              <p:cTn id="208" dur="indefinite" nodeType="mainSeq">
                <p:childTnLst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13" dur="10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14" dur="1000" fill="hold"/>
                                        <p:tgtEl>
                                          <p:spTgt spid="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5" dur="1000" fill="hold"/>
                                        <p:tgtEl>
                                          <p:spTgt spid="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20" dur="10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21" dur="1000" fill="hold"/>
                                        <p:tgtEl>
                                          <p:spTgt spid="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2" dur="1000" fill="hold"/>
                                        <p:tgtEl>
                                          <p:spTgt spid="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27" dur="1000"/>
                                        <p:tgtEl>
                                          <p:spTgt spid="4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28" dur="1000" fill="hold"/>
                                        <p:tgtEl>
                                          <p:spTgt spid="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9" dur="1000" fill="hold"/>
                                        <p:tgtEl>
                                          <p:spTgt spid="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34" dur="10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35" dur="1000" fill="hold"/>
                                        <p:tgtEl>
                                          <p:spTgt spid="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36" dur="1000" fill="hold"/>
                                        <p:tgtEl>
                                          <p:spTgt spid="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41" dur="1000"/>
                                        <p:tgtEl>
                                          <p:spTgt spid="4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42" dur="1000" fill="hold"/>
                                        <p:tgtEl>
                                          <p:spTgt spid="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3" dur="1000" fill="hold"/>
                                        <p:tgtEl>
                                          <p:spTgt spid="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48" dur="10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49" dur="1000" fill="hold"/>
                                        <p:tgtEl>
                                          <p:spTgt spid="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50" dur="1000" fill="hold"/>
                                        <p:tgtEl>
                                          <p:spTgt spid="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285;p29"/>
          <p:cNvSpPr/>
          <p:nvPr/>
        </p:nvSpPr>
        <p:spPr>
          <a:xfrm>
            <a:off x="948240" y="165240"/>
            <a:ext cx="793476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1219320">
              <a:lnSpc>
                <a:spcPct val="100000"/>
              </a:lnSpc>
            </a:pPr>
            <a:r>
              <a:rPr lang="fr-FR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Repérage dans la semaine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76" name="Picture 2" descr="Image générée"/>
          <p:cNvPicPr/>
          <p:nvPr/>
        </p:nvPicPr>
        <p:blipFill>
          <a:blip r:embed="rId1"/>
          <a:srcRect l="0" t="11067" r="0" b="10672"/>
          <a:stretch/>
        </p:blipFill>
        <p:spPr>
          <a:xfrm>
            <a:off x="220320" y="30600"/>
            <a:ext cx="727560" cy="85392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177" name="Groupe 30"/>
          <p:cNvGrpSpPr/>
          <p:nvPr/>
        </p:nvGrpSpPr>
        <p:grpSpPr>
          <a:xfrm>
            <a:off x="963360" y="2304360"/>
            <a:ext cx="10265040" cy="827640"/>
            <a:chOff x="963360" y="2304360"/>
            <a:chExt cx="10265040" cy="827640"/>
          </a:xfrm>
        </p:grpSpPr>
        <p:sp>
          <p:nvSpPr>
            <p:cNvPr id="178" name="Google Shape;288;p29"/>
            <p:cNvSpPr/>
            <p:nvPr/>
          </p:nvSpPr>
          <p:spPr>
            <a:xfrm>
              <a:off x="2428200" y="230436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endParaRPr lang="fr-FR" sz="1800" b="1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79" name="Google Shape;289;p29"/>
            <p:cNvSpPr/>
            <p:nvPr/>
          </p:nvSpPr>
          <p:spPr>
            <a:xfrm>
              <a:off x="963360" y="230436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chemeClr val="lt1"/>
                  </a:solidFill>
                  <a:effectLst/>
                  <a:uFillTx/>
                  <a:latin typeface="Calibri"/>
                  <a:ea typeface="Calibri"/>
                </a:rPr>
                <a:t>Séance 2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80" name="Groupe 32"/>
          <p:cNvGrpSpPr/>
          <p:nvPr/>
        </p:nvGrpSpPr>
        <p:grpSpPr>
          <a:xfrm>
            <a:off x="963360" y="4289760"/>
            <a:ext cx="10265040" cy="827640"/>
            <a:chOff x="963360" y="4289760"/>
            <a:chExt cx="10265040" cy="827640"/>
          </a:xfrm>
        </p:grpSpPr>
        <p:sp>
          <p:nvSpPr>
            <p:cNvPr id="181" name="Google Shape;290;p29"/>
            <p:cNvSpPr/>
            <p:nvPr/>
          </p:nvSpPr>
          <p:spPr>
            <a:xfrm>
              <a:off x="2428200" y="428976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endParaRPr lang="fr-FR" sz="1800" b="1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2" name="Google Shape;291;p29"/>
            <p:cNvSpPr/>
            <p:nvPr/>
          </p:nvSpPr>
          <p:spPr>
            <a:xfrm>
              <a:off x="963360" y="428976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1800" b="1" u="none" strike="noStrike">
                  <a:solidFill>
                    <a:schemeClr val="lt1"/>
                  </a:solidFill>
                  <a:effectLst/>
                  <a:uFillTx/>
                  <a:latin typeface="Calibri"/>
                  <a:ea typeface="Calibri"/>
                </a:rPr>
                <a:t>Séance 4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83" name="Groupe 31"/>
          <p:cNvGrpSpPr/>
          <p:nvPr/>
        </p:nvGrpSpPr>
        <p:grpSpPr>
          <a:xfrm>
            <a:off x="963360" y="3296880"/>
            <a:ext cx="10265040" cy="827640"/>
            <a:chOff x="963360" y="3296880"/>
            <a:chExt cx="10265040" cy="827640"/>
          </a:xfrm>
        </p:grpSpPr>
        <p:sp>
          <p:nvSpPr>
            <p:cNvPr id="184" name="Google Shape;292;p29"/>
            <p:cNvSpPr/>
            <p:nvPr/>
          </p:nvSpPr>
          <p:spPr>
            <a:xfrm>
              <a:off x="2428200" y="329688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endParaRPr lang="fr-FR" sz="1800" b="1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5" name="Google Shape;293;p29"/>
            <p:cNvSpPr/>
            <p:nvPr/>
          </p:nvSpPr>
          <p:spPr>
            <a:xfrm>
              <a:off x="963360" y="329688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1800" b="1" u="none" strike="noStrike">
                  <a:solidFill>
                    <a:schemeClr val="lt1"/>
                  </a:solidFill>
                  <a:effectLst/>
                  <a:uFillTx/>
                  <a:latin typeface="Calibri"/>
                  <a:ea typeface="Calibri"/>
                </a:rPr>
                <a:t>Séance 3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86" name="Groupe 34"/>
          <p:cNvGrpSpPr/>
          <p:nvPr/>
        </p:nvGrpSpPr>
        <p:grpSpPr>
          <a:xfrm>
            <a:off x="963360" y="1311480"/>
            <a:ext cx="10265040" cy="827640"/>
            <a:chOff x="963360" y="1311480"/>
            <a:chExt cx="10265040" cy="827640"/>
          </a:xfrm>
        </p:grpSpPr>
        <p:sp>
          <p:nvSpPr>
            <p:cNvPr id="187" name="Google Shape;286;p29"/>
            <p:cNvSpPr/>
            <p:nvPr/>
          </p:nvSpPr>
          <p:spPr>
            <a:xfrm>
              <a:off x="2428200" y="131148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bg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endParaRPr lang="fr-FR" sz="1800" b="1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88" name="Google Shape;287;p29"/>
            <p:cNvSpPr/>
            <p:nvPr/>
          </p:nvSpPr>
          <p:spPr>
            <a:xfrm>
              <a:off x="963360" y="131148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chemeClr val="dk1"/>
                  </a:solidFill>
                  <a:effectLst/>
                  <a:uFillTx/>
                  <a:latin typeface="Calibri"/>
                  <a:ea typeface="Calibri"/>
                </a:rPr>
                <a:t>Séance 1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89" name="Rectangle: Rounded Corners 11"/>
          <p:cNvSpPr/>
          <p:nvPr/>
        </p:nvSpPr>
        <p:spPr>
          <a:xfrm>
            <a:off x="886680" y="1239480"/>
            <a:ext cx="10439640" cy="97164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0C4334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MA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grpSp>
        <p:nvGrpSpPr>
          <p:cNvPr id="190" name="Groupe 33"/>
          <p:cNvGrpSpPr/>
          <p:nvPr/>
        </p:nvGrpSpPr>
        <p:grpSpPr>
          <a:xfrm>
            <a:off x="963360" y="5282640"/>
            <a:ext cx="10265040" cy="827640"/>
            <a:chOff x="963360" y="5282640"/>
            <a:chExt cx="10265040" cy="827640"/>
          </a:xfrm>
        </p:grpSpPr>
        <p:sp>
          <p:nvSpPr>
            <p:cNvPr id="191" name="Google Shape;290;p29"/>
            <p:cNvSpPr/>
            <p:nvPr/>
          </p:nvSpPr>
          <p:spPr>
            <a:xfrm>
              <a:off x="2428200" y="528264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endParaRPr lang="fr-FR" sz="1800" b="1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92" name="Google Shape;291;p29"/>
            <p:cNvSpPr/>
            <p:nvPr/>
          </p:nvSpPr>
          <p:spPr>
            <a:xfrm>
              <a:off x="963360" y="528264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1800" b="1" u="none" strike="noStrike">
                  <a:solidFill>
                    <a:schemeClr val="lt1"/>
                  </a:solidFill>
                  <a:effectLst/>
                  <a:uFillTx/>
                  <a:latin typeface="Calibri"/>
                  <a:ea typeface="Calibri"/>
                </a:rPr>
                <a:t>Séance 5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93" name="ZoneTexte 3"/>
          <p:cNvSpPr/>
          <p:nvPr/>
        </p:nvSpPr>
        <p:spPr>
          <a:xfrm>
            <a:off x="3047040" y="1540800"/>
            <a:ext cx="609768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18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Identifier les nombres inférieurs à 0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4" name="ZoneTexte 5"/>
          <p:cNvSpPr/>
          <p:nvPr/>
        </p:nvSpPr>
        <p:spPr>
          <a:xfrm>
            <a:off x="2784600" y="2395080"/>
            <a:ext cx="6098400" cy="64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Représenter les nombres positifs et les nombres négatifs sur une droite numérique</a:t>
            </a:r>
            <a:r>
              <a:rPr lang="fr-MA" sz="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. 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5" name="ZoneTexte 7"/>
          <p:cNvSpPr/>
          <p:nvPr/>
        </p:nvSpPr>
        <p:spPr>
          <a:xfrm>
            <a:off x="3046320" y="3497760"/>
            <a:ext cx="609840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Reconnaître la valeur absolue d’un nombre </a:t>
            </a:r>
            <a:r>
              <a:rPr lang="fr-MA" sz="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. 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6" name="ZoneTexte 9"/>
          <p:cNvSpPr/>
          <p:nvPr/>
        </p:nvSpPr>
        <p:spPr>
          <a:xfrm>
            <a:off x="3046320" y="4519080"/>
            <a:ext cx="609840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Comparer des nombres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7" name="ZoneTexte 13"/>
          <p:cNvSpPr/>
          <p:nvPr/>
        </p:nvSpPr>
        <p:spPr>
          <a:xfrm>
            <a:off x="3057480" y="5336640"/>
            <a:ext cx="6098400" cy="64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Additionner deux nombres entiers en utilisant la droite numérique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Complétez 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72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73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choisit au hasard deux élèves pour justifier oralement leurs réponses.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74" name="Picture 2"/>
          <p:cNvPicPr/>
          <p:nvPr/>
        </p:nvPicPr>
        <p:blipFill>
          <a:blip r:embed="rId1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5" name="ZoneTexte 2"/>
          <p:cNvSpPr/>
          <p:nvPr/>
        </p:nvSpPr>
        <p:spPr>
          <a:xfrm>
            <a:off x="2220840" y="2184120"/>
            <a:ext cx="8246160" cy="70308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6" name="ZoneTexte 4"/>
          <p:cNvSpPr/>
          <p:nvPr/>
        </p:nvSpPr>
        <p:spPr>
          <a:xfrm>
            <a:off x="1658880" y="3434760"/>
            <a:ext cx="44996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Les nombres positifs sont :…………..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77" name="ZoneTexte 5"/>
          <p:cNvSpPr/>
          <p:nvPr/>
        </p:nvSpPr>
        <p:spPr>
          <a:xfrm>
            <a:off x="1721520" y="4583520"/>
            <a:ext cx="43743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Les nombres négatifs sont :………..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9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80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justifie chaque réponse.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81" name="Image 9"/>
          <p:cNvPicPr/>
          <p:nvPr/>
        </p:nvPicPr>
        <p:blipFill>
          <a:blip r:embed="rId2"/>
          <a:stretch/>
        </p:blipFill>
        <p:spPr>
          <a:xfrm>
            <a:off x="11327040" y="11462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2" name="ZoneTexte 2"/>
          <p:cNvSpPr/>
          <p:nvPr/>
        </p:nvSpPr>
        <p:spPr>
          <a:xfrm>
            <a:off x="2209680" y="2319120"/>
            <a:ext cx="7593120" cy="61596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3" name="ZoneTexte 4"/>
          <p:cNvSpPr/>
          <p:nvPr/>
        </p:nvSpPr>
        <p:spPr>
          <a:xfrm>
            <a:off x="2407320" y="3307680"/>
            <a:ext cx="44996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Les nombres positifs sont :</a:t>
            </a:r>
            <a:r>
              <a:rPr lang="fr-FR" sz="24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…………..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84" name="ZoneTexte 5"/>
          <p:cNvSpPr/>
          <p:nvPr/>
        </p:nvSpPr>
        <p:spPr>
          <a:xfrm>
            <a:off x="2407320" y="4180320"/>
            <a:ext cx="43743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Les nombres négatifs sont :</a:t>
            </a:r>
            <a:r>
              <a:rPr lang="fr-FR" sz="24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………..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85" name="ZoneTexte 8"/>
          <p:cNvSpPr/>
          <p:nvPr/>
        </p:nvSpPr>
        <p:spPr>
          <a:xfrm>
            <a:off x="5798880" y="3250080"/>
            <a:ext cx="1830600" cy="61524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6" name="ZoneTexte 9"/>
          <p:cNvSpPr/>
          <p:nvPr/>
        </p:nvSpPr>
        <p:spPr>
          <a:xfrm>
            <a:off x="5828040" y="4104000"/>
            <a:ext cx="2043720" cy="61416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51" dur="indefinite" restart="never" nodeType="tmRoot">
          <p:childTnLst>
            <p:seq>
              <p:cTn id="252" dur="indefinite" nodeType="mainSeq">
                <p:childTnLst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7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488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89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Pratique guidée en binôme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490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491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92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10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493" name="Picture 9"/>
          <p:cNvPicPr/>
          <p:nvPr/>
        </p:nvPicPr>
        <p:blipFill>
          <a:blip r:embed="rId2"/>
          <a:stretch/>
        </p:blipFill>
        <p:spPr>
          <a:xfrm>
            <a:off x="5436000" y="1472040"/>
            <a:ext cx="1319040" cy="1231560"/>
          </a:xfrm>
          <a:prstGeom prst="rect">
            <a:avLst/>
          </a:prstGeom>
          <a:noFill/>
          <a:ln cap="sq" w="38100">
            <a:solidFill>
              <a:srgbClr val="000000"/>
            </a:solidFill>
            <a:miter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4" name="Picture 9"/>
          <p:cNvPicPr/>
          <p:nvPr/>
        </p:nvPicPr>
        <p:blipFill>
          <a:blip r:embed="rId1"/>
          <a:stretch/>
        </p:blipFill>
        <p:spPr>
          <a:xfrm>
            <a:off x="11403720" y="253800"/>
            <a:ext cx="559080" cy="522000"/>
          </a:xfrm>
          <a:prstGeom prst="rect">
            <a:avLst/>
          </a:prstGeom>
          <a:noFill/>
          <a:ln w="38100">
            <a:noFill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  <p:sp>
        <p:nvSpPr>
          <p:cNvPr id="495" name="D_A_01"/>
          <p:cNvSpPr/>
          <p:nvPr/>
        </p:nvSpPr>
        <p:spPr>
          <a:xfrm>
            <a:off x="820440" y="178200"/>
            <a:ext cx="10550880" cy="49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Travaillez individuellement puis discutez en binômes vos réponses.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6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L'enseignant accorde 2 min au travail individuel puis une minute à la discussion. Il circule pour contrôler et donner des indications en cas de besoin.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97" name="Google Shape;228;p39"/>
          <p:cNvPicPr/>
          <p:nvPr/>
        </p:nvPicPr>
        <p:blipFill>
          <a:blip r:embed="rId2"/>
          <a:srcRect l="2300" t="72304" r="2300" b="461"/>
          <a:stretch/>
        </p:blipFill>
        <p:spPr>
          <a:xfrm>
            <a:off x="10838520" y="243720"/>
            <a:ext cx="51804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8" name="Rectangle 3"/>
          <p:cNvSpPr/>
          <p:nvPr/>
        </p:nvSpPr>
        <p:spPr>
          <a:xfrm>
            <a:off x="5124600" y="594936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7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99" name="Image 2"/>
          <p:cNvPicPr/>
          <p:nvPr/>
        </p:nvPicPr>
        <p:blipFill>
          <a:blip r:embed="rId3"/>
          <a:srcRect l="0" t="0" r="0" b="29742"/>
          <a:stretch/>
        </p:blipFill>
        <p:spPr>
          <a:xfrm>
            <a:off x="941760" y="1622520"/>
            <a:ext cx="10414800" cy="2813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D_A_01"/>
          <p:cNvSpPr/>
          <p:nvPr/>
        </p:nvSpPr>
        <p:spPr>
          <a:xfrm>
            <a:off x="820440" y="178200"/>
            <a:ext cx="10550880" cy="49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Prenez la correction sur vos livrets.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1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 la réponse et donne 30s aux élèves pour recopier la correction sur les livrets.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502" name="Groupe 1"/>
          <p:cNvGrpSpPr/>
          <p:nvPr/>
        </p:nvGrpSpPr>
        <p:grpSpPr>
          <a:xfrm>
            <a:off x="10633320" y="178560"/>
            <a:ext cx="630720" cy="597240"/>
            <a:chOff x="10633320" y="178560"/>
            <a:chExt cx="630720" cy="597240"/>
          </a:xfrm>
        </p:grpSpPr>
        <p:pic>
          <p:nvPicPr>
            <p:cNvPr id="503" name="Picture 7"/>
            <p:cNvPicPr/>
            <p:nvPr/>
          </p:nvPicPr>
          <p:blipFill>
            <a:blip r:embed="rId1"/>
            <a:srcRect l="11666" t="23332" r="25929" b="30051"/>
            <a:stretch/>
          </p:blipFill>
          <p:spPr>
            <a:xfrm>
              <a:off x="10633320" y="304920"/>
              <a:ext cx="630720" cy="470880"/>
            </a:xfrm>
            <a:prstGeom prst="rect">
              <a:avLst/>
            </a:prstGeom>
            <a:noFill/>
            <a:ln w="19050">
              <a:noFill/>
            </a:ln>
          </p:spPr>
        </p:pic>
        <p:pic>
          <p:nvPicPr>
            <p:cNvPr id="504" name="Picture 7"/>
            <p:cNvPicPr/>
            <p:nvPr/>
          </p:nvPicPr>
          <p:blipFill>
            <a:blip r:embed="rId2"/>
            <a:srcRect l="74749" t="23332" r="10681" b="30051"/>
            <a:stretch/>
          </p:blipFill>
          <p:spPr>
            <a:xfrm rot="1461600">
              <a:off x="10809360" y="187560"/>
              <a:ext cx="146880" cy="470880"/>
            </a:xfrm>
            <a:prstGeom prst="rect">
              <a:avLst/>
            </a:prstGeom>
            <a:noFill/>
            <a:ln w="19050">
              <a:noFill/>
            </a:ln>
          </p:spPr>
        </p:pic>
      </p:grpSp>
      <p:pic>
        <p:nvPicPr>
          <p:cNvPr id="505" name="Picture 9"/>
          <p:cNvPicPr/>
          <p:nvPr/>
        </p:nvPicPr>
        <p:blipFill>
          <a:blip r:embed="rId3"/>
          <a:stretch/>
        </p:blipFill>
        <p:spPr>
          <a:xfrm>
            <a:off x="11403720" y="253800"/>
            <a:ext cx="559080" cy="522000"/>
          </a:xfrm>
          <a:prstGeom prst="rect">
            <a:avLst/>
          </a:prstGeom>
          <a:noFill/>
          <a:ln w="38100">
            <a:noFill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  <p:sp>
        <p:nvSpPr>
          <p:cNvPr id="506" name="Rectangle 5"/>
          <p:cNvSpPr/>
          <p:nvPr/>
        </p:nvSpPr>
        <p:spPr>
          <a:xfrm>
            <a:off x="5124600" y="594936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7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07" name="Image 8"/>
          <p:cNvPicPr/>
          <p:nvPr/>
        </p:nvPicPr>
        <p:blipFill>
          <a:blip r:embed="rId4"/>
          <a:srcRect l="0" t="0" r="0" b="29742"/>
          <a:stretch/>
        </p:blipFill>
        <p:spPr>
          <a:xfrm>
            <a:off x="941760" y="1622520"/>
            <a:ext cx="10414800" cy="281304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508" name="Connecteur droit 15"/>
          <p:cNvCxnSpPr/>
          <p:nvPr/>
        </p:nvCxnSpPr>
        <p:spPr>
          <a:xfrm>
            <a:off x="4941720" y="3163320"/>
            <a:ext cx="1989720" cy="531360"/>
          </a:xfrm>
          <a:prstGeom prst="straightConnector1">
            <a:avLst/>
          </a:prstGeom>
          <a:ln w="28575">
            <a:solidFill>
              <a:srgbClr val="FF0000"/>
            </a:solidFill>
          </a:ln>
        </p:spPr>
      </p:cxnSp>
      <p:cxnSp>
        <p:nvCxnSpPr>
          <p:cNvPr id="509" name="Connecteur droit 29"/>
          <p:cNvCxnSpPr/>
          <p:nvPr/>
        </p:nvCxnSpPr>
        <p:spPr>
          <a:xfrm>
            <a:off x="4941720" y="3694680"/>
            <a:ext cx="1989720" cy="507240"/>
          </a:xfrm>
          <a:prstGeom prst="straightConnector1">
            <a:avLst/>
          </a:prstGeom>
          <a:ln w="28575">
            <a:solidFill>
              <a:srgbClr val="FF0000"/>
            </a:solidFill>
          </a:ln>
        </p:spPr>
      </p:cxnSp>
      <p:cxnSp>
        <p:nvCxnSpPr>
          <p:cNvPr id="510" name="Connecteur droit 41"/>
          <p:cNvCxnSpPr/>
          <p:nvPr/>
        </p:nvCxnSpPr>
        <p:spPr>
          <a:xfrm flipV="1">
            <a:off x="4941720" y="3162960"/>
            <a:ext cx="1989720" cy="1038240"/>
          </a:xfrm>
          <a:prstGeom prst="straightConnector1">
            <a:avLst/>
          </a:prstGeom>
          <a:ln w="28575">
            <a:solidFill>
              <a:srgbClr val="FF0000"/>
            </a:solidFill>
          </a:ln>
        </p:spPr>
      </p:cxn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73" dur="indefinite" restart="never" nodeType="tmRoot">
          <p:childTnLst>
            <p:seq>
              <p:cTn id="274" dur="indefinite" nodeType="mainSeq">
                <p:childTnLst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79" dur="500"/>
                                        <p:tgtEl>
                                          <p:spTgt spid="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84" dur="500"/>
                                        <p:tgtEl>
                                          <p:spTgt spid="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89" dur="500"/>
                                        <p:tgtEl>
                                          <p:spTgt spid="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1" name="Picture 9"/>
          <p:cNvPicPr/>
          <p:nvPr/>
        </p:nvPicPr>
        <p:blipFill>
          <a:blip r:embed="rId1"/>
          <a:stretch/>
        </p:blipFill>
        <p:spPr>
          <a:xfrm>
            <a:off x="11403720" y="253800"/>
            <a:ext cx="559080" cy="522000"/>
          </a:xfrm>
          <a:prstGeom prst="rect">
            <a:avLst/>
          </a:prstGeom>
          <a:noFill/>
          <a:ln w="38100">
            <a:noFill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  <p:sp>
        <p:nvSpPr>
          <p:cNvPr id="512" name="D_A_01"/>
          <p:cNvSpPr/>
          <p:nvPr/>
        </p:nvSpPr>
        <p:spPr>
          <a:xfrm>
            <a:off x="820440" y="178200"/>
            <a:ext cx="10550880" cy="49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Travaillez individuellement puis discutez en binômes vos réponses.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3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accorde 2 min au travail individuel puis une minute à la discussion. Il circule pour contrôler et donner des indications en cas de besoin.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14" name="Google Shape;228;p39"/>
          <p:cNvPicPr/>
          <p:nvPr/>
        </p:nvPicPr>
        <p:blipFill>
          <a:blip r:embed="rId2"/>
          <a:srcRect l="2300" t="72304" r="2300" b="461"/>
          <a:stretch/>
        </p:blipFill>
        <p:spPr>
          <a:xfrm>
            <a:off x="10838520" y="243720"/>
            <a:ext cx="51804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5" name="Rectangle 3"/>
          <p:cNvSpPr/>
          <p:nvPr/>
        </p:nvSpPr>
        <p:spPr>
          <a:xfrm>
            <a:off x="5124600" y="594936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7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16" name="Image 2"/>
          <p:cNvPicPr/>
          <p:nvPr/>
        </p:nvPicPr>
        <p:blipFill>
          <a:blip r:embed="rId3"/>
          <a:stretch/>
        </p:blipFill>
        <p:spPr>
          <a:xfrm>
            <a:off x="1396800" y="2952720"/>
            <a:ext cx="8781840" cy="9522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D_A_01"/>
          <p:cNvSpPr/>
          <p:nvPr/>
        </p:nvSpPr>
        <p:spPr>
          <a:xfrm>
            <a:off x="820440" y="178200"/>
            <a:ext cx="10550880" cy="49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Prenez la correction sur vos livrets.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8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explique la réponse et donne 30s aux élèves pour recopier la correction sur les livrets.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519" name="Groupe 1"/>
          <p:cNvGrpSpPr/>
          <p:nvPr/>
        </p:nvGrpSpPr>
        <p:grpSpPr>
          <a:xfrm>
            <a:off x="10633320" y="178560"/>
            <a:ext cx="630720" cy="597240"/>
            <a:chOff x="10633320" y="178560"/>
            <a:chExt cx="630720" cy="597240"/>
          </a:xfrm>
        </p:grpSpPr>
        <p:pic>
          <p:nvPicPr>
            <p:cNvPr id="520" name="Picture 7"/>
            <p:cNvPicPr/>
            <p:nvPr/>
          </p:nvPicPr>
          <p:blipFill>
            <a:blip r:embed="rId1"/>
            <a:srcRect l="11666" t="23332" r="25929" b="30051"/>
            <a:stretch/>
          </p:blipFill>
          <p:spPr>
            <a:xfrm>
              <a:off x="10633320" y="304920"/>
              <a:ext cx="630720" cy="470880"/>
            </a:xfrm>
            <a:prstGeom prst="rect">
              <a:avLst/>
            </a:prstGeom>
            <a:noFill/>
            <a:ln w="19050">
              <a:noFill/>
            </a:ln>
          </p:spPr>
        </p:pic>
        <p:pic>
          <p:nvPicPr>
            <p:cNvPr id="521" name="Picture 7"/>
            <p:cNvPicPr/>
            <p:nvPr/>
          </p:nvPicPr>
          <p:blipFill>
            <a:blip r:embed="rId2"/>
            <a:srcRect l="74749" t="23332" r="10681" b="30051"/>
            <a:stretch/>
          </p:blipFill>
          <p:spPr>
            <a:xfrm rot="1461600">
              <a:off x="10809360" y="187560"/>
              <a:ext cx="146880" cy="470880"/>
            </a:xfrm>
            <a:prstGeom prst="rect">
              <a:avLst/>
            </a:prstGeom>
            <a:noFill/>
            <a:ln w="19050">
              <a:noFill/>
            </a:ln>
          </p:spPr>
        </p:pic>
      </p:grpSp>
      <p:pic>
        <p:nvPicPr>
          <p:cNvPr id="522" name="Picture 9"/>
          <p:cNvPicPr/>
          <p:nvPr/>
        </p:nvPicPr>
        <p:blipFill>
          <a:blip r:embed="rId3"/>
          <a:stretch/>
        </p:blipFill>
        <p:spPr>
          <a:xfrm>
            <a:off x="11403720" y="253800"/>
            <a:ext cx="559080" cy="522000"/>
          </a:xfrm>
          <a:prstGeom prst="rect">
            <a:avLst/>
          </a:prstGeom>
          <a:noFill/>
          <a:ln w="38100">
            <a:noFill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  <p:sp>
        <p:nvSpPr>
          <p:cNvPr id="523" name="Rectangle 5"/>
          <p:cNvSpPr/>
          <p:nvPr/>
        </p:nvSpPr>
        <p:spPr>
          <a:xfrm>
            <a:off x="5124600" y="594936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7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24" name="Image 9"/>
          <p:cNvPicPr/>
          <p:nvPr/>
        </p:nvPicPr>
        <p:blipFill>
          <a:blip r:embed="rId4"/>
          <a:stretch/>
        </p:blipFill>
        <p:spPr>
          <a:xfrm>
            <a:off x="1396800" y="2952720"/>
            <a:ext cx="8781840" cy="952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25" name="Bouée 16"/>
          <p:cNvSpPr/>
          <p:nvPr/>
        </p:nvSpPr>
        <p:spPr>
          <a:xfrm>
            <a:off x="2888280" y="3293640"/>
            <a:ext cx="488520" cy="431640"/>
          </a:xfrm>
          <a:prstGeom prst="donut">
            <a:avLst>
              <a:gd name="adj" fmla="val 3929"/>
            </a:avLst>
          </a:prstGeom>
          <a:solidFill>
            <a:schemeClr val="accent1"/>
          </a:solidFill>
          <a:ln>
            <a:solidFill>
              <a:srgbClr val="0C43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rgbClr val="FF0000"/>
              </a:solidFill>
              <a:effectLst/>
              <a:uFillTx/>
              <a:latin typeface="Calibri"/>
            </a:endParaRPr>
          </a:p>
        </p:txBody>
      </p:sp>
      <p:sp>
        <p:nvSpPr>
          <p:cNvPr id="526" name="Bouée 16"/>
          <p:cNvSpPr/>
          <p:nvPr/>
        </p:nvSpPr>
        <p:spPr>
          <a:xfrm>
            <a:off x="6944400" y="3293640"/>
            <a:ext cx="488520" cy="431640"/>
          </a:xfrm>
          <a:prstGeom prst="donut">
            <a:avLst>
              <a:gd name="adj" fmla="val 3929"/>
            </a:avLst>
          </a:prstGeom>
          <a:solidFill>
            <a:schemeClr val="accent1"/>
          </a:solidFill>
          <a:ln>
            <a:solidFill>
              <a:srgbClr val="0C43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rgbClr val="FF0000"/>
              </a:solidFill>
              <a:effectLst/>
              <a:uFillTx/>
              <a:latin typeface="Calibri"/>
            </a:endParaRPr>
          </a:p>
        </p:txBody>
      </p:sp>
      <p:sp>
        <p:nvSpPr>
          <p:cNvPr id="527" name="Bouée 16"/>
          <p:cNvSpPr/>
          <p:nvPr/>
        </p:nvSpPr>
        <p:spPr>
          <a:xfrm>
            <a:off x="8345520" y="3293640"/>
            <a:ext cx="594000" cy="431640"/>
          </a:xfrm>
          <a:prstGeom prst="donut">
            <a:avLst>
              <a:gd name="adj" fmla="val 3929"/>
            </a:avLst>
          </a:prstGeom>
          <a:solidFill>
            <a:schemeClr val="accent1"/>
          </a:solidFill>
          <a:ln>
            <a:solidFill>
              <a:srgbClr val="0C43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rgbClr val="FF0000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90" dur="indefinite" restart="never" nodeType="tmRoot">
          <p:childTnLst>
            <p:seq>
              <p:cTn id="291" dur="indefinite" nodeType="mainSeq">
                <p:childTnLst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16" presetClass="entr" fill="hold" nodeType="clickEffect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296" dur="500"/>
                                        <p:tgtEl>
                                          <p:spTgt spid="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16" presetClass="entr" fill="hold" nodeType="clickEffect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301" dur="500"/>
                                        <p:tgtEl>
                                          <p:spTgt spid="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16" presetClass="entr" fill="hold" nodeType="clickEffect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306" dur="500"/>
                                        <p:tgtEl>
                                          <p:spTgt spid="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8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529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30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Pratique autonome : </a:t>
              </a:r>
              <a:br>
                <a:rPr sz="5600"/>
              </a:b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Travail individuel et défi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531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532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33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12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534" name="Picture 14"/>
          <p:cNvPicPr/>
          <p:nvPr/>
        </p:nvPicPr>
        <p:blipFill>
          <a:blip r:embed="rId2"/>
          <a:stretch/>
        </p:blipFill>
        <p:spPr>
          <a:xfrm>
            <a:off x="5436360" y="1162800"/>
            <a:ext cx="1319040" cy="1319040"/>
          </a:xfrm>
          <a:prstGeom prst="rect">
            <a:avLst/>
          </a:prstGeom>
          <a:noFill/>
          <a:ln cap="sq" w="38100">
            <a:solidFill>
              <a:srgbClr val="000000"/>
            </a:solidFill>
            <a:miter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Oval 15"/>
          <p:cNvSpPr/>
          <p:nvPr/>
        </p:nvSpPr>
        <p:spPr>
          <a:xfrm>
            <a:off x="11431080" y="262080"/>
            <a:ext cx="517320" cy="517320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 anchorCtr="1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PA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6" name="D_A_01"/>
          <p:cNvSpPr/>
          <p:nvPr/>
        </p:nvSpPr>
        <p:spPr>
          <a:xfrm>
            <a:off x="817560" y="158760"/>
            <a:ext cx="10556280" cy="49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75000"/>
                  </a:schemeClr>
                </a:solidFill>
                <a:effectLst/>
                <a:uFillTx/>
                <a:latin typeface="Calibri"/>
              </a:rPr>
              <a:t>Prenez vos livrets et vos crayons, puis répondez individuellement aux exercices. Vous avez 10 min.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7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400" b="0" i="1" u="none" strike="noStrike">
                <a:solidFill>
                  <a:schemeClr val="lt1">
                    <a:lumMod val="75000"/>
                  </a:schemeClr>
                </a:solidFill>
                <a:effectLst/>
                <a:uFillTx/>
                <a:latin typeface="Calibri"/>
              </a:rPr>
              <a:t>L’enseignant vérifie les productions des élèves, donne une aide individuelle en cas de besoin et oriente les élèves ayant terminé vers le défi.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38" name="Picture 14"/>
          <p:cNvPicPr/>
          <p:nvPr/>
        </p:nvPicPr>
        <p:blipFill>
          <a:blip r:embed="rId1"/>
          <a:stretch/>
        </p:blipFill>
        <p:spPr>
          <a:xfrm>
            <a:off x="10814400" y="249480"/>
            <a:ext cx="559080" cy="559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9" name="Rectangle 5"/>
          <p:cNvSpPr/>
          <p:nvPr/>
        </p:nvSpPr>
        <p:spPr>
          <a:xfrm>
            <a:off x="5124600" y="622332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7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40" name="Image 3"/>
          <p:cNvPicPr/>
          <p:nvPr/>
        </p:nvPicPr>
        <p:blipFill>
          <a:blip r:embed="rId2"/>
          <a:stretch/>
        </p:blipFill>
        <p:spPr>
          <a:xfrm>
            <a:off x="961920" y="2316600"/>
            <a:ext cx="10267920" cy="2217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41" name="ZoneTexte 2"/>
          <p:cNvSpPr/>
          <p:nvPr/>
        </p:nvSpPr>
        <p:spPr>
          <a:xfrm>
            <a:off x="3336480" y="3577680"/>
            <a:ext cx="16801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1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positif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42" name="ZoneTexte 7"/>
          <p:cNvSpPr/>
          <p:nvPr/>
        </p:nvSpPr>
        <p:spPr>
          <a:xfrm>
            <a:off x="3336480" y="4039200"/>
            <a:ext cx="155664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1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négatif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07" dur="indefinite" restart="never" nodeType="tmRoot">
          <p:childTnLst>
            <p:seq>
              <p:cTn id="308" dur="indefinite" nodeType="mainSeq">
                <p:childTnLst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" fill="hold">
                      <p:stCondLst>
                        <p:cond delay="indefinite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3" name="Image 2"/>
          <p:cNvPicPr/>
          <p:nvPr/>
        </p:nvPicPr>
        <p:blipFill>
          <a:blip r:embed="rId1"/>
          <a:srcRect l="0" t="0" r="0" b="4835"/>
          <a:stretch/>
        </p:blipFill>
        <p:spPr>
          <a:xfrm>
            <a:off x="1141560" y="2199240"/>
            <a:ext cx="9908280" cy="2061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44" name="D_A_01"/>
          <p:cNvSpPr/>
          <p:nvPr/>
        </p:nvSpPr>
        <p:spPr>
          <a:xfrm>
            <a:off x="817560" y="158760"/>
            <a:ext cx="10556280" cy="49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75000"/>
                  </a:schemeClr>
                </a:solidFill>
                <a:effectLst/>
                <a:uFillTx/>
                <a:latin typeface="Calibri"/>
              </a:rPr>
              <a:t>Prenez vos livrets et vos crayons, puis répondez individuellement aux exercices. Vous avez 10 min.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45" name="D_A_02"/>
          <p:cNvSpPr/>
          <p:nvPr/>
        </p:nvSpPr>
        <p:spPr>
          <a:xfrm>
            <a:off x="507960" y="65052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400" b="0" i="1" u="none" strike="noStrike">
                <a:solidFill>
                  <a:schemeClr val="lt1">
                    <a:lumMod val="75000"/>
                  </a:schemeClr>
                </a:solidFill>
                <a:effectLst/>
                <a:uFillTx/>
                <a:latin typeface="Calibri"/>
              </a:rPr>
              <a:t>L’enseignant vérifie les productions des élèves, donne une aide individuelle en cas de besoin et oriente les élèves ayant terminé vers le défi.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46" name="Rectangle 1"/>
          <p:cNvSpPr/>
          <p:nvPr/>
        </p:nvSpPr>
        <p:spPr>
          <a:xfrm>
            <a:off x="5124600" y="594936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7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" name="Google Shape;250;p28"/>
          <p:cNvGrpSpPr/>
          <p:nvPr/>
        </p:nvGrpSpPr>
        <p:grpSpPr>
          <a:xfrm>
            <a:off x="2032200" y="1087200"/>
            <a:ext cx="8127360" cy="5072400"/>
            <a:chOff x="2032200" y="1087200"/>
            <a:chExt cx="8127360" cy="5072400"/>
          </a:xfrm>
        </p:grpSpPr>
        <p:sp>
          <p:nvSpPr>
            <p:cNvPr id="199" name="Google Shape;251;p28"/>
            <p:cNvSpPr/>
            <p:nvPr/>
          </p:nvSpPr>
          <p:spPr>
            <a:xfrm>
              <a:off x="2032200" y="1087200"/>
              <a:ext cx="8127360" cy="5072400"/>
            </a:xfrm>
            <a:custGeom>
              <a:avLst/>
              <a:gdLst>
                <a:gd name="textAreaLeft" fmla="*/ 39600 w 8127360"/>
                <a:gd name="textAreaRight" fmla="*/ 8087760 w 8127360"/>
                <a:gd name="textAreaTop" fmla="*/ 39600 h 5072400"/>
                <a:gd name="textAreaBottom" fmla="*/ 5032800 h 5072400"/>
                <a:gd name="GluePoint1X" fmla="*/ 1 w 2"/>
                <a:gd name="GluePoint1Y" fmla="*/ 0 h 14181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257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2577" h="14181">
                  <a:moveTo>
                    <a:pt x="376" y="0"/>
                  </a:moveTo>
                  <a:arcTo wR="376" hR="376" stAng="16200000" swAng="-5400000"/>
                  <a:lnTo>
                    <a:pt x="0" y="13715"/>
                  </a:lnTo>
                  <a:arcTo wR="376" hR="376" stAng="10800000" swAng="-5400000"/>
                  <a:lnTo>
                    <a:pt x="22201" y="14091"/>
                  </a:lnTo>
                  <a:arcTo wR="376" hR="376" stAng="5400000" swAng="-5400000"/>
                  <a:lnTo>
                    <a:pt x="22577" y="376"/>
                  </a:lnTo>
                  <a:arcTo wR="376" hR="376" stAng="0" swAng="-5400000"/>
                  <a:close/>
                </a:path>
              </a:pathLst>
            </a:custGeom>
            <a:solidFill>
              <a:srgbClr val="FFFFFF"/>
            </a:solidFill>
            <a:ln w="9528">
              <a:solidFill>
                <a:srgbClr val="D8D8D8"/>
              </a:solidFill>
              <a:miter/>
            </a:ln>
            <a:effectLst>
              <a:outerShdw algn="tl" dir="0">
                <a:srgbClr val="000000">
                  <a:alpha val="7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00" name="Google Shape;252;p28"/>
            <p:cNvSpPr/>
            <p:nvPr/>
          </p:nvSpPr>
          <p:spPr>
            <a:xfrm>
              <a:off x="2194200" y="1177200"/>
              <a:ext cx="7803360" cy="4892760"/>
            </a:xfrm>
            <a:prstGeom prst="rect">
              <a:avLst/>
            </a:prstGeom>
            <a:solidFill>
              <a:srgbClr val="E3EEF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201" name="Google Shape;255;p28"/>
          <p:cNvSpPr/>
          <p:nvPr/>
        </p:nvSpPr>
        <p:spPr>
          <a:xfrm>
            <a:off x="963360" y="165240"/>
            <a:ext cx="394668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1219320">
              <a:lnSpc>
                <a:spcPct val="100000"/>
              </a:lnSpc>
            </a:pPr>
            <a:r>
              <a:rPr lang="fr-FR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Structure de la séance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02" name="Picture 2" descr="Image générée"/>
          <p:cNvPicPr/>
          <p:nvPr/>
        </p:nvPicPr>
        <p:blipFill>
          <a:blip r:embed="rId1"/>
          <a:srcRect l="0" t="11067" r="0" b="10672"/>
          <a:stretch/>
        </p:blipFill>
        <p:spPr>
          <a:xfrm>
            <a:off x="220320" y="30600"/>
            <a:ext cx="727560" cy="85392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203" name="Group 43"/>
          <p:cNvGrpSpPr/>
          <p:nvPr/>
        </p:nvGrpSpPr>
        <p:grpSpPr>
          <a:xfrm>
            <a:off x="2337120" y="1288080"/>
            <a:ext cx="7517520" cy="547560"/>
            <a:chOff x="2337120" y="1288080"/>
            <a:chExt cx="7517520" cy="547560"/>
          </a:xfrm>
        </p:grpSpPr>
        <p:sp>
          <p:nvSpPr>
            <p:cNvPr id="204" name="Google Shape;275;p28"/>
            <p:cNvSpPr/>
            <p:nvPr/>
          </p:nvSpPr>
          <p:spPr>
            <a:xfrm>
              <a:off x="2337120" y="136440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1</a:t>
              </a:r>
              <a:endParaRPr lang="en-US" sz="213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05" name="Google Shape;276;p28"/>
            <p:cNvSpPr/>
            <p:nvPr/>
          </p:nvSpPr>
          <p:spPr>
            <a:xfrm>
              <a:off x="2860200" y="128808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44546A">
                  <a:lumMod val="50000"/>
                  <a:lumOff val="50000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06" name="Google Shape;277;p28"/>
            <p:cNvSpPr/>
            <p:nvPr/>
          </p:nvSpPr>
          <p:spPr>
            <a:xfrm>
              <a:off x="8226720" y="137232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07" name="Google Shape;278;p28"/>
            <p:cNvSpPr/>
            <p:nvPr/>
          </p:nvSpPr>
          <p:spPr>
            <a:xfrm>
              <a:off x="9301320" y="130212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2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08" name="Google Shape;277;p28"/>
            <p:cNvSpPr/>
            <p:nvPr/>
          </p:nvSpPr>
          <p:spPr>
            <a:xfrm>
              <a:off x="2930040" y="137232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Ouverture de la séance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09" name="Group 44"/>
          <p:cNvGrpSpPr/>
          <p:nvPr/>
        </p:nvGrpSpPr>
        <p:grpSpPr>
          <a:xfrm>
            <a:off x="2337120" y="2114280"/>
            <a:ext cx="7517520" cy="547560"/>
            <a:chOff x="2337120" y="2114280"/>
            <a:chExt cx="7517520" cy="547560"/>
          </a:xfrm>
        </p:grpSpPr>
        <p:sp>
          <p:nvSpPr>
            <p:cNvPr id="210" name="Google Shape;275;p28"/>
            <p:cNvSpPr/>
            <p:nvPr/>
          </p:nvSpPr>
          <p:spPr>
            <a:xfrm>
              <a:off x="2337120" y="219096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E55D1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2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1" name="Google Shape;276;p28"/>
            <p:cNvSpPr/>
            <p:nvPr/>
          </p:nvSpPr>
          <p:spPr>
            <a:xfrm>
              <a:off x="2860200" y="211428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E55D19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12" name="Google Shape;277;p28"/>
            <p:cNvSpPr/>
            <p:nvPr/>
          </p:nvSpPr>
          <p:spPr>
            <a:xfrm>
              <a:off x="8226720" y="219852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3" name="Google Shape;278;p28"/>
            <p:cNvSpPr/>
            <p:nvPr/>
          </p:nvSpPr>
          <p:spPr>
            <a:xfrm>
              <a:off x="9301320" y="212868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3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14" name="Google Shape;277;p28"/>
            <p:cNvSpPr/>
            <p:nvPr/>
          </p:nvSpPr>
          <p:spPr>
            <a:xfrm>
              <a:off x="2930040" y="219852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Modelage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15" name="Group 56"/>
          <p:cNvGrpSpPr/>
          <p:nvPr/>
        </p:nvGrpSpPr>
        <p:grpSpPr>
          <a:xfrm>
            <a:off x="2337120" y="2940840"/>
            <a:ext cx="7517520" cy="547560"/>
            <a:chOff x="2337120" y="2940840"/>
            <a:chExt cx="7517520" cy="547560"/>
          </a:xfrm>
        </p:grpSpPr>
        <p:sp>
          <p:nvSpPr>
            <p:cNvPr id="216" name="Google Shape;275;p28"/>
            <p:cNvSpPr/>
            <p:nvPr/>
          </p:nvSpPr>
          <p:spPr>
            <a:xfrm>
              <a:off x="2337120" y="301716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7030A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3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7" name="Google Shape;276;p28"/>
            <p:cNvSpPr/>
            <p:nvPr/>
          </p:nvSpPr>
          <p:spPr>
            <a:xfrm>
              <a:off x="2860200" y="294084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7030A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18" name="Google Shape;277;p28"/>
            <p:cNvSpPr/>
            <p:nvPr/>
          </p:nvSpPr>
          <p:spPr>
            <a:xfrm>
              <a:off x="8226720" y="302508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9" name="Google Shape;278;p28"/>
            <p:cNvSpPr/>
            <p:nvPr/>
          </p:nvSpPr>
          <p:spPr>
            <a:xfrm>
              <a:off x="9301320" y="295488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4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20" name="Google Shape;277;p28"/>
            <p:cNvSpPr/>
            <p:nvPr/>
          </p:nvSpPr>
          <p:spPr>
            <a:xfrm>
              <a:off x="2930040" y="302508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Pratique guidée collective (VdC)</a:t>
              </a: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 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21" name="Group 62"/>
          <p:cNvGrpSpPr/>
          <p:nvPr/>
        </p:nvGrpSpPr>
        <p:grpSpPr>
          <a:xfrm>
            <a:off x="2337120" y="3767040"/>
            <a:ext cx="7517520" cy="547560"/>
            <a:chOff x="2337120" y="3767040"/>
            <a:chExt cx="7517520" cy="547560"/>
          </a:xfrm>
        </p:grpSpPr>
        <p:sp>
          <p:nvSpPr>
            <p:cNvPr id="222" name="Google Shape;275;p28"/>
            <p:cNvSpPr/>
            <p:nvPr/>
          </p:nvSpPr>
          <p:spPr>
            <a:xfrm>
              <a:off x="2337120" y="384372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BEB07D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4</a:t>
              </a:r>
              <a:endParaRPr lang="en-US" sz="213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3" name="Google Shape;276;p28"/>
            <p:cNvSpPr/>
            <p:nvPr/>
          </p:nvSpPr>
          <p:spPr>
            <a:xfrm>
              <a:off x="2860200" y="376704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BEB07D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24" name="Google Shape;277;p28"/>
            <p:cNvSpPr/>
            <p:nvPr/>
          </p:nvSpPr>
          <p:spPr>
            <a:xfrm>
              <a:off x="8226720" y="385128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5" name="Google Shape;278;p28"/>
            <p:cNvSpPr/>
            <p:nvPr/>
          </p:nvSpPr>
          <p:spPr>
            <a:xfrm>
              <a:off x="9301320" y="378144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5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26" name="Google Shape;277;p28"/>
            <p:cNvSpPr/>
            <p:nvPr/>
          </p:nvSpPr>
          <p:spPr>
            <a:xfrm>
              <a:off x="2930040" y="385128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Pratique guidée en binôme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27" name="Group 68"/>
          <p:cNvGrpSpPr/>
          <p:nvPr/>
        </p:nvGrpSpPr>
        <p:grpSpPr>
          <a:xfrm>
            <a:off x="2337120" y="4593600"/>
            <a:ext cx="7517520" cy="547560"/>
            <a:chOff x="2337120" y="4593600"/>
            <a:chExt cx="7517520" cy="547560"/>
          </a:xfrm>
        </p:grpSpPr>
        <p:sp>
          <p:nvSpPr>
            <p:cNvPr id="228" name="Google Shape;275;p28"/>
            <p:cNvSpPr/>
            <p:nvPr/>
          </p:nvSpPr>
          <p:spPr>
            <a:xfrm>
              <a:off x="2337120" y="466992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C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5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9" name="Google Shape;276;p28"/>
            <p:cNvSpPr/>
            <p:nvPr/>
          </p:nvSpPr>
          <p:spPr>
            <a:xfrm>
              <a:off x="2860200" y="459360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C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30" name="Google Shape;277;p28"/>
            <p:cNvSpPr/>
            <p:nvPr/>
          </p:nvSpPr>
          <p:spPr>
            <a:xfrm>
              <a:off x="8226720" y="467784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12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1" name="Google Shape;278;p28"/>
            <p:cNvSpPr/>
            <p:nvPr/>
          </p:nvSpPr>
          <p:spPr>
            <a:xfrm>
              <a:off x="9301320" y="460764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6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32" name="Google Shape;277;p28"/>
            <p:cNvSpPr/>
            <p:nvPr/>
          </p:nvSpPr>
          <p:spPr>
            <a:xfrm>
              <a:off x="2930040" y="467784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Pratique autonome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33" name="Group 74"/>
          <p:cNvGrpSpPr/>
          <p:nvPr/>
        </p:nvGrpSpPr>
        <p:grpSpPr>
          <a:xfrm>
            <a:off x="2337120" y="5419800"/>
            <a:ext cx="7517520" cy="547560"/>
            <a:chOff x="2337120" y="5419800"/>
            <a:chExt cx="7517520" cy="547560"/>
          </a:xfrm>
        </p:grpSpPr>
        <p:sp>
          <p:nvSpPr>
            <p:cNvPr id="234" name="Google Shape;275;p28"/>
            <p:cNvSpPr/>
            <p:nvPr/>
          </p:nvSpPr>
          <p:spPr>
            <a:xfrm>
              <a:off x="2337120" y="549648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6CA6A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6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5" name="Google Shape;276;p28"/>
            <p:cNvSpPr/>
            <p:nvPr/>
          </p:nvSpPr>
          <p:spPr>
            <a:xfrm>
              <a:off x="2860200" y="541980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6CA6A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36" name="Google Shape;277;p28"/>
            <p:cNvSpPr/>
            <p:nvPr/>
          </p:nvSpPr>
          <p:spPr>
            <a:xfrm>
              <a:off x="8226720" y="550404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3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7" name="Google Shape;278;p28"/>
            <p:cNvSpPr/>
            <p:nvPr/>
          </p:nvSpPr>
          <p:spPr>
            <a:xfrm>
              <a:off x="9301320" y="543420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7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38" name="Google Shape;277;p28"/>
            <p:cNvSpPr/>
            <p:nvPr/>
          </p:nvSpPr>
          <p:spPr>
            <a:xfrm>
              <a:off x="2930040" y="550404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Clôture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Oval 15"/>
          <p:cNvSpPr/>
          <p:nvPr/>
        </p:nvSpPr>
        <p:spPr>
          <a:xfrm>
            <a:off x="11431080" y="262080"/>
            <a:ext cx="517320" cy="517320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 anchorCtr="1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PA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48" name="D_A_01"/>
          <p:cNvSpPr/>
          <p:nvPr/>
        </p:nvSpPr>
        <p:spPr>
          <a:xfrm>
            <a:off x="817560" y="158760"/>
            <a:ext cx="10556280" cy="49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Le temps est terminé. Voyons ensemble la solution des exercices.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49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accorde 5 min pour donner l’occasion aux élèves de présenter leurs productions et corrige au tableau.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50" name="Rectangle 2"/>
          <p:cNvSpPr/>
          <p:nvPr/>
        </p:nvSpPr>
        <p:spPr>
          <a:xfrm>
            <a:off x="4663800" y="1864800"/>
            <a:ext cx="3054240" cy="70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40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Temps Écoulé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51" name="Picture 3"/>
          <p:cNvPicPr/>
          <p:nvPr/>
        </p:nvPicPr>
        <p:blipFill>
          <a:blip r:embed="rId1"/>
          <a:srcRect l="10491" t="15400" r="10043" b="20982"/>
          <a:stretch/>
        </p:blipFill>
        <p:spPr>
          <a:xfrm>
            <a:off x="4495680" y="2989440"/>
            <a:ext cx="3390480" cy="2714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2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553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54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Clôture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555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556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57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3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558" name="Picture 6"/>
          <p:cNvSpPr/>
          <p:nvPr/>
        </p:nvSpPr>
        <p:spPr>
          <a:xfrm>
            <a:off x="5452920" y="1369080"/>
            <a:ext cx="1286280" cy="1417320"/>
          </a:xfrm>
          <a:custGeom>
            <a:avLst/>
            <a:gdLst>
              <a:gd name="textAreaLeft" fmla="*/ 0 w 1286280"/>
              <a:gd name="textAreaRight" fmla="*/ 1286640 w 1286280"/>
              <a:gd name="textAreaTop" fmla="*/ 0 h 1417320"/>
              <a:gd name="textAreaBottom" fmla="*/ 1417680 h 1417320"/>
              <a:gd name="GluePoint1X" fmla="*/ 0 w 1286510"/>
              <a:gd name="GluePoint1Y" fmla="*/ 0 h 1417543"/>
              <a:gd name="GluePoint2X" fmla="*/ 415972 w 1286510"/>
              <a:gd name="GluePoint2Y" fmla="*/ 0 h 1417543"/>
              <a:gd name="GluePoint3X" fmla="*/ 831943 w 1286510"/>
              <a:gd name="GluePoint3Y" fmla="*/ 0 h 1417543"/>
              <a:gd name="GluePoint4X" fmla="*/ 1286510 w 1286510"/>
              <a:gd name="GluePoint4Y" fmla="*/ 0 h 1417543"/>
              <a:gd name="GluePoint5X" fmla="*/ 1286510 w 1286510"/>
              <a:gd name="GluePoint5Y" fmla="*/ 429988 h 1417543"/>
              <a:gd name="GluePoint6X" fmla="*/ 1286510 w 1286510"/>
              <a:gd name="GluePoint6Y" fmla="*/ 930853 h 1417543"/>
              <a:gd name="GluePoint7X" fmla="*/ 1286510 w 1286510"/>
              <a:gd name="GluePoint7Y" fmla="*/ 1417543 h 1417543"/>
              <a:gd name="GluePoint8X" fmla="*/ 831943 w 1286510"/>
              <a:gd name="GluePoint8Y" fmla="*/ 1417543 h 1417543"/>
              <a:gd name="GluePoint9X" fmla="*/ 390241 w 1286510"/>
              <a:gd name="GluePoint9Y" fmla="*/ 1417543 h 1417543"/>
              <a:gd name="GluePoint10X" fmla="*/ 0 w 1286510"/>
              <a:gd name="GluePoint10Y" fmla="*/ 1417543 h 1417543"/>
              <a:gd name="GluePoint11X" fmla="*/ 0 w 1286510"/>
              <a:gd name="GluePoint11Y" fmla="*/ 987555 h 1417543"/>
              <a:gd name="GluePoint12X" fmla="*/ 0 w 1286510"/>
              <a:gd name="GluePoint12Y" fmla="*/ 486690 h 1417543"/>
              <a:gd name="GluePoint13X" fmla="*/ 0 w 1286510"/>
              <a:gd name="GluePoint13Y" fmla="*/ 0 h 1417543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286510" h="1417543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stroke="0" w="1286510" h="1417543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000000">
                <a:lumMod val="75000"/>
                <a:lumOff val="2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D_A_02"/>
          <p:cNvSpPr/>
          <p:nvPr/>
        </p:nvSpPr>
        <p:spPr>
          <a:xfrm>
            <a:off x="744120" y="6984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invite les élèves à rappeler ce qu’ils ont appris, puis présente une synthèse de la séance.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60" name="D_A_01"/>
          <p:cNvSpPr/>
          <p:nvPr/>
        </p:nvSpPr>
        <p:spPr>
          <a:xfrm>
            <a:off x="923760" y="188640"/>
            <a:ext cx="1059156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Dans cette séance nous avons appris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61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2" name="Oval 5"/>
          <p:cNvSpPr/>
          <p:nvPr/>
        </p:nvSpPr>
        <p:spPr>
          <a:xfrm>
            <a:off x="11377440" y="292320"/>
            <a:ext cx="517320" cy="517320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C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63" name="Image 2"/>
          <p:cNvPicPr/>
          <p:nvPr/>
        </p:nvPicPr>
        <p:blipFill>
          <a:blip r:embed="rId2"/>
          <a:stretch/>
        </p:blipFill>
        <p:spPr>
          <a:xfrm>
            <a:off x="656640" y="1523160"/>
            <a:ext cx="7772040" cy="401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4" name="ZoneTexte 10"/>
          <p:cNvSpPr/>
          <p:nvPr/>
        </p:nvSpPr>
        <p:spPr>
          <a:xfrm>
            <a:off x="2647440" y="2105640"/>
            <a:ext cx="3433680" cy="62136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65" name="Image 14"/>
          <p:cNvPicPr/>
          <p:nvPr/>
        </p:nvPicPr>
        <p:blipFill>
          <a:blip r:embed="rId4"/>
          <a:stretch/>
        </p:blipFill>
        <p:spPr>
          <a:xfrm>
            <a:off x="656640" y="3615840"/>
            <a:ext cx="7772040" cy="374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6" name="ZoneTexte 18"/>
          <p:cNvSpPr/>
          <p:nvPr/>
        </p:nvSpPr>
        <p:spPr>
          <a:xfrm>
            <a:off x="2647440" y="4193280"/>
            <a:ext cx="3204360" cy="61236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67" name="Image 20"/>
          <p:cNvPicPr/>
          <p:nvPr/>
        </p:nvPicPr>
        <p:blipFill>
          <a:blip r:embed="rId6"/>
          <a:stretch/>
        </p:blipFill>
        <p:spPr>
          <a:xfrm>
            <a:off x="656640" y="5616720"/>
            <a:ext cx="4031640" cy="510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8" name="ZoneTexte 7"/>
          <p:cNvSpPr/>
          <p:nvPr/>
        </p:nvSpPr>
        <p:spPr>
          <a:xfrm>
            <a:off x="2647440" y="2780640"/>
            <a:ext cx="6095520" cy="533160"/>
          </a:xfrm>
          <a:prstGeom prst="rect">
            <a:avLst/>
          </a:pr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9" name="ZoneTexte 9"/>
          <p:cNvSpPr/>
          <p:nvPr/>
        </p:nvSpPr>
        <p:spPr>
          <a:xfrm>
            <a:off x="2647440" y="4850640"/>
            <a:ext cx="6095520" cy="525600"/>
          </a:xfrm>
          <a:prstGeom prst="rect">
            <a:avLst/>
          </a:pr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17" dur="indefinite" restart="never" nodeType="tmRoot">
          <p:childTnLst>
            <p:seq>
              <p:cTn id="318" dur="indefinite" nodeType="mainSeq">
                <p:childTnLst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23" dur="500" fill="hold"/>
                                        <p:tgtEl>
                                          <p:spTgt spid="5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4" dur="500" fill="hold"/>
                                        <p:tgtEl>
                                          <p:spTgt spid="5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5" fill="hold">
                      <p:stCondLst>
                        <p:cond delay="indefinite"/>
                      </p:stCondLst>
                      <p:childTnLst>
                        <p:par>
                          <p:cTn id="326" fill="hold">
                            <p:stCondLst>
                              <p:cond delay="0"/>
                            </p:stCondLst>
                            <p:childTnLst>
                              <p:par>
                                <p:cTn id="32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9" fill="hold">
                      <p:stCondLst>
                        <p:cond delay="indefinite"/>
                      </p:stCondLst>
                      <p:childTnLst>
                        <p:par>
                          <p:cTn id="330" fill="hold">
                            <p:stCondLst>
                              <p:cond delay="0"/>
                            </p:stCondLst>
                            <p:childTnLst>
                              <p:par>
                                <p:cTn id="33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3" fill="hold">
                      <p:stCondLst>
                        <p:cond delay="indefinite"/>
                      </p:stCondLst>
                      <p:childTnLst>
                        <p:par>
                          <p:cTn id="334" fill="hold">
                            <p:stCondLst>
                              <p:cond delay="0"/>
                            </p:stCondLst>
                            <p:childTnLst>
                              <p:par>
                                <p:cTn id="335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37" dur="500" fill="hold"/>
                                        <p:tgtEl>
                                          <p:spTgt spid="5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38" dur="500" fill="hold"/>
                                        <p:tgtEl>
                                          <p:spTgt spid="5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3" fill="hold">
                      <p:stCondLst>
                        <p:cond delay="indefinite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7" fill="hold">
                      <p:stCondLst>
                        <p:cond delay="indefinite"/>
                      </p:stCondLst>
                      <p:childTnLst>
                        <p:par>
                          <p:cTn id="348" fill="hold">
                            <p:stCondLst>
                              <p:cond delay="0"/>
                            </p:stCondLst>
                            <p:childTnLst>
                              <p:par>
                                <p:cTn id="349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51" dur="500" fill="hold"/>
                                        <p:tgtEl>
                                          <p:spTgt spid="5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52" dur="500" fill="hold"/>
                                        <p:tgtEl>
                                          <p:spTgt spid="5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D_A_02"/>
          <p:cNvSpPr/>
          <p:nvPr/>
        </p:nvSpPr>
        <p:spPr>
          <a:xfrm>
            <a:off x="482760" y="69732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incite les élèves à faire l’exercice à la maison, puis clôt la séance..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71" name="D_A_01"/>
          <p:cNvSpPr/>
          <p:nvPr/>
        </p:nvSpPr>
        <p:spPr>
          <a:xfrm>
            <a:off x="774720" y="177840"/>
            <a:ext cx="1059156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Exercice à préparer à la maison pour la prochaine séance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72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73" name="Oval 7"/>
          <p:cNvSpPr/>
          <p:nvPr/>
        </p:nvSpPr>
        <p:spPr>
          <a:xfrm>
            <a:off x="11377440" y="292320"/>
            <a:ext cx="517320" cy="517320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C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4" name="Rectangle 1"/>
          <p:cNvSpPr/>
          <p:nvPr/>
        </p:nvSpPr>
        <p:spPr>
          <a:xfrm>
            <a:off x="5124600" y="622332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7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75" name="Image 5"/>
          <p:cNvPicPr/>
          <p:nvPr/>
        </p:nvPicPr>
        <p:blipFill>
          <a:blip r:embed="rId2"/>
          <a:stretch/>
        </p:blipFill>
        <p:spPr>
          <a:xfrm>
            <a:off x="482760" y="1809720"/>
            <a:ext cx="11364480" cy="4347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rgbClr val="808080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6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577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78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Fin de la séance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579" name="Picture 6"/>
          <p:cNvSpPr/>
          <p:nvPr/>
        </p:nvSpPr>
        <p:spPr>
          <a:xfrm>
            <a:off x="5362560" y="1197360"/>
            <a:ext cx="1466640" cy="1523520"/>
          </a:xfrm>
          <a:custGeom>
            <a:avLst/>
            <a:gdLst>
              <a:gd name="textAreaLeft" fmla="*/ 0 w 1466640"/>
              <a:gd name="textAreaRight" fmla="*/ 1467000 w 1466640"/>
              <a:gd name="textAreaTop" fmla="*/ 0 h 1523520"/>
              <a:gd name="textAreaBottom" fmla="*/ 1523880 h 1523520"/>
              <a:gd name="GluePoint1X" fmla="*/ 0 w 1466850"/>
              <a:gd name="GluePoint1Y" fmla="*/ 0 h 1524000"/>
              <a:gd name="GluePoint2X" fmla="*/ 474281 w 1466850"/>
              <a:gd name="GluePoint2Y" fmla="*/ 0 h 1524000"/>
              <a:gd name="GluePoint3X" fmla="*/ 948563 w 1466850"/>
              <a:gd name="GluePoint3Y" fmla="*/ 0 h 1524000"/>
              <a:gd name="GluePoint4X" fmla="*/ 1466850 w 1466850"/>
              <a:gd name="GluePoint4Y" fmla="*/ 0 h 1524000"/>
              <a:gd name="GluePoint5X" fmla="*/ 1466850 w 1466850"/>
              <a:gd name="GluePoint5Y" fmla="*/ 462280 h 1524000"/>
              <a:gd name="GluePoint6X" fmla="*/ 1466850 w 1466850"/>
              <a:gd name="GluePoint6Y" fmla="*/ 1000760 h 1524000"/>
              <a:gd name="GluePoint7X" fmla="*/ 1466850 w 1466850"/>
              <a:gd name="GluePoint7Y" fmla="*/ 1524000 h 1524000"/>
              <a:gd name="GluePoint8X" fmla="*/ 948563 w 1466850"/>
              <a:gd name="GluePoint8Y" fmla="*/ 1524000 h 1524000"/>
              <a:gd name="GluePoint9X" fmla="*/ 444945 w 1466850"/>
              <a:gd name="GluePoint9Y" fmla="*/ 1524000 h 1524000"/>
              <a:gd name="GluePoint10X" fmla="*/ 0 w 1466850"/>
              <a:gd name="GluePoint10Y" fmla="*/ 1524000 h 1524000"/>
              <a:gd name="GluePoint11X" fmla="*/ 0 w 1466850"/>
              <a:gd name="GluePoint11Y" fmla="*/ 1061720 h 1524000"/>
              <a:gd name="GluePoint12X" fmla="*/ 0 w 1466850"/>
              <a:gd name="GluePoint12Y" fmla="*/ 523240 h 1524000"/>
              <a:gd name="GluePoint13X" fmla="*/ 0 w 1466850"/>
              <a:gd name="GluePoint13Y" fmla="*/ 0 h 15240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466850" h="152400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stroke="0" w="1466850" h="152400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blipFill rotWithShape="0">
            <a:blip r:embed="rId1"/>
            <a:srcRect/>
            <a:stretch/>
          </a:blipFill>
          <a:ln w="57150">
            <a:solidFill>
              <a:srgbClr val="000000">
                <a:lumMod val="75000"/>
                <a:lumOff val="2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Google Shape;250;p28"/>
          <p:cNvGrpSpPr/>
          <p:nvPr/>
        </p:nvGrpSpPr>
        <p:grpSpPr>
          <a:xfrm>
            <a:off x="1257840" y="1041480"/>
            <a:ext cx="9579240" cy="5402520"/>
            <a:chOff x="1257840" y="1041480"/>
            <a:chExt cx="9579240" cy="5402520"/>
          </a:xfrm>
        </p:grpSpPr>
        <p:sp>
          <p:nvSpPr>
            <p:cNvPr id="240" name="Google Shape;251;p28"/>
            <p:cNvSpPr/>
            <p:nvPr/>
          </p:nvSpPr>
          <p:spPr>
            <a:xfrm>
              <a:off x="1257840" y="1041480"/>
              <a:ext cx="9579240" cy="5402520"/>
            </a:xfrm>
            <a:custGeom>
              <a:avLst/>
              <a:gdLst>
                <a:gd name="textAreaLeft" fmla="*/ 42120 w 9579240"/>
                <a:gd name="textAreaRight" fmla="*/ 9537120 w 9579240"/>
                <a:gd name="textAreaTop" fmla="*/ 42120 h 5402520"/>
                <a:gd name="textAreaBottom" fmla="*/ 5360400 h 5402520"/>
                <a:gd name="GluePoint1X" fmla="*/ 1 w 2"/>
                <a:gd name="GluePoint1Y" fmla="*/ 0 h 15098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661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6610" h="15098">
                  <a:moveTo>
                    <a:pt x="400" y="0"/>
                  </a:moveTo>
                  <a:arcTo wR="400" hR="400" stAng="16200000" swAng="-5400000"/>
                  <a:lnTo>
                    <a:pt x="0" y="14608"/>
                  </a:lnTo>
                  <a:arcTo wR="400" hR="400" stAng="10800000" swAng="-5400000"/>
                  <a:lnTo>
                    <a:pt x="26210" y="15008"/>
                  </a:lnTo>
                  <a:arcTo wR="400" hR="400" stAng="5400000" swAng="-5400000"/>
                  <a:lnTo>
                    <a:pt x="26610" y="400"/>
                  </a:lnTo>
                  <a:arcTo wR="400" hR="400" stAng="0" swAng="-5400000"/>
                  <a:close/>
                </a:path>
              </a:pathLst>
            </a:custGeom>
            <a:solidFill>
              <a:srgbClr val="FFFFFF"/>
            </a:solidFill>
            <a:ln w="9528">
              <a:solidFill>
                <a:srgbClr val="D8D8D8"/>
              </a:solidFill>
              <a:miter/>
            </a:ln>
            <a:effectLst>
              <a:outerShdw algn="tl" dir="0">
                <a:srgbClr val="000000">
                  <a:alpha val="7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41" name="Google Shape;252;p28"/>
            <p:cNvSpPr/>
            <p:nvPr/>
          </p:nvSpPr>
          <p:spPr>
            <a:xfrm>
              <a:off x="1373400" y="1118520"/>
              <a:ext cx="9309600" cy="5232240"/>
            </a:xfrm>
            <a:prstGeom prst="rect">
              <a:avLst/>
            </a:prstGeom>
            <a:solidFill>
              <a:srgbClr val="E3EEF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242" name="Google Shape;255;p28"/>
          <p:cNvSpPr/>
          <p:nvPr/>
        </p:nvSpPr>
        <p:spPr>
          <a:xfrm>
            <a:off x="948240" y="181440"/>
            <a:ext cx="394668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457200">
              <a:lnSpc>
                <a:spcPct val="90000"/>
              </a:lnSpc>
            </a:pPr>
            <a:r>
              <a:rPr lang="fr-FR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Matériel nécessaire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3" name="Google Shape;995;p109"/>
          <p:cNvSpPr/>
          <p:nvPr/>
        </p:nvSpPr>
        <p:spPr>
          <a:xfrm>
            <a:off x="1989360" y="1416960"/>
            <a:ext cx="3341160" cy="649800"/>
          </a:xfrm>
          <a:prstGeom prst="rect">
            <a:avLst/>
          </a:prstGeom>
          <a:solidFill>
            <a:schemeClr val="accent1"/>
          </a:solidFill>
          <a:ln w="7150">
            <a:noFill/>
          </a:ln>
        </p:spPr>
        <p:style>
          <a:lnRef idx="0"/>
          <a:fillRef idx="0"/>
          <a:effectRef idx="0"/>
          <a:fontRef idx="minor"/>
        </p:style>
        <p:txBody>
          <a:bodyPr lIns="60840" tIns="60120" rIns="60840" bIns="60840" anchor="ctr" anchorCtr="1">
            <a:noAutofit/>
          </a:bodyPr>
          <a:p>
            <a:pPr algn="ctr" defTabSz="1219320">
              <a:lnSpc>
                <a:spcPct val="130000"/>
              </a:lnSpc>
            </a:pPr>
            <a:r>
              <a:rPr lang="fr-FR" sz="187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Livret de l’élève</a:t>
            </a:r>
            <a:endParaRPr lang="en-US" sz="18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4" name="Google Shape;996;p109"/>
          <p:cNvSpPr/>
          <p:nvPr/>
        </p:nvSpPr>
        <p:spPr>
          <a:xfrm>
            <a:off x="5991480" y="1416960"/>
            <a:ext cx="4360680" cy="649800"/>
          </a:xfrm>
          <a:prstGeom prst="rect">
            <a:avLst/>
          </a:prstGeom>
          <a:solidFill>
            <a:schemeClr val="accent1"/>
          </a:solidFill>
          <a:ln w="7150">
            <a:noFill/>
          </a:ln>
        </p:spPr>
        <p:style>
          <a:lnRef idx="0"/>
          <a:fillRef idx="0"/>
          <a:effectRef idx="0"/>
          <a:fontRef idx="minor"/>
        </p:style>
        <p:txBody>
          <a:bodyPr lIns="60840" tIns="60120" rIns="60840" bIns="60840" anchor="ctr" anchorCtr="1">
            <a:noAutofit/>
          </a:bodyPr>
          <a:p>
            <a:pPr algn="ctr" defTabSz="1219320">
              <a:lnSpc>
                <a:spcPct val="100000"/>
              </a:lnSpc>
            </a:pPr>
            <a:r>
              <a:rPr lang="fr-FR" sz="187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Autre matériel</a:t>
            </a:r>
            <a:endParaRPr lang="en-US" sz="18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45" name="Google Shape;1000;p109"/>
          <p:cNvPicPr/>
          <p:nvPr/>
        </p:nvPicPr>
        <p:blipFill>
          <a:blip r:embed="rId1"/>
          <a:srcRect l="1531" t="0" r="1531" b="0"/>
          <a:stretch/>
        </p:blipFill>
        <p:spPr>
          <a:xfrm>
            <a:off x="2288880" y="2268360"/>
            <a:ext cx="2782800" cy="3835440"/>
          </a:xfrm>
          <a:prstGeom prst="rect">
            <a:avLst/>
          </a:prstGeom>
          <a:noFill/>
          <a:ln w="0">
            <a:solidFill>
              <a:srgbClr val="336FB6"/>
            </a:solidFill>
          </a:ln>
        </p:spPr>
      </p:pic>
      <p:pic>
        <p:nvPicPr>
          <p:cNvPr id="246" name="Picture 2" descr="Image générée"/>
          <p:cNvPicPr/>
          <p:nvPr/>
        </p:nvPicPr>
        <p:blipFill>
          <a:blip r:embed="rId2"/>
          <a:srcRect l="0" t="11067" r="0" b="10672"/>
          <a:stretch/>
        </p:blipFill>
        <p:spPr>
          <a:xfrm>
            <a:off x="220320" y="46800"/>
            <a:ext cx="727560" cy="853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7" name="Picture 11"/>
          <p:cNvPicPr/>
          <p:nvPr/>
        </p:nvPicPr>
        <p:blipFill>
          <a:blip r:embed="rId3"/>
          <a:stretch/>
        </p:blipFill>
        <p:spPr>
          <a:xfrm rot="19675200">
            <a:off x="6102000" y="2831760"/>
            <a:ext cx="2454120" cy="273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8" name="Picture 19"/>
          <p:cNvPicPr/>
          <p:nvPr/>
        </p:nvPicPr>
        <p:blipFill>
          <a:blip r:embed="rId4"/>
          <a:stretch/>
        </p:blipFill>
        <p:spPr>
          <a:xfrm>
            <a:off x="6553080" y="3735000"/>
            <a:ext cx="3619080" cy="2514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9" name="Picture 21"/>
          <p:cNvPicPr/>
          <p:nvPr/>
        </p:nvPicPr>
        <p:blipFill>
          <a:blip r:embed="rId5"/>
          <a:stretch/>
        </p:blipFill>
        <p:spPr>
          <a:xfrm>
            <a:off x="8719920" y="2115720"/>
            <a:ext cx="1631880" cy="1163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0" name="Picture 1"/>
          <p:cNvPicPr/>
          <p:nvPr/>
        </p:nvPicPr>
        <p:blipFill>
          <a:blip r:embed="rId6"/>
          <a:srcRect l="11665" t="23325" r="26246" b="30052"/>
          <a:stretch/>
        </p:blipFill>
        <p:spPr>
          <a:xfrm>
            <a:off x="5975280" y="2100240"/>
            <a:ext cx="1226880" cy="921240"/>
          </a:xfrm>
          <a:prstGeom prst="rect">
            <a:avLst/>
          </a:prstGeom>
          <a:noFill/>
          <a:ln w="19050">
            <a:noFill/>
          </a:ln>
        </p:spPr>
      </p:pic>
      <p:pic>
        <p:nvPicPr>
          <p:cNvPr id="251" name="Picture 8"/>
          <p:cNvPicPr/>
          <p:nvPr/>
        </p:nvPicPr>
        <p:blipFill>
          <a:blip r:embed="rId7"/>
          <a:stretch/>
        </p:blipFill>
        <p:spPr>
          <a:xfrm flipH="1">
            <a:off x="7452720" y="3009600"/>
            <a:ext cx="894600" cy="860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5;p28"/>
          <p:cNvSpPr/>
          <p:nvPr/>
        </p:nvSpPr>
        <p:spPr>
          <a:xfrm>
            <a:off x="172800" y="61560"/>
            <a:ext cx="11310480" cy="60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1219320">
              <a:lnSpc>
                <a:spcPct val="100000"/>
              </a:lnSpc>
            </a:pPr>
            <a:r>
              <a:rPr lang="fr-MA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Une banque des bons et mauvais comportements 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3" name="Rectangle 3"/>
          <p:cNvSpPr/>
          <p:nvPr/>
        </p:nvSpPr>
        <p:spPr>
          <a:xfrm>
            <a:off x="7133400" y="1048680"/>
            <a:ext cx="4566600" cy="602280"/>
          </a:xfrm>
          <a:prstGeom prst="rect">
            <a:avLst/>
          </a:prstGeom>
          <a:solidFill>
            <a:srgbClr val="1D9A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1219320">
              <a:lnSpc>
                <a:spcPct val="100000"/>
              </a:lnSpc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Mauvais comportements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4" name="Rectangle 2"/>
          <p:cNvSpPr/>
          <p:nvPr/>
        </p:nvSpPr>
        <p:spPr>
          <a:xfrm>
            <a:off x="491760" y="1048680"/>
            <a:ext cx="4367880" cy="602280"/>
          </a:xfrm>
          <a:prstGeom prst="rect">
            <a:avLst/>
          </a:prstGeom>
          <a:solidFill>
            <a:srgbClr val="1D9A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1219320">
              <a:lnSpc>
                <a:spcPct val="100000"/>
              </a:lnSpc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Bons comportements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55" name="Image 8"/>
          <p:cNvPicPr/>
          <p:nvPr/>
        </p:nvPicPr>
        <p:blipFill>
          <a:blip r:embed="rId1"/>
          <a:stretch/>
        </p:blipFill>
        <p:spPr>
          <a:xfrm>
            <a:off x="821880" y="1796760"/>
            <a:ext cx="3173040" cy="4759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6" name="Image 10"/>
          <p:cNvPicPr/>
          <p:nvPr/>
        </p:nvPicPr>
        <p:blipFill>
          <a:blip r:embed="rId2"/>
          <a:stretch/>
        </p:blipFill>
        <p:spPr>
          <a:xfrm>
            <a:off x="7759800" y="1557000"/>
            <a:ext cx="3492360" cy="5239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7" name="Bulle narrative : ronde 4"/>
          <p:cNvSpPr/>
          <p:nvPr/>
        </p:nvSpPr>
        <p:spPr>
          <a:xfrm rot="20889600">
            <a:off x="7305480" y="2079720"/>
            <a:ext cx="1823760" cy="1403280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  <a:ln>
            <a:solidFill>
              <a:srgbClr val="1571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J’oublie  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  mon    ardoise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AE4F6"/>
            </a:gs>
            <a:gs pos="74000">
              <a:srgbClr val="3C2031">
                <a:alpha val="44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8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259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60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Activité rituelle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61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262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63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3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64" name="Picture 1"/>
          <p:cNvSpPr/>
          <p:nvPr/>
        </p:nvSpPr>
        <p:spPr>
          <a:xfrm>
            <a:off x="5518800" y="1210320"/>
            <a:ext cx="1154160" cy="1162440"/>
          </a:xfrm>
          <a:custGeom>
            <a:avLst/>
            <a:gdLst>
              <a:gd name="textAreaLeft" fmla="*/ 0 w 1154160"/>
              <a:gd name="textAreaRight" fmla="*/ 1154520 w 1154160"/>
              <a:gd name="textAreaTop" fmla="*/ 0 h 1162440"/>
              <a:gd name="textAreaBottom" fmla="*/ 1162800 h 1162440"/>
              <a:gd name="GluePoint1X" fmla="*/ 0 w 1154374"/>
              <a:gd name="GluePoint1Y" fmla="*/ 0 h 1162800"/>
              <a:gd name="GluePoint2X" fmla="*/ 565643 w 1154374"/>
              <a:gd name="GluePoint2Y" fmla="*/ 0 h 1162800"/>
              <a:gd name="GluePoint3X" fmla="*/ 1154374 w 1154374"/>
              <a:gd name="GluePoint3Y" fmla="*/ 0 h 1162800"/>
              <a:gd name="GluePoint4X" fmla="*/ 1154374 w 1154374"/>
              <a:gd name="GluePoint4Y" fmla="*/ 593028 h 1162800"/>
              <a:gd name="GluePoint5X" fmla="*/ 1154374 w 1154374"/>
              <a:gd name="GluePoint5Y" fmla="*/ 1162800 h 1162800"/>
              <a:gd name="GluePoint6X" fmla="*/ 565643 w 1154374"/>
              <a:gd name="GluePoint6Y" fmla="*/ 1162800 h 1162800"/>
              <a:gd name="GluePoint7X" fmla="*/ 0 w 1154374"/>
              <a:gd name="GluePoint7Y" fmla="*/ 1162800 h 1162800"/>
              <a:gd name="GluePoint8X" fmla="*/ 0 w 1154374"/>
              <a:gd name="GluePoint8Y" fmla="*/ 604656 h 1162800"/>
              <a:gd name="GluePoint9X" fmla="*/ 0 w 1154374"/>
              <a:gd name="GluePoint9Y" fmla="*/ 0 h 11628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</a:cxnLst>
            <a:rect l="textAreaLeft" t="textAreaTop" r="textAreaRight" b="textAreaBottom"/>
            <a:pathLst>
              <a:path fill="none" w="1154374" h="116280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stroke="0" w="1154374" h="116280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5FADE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5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266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67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5600" b="1" u="none" strike="noStrike">
                  <a:solidFill>
                    <a:srgbClr val="000000"/>
                  </a:solidFill>
                  <a:effectLst/>
                  <a:uFillTx/>
                  <a:latin typeface="Calibri"/>
                </a:rPr>
                <a:t>Lexique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68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269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70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3600" b="1" u="none" strike="noStrike">
                  <a:solidFill>
                    <a:srgbClr val="000000"/>
                  </a:solidFill>
                  <a:effectLst/>
                  <a:uFillTx/>
                  <a:latin typeface="Calibri"/>
                </a:rPr>
                <a:t>1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71" name="Picture 4"/>
          <p:cNvSpPr/>
          <p:nvPr/>
        </p:nvSpPr>
        <p:spPr>
          <a:xfrm>
            <a:off x="5392080" y="1397160"/>
            <a:ext cx="1407600" cy="1227240"/>
          </a:xfrm>
          <a:custGeom>
            <a:avLst/>
            <a:gdLst>
              <a:gd name="textAreaLeft" fmla="*/ 0 w 1407600"/>
              <a:gd name="textAreaRight" fmla="*/ 1407960 w 1407600"/>
              <a:gd name="textAreaTop" fmla="*/ 0 h 1227240"/>
              <a:gd name="textAreaBottom" fmla="*/ 1227600 h 1227240"/>
              <a:gd name="GluePoint1X" fmla="*/ 0 w 1407925"/>
              <a:gd name="GluePoint1Y" fmla="*/ 0 h 1227600"/>
              <a:gd name="GluePoint2X" fmla="*/ 469308 w 1407925"/>
              <a:gd name="GluePoint2Y" fmla="*/ 0 h 1227600"/>
              <a:gd name="GluePoint3X" fmla="*/ 952696 w 1407925"/>
              <a:gd name="GluePoint3Y" fmla="*/ 0 h 1227600"/>
              <a:gd name="GluePoint4X" fmla="*/ 1407925 w 1407925"/>
              <a:gd name="GluePoint4Y" fmla="*/ 0 h 1227600"/>
              <a:gd name="GluePoint5X" fmla="*/ 1407925 w 1407925"/>
              <a:gd name="GluePoint5Y" fmla="*/ 421476 h 1227600"/>
              <a:gd name="GluePoint6X" fmla="*/ 1407925 w 1407925"/>
              <a:gd name="GluePoint6Y" fmla="*/ 818400 h 1227600"/>
              <a:gd name="GluePoint7X" fmla="*/ 1407925 w 1407925"/>
              <a:gd name="GluePoint7Y" fmla="*/ 1227600 h 1227600"/>
              <a:gd name="GluePoint8X" fmla="*/ 938617 w 1407925"/>
              <a:gd name="GluePoint8Y" fmla="*/ 1227600 h 1227600"/>
              <a:gd name="GluePoint9X" fmla="*/ 483388 w 1407925"/>
              <a:gd name="GluePoint9Y" fmla="*/ 1227600 h 1227600"/>
              <a:gd name="GluePoint10X" fmla="*/ 0 w 1407925"/>
              <a:gd name="GluePoint10Y" fmla="*/ 1227600 h 1227600"/>
              <a:gd name="GluePoint11X" fmla="*/ 0 w 1407925"/>
              <a:gd name="GluePoint11Y" fmla="*/ 793848 h 1227600"/>
              <a:gd name="GluePoint12X" fmla="*/ 0 w 1407925"/>
              <a:gd name="GluePoint12Y" fmla="*/ 372372 h 1227600"/>
              <a:gd name="GluePoint13X" fmla="*/ 0 w 1407925"/>
              <a:gd name="GluePoint13Y" fmla="*/ 0 h 12276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407925" h="122760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stroke="0" w="1407925" h="122760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5FADE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Rectangle : coins arrondis 3"/>
          <p:cNvSpPr/>
          <p:nvPr/>
        </p:nvSpPr>
        <p:spPr>
          <a:xfrm>
            <a:off x="8222400" y="2332800"/>
            <a:ext cx="2800440" cy="67932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1D9A7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ar-SA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عدد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3" name="Rectangle : coins arrondis 5"/>
          <p:cNvSpPr/>
          <p:nvPr/>
        </p:nvSpPr>
        <p:spPr>
          <a:xfrm>
            <a:off x="1191240" y="3246840"/>
            <a:ext cx="2800440" cy="67932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1D9A7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Négatif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4" name="Rectangle : coins arrondis 6"/>
          <p:cNvSpPr/>
          <p:nvPr/>
        </p:nvSpPr>
        <p:spPr>
          <a:xfrm>
            <a:off x="1191240" y="4146480"/>
            <a:ext cx="2800440" cy="67932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1D9A7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Positif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5" name="Rectangle : coins arrondis 7"/>
          <p:cNvSpPr/>
          <p:nvPr/>
        </p:nvSpPr>
        <p:spPr>
          <a:xfrm>
            <a:off x="1191240" y="5046120"/>
            <a:ext cx="2800440" cy="67932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1D9A7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Supérieur 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6" name="Rectangle : coins arrondis 8"/>
          <p:cNvSpPr/>
          <p:nvPr/>
        </p:nvSpPr>
        <p:spPr>
          <a:xfrm>
            <a:off x="1191240" y="1447560"/>
            <a:ext cx="2800440" cy="67932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1D9A7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Inférieur 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7" name="Rectangle : coins arrondis 9"/>
          <p:cNvSpPr/>
          <p:nvPr/>
        </p:nvSpPr>
        <p:spPr>
          <a:xfrm>
            <a:off x="1191240" y="2347200"/>
            <a:ext cx="2800440" cy="67932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1D9A7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Un nombre 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8" name="Rectangle : coins arrondis 10"/>
          <p:cNvSpPr/>
          <p:nvPr/>
        </p:nvSpPr>
        <p:spPr>
          <a:xfrm>
            <a:off x="8222400" y="3246840"/>
            <a:ext cx="2800440" cy="67932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1D9A7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ar-SA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سالب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9" name="Rectangle : coins arrondis 11"/>
          <p:cNvSpPr/>
          <p:nvPr/>
        </p:nvSpPr>
        <p:spPr>
          <a:xfrm>
            <a:off x="8222400" y="4146480"/>
            <a:ext cx="2800440" cy="67932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1D9A7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914400" rtl="1">
              <a:lnSpc>
                <a:spcPct val="100000"/>
              </a:lnSpc>
            </a:pPr>
            <a:r>
              <a:rPr lang="ar-SA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موجب 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0" name="Rectangle : coins arrondis 12"/>
          <p:cNvSpPr/>
          <p:nvPr/>
        </p:nvSpPr>
        <p:spPr>
          <a:xfrm>
            <a:off x="8222400" y="5046120"/>
            <a:ext cx="2800440" cy="67932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1D9A7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914400" rtl="1">
              <a:lnSpc>
                <a:spcPct val="100000"/>
              </a:lnSpc>
            </a:pPr>
            <a:r>
              <a:rPr lang="ar-MA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أ</a:t>
            </a:r>
            <a:r>
              <a:rPr lang="ar-SA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كبر 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1" name="Rectangle : coins arrondis 13"/>
          <p:cNvSpPr/>
          <p:nvPr/>
        </p:nvSpPr>
        <p:spPr>
          <a:xfrm>
            <a:off x="8222400" y="1418400"/>
            <a:ext cx="2800440" cy="67932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1D9A7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914400" rtl="1">
              <a:lnSpc>
                <a:spcPct val="100000"/>
              </a:lnSpc>
            </a:pPr>
            <a:r>
              <a:rPr lang="ar-MA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أ</a:t>
            </a:r>
            <a:r>
              <a:rPr lang="ar-SA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صغر 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2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Notez bien que ces mots en français seront utilisés au cours de cette séance et pendant toute la leçon.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3" name="D_A_02"/>
          <p:cNvSpPr/>
          <p:nvPr/>
        </p:nvSpPr>
        <p:spPr>
          <a:xfrm>
            <a:off x="507960" y="689760"/>
            <a:ext cx="1117404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Donnez la traduction de ces termes en arabe.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1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8794</TotalTime>
  <Application>LibreOffice/26.2.4.2$Linux_X86_64 LibreOffice_project/620$Build-2</Application>
  <AppVersion>15.0000</AppVersion>
  <Words>1221</Words>
  <Paragraphs>257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2024-05-28T10:13:44Z</dcterms:created>
  <dc:creator>KHOUKHI MOHAMED</dc:creator>
  <dc:description/>
  <dc:language>en-US</dc:language>
  <cp:lastModifiedBy>AMINE RADOUANE - ENSEIGNANT</cp:lastModifiedBy>
  <cp:lastPrinted>2024-10-05T19:15:58Z</cp:lastPrinted>
  <dcterms:modified xsi:type="dcterms:W3CDTF">2025-10-21T17:33:42Z</dcterms:modified>
  <cp:revision>1151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8</vt:r8>
  </property>
  <property fmtid="{D5CDD505-2E9C-101B-9397-08002B2CF9AE}" pid="3" name="PresentationFormat">
    <vt:lpwstr>Grand écran</vt:lpwstr>
  </property>
  <property fmtid="{D5CDD505-2E9C-101B-9397-08002B2CF9AE}" pid="4" name="Slides">
    <vt:r8>44</vt:r8>
  </property>
</Properties>
</file>