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0"/>
  </p:notesMasterIdLst>
  <p:sldIdLst>
    <p:sldId id="2147483580" r:id="rId9"/>
    <p:sldId id="2147483597" r:id="rId10"/>
    <p:sldId id="2147483411" r:id="rId11"/>
    <p:sldId id="2147483485" r:id="rId12"/>
    <p:sldId id="2147483486" r:id="rId13"/>
    <p:sldId id="2147483625" r:id="rId14"/>
    <p:sldId id="2147483626" r:id="rId15"/>
    <p:sldId id="2147483471" r:id="rId16"/>
    <p:sldId id="2147483628" r:id="rId17"/>
    <p:sldId id="2147483601" r:id="rId18"/>
    <p:sldId id="2147483602" r:id="rId19"/>
    <p:sldId id="2147483632" r:id="rId20"/>
    <p:sldId id="2147483634" r:id="rId21"/>
    <p:sldId id="2147483643" r:id="rId22"/>
    <p:sldId id="2147483603" r:id="rId23"/>
    <p:sldId id="2147483633" r:id="rId24"/>
    <p:sldId id="2147483635" r:id="rId25"/>
    <p:sldId id="2147483636" r:id="rId26"/>
    <p:sldId id="2147483637" r:id="rId27"/>
    <p:sldId id="2147483638" r:id="rId28"/>
    <p:sldId id="2147483604" r:id="rId29"/>
    <p:sldId id="2147483644" r:id="rId30"/>
    <p:sldId id="2147483640" r:id="rId31"/>
    <p:sldId id="2147483642" r:id="rId32"/>
    <p:sldId id="2147483571" r:id="rId33"/>
    <p:sldId id="2147483641" r:id="rId34"/>
    <p:sldId id="320" r:id="rId35"/>
    <p:sldId id="2147483621" r:id="rId36"/>
    <p:sldId id="2147483622" r:id="rId37"/>
    <p:sldId id="2147483538" r:id="rId38"/>
    <p:sldId id="2147483539" r:id="rId3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DD"/>
    <a:srgbClr val="FFC9C9"/>
    <a:srgbClr val="0070C0"/>
    <a:srgbClr val="3FB2CB"/>
    <a:srgbClr val="FFFFE5"/>
    <a:srgbClr val="A98FC3"/>
    <a:srgbClr val="44546A"/>
    <a:srgbClr val="E3EEF2"/>
    <a:srgbClr val="54AFE9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2:38.6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0,'1542'113'0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2:42.91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0,'2178'21'0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3T11:12:45.35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 97,'-1'0,"1"-1,0 1,0 0,-1 0,1 0,0 0,0 0,-1 0,1 0,0 0,0 0,-1 0,1 0,0 0,0 0,0 0,-1 0,1 0,0 0,0 0,-1 0,1 0,0 0,0 0,-1 1,1-1,0 0,0 0,0 0,-1 0,1 0,0 1,0-1,0 0,0 0,0 0,-1 1,1-1,0 0,0 0,0 1,0-1,0 0,0 0,0 1,0-1,0 0,0 0,0 1,0-1,0 0,0 0,0 0,0 1,0-1,0 0,0 0,0 1,0-1,0 0,1 1,-1 0,1-1,0 1,0 0,0 0,0 0,0-1,-1 1,1 0,0-1,1 1,-1-1,0 1,2 0,28 3,0-1,0-1,54-4,-19 0,28 3,88-3,-168 0,-1-1,1-1,-1 0,0 0,-1-2,1 1,-1-2,0 1,13-11,-12 8,0 1,1 0,0 1,0 1,1 0,-1 1,18-4,-12 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2:47.181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0,'725'68'0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3T11:17:15.502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1,'0'4,"1"1,0-1,0 0,0 1,0-1,1 0,-1 1,1-1,0 0,0 0,1-1,-1 1,1 0,0-1,0 0,0 1,0-1,1 0,4 3,4 2,-1-1,1 0,1-1,-1 0,16 5,98 25,-99-29,0-2,0-1,1 0,52-2,44 5,-2 5,204-8,-176-6,676 2,-778-4,-23-1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7:18.687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0,'1247'68'0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7:21.118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0,'702'0'0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1:17:23.43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0 135 0,'1019'-135'0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=""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=""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=""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=""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=""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34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B695E1-8527-8753-4165-D648D360C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D708E046-FEEF-574C-0775-0788D1AD1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9D6CCA09-E754-C3BE-9CC0-F7D2A4CBF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087924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=""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=""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=""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=""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=""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=""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=""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=""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=""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=""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=""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=""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=""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=""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=""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=""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=""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=""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=""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=""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=""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=""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=""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=""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=""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=""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=""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=""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=""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=""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=""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=""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=""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=""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=""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=""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=""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=""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=""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=""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=""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=""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=""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=""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=""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=""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=""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=""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=""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=""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=""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=""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=""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=""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=""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=""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cstate="print"/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8119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=""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=""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=""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=""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=""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=""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=""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=""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=""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=""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=""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=""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=""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=""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=""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=""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=""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=""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=""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=""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=""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=""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=""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=""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=""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=""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=""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=""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=""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=""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=""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=""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=""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=""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=""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=""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=""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=""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=""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=""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=""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=""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=""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=""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=""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=""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=""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=""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=""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=""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=""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=""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=""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=""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=""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=""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=""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=""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=""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=""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=""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=""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=""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=""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=""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=""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=""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=""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=""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=""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=""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=""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=""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=""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=""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=""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=""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=""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=""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=""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=""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=""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=""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=""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=""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=""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=""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=""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=""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=""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=""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customXml" Target="../ink/ink2.xml"/><Relationship Id="rId12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customXml" Target="../ink/ink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image" Target="../media/image52.png"/><Relationship Id="rId5" Type="http://schemas.openxmlformats.org/officeDocument/2006/relationships/image" Target="../media/image49.png"/><Relationship Id="rId10" Type="http://schemas.openxmlformats.org/officeDocument/2006/relationships/customXml" Target="../ink/ink8.xml"/><Relationship Id="rId4" Type="http://schemas.openxmlformats.org/officeDocument/2006/relationships/customXml" Target="../ink/ink5.xml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9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gif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=""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=""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=""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2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22291"/>
            <a:ext cx="62088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Comparer des écosystèmes.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=""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=""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=""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=""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SVT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=""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=""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=""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=""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=""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4"/>
            <a:ext cx="1750274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1AC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1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D487C75-968E-79A1-319A-63554D3A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2E01BE9-E5C7-E29F-6128-E6257BE6CB21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2998BA7-8105-712E-7DA7-4A8036266E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7DCC8B00-01B9-5A72-6E75-A7B4A500E9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7F68B8E5-EE3B-4CB5-0F2F-93797F2C4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B33F8ED2-5A5B-E307-9556-42C8DF99A61F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Je vais lire ces mots à haute voix. Ecoutez bien !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5DD451BF-35C1-4745-290A-8A156B5BB6C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distinctement. Donner un modèle de lecture de ces mots.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F4720433-706A-87E2-4F2C-4DD6E6A7D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16" y="1658891"/>
            <a:ext cx="8319167" cy="193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25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95F0B02-B506-3B9E-6647-607366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107036D3-8014-06C2-6007-64D9228A4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91A80B4D-AEDE-EC37-227A-324606FDA7B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381E3D6B-1F2D-EFE8-B1BE-262E3A28010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quelques élèves de lire les mots à haute voix. Corrigez systématiquement.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F4720433-706A-87E2-4F2C-4DD6E6A7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16" y="1669524"/>
            <a:ext cx="8319167" cy="193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22912ED-4000-F039-369D-7FE7B011A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35FA374-6BB4-9F4C-5158-5C8D06E9D85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8F5CABD-9F4E-E169-87D6-4F6E1759474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DD71CB01-DDEB-69BA-4274-2D01876FAF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09B51723-E38A-03A4-8196-764ED8C2D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06432CF5-3BC0-C9F7-60FE-A43182B23986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 regardez ces images. Je vais vous montrer le mot qui correspond à chaque image.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B38A13F0-0B7F-CC83-BEE7-E88466CB5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Montrer que ces mots correspondent à des écosystèmes. Recourir à l’alternance linguistique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3945CACF-689F-D379-E9F0-AD74F09DCC33}"/>
              </a:ext>
            </a:extLst>
          </p:cNvPr>
          <p:cNvSpPr txBox="1"/>
          <p:nvPr/>
        </p:nvSpPr>
        <p:spPr>
          <a:xfrm>
            <a:off x="1262325" y="3679108"/>
            <a:ext cx="4608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milieux sont des écosystèmes.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DD0809C3-BA08-AAB0-699C-FD898C995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93" y="1095060"/>
            <a:ext cx="8187129" cy="1974299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="" xmlns:a16="http://schemas.microsoft.com/office/drawing/2014/main" id="{C8E58634-08AA-3D60-8CA1-0D4F930AF9B9}"/>
              </a:ext>
            </a:extLst>
          </p:cNvPr>
          <p:cNvSpPr txBox="1"/>
          <p:nvPr/>
        </p:nvSpPr>
        <p:spPr>
          <a:xfrm>
            <a:off x="1042620" y="2513789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Le marais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="" xmlns:a16="http://schemas.microsoft.com/office/drawing/2014/main" id="{25454B5C-EE14-F8CA-8DB8-0B1ECE0CBFE6}"/>
              </a:ext>
            </a:extLst>
          </p:cNvPr>
          <p:cNvSpPr txBox="1"/>
          <p:nvPr/>
        </p:nvSpPr>
        <p:spPr>
          <a:xfrm>
            <a:off x="2509470" y="2513789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Le littoral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5565BAA9-EA3C-49AA-5898-66E51FC3E3F2}"/>
              </a:ext>
            </a:extLst>
          </p:cNvPr>
          <p:cNvSpPr txBox="1"/>
          <p:nvPr/>
        </p:nvSpPr>
        <p:spPr>
          <a:xfrm>
            <a:off x="4025645" y="2513789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rgbClr val="0070C0"/>
                </a:solidFill>
                <a:latin typeface="Calibri" panose="020F0502020204030204"/>
              </a:rPr>
              <a:t>La</a:t>
            </a: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 savane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AD29BFAF-887A-4EE5-17DB-44C2BEC0AB87}"/>
              </a:ext>
            </a:extLst>
          </p:cNvPr>
          <p:cNvSpPr txBox="1"/>
          <p:nvPr/>
        </p:nvSpPr>
        <p:spPr>
          <a:xfrm>
            <a:off x="5541823" y="2513789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L’océan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B394E741-E572-60CE-3388-C1A662B0A879}"/>
              </a:ext>
            </a:extLst>
          </p:cNvPr>
          <p:cNvSpPr txBox="1"/>
          <p:nvPr/>
        </p:nvSpPr>
        <p:spPr>
          <a:xfrm>
            <a:off x="7008670" y="2513789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La prairie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45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E70DCBC-E9B9-C9BD-9E27-75AEE5B5C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A412610C-7E6D-6916-8252-B302E63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6A82981F-8A8E-6FC5-9C71-51DA219495A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C6395416-0B75-02D6-28EE-24FA3B2E2DA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quelques élèves d’identifier les images. Corrigez systématiquement.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3D47DC21-66D8-3273-5355-D4AD17338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67" y="1118507"/>
            <a:ext cx="2179864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générée">
            <a:extLst>
              <a:ext uri="{FF2B5EF4-FFF2-40B4-BE49-F238E27FC236}">
                <a16:creationId xmlns="" xmlns:a16="http://schemas.microsoft.com/office/drawing/2014/main" id="{A8F49342-4070-41F3-8756-26CBD2AC7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93" y="1118507"/>
            <a:ext cx="2217085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générée">
            <a:extLst>
              <a:ext uri="{FF2B5EF4-FFF2-40B4-BE49-F238E27FC236}">
                <a16:creationId xmlns="" xmlns:a16="http://schemas.microsoft.com/office/drawing/2014/main" id="{9FB59160-5D17-AA83-6060-BFF6C4D59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51" y="1110436"/>
            <a:ext cx="2179862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générée">
            <a:extLst>
              <a:ext uri="{FF2B5EF4-FFF2-40B4-BE49-F238E27FC236}">
                <a16:creationId xmlns="" xmlns:a16="http://schemas.microsoft.com/office/drawing/2014/main" id="{802D147C-80E2-F69B-1867-0F0E09C3F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381" y="2808512"/>
            <a:ext cx="2167619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générée">
            <a:extLst>
              <a:ext uri="{FF2B5EF4-FFF2-40B4-BE49-F238E27FC236}">
                <a16:creationId xmlns="" xmlns:a16="http://schemas.microsoft.com/office/drawing/2014/main" id="{64A27B4D-8912-8403-FC8E-ED08DD434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840" y="2808512"/>
            <a:ext cx="2103667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031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F663C51-7510-96EA-96E3-3D36F26B7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5D92598B-676A-96B2-1376-FEA1591FD43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attendue.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1C00CD6F-7297-E6F3-5F0F-E5F9B4A1882A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7061358-DCD8-9867-303E-8CBB3125949D}"/>
              </a:ext>
            </a:extLst>
          </p:cNvPr>
          <p:cNvSpPr txBox="1"/>
          <p:nvPr/>
        </p:nvSpPr>
        <p:spPr>
          <a:xfrm>
            <a:off x="3684135" y="7399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La savane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88C35721-3484-B584-7B0B-7DE026ADD85A}"/>
              </a:ext>
            </a:extLst>
          </p:cNvPr>
          <p:cNvSpPr txBox="1"/>
          <p:nvPr/>
        </p:nvSpPr>
        <p:spPr>
          <a:xfrm>
            <a:off x="1393030" y="7399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Le marais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E3577CF0-97A2-FE7C-2DB2-B24DBD043F6E}"/>
              </a:ext>
            </a:extLst>
          </p:cNvPr>
          <p:cNvSpPr txBox="1"/>
          <p:nvPr/>
        </p:nvSpPr>
        <p:spPr>
          <a:xfrm>
            <a:off x="6054838" y="74917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L’océan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A7F9800-6EA5-8EDD-3F9A-EDA13D32B4B4}"/>
              </a:ext>
            </a:extLst>
          </p:cNvPr>
          <p:cNvSpPr txBox="1"/>
          <p:nvPr/>
        </p:nvSpPr>
        <p:spPr>
          <a:xfrm>
            <a:off x="5038382" y="4353498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La prairie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F8C5A6DB-13BD-CB45-CB14-3BCD4A95BF92}"/>
              </a:ext>
            </a:extLst>
          </p:cNvPr>
          <p:cNvSpPr txBox="1"/>
          <p:nvPr/>
        </p:nvSpPr>
        <p:spPr>
          <a:xfrm>
            <a:off x="2670741" y="4353498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Le littoral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9" name="Google Shape;656;p54">
            <a:extLst>
              <a:ext uri="{FF2B5EF4-FFF2-40B4-BE49-F238E27FC236}">
                <a16:creationId xmlns="" xmlns:a16="http://schemas.microsoft.com/office/drawing/2014/main" id="{C9271056-0235-38C6-BF96-CE31F918D7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2" descr="Image générée">
            <a:extLst>
              <a:ext uri="{FF2B5EF4-FFF2-40B4-BE49-F238E27FC236}">
                <a16:creationId xmlns="" xmlns:a16="http://schemas.microsoft.com/office/drawing/2014/main" id="{9055D76F-2DFA-B8F9-6B51-6C38BEA88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67" y="1118507"/>
            <a:ext cx="2179864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age générée">
            <a:extLst>
              <a:ext uri="{FF2B5EF4-FFF2-40B4-BE49-F238E27FC236}">
                <a16:creationId xmlns="" xmlns:a16="http://schemas.microsoft.com/office/drawing/2014/main" id="{90624CB0-084C-DE55-E27C-8DDAC0CDC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93" y="1118507"/>
            <a:ext cx="2217085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mage générée">
            <a:extLst>
              <a:ext uri="{FF2B5EF4-FFF2-40B4-BE49-F238E27FC236}">
                <a16:creationId xmlns="" xmlns:a16="http://schemas.microsoft.com/office/drawing/2014/main" id="{8F7075B1-4396-240C-02BB-1CC745F35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51" y="1110436"/>
            <a:ext cx="2179862" cy="14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Image générée">
            <a:extLst>
              <a:ext uri="{FF2B5EF4-FFF2-40B4-BE49-F238E27FC236}">
                <a16:creationId xmlns="" xmlns:a16="http://schemas.microsoft.com/office/drawing/2014/main" id="{721401F5-FA6F-1FF1-D57D-7710FD739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381" y="2808512"/>
            <a:ext cx="2167619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Image générée">
            <a:extLst>
              <a:ext uri="{FF2B5EF4-FFF2-40B4-BE49-F238E27FC236}">
                <a16:creationId xmlns="" xmlns:a16="http://schemas.microsoft.com/office/drawing/2014/main" id="{F2678F6D-1E92-D9FB-C3F5-C64649E6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840" y="2808512"/>
            <a:ext cx="2103667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75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2254EFC-6733-A9F5-E208-95F12752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A0BE92E-8302-D593-82FA-03D91778E5E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BC09A2-6A2B-E227-7EFA-C0B3F715D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82C816C8-1D8B-A5AB-3157-A697384682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47D1DC20-71A0-422F-3F6E-4A41C8C4F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921E89F9-46BF-5CB8-0BAB-91AD2FE53570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 et expressions à haute voix. Suiez attentivement.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0697DD7E-CF06-7572-818D-C2849C9EBDC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distinctement. Donner un modèle de lecture de ces mots.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4DAFAAC6-52A9-4832-CC4C-C593BB8C8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78" y="1363436"/>
            <a:ext cx="8098173" cy="21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7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458785C-8E7F-FE8B-0659-76C1123F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D19AA91-3ED2-924D-D617-0E7D33EC0555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7EB3EEF-5A3A-572B-630F-BABFEBA99AE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4F84ABAB-BAF2-1485-D523-0D8622508B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85515098-2936-7328-CFA5-CC4FD778C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A64FA7C2-39A9-CF06-96E6-1EF46D4222ED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 et expressions à haute voix. Suiez attentivement.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40BB2F0F-965D-41BE-ED25-53343006000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Montrer que ces mots servent à comparer des écosystèmes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5F278C6D-6312-FE9D-244B-3DA0FD813D88}"/>
              </a:ext>
            </a:extLst>
          </p:cNvPr>
          <p:cNvSpPr txBox="1"/>
          <p:nvPr/>
        </p:nvSpPr>
        <p:spPr>
          <a:xfrm>
            <a:off x="1262324" y="3679108"/>
            <a:ext cx="587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mots servent à comparer des écosystèmes.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F17D03AC-A71F-8CD1-685B-2A0800B4B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78" y="1363436"/>
            <a:ext cx="8098173" cy="21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70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85A173A-2648-3D00-9D66-D29B76B89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61F3931F-42C7-B35D-6F85-ED59F1B6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FD2811B-EFA3-DD75-A108-F27B6BC3F05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 Complétez les phrases suivantes.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51CD2326-3336-22E6-CEB0-88EEFF236C2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Désigner au hasard quelques élèves. Demander de justifier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AD7AF07C-C2B0-AF8A-283B-A1230CB7032C}"/>
              </a:ext>
            </a:extLst>
          </p:cNvPr>
          <p:cNvSpPr txBox="1"/>
          <p:nvPr/>
        </p:nvSpPr>
        <p:spPr>
          <a:xfrm>
            <a:off x="745279" y="111378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Ces milieux naturels sont similaires.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…………………………………………………………………………………….. 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10557651-A4F7-3F46-EF09-749C87DFE966}"/>
              </a:ext>
            </a:extLst>
          </p:cNvPr>
          <p:cNvSpPr txBox="1"/>
          <p:nvPr/>
        </p:nvSpPr>
        <p:spPr>
          <a:xfrm>
            <a:off x="745279" y="188415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Il y a moins de poissons dans cette rivière.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…………………………………………………………………….………………..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3F0B072-65BF-0FF0-CEB8-64EF4C2E239A}"/>
              </a:ext>
            </a:extLst>
          </p:cNvPr>
          <p:cNvSpPr txBox="1"/>
          <p:nvPr/>
        </p:nvSpPr>
        <p:spPr>
          <a:xfrm>
            <a:off x="745279" y="265452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L’eau de l’océan et l’eau de la rivière est la même.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…………………………………………………………………….……………….. .</a:t>
            </a:r>
          </a:p>
        </p:txBody>
      </p:sp>
    </p:spTree>
    <p:extLst>
      <p:ext uri="{BB962C8B-B14F-4D97-AF65-F5344CB8AC3E}">
        <p14:creationId xmlns:p14="http://schemas.microsoft.com/office/powerpoint/2010/main" val="982995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2D9184D-9952-266F-59E8-D5F9F49D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5E52E853-D310-295F-3FB2-A08A8A916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Réponses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attendues 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D64964A4-E6C6-FAD6-6CF1-B82E94C1CFF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recopier les réponses dans les livrets.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Google Shape;656;p54">
            <a:extLst>
              <a:ext uri="{FF2B5EF4-FFF2-40B4-BE49-F238E27FC236}">
                <a16:creationId xmlns="" xmlns:a16="http://schemas.microsoft.com/office/drawing/2014/main" id="{C147B6B9-22DE-659E-1C6B-864F541D3E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450619F3-C4CA-26F0-78F2-5A7A298CCB1F}"/>
              </a:ext>
            </a:extLst>
          </p:cNvPr>
          <p:cNvSpPr txBox="1"/>
          <p:nvPr/>
        </p:nvSpPr>
        <p:spPr>
          <a:xfrm>
            <a:off x="745279" y="111378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Ces milieux naturels sont similaires.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…………………………………………………………………………………….. 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C1D31519-544F-5956-7051-790C50AF081F}"/>
              </a:ext>
            </a:extLst>
          </p:cNvPr>
          <p:cNvSpPr txBox="1"/>
          <p:nvPr/>
        </p:nvSpPr>
        <p:spPr>
          <a:xfrm>
            <a:off x="745279" y="188415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Il y a moins de poissons dans cette rivière.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…………………………………………………………………….……………….. 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EC0355BB-2E89-0099-795E-7035B8C1E69D}"/>
              </a:ext>
            </a:extLst>
          </p:cNvPr>
          <p:cNvSpPr txBox="1"/>
          <p:nvPr/>
        </p:nvSpPr>
        <p:spPr>
          <a:xfrm>
            <a:off x="745279" y="2654521"/>
            <a:ext cx="810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L’eau de l’océan et l’eau de la rivière est la même.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Non, …………………………………………………………………….……………….. 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5FDBD2AE-D2F8-C4A8-3498-E66062298ACB}"/>
              </a:ext>
            </a:extLst>
          </p:cNvPr>
          <p:cNvSpPr txBox="1"/>
          <p:nvPr/>
        </p:nvSpPr>
        <p:spPr>
          <a:xfrm>
            <a:off x="929369" y="1333893"/>
            <a:ext cx="6181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ces milieux naturels sont différents.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3E6427E3-4485-1628-7F86-F59B91CA1B25}"/>
              </a:ext>
            </a:extLst>
          </p:cNvPr>
          <p:cNvSpPr txBox="1"/>
          <p:nvPr/>
        </p:nvSpPr>
        <p:spPr>
          <a:xfrm>
            <a:off x="1239612" y="2126910"/>
            <a:ext cx="6181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il y a plus de poissons dans cette rivière.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2FF86EAD-0E5D-D3A2-2A8D-76D7296CA3E1}"/>
              </a:ext>
            </a:extLst>
          </p:cNvPr>
          <p:cNvSpPr txBox="1"/>
          <p:nvPr/>
        </p:nvSpPr>
        <p:spPr>
          <a:xfrm>
            <a:off x="1470065" y="2874220"/>
            <a:ext cx="7375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l’eau de la rivière et l’eau de l’océan ne sont pas les mêmes.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08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6F5DD10-3874-46E2-81BA-925AFFBF4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2E83F27-1EB3-604B-EDD6-9A378689E3EE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DA6089B-9493-3EC4-9005-9826B2041E7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77416B3E-EA64-767B-1CD0-3B2513DD7E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7FFF3EAE-A2AD-8728-17C0-C22D019DD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C137DC98-537E-EE1D-0AF7-CF7978AB0CB9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vous montrer comment utiliser ces mots pour produire des phrases.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9DD636C4-EC50-7701-9D3B-D9EEF34E806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Lire à haute voix l’exemple donné. Désigner quelques élèves pour lire ces phrases à haute voix.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D04B7269-FF48-861A-4A37-85F4E397A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363" y="699880"/>
            <a:ext cx="5682343" cy="35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2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=""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1" y="1109153"/>
            <a:ext cx="6796798" cy="33519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b="0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Décrire des écosyst</a:t>
            </a:r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èmes.</a:t>
            </a:r>
            <a:r>
              <a:rPr lang="fr-FR" sz="1400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=""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059836"/>
            <a:ext cx="1349096" cy="39982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=""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1576621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400" kern="0" dirty="0">
                <a:latin typeface="Calibri"/>
                <a:ea typeface="Calibri"/>
                <a:cs typeface="Calibri"/>
              </a:rPr>
              <a:t>Comparer des écosystèmes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=""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1576621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=""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2489967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Comparer des animaux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=""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2505283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=""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033294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Décrire des animaux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=""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033294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=""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=""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88;p29">
            <a:extLst>
              <a:ext uri="{FF2B5EF4-FFF2-40B4-BE49-F238E27FC236}">
                <a16:creationId xmlns="" xmlns:a16="http://schemas.microsoft.com/office/drawing/2014/main" id="{D4AD3B4F-6E41-B505-A396-A8625EA53536}"/>
              </a:ext>
            </a:extLst>
          </p:cNvPr>
          <p:cNvSpPr/>
          <p:nvPr/>
        </p:nvSpPr>
        <p:spPr>
          <a:xfrm>
            <a:off x="2023110" y="3000099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Identifier la variable dépendante et la variable indépendante</a:t>
            </a:r>
          </a:p>
        </p:txBody>
      </p:sp>
      <p:sp>
        <p:nvSpPr>
          <p:cNvPr id="11" name="Google Shape;289;p29">
            <a:extLst>
              <a:ext uri="{FF2B5EF4-FFF2-40B4-BE49-F238E27FC236}">
                <a16:creationId xmlns="" xmlns:a16="http://schemas.microsoft.com/office/drawing/2014/main" id="{CF1258C4-1453-5B04-CD03-CC344D31DC7F}"/>
              </a:ext>
            </a:extLst>
          </p:cNvPr>
          <p:cNvSpPr/>
          <p:nvPr/>
        </p:nvSpPr>
        <p:spPr>
          <a:xfrm>
            <a:off x="434047" y="3000099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5</a:t>
            </a:r>
          </a:p>
        </p:txBody>
      </p:sp>
      <p:sp>
        <p:nvSpPr>
          <p:cNvPr id="13" name="Google Shape;290;p29">
            <a:extLst>
              <a:ext uri="{FF2B5EF4-FFF2-40B4-BE49-F238E27FC236}">
                <a16:creationId xmlns="" xmlns:a16="http://schemas.microsoft.com/office/drawing/2014/main" id="{01447B22-3359-A8E9-47D0-52BCCA63B4CE}"/>
              </a:ext>
            </a:extLst>
          </p:cNvPr>
          <p:cNvSpPr/>
          <p:nvPr/>
        </p:nvSpPr>
        <p:spPr>
          <a:xfrm>
            <a:off x="2023110" y="3915773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Lire un graphique en courbe simple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="" xmlns:a16="http://schemas.microsoft.com/office/drawing/2014/main" id="{FD2F55AC-E5D2-01E9-CFA8-87FC143446B6}"/>
              </a:ext>
            </a:extLst>
          </p:cNvPr>
          <p:cNvSpPr/>
          <p:nvPr/>
        </p:nvSpPr>
        <p:spPr>
          <a:xfrm>
            <a:off x="434047" y="3931088"/>
            <a:ext cx="1349096" cy="3464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7</a:t>
            </a:r>
          </a:p>
        </p:txBody>
      </p:sp>
      <p:sp>
        <p:nvSpPr>
          <p:cNvPr id="17" name="Google Shape;292;p29">
            <a:extLst>
              <a:ext uri="{FF2B5EF4-FFF2-40B4-BE49-F238E27FC236}">
                <a16:creationId xmlns="" xmlns:a16="http://schemas.microsoft.com/office/drawing/2014/main" id="{C5B3F8F1-4E55-61BB-9568-B00555BC0099}"/>
              </a:ext>
            </a:extLst>
          </p:cNvPr>
          <p:cNvSpPr/>
          <p:nvPr/>
        </p:nvSpPr>
        <p:spPr>
          <a:xfrm>
            <a:off x="2023110" y="3484534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Lire un tableau simple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="" xmlns:a16="http://schemas.microsoft.com/office/drawing/2014/main" id="{E3A6D36A-7D87-F1E5-DF5C-02C11445D385}"/>
              </a:ext>
            </a:extLst>
          </p:cNvPr>
          <p:cNvSpPr/>
          <p:nvPr/>
        </p:nvSpPr>
        <p:spPr>
          <a:xfrm>
            <a:off x="434047" y="3484534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="" xmlns:a16="http://schemas.microsoft.com/office/drawing/2014/main" id="{C1D888DD-2FD4-7846-F2AD-4254DBC0E092}"/>
              </a:ext>
            </a:extLst>
          </p:cNvPr>
          <p:cNvSpPr/>
          <p:nvPr/>
        </p:nvSpPr>
        <p:spPr>
          <a:xfrm>
            <a:off x="2023110" y="4346227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="" xmlns:a16="http://schemas.microsoft.com/office/drawing/2014/main" id="{E2C194D6-B9F1-23DE-C77B-8E0E891F37C6}"/>
              </a:ext>
            </a:extLst>
          </p:cNvPr>
          <p:cNvSpPr/>
          <p:nvPr/>
        </p:nvSpPr>
        <p:spPr>
          <a:xfrm>
            <a:off x="434047" y="4361542"/>
            <a:ext cx="1349096" cy="3464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8</a:t>
            </a:r>
          </a:p>
        </p:txBody>
      </p:sp>
    </p:spTree>
    <p:extLst>
      <p:ext uri="{BB962C8B-B14F-4D97-AF65-F5344CB8AC3E}">
        <p14:creationId xmlns:p14="http://schemas.microsoft.com/office/powerpoint/2010/main" val="2811226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3DA36B-736F-FCD4-A63D-EA0BACCF9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D59D96FD-03D0-DC1B-30B0-ADC9E64790F6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D9533B9-A8AB-92F8-8022-306ADFECFEF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C73DCB87-E3BC-857C-E912-2B752AC948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A7EA8E5A-07B0-50D9-90AE-8B9C501EC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5FF660AA-E8EB-F0CD-40A1-7F7077621B71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Ce paragraphe compare deux écosystèmes : l’océan et la rivière.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BD17E617-4B5A-E426-E8B5-D7D38B2DB09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Montrer que les moyens utilisés expriment la comparaison.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1ADFD480-69D9-771F-65B0-3BC0989E55E0}"/>
              </a:ext>
            </a:extLst>
          </p:cNvPr>
          <p:cNvSpPr txBox="1"/>
          <p:nvPr/>
        </p:nvSpPr>
        <p:spPr>
          <a:xfrm>
            <a:off x="1270488" y="4341460"/>
            <a:ext cx="587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mots servent à comparer des écosystèmes.</a:t>
            </a:r>
            <a:endParaRPr lang="fr-FR" b="1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D0E4B190-B599-1F64-FF2A-94210A629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363" y="699880"/>
            <a:ext cx="5682343" cy="357820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="" xmlns:a16="http://schemas.microsoft.com/office/drawing/2014/main" id="{8C96C4ED-9EA2-4178-A69C-58D8CBA621BD}"/>
                  </a:ext>
                </a:extLst>
              </p14:cNvPr>
              <p14:cNvContentPartPr/>
              <p14:nvPr/>
            </p14:nvContentPartPr>
            <p14:xfrm>
              <a:off x="5290367" y="2146744"/>
              <a:ext cx="555120" cy="4104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8C96C4ED-9EA2-4178-A69C-58D8CBA621B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18367" y="2003104"/>
                <a:ext cx="69876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Encre 17">
                <a:extLst>
                  <a:ext uri="{FF2B5EF4-FFF2-40B4-BE49-F238E27FC236}">
                    <a16:creationId xmlns="" xmlns:a16="http://schemas.microsoft.com/office/drawing/2014/main" id="{135D6C06-948C-664C-F140-3EF19D4C85D8}"/>
                  </a:ext>
                </a:extLst>
              </p14:cNvPr>
              <p14:cNvContentPartPr/>
              <p14:nvPr/>
            </p14:nvContentPartPr>
            <p14:xfrm>
              <a:off x="4261487" y="2971864"/>
              <a:ext cx="784440" cy="792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135D6C06-948C-664C-F140-3EF19D4C85D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89487" y="2827864"/>
                <a:ext cx="92808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Encre 18">
                <a:extLst>
                  <a:ext uri="{FF2B5EF4-FFF2-40B4-BE49-F238E27FC236}">
                    <a16:creationId xmlns="" xmlns:a16="http://schemas.microsoft.com/office/drawing/2014/main" id="{C0BAE628-9C06-44F0-76FA-95410E7A3D6D}"/>
                  </a:ext>
                </a:extLst>
              </p14:cNvPr>
              <p14:cNvContentPartPr/>
              <p14:nvPr/>
            </p14:nvContentPartPr>
            <p14:xfrm>
              <a:off x="4266527" y="3475864"/>
              <a:ext cx="298080" cy="4464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C0BAE628-9C06-44F0-76FA-95410E7A3D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94887" y="3332224"/>
                <a:ext cx="441720" cy="33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Encre 20">
                <a:extLst>
                  <a:ext uri="{FF2B5EF4-FFF2-40B4-BE49-F238E27FC236}">
                    <a16:creationId xmlns="" xmlns:a16="http://schemas.microsoft.com/office/drawing/2014/main" id="{EBC2ADBA-28F5-899A-61E8-1785587EFC7A}"/>
                  </a:ext>
                </a:extLst>
              </p14:cNvPr>
              <p14:cNvContentPartPr/>
              <p14:nvPr/>
            </p14:nvContentPartPr>
            <p14:xfrm>
              <a:off x="5241047" y="3543184"/>
              <a:ext cx="261360" cy="2448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EBC2ADBA-28F5-899A-61E8-1785587EFC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69407" y="3399184"/>
                <a:ext cx="405000" cy="31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6564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30378DA-F70F-0D0E-3900-EE09D974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4A90EC72-B1D4-DC08-9D77-E66599932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001E26BC-2681-6F10-0571-1CFD067017C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^chercher ensembles comment on compare ces deux écosystèmes.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362FC5BB-510B-C742-9F8F-B471CBBF1D5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Désigner les élèves hésitants. Demander de justifier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70ED45E0-E5CC-B339-80F8-4AD6CC61B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814" y="732993"/>
            <a:ext cx="5110539" cy="336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99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979CD1-77B3-10A1-70B0-D4CD37F1F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3BA191C4-80FD-0590-A9B5-9A62E769863B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 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441FFE52-36C8-4ACA-FA44-99F853D5FDB1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à colorier ou souligner les réponses dans les livrets.</a:t>
            </a:r>
          </a:p>
        </p:txBody>
      </p:sp>
      <p:pic>
        <p:nvPicPr>
          <p:cNvPr id="2" name="Google Shape;656;p54">
            <a:extLst>
              <a:ext uri="{FF2B5EF4-FFF2-40B4-BE49-F238E27FC236}">
                <a16:creationId xmlns="" xmlns:a16="http://schemas.microsoft.com/office/drawing/2014/main" id="{48825947-CFB3-2E8A-A02C-95A9BF32A5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DEA56323-DABE-B489-BD6F-342D59D2B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814" y="732993"/>
            <a:ext cx="5110539" cy="336547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="" xmlns:a16="http://schemas.microsoft.com/office/drawing/2014/main" id="{8FA85211-3507-DF5D-4E6B-AFA766D5AC20}"/>
                  </a:ext>
                </a:extLst>
              </p14:cNvPr>
              <p14:cNvContentPartPr/>
              <p14:nvPr/>
            </p14:nvContentPartPr>
            <p14:xfrm>
              <a:off x="4163927" y="2065384"/>
              <a:ext cx="745560" cy="7452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FA85211-3507-DF5D-4E6B-AFA766D5AC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91927" y="1921744"/>
                <a:ext cx="889200" cy="36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Encre 12">
                <a:extLst>
                  <a:ext uri="{FF2B5EF4-FFF2-40B4-BE49-F238E27FC236}">
                    <a16:creationId xmlns="" xmlns:a16="http://schemas.microsoft.com/office/drawing/2014/main" id="{3539414B-BD5D-7650-1FBE-FDFD534D63C0}"/>
                  </a:ext>
                </a:extLst>
              </p14:cNvPr>
              <p14:cNvContentPartPr/>
              <p14:nvPr/>
            </p14:nvContentPartPr>
            <p14:xfrm>
              <a:off x="6082367" y="2400184"/>
              <a:ext cx="449280" cy="248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3539414B-BD5D-7650-1FBE-FDFD534D63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10367" y="2256184"/>
                <a:ext cx="592920" cy="3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Encre 14">
                <a:extLst>
                  <a:ext uri="{FF2B5EF4-FFF2-40B4-BE49-F238E27FC236}">
                    <a16:creationId xmlns="" xmlns:a16="http://schemas.microsoft.com/office/drawing/2014/main" id="{DFDDF4D3-3CF1-377B-0A6D-D27A4B988BF5}"/>
                  </a:ext>
                </a:extLst>
              </p14:cNvPr>
              <p14:cNvContentPartPr/>
              <p14:nvPr/>
            </p14:nvContentPartPr>
            <p14:xfrm>
              <a:off x="5225207" y="2734624"/>
              <a:ext cx="253080" cy="36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DFDDF4D3-3CF1-377B-0A6D-D27A4B988BF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53207" y="2590624"/>
                <a:ext cx="39672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Encre 16">
                <a:extLst>
                  <a:ext uri="{FF2B5EF4-FFF2-40B4-BE49-F238E27FC236}">
                    <a16:creationId xmlns="" xmlns:a16="http://schemas.microsoft.com/office/drawing/2014/main" id="{1DD00FC9-93F4-16F0-A032-A1ECFD30E015}"/>
                  </a:ext>
                </a:extLst>
              </p14:cNvPr>
              <p14:cNvContentPartPr/>
              <p14:nvPr/>
            </p14:nvContentPartPr>
            <p14:xfrm>
              <a:off x="6017207" y="3249424"/>
              <a:ext cx="367200" cy="489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1DD00FC9-93F4-16F0-A032-A1ECFD30E01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45207" y="3105424"/>
                <a:ext cx="510840" cy="33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7991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B72AC3F-279B-D180-796E-7E5B118E1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79C3EE4C-6632-174C-19A3-EB68513705F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c’est à votre tour de comparer ces écosystèmes. Travaillez en binômes.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1E27C16F-6F41-4AC9-22DC-63C9E0E3FBC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Choisir 2 binômes et leur demander de faire des lectures devant la classe.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="" xmlns:a16="http://schemas.microsoft.com/office/drawing/2014/main" id="{D2DA7AAA-AF1F-A531-61F6-5A68FC9D83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F50B9BDB-8700-1201-FE2E-474932599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935" y="827734"/>
            <a:ext cx="5217153" cy="345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31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8B33394-162C-9FDD-CD37-A8CF69151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473D5B59-EA52-D00D-46E0-7CA7341B94BC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: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58C44F10-054F-204C-E46E-82E09F5956A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0BD95E9F-05C0-3B7A-B74D-0E432FF64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935" y="827734"/>
            <a:ext cx="5217153" cy="345035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D331CA52-3916-84A4-A78D-FFF1E1D54C84}"/>
              </a:ext>
            </a:extLst>
          </p:cNvPr>
          <p:cNvSpPr txBox="1"/>
          <p:nvPr/>
        </p:nvSpPr>
        <p:spPr>
          <a:xfrm>
            <a:off x="4453618" y="1762517"/>
            <a:ext cx="1669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sont différents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11A414C8-247A-64BB-C718-7FFB6C75F4FD}"/>
              </a:ext>
            </a:extLst>
          </p:cNvPr>
          <p:cNvSpPr txBox="1"/>
          <p:nvPr/>
        </p:nvSpPr>
        <p:spPr>
          <a:xfrm>
            <a:off x="4997904" y="2183578"/>
            <a:ext cx="1669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forêt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E091DD3C-5114-1574-B1A5-5F7F482FD50C}"/>
              </a:ext>
            </a:extLst>
          </p:cNvPr>
          <p:cNvSpPr txBox="1"/>
          <p:nvPr/>
        </p:nvSpPr>
        <p:spPr>
          <a:xfrm>
            <a:off x="5393192" y="2496773"/>
            <a:ext cx="1669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plus d’arbres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E7F6AF9D-5BCF-5539-31AE-BE9746991C8B}"/>
              </a:ext>
            </a:extLst>
          </p:cNvPr>
          <p:cNvSpPr txBox="1"/>
          <p:nvPr/>
        </p:nvSpPr>
        <p:spPr>
          <a:xfrm>
            <a:off x="5527142" y="2835635"/>
            <a:ext cx="2465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b="1" dirty="0">
                <a:solidFill>
                  <a:srgbClr val="0070C0"/>
                </a:solidFill>
                <a:latin typeface="Calibri" panose="020F0502020204030204"/>
              </a:rPr>
              <a:t>m</a:t>
            </a: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oins de sable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FFC6ABFB-22F0-0210-4C70-3DB718E0AEC1}"/>
              </a:ext>
            </a:extLst>
          </p:cNvPr>
          <p:cNvSpPr txBox="1"/>
          <p:nvPr/>
        </p:nvSpPr>
        <p:spPr>
          <a:xfrm>
            <a:off x="4122965" y="3852617"/>
            <a:ext cx="4240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n’ont pas les mêmes caractéristiques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="" xmlns:a16="http://schemas.microsoft.com/office/drawing/2014/main" id="{5655BD8E-3162-8944-9263-594D199DD5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6628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33027" y="17417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vous travaillez seuls. Décrivez cet écosystème en utilisant les mots appris.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="" xmlns:a16="http://schemas.microsoft.com/office/drawing/2014/main" id="{63A314E2-9A07-0F96-51AE-06FACE9D4B4C}"/>
              </a:ext>
            </a:extLst>
          </p:cNvPr>
          <p:cNvSpPr txBox="1">
            <a:spLocks/>
          </p:cNvSpPr>
          <p:nvPr/>
        </p:nvSpPr>
        <p:spPr>
          <a:xfrm>
            <a:off x="829080" y="51499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individuellement.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F6C2B3EC-BE09-8EA3-4A68-FF06F1447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B6768690-CBA0-7872-0AD7-C7BE8D8FE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222" y="934303"/>
            <a:ext cx="4978024" cy="32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F3DF52A-7242-8802-092B-DBFC76F7F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356E6663-2EF4-4664-9C10-671AD664C7BF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D810F914-E8C8-14F3-41C7-3EEE719EB7FE}"/>
              </a:ext>
            </a:extLst>
          </p:cNvPr>
          <p:cNvSpPr txBox="1"/>
          <p:nvPr/>
        </p:nvSpPr>
        <p:spPr>
          <a:xfrm>
            <a:off x="833027" y="17417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 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="" xmlns:a16="http://schemas.microsoft.com/office/drawing/2014/main" id="{10718696-05BB-0C89-0984-24E0F65B1308}"/>
              </a:ext>
            </a:extLst>
          </p:cNvPr>
          <p:cNvSpPr txBox="1">
            <a:spLocks/>
          </p:cNvSpPr>
          <p:nvPr/>
        </p:nvSpPr>
        <p:spPr>
          <a:xfrm>
            <a:off x="829080" y="51499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individuellement.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CDD4A8DD-24CC-D731-A5C2-150301BB8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689497EC-9FF4-A3F0-5B39-4F7D7D18C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222" y="934303"/>
            <a:ext cx="4978024" cy="329506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B8FD6E1F-36A9-A1F7-10C5-DE00B452FE07}"/>
              </a:ext>
            </a:extLst>
          </p:cNvPr>
          <p:cNvSpPr txBox="1"/>
          <p:nvPr/>
        </p:nvSpPr>
        <p:spPr>
          <a:xfrm>
            <a:off x="4161411" y="1364945"/>
            <a:ext cx="3872244" cy="2544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Le lac et la rivière sont deux écosystèmes similaires.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Tous les deux sont des milieux aquatiques.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On peut trouver les mêmes poissons dans ces milieux naturels.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88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=""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=""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=""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=""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=""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=""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B87DD153-7E33-A778-7A47-C7A2FF2D7B81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CAC56C4D-6F76-4259-3CCE-F4FBA54C4F08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59156A88-1995-F63E-237F-68F912B3DD5F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ACBF0173-5255-172C-E10B-8624A2DB2B1F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BEAB7CC-F614-BEC7-5E31-36F2D68442A2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C5DC59D-280F-D914-9C8C-A5C43AF5689D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Demander aux élèves de recopier la synthèse dans les cahiers.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DBA8AA1A-3612-2CA5-7A33-2965B7FB61D9}"/>
              </a:ext>
            </a:extLst>
          </p:cNvPr>
          <p:cNvSpPr txBox="1"/>
          <p:nvPr/>
        </p:nvSpPr>
        <p:spPr>
          <a:xfrm>
            <a:off x="206939" y="2480984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2. Nous avons aussi appris à comparer des écosystèmes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EEEDB5EC-FFBC-0AF9-4CDE-8006326854FD}"/>
              </a:ext>
            </a:extLst>
          </p:cNvPr>
          <p:cNvSpPr txBox="1"/>
          <p:nvPr/>
        </p:nvSpPr>
        <p:spPr>
          <a:xfrm>
            <a:off x="206939" y="1048475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457200" indent="-457200">
              <a:buAutoNum type="arabicPeriod"/>
            </a:pPr>
            <a:r>
              <a:rPr lang="fr-FR" b="1" dirty="0"/>
              <a:t>Aujourd’hui, nous avons appris :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2522451F-962A-40BC-8865-0997D478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5607" y="1515404"/>
            <a:ext cx="760213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Quelques écosystèmes :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marais, le littoral, l’océan, la prairie, la savane</a:t>
            </a:r>
            <a:r>
              <a:rPr lang="fr-FR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6525F82-6BFA-9A33-EE15-603A88F294E6}"/>
              </a:ext>
            </a:extLst>
          </p:cNvPr>
          <p:cNvSpPr txBox="1"/>
          <p:nvPr/>
        </p:nvSpPr>
        <p:spPr>
          <a:xfrm>
            <a:off x="710293" y="2906485"/>
            <a:ext cx="74866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 milieux naturels sont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différents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y a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de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poissons dans cette rivière.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de la rivière et l’eau de l’océan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sont pas les mêmes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rivière est un milieu aquatique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l’océan.</a:t>
            </a:r>
          </a:p>
        </p:txBody>
      </p:sp>
    </p:spTree>
    <p:extLst>
      <p:ext uri="{BB962C8B-B14F-4D97-AF65-F5344CB8AC3E}">
        <p14:creationId xmlns:p14="http://schemas.microsoft.com/office/powerpoint/2010/main" val="240486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=""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=""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=""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=""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=""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=""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=""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15" y="1200516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refaire les exercices de la p. 103 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=""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=""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=""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=""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=""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=""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=""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=""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=""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=""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=""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=""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=""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=""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=""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=""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=""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=""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=""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03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=""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=""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=""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=""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1690652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=""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283975" y="96987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Google Shape;2054;p38">
            <a:extLst>
              <a:ext uri="{FF2B5EF4-FFF2-40B4-BE49-F238E27FC236}">
                <a16:creationId xmlns=""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586559" y="2309251"/>
            <a:ext cx="6355961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Comparer des écosystèmes.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48" y="2252292"/>
            <a:ext cx="611803" cy="604158"/>
          </a:xfrm>
          <a:prstGeom prst="rect">
            <a:avLst/>
          </a:prstGeom>
          <a:ln>
            <a:noFill/>
          </a:ln>
        </p:spPr>
      </p:pic>
      <p:sp>
        <p:nvSpPr>
          <p:cNvPr id="17" name="ZoneTexte 4">
            <a:extLst>
              <a:ext uri="{FF2B5EF4-FFF2-40B4-BE49-F238E27FC236}">
                <a16:creationId xmlns=""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757220" y="123205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41580" y="45406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55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</TotalTime>
  <Words>968</Words>
  <Application>Microsoft Office PowerPoint</Application>
  <PresentationFormat>Affichage à l'écran (16:9)</PresentationFormat>
  <Paragraphs>144</Paragraphs>
  <Slides>31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31</vt:i4>
      </vt:variant>
    </vt:vector>
  </HeadingPairs>
  <TitlesOfParts>
    <vt:vector size="49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415</cp:revision>
  <dcterms:modified xsi:type="dcterms:W3CDTF">2025-09-18T08:42:06Z</dcterms:modified>
</cp:coreProperties>
</file>