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5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7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0"/>
  </p:notesMasterIdLst>
  <p:sldIdLst>
    <p:sldId id="2147483580" r:id="rId9"/>
    <p:sldId id="2147483597" r:id="rId10"/>
    <p:sldId id="2147483411" r:id="rId11"/>
    <p:sldId id="2147483485" r:id="rId12"/>
    <p:sldId id="2147483486" r:id="rId13"/>
    <p:sldId id="2147483625" r:id="rId14"/>
    <p:sldId id="2147483626" r:id="rId15"/>
    <p:sldId id="2147483471" r:id="rId16"/>
    <p:sldId id="2147483628" r:id="rId17"/>
    <p:sldId id="2147483601" r:id="rId18"/>
    <p:sldId id="2147483602" r:id="rId19"/>
    <p:sldId id="2147483632" r:id="rId20"/>
    <p:sldId id="2147483634" r:id="rId21"/>
    <p:sldId id="2147483643" r:id="rId22"/>
    <p:sldId id="2147483603" r:id="rId23"/>
    <p:sldId id="2147483633" r:id="rId24"/>
    <p:sldId id="2147483635" r:id="rId25"/>
    <p:sldId id="2147483636" r:id="rId26"/>
    <p:sldId id="2147483637" r:id="rId27"/>
    <p:sldId id="2147483638" r:id="rId28"/>
    <p:sldId id="2147483604" r:id="rId29"/>
    <p:sldId id="2147483644" r:id="rId30"/>
    <p:sldId id="2147483640" r:id="rId31"/>
    <p:sldId id="2147483642" r:id="rId32"/>
    <p:sldId id="2147483571" r:id="rId33"/>
    <p:sldId id="2147483641" r:id="rId34"/>
    <p:sldId id="320" r:id="rId35"/>
    <p:sldId id="2147483621" r:id="rId36"/>
    <p:sldId id="2147483622" r:id="rId37"/>
    <p:sldId id="2147483538" r:id="rId38"/>
    <p:sldId id="2147483539" r:id="rId39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DDDD"/>
    <a:srgbClr val="FFC9C9"/>
    <a:srgbClr val="3FB2CB"/>
    <a:srgbClr val="FFFFE5"/>
    <a:srgbClr val="A98FC3"/>
    <a:srgbClr val="44546A"/>
    <a:srgbClr val="E3EEF2"/>
    <a:srgbClr val="54AFE9"/>
    <a:srgbClr val="CFE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41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0:03:29.793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0,'1134'22'0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0:03:46.147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0,'2517'44'0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0:03:49.492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0,'1089'91'0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0:03:54.523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0,'2267'0'0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0:03:57.975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0,'2448'220'0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=""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=""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=""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=""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=""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6EABC2-ED91-429D-A353-770FF7E88A14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34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=""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=""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9FB695E1-8527-8753-4165-D648D360C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="" xmlns:a16="http://schemas.microsoft.com/office/drawing/2014/main" id="{D708E046-FEEF-574C-0775-0788D1AD1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="" xmlns:a16="http://schemas.microsoft.com/office/drawing/2014/main" id="{9D6CCA09-E754-C3BE-9CC0-F7D2A4CBF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087924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=""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=""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=""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=""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=""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=""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=""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=""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=""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=""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=""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=""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=""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=""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=""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=""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=""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=""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=""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=""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=""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=""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=""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=""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=""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=""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=""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=""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=""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=""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=""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=""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=""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=""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=""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=""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=""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=""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=""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=""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=""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=""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=""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=""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=""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=""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=""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=""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=""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=""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=""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=""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=""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=""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=""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=""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=""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=""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=""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=""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=""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=""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=""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=""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=""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=""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=""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=""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=""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=""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=""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=""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=""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=""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=""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=""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=""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=""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=""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=""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=""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=""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=""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=""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=""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=""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=""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=""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39807" y="223444"/>
            <a:ext cx="274568" cy="1685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cstate="print"/>
            <a:stretch>
              <a:fillRect/>
            </a:stretch>
          </a:blipFill>
        </p:spPr>
        <p:txBody>
          <a:bodyPr/>
          <a:lstStyle/>
          <a:p>
            <a:endParaRPr lang="fr-MA" sz="1013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18119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=""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=""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=""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=""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=""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=""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=""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=""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=""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=""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=""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=""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=""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=""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=""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=""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=""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=""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=""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=""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=""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=""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=""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=""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=""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=""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=""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=""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=""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=""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=""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=""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=""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=""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=""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=""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=""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=""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=""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=""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=""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=""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=""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=""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=""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=""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=""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=""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=""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=""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=""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=""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=""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=""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=""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=""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=""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=""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=""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=""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=""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=""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=""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=""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=""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=""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=""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=""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=""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=""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=""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=""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=""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=""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=""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=""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=""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=""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=""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=""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=""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=""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=""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=""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=""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=""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=""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=""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=""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=""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=""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=""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=""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=""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=""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=""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=""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=""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=""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=""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=""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=""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=""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=""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=""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=""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=""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=""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=""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=""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=""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=""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=""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=""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3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  <p:sldLayoutId id="2147484075" r:id="rId28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=""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=""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=""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=""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=""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13" Type="http://schemas.openxmlformats.org/officeDocument/2006/relationships/customXml" Target="../ink/ink5.xml"/><Relationship Id="rId3" Type="http://schemas.openxmlformats.org/officeDocument/2006/relationships/image" Target="../media/image29.png"/><Relationship Id="rId7" Type="http://schemas.openxmlformats.org/officeDocument/2006/relationships/customXml" Target="../ink/ink2.xml"/><Relationship Id="rId12" Type="http://schemas.openxmlformats.org/officeDocument/2006/relationships/image" Target="../media/image45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emf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44.emf"/><Relationship Id="rId4" Type="http://schemas.openxmlformats.org/officeDocument/2006/relationships/image" Target="../media/image1.png"/><Relationship Id="rId9" Type="http://schemas.openxmlformats.org/officeDocument/2006/relationships/customXml" Target="../ink/ink3.xml"/><Relationship Id="rId14" Type="http://schemas.openxmlformats.org/officeDocument/2006/relationships/image" Target="../media/image4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5.png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5.png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19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gif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27.pn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=""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=""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=""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1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=""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822291"/>
            <a:ext cx="620885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Décrire des écosystèmes.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=""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=""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=""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=""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SVT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=""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=""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=""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=""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=""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=""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4"/>
            <a:ext cx="1750274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1AC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15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D487C75-968E-79A1-319A-63554D3A0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E2E01BE9-E5C7-E29F-6128-E6257BE6CB21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2998BA7-8105-712E-7DA7-4A8036266E3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7DCC8B00-01B9-5A72-6E75-A7B4A500E94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7F68B8E5-EE3B-4CB5-0F2F-93797F2C4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B33F8ED2-5A5B-E307-9556-42C8DF99A61F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Je vais lire ces mots à haute voix. Ecoutez bien !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5DD451BF-35C1-4745-290A-8A156B5BB6C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Lire distinctement. Donner un modèle de lecture de ces mots.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087C5263-3EE7-6DD6-A78C-7330E758B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977" y="1289958"/>
            <a:ext cx="8055817" cy="229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25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95F0B02-B506-3B9E-6647-60736628E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107036D3-8014-06C2-6007-64D9228A4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91A80B4D-AEDE-EC37-227A-324606FDA7B1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381E3D6B-1F2D-EFE8-B1BE-262E3A28010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quelques élèves de lire les mots à haute voix. Corrigez systématiquement.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="" xmlns:a16="http://schemas.microsoft.com/office/drawing/2014/main" id="{87E87861-2391-0A44-2F45-BB5B713D9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77" y="1289958"/>
            <a:ext cx="8055817" cy="229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94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22912ED-4000-F039-369D-7FE7B011A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835FA374-6BB4-9F4C-5158-5C8D06E9D85C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8F5CABD-9F4E-E169-87D6-4F6E1759474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DD71CB01-DDEB-69BA-4274-2D01876FAFE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09B51723-E38A-03A4-8196-764ED8C2D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06432CF5-3BC0-C9F7-60FE-A43182B23986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 regardez ces images. Je vais vous montrer le mot qui correspond à chaque image.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B38A13F0-0B7F-CC83-BEE7-E88466CB5FB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Montrer que ces mots correspondent à des écosystèmes. Recourir à l’alternance linguistique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7EDE0094-DF0C-23C5-C153-15FBC4936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39" y="1279726"/>
            <a:ext cx="8110049" cy="214317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A7B4C626-74FB-233E-DD20-620C29180D18}"/>
              </a:ext>
            </a:extLst>
          </p:cNvPr>
          <p:cNvSpPr txBox="1"/>
          <p:nvPr/>
        </p:nvSpPr>
        <p:spPr>
          <a:xfrm>
            <a:off x="810306" y="279736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 désert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A8F285E8-18CD-EA1D-4898-81CBF3961EBE}"/>
              </a:ext>
            </a:extLst>
          </p:cNvPr>
          <p:cNvSpPr txBox="1"/>
          <p:nvPr/>
        </p:nvSpPr>
        <p:spPr>
          <a:xfrm>
            <a:off x="2277156" y="279736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 lac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64E9A29F-1294-626D-44C8-AE0080C00831}"/>
              </a:ext>
            </a:extLst>
          </p:cNvPr>
          <p:cNvSpPr txBox="1"/>
          <p:nvPr/>
        </p:nvSpPr>
        <p:spPr>
          <a:xfrm>
            <a:off x="3793331" y="279736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 barrage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E192E160-6E4B-CF10-6B71-A85F004042C9}"/>
              </a:ext>
            </a:extLst>
          </p:cNvPr>
          <p:cNvSpPr txBox="1"/>
          <p:nvPr/>
        </p:nvSpPr>
        <p:spPr>
          <a:xfrm>
            <a:off x="5309509" y="279736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Une rivière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26FB5B0B-6D21-36AE-3FB8-64E2651F3B20}"/>
              </a:ext>
            </a:extLst>
          </p:cNvPr>
          <p:cNvSpPr txBox="1"/>
          <p:nvPr/>
        </p:nvSpPr>
        <p:spPr>
          <a:xfrm>
            <a:off x="6776356" y="279736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Une forêt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3945CACF-689F-D379-E9F0-AD74F09DCC33}"/>
              </a:ext>
            </a:extLst>
          </p:cNvPr>
          <p:cNvSpPr txBox="1"/>
          <p:nvPr/>
        </p:nvSpPr>
        <p:spPr>
          <a:xfrm>
            <a:off x="1262325" y="3679108"/>
            <a:ext cx="4608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b="1" dirty="0">
                <a:latin typeface="Calibri"/>
              </a:rPr>
              <a:t>Ces milieux sont des écosystèmes.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911645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E70DCBC-E9B9-C9BD-9E27-75AEE5B5C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A412610C-7E6D-6916-8252-B302E6344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6A82981F-8A8E-6FC5-9C71-51DA219495AF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C6395416-0B75-02D6-28EE-24FA3B2E2DA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quelques élèves d’identifier les images. Corrigez systématiquement.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Image générée">
            <a:extLst>
              <a:ext uri="{FF2B5EF4-FFF2-40B4-BE49-F238E27FC236}">
                <a16:creationId xmlns="" xmlns:a16="http://schemas.microsoft.com/office/drawing/2014/main" id="{64B1DA2A-789E-45F1-6F55-49B62365D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67" y="1118507"/>
            <a:ext cx="2179865" cy="14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générée">
            <a:extLst>
              <a:ext uri="{FF2B5EF4-FFF2-40B4-BE49-F238E27FC236}">
                <a16:creationId xmlns="" xmlns:a16="http://schemas.microsoft.com/office/drawing/2014/main" id="{95F33A67-D5E3-8955-5F49-A7A7BD6AA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410" y="1118507"/>
            <a:ext cx="2179864" cy="145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générée">
            <a:extLst>
              <a:ext uri="{FF2B5EF4-FFF2-40B4-BE49-F238E27FC236}">
                <a16:creationId xmlns="" xmlns:a16="http://schemas.microsoft.com/office/drawing/2014/main" id="{8C24E4BC-A6BF-2D7E-918C-C9C0965C9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52" y="1118507"/>
            <a:ext cx="2179864" cy="145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générée">
            <a:extLst>
              <a:ext uri="{FF2B5EF4-FFF2-40B4-BE49-F238E27FC236}">
                <a16:creationId xmlns="" xmlns:a16="http://schemas.microsoft.com/office/drawing/2014/main" id="{A9726AAE-1B3C-A30D-D660-36E51D651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135" y="2808512"/>
            <a:ext cx="2179865" cy="152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générée">
            <a:extLst>
              <a:ext uri="{FF2B5EF4-FFF2-40B4-BE49-F238E27FC236}">
                <a16:creationId xmlns="" xmlns:a16="http://schemas.microsoft.com/office/drawing/2014/main" id="{F198256B-11FA-FEE2-0B1B-B6FC9BE5F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802" y="2808512"/>
            <a:ext cx="1714499" cy="152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031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F663C51-7510-96EA-96E3-3D36F26B7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5D92598B-676A-96B2-1376-FEA1591FD436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attendue</a:t>
            </a:r>
            <a:r>
              <a:rPr lang="ar-MA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:</a:t>
            </a: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1C00CD6F-7297-E6F3-5F0F-E5F9B4A1882A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Image générée">
            <a:extLst>
              <a:ext uri="{FF2B5EF4-FFF2-40B4-BE49-F238E27FC236}">
                <a16:creationId xmlns="" xmlns:a16="http://schemas.microsoft.com/office/drawing/2014/main" id="{9263DAB4-B3D5-5B66-9219-054D6F6DF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67" y="1118507"/>
            <a:ext cx="2179865" cy="14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générée">
            <a:extLst>
              <a:ext uri="{FF2B5EF4-FFF2-40B4-BE49-F238E27FC236}">
                <a16:creationId xmlns="" xmlns:a16="http://schemas.microsoft.com/office/drawing/2014/main" id="{327E9636-BAA8-9AD7-ABD9-187B7D692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410" y="1118507"/>
            <a:ext cx="2179864" cy="145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générée">
            <a:extLst>
              <a:ext uri="{FF2B5EF4-FFF2-40B4-BE49-F238E27FC236}">
                <a16:creationId xmlns="" xmlns:a16="http://schemas.microsoft.com/office/drawing/2014/main" id="{94ED711F-914D-F0C6-3BD6-69866DC66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52" y="1118507"/>
            <a:ext cx="2179864" cy="145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générée">
            <a:extLst>
              <a:ext uri="{FF2B5EF4-FFF2-40B4-BE49-F238E27FC236}">
                <a16:creationId xmlns="" xmlns:a16="http://schemas.microsoft.com/office/drawing/2014/main" id="{AFBB4DEF-BF59-8E95-960A-361EF194A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135" y="2808512"/>
            <a:ext cx="2179865" cy="152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générée">
            <a:extLst>
              <a:ext uri="{FF2B5EF4-FFF2-40B4-BE49-F238E27FC236}">
                <a16:creationId xmlns="" xmlns:a16="http://schemas.microsoft.com/office/drawing/2014/main" id="{796ADA52-9A6C-7075-9AE7-7A1691195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802" y="2808512"/>
            <a:ext cx="1714499" cy="152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57061358-DCD8-9867-303E-8CBB3125949D}"/>
              </a:ext>
            </a:extLst>
          </p:cNvPr>
          <p:cNvSpPr txBox="1"/>
          <p:nvPr/>
        </p:nvSpPr>
        <p:spPr>
          <a:xfrm>
            <a:off x="3684135" y="73996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 désert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88C35721-3484-B584-7B0B-7DE026ADD85A}"/>
              </a:ext>
            </a:extLst>
          </p:cNvPr>
          <p:cNvSpPr txBox="1"/>
          <p:nvPr/>
        </p:nvSpPr>
        <p:spPr>
          <a:xfrm>
            <a:off x="1393030" y="73996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 lac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E3577CF0-97A2-FE7C-2DB2-B24DBD043F6E}"/>
              </a:ext>
            </a:extLst>
          </p:cNvPr>
          <p:cNvSpPr txBox="1"/>
          <p:nvPr/>
        </p:nvSpPr>
        <p:spPr>
          <a:xfrm>
            <a:off x="6054838" y="749175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 barrage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2A7F9800-6EA5-8EDD-3F9A-EDA13D32B4B4}"/>
              </a:ext>
            </a:extLst>
          </p:cNvPr>
          <p:cNvSpPr txBox="1"/>
          <p:nvPr/>
        </p:nvSpPr>
        <p:spPr>
          <a:xfrm>
            <a:off x="5038382" y="4353498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Une rivière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F8C5A6DB-13BD-CB45-CB14-3BCD4A95BF92}"/>
              </a:ext>
            </a:extLst>
          </p:cNvPr>
          <p:cNvSpPr txBox="1"/>
          <p:nvPr/>
        </p:nvSpPr>
        <p:spPr>
          <a:xfrm>
            <a:off x="2670741" y="4353498"/>
            <a:ext cx="1557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Une forêt</a:t>
            </a:r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9" name="Google Shape;656;p54">
            <a:extLst>
              <a:ext uri="{FF2B5EF4-FFF2-40B4-BE49-F238E27FC236}">
                <a16:creationId xmlns="" xmlns:a16="http://schemas.microsoft.com/office/drawing/2014/main" id="{C9271056-0235-38C6-BF96-CE31F918D7B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28975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2254EFC-6733-A9F5-E208-95F12752C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8A0BE92E-8302-D593-82FA-03D91778E5E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4BC09A2-6A2B-E227-7EFA-C0B3F715D0D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82C816C8-1D8B-A5AB-3157-A6973846823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47D1DC20-71A0-422F-3F6E-4A41C8C4F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921E89F9-46BF-5CB8-0BAB-91AD2FE53570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lire ces mots et expressions à haute voix. Suiez attentivement.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0697DD7E-CF06-7572-818D-C2849C9EBDC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Lire distinctement. Donner un modèle de lecture de ces mots.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F2C3AC2D-E405-2871-D1B8-3DA0C4490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86" y="1317594"/>
            <a:ext cx="7931865" cy="250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78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458785C-8E7F-FE8B-0659-76C1123FA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ED19AA91-3ED2-924D-D617-0E7D33EC0555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7EB3EEF-5A3A-572B-630F-BABFEBA99AE7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4F84ABAB-BAF2-1485-D523-0D8622508B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85515098-2936-7328-CFA5-CC4FD778CD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A64FA7C2-39A9-CF06-96E6-1EF46D4222ED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lire ces mots et expressions à haute voix. Suiez attentivement.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40BB2F0F-965D-41BE-ED25-533430060000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b="1" dirty="0">
                <a:latin typeface="Calibri"/>
              </a:rPr>
              <a:t>Montrer que ces mots servent à décrire des écosystèmes</a:t>
            </a:r>
            <a:endParaRPr lang="fr-FR" sz="1400" dirty="0">
              <a:solidFill>
                <a:srgbClr val="E7E6E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5F278C6D-6312-FE9D-244B-3DA0FD813D88}"/>
              </a:ext>
            </a:extLst>
          </p:cNvPr>
          <p:cNvSpPr txBox="1"/>
          <p:nvPr/>
        </p:nvSpPr>
        <p:spPr>
          <a:xfrm>
            <a:off x="1262324" y="3930704"/>
            <a:ext cx="5873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b="1" dirty="0">
                <a:latin typeface="Calibri"/>
              </a:rPr>
              <a:t>Ces mots servent à décrire des écosystèmes.</a:t>
            </a:r>
            <a:endParaRPr lang="fr-FR" b="1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2C3AC2D-E405-2871-D1B8-3DA0C4490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86" y="1317594"/>
            <a:ext cx="7931865" cy="250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70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85A173A-2648-3D00-9D66-D29B76B89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61F3931F-42C7-B35D-6F85-ED59F1B67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AFD2811B-EFA3-DD75-A108-F27B6BC3F05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 Trouvez les antonymes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( le contraire</a:t>
            </a: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) de ces expressions.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51CD2326-3336-22E6-CEB0-88EEFF236C2E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Désigner au hasard quelques élèves. Demander de justifier la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="" xmlns:a16="http://schemas.microsoft.com/office/drawing/2014/main" id="{EA8BB662-4CC8-C68B-C24A-BBC70F7721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235029"/>
              </p:ext>
            </p:extLst>
          </p:nvPr>
        </p:nvGraphicFramePr>
        <p:xfrm>
          <a:off x="1082710" y="1666421"/>
          <a:ext cx="691829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9145">
                  <a:extLst>
                    <a:ext uri="{9D8B030D-6E8A-4147-A177-3AD203B41FA5}">
                      <a16:colId xmlns="" xmlns:a16="http://schemas.microsoft.com/office/drawing/2014/main" val="1004817947"/>
                    </a:ext>
                  </a:extLst>
                </a:gridCol>
                <a:gridCol w="3459145">
                  <a:extLst>
                    <a:ext uri="{9D8B030D-6E8A-4147-A177-3AD203B41FA5}">
                      <a16:colId xmlns="" xmlns:a16="http://schemas.microsoft.com/office/drawing/2014/main" val="960207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Antonyme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58788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sol fertile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sol …………………………………..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0445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animal aquatique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animal ……………………………..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60002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climat humide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climat ………………………………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7743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Une végétation riche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Une végétation ……………………….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09335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995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2D9184D-9952-266F-59E8-D5F9F49DC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5E52E853-D310-295F-3FB2-A08A8A916A6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Réponses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attendues :</a:t>
            </a: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D64964A4-E6C6-FAD6-6CF1-B82E94C1CFF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recopier les réponses dans les livrets.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="" xmlns:a16="http://schemas.microsoft.com/office/drawing/2014/main" id="{68986D00-F055-EDCA-4786-8C01B2887A9A}"/>
              </a:ext>
            </a:extLst>
          </p:cNvPr>
          <p:cNvGraphicFramePr>
            <a:graphicFrameLocks noGrp="1"/>
          </p:cNvGraphicFramePr>
          <p:nvPr/>
        </p:nvGraphicFramePr>
        <p:xfrm>
          <a:off x="1082710" y="1666421"/>
          <a:ext cx="691829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9145">
                  <a:extLst>
                    <a:ext uri="{9D8B030D-6E8A-4147-A177-3AD203B41FA5}">
                      <a16:colId xmlns="" xmlns:a16="http://schemas.microsoft.com/office/drawing/2014/main" val="1004817947"/>
                    </a:ext>
                  </a:extLst>
                </a:gridCol>
                <a:gridCol w="3459145">
                  <a:extLst>
                    <a:ext uri="{9D8B030D-6E8A-4147-A177-3AD203B41FA5}">
                      <a16:colId xmlns="" xmlns:a16="http://schemas.microsoft.com/office/drawing/2014/main" val="960207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Antonyme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58788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sol fertile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sol …………………………………..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0445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animal aquatique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animal ……………………………..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60002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climat humide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climat ………………………………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7743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Une végétation riche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Une végétation ……………………….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09335120"/>
                  </a:ext>
                </a:extLst>
              </a:tr>
            </a:tbl>
          </a:graphicData>
        </a:graphic>
      </p:graphicFrame>
      <p:pic>
        <p:nvPicPr>
          <p:cNvPr id="2" name="Google Shape;656;p54">
            <a:extLst>
              <a:ext uri="{FF2B5EF4-FFF2-40B4-BE49-F238E27FC236}">
                <a16:creationId xmlns="" xmlns:a16="http://schemas.microsoft.com/office/drawing/2014/main" id="{C147B6B9-22DE-659E-1C6B-864F541D3E1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244DBFDD-756A-32C1-215A-089EC45354C7}"/>
              </a:ext>
            </a:extLst>
          </p:cNvPr>
          <p:cNvSpPr txBox="1"/>
          <p:nvPr/>
        </p:nvSpPr>
        <p:spPr>
          <a:xfrm>
            <a:off x="5441498" y="1991116"/>
            <a:ext cx="197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stérile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4827A123-B35A-1476-0928-1A401256948A}"/>
              </a:ext>
            </a:extLst>
          </p:cNvPr>
          <p:cNvSpPr txBox="1"/>
          <p:nvPr/>
        </p:nvSpPr>
        <p:spPr>
          <a:xfrm>
            <a:off x="5610226" y="2360448"/>
            <a:ext cx="197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terrestre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D4EBAB05-9BBA-E03F-B5AD-0A8EB7DAE8AF}"/>
              </a:ext>
            </a:extLst>
          </p:cNvPr>
          <p:cNvSpPr txBox="1"/>
          <p:nvPr/>
        </p:nvSpPr>
        <p:spPr>
          <a:xfrm>
            <a:off x="5610226" y="2729780"/>
            <a:ext cx="197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sec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48ACE0F7-1D70-3B0B-803E-22D3B9846B66}"/>
              </a:ext>
            </a:extLst>
          </p:cNvPr>
          <p:cNvSpPr txBox="1"/>
          <p:nvPr/>
        </p:nvSpPr>
        <p:spPr>
          <a:xfrm>
            <a:off x="5798005" y="3113297"/>
            <a:ext cx="197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riche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08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6F5DD10-3874-46E2-81BA-925AFFBF4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32E83F27-1EB3-604B-EDD6-9A378689E3EE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DA6089B-9493-3EC4-9005-9826B2041E7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77416B3E-EA64-767B-1CD0-3B2513DD7E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7FFF3EAE-A2AD-8728-17C0-C22D019DD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C137DC98-537E-EE1D-0AF7-CF7978AB0CB9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vous montrer comment utiliser ces mots pour produire des phrases.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9DD636C4-EC50-7701-9D3B-D9EEF34E806E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b="1" dirty="0">
                <a:latin typeface="Calibri"/>
              </a:rPr>
              <a:t>Lire à haute voix l’exemple donné. Désigner quelques élèves pour lire ces phrases à haute voix.</a:t>
            </a:r>
            <a:endParaRPr lang="fr-FR" sz="1400" dirty="0">
              <a:solidFill>
                <a:srgbClr val="E7E6E6">
                  <a:lumMod val="75000"/>
                </a:srgbClr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8768A757-24B8-DEC1-0D9B-B5DA55F24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701" y="1382051"/>
            <a:ext cx="6001245" cy="262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25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=""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1" y="1109153"/>
            <a:ext cx="6796798" cy="33519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b="0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Décrire des écosyst</a:t>
            </a:r>
            <a:r>
              <a:rPr lang="fr-FR" sz="1400" kern="0" dirty="0">
                <a:latin typeface="Calibri"/>
                <a:ea typeface="Calibri"/>
                <a:cs typeface="Calibri"/>
              </a:rPr>
              <a:t>èmes.</a:t>
            </a:r>
            <a:r>
              <a:rPr lang="fr-FR" sz="1400" dirty="0"/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=""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059836"/>
            <a:ext cx="1349096" cy="39982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=""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1576621"/>
            <a:ext cx="6796799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Comparer des écosystèmes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=""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1576621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=""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2489967"/>
            <a:ext cx="6796799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Comparer des animaux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=""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2505283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=""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033294"/>
            <a:ext cx="6796799" cy="3464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Décrire des animaux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=""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033294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=""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=""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88;p29">
            <a:extLst>
              <a:ext uri="{FF2B5EF4-FFF2-40B4-BE49-F238E27FC236}">
                <a16:creationId xmlns="" xmlns:a16="http://schemas.microsoft.com/office/drawing/2014/main" id="{D4AD3B4F-6E41-B505-A396-A8625EA53536}"/>
              </a:ext>
            </a:extLst>
          </p:cNvPr>
          <p:cNvSpPr/>
          <p:nvPr/>
        </p:nvSpPr>
        <p:spPr>
          <a:xfrm>
            <a:off x="2023110" y="3000099"/>
            <a:ext cx="6796799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Identifier la variable dépendante et la variable indépendante</a:t>
            </a:r>
          </a:p>
        </p:txBody>
      </p:sp>
      <p:sp>
        <p:nvSpPr>
          <p:cNvPr id="11" name="Google Shape;289;p29">
            <a:extLst>
              <a:ext uri="{FF2B5EF4-FFF2-40B4-BE49-F238E27FC236}">
                <a16:creationId xmlns="" xmlns:a16="http://schemas.microsoft.com/office/drawing/2014/main" id="{CF1258C4-1453-5B04-CD03-CC344D31DC7F}"/>
              </a:ext>
            </a:extLst>
          </p:cNvPr>
          <p:cNvSpPr/>
          <p:nvPr/>
        </p:nvSpPr>
        <p:spPr>
          <a:xfrm>
            <a:off x="434047" y="3000099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5</a:t>
            </a:r>
          </a:p>
        </p:txBody>
      </p:sp>
      <p:sp>
        <p:nvSpPr>
          <p:cNvPr id="13" name="Google Shape;290;p29">
            <a:extLst>
              <a:ext uri="{FF2B5EF4-FFF2-40B4-BE49-F238E27FC236}">
                <a16:creationId xmlns="" xmlns:a16="http://schemas.microsoft.com/office/drawing/2014/main" id="{01447B22-3359-A8E9-47D0-52BCCA63B4CE}"/>
              </a:ext>
            </a:extLst>
          </p:cNvPr>
          <p:cNvSpPr/>
          <p:nvPr/>
        </p:nvSpPr>
        <p:spPr>
          <a:xfrm>
            <a:off x="2023110" y="3915773"/>
            <a:ext cx="6796799" cy="3464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Lire un graphique en courbe simple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="" xmlns:a16="http://schemas.microsoft.com/office/drawing/2014/main" id="{FD2F55AC-E5D2-01E9-CFA8-87FC143446B6}"/>
              </a:ext>
            </a:extLst>
          </p:cNvPr>
          <p:cNvSpPr/>
          <p:nvPr/>
        </p:nvSpPr>
        <p:spPr>
          <a:xfrm>
            <a:off x="434047" y="3931088"/>
            <a:ext cx="1349096" cy="34643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7</a:t>
            </a:r>
          </a:p>
        </p:txBody>
      </p:sp>
      <p:sp>
        <p:nvSpPr>
          <p:cNvPr id="17" name="Google Shape;292;p29">
            <a:extLst>
              <a:ext uri="{FF2B5EF4-FFF2-40B4-BE49-F238E27FC236}">
                <a16:creationId xmlns="" xmlns:a16="http://schemas.microsoft.com/office/drawing/2014/main" id="{C5B3F8F1-4E55-61BB-9568-B00555BC0099}"/>
              </a:ext>
            </a:extLst>
          </p:cNvPr>
          <p:cNvSpPr/>
          <p:nvPr/>
        </p:nvSpPr>
        <p:spPr>
          <a:xfrm>
            <a:off x="2023110" y="3484534"/>
            <a:ext cx="6796799" cy="3464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Lire un tableau simple</a:t>
            </a:r>
          </a:p>
        </p:txBody>
      </p:sp>
      <p:sp>
        <p:nvSpPr>
          <p:cNvPr id="18" name="Google Shape;293;p29">
            <a:extLst>
              <a:ext uri="{FF2B5EF4-FFF2-40B4-BE49-F238E27FC236}">
                <a16:creationId xmlns="" xmlns:a16="http://schemas.microsoft.com/office/drawing/2014/main" id="{E3A6D36A-7D87-F1E5-DF5C-02C11445D385}"/>
              </a:ext>
            </a:extLst>
          </p:cNvPr>
          <p:cNvSpPr/>
          <p:nvPr/>
        </p:nvSpPr>
        <p:spPr>
          <a:xfrm>
            <a:off x="434047" y="3484534"/>
            <a:ext cx="1349096" cy="3778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="" xmlns:a16="http://schemas.microsoft.com/office/drawing/2014/main" id="{C1D888DD-2FD4-7846-F2AD-4254DBC0E092}"/>
              </a:ext>
            </a:extLst>
          </p:cNvPr>
          <p:cNvSpPr/>
          <p:nvPr/>
        </p:nvSpPr>
        <p:spPr>
          <a:xfrm>
            <a:off x="2023110" y="4346227"/>
            <a:ext cx="6796799" cy="34643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="" xmlns:a16="http://schemas.microsoft.com/office/drawing/2014/main" id="{E2C194D6-B9F1-23DE-C77B-8E0E891F37C6}"/>
              </a:ext>
            </a:extLst>
          </p:cNvPr>
          <p:cNvSpPr/>
          <p:nvPr/>
        </p:nvSpPr>
        <p:spPr>
          <a:xfrm>
            <a:off x="434047" y="4361542"/>
            <a:ext cx="1349096" cy="34643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8</a:t>
            </a:r>
          </a:p>
        </p:txBody>
      </p:sp>
    </p:spTree>
    <p:extLst>
      <p:ext uri="{BB962C8B-B14F-4D97-AF65-F5344CB8AC3E}">
        <p14:creationId xmlns:p14="http://schemas.microsoft.com/office/powerpoint/2010/main" val="2811226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13DA36B-736F-FCD4-A63D-EA0BACCF9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="" xmlns:a16="http://schemas.microsoft.com/office/drawing/2014/main" id="{8768A757-24B8-DEC1-0D9B-B5DA55F2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701" y="1382051"/>
            <a:ext cx="6001245" cy="262642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D59D96FD-03D0-DC1B-30B0-ADC9E64790F6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D9533B9-A8AB-92F8-8022-306ADFECFEF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C73DCB87-E3BC-857C-E912-2B752AC948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A7EA8E5A-07B0-50D9-90AE-8B9C501ECC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5FF660AA-E8EB-F0CD-40A1-7F7077621B71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Ce paragraphe décrit un écosystème : la forêt.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BD17E617-4B5A-E426-E8B5-D7D38B2DB09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b="1" dirty="0">
                <a:latin typeface="Calibri"/>
              </a:rPr>
              <a:t>Montrer que la végétation dans cette forêt est riche. Il y a aussi des animaux terrestres.</a:t>
            </a:r>
            <a:endParaRPr lang="fr-FR" sz="1400" dirty="0">
              <a:solidFill>
                <a:srgbClr val="E7E6E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1ADFD480-69D9-771F-65B0-3BC0989E55E0}"/>
              </a:ext>
            </a:extLst>
          </p:cNvPr>
          <p:cNvSpPr txBox="1"/>
          <p:nvPr/>
        </p:nvSpPr>
        <p:spPr>
          <a:xfrm>
            <a:off x="1254701" y="4158525"/>
            <a:ext cx="5873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b="1" dirty="0">
                <a:latin typeface="Calibri"/>
              </a:rPr>
              <a:t>Ces mots servent à décrire des écosystèmes.</a:t>
            </a:r>
            <a:endParaRPr lang="fr-FR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Encre 7">
                <a:extLst>
                  <a:ext uri="{FF2B5EF4-FFF2-40B4-BE49-F238E27FC236}">
                    <a16:creationId xmlns="" xmlns:a16="http://schemas.microsoft.com/office/drawing/2014/main" id="{052526F4-36BD-074A-3247-201FB5A05BB7}"/>
                  </a:ext>
                </a:extLst>
              </p14:cNvPr>
              <p14:cNvContentPartPr/>
              <p14:nvPr/>
            </p14:nvContentPartPr>
            <p14:xfrm>
              <a:off x="5658777" y="2343726"/>
              <a:ext cx="408600" cy="8280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052526F4-36BD-074A-3247-201FB5A05BB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86777" y="2199726"/>
                <a:ext cx="552600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Encre 10">
                <a:extLst>
                  <a:ext uri="{FF2B5EF4-FFF2-40B4-BE49-F238E27FC236}">
                    <a16:creationId xmlns="" xmlns:a16="http://schemas.microsoft.com/office/drawing/2014/main" id="{40BE500A-9163-716B-D6D9-4A6B3ED5E378}"/>
                  </a:ext>
                </a:extLst>
              </p14:cNvPr>
              <p14:cNvContentPartPr/>
              <p14:nvPr/>
            </p14:nvContentPartPr>
            <p14:xfrm>
              <a:off x="5012902" y="2669050"/>
              <a:ext cx="906480" cy="165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40BE500A-9163-716B-D6D9-4A6B3ED5E3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40902" y="2521850"/>
                <a:ext cx="1050480" cy="3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Encre 12">
                <a:extLst>
                  <a:ext uri="{FF2B5EF4-FFF2-40B4-BE49-F238E27FC236}">
                    <a16:creationId xmlns="" xmlns:a16="http://schemas.microsoft.com/office/drawing/2014/main" id="{CE4B8C28-0D94-9181-55A5-48C5BAC10FBC}"/>
                  </a:ext>
                </a:extLst>
              </p14:cNvPr>
              <p14:cNvContentPartPr/>
              <p14:nvPr/>
            </p14:nvContentPartPr>
            <p14:xfrm>
              <a:off x="6464624" y="2662142"/>
              <a:ext cx="392400" cy="3312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CE4B8C28-0D94-9181-55A5-48C5BAC10FB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92624" y="2518142"/>
                <a:ext cx="536400" cy="3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Encre 14">
                <a:extLst>
                  <a:ext uri="{FF2B5EF4-FFF2-40B4-BE49-F238E27FC236}">
                    <a16:creationId xmlns="" xmlns:a16="http://schemas.microsoft.com/office/drawing/2014/main" id="{55E1EB83-8495-FCBB-B71F-4C18359F54A6}"/>
                  </a:ext>
                </a:extLst>
              </p14:cNvPr>
              <p14:cNvContentPartPr/>
              <p14:nvPr/>
            </p14:nvContentPartPr>
            <p14:xfrm>
              <a:off x="5648144" y="3308975"/>
              <a:ext cx="816480" cy="36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55E1EB83-8495-FCBB-B71F-4C18359F54A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576144" y="3164975"/>
                <a:ext cx="96048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" name="Encre 16">
                <a:extLst>
                  <a:ext uri="{FF2B5EF4-FFF2-40B4-BE49-F238E27FC236}">
                    <a16:creationId xmlns="" xmlns:a16="http://schemas.microsoft.com/office/drawing/2014/main" id="{E93F5CB4-E10F-3B52-5E36-885F53EF5060}"/>
                  </a:ext>
                </a:extLst>
              </p14:cNvPr>
              <p14:cNvContentPartPr/>
              <p14:nvPr/>
            </p14:nvContentPartPr>
            <p14:xfrm>
              <a:off x="4571999" y="3267748"/>
              <a:ext cx="881807" cy="79596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E93F5CB4-E10F-3B52-5E36-885F53EF506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499985" y="3123683"/>
                <a:ext cx="1025834" cy="36772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6564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30378DA-F70F-0D0E-3900-EE09D9743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4A90EC72-B1D4-DC08-9D77-E66599932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001E26BC-2681-6F10-0571-1CFD067017C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nous allons décrire ensemble cet écosystème.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362FC5BB-510B-C742-9F8F-B471CBBF1D5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Désigner les élèves hésitants. Demander de justifier la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EB32EA6B-D389-8D07-3BE1-76F07A301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286" y="1507301"/>
            <a:ext cx="6392849" cy="249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99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C979CD1-77B3-10A1-70B0-D4CD37F1F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3BA191C4-80FD-0590-A9B5-9A62E769863B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attendue :</a:t>
            </a: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441FFE52-36C8-4ACA-FA44-99F853D5FDB1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recopier les réponses dans les livrets.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EB32EA6B-D389-8D07-3BE1-76F07A301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86" y="1507301"/>
            <a:ext cx="6392849" cy="249823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7A7DCD24-00E2-6C9C-E10B-7F88A8332F6F}"/>
              </a:ext>
            </a:extLst>
          </p:cNvPr>
          <p:cNvSpPr txBox="1"/>
          <p:nvPr/>
        </p:nvSpPr>
        <p:spPr>
          <a:xfrm>
            <a:off x="4682747" y="1837104"/>
            <a:ext cx="197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un désert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8BDB4B04-5E75-6DEA-97C4-14400E51BD02}"/>
              </a:ext>
            </a:extLst>
          </p:cNvPr>
          <p:cNvSpPr txBox="1"/>
          <p:nvPr/>
        </p:nvSpPr>
        <p:spPr>
          <a:xfrm>
            <a:off x="5688925" y="2248445"/>
            <a:ext cx="197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sec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34FB5223-3900-5914-2B1A-08B9E50E2A70}"/>
              </a:ext>
            </a:extLst>
          </p:cNvPr>
          <p:cNvSpPr txBox="1"/>
          <p:nvPr/>
        </p:nvSpPr>
        <p:spPr>
          <a:xfrm>
            <a:off x="5229417" y="2591810"/>
            <a:ext cx="197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stérile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0B6242C2-0A46-6E1B-899E-D0CF1AE52370}"/>
              </a:ext>
            </a:extLst>
          </p:cNvPr>
          <p:cNvSpPr txBox="1"/>
          <p:nvPr/>
        </p:nvSpPr>
        <p:spPr>
          <a:xfrm>
            <a:off x="5937389" y="2976731"/>
            <a:ext cx="197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pauvre</a:t>
            </a:r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2" name="Google Shape;656;p54">
            <a:extLst>
              <a:ext uri="{FF2B5EF4-FFF2-40B4-BE49-F238E27FC236}">
                <a16:creationId xmlns="" xmlns:a16="http://schemas.microsoft.com/office/drawing/2014/main" id="{48825947-CFB3-2E8A-A02C-95A9BF32A54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157991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B72AC3F-279B-D180-796E-7E5B118E1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79C3EE4C-6632-174C-19A3-EB68513705F6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c’est à votre tour de décrire cet écosystème. Travaillez en binômes.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1E27C16F-6F41-4AC9-22DC-63C9E0E3FBCB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Choisir 2 binômes et leur demander de faire des lectures devant la classe.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="" xmlns:a16="http://schemas.microsoft.com/office/drawing/2014/main" id="{D2DA7AAA-AF1F-A531-61F6-5A68FC9D83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1026" name="Picture 2" descr="Image générée">
            <a:extLst>
              <a:ext uri="{FF2B5EF4-FFF2-40B4-BE49-F238E27FC236}">
                <a16:creationId xmlns="" xmlns:a16="http://schemas.microsoft.com/office/drawing/2014/main" id="{910CF7B8-814B-0B8E-1FF0-4EA82B501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18" y="1509208"/>
            <a:ext cx="3187625" cy="212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31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8B33394-162C-9FDD-CD37-A8CF69151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473D5B59-EA52-D00D-46E0-7CA7341B94BC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attendue</a:t>
            </a:r>
            <a:r>
              <a:rPr lang="ar-MA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</a:t>
            </a:r>
            <a:r>
              <a:rPr lang="fr-FR" altLang="fr-FR" sz="1400" b="1" dirty="0" smtClean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:</a:t>
            </a: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58C44F10-054F-204C-E46E-82E09F5956A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endParaRPr lang="fr-FR" sz="1400" dirty="0">
              <a:solidFill>
                <a:srgbClr val="E7E6E6">
                  <a:lumMod val="75000"/>
                </a:srgbClr>
              </a:solidFill>
              <a:latin typeface="Calibri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="" xmlns:a16="http://schemas.microsoft.com/office/drawing/2014/main" id="{7F8F8D58-E40A-AA3F-F4E8-F854D201C6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1026" name="Picture 2" descr="Image générée">
            <a:extLst>
              <a:ext uri="{FF2B5EF4-FFF2-40B4-BE49-F238E27FC236}">
                <a16:creationId xmlns="" xmlns:a16="http://schemas.microsoft.com/office/drawing/2014/main" id="{93C53C1C-FD1A-71E8-6A83-97387FD35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0" y="1338944"/>
            <a:ext cx="3443023" cy="229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B14F8C77-BB1B-6656-C99F-D912628AAF98}"/>
              </a:ext>
            </a:extLst>
          </p:cNvPr>
          <p:cNvSpPr txBox="1"/>
          <p:nvPr/>
        </p:nvSpPr>
        <p:spPr>
          <a:xfrm>
            <a:off x="4243054" y="1634617"/>
            <a:ext cx="4261825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C’est ………………………………………….. 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altLang="fr-FR" b="1" dirty="0">
                <a:solidFill>
                  <a:srgbClr val="0070C0"/>
                </a:solidFill>
                <a:latin typeface="Calibri" panose="020F0502020204030204"/>
              </a:rPr>
              <a:t>La végétation est ………………………… 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Le climat est ………………………………..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Il y a des …………………………………….. .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28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=""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33027" y="17417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vous travaillez seuls. Décrivez cet écosystème en utilisant les mots appris.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="" xmlns:a16="http://schemas.microsoft.com/office/drawing/2014/main" id="{63A314E2-9A07-0F96-51AE-06FACE9D4B4C}"/>
              </a:ext>
            </a:extLst>
          </p:cNvPr>
          <p:cNvSpPr txBox="1">
            <a:spLocks/>
          </p:cNvSpPr>
          <p:nvPr/>
        </p:nvSpPr>
        <p:spPr>
          <a:xfrm>
            <a:off x="829080" y="514990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travailler individuellement.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="" xmlns:a16="http://schemas.microsoft.com/office/drawing/2014/main" id="{F6C2B3EC-BE09-8EA3-4A68-FF06F14475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81685B6C-03B2-BCEC-AA67-401D0E8575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322" y="1331086"/>
            <a:ext cx="6484267" cy="264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07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F3DF52A-7242-8802-092B-DBFC76F7F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="" xmlns:a16="http://schemas.microsoft.com/office/drawing/2014/main" id="{356E6663-2EF4-4664-9C10-671AD664C7BF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D810F914-E8C8-14F3-41C7-3EEE719EB7FE}"/>
              </a:ext>
            </a:extLst>
          </p:cNvPr>
          <p:cNvSpPr txBox="1"/>
          <p:nvPr/>
        </p:nvSpPr>
        <p:spPr>
          <a:xfrm>
            <a:off x="833027" y="17417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Réponse attendue.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="" xmlns:a16="http://schemas.microsoft.com/office/drawing/2014/main" id="{10718696-05BB-0C89-0984-24E0F65B1308}"/>
              </a:ext>
            </a:extLst>
          </p:cNvPr>
          <p:cNvSpPr txBox="1">
            <a:spLocks/>
          </p:cNvSpPr>
          <p:nvPr/>
        </p:nvSpPr>
        <p:spPr>
          <a:xfrm>
            <a:off x="829080" y="514990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travailler individuellement.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="" xmlns:a16="http://schemas.microsoft.com/office/drawing/2014/main" id="{CDD4A8DD-24CC-D731-A5C2-150301BB8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81685B6C-03B2-BCEC-AA67-401D0E8575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322" y="1331086"/>
            <a:ext cx="6484267" cy="26454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B8FD6E1F-36A9-A1F7-10C5-DE00B452FE07}"/>
              </a:ext>
            </a:extLst>
          </p:cNvPr>
          <p:cNvSpPr txBox="1"/>
          <p:nvPr/>
        </p:nvSpPr>
        <p:spPr>
          <a:xfrm>
            <a:off x="4131413" y="1578973"/>
            <a:ext cx="3872244" cy="1713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altLang="fr-FR" sz="1800" b="1" dirty="0">
                <a:solidFill>
                  <a:srgbClr val="0070C0"/>
                </a:solidFill>
                <a:latin typeface="Calibri" panose="020F0502020204030204"/>
              </a:rPr>
              <a:t>C’est une rivière.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altLang="fr-FR" b="1" dirty="0">
                <a:solidFill>
                  <a:srgbClr val="0070C0"/>
                </a:solidFill>
                <a:latin typeface="Calibri" panose="020F0502020204030204"/>
              </a:rPr>
              <a:t>La végétation est riche.</a:t>
            </a:r>
            <a:endParaRPr lang="fr-FR" altLang="fr-FR" sz="1800" b="1" dirty="0">
              <a:solidFill>
                <a:srgbClr val="0070C0"/>
              </a:solidFill>
              <a:latin typeface="Calibri" panose="020F0502020204030204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0070C0"/>
                </a:solidFill>
                <a:latin typeface="Calibri" panose="020F0502020204030204"/>
              </a:rPr>
              <a:t>Il y a des animaux aquatiques comme les poissons.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6884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=""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=""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=""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=""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=""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=""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=""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3CC8E78-4B8F-246E-23A6-D215FFA45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B87DD153-7E33-A778-7A47-C7A2FF2D7B81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 Qui peut me rappeler ce que nous avons appris aujourd’hui ?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CAC56C4D-6F76-4259-3CCE-F4FBA54C4F08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59156A88-1995-F63E-237F-68F912B3DD5F}"/>
              </a:ext>
            </a:extLst>
          </p:cNvPr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2. Nous avons aussi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ACBF0173-5255-172C-E10B-8624A2DB2B1F}"/>
              </a:ext>
            </a:extLst>
          </p:cNvPr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1. Aujourd’hui, nous avons appris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BEAB7CC-F614-BEC7-5E31-36F2D68442A2}"/>
              </a:ext>
            </a:extLst>
          </p:cNvPr>
          <p:cNvSpPr/>
          <p:nvPr/>
        </p:nvSpPr>
        <p:spPr>
          <a:xfrm>
            <a:off x="943335" y="1621793"/>
            <a:ext cx="73874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C5DC59D-280F-D914-9C8C-A5C43AF5689D}"/>
              </a:ext>
            </a:extLst>
          </p:cNvPr>
          <p:cNvSpPr/>
          <p:nvPr/>
        </p:nvSpPr>
        <p:spPr>
          <a:xfrm>
            <a:off x="943336" y="3335964"/>
            <a:ext cx="738740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B9680773-B8EE-D476-AACF-385FB2517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059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AA518BD-AE75-091C-96A5-73A279ECC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 Qui peut me rappeler ce que nous avons appris aujourd’hui ?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45B66E0F-8107-F0B0-3561-747520696F0C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Demander aux élèves de recopier la synthèse dans les cahiers.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DBA8AA1A-3612-2CA5-7A33-2965B7FB61D9}"/>
              </a:ext>
            </a:extLst>
          </p:cNvPr>
          <p:cNvSpPr txBox="1"/>
          <p:nvPr/>
        </p:nvSpPr>
        <p:spPr>
          <a:xfrm>
            <a:off x="206939" y="2480984"/>
            <a:ext cx="7634702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/>
              <a:t>2. Nous avons aussi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EEEDB5EC-FFBC-0AF9-4CDE-8006326854FD}"/>
              </a:ext>
            </a:extLst>
          </p:cNvPr>
          <p:cNvSpPr txBox="1"/>
          <p:nvPr/>
        </p:nvSpPr>
        <p:spPr>
          <a:xfrm>
            <a:off x="206939" y="1048475"/>
            <a:ext cx="7634702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457200" indent="-457200">
              <a:buAutoNum type="arabicPeriod"/>
            </a:pPr>
            <a:r>
              <a:rPr lang="fr-FR" b="1" dirty="0"/>
              <a:t>Aujourd’hui, nous avons appris :</a:t>
            </a: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2522451F-962A-40BC-8865-0997D4787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25607" y="1515404"/>
            <a:ext cx="760213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Quelques écosystèmes : 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désert, le lac, le </a:t>
            </a:r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barrage,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la rivière, la forêt</a:t>
            </a:r>
            <a:r>
              <a:rPr lang="fr-FR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79C5207D-CE3A-8B50-9DAC-1E4D3BB9BE3B}"/>
              </a:ext>
            </a:extLst>
          </p:cNvPr>
          <p:cNvSpPr txBox="1"/>
          <p:nvPr/>
        </p:nvSpPr>
        <p:spPr>
          <a:xfrm>
            <a:off x="325607" y="2912445"/>
            <a:ext cx="7602133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sol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fertile</a:t>
            </a:r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# Un sol </a:t>
            </a:r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stérile</a:t>
            </a:r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animal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aquatique</a:t>
            </a:r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#  Un animal </a:t>
            </a:r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terrestre</a:t>
            </a:r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climat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humide</a:t>
            </a:r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#  un climat </a:t>
            </a:r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</a:t>
            </a:r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végétation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riche</a:t>
            </a:r>
            <a:r>
              <a:rPr lang="fr-FR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# Une végétation </a:t>
            </a:r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pauvre</a:t>
            </a:r>
            <a:r>
              <a:rPr lang="fr-FR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61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=""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=""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=""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=""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=""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=""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5">
            <a:extLst>
              <a:ext uri="{FF2B5EF4-FFF2-40B4-BE49-F238E27FC236}">
                <a16:creationId xmlns="" xmlns:a16="http://schemas.microsoft.com/office/drawing/2014/main" id="{2A034354-09DB-A097-6EC3-FB4E24BFB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315" y="1200516"/>
            <a:ext cx="3418169" cy="12336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F2B281CB-D9D9-AFE0-F8E4-59B8F4F148FF}"/>
              </a:ext>
            </a:extLst>
          </p:cNvPr>
          <p:cNvSpPr txBox="1"/>
          <p:nvPr/>
        </p:nvSpPr>
        <p:spPr>
          <a:xfrm>
            <a:off x="728918" y="3220954"/>
            <a:ext cx="7558605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p. 31 du livret.</a:t>
            </a:r>
          </a:p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au défi proposé à la page 31 du livret.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="" xmlns:a16="http://schemas.microsoft.com/office/drawing/2014/main" id="{9DD86C8A-219F-EE6C-6CC0-F38AD5DC0F52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N’oubliez pas de faire ces activités à la maison.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="" xmlns:a16="http://schemas.microsoft.com/office/drawing/2014/main" id="{B3BAEB37-980D-8980-E621-27A08318E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=""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=""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61585" y="318412"/>
            <a:ext cx="7620829" cy="3529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33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defTabSz="342900"/>
            <a:r>
              <a:rPr lang="fr-MA" sz="1400" b="1" kern="1200" dirty="0">
                <a:solidFill>
                  <a:srgbClr val="E7E6E6">
                    <a:lumMod val="50000"/>
                  </a:srgbClr>
                </a:solidFill>
                <a:ea typeface="+mn-ea"/>
                <a:cs typeface="+mn-cs"/>
              </a:rPr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=""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=""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=""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=""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=""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=""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=""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=""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=""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=""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=""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=""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=""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=""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=""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=""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=""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=""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=""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=""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21935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=""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=""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=""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=""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=""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=""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=""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=""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=""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=""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033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=""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=""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=""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=""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=""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=""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=""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=""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=""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=""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=""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=""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=""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=""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=""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1690652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=""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656;p54">
            <a:extLst>
              <a:ext uri="{FF2B5EF4-FFF2-40B4-BE49-F238E27FC236}">
                <a16:creationId xmlns=""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283975" y="96987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Google Shape;2054;p38">
            <a:extLst>
              <a:ext uri="{FF2B5EF4-FFF2-40B4-BE49-F238E27FC236}">
                <a16:creationId xmlns=""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778486" y="1926482"/>
            <a:ext cx="7896839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Décrire des écosystèmes.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=""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7" y="1869523"/>
            <a:ext cx="604158" cy="604158"/>
          </a:xfrm>
          <a:prstGeom prst="rect">
            <a:avLst/>
          </a:prstGeom>
          <a:ln>
            <a:noFill/>
          </a:ln>
        </p:spPr>
      </p:pic>
      <p:sp>
        <p:nvSpPr>
          <p:cNvPr id="17" name="ZoneTexte 4">
            <a:extLst>
              <a:ext uri="{FF2B5EF4-FFF2-40B4-BE49-F238E27FC236}">
                <a16:creationId xmlns="" xmlns:a16="http://schemas.microsoft.com/office/drawing/2014/main" id="{AB9A5272-9C9F-7E05-08D3-C3633B6089F0}"/>
              </a:ext>
            </a:extLst>
          </p:cNvPr>
          <p:cNvSpPr txBox="1"/>
          <p:nvPr/>
        </p:nvSpPr>
        <p:spPr>
          <a:xfrm>
            <a:off x="757220" y="123205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A la fin de cette séance, vous serez capables de :</a:t>
            </a:r>
            <a:endParaRPr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=""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241580" y="45406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8552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5351</TotalTime>
  <Words>913</Words>
  <Application>Microsoft Office PowerPoint</Application>
  <PresentationFormat>Affichage à l'écran (16:9)</PresentationFormat>
  <Paragraphs>157</Paragraphs>
  <Slides>31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31</vt:i4>
      </vt:variant>
    </vt:vector>
  </HeadingPairs>
  <TitlesOfParts>
    <vt:vector size="49" baseType="lpstr">
      <vt:lpstr>맑은 고딕</vt:lpstr>
      <vt:lpstr>Aptos</vt:lpstr>
      <vt:lpstr>Aptos Display</vt:lpstr>
      <vt:lpstr>Arial</vt:lpstr>
      <vt:lpstr>Calibri</vt:lpstr>
      <vt:lpstr>Calibri (En-têtes)</vt:lpstr>
      <vt:lpstr>Calibri Light</vt:lpstr>
      <vt:lpstr>Dosis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414</cp:revision>
  <dcterms:modified xsi:type="dcterms:W3CDTF">2025-09-18T08:41:42Z</dcterms:modified>
</cp:coreProperties>
</file>