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handoutMasterIdLst>
    <p:handoutMasterId r:id="rId71"/>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378" r:id="rId19"/>
    <p:sldId id="296" r:id="rId20"/>
    <p:sldId id="379" r:id="rId21"/>
    <p:sldId id="315" r:id="rId22"/>
    <p:sldId id="397" r:id="rId23"/>
    <p:sldId id="416" r:id="rId24"/>
    <p:sldId id="389" r:id="rId25"/>
    <p:sldId id="417" r:id="rId26"/>
    <p:sldId id="436" r:id="rId27"/>
    <p:sldId id="422" r:id="rId28"/>
    <p:sldId id="388" r:id="rId29"/>
    <p:sldId id="270" r:id="rId30"/>
    <p:sldId id="271" r:id="rId31"/>
    <p:sldId id="272" r:id="rId32"/>
    <p:sldId id="449" r:id="rId33"/>
    <p:sldId id="446" r:id="rId34"/>
    <p:sldId id="259" r:id="rId35"/>
    <p:sldId id="423" r:id="rId36"/>
    <p:sldId id="361" r:id="rId37"/>
    <p:sldId id="274" r:id="rId38"/>
    <p:sldId id="437" r:id="rId39"/>
    <p:sldId id="429" r:id="rId40"/>
    <p:sldId id="430" r:id="rId41"/>
    <p:sldId id="431" r:id="rId42"/>
    <p:sldId id="432" r:id="rId43"/>
    <p:sldId id="433" r:id="rId44"/>
    <p:sldId id="434" r:id="rId45"/>
    <p:sldId id="425" r:id="rId46"/>
    <p:sldId id="441" r:id="rId47"/>
    <p:sldId id="442" r:id="rId48"/>
    <p:sldId id="390" r:id="rId49"/>
    <p:sldId id="260" r:id="rId50"/>
    <p:sldId id="447" r:id="rId51"/>
    <p:sldId id="404" r:id="rId52"/>
    <p:sldId id="393" r:id="rId53"/>
    <p:sldId id="398" r:id="rId54"/>
    <p:sldId id="401" r:id="rId55"/>
    <p:sldId id="448" r:id="rId56"/>
    <p:sldId id="399" r:id="rId57"/>
    <p:sldId id="300" r:id="rId58"/>
    <p:sldId id="301" r:id="rId59"/>
    <p:sldId id="281" r:id="rId60"/>
    <p:sldId id="444" r:id="rId61"/>
    <p:sldId id="303" r:id="rId62"/>
    <p:sldId id="304" r:id="rId63"/>
    <p:sldId id="282" r:id="rId64"/>
    <p:sldId id="305" r:id="rId65"/>
    <p:sldId id="262" r:id="rId66"/>
    <p:sldId id="408" r:id="rId67"/>
    <p:sldId id="350" r:id="rId68"/>
    <p:sldId id="351" r:id="rId6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397"/>
            <p14:sldId id="416"/>
            <p14:sldId id="389"/>
            <p14:sldId id="417"/>
            <p14:sldId id="436"/>
            <p14:sldId id="422"/>
            <p14:sldId id="388"/>
            <p14:sldId id="270"/>
            <p14:sldId id="271"/>
            <p14:sldId id="272"/>
          </p14:sldIdLst>
        </p14:section>
        <p14:section name="Modelage" id="{6D007598-4F88-4283-9E36-970C44D688AD}">
          <p14:sldIdLst>
            <p14:sldId id="449"/>
            <p14:sldId id="446"/>
            <p14:sldId id="259"/>
            <p14:sldId id="423"/>
            <p14:sldId id="361"/>
            <p14:sldId id="274"/>
            <p14:sldId id="437"/>
            <p14:sldId id="429"/>
            <p14:sldId id="430"/>
            <p14:sldId id="431"/>
            <p14:sldId id="432"/>
            <p14:sldId id="433"/>
            <p14:sldId id="434"/>
            <p14:sldId id="425"/>
            <p14:sldId id="441"/>
            <p14:sldId id="442"/>
            <p14:sldId id="390"/>
            <p14:sldId id="260"/>
            <p14:sldId id="447"/>
            <p14:sldId id="404"/>
            <p14:sldId id="393"/>
            <p14:sldId id="398"/>
            <p14:sldId id="401"/>
            <p14:sldId id="448"/>
            <p14:sldId id="399"/>
          </p14:sldIdLst>
        </p14:section>
        <p14:section name="Pratique collective" id="{CF34AB29-930A-422C-8BB3-41EE66488593}">
          <p14:sldIdLst/>
        </p14:section>
        <p14:section name="Pratique en binôme" id="{B5D45BF5-6276-4DCA-B0C6-B46ADF983B36}">
          <p14:sldIdLst>
            <p14:sldId id="300"/>
            <p14:sldId id="301"/>
            <p14:sldId id="281"/>
            <p14:sldId id="444"/>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FF3399"/>
    <a:srgbClr val="1D6FA9"/>
    <a:srgbClr val="BFE0D2"/>
    <a:srgbClr val="94CFB7"/>
    <a:srgbClr val="156082"/>
    <a:srgbClr val="F19D19"/>
    <a:srgbClr val="DCEAF7"/>
    <a:srgbClr val="7F7F7F"/>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74" d="100"/>
          <a:sy n="74" d="100"/>
        </p:scale>
        <p:origin x="816" y="77"/>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09/04/2026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09/04/2026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7.svg"/><Relationship Id="rId4" Type="http://schemas.openxmlformats.org/officeDocument/2006/relationships/image" Target="../media/image2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09/04/2026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09/04/2026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510.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5.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7.png"/><Relationship Id="rId7" Type="http://schemas.openxmlformats.org/officeDocument/2006/relationships/image" Target="../media/image72.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 Id="rId9" Type="http://schemas.openxmlformats.org/officeDocument/2006/relationships/image" Target="../media/image74.png"/></Relationships>
</file>

<file path=ppt/slides/_rels/slide35.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14.png"/><Relationship Id="rId7" Type="http://schemas.openxmlformats.org/officeDocument/2006/relationships/image" Target="../media/image78.png"/><Relationship Id="rId2" Type="http://schemas.openxmlformats.org/officeDocument/2006/relationships/image" Target="../media/image75.png"/><Relationship Id="rId1" Type="http://schemas.openxmlformats.org/officeDocument/2006/relationships/slideLayout" Target="../slideLayouts/slideLayout3.xml"/><Relationship Id="rId6" Type="http://schemas.openxmlformats.org/officeDocument/2006/relationships/image" Target="../media/image77.png"/><Relationship Id="rId5" Type="http://schemas.openxmlformats.org/officeDocument/2006/relationships/image" Target="../media/image68.png"/><Relationship Id="rId4" Type="http://schemas.openxmlformats.org/officeDocument/2006/relationships/image" Target="../media/image750.png"/></Relationships>
</file>

<file path=ppt/slides/_rels/slide36.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14.png"/><Relationship Id="rId7" Type="http://schemas.openxmlformats.org/officeDocument/2006/relationships/image" Target="../media/image83.png"/><Relationship Id="rId2" Type="http://schemas.openxmlformats.org/officeDocument/2006/relationships/image" Target="../media/image80.png"/><Relationship Id="rId1" Type="http://schemas.openxmlformats.org/officeDocument/2006/relationships/slideLayout" Target="../slideLayouts/slideLayout3.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0.png"/><Relationship Id="rId9" Type="http://schemas.openxmlformats.org/officeDocument/2006/relationships/image" Target="../media/image85.png"/></Relationships>
</file>

<file path=ppt/slides/_rels/slide37.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14.png"/><Relationship Id="rId7" Type="http://schemas.openxmlformats.org/officeDocument/2006/relationships/image" Target="../media/image90.png"/><Relationship Id="rId2" Type="http://schemas.openxmlformats.org/officeDocument/2006/relationships/image" Target="../media/image86.png"/><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88.png"/><Relationship Id="rId4" Type="http://schemas.openxmlformats.org/officeDocument/2006/relationships/image" Target="../media/image87.png"/><Relationship Id="rId9" Type="http://schemas.openxmlformats.org/officeDocument/2006/relationships/image" Target="../media/image910.png"/></Relationships>
</file>

<file path=ppt/slides/_rels/slide38.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95.png"/><Relationship Id="rId5" Type="http://schemas.openxmlformats.org/officeDocument/2006/relationships/image" Target="../media/image89.png"/><Relationship Id="rId4" Type="http://schemas.openxmlformats.org/officeDocument/2006/relationships/image" Target="../media/image9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4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940.png"/></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8.png"/><Relationship Id="rId1" Type="http://schemas.openxmlformats.org/officeDocument/2006/relationships/slideLayout" Target="../slideLayouts/slideLayout4.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50.png"/></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76.png"/><Relationship Id="rId4" Type="http://schemas.openxmlformats.org/officeDocument/2006/relationships/image" Target="../media/image10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105.png"/><Relationship Id="rId4" Type="http://schemas.openxmlformats.org/officeDocument/2006/relationships/image" Target="../media/image103.png"/></Relationships>
</file>

<file path=ppt/slides/_rels/slide46.xml.rels><?xml version="1.0" encoding="UTF-8" standalone="yes"?>
<Relationships xmlns="http://schemas.openxmlformats.org/package/2006/relationships"><Relationship Id="rId3" Type="http://schemas.openxmlformats.org/officeDocument/2006/relationships/image" Target="../media/image990.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1010.png"/><Relationship Id="rId4" Type="http://schemas.openxmlformats.org/officeDocument/2006/relationships/image" Target="../media/image104.png"/></Relationships>
</file>

<file path=ppt/slides/_rels/slide4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07.png"/><Relationship Id="rId5" Type="http://schemas.openxmlformats.org/officeDocument/2006/relationships/image" Target="../media/image1040.png"/><Relationship Id="rId4" Type="http://schemas.openxmlformats.org/officeDocument/2006/relationships/image" Target="../media/image10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1060.png"/><Relationship Id="rId7" Type="http://schemas.openxmlformats.org/officeDocument/2006/relationships/image" Target="../media/image1100.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1090.png"/><Relationship Id="rId5" Type="http://schemas.openxmlformats.org/officeDocument/2006/relationships/image" Target="../media/image1080.png"/><Relationship Id="rId4" Type="http://schemas.openxmlformats.org/officeDocument/2006/relationships/image" Target="../media/image1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1.png"/><Relationship Id="rId1" Type="http://schemas.openxmlformats.org/officeDocument/2006/relationships/slideLayout" Target="../slideLayouts/slideLayout4.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5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15.png"/></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6.png"/><Relationship Id="rId1" Type="http://schemas.openxmlformats.org/officeDocument/2006/relationships/slideLayout" Target="../slideLayouts/slideLayout4.xml"/><Relationship Id="rId5" Type="http://schemas.openxmlformats.org/officeDocument/2006/relationships/image" Target="../media/image117.png"/><Relationship Id="rId4" Type="http://schemas.openxmlformats.org/officeDocument/2006/relationships/image" Target="../media/image112.png"/></Relationships>
</file>

<file path=ppt/slides/_rels/slide5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9.png"/><Relationship Id="rId1" Type="http://schemas.openxmlformats.org/officeDocument/2006/relationships/slideLayout" Target="../slideLayouts/slideLayout4.xml"/><Relationship Id="rId4" Type="http://schemas.openxmlformats.org/officeDocument/2006/relationships/image" Target="../media/image120.png"/></Relationships>
</file>

<file path=ppt/slides/_rels/slide55.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09.png"/></Relationships>
</file>

<file path=ppt/slides/_rels/slide5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2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4" Type="http://schemas.openxmlformats.org/officeDocument/2006/relationships/image" Target="../media/image123.png"/></Relationships>
</file>

<file path=ppt/slides/_rels/slide59.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8.jpeg"/><Relationship Id="rId7" Type="http://schemas.openxmlformats.org/officeDocument/2006/relationships/image" Target="../media/image128.png"/><Relationship Id="rId2" Type="http://schemas.openxmlformats.org/officeDocument/2006/relationships/image" Target="../media/image17.jpeg"/><Relationship Id="rId1" Type="http://schemas.openxmlformats.org/officeDocument/2006/relationships/slideLayout" Target="../slideLayouts/slideLayout5.xml"/><Relationship Id="rId6" Type="http://schemas.openxmlformats.org/officeDocument/2006/relationships/image" Target="../media/image127.png"/><Relationship Id="rId5" Type="http://schemas.openxmlformats.org/officeDocument/2006/relationships/image" Target="../media/image1260.png"/><Relationship Id="rId4" Type="http://schemas.openxmlformats.org/officeDocument/2006/relationships/image" Target="../media/image125.png"/></Relationships>
</file>

<file path=ppt/slides/_rels/slide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8.jpeg"/><Relationship Id="rId7" Type="http://schemas.openxmlformats.org/officeDocument/2006/relationships/image" Target="../media/image133.png"/><Relationship Id="rId2" Type="http://schemas.openxmlformats.org/officeDocument/2006/relationships/image" Target="../media/image17.jpeg"/><Relationship Id="rId1" Type="http://schemas.openxmlformats.org/officeDocument/2006/relationships/slideLayout" Target="../slideLayouts/slideLayout5.xml"/><Relationship Id="rId6" Type="http://schemas.openxmlformats.org/officeDocument/2006/relationships/image" Target="../media/image130.png"/><Relationship Id="rId5" Type="http://schemas.openxmlformats.org/officeDocument/2006/relationships/image" Target="../media/image1310.png"/><Relationship Id="rId4" Type="http://schemas.openxmlformats.org/officeDocument/2006/relationships/image" Target="../media/image126.png"/><Relationship Id="rId9" Type="http://schemas.openxmlformats.org/officeDocument/2006/relationships/image" Target="../media/image13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32.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133.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20.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140.png"/><Relationship Id="rId4" Type="http://schemas.openxmlformats.org/officeDocument/2006/relationships/image" Target="../media/image139.png"/></Relationships>
</file>

<file path=ppt/slides/_rels/slide6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4</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12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2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1"/>
                </a:solidFill>
              </a:rPr>
              <a:t>Reconnaître la notion de fonction</a:t>
            </a:r>
            <a:endParaRPr lang="fr-FR" sz="2000" dirty="0">
              <a:solidFill>
                <a:schemeClr val="bg1"/>
              </a:solidFill>
              <a:latin typeface="Arial" panose="020B0604020202020204" pitchFamily="34" charset="0"/>
              <a:cs typeface="Arial" panose="020B0604020202020204" pitchFamily="34" charset="0"/>
            </a:endParaRPr>
          </a:p>
          <a:p>
            <a:endParaRPr lang="fr-FR" b="0" dirty="0"/>
          </a:p>
        </p:txBody>
      </p:sp>
      <p:sp>
        <p:nvSpPr>
          <p:cNvPr id="3" name="ZoneTexte 2"/>
          <p:cNvSpPr txBox="1"/>
          <p:nvPr/>
        </p:nvSpPr>
        <p:spPr>
          <a:xfrm>
            <a:off x="2205716" y="4702411"/>
            <a:ext cx="4673864" cy="400110"/>
          </a:xfrm>
          <a:prstGeom prst="rect">
            <a:avLst/>
          </a:prstGeom>
          <a:noFill/>
        </p:spPr>
        <p:txBody>
          <a:bodyPr wrap="square" rtlCol="0">
            <a:spAutoFit/>
          </a:bodyPr>
          <a:lstStyle/>
          <a:p>
            <a:r>
              <a:rPr lang="fr-FR" sz="2000" b="1" dirty="0">
                <a:solidFill>
                  <a:schemeClr val="bg1"/>
                </a:solidFill>
              </a:rPr>
              <a:t>Fonctions et proportionnalité</a:t>
            </a:r>
            <a:endParaRPr lang="fr-FR" sz="2000" b="1"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Page:91</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3" name="Image 2"/>
          <p:cNvPicPr>
            <a:picLocks noChangeAspect="1"/>
          </p:cNvPicPr>
          <p:nvPr/>
        </p:nvPicPr>
        <p:blipFill>
          <a:blip r:embed="rId3"/>
          <a:stretch>
            <a:fillRect/>
          </a:stretch>
        </p:blipFill>
        <p:spPr>
          <a:xfrm>
            <a:off x="2239946" y="2030609"/>
            <a:ext cx="7712108" cy="2796782"/>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On va rappeler comment calculer la valeur numérique d’une expression littérale. </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a:p>
            <a:r>
              <a:rPr lang="fr-FR" dirty="0">
                <a:solidFill>
                  <a:prstClr val="white">
                    <a:lumMod val="65000"/>
                  </a:prstClr>
                </a:solidFill>
                <a:latin typeface="Calibri" panose="020F0502020204030204"/>
              </a:rPr>
              <a:t>.</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3" name="ZoneTexte 2"/>
              <p:cNvSpPr txBox="1"/>
              <p:nvPr/>
            </p:nvSpPr>
            <p:spPr>
              <a:xfrm>
                <a:off x="1238321" y="2964593"/>
                <a:ext cx="9744364" cy="707886"/>
              </a:xfrm>
              <a:prstGeom prst="rect">
                <a:avLst/>
              </a:prstGeom>
              <a:noFill/>
            </p:spPr>
            <p:txBody>
              <a:bodyPr wrap="square" rtlCol="0">
                <a:spAutoFit/>
              </a:bodyPr>
              <a:lstStyle/>
              <a:p>
                <a:pPr algn="l"/>
                <a:r>
                  <a:rPr lang="fr-MA" sz="2000" b="1" dirty="0">
                    <a:latin typeface="Calibri" panose="020F0502020204030204" pitchFamily="34" charset="0"/>
                    <a:cs typeface="Calibri" panose="020F0502020204030204" pitchFamily="34" charset="0"/>
                  </a:rPr>
                  <a:t>Calculez la valeur numérique de l’expression littérale:</a:t>
                </a:r>
                <a:endParaRPr lang="fr-FR" sz="2000" b="1" dirty="0">
                  <a:latin typeface="Calibri" panose="020F0502020204030204" pitchFamily="34" charset="0"/>
                  <a:cs typeface="Calibri" panose="020F0502020204030204" pitchFamily="34" charset="0"/>
                </a:endParaRPr>
              </a:p>
              <a:p>
                <a:pPr algn="ctr"/>
                <a14:m>
                  <m:oMath xmlns:m="http://schemas.openxmlformats.org/officeDocument/2006/math">
                    <m:r>
                      <a:rPr lang="fr-MA" sz="2000" b="1" i="1" dirty="0" smtClean="0">
                        <a:latin typeface="Cambria Math" panose="02040503050406030204" pitchFamily="18" charset="0"/>
                        <a:cs typeface="Calibri" panose="020F0502020204030204" pitchFamily="34" charset="0"/>
                      </a:rPr>
                      <m:t>𝟐</m:t>
                    </m:r>
                    <m:r>
                      <a:rPr lang="fr-MA" sz="2000" b="1" i="1" dirty="0" smtClean="0">
                        <a:latin typeface="Cambria Math" panose="02040503050406030204" pitchFamily="18" charset="0"/>
                        <a:cs typeface="Calibri" panose="020F0502020204030204" pitchFamily="34" charset="0"/>
                      </a:rPr>
                      <m:t>𝒙</m:t>
                    </m:r>
                    <m:r>
                      <a:rPr lang="fr-MA" sz="2000" b="1" i="1" dirty="0" smtClean="0">
                        <a:latin typeface="Cambria Math" panose="02040503050406030204" pitchFamily="18" charset="0"/>
                        <a:cs typeface="Calibri" panose="020F0502020204030204" pitchFamily="34" charset="0"/>
                      </a:rPr>
                      <m:t>−</m:t>
                    </m:r>
                    <m:r>
                      <a:rPr lang="fr-MA" sz="2000" b="1" i="1" dirty="0" smtClean="0">
                        <a:latin typeface="Cambria Math" panose="02040503050406030204" pitchFamily="18" charset="0"/>
                        <a:cs typeface="Calibri" panose="020F0502020204030204" pitchFamily="34" charset="0"/>
                      </a:rPr>
                      <m:t>𝟓</m:t>
                    </m:r>
                    <m:r>
                      <a:rPr lang="fr-MA" sz="2000" b="1" i="1" dirty="0" smtClean="0">
                        <a:latin typeface="Cambria Math" panose="02040503050406030204" pitchFamily="18" charset="0"/>
                        <a:cs typeface="Calibri" panose="020F0502020204030204" pitchFamily="34" charset="0"/>
                      </a:rPr>
                      <m:t> </m:t>
                    </m:r>
                  </m:oMath>
                </a14:m>
                <a:r>
                  <a:rPr lang="fr-MA" sz="2000" b="1" i="0" dirty="0">
                    <a:latin typeface="+mj-lt"/>
                    <a:cs typeface="Calibri" panose="020F0502020204030204" pitchFamily="34" charset="0"/>
                  </a:rPr>
                  <a:t>pour</a:t>
                </a:r>
                <a14:m>
                  <m:oMath xmlns:m="http://schemas.openxmlformats.org/officeDocument/2006/math">
                    <m:r>
                      <a:rPr lang="fr-MA" sz="2000" b="1" i="1" dirty="0" smtClean="0">
                        <a:latin typeface="Cambria Math" panose="02040503050406030204" pitchFamily="18" charset="0"/>
                        <a:cs typeface="Calibri" panose="020F0502020204030204" pitchFamily="34" charset="0"/>
                      </a:rPr>
                      <m:t> </m:t>
                    </m:r>
                    <m:r>
                      <a:rPr lang="fr-MA" sz="2000" b="1" i="1" dirty="0" smtClean="0">
                        <a:latin typeface="Cambria Math" panose="02040503050406030204" pitchFamily="18" charset="0"/>
                        <a:cs typeface="Calibri" panose="020F0502020204030204" pitchFamily="34" charset="0"/>
                      </a:rPr>
                      <m:t>𝒙</m:t>
                    </m:r>
                    <m:r>
                      <a:rPr lang="fr-MA" sz="2000" b="1" i="1" dirty="0" smtClean="0">
                        <a:latin typeface="Cambria Math" panose="02040503050406030204" pitchFamily="18" charset="0"/>
                        <a:cs typeface="Calibri" panose="020F0502020204030204" pitchFamily="34" charset="0"/>
                      </a:rPr>
                      <m:t>=</m:t>
                    </m:r>
                    <m:r>
                      <a:rPr lang="fr-MA" sz="2000" b="1" i="1" dirty="0" smtClean="0">
                        <a:latin typeface="Cambria Math" panose="02040503050406030204" pitchFamily="18" charset="0"/>
                        <a:cs typeface="Calibri" panose="020F0502020204030204" pitchFamily="34" charset="0"/>
                      </a:rPr>
                      <m:t>𝟏</m:t>
                    </m:r>
                  </m:oMath>
                </a14:m>
                <a:endParaRPr lang="fr-MA" sz="2000" b="1" dirty="0">
                  <a:latin typeface="Calibri" panose="020F0502020204030204" pitchFamily="34" charset="0"/>
                  <a:cs typeface="Calibri" panose="020F0502020204030204" pitchFamily="34" charset="0"/>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1238321" y="2964593"/>
                <a:ext cx="9744364" cy="707886"/>
              </a:xfrm>
              <a:prstGeom prst="rect">
                <a:avLst/>
              </a:prstGeom>
              <a:blipFill>
                <a:blip r:embed="rId3"/>
                <a:stretch>
                  <a:fillRect l="-625" t="-4310" b="-15517"/>
                </a:stretch>
              </a:blipFill>
            </p:spPr>
            <p:txBody>
              <a:bodyPr/>
              <a:lstStyle/>
              <a:p>
                <a:r>
                  <a:rPr lang="fr-FR">
                    <a:noFill/>
                  </a:rPr>
                  <a:t> </a:t>
                </a:r>
              </a:p>
            </p:txBody>
          </p:sp>
        </mc:Fallback>
      </mc:AlternateContent>
    </p:spTree>
    <p:extLst>
      <p:ext uri="{BB962C8B-B14F-4D97-AF65-F5344CB8AC3E}">
        <p14:creationId xmlns:p14="http://schemas.microsoft.com/office/powerpoint/2010/main" val="205961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que: pour calculer la valeur littérale d’une expression, on substitue chaque variable par sa valeur.</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defRPr/>
            </a:pPr>
            <a:r>
              <a:rPr lang="fr-FR" dirty="0">
                <a:solidFill>
                  <a:prstClr val="white">
                    <a:lumMod val="65000"/>
                  </a:prstClr>
                </a:solidFill>
                <a:latin typeface="Calibri" panose="020F0502020204030204"/>
              </a:rPr>
              <a:t>L'enseignant explique et donne les feedbacks nécessaires</a:t>
            </a:r>
          </a:p>
          <a:p>
            <a:pPr defTabSz="342900">
              <a:spcAft>
                <a:spcPts val="300"/>
              </a:spcAft>
              <a:buClrTx/>
              <a:defRPr/>
            </a:pPr>
            <a:endParaRPr lang="fr-FR" dirty="0">
              <a:solidFill>
                <a:prstClr val="white">
                  <a:lumMod val="65000"/>
                </a:prstClr>
              </a:solidFill>
              <a:latin typeface="Calibri" panose="020F0502020204030204"/>
            </a:endParaRP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7" name="ZoneTexte 6"/>
              <p:cNvSpPr txBox="1"/>
              <p:nvPr/>
            </p:nvSpPr>
            <p:spPr>
              <a:xfrm>
                <a:off x="1170515" y="2410411"/>
                <a:ext cx="9744364" cy="707886"/>
              </a:xfrm>
              <a:prstGeom prst="rect">
                <a:avLst/>
              </a:prstGeom>
              <a:noFill/>
            </p:spPr>
            <p:txBody>
              <a:bodyPr wrap="square" rtlCol="0">
                <a:spAutoFit/>
              </a:bodyPr>
              <a:lstStyle/>
              <a:p>
                <a:pPr algn="l"/>
                <a:r>
                  <a:rPr lang="fr-MA" sz="2000" b="1" dirty="0">
                    <a:latin typeface="Calibri" panose="020F0502020204030204" pitchFamily="34" charset="0"/>
                    <a:cs typeface="Calibri" panose="020F0502020204030204" pitchFamily="34" charset="0"/>
                  </a:rPr>
                  <a:t>La valeur numérique de l’expression littérale:</a:t>
                </a:r>
                <a:endParaRPr lang="fr-FR" sz="2000" b="1" dirty="0">
                  <a:latin typeface="Calibri" panose="020F0502020204030204" pitchFamily="34" charset="0"/>
                  <a:cs typeface="Calibri" panose="020F0502020204030204" pitchFamily="34" charset="0"/>
                </a:endParaRPr>
              </a:p>
              <a:p>
                <a:pPr algn="l"/>
                <a14:m>
                  <m:oMath xmlns:m="http://schemas.openxmlformats.org/officeDocument/2006/math">
                    <m:r>
                      <a:rPr lang="fr-MA" sz="2000" b="1" i="1" dirty="0" smtClean="0">
                        <a:latin typeface="Cambria Math" panose="02040503050406030204" pitchFamily="18" charset="0"/>
                        <a:cs typeface="Calibri" panose="020F0502020204030204" pitchFamily="34" charset="0"/>
                      </a:rPr>
                      <m:t>𝟐</m:t>
                    </m:r>
                    <m:r>
                      <a:rPr lang="fr-MA" sz="2000" b="1" i="1" dirty="0" smtClean="0">
                        <a:latin typeface="Cambria Math" panose="02040503050406030204" pitchFamily="18" charset="0"/>
                        <a:cs typeface="Calibri" panose="020F0502020204030204" pitchFamily="34" charset="0"/>
                      </a:rPr>
                      <m:t>𝒙</m:t>
                    </m:r>
                    <m:r>
                      <a:rPr lang="fr-MA" sz="2000" b="1" i="1" dirty="0" smtClean="0">
                        <a:latin typeface="Cambria Math" panose="02040503050406030204" pitchFamily="18" charset="0"/>
                        <a:cs typeface="Calibri" panose="020F0502020204030204" pitchFamily="34" charset="0"/>
                      </a:rPr>
                      <m:t>−</m:t>
                    </m:r>
                    <m:r>
                      <a:rPr lang="fr-MA" sz="2000" b="1" i="1" dirty="0" smtClean="0">
                        <a:latin typeface="Cambria Math" panose="02040503050406030204" pitchFamily="18" charset="0"/>
                        <a:cs typeface="Calibri" panose="020F0502020204030204" pitchFamily="34" charset="0"/>
                      </a:rPr>
                      <m:t>𝟓</m:t>
                    </m:r>
                    <m:r>
                      <a:rPr lang="fr-MA" sz="2000" b="1" i="1" dirty="0" smtClean="0">
                        <a:latin typeface="Cambria Math" panose="02040503050406030204" pitchFamily="18" charset="0"/>
                        <a:cs typeface="Calibri" panose="020F0502020204030204" pitchFamily="34" charset="0"/>
                      </a:rPr>
                      <m:t> </m:t>
                    </m:r>
                  </m:oMath>
                </a14:m>
                <a:r>
                  <a:rPr lang="fr-MA" sz="2000" b="1" i="0" dirty="0">
                    <a:latin typeface="+mj-lt"/>
                    <a:cs typeface="Calibri" panose="020F0502020204030204" pitchFamily="34" charset="0"/>
                  </a:rPr>
                  <a:t>pour</a:t>
                </a:r>
                <a14:m>
                  <m:oMath xmlns:m="http://schemas.openxmlformats.org/officeDocument/2006/math">
                    <m:r>
                      <a:rPr lang="fr-MA" sz="2000" b="1" i="1" dirty="0" smtClean="0">
                        <a:latin typeface="Cambria Math" panose="02040503050406030204" pitchFamily="18" charset="0"/>
                        <a:cs typeface="Calibri" panose="020F0502020204030204" pitchFamily="34" charset="0"/>
                      </a:rPr>
                      <m:t> </m:t>
                    </m:r>
                    <m:r>
                      <a:rPr lang="fr-MA" sz="2000" b="1" i="1" dirty="0" smtClean="0">
                        <a:solidFill>
                          <a:srgbClr val="00B0F0"/>
                        </a:solidFill>
                        <a:latin typeface="Cambria Math" panose="02040503050406030204" pitchFamily="18" charset="0"/>
                        <a:cs typeface="Calibri" panose="020F0502020204030204" pitchFamily="34" charset="0"/>
                      </a:rPr>
                      <m:t>𝒙</m:t>
                    </m:r>
                    <m:r>
                      <a:rPr lang="fr-MA" sz="2000" b="1" i="1" dirty="0" smtClean="0">
                        <a:solidFill>
                          <a:srgbClr val="00B0F0"/>
                        </a:solidFill>
                        <a:latin typeface="Cambria Math" panose="02040503050406030204" pitchFamily="18" charset="0"/>
                        <a:cs typeface="Calibri" panose="020F0502020204030204" pitchFamily="34" charset="0"/>
                      </a:rPr>
                      <m:t>=</m:t>
                    </m:r>
                    <m:r>
                      <a:rPr lang="fr-MA" sz="2000" b="1" i="1" dirty="0" smtClean="0">
                        <a:solidFill>
                          <a:srgbClr val="00B0F0"/>
                        </a:solidFill>
                        <a:latin typeface="Cambria Math" panose="02040503050406030204" pitchFamily="18" charset="0"/>
                        <a:cs typeface="Calibri" panose="020F0502020204030204" pitchFamily="34" charset="0"/>
                      </a:rPr>
                      <m:t>𝟏</m:t>
                    </m:r>
                  </m:oMath>
                </a14:m>
                <a:r>
                  <a:rPr lang="fr-MA" sz="2000" b="1" dirty="0">
                    <a:solidFill>
                      <a:srgbClr val="00B0F0"/>
                    </a:solidFill>
                    <a:latin typeface="Calibri" panose="020F0502020204030204" pitchFamily="34" charset="0"/>
                    <a:cs typeface="Calibri" panose="020F0502020204030204" pitchFamily="34" charset="0"/>
                  </a:rPr>
                  <a:t> </a:t>
                </a:r>
                <a:r>
                  <a:rPr lang="fr-MA" sz="2000" b="1" dirty="0">
                    <a:latin typeface="Calibri" panose="020F0502020204030204" pitchFamily="34" charset="0"/>
                    <a:cs typeface="Calibri" panose="020F0502020204030204" pitchFamily="34" charset="0"/>
                  </a:rPr>
                  <a:t>est:</a:t>
                </a:r>
              </a:p>
            </p:txBody>
          </p:sp>
        </mc:Choice>
        <mc:Fallback xmlns="">
          <p:sp>
            <p:nvSpPr>
              <p:cNvPr id="7" name="ZoneTexte 6"/>
              <p:cNvSpPr txBox="1">
                <a:spLocks noRot="1" noChangeAspect="1" noMove="1" noResize="1" noEditPoints="1" noAdjustHandles="1" noChangeArrowheads="1" noChangeShapeType="1" noTextEdit="1"/>
              </p:cNvSpPr>
              <p:nvPr/>
            </p:nvSpPr>
            <p:spPr>
              <a:xfrm>
                <a:off x="1170515" y="2410411"/>
                <a:ext cx="9744364" cy="707886"/>
              </a:xfrm>
              <a:prstGeom prst="rect">
                <a:avLst/>
              </a:prstGeom>
              <a:blipFill>
                <a:blip r:embed="rId3"/>
                <a:stretch>
                  <a:fillRect l="-626" t="-4274" b="-1453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p:cNvSpPr txBox="1"/>
              <p:nvPr/>
            </p:nvSpPr>
            <p:spPr>
              <a:xfrm>
                <a:off x="1440873" y="3491345"/>
                <a:ext cx="788785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b="0" i="1" smtClean="0">
                          <a:solidFill>
                            <a:srgbClr val="FF0000"/>
                          </a:solidFill>
                          <a:latin typeface="Cambria Math" panose="02040503050406030204" pitchFamily="18" charset="0"/>
                          <a:cs typeface="Calibri" panose="020F0502020204030204" pitchFamily="34" charset="0"/>
                        </a:rPr>
                        <m:t>2</m:t>
                      </m:r>
                      <m:r>
                        <a:rPr lang="fr-MA"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MA" sz="2000" b="0" i="1" smtClean="0">
                          <a:solidFill>
                            <a:schemeClr val="accent1"/>
                          </a:solidFill>
                          <a:latin typeface="Cambria Math" panose="02040503050406030204" pitchFamily="18" charset="0"/>
                          <a:ea typeface="Cambria Math" panose="02040503050406030204" pitchFamily="18" charset="0"/>
                          <a:cs typeface="Calibri" panose="020F0502020204030204" pitchFamily="34" charset="0"/>
                        </a:rPr>
                        <m:t>1</m:t>
                      </m:r>
                      <m:r>
                        <a:rPr lang="fr-MA"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−5=2−5=−3</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1440873" y="3491345"/>
                <a:ext cx="7887854" cy="400110"/>
              </a:xfrm>
              <a:prstGeom prst="rect">
                <a:avLst/>
              </a:prstGeom>
              <a:blipFill>
                <a:blip r:embed="rId4"/>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318293"/>
            <a:ext cx="10529279" cy="401258"/>
          </a:xfrm>
        </p:spPr>
        <p:txBody>
          <a:bodyPr/>
          <a:lstStyle/>
          <a:p>
            <a:r>
              <a:rPr lang="fr-FR" dirty="0">
                <a:latin typeface="Calibri" panose="020F0502020204030204"/>
              </a:rPr>
              <a:t>On va rappeler comment on détermine les coordonnées d’un point dans un repère du plan. </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694931" y="719551"/>
            <a:ext cx="10529705" cy="735175"/>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a:p>
            <a:endParaRPr lang="fr-FR" dirty="0">
              <a:solidFill>
                <a:prstClr val="white">
                  <a:lumMod val="65000"/>
                </a:prstClr>
              </a:solidFill>
              <a:latin typeface="Calibri" panose="020F0502020204030204"/>
            </a:endParaRP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ZoneTexte 4"/>
          <p:cNvSpPr txBox="1"/>
          <p:nvPr/>
        </p:nvSpPr>
        <p:spPr>
          <a:xfrm>
            <a:off x="1219200" y="2157060"/>
            <a:ext cx="4581236" cy="707886"/>
          </a:xfrm>
          <a:prstGeom prst="rect">
            <a:avLst/>
          </a:prstGeom>
          <a:noFill/>
        </p:spPr>
        <p:txBody>
          <a:bodyPr wrap="square" rtlCol="0">
            <a:spAutoFit/>
          </a:bodyPr>
          <a:lstStyle/>
          <a:p>
            <a:pPr algn="l"/>
            <a:r>
              <a:rPr lang="fr-MA" sz="2000" b="1" dirty="0">
                <a:latin typeface="Calibri" panose="020F0502020204030204" pitchFamily="34" charset="0"/>
                <a:cs typeface="Calibri" panose="020F0502020204030204" pitchFamily="34" charset="0"/>
              </a:rPr>
              <a:t>Déterminez les coordonnées des points suivants:  M et N. </a:t>
            </a:r>
            <a:endParaRPr lang="fr-FR" sz="2000" b="1" dirty="0">
              <a:latin typeface="Calibri" panose="020F0502020204030204" pitchFamily="34" charset="0"/>
              <a:cs typeface="Calibri" panose="020F0502020204030204" pitchFamily="34" charset="0"/>
            </a:endParaRPr>
          </a:p>
        </p:txBody>
      </p:sp>
      <p:pic>
        <p:nvPicPr>
          <p:cNvPr id="6" name="Image 5"/>
          <p:cNvPicPr>
            <a:picLocks noChangeAspect="1"/>
          </p:cNvPicPr>
          <p:nvPr/>
        </p:nvPicPr>
        <p:blipFill>
          <a:blip r:embed="rId3"/>
          <a:stretch>
            <a:fillRect/>
          </a:stretch>
        </p:blipFill>
        <p:spPr>
          <a:xfrm>
            <a:off x="6369149" y="1751582"/>
            <a:ext cx="4938188" cy="3424109"/>
          </a:xfrm>
          <a:prstGeom prst="rect">
            <a:avLst/>
          </a:prstGeom>
        </p:spPr>
      </p:pic>
    </p:spTree>
    <p:extLst>
      <p:ext uri="{BB962C8B-B14F-4D97-AF65-F5344CB8AC3E}">
        <p14:creationId xmlns:p14="http://schemas.microsoft.com/office/powerpoint/2010/main" val="18682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Rappelez vous:</a:t>
            </a:r>
            <a:r>
              <a:rPr lang="fr-FR" dirty="0"/>
              <a:t> l’abscisse d’un point est le nombre qui correspond à son projeté orthogonal sur l’axe OI et son ordonnée est le nombre qui correspond à son projeté orthogonal sur OJ.</a:t>
            </a:r>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rappelle la méthode et donne d’autre exemples. </a:t>
            </a:r>
          </a:p>
        </p:txBody>
      </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Image 7"/>
          <p:cNvPicPr>
            <a:picLocks noChangeAspect="1"/>
          </p:cNvPicPr>
          <p:nvPr/>
        </p:nvPicPr>
        <p:blipFill>
          <a:blip r:embed="rId3"/>
          <a:stretch>
            <a:fillRect/>
          </a:stretch>
        </p:blipFill>
        <p:spPr>
          <a:xfrm>
            <a:off x="6369149" y="1751582"/>
            <a:ext cx="4938188" cy="3424109"/>
          </a:xfrm>
          <a:prstGeom prst="rect">
            <a:avLst/>
          </a:prstGeom>
        </p:spPr>
      </p:pic>
      <p:sp>
        <p:nvSpPr>
          <p:cNvPr id="3" name="ZoneTexte 2"/>
          <p:cNvSpPr txBox="1"/>
          <p:nvPr/>
        </p:nvSpPr>
        <p:spPr>
          <a:xfrm>
            <a:off x="1237674" y="2355273"/>
            <a:ext cx="2392218" cy="400110"/>
          </a:xfrm>
          <a:prstGeom prst="rect">
            <a:avLst/>
          </a:prstGeom>
          <a:noFill/>
        </p:spPr>
        <p:txBody>
          <a:bodyPr wrap="square" rtlCol="0">
            <a:spAutoFit/>
          </a:bodyPr>
          <a:lstStyle/>
          <a:p>
            <a:pPr algn="ctr"/>
            <a:r>
              <a:rPr lang="fr-MA" sz="2000" dirty="0">
                <a:latin typeface="Calibri" panose="020F0502020204030204" pitchFamily="34" charset="0"/>
                <a:cs typeface="Calibri" panose="020F0502020204030204" pitchFamily="34" charset="0"/>
              </a:rPr>
              <a:t>M(-2 ; -3)</a:t>
            </a:r>
            <a:endParaRPr lang="fr-FR" sz="2000" dirty="0">
              <a:latin typeface="Calibri" panose="020F0502020204030204" pitchFamily="34" charset="0"/>
              <a:cs typeface="Calibri" panose="020F0502020204030204" pitchFamily="34" charset="0"/>
            </a:endParaRPr>
          </a:p>
        </p:txBody>
      </p:sp>
      <p:sp>
        <p:nvSpPr>
          <p:cNvPr id="5" name="ZoneTexte 4"/>
          <p:cNvSpPr txBox="1"/>
          <p:nvPr/>
        </p:nvSpPr>
        <p:spPr>
          <a:xfrm>
            <a:off x="1173018" y="3371273"/>
            <a:ext cx="2198255" cy="400110"/>
          </a:xfrm>
          <a:prstGeom prst="rect">
            <a:avLst/>
          </a:prstGeom>
          <a:noFill/>
        </p:spPr>
        <p:txBody>
          <a:bodyPr wrap="square" rtlCol="0">
            <a:spAutoFit/>
          </a:bodyPr>
          <a:lstStyle/>
          <a:p>
            <a:pPr algn="ctr"/>
            <a:r>
              <a:rPr lang="fr-MA" sz="2000" dirty="0">
                <a:latin typeface="Calibri" panose="020F0502020204030204" pitchFamily="34" charset="0"/>
                <a:cs typeface="Calibri" panose="020F0502020204030204" pitchFamily="34" charset="0"/>
              </a:rPr>
              <a:t>N(2 ; 2)</a:t>
            </a:r>
            <a:endParaRPr lang="fr-FR" sz="2000" dirty="0">
              <a:latin typeface="Calibri" panose="020F0502020204030204" pitchFamily="34" charset="0"/>
              <a:cs typeface="Calibri" panose="020F0502020204030204" pitchFamily="34" charset="0"/>
            </a:endParaRPr>
          </a:p>
        </p:txBody>
      </p:sp>
      <p:cxnSp>
        <p:nvCxnSpPr>
          <p:cNvPr id="9" name="Connecteur droit 8"/>
          <p:cNvCxnSpPr/>
          <p:nvPr/>
        </p:nvCxnSpPr>
        <p:spPr>
          <a:xfrm flipH="1" flipV="1">
            <a:off x="9504218" y="3066473"/>
            <a:ext cx="18473" cy="704910"/>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flipH="1" flipV="1">
            <a:off x="8608292" y="3057237"/>
            <a:ext cx="914399" cy="9236"/>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7620000" y="3771383"/>
            <a:ext cx="0" cy="1179308"/>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flipV="1">
            <a:off x="7610764" y="4922982"/>
            <a:ext cx="997528" cy="9236"/>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7283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6172"/>
          </a:xfrm>
        </p:spPr>
        <p:txBody>
          <a:bodyPr/>
          <a:lstStyle/>
          <a:p>
            <a:r>
              <a:rPr lang="fr-FR" sz="1400" dirty="0">
                <a:latin typeface="Calibri" panose="020F0502020204030204"/>
              </a:rPr>
              <a:t>On va rappeler comment placer un point dans un repère . </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59586" y="668338"/>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16" name="Groupe 15">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062182" y="2955636"/>
            <a:ext cx="4165600" cy="707886"/>
          </a:xfrm>
          <a:prstGeom prst="rect">
            <a:avLst/>
          </a:prstGeom>
          <a:noFill/>
        </p:spPr>
        <p:txBody>
          <a:bodyPr wrap="square" rtlCol="0">
            <a:spAutoFit/>
          </a:bodyPr>
          <a:lstStyle/>
          <a:p>
            <a:pPr algn="l"/>
            <a:r>
              <a:rPr lang="fr-MA" sz="2000" b="1" dirty="0">
                <a:latin typeface="Calibri" panose="020F0502020204030204" pitchFamily="34" charset="0"/>
                <a:cs typeface="Calibri" panose="020F0502020204030204" pitchFamily="34" charset="0"/>
              </a:rPr>
              <a:t>Tracez un repère et placez les points:</a:t>
            </a:r>
          </a:p>
          <a:p>
            <a:pPr algn="l"/>
            <a:r>
              <a:rPr lang="fr-MA" sz="2000" b="1" dirty="0">
                <a:latin typeface="Calibri" panose="020F0502020204030204" pitchFamily="34" charset="0"/>
                <a:cs typeface="Calibri" panose="020F0502020204030204" pitchFamily="34" charset="0"/>
              </a:rPr>
              <a:t>A(-2 ; 4) et B(2 ; -3)</a:t>
            </a:r>
            <a:endParaRPr lang="fr-FR" sz="2000" b="1" dirty="0">
              <a:latin typeface="Calibri" panose="020F0502020204030204" pitchFamily="34" charset="0"/>
              <a:cs typeface="Calibri" panose="020F0502020204030204" pitchFamily="34" charset="0"/>
            </a:endParaRPr>
          </a:p>
        </p:txBody>
      </p:sp>
      <p:pic>
        <p:nvPicPr>
          <p:cNvPr id="5" name="Image 4"/>
          <p:cNvPicPr>
            <a:picLocks noChangeAspect="1"/>
          </p:cNvPicPr>
          <p:nvPr/>
        </p:nvPicPr>
        <p:blipFill>
          <a:blip r:embed="rId3"/>
          <a:stretch>
            <a:fillRect/>
          </a:stretch>
        </p:blipFill>
        <p:spPr>
          <a:xfrm>
            <a:off x="6925332" y="1705165"/>
            <a:ext cx="4122512" cy="3553889"/>
          </a:xfrm>
          <a:prstGeom prst="rect">
            <a:avLst/>
          </a:prstGeom>
        </p:spPr>
      </p:pic>
    </p:spTree>
    <p:extLst>
      <p:ext uri="{BB962C8B-B14F-4D97-AF65-F5344CB8AC3E}">
        <p14:creationId xmlns:p14="http://schemas.microsoft.com/office/powerpoint/2010/main" val="851071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dirty="0">
                <a:latin typeface="Calibri" panose="020F0502020204030204"/>
              </a:rPr>
              <a:t> </a:t>
            </a:r>
            <a:r>
              <a:rPr lang="fr-FR" sz="1400" dirty="0">
                <a:latin typeface="Calibri" panose="020F0502020204030204"/>
              </a:rPr>
              <a:t>Rappelez vous que: pour placer un point, on trace la droite perpendiculaire à OI passant par l’abscisse du point et la perpendiculaire à OJ passant par son ordonnée, leur intersection est le point cherché.</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rappelle que chaque couple correspond à un seul point sur la droite numérique et chaque point est repéré par un seul couple.   </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10" name="Image 9"/>
          <p:cNvPicPr>
            <a:picLocks noChangeAspect="1"/>
          </p:cNvPicPr>
          <p:nvPr/>
        </p:nvPicPr>
        <p:blipFill>
          <a:blip r:embed="rId3"/>
          <a:stretch>
            <a:fillRect/>
          </a:stretch>
        </p:blipFill>
        <p:spPr>
          <a:xfrm>
            <a:off x="6925332" y="1705165"/>
            <a:ext cx="4122512" cy="3553889"/>
          </a:xfrm>
          <a:prstGeom prst="rect">
            <a:avLst/>
          </a:prstGeom>
        </p:spPr>
      </p:pic>
      <p:sp>
        <p:nvSpPr>
          <p:cNvPr id="11" name="ZoneTexte 10"/>
          <p:cNvSpPr txBox="1"/>
          <p:nvPr/>
        </p:nvSpPr>
        <p:spPr>
          <a:xfrm>
            <a:off x="1062182" y="2955636"/>
            <a:ext cx="4165600" cy="707886"/>
          </a:xfrm>
          <a:prstGeom prst="rect">
            <a:avLst/>
          </a:prstGeom>
          <a:noFill/>
        </p:spPr>
        <p:txBody>
          <a:bodyPr wrap="square" rtlCol="0">
            <a:spAutoFit/>
          </a:bodyPr>
          <a:lstStyle/>
          <a:p>
            <a:pPr algn="l"/>
            <a:r>
              <a:rPr lang="fr-MA" sz="2000" b="1" dirty="0">
                <a:latin typeface="Calibri" panose="020F0502020204030204" pitchFamily="34" charset="0"/>
                <a:cs typeface="Calibri" panose="020F0502020204030204" pitchFamily="34" charset="0"/>
              </a:rPr>
              <a:t>Tracez un repère et placez les points:</a:t>
            </a:r>
          </a:p>
          <a:p>
            <a:pPr algn="l"/>
            <a:r>
              <a:rPr lang="fr-MA" sz="2000" b="1" dirty="0">
                <a:latin typeface="Calibri" panose="020F0502020204030204" pitchFamily="34" charset="0"/>
                <a:cs typeface="Calibri" panose="020F0502020204030204" pitchFamily="34" charset="0"/>
              </a:rPr>
              <a:t>A(-2 ; 4) et B(2 ; -3)</a:t>
            </a:r>
            <a:endParaRPr lang="fr-FR" sz="2000" b="1" dirty="0">
              <a:latin typeface="Calibri" panose="020F0502020204030204" pitchFamily="34" charset="0"/>
              <a:cs typeface="Calibri" panose="020F0502020204030204" pitchFamily="34" charset="0"/>
            </a:endParaRPr>
          </a:p>
        </p:txBody>
      </p:sp>
      <p:cxnSp>
        <p:nvCxnSpPr>
          <p:cNvPr id="5" name="Connecteur droit 4"/>
          <p:cNvCxnSpPr/>
          <p:nvPr/>
        </p:nvCxnSpPr>
        <p:spPr>
          <a:xfrm>
            <a:off x="8248073" y="2299855"/>
            <a:ext cx="0" cy="1487054"/>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a:off x="8238836" y="2299855"/>
            <a:ext cx="720437" cy="0"/>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3" name="ZoneTexte 12"/>
              <p:cNvSpPr txBox="1"/>
              <p:nvPr/>
            </p:nvSpPr>
            <p:spPr>
              <a:xfrm>
                <a:off x="8127848" y="2145965"/>
                <a:ext cx="240450" cy="307777"/>
              </a:xfrm>
              <a:prstGeom prst="rect">
                <a:avLst/>
              </a:prstGeom>
              <a:noFill/>
            </p:spPr>
            <p:txBody>
              <a:bodyPr wrap="none" lIns="0" tIns="0" rIns="0" bIns="0" rtlCol="0">
                <a:spAutoFit/>
              </a:bodyPr>
              <a:lstStyle/>
              <a:p>
                <a:pPr algn="l"/>
                <a14:m>
                  <m:oMathPara xmlns:m="http://schemas.openxmlformats.org/officeDocument/2006/math">
                    <m:oMathParaPr>
                      <m:jc m:val="centerGroup"/>
                    </m:oMathParaPr>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8127848" y="2145965"/>
                <a:ext cx="240450" cy="307777"/>
              </a:xfrm>
              <a:prstGeom prst="rect">
                <a:avLst/>
              </a:prstGeom>
              <a:blipFill>
                <a:blip r:embed="rId4"/>
                <a:stretch>
                  <a:fillRect l="-17500" r="-17500"/>
                </a:stretch>
              </a:blipFill>
            </p:spPr>
            <p:txBody>
              <a:bodyPr/>
              <a:lstStyle/>
              <a:p>
                <a:r>
                  <a:rPr lang="fr-FR">
                    <a:noFill/>
                  </a:rPr>
                  <a:t> </a:t>
                </a:r>
              </a:p>
            </p:txBody>
          </p:sp>
        </mc:Fallback>
      </mc:AlternateContent>
      <p:cxnSp>
        <p:nvCxnSpPr>
          <p:cNvPr id="17" name="Connecteur droit 16"/>
          <p:cNvCxnSpPr/>
          <p:nvPr/>
        </p:nvCxnSpPr>
        <p:spPr>
          <a:xfrm>
            <a:off x="9721986" y="3786909"/>
            <a:ext cx="0" cy="1145309"/>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flipH="1">
            <a:off x="8986588" y="4876800"/>
            <a:ext cx="711594" cy="0"/>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0" name="ZoneTexte 19"/>
              <p:cNvSpPr txBox="1"/>
              <p:nvPr/>
            </p:nvSpPr>
            <p:spPr>
              <a:xfrm>
                <a:off x="9601761" y="4696550"/>
                <a:ext cx="240450" cy="307777"/>
              </a:xfrm>
              <a:prstGeom prst="rect">
                <a:avLst/>
              </a:prstGeom>
              <a:noFill/>
            </p:spPr>
            <p:txBody>
              <a:bodyPr wrap="none" lIns="0" tIns="0" rIns="0" bIns="0" rtlCol="0">
                <a:spAutoFit/>
              </a:bodyPr>
              <a:lstStyle/>
              <a:p>
                <a:pPr algn="l"/>
                <a14:m>
                  <m:oMathPara xmlns:m="http://schemas.openxmlformats.org/officeDocument/2006/math">
                    <m:oMathParaPr>
                      <m:jc m:val="centerGroup"/>
                    </m:oMathParaPr>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9601761" y="4696550"/>
                <a:ext cx="240450" cy="307777"/>
              </a:xfrm>
              <a:prstGeom prst="rect">
                <a:avLst/>
              </a:prstGeom>
              <a:blipFill>
                <a:blip r:embed="rId5"/>
                <a:stretch>
                  <a:fillRect l="-17500" r="-17500"/>
                </a:stretch>
              </a:blipFill>
            </p:spPr>
            <p:txBody>
              <a:bodyPr/>
              <a:lstStyle/>
              <a:p>
                <a:r>
                  <a:rPr lang="fr-FR">
                    <a:noFill/>
                  </a:rPr>
                  <a:t> </a:t>
                </a:r>
              </a:p>
            </p:txBody>
          </p:sp>
        </mc:Fallback>
      </mc:AlternateContent>
      <p:sp>
        <p:nvSpPr>
          <p:cNvPr id="21" name="ZoneTexte 20"/>
          <p:cNvSpPr txBox="1"/>
          <p:nvPr/>
        </p:nvSpPr>
        <p:spPr>
          <a:xfrm>
            <a:off x="7076210" y="2145965"/>
            <a:ext cx="1102514"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A(-2 ; 4)</a:t>
            </a:r>
            <a:endParaRPr lang="fr-FR" sz="2000" dirty="0">
              <a:latin typeface="Calibri" panose="020F0502020204030204" pitchFamily="34" charset="0"/>
              <a:cs typeface="Calibri" panose="020F0502020204030204" pitchFamily="34" charset="0"/>
            </a:endParaRPr>
          </a:p>
        </p:txBody>
      </p:sp>
      <p:sp>
        <p:nvSpPr>
          <p:cNvPr id="22" name="ZoneTexte 21"/>
          <p:cNvSpPr txBox="1"/>
          <p:nvPr/>
        </p:nvSpPr>
        <p:spPr>
          <a:xfrm>
            <a:off x="9890960" y="4732163"/>
            <a:ext cx="121320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B(2 ; -3)</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3711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Répondez à la question ci-dessous</a:t>
            </a:r>
            <a:r>
              <a:rPr lang="fr-FR" sz="1400" dirty="0">
                <a:latin typeface="Calibri" panose="020F0502020204030204"/>
              </a:rPr>
              <a:t>:</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 name="Groupe 10">
            <a:extLst>
              <a:ext uri="{FF2B5EF4-FFF2-40B4-BE49-F238E27FC236}">
                <a16:creationId xmlns:a16="http://schemas.microsoft.com/office/drawing/2014/main" id="{33E3847A-33ED-2130-4DF7-B1A3C93DE730}"/>
              </a:ext>
            </a:extLst>
          </p:cNvPr>
          <p:cNvGrpSpPr/>
          <p:nvPr/>
        </p:nvGrpSpPr>
        <p:grpSpPr>
          <a:xfrm>
            <a:off x="1137815" y="2604655"/>
            <a:ext cx="9916370" cy="1320799"/>
            <a:chOff x="1137815" y="2604655"/>
            <a:chExt cx="9916370" cy="1320799"/>
          </a:xfrm>
        </p:grpSpPr>
        <p:grpSp>
          <p:nvGrpSpPr>
            <p:cNvPr id="6" name="Groupe 5">
              <a:extLst>
                <a:ext uri="{FF2B5EF4-FFF2-40B4-BE49-F238E27FC236}">
                  <a16:creationId xmlns:a16="http://schemas.microsoft.com/office/drawing/2014/main" id="{D25B86EF-3508-C840-02BB-CA8858BED96F}"/>
                </a:ext>
              </a:extLst>
            </p:cNvPr>
            <p:cNvGrpSpPr/>
            <p:nvPr/>
          </p:nvGrpSpPr>
          <p:grpSpPr>
            <a:xfrm>
              <a:off x="1200727" y="2604655"/>
              <a:ext cx="9853458" cy="1320799"/>
              <a:chOff x="1200727" y="2604655"/>
              <a:chExt cx="9853458" cy="1320799"/>
            </a:xfrm>
          </p:grpSpPr>
          <p:pic>
            <p:nvPicPr>
              <p:cNvPr id="5" name="Image 4"/>
              <p:cNvPicPr>
                <a:picLocks noChangeAspect="1"/>
              </p:cNvPicPr>
              <p:nvPr/>
            </p:nvPicPr>
            <p:blipFill>
              <a:blip r:embed="rId3"/>
              <a:stretch>
                <a:fillRect/>
              </a:stretch>
            </p:blipFill>
            <p:spPr>
              <a:xfrm>
                <a:off x="1200727" y="2604655"/>
                <a:ext cx="9853458" cy="1320799"/>
              </a:xfrm>
              <a:prstGeom prst="rect">
                <a:avLst/>
              </a:prstGeom>
            </p:spPr>
          </p:pic>
          <p:sp>
            <p:nvSpPr>
              <p:cNvPr id="3" name="ZoneTexte 2">
                <a:extLst>
                  <a:ext uri="{FF2B5EF4-FFF2-40B4-BE49-F238E27FC236}">
                    <a16:creationId xmlns:a16="http://schemas.microsoft.com/office/drawing/2014/main" id="{65A4DC9B-A80F-F4B7-C90E-F942C9273B92}"/>
                  </a:ext>
                </a:extLst>
              </p:cNvPr>
              <p:cNvSpPr txBox="1"/>
              <p:nvPr/>
            </p:nvSpPr>
            <p:spPr>
              <a:xfrm>
                <a:off x="3896129" y="3648455"/>
                <a:ext cx="353754" cy="276999"/>
              </a:xfrm>
              <a:prstGeom prst="rect">
                <a:avLst/>
              </a:prstGeom>
              <a:solidFill>
                <a:schemeClr val="bg1"/>
              </a:solidFill>
            </p:spPr>
            <p:txBody>
              <a:bodyPr wrap="square" rtlCol="0">
                <a:spAutoFit/>
              </a:bodyPr>
              <a:lstStyle/>
              <a:p>
                <a:pPr algn="l"/>
                <a:r>
                  <a:rPr lang="fr-FR" sz="1200" b="1" dirty="0">
                    <a:solidFill>
                      <a:srgbClr val="FF0000"/>
                    </a:solidFill>
                    <a:latin typeface="Calibri" panose="020F0502020204030204" pitchFamily="34" charset="0"/>
                    <a:cs typeface="Calibri" panose="020F0502020204030204" pitchFamily="34" charset="0"/>
                  </a:rPr>
                  <a:t>du</a:t>
                </a:r>
              </a:p>
            </p:txBody>
          </p:sp>
        </p:grpSp>
        <p:sp>
          <p:nvSpPr>
            <p:cNvPr id="10" name="ZoneTexte 9">
              <a:extLst>
                <a:ext uri="{FF2B5EF4-FFF2-40B4-BE49-F238E27FC236}">
                  <a16:creationId xmlns:a16="http://schemas.microsoft.com/office/drawing/2014/main" id="{7FBE0878-0088-41B9-9F3E-AD2AB7984ABB}"/>
                </a:ext>
              </a:extLst>
            </p:cNvPr>
            <p:cNvSpPr txBox="1"/>
            <p:nvPr/>
          </p:nvSpPr>
          <p:spPr>
            <a:xfrm>
              <a:off x="1137815" y="3282055"/>
              <a:ext cx="3619962" cy="400110"/>
            </a:xfrm>
            <a:prstGeom prst="rect">
              <a:avLst/>
            </a:prstGeom>
            <a:solidFill>
              <a:schemeClr val="bg1"/>
            </a:solidFill>
          </p:spPr>
          <p:txBody>
            <a:bodyPr wrap="square" rtlCol="0">
              <a:spAutoFit/>
            </a:bodyPr>
            <a:lstStyle/>
            <a:p>
              <a:pPr algn="l"/>
              <a:r>
                <a:rPr lang="fr-FR" sz="2000" dirty="0" err="1">
                  <a:latin typeface="Calibri" panose="020F0502020204030204" pitchFamily="34" charset="0"/>
                  <a:cs typeface="Calibri" panose="020F0502020204030204" pitchFamily="34" charset="0"/>
                </a:rPr>
                <a:t>Souhail</a:t>
              </a:r>
              <a:r>
                <a:rPr lang="fr-FR" sz="2000" dirty="0">
                  <a:latin typeface="Calibri" panose="020F0502020204030204" pitchFamily="34" charset="0"/>
                  <a:cs typeface="Calibri" panose="020F0502020204030204" pitchFamily="34" charset="0"/>
                </a:rPr>
                <a:t> roule avec une </a:t>
              </a:r>
              <a:r>
                <a:rPr lang="fr-FR" sz="2000" dirty="0">
                  <a:solidFill>
                    <a:srgbClr val="FF0000"/>
                  </a:solidFill>
                  <a:latin typeface="Calibri" panose="020F0502020204030204" pitchFamily="34" charset="0"/>
                  <a:cs typeface="Calibri" panose="020F0502020204030204" pitchFamily="34" charset="0"/>
                </a:rPr>
                <a:t>vitesse de</a:t>
              </a:r>
            </a:p>
          </p:txBody>
        </p:sp>
      </p:grpSp>
    </p:spTree>
    <p:extLst>
      <p:ext uri="{BB962C8B-B14F-4D97-AF65-F5344CB8AC3E}">
        <p14:creationId xmlns:p14="http://schemas.microsoft.com/office/powerpoint/2010/main" val="32355238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t>À chaque nombre d’heures correspond une distance parcourue.</a:t>
            </a:r>
            <a:br>
              <a:rPr lang="fr-FR" sz="1400" dirty="0"/>
            </a:b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graphicFrame>
            <p:nvGraphicFramePr>
              <p:cNvPr id="6" name="Tableau 5"/>
              <p:cNvGraphicFramePr>
                <a:graphicFrameLocks noGrp="1"/>
              </p:cNvGraphicFramePr>
              <p:nvPr>
                <p:extLst>
                  <p:ext uri="{D42A27DB-BD31-4B8C-83A1-F6EECF244321}">
                    <p14:modId xmlns:p14="http://schemas.microsoft.com/office/powerpoint/2010/main" val="748962456"/>
                  </p:ext>
                </p:extLst>
              </p:nvPr>
            </p:nvGraphicFramePr>
            <p:xfrm>
              <a:off x="2309089" y="2163619"/>
              <a:ext cx="7185891" cy="736600"/>
            </p:xfrm>
            <a:graphic>
              <a:graphicData uri="http://schemas.openxmlformats.org/drawingml/2006/table">
                <a:tbl>
                  <a:tblPr firstRow="1" bandRow="1">
                    <a:tableStyleId>{5C22544A-7EE6-4342-B048-85BDC9FD1C3A}</a:tableStyleId>
                  </a:tblPr>
                  <a:tblGrid>
                    <a:gridCol w="2429166">
                      <a:extLst>
                        <a:ext uri="{9D8B030D-6E8A-4147-A177-3AD203B41FA5}">
                          <a16:colId xmlns:a16="http://schemas.microsoft.com/office/drawing/2014/main" val="1162370822"/>
                        </a:ext>
                      </a:extLst>
                    </a:gridCol>
                    <a:gridCol w="1184563">
                      <a:extLst>
                        <a:ext uri="{9D8B030D-6E8A-4147-A177-3AD203B41FA5}">
                          <a16:colId xmlns:a16="http://schemas.microsoft.com/office/drawing/2014/main" val="3915246499"/>
                        </a:ext>
                      </a:extLst>
                    </a:gridCol>
                    <a:gridCol w="1600200">
                      <a:extLst>
                        <a:ext uri="{9D8B030D-6E8A-4147-A177-3AD203B41FA5}">
                          <a16:colId xmlns:a16="http://schemas.microsoft.com/office/drawing/2014/main" val="1739483068"/>
                        </a:ext>
                      </a:extLst>
                    </a:gridCol>
                    <a:gridCol w="1971962">
                      <a:extLst>
                        <a:ext uri="{9D8B030D-6E8A-4147-A177-3AD203B41FA5}">
                          <a16:colId xmlns:a16="http://schemas.microsoft.com/office/drawing/2014/main" val="2162574886"/>
                        </a:ext>
                      </a:extLst>
                    </a:gridCol>
                  </a:tblGrid>
                  <a:tr h="0">
                    <a:tc>
                      <a:txBody>
                        <a:bodyPr/>
                        <a:lstStyle/>
                        <a:p>
                          <a:r>
                            <a:rPr lang="fr-MA" dirty="0"/>
                            <a:t>Nombre d’heures: </a:t>
                          </a:r>
                          <a14:m>
                            <m:oMath xmlns:m="http://schemas.openxmlformats.org/officeDocument/2006/math">
                              <m:r>
                                <a:rPr lang="fr-FR" b="1" i="1" smtClean="0">
                                  <a:latin typeface="Cambria Math" panose="02040503050406030204" pitchFamily="18" charset="0"/>
                                </a:rPr>
                                <m:t>𝒙</m:t>
                              </m:r>
                            </m:oMath>
                          </a14:m>
                          <a:endParaRPr lang="fr-FR" dirty="0"/>
                        </a:p>
                      </a:txBody>
                      <a:tcPr/>
                    </a:tc>
                    <a:tc>
                      <a:txBody>
                        <a:bodyPr/>
                        <a:lstStyle/>
                        <a:p>
                          <a:r>
                            <a:rPr lang="fr-MA" i="0">
                              <a:latin typeface="+mj-lt"/>
                            </a:rPr>
                            <a:t>1</a:t>
                          </a:r>
                          <a:endParaRPr lang="fr-FR" dirty="0"/>
                        </a:p>
                      </a:txBody>
                      <a:tcPr/>
                    </a:tc>
                    <a:tc>
                      <a:txBody>
                        <a:bodyPr/>
                        <a:lstStyle/>
                        <a:p>
                          <a:r>
                            <a:rPr lang="fr-MA" i="0">
                              <a:latin typeface="+mj-lt"/>
                            </a:rPr>
                            <a:t>2</a:t>
                          </a:r>
                          <a:endParaRPr lang="fr-FR" dirty="0"/>
                        </a:p>
                      </a:txBody>
                      <a:tcPr/>
                    </a:tc>
                    <a:tc>
                      <a:txBody>
                        <a:bodyPr/>
                        <a:lstStyle/>
                        <a:p>
                          <a:pPr/>
                          <a14:m>
                            <m:oMathPara xmlns:m="http://schemas.openxmlformats.org/officeDocument/2006/math">
                              <m:oMathParaPr>
                                <m:jc m:val="centerGroup"/>
                              </m:oMathParaPr>
                              <m:oMath xmlns:m="http://schemas.openxmlformats.org/officeDocument/2006/math">
                                <m:r>
                                  <a:rPr lang="fr-MA" i="1" dirty="0" smtClean="0">
                                    <a:latin typeface="Cambria Math" panose="02040503050406030204" pitchFamily="18" charset="0"/>
                                  </a:rPr>
                                  <m:t>𝑥</m:t>
                                </m:r>
                              </m:oMath>
                            </m:oMathPara>
                          </a14:m>
                          <a:endParaRPr lang="fr-FR" dirty="0"/>
                        </a:p>
                      </a:txBody>
                      <a:tcPr/>
                    </a:tc>
                    <a:extLst>
                      <a:ext uri="{0D108BD9-81ED-4DB2-BD59-A6C34878D82A}">
                        <a16:rowId xmlns:a16="http://schemas.microsoft.com/office/drawing/2014/main" val="3574597338"/>
                      </a:ext>
                    </a:extLst>
                  </a:tr>
                  <a:tr h="370840">
                    <a:tc>
                      <a:txBody>
                        <a:bodyPr/>
                        <a:lstStyle/>
                        <a:p>
                          <a:r>
                            <a:rPr lang="fr-MA" dirty="0"/>
                            <a:t>Distance parcourue: </a:t>
                          </a:r>
                          <a14:m>
                            <m:oMath xmlns:m="http://schemas.openxmlformats.org/officeDocument/2006/math">
                              <m:r>
                                <a:rPr lang="fr-FR" b="0" i="1" smtClean="0">
                                  <a:latin typeface="Cambria Math" panose="02040503050406030204" pitchFamily="18" charset="0"/>
                                </a:rPr>
                                <m:t>𝑑</m:t>
                              </m:r>
                            </m:oMath>
                          </a14:m>
                          <a:endParaRPr lang="fr-FR" dirty="0"/>
                        </a:p>
                      </a:txBody>
                      <a:tcPr/>
                    </a:tc>
                    <a:tc>
                      <a:txBody>
                        <a:bodyPr/>
                        <a:lstStyle/>
                        <a:p>
                          <a:pPr/>
                          <a14:m>
                            <m:oMathPara xmlns:m="http://schemas.openxmlformats.org/officeDocument/2006/math">
                              <m:oMathParaPr>
                                <m:jc m:val="centerGroup"/>
                              </m:oMathParaPr>
                              <m:oMath xmlns:m="http://schemas.openxmlformats.org/officeDocument/2006/math">
                                <m:r>
                                  <a:rPr lang="fr-MA" i="1" dirty="0" smtClean="0">
                                    <a:latin typeface="Cambria Math" panose="02040503050406030204" pitchFamily="18" charset="0"/>
                                  </a:rPr>
                                  <m:t>60</m:t>
                                </m:r>
                              </m:oMath>
                            </m:oMathPara>
                          </a14:m>
                          <a:endParaRPr lang="fr-FR" dirty="0"/>
                        </a:p>
                      </a:txBody>
                      <a:tcPr/>
                    </a:tc>
                    <a:tc>
                      <a:txBody>
                        <a:bodyPr/>
                        <a:lstStyle/>
                        <a:p>
                          <a:pPr/>
                          <a14:m>
                            <m:oMathPara xmlns:m="http://schemas.openxmlformats.org/officeDocument/2006/math">
                              <m:oMathParaPr>
                                <m:jc m:val="centerGroup"/>
                              </m:oMathParaPr>
                              <m:oMath xmlns:m="http://schemas.openxmlformats.org/officeDocument/2006/math">
                                <m:r>
                                  <a:rPr lang="fr-FR" b="0" i="1" dirty="0" smtClean="0">
                                    <a:latin typeface="Cambria Math" panose="02040503050406030204" pitchFamily="18" charset="0"/>
                                  </a:rPr>
                                  <m:t>2</m:t>
                                </m:r>
                                <m:r>
                                  <a:rPr lang="fr-FR" b="0" i="1" dirty="0" smtClean="0">
                                    <a:latin typeface="Cambria Math" panose="02040503050406030204" pitchFamily="18" charset="0"/>
                                    <a:ea typeface="Cambria Math" panose="02040503050406030204" pitchFamily="18" charset="0"/>
                                  </a:rPr>
                                  <m:t>×60=</m:t>
                                </m:r>
                                <m:r>
                                  <a:rPr lang="fr-MA" i="1" dirty="0" smtClean="0">
                                    <a:latin typeface="Cambria Math" panose="02040503050406030204" pitchFamily="18" charset="0"/>
                                  </a:rPr>
                                  <m:t>120</m:t>
                                </m:r>
                              </m:oMath>
                            </m:oMathPara>
                          </a14:m>
                          <a:endParaRPr lang="fr-FR" dirty="0"/>
                        </a:p>
                      </a:txBody>
                      <a:tcPr/>
                    </a:tc>
                    <a:tc>
                      <a:txBody>
                        <a:bodyPr/>
                        <a:lstStyle/>
                        <a:p>
                          <a:pPr/>
                          <a14:m>
                            <m:oMathPara xmlns:m="http://schemas.openxmlformats.org/officeDocument/2006/math">
                              <m:oMathParaPr>
                                <m:jc m:val="centerGroup"/>
                              </m:oMathParaPr>
                              <m:oMath xmlns:m="http://schemas.openxmlformats.org/officeDocument/2006/math">
                                <m:r>
                                  <a:rPr lang="fr-MA" b="0" i="1" dirty="0" smtClean="0">
                                    <a:latin typeface="Cambria Math" panose="02040503050406030204" pitchFamily="18" charset="0"/>
                                    <a:ea typeface="Cambria Math" panose="02040503050406030204" pitchFamily="18" charset="0"/>
                                  </a:rPr>
                                  <m:t>𝑥</m:t>
                                </m:r>
                                <m:r>
                                  <a:rPr lang="fr-MA" b="0" i="1" dirty="0" smtClean="0">
                                    <a:latin typeface="Cambria Math" panose="02040503050406030204" pitchFamily="18" charset="0"/>
                                    <a:ea typeface="Cambria Math" panose="02040503050406030204" pitchFamily="18" charset="0"/>
                                  </a:rPr>
                                  <m:t>×60=60</m:t>
                                </m:r>
                                <m:r>
                                  <a:rPr lang="fr-MA" b="0" i="1" dirty="0" smtClean="0">
                                    <a:latin typeface="Cambria Math" panose="02040503050406030204" pitchFamily="18" charset="0"/>
                                    <a:ea typeface="Cambria Math" panose="02040503050406030204" pitchFamily="18" charset="0"/>
                                  </a:rPr>
                                  <m:t>𝑥</m:t>
                                </m:r>
                              </m:oMath>
                            </m:oMathPara>
                          </a14:m>
                          <a:endParaRPr lang="fr-FR" dirty="0"/>
                        </a:p>
                      </a:txBody>
                      <a:tcPr/>
                    </a:tc>
                    <a:extLst>
                      <a:ext uri="{0D108BD9-81ED-4DB2-BD59-A6C34878D82A}">
                        <a16:rowId xmlns:a16="http://schemas.microsoft.com/office/drawing/2014/main" val="3947043687"/>
                      </a:ext>
                    </a:extLst>
                  </a:tr>
                </a:tbl>
              </a:graphicData>
            </a:graphic>
          </p:graphicFrame>
        </mc:Choice>
        <mc:Fallback xmlns="">
          <p:graphicFrame>
            <p:nvGraphicFramePr>
              <p:cNvPr id="6" name="Tableau 5"/>
              <p:cNvGraphicFramePr>
                <a:graphicFrameLocks noGrp="1"/>
              </p:cNvGraphicFramePr>
              <p:nvPr>
                <p:extLst>
                  <p:ext uri="{D42A27DB-BD31-4B8C-83A1-F6EECF244321}">
                    <p14:modId xmlns:p14="http://schemas.microsoft.com/office/powerpoint/2010/main" val="748962456"/>
                  </p:ext>
                </p:extLst>
              </p:nvPr>
            </p:nvGraphicFramePr>
            <p:xfrm>
              <a:off x="2309089" y="2163619"/>
              <a:ext cx="7185891" cy="736600"/>
            </p:xfrm>
            <a:graphic>
              <a:graphicData uri="http://schemas.openxmlformats.org/drawingml/2006/table">
                <a:tbl>
                  <a:tblPr firstRow="1" bandRow="1">
                    <a:tableStyleId>{5C22544A-7EE6-4342-B048-85BDC9FD1C3A}</a:tableStyleId>
                  </a:tblPr>
                  <a:tblGrid>
                    <a:gridCol w="2429166">
                      <a:extLst>
                        <a:ext uri="{9D8B030D-6E8A-4147-A177-3AD203B41FA5}">
                          <a16:colId xmlns:a16="http://schemas.microsoft.com/office/drawing/2014/main" val="1162370822"/>
                        </a:ext>
                      </a:extLst>
                    </a:gridCol>
                    <a:gridCol w="1184563">
                      <a:extLst>
                        <a:ext uri="{9D8B030D-6E8A-4147-A177-3AD203B41FA5}">
                          <a16:colId xmlns:a16="http://schemas.microsoft.com/office/drawing/2014/main" val="3915246499"/>
                        </a:ext>
                      </a:extLst>
                    </a:gridCol>
                    <a:gridCol w="1600200">
                      <a:extLst>
                        <a:ext uri="{9D8B030D-6E8A-4147-A177-3AD203B41FA5}">
                          <a16:colId xmlns:a16="http://schemas.microsoft.com/office/drawing/2014/main" val="1739483068"/>
                        </a:ext>
                      </a:extLst>
                    </a:gridCol>
                    <a:gridCol w="1971962">
                      <a:extLst>
                        <a:ext uri="{9D8B030D-6E8A-4147-A177-3AD203B41FA5}">
                          <a16:colId xmlns:a16="http://schemas.microsoft.com/office/drawing/2014/main" val="2162574886"/>
                        </a:ext>
                      </a:extLst>
                    </a:gridCol>
                  </a:tblGrid>
                  <a:tr h="365760">
                    <a:tc>
                      <a:txBody>
                        <a:bodyPr/>
                        <a:lstStyle/>
                        <a:p>
                          <a:endParaRPr lang="fr-FR"/>
                        </a:p>
                      </a:txBody>
                      <a:tcPr>
                        <a:blipFill>
                          <a:blip r:embed="rId3"/>
                          <a:stretch>
                            <a:fillRect l="-251" t="-6557" r="-196742" b="-126230"/>
                          </a:stretch>
                        </a:blipFill>
                      </a:tcPr>
                    </a:tc>
                    <a:tc>
                      <a:txBody>
                        <a:bodyPr/>
                        <a:lstStyle/>
                        <a:p>
                          <a:r>
                            <a:rPr lang="fr-MA" i="0">
                              <a:latin typeface="+mj-lt"/>
                            </a:rPr>
                            <a:t>1</a:t>
                          </a:r>
                          <a:endParaRPr lang="fr-FR" dirty="0"/>
                        </a:p>
                      </a:txBody>
                      <a:tcPr/>
                    </a:tc>
                    <a:tc>
                      <a:txBody>
                        <a:bodyPr/>
                        <a:lstStyle/>
                        <a:p>
                          <a:r>
                            <a:rPr lang="fr-MA" i="0">
                              <a:latin typeface="+mj-lt"/>
                            </a:rPr>
                            <a:t>2</a:t>
                          </a:r>
                          <a:endParaRPr lang="fr-FR" dirty="0"/>
                        </a:p>
                      </a:txBody>
                      <a:tcPr/>
                    </a:tc>
                    <a:tc>
                      <a:txBody>
                        <a:bodyPr/>
                        <a:lstStyle/>
                        <a:p>
                          <a:endParaRPr lang="fr-FR"/>
                        </a:p>
                      </a:txBody>
                      <a:tcPr>
                        <a:blipFill>
                          <a:blip r:embed="rId3"/>
                          <a:stretch>
                            <a:fillRect l="-264506" t="-6557" r="-1235" b="-126230"/>
                          </a:stretch>
                        </a:blipFill>
                      </a:tcPr>
                    </a:tc>
                    <a:extLst>
                      <a:ext uri="{0D108BD9-81ED-4DB2-BD59-A6C34878D82A}">
                        <a16:rowId xmlns:a16="http://schemas.microsoft.com/office/drawing/2014/main" val="3574597338"/>
                      </a:ext>
                    </a:extLst>
                  </a:tr>
                  <a:tr h="370840">
                    <a:tc>
                      <a:txBody>
                        <a:bodyPr/>
                        <a:lstStyle/>
                        <a:p>
                          <a:endParaRPr lang="fr-FR"/>
                        </a:p>
                      </a:txBody>
                      <a:tcPr>
                        <a:blipFill>
                          <a:blip r:embed="rId3"/>
                          <a:stretch>
                            <a:fillRect l="-251" t="-106557" r="-196742" b="-26230"/>
                          </a:stretch>
                        </a:blipFill>
                      </a:tcPr>
                    </a:tc>
                    <a:tc>
                      <a:txBody>
                        <a:bodyPr/>
                        <a:lstStyle/>
                        <a:p>
                          <a:endParaRPr lang="fr-FR"/>
                        </a:p>
                      </a:txBody>
                      <a:tcPr>
                        <a:blipFill>
                          <a:blip r:embed="rId3"/>
                          <a:stretch>
                            <a:fillRect l="-206186" t="-106557" r="-304639" b="-26230"/>
                          </a:stretch>
                        </a:blipFill>
                      </a:tcPr>
                    </a:tc>
                    <a:tc>
                      <a:txBody>
                        <a:bodyPr/>
                        <a:lstStyle/>
                        <a:p>
                          <a:endParaRPr lang="fr-FR"/>
                        </a:p>
                      </a:txBody>
                      <a:tcPr>
                        <a:blipFill>
                          <a:blip r:embed="rId3"/>
                          <a:stretch>
                            <a:fillRect l="-225856" t="-106557" r="-124715" b="-26230"/>
                          </a:stretch>
                        </a:blipFill>
                      </a:tcPr>
                    </a:tc>
                    <a:tc>
                      <a:txBody>
                        <a:bodyPr/>
                        <a:lstStyle/>
                        <a:p>
                          <a:endParaRPr lang="fr-FR"/>
                        </a:p>
                      </a:txBody>
                      <a:tcPr>
                        <a:blipFill>
                          <a:blip r:embed="rId3"/>
                          <a:stretch>
                            <a:fillRect l="-264506" t="-106557" r="-1235" b="-26230"/>
                          </a:stretch>
                        </a:blipFill>
                      </a:tcPr>
                    </a:tc>
                    <a:extLst>
                      <a:ext uri="{0D108BD9-81ED-4DB2-BD59-A6C34878D82A}">
                        <a16:rowId xmlns:a16="http://schemas.microsoft.com/office/drawing/2014/main" val="3947043687"/>
                      </a:ext>
                    </a:extLst>
                  </a:tr>
                </a:tbl>
              </a:graphicData>
            </a:graphic>
          </p:graphicFrame>
        </mc:Fallback>
      </mc:AlternateContent>
      <p:sp>
        <p:nvSpPr>
          <p:cNvPr id="7" name="ZoneTexte 6"/>
          <p:cNvSpPr txBox="1"/>
          <p:nvPr/>
        </p:nvSpPr>
        <p:spPr>
          <a:xfrm>
            <a:off x="5638800" y="2974109"/>
            <a:ext cx="65" cy="307777"/>
          </a:xfrm>
          <a:prstGeom prst="rect">
            <a:avLst/>
          </a:prstGeom>
          <a:noFill/>
        </p:spPr>
        <p:txBody>
          <a:bodyPr wrap="none" lIns="0" tIns="0" rIns="0" bIns="0" rtlCol="0">
            <a:spAutoFit/>
          </a:bodyPr>
          <a:lstStyle/>
          <a:p>
            <a:pPr algn="l"/>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9" name="ZoneTexte 8"/>
              <p:cNvSpPr txBox="1"/>
              <p:nvPr/>
            </p:nvSpPr>
            <p:spPr>
              <a:xfrm>
                <a:off x="1791855" y="3480999"/>
                <a:ext cx="9661236"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distance parcourue par </a:t>
                </a:r>
                <a:r>
                  <a:rPr lang="fr-MA" sz="2000" dirty="0" err="1">
                    <a:latin typeface="Calibri" panose="020F0502020204030204" pitchFamily="34" charset="0"/>
                    <a:cs typeface="Calibri" panose="020F0502020204030204" pitchFamily="34" charset="0"/>
                  </a:rPr>
                  <a:t>Souhail</a:t>
                </a:r>
                <a:r>
                  <a:rPr lang="fr-MA" sz="2000" dirty="0">
                    <a:latin typeface="Calibri" panose="020F0502020204030204" pitchFamily="34" charset="0"/>
                    <a:cs typeface="Calibri" panose="020F0502020204030204" pitchFamily="34" charset="0"/>
                  </a:rPr>
                  <a:t> en fonction du nombre d’heures</a:t>
                </a:r>
                <a14:m>
                  <m:oMath xmlns:m="http://schemas.openxmlformats.org/officeDocument/2006/math">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𝑥</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est: </a:t>
                </a:r>
                <a14:m>
                  <m:oMath xmlns:m="http://schemas.openxmlformats.org/officeDocument/2006/math">
                    <m:r>
                      <a:rPr lang="fr-MA" sz="2000" i="1" dirty="0" smtClean="0">
                        <a:latin typeface="Cambria Math" panose="02040503050406030204" pitchFamily="18" charset="0"/>
                        <a:cs typeface="Calibri" panose="020F0502020204030204" pitchFamily="34" charset="0"/>
                      </a:rPr>
                      <m:t>𝑑</m:t>
                    </m:r>
                    <m:r>
                      <a:rPr lang="fr-MA" sz="2000" i="1" dirty="0" smtClean="0">
                        <a:latin typeface="Cambria Math" panose="02040503050406030204" pitchFamily="18" charset="0"/>
                        <a:cs typeface="Calibri" panose="020F0502020204030204" pitchFamily="34" charset="0"/>
                      </a:rPr>
                      <m:t>=60</m:t>
                    </m:r>
                    <m:r>
                      <a:rPr lang="fr-MA" sz="2000" i="1" dirty="0" smtClean="0">
                        <a:latin typeface="Cambria Math" panose="02040503050406030204" pitchFamily="18" charset="0"/>
                        <a:cs typeface="Calibri" panose="020F0502020204030204" pitchFamily="34" charset="0"/>
                      </a:rPr>
                      <m:t>𝑥</m:t>
                    </m:r>
                  </m:oMath>
                </a14:m>
                <a:endParaRPr lang="fr-FR" sz="2000" dirty="0">
                  <a:latin typeface="Calibri" panose="020F0502020204030204" pitchFamily="34" charset="0"/>
                  <a:cs typeface="Calibri" panose="020F0502020204030204" pitchFamily="34" charset="0"/>
                </a:endParaRPr>
              </a:p>
            </p:txBody>
          </p:sp>
        </mc:Choice>
        <mc:Fallback xmlns="">
          <p:sp>
            <p:nvSpPr>
              <p:cNvPr id="9" name="ZoneTexte 8"/>
              <p:cNvSpPr txBox="1">
                <a:spLocks noRot="1" noChangeAspect="1" noMove="1" noResize="1" noEditPoints="1" noAdjustHandles="1" noChangeArrowheads="1" noChangeShapeType="1" noTextEdit="1"/>
              </p:cNvSpPr>
              <p:nvPr/>
            </p:nvSpPr>
            <p:spPr>
              <a:xfrm>
                <a:off x="1791855" y="3480999"/>
                <a:ext cx="9661236" cy="400110"/>
              </a:xfrm>
              <a:prstGeom prst="rect">
                <a:avLst/>
              </a:prstGeom>
              <a:blipFill>
                <a:blip r:embed="rId4"/>
                <a:stretch>
                  <a:fillRect l="-694"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39366255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le résumé.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donne  des exemples et des contre -exemples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9" name="ZoneTexte 8"/>
          <p:cNvSpPr txBox="1"/>
          <p:nvPr/>
        </p:nvSpPr>
        <p:spPr>
          <a:xfrm>
            <a:off x="1712068" y="3064213"/>
            <a:ext cx="1284051" cy="447472"/>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5" name="ZoneTexte 4"/>
          <p:cNvSpPr txBox="1"/>
          <p:nvPr/>
        </p:nvSpPr>
        <p:spPr>
          <a:xfrm>
            <a:off x="406400" y="1311564"/>
            <a:ext cx="11239316" cy="646331"/>
          </a:xfrm>
          <a:prstGeom prst="rect">
            <a:avLst/>
          </a:prstGeom>
          <a:noFill/>
        </p:spPr>
        <p:txBody>
          <a:bodyPr wrap="square" rtlCol="0">
            <a:spAutoFit/>
          </a:bodyPr>
          <a:lstStyle/>
          <a:p>
            <a:pPr marL="285750" indent="-285750">
              <a:buFont typeface="Arial" panose="020B0604020202020204" pitchFamily="34" charset="0"/>
              <a:buChar char="•"/>
            </a:pPr>
            <a:r>
              <a:rPr lang="fr-FR" b="1" dirty="0"/>
              <a:t>La valeur numérique d’une expression littérale est le nombre obtenu en remplaçant chaque variable par sa valeur numérique, puis en effectuant les calculs.</a:t>
            </a:r>
            <a:endParaRPr lang="fr-FR" sz="2000" dirty="0">
              <a:latin typeface="Calibri" panose="020F0502020204030204" pitchFamily="34" charset="0"/>
              <a:cs typeface="Calibri" panose="020F0502020204030204" pitchFamily="34" charset="0"/>
            </a:endParaRPr>
          </a:p>
        </p:txBody>
      </p:sp>
      <p:pic>
        <p:nvPicPr>
          <p:cNvPr id="6" name="Image 5"/>
          <p:cNvPicPr>
            <a:picLocks noChangeAspect="1"/>
          </p:cNvPicPr>
          <p:nvPr/>
        </p:nvPicPr>
        <p:blipFill>
          <a:blip r:embed="rId3"/>
          <a:stretch>
            <a:fillRect/>
          </a:stretch>
        </p:blipFill>
        <p:spPr>
          <a:xfrm>
            <a:off x="7536952" y="2715189"/>
            <a:ext cx="3881221" cy="3224948"/>
          </a:xfrm>
          <a:prstGeom prst="rect">
            <a:avLst/>
          </a:prstGeom>
        </p:spPr>
      </p:pic>
      <p:cxnSp>
        <p:nvCxnSpPr>
          <p:cNvPr id="8" name="Connecteur droit 7"/>
          <p:cNvCxnSpPr/>
          <p:nvPr/>
        </p:nvCxnSpPr>
        <p:spPr>
          <a:xfrm>
            <a:off x="10520218" y="3239310"/>
            <a:ext cx="0" cy="1471235"/>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flipH="1">
            <a:off x="9411855" y="3239310"/>
            <a:ext cx="1117600" cy="0"/>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18" name="ZoneTexte 17"/>
          <p:cNvSpPr txBox="1"/>
          <p:nvPr/>
        </p:nvSpPr>
        <p:spPr>
          <a:xfrm>
            <a:off x="10552627" y="2955684"/>
            <a:ext cx="953291" cy="400110"/>
          </a:xfrm>
          <a:prstGeom prst="rect">
            <a:avLst/>
          </a:prstGeom>
          <a:solidFill>
            <a:schemeClr val="bg1"/>
          </a:solidFill>
        </p:spPr>
        <p:txBody>
          <a:bodyPr wrap="square" rtlCol="0">
            <a:spAutoFit/>
          </a:bodyPr>
          <a:lstStyle/>
          <a:p>
            <a:pPr algn="l"/>
            <a:r>
              <a:rPr lang="fr-MA" sz="2000" dirty="0">
                <a:latin typeface="Calibri" panose="020F0502020204030204" pitchFamily="34" charset="0"/>
                <a:cs typeface="Calibri" panose="020F0502020204030204" pitchFamily="34" charset="0"/>
              </a:rPr>
              <a:t>A(3 ; 4)</a:t>
            </a:r>
            <a:endParaRPr lang="fr-FR" sz="2000" dirty="0">
              <a:latin typeface="Calibri" panose="020F0502020204030204" pitchFamily="34" charset="0"/>
              <a:cs typeface="Calibri" panose="020F0502020204030204" pitchFamily="34" charset="0"/>
            </a:endParaRPr>
          </a:p>
        </p:txBody>
      </p:sp>
      <p:sp>
        <p:nvSpPr>
          <p:cNvPr id="20" name="ZoneTexte 19"/>
          <p:cNvSpPr txBox="1"/>
          <p:nvPr/>
        </p:nvSpPr>
        <p:spPr>
          <a:xfrm>
            <a:off x="9993745" y="5172364"/>
            <a:ext cx="1154546"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abscisse</a:t>
            </a:r>
            <a:endParaRPr lang="fr-FR" sz="2000" dirty="0">
              <a:latin typeface="Calibri" panose="020F0502020204030204" pitchFamily="34" charset="0"/>
              <a:cs typeface="Calibri" panose="020F0502020204030204" pitchFamily="34" charset="0"/>
            </a:endParaRPr>
          </a:p>
        </p:txBody>
      </p:sp>
      <p:sp>
        <p:nvSpPr>
          <p:cNvPr id="21" name="ZoneTexte 20"/>
          <p:cNvSpPr txBox="1"/>
          <p:nvPr/>
        </p:nvSpPr>
        <p:spPr>
          <a:xfrm>
            <a:off x="7601527" y="3064213"/>
            <a:ext cx="1191491"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ordonnée</a:t>
            </a:r>
            <a:endParaRPr lang="fr-FR" sz="2000" dirty="0">
              <a:latin typeface="Calibri" panose="020F0502020204030204" pitchFamily="34" charset="0"/>
              <a:cs typeface="Calibri" panose="020F0502020204030204" pitchFamily="34" charset="0"/>
            </a:endParaRPr>
          </a:p>
        </p:txBody>
      </p:sp>
      <p:cxnSp>
        <p:nvCxnSpPr>
          <p:cNvPr id="23" name="Connecteur droit avec flèche 22"/>
          <p:cNvCxnSpPr>
            <a:stCxn id="20" idx="0"/>
          </p:cNvCxnSpPr>
          <p:nvPr/>
        </p:nvCxnSpPr>
        <p:spPr>
          <a:xfrm flipH="1" flipV="1">
            <a:off x="10529455" y="4784436"/>
            <a:ext cx="41563" cy="38792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Connecteur droit avec flèche 24"/>
          <p:cNvCxnSpPr/>
          <p:nvPr/>
        </p:nvCxnSpPr>
        <p:spPr>
          <a:xfrm>
            <a:off x="8793018" y="3239310"/>
            <a:ext cx="44334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6" name="Image 25"/>
          <p:cNvPicPr>
            <a:picLocks noChangeAspect="1"/>
          </p:cNvPicPr>
          <p:nvPr/>
        </p:nvPicPr>
        <p:blipFill>
          <a:blip r:embed="rId4"/>
          <a:stretch>
            <a:fillRect/>
          </a:stretch>
        </p:blipFill>
        <p:spPr>
          <a:xfrm>
            <a:off x="778058" y="3239310"/>
            <a:ext cx="4772997" cy="2848522"/>
          </a:xfrm>
          <a:prstGeom prst="rect">
            <a:avLst/>
          </a:prstGeom>
        </p:spPr>
      </p:pic>
      <p:cxnSp>
        <p:nvCxnSpPr>
          <p:cNvPr id="28" name="Connecteur droit 27"/>
          <p:cNvCxnSpPr/>
          <p:nvPr/>
        </p:nvCxnSpPr>
        <p:spPr>
          <a:xfrm flipH="1">
            <a:off x="4784436" y="3602182"/>
            <a:ext cx="9237" cy="1376218"/>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30" name="Connecteur droit 29"/>
          <p:cNvCxnSpPr/>
          <p:nvPr/>
        </p:nvCxnSpPr>
        <p:spPr>
          <a:xfrm>
            <a:off x="2909455" y="3974927"/>
            <a:ext cx="2225963" cy="0"/>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1" name="ZoneTexte 30"/>
              <p:cNvSpPr txBox="1"/>
              <p:nvPr/>
            </p:nvSpPr>
            <p:spPr>
              <a:xfrm>
                <a:off x="4664211" y="3821038"/>
                <a:ext cx="240450" cy="307777"/>
              </a:xfrm>
              <a:prstGeom prst="rect">
                <a:avLst/>
              </a:prstGeom>
              <a:noFill/>
            </p:spPr>
            <p:txBody>
              <a:bodyPr wrap="none" lIns="0" tIns="0" rIns="0" bIns="0" rtlCol="0">
                <a:spAutoFit/>
              </a:bodyPr>
              <a:lstStyle/>
              <a:p>
                <a:pPr algn="l"/>
                <a14:m>
                  <m:oMathPara xmlns:m="http://schemas.openxmlformats.org/officeDocument/2006/math">
                    <m:oMathParaPr>
                      <m:jc m:val="centerGroup"/>
                    </m:oMathParaPr>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31" name="ZoneTexte 30"/>
              <p:cNvSpPr txBox="1">
                <a:spLocks noRot="1" noChangeAspect="1" noMove="1" noResize="1" noEditPoints="1" noAdjustHandles="1" noChangeArrowheads="1" noChangeShapeType="1" noTextEdit="1"/>
              </p:cNvSpPr>
              <p:nvPr/>
            </p:nvSpPr>
            <p:spPr>
              <a:xfrm>
                <a:off x="4664211" y="3821038"/>
                <a:ext cx="240450" cy="307777"/>
              </a:xfrm>
              <a:prstGeom prst="rect">
                <a:avLst/>
              </a:prstGeom>
              <a:blipFill>
                <a:blip r:embed="rId5"/>
                <a:stretch>
                  <a:fillRect l="-17500" r="-17500" b="-2000"/>
                </a:stretch>
              </a:blipFill>
            </p:spPr>
            <p:txBody>
              <a:bodyPr/>
              <a:lstStyle/>
              <a:p>
                <a:r>
                  <a:rPr lang="fr-FR">
                    <a:noFill/>
                  </a:rPr>
                  <a:t> </a:t>
                </a:r>
              </a:p>
            </p:txBody>
          </p:sp>
        </mc:Fallback>
      </mc:AlternateContent>
      <p:sp>
        <p:nvSpPr>
          <p:cNvPr id="32" name="Rectangle 31"/>
          <p:cNvSpPr/>
          <p:nvPr/>
        </p:nvSpPr>
        <p:spPr>
          <a:xfrm>
            <a:off x="886691" y="2540000"/>
            <a:ext cx="3906982" cy="52421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fr-MA" dirty="0">
                <a:solidFill>
                  <a:schemeClr val="tx1"/>
                </a:solidFill>
              </a:rPr>
              <a:t>Placer le point B(4;3)</a:t>
            </a:r>
            <a:endParaRPr lang="fr-FR" dirty="0">
              <a:solidFill>
                <a:schemeClr val="tx1"/>
              </a:solidFill>
            </a:endParaRPr>
          </a:p>
        </p:txBody>
      </p:sp>
      <p:sp>
        <p:nvSpPr>
          <p:cNvPr id="33" name="Rectangle 32"/>
          <p:cNvSpPr/>
          <p:nvPr/>
        </p:nvSpPr>
        <p:spPr>
          <a:xfrm>
            <a:off x="7536952" y="2076784"/>
            <a:ext cx="3906982" cy="52421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fr-MA" dirty="0">
                <a:solidFill>
                  <a:schemeClr val="tx1"/>
                </a:solidFill>
              </a:rPr>
              <a:t>Déterminer les coordonnées de A(3 ; 4)</a:t>
            </a:r>
            <a:endParaRPr lang="fr-FR" dirty="0">
              <a:solidFill>
                <a:schemeClr val="tx1"/>
              </a:solidFill>
            </a:endParaRPr>
          </a:p>
        </p:txBody>
      </p:sp>
      <p:sp>
        <p:nvSpPr>
          <p:cNvPr id="34" name="ZoneTexte 33"/>
          <p:cNvSpPr txBox="1"/>
          <p:nvPr/>
        </p:nvSpPr>
        <p:spPr>
          <a:xfrm>
            <a:off x="4775201" y="3593436"/>
            <a:ext cx="100894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B(4 ; 3)</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6244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puis exprimez vos avis à propos de la question suivante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620794" y="2904164"/>
            <a:ext cx="4854412"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ZoneTexte 22"/>
          <p:cNvSpPr txBox="1"/>
          <p:nvPr/>
        </p:nvSpPr>
        <p:spPr>
          <a:xfrm>
            <a:off x="886691" y="3254947"/>
            <a:ext cx="4322618" cy="707886"/>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que peut-on dire  du volume de ce cylindre quand on change son rayon?</a:t>
            </a:r>
          </a:p>
        </p:txBody>
      </p:sp>
      <p:pic>
        <p:nvPicPr>
          <p:cNvPr id="6" name="Image 5"/>
          <p:cNvPicPr>
            <a:picLocks noChangeAspect="1"/>
          </p:cNvPicPr>
          <p:nvPr/>
        </p:nvPicPr>
        <p:blipFill>
          <a:blip r:embed="rId3"/>
          <a:stretch>
            <a:fillRect/>
          </a:stretch>
        </p:blipFill>
        <p:spPr>
          <a:xfrm>
            <a:off x="6428755" y="2706255"/>
            <a:ext cx="4968671" cy="3145551"/>
          </a:xfrm>
          <a:prstGeom prst="rect">
            <a:avLst/>
          </a:prstGeom>
        </p:spPr>
      </p:pic>
      <mc:AlternateContent xmlns:mc="http://schemas.openxmlformats.org/markup-compatibility/2006" xmlns:a14="http://schemas.microsoft.com/office/drawing/2010/main">
        <mc:Choice Requires="a14">
          <p:sp>
            <p:nvSpPr>
              <p:cNvPr id="8" name="ZoneTexte 7"/>
              <p:cNvSpPr txBox="1"/>
              <p:nvPr/>
            </p:nvSpPr>
            <p:spPr>
              <a:xfrm>
                <a:off x="4839855" y="5948218"/>
                <a:ext cx="6557571"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sSub>
                        <m:sSubPr>
                          <m:ctrlPr>
                            <a:rPr lang="fr-FR" sz="2000" i="1" smtClean="0">
                              <a:latin typeface="Cambria Math" panose="02040503050406030204" pitchFamily="18" charset="0"/>
                              <a:cs typeface="Calibri" panose="020F0502020204030204" pitchFamily="34" charset="0"/>
                            </a:rPr>
                          </m:ctrlPr>
                        </m:sSubPr>
                        <m:e>
                          <m:r>
                            <a:rPr lang="fr-MA" sz="2000" b="0" i="1" smtClean="0">
                              <a:latin typeface="Cambria Math" panose="02040503050406030204" pitchFamily="18" charset="0"/>
                              <a:cs typeface="Calibri" panose="020F0502020204030204" pitchFamily="34" charset="0"/>
                            </a:rPr>
                            <m:t>𝑅</m:t>
                          </m:r>
                        </m:e>
                        <m:sub>
                          <m:r>
                            <a:rPr lang="fr-MA" sz="2000" b="0" i="1" smtClean="0">
                              <a:latin typeface="Cambria Math" panose="02040503050406030204" pitchFamily="18" charset="0"/>
                              <a:cs typeface="Calibri" panose="020F0502020204030204" pitchFamily="34" charset="0"/>
                            </a:rPr>
                            <m:t>1</m:t>
                          </m:r>
                        </m:sub>
                      </m:sSub>
                      <m:r>
                        <a:rPr lang="fr-MA" sz="2000" b="0" i="1" smtClean="0">
                          <a:latin typeface="Cambria Math" panose="02040503050406030204" pitchFamily="18" charset="0"/>
                          <a:cs typeface="Calibri" panose="020F0502020204030204" pitchFamily="34" charset="0"/>
                        </a:rPr>
                        <m:t>=1</m:t>
                      </m:r>
                      <m:r>
                        <a:rPr lang="fr-MA" sz="2000" b="0" i="1" smtClean="0">
                          <a:latin typeface="Cambria Math" panose="02040503050406030204" pitchFamily="18" charset="0"/>
                          <a:cs typeface="Calibri" panose="020F0502020204030204" pitchFamily="34" charset="0"/>
                        </a:rPr>
                        <m:t>𝑐𝑚</m:t>
                      </m:r>
                      <m:r>
                        <a:rPr lang="fr-MA" sz="2000" b="0" i="1" smtClean="0">
                          <a:latin typeface="Cambria Math" panose="02040503050406030204" pitchFamily="18" charset="0"/>
                          <a:cs typeface="Calibri" panose="020F0502020204030204" pitchFamily="34" charset="0"/>
                        </a:rPr>
                        <m:t>;</m:t>
                      </m:r>
                      <m:sSub>
                        <m:sSubPr>
                          <m:ctrlPr>
                            <a:rPr lang="fr-FR" sz="2000" i="1" smtClean="0">
                              <a:latin typeface="Cambria Math" panose="02040503050406030204" pitchFamily="18" charset="0"/>
                              <a:cs typeface="Calibri" panose="020F0502020204030204" pitchFamily="34" charset="0"/>
                            </a:rPr>
                          </m:ctrlPr>
                        </m:sSubPr>
                        <m:e>
                          <m:r>
                            <a:rPr lang="fr-MA" sz="2000" b="0" i="1" smtClean="0">
                              <a:latin typeface="Cambria Math" panose="02040503050406030204" pitchFamily="18" charset="0"/>
                              <a:cs typeface="Calibri" panose="020F0502020204030204" pitchFamily="34" charset="0"/>
                            </a:rPr>
                            <m:t>𝑅</m:t>
                          </m:r>
                        </m:e>
                        <m:sub>
                          <m:r>
                            <a:rPr lang="fr-MA" sz="2000" b="0" i="1" smtClean="0">
                              <a:latin typeface="Cambria Math" panose="02040503050406030204" pitchFamily="18" charset="0"/>
                              <a:cs typeface="Calibri" panose="020F0502020204030204" pitchFamily="34" charset="0"/>
                            </a:rPr>
                            <m:t>2</m:t>
                          </m:r>
                        </m:sub>
                      </m:sSub>
                      <m:r>
                        <a:rPr lang="fr-MA" sz="2000" b="0" i="1" smtClean="0">
                          <a:latin typeface="Cambria Math" panose="02040503050406030204" pitchFamily="18" charset="0"/>
                          <a:cs typeface="Calibri" panose="020F0502020204030204" pitchFamily="34" charset="0"/>
                        </a:rPr>
                        <m:t>=2</m:t>
                      </m:r>
                      <m:r>
                        <a:rPr lang="fr-MA" sz="2000" b="0" i="1" smtClean="0">
                          <a:latin typeface="Cambria Math" panose="02040503050406030204" pitchFamily="18" charset="0"/>
                          <a:cs typeface="Calibri" panose="020F0502020204030204" pitchFamily="34" charset="0"/>
                        </a:rPr>
                        <m:t>𝑐𝑚</m:t>
                      </m:r>
                      <m:r>
                        <a:rPr lang="fr-MA" sz="2000" b="0" i="1" smtClean="0">
                          <a:latin typeface="Cambria Math" panose="02040503050406030204" pitchFamily="18" charset="0"/>
                          <a:cs typeface="Calibri" panose="020F0502020204030204" pitchFamily="34" charset="0"/>
                        </a:rPr>
                        <m:t>; </m:t>
                      </m:r>
                      <m:sSub>
                        <m:sSubPr>
                          <m:ctrlPr>
                            <a:rPr lang="fr-FR" sz="2000" i="1" smtClean="0">
                              <a:latin typeface="Cambria Math" panose="02040503050406030204" pitchFamily="18" charset="0"/>
                              <a:cs typeface="Calibri" panose="020F0502020204030204" pitchFamily="34" charset="0"/>
                            </a:rPr>
                          </m:ctrlPr>
                        </m:sSubPr>
                        <m:e>
                          <m:r>
                            <a:rPr lang="fr-MA" sz="2000" b="0" i="1" smtClean="0">
                              <a:latin typeface="Cambria Math" panose="02040503050406030204" pitchFamily="18" charset="0"/>
                              <a:cs typeface="Calibri" panose="020F0502020204030204" pitchFamily="34" charset="0"/>
                            </a:rPr>
                            <m:t>𝑅</m:t>
                          </m:r>
                        </m:e>
                        <m:sub>
                          <m:r>
                            <a:rPr lang="fr-MA" sz="2000" b="0" i="1" smtClean="0">
                              <a:latin typeface="Cambria Math" panose="02040503050406030204" pitchFamily="18" charset="0"/>
                              <a:cs typeface="Calibri" panose="020F0502020204030204" pitchFamily="34" charset="0"/>
                            </a:rPr>
                            <m:t>3</m:t>
                          </m:r>
                        </m:sub>
                      </m:sSub>
                      <m:r>
                        <a:rPr lang="fr-MA" sz="2000" b="0" i="1" smtClean="0">
                          <a:latin typeface="Cambria Math" panose="02040503050406030204" pitchFamily="18" charset="0"/>
                          <a:cs typeface="Calibri" panose="020F0502020204030204" pitchFamily="34" charset="0"/>
                        </a:rPr>
                        <m:t>=3</m:t>
                      </m:r>
                      <m:r>
                        <a:rPr lang="fr-MA" sz="2000" b="0" i="1" smtClean="0">
                          <a:latin typeface="Cambria Math" panose="02040503050406030204" pitchFamily="18" charset="0"/>
                          <a:cs typeface="Calibri" panose="020F0502020204030204" pitchFamily="34" charset="0"/>
                        </a:rPr>
                        <m:t>𝑐𝑚</m:t>
                      </m:r>
                      <m:r>
                        <a:rPr lang="fr-MA" sz="2000" b="0" i="1" smtClean="0">
                          <a:latin typeface="Cambria Math" panose="02040503050406030204" pitchFamily="18" charset="0"/>
                          <a:cs typeface="Calibri" panose="020F0502020204030204" pitchFamily="34" charset="0"/>
                        </a:rPr>
                        <m:t>;</m:t>
                      </m:r>
                      <m:sSub>
                        <m:sSubPr>
                          <m:ctrlPr>
                            <a:rPr lang="fr-FR" sz="2000" i="1" smtClean="0">
                              <a:latin typeface="Cambria Math" panose="02040503050406030204" pitchFamily="18" charset="0"/>
                              <a:cs typeface="Calibri" panose="020F0502020204030204" pitchFamily="34" charset="0"/>
                            </a:rPr>
                          </m:ctrlPr>
                        </m:sSubPr>
                        <m:e>
                          <m:r>
                            <a:rPr lang="fr-MA" sz="2000" b="0" i="1" smtClean="0">
                              <a:latin typeface="Cambria Math" panose="02040503050406030204" pitchFamily="18" charset="0"/>
                              <a:cs typeface="Calibri" panose="020F0502020204030204" pitchFamily="34" charset="0"/>
                            </a:rPr>
                            <m:t>𝑅</m:t>
                          </m:r>
                        </m:e>
                        <m:sub>
                          <m:r>
                            <a:rPr lang="fr-MA" sz="2000" b="0" i="1" smtClean="0">
                              <a:latin typeface="Cambria Math" panose="02040503050406030204" pitchFamily="18" charset="0"/>
                              <a:cs typeface="Calibri" panose="020F0502020204030204" pitchFamily="34" charset="0"/>
                            </a:rPr>
                            <m:t>4</m:t>
                          </m:r>
                        </m:sub>
                      </m:sSub>
                      <m:r>
                        <a:rPr lang="fr-MA" sz="2000" b="0" i="1" smtClean="0">
                          <a:latin typeface="Cambria Math" panose="02040503050406030204" pitchFamily="18" charset="0"/>
                          <a:cs typeface="Calibri" panose="020F0502020204030204" pitchFamily="34" charset="0"/>
                        </a:rPr>
                        <m:t>=4</m:t>
                      </m:r>
                      <m:r>
                        <a:rPr lang="fr-MA" sz="2000" b="0" i="1" smtClean="0">
                          <a:latin typeface="Cambria Math" panose="02040503050406030204" pitchFamily="18" charset="0"/>
                          <a:cs typeface="Calibri" panose="020F0502020204030204" pitchFamily="34" charset="0"/>
                        </a:rPr>
                        <m:t>𝑐𝑚</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4839855" y="5948218"/>
                <a:ext cx="6557571" cy="400110"/>
              </a:xfrm>
              <a:prstGeom prst="rect">
                <a:avLst/>
              </a:prstGeom>
              <a:blipFill>
                <a:blip r:embed="rId4"/>
                <a:stretch>
                  <a:fillRect b="-1538"/>
                </a:stretch>
              </a:blipFill>
            </p:spPr>
            <p:txBody>
              <a:bodyPr/>
              <a:lstStyle/>
              <a:p>
                <a:r>
                  <a:rPr lang="fr-FR">
                    <a:noFill/>
                  </a:rPr>
                  <a:t> </a:t>
                </a:r>
              </a:p>
            </p:txBody>
          </p:sp>
        </mc:Fallback>
      </mc:AlternateContent>
    </p:spTree>
    <p:extLst>
      <p:ext uri="{BB962C8B-B14F-4D97-AF65-F5344CB8AC3E}">
        <p14:creationId xmlns:p14="http://schemas.microsoft.com/office/powerpoint/2010/main" val="3972023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460375" y="1788581"/>
            <a:ext cx="5791201" cy="252311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p:cNvSpPr/>
          <p:nvPr/>
        </p:nvSpPr>
        <p:spPr>
          <a:xfrm>
            <a:off x="664676" y="2412468"/>
            <a:ext cx="5382597" cy="830997"/>
          </a:xfrm>
          <a:prstGeom prst="rect">
            <a:avLst/>
          </a:prstGeom>
        </p:spPr>
        <p:txBody>
          <a:bodyPr wrap="square">
            <a:spAutoFit/>
          </a:bodyPr>
          <a:lstStyle/>
          <a:p>
            <a:r>
              <a:rPr lang="fr-MA" sz="2400" b="1" dirty="0"/>
              <a:t>Reconnaitre la notion de fonction.</a:t>
            </a:r>
            <a:endParaRPr lang="fr-FR" sz="2400" b="1" dirty="0"/>
          </a:p>
        </p:txBody>
      </p:sp>
      <p:pic>
        <p:nvPicPr>
          <p:cNvPr id="5" name="Image 4"/>
          <p:cNvPicPr>
            <a:picLocks noChangeAspect="1"/>
          </p:cNvPicPr>
          <p:nvPr/>
        </p:nvPicPr>
        <p:blipFill>
          <a:blip r:embed="rId3"/>
          <a:stretch>
            <a:fillRect/>
          </a:stretch>
        </p:blipFill>
        <p:spPr>
          <a:xfrm>
            <a:off x="7035635" y="4057114"/>
            <a:ext cx="3810330" cy="1699407"/>
          </a:xfrm>
          <a:prstGeom prst="rect">
            <a:avLst/>
          </a:prstGeom>
        </p:spPr>
      </p:pic>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2" name="ZoneTexte 11"/>
              <p:cNvSpPr txBox="1"/>
              <p:nvPr/>
            </p:nvSpPr>
            <p:spPr>
              <a:xfrm>
                <a:off x="10021455" y="4664364"/>
                <a:ext cx="554182" cy="338554"/>
              </a:xfrm>
              <a:prstGeom prst="rect">
                <a:avLst/>
              </a:prstGeom>
              <a:solidFill>
                <a:schemeClr val="bg1"/>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1600" i="1" dirty="0" smtClean="0">
                          <a:latin typeface="Cambria Math" panose="02040503050406030204" pitchFamily="18" charset="0"/>
                          <a:cs typeface="Calibri" panose="020F0502020204030204" pitchFamily="34" charset="0"/>
                        </a:rPr>
                        <m:t>𝑦</m:t>
                      </m:r>
                    </m:oMath>
                  </m:oMathPara>
                </a14:m>
                <a:endParaRPr lang="fr-FR" sz="1600" dirty="0">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10021455" y="4664364"/>
                <a:ext cx="554182" cy="338554"/>
              </a:xfrm>
              <a:prstGeom prst="rect">
                <a:avLst/>
              </a:prstGeom>
              <a:blipFill>
                <a:blip r:embed="rId4"/>
                <a:stretch>
                  <a:fillRect b="-3571"/>
                </a:stretch>
              </a:blipFill>
            </p:spPr>
            <p:txBody>
              <a:bodyPr/>
              <a:lstStyle/>
              <a:p>
                <a:r>
                  <a:rPr lang="fr-FR">
                    <a:noFill/>
                  </a:rPr>
                  <a:t> </a:t>
                </a:r>
              </a:p>
            </p:txBody>
          </p:sp>
        </mc:Fallback>
      </mc:AlternateContent>
    </p:spTree>
    <p:extLst>
      <p:ext uri="{BB962C8B-B14F-4D97-AF65-F5344CB8AC3E}">
        <p14:creationId xmlns:p14="http://schemas.microsoft.com/office/powerpoint/2010/main" val="2855367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6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1035273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On va premièrement, observer cet extrait d’une  vidéo .</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les valeurs qui varient.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8" name="WhatsApp Video 2026-03-31 at 21.11.0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10328" y="1600200"/>
            <a:ext cx="8793018" cy="3657600"/>
          </a:xfrm>
          <a:prstGeom prst="rect">
            <a:avLst/>
          </a:prstGeom>
        </p:spPr>
      </p:pic>
    </p:spTree>
    <p:extLst>
      <p:ext uri="{BB962C8B-B14F-4D97-AF65-F5344CB8AC3E}">
        <p14:creationId xmlns:p14="http://schemas.microsoft.com/office/powerpoint/2010/main" val="19006499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 je vais commencer, par exemple, par définir une relation qui relie deux quantités: la hauteur d’un triangle et son aire .</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rappelle la formule d’aire d’un triangle et détermine les quantités qui varient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p:cNvPicPr>
            <a:picLocks noChangeAspect="1"/>
          </p:cNvPicPr>
          <p:nvPr/>
        </p:nvPicPr>
        <p:blipFill>
          <a:blip r:embed="rId3"/>
          <a:stretch>
            <a:fillRect/>
          </a:stretch>
        </p:blipFill>
        <p:spPr>
          <a:xfrm>
            <a:off x="7389091" y="2124364"/>
            <a:ext cx="4320309" cy="4097665"/>
          </a:xfrm>
          <a:prstGeom prst="rect">
            <a:avLst/>
          </a:prstGeom>
        </p:spPr>
      </p:pic>
      <mc:AlternateContent xmlns:mc="http://schemas.openxmlformats.org/markup-compatibility/2006" xmlns:a14="http://schemas.microsoft.com/office/drawing/2010/main">
        <mc:Choice Requires="a14">
          <p:sp>
            <p:nvSpPr>
              <p:cNvPr id="7" name="ZoneTexte 6"/>
              <p:cNvSpPr txBox="1"/>
              <p:nvPr/>
            </p:nvSpPr>
            <p:spPr>
              <a:xfrm>
                <a:off x="415635" y="1330439"/>
                <a:ext cx="7250547" cy="400110"/>
              </a:xfrm>
              <a:prstGeom prst="rect">
                <a:avLst/>
              </a:prstGeom>
              <a:noFill/>
            </p:spPr>
            <p:txBody>
              <a:bodyPr wrap="square" rtlCol="0">
                <a:spAutoFit/>
              </a:bodyPr>
              <a:lstStyle/>
              <a:p>
                <a:pPr algn="l"/>
                <a14:m>
                  <m:oMath xmlns:m="http://schemas.openxmlformats.org/officeDocument/2006/math">
                    <m:r>
                      <a:rPr lang="fr-MA" sz="2000" i="1" dirty="0" smtClean="0">
                        <a:latin typeface="Cambria Math" panose="02040503050406030204" pitchFamily="18" charset="0"/>
                        <a:cs typeface="Calibri" panose="020F0502020204030204" pitchFamily="34" charset="0"/>
                      </a:rPr>
                      <m:t>𝑑</m:t>
                    </m:r>
                  </m:oMath>
                </a14:m>
                <a:r>
                  <a:rPr lang="fr-MA" sz="2000" dirty="0">
                    <a:latin typeface="Calibri" panose="020F0502020204030204" pitchFamily="34" charset="0"/>
                    <a:cs typeface="Calibri" panose="020F0502020204030204" pitchFamily="34" charset="0"/>
                  </a:rPr>
                  <a:t> est une droite perpendiculaire au segment </a:t>
                </a:r>
                <a14:m>
                  <m:oMath xmlns:m="http://schemas.openxmlformats.org/officeDocument/2006/math">
                    <m:r>
                      <a:rPr lang="fr-MA" sz="2000" i="1" dirty="0" smtClean="0">
                        <a:latin typeface="Cambria Math" panose="02040503050406030204" pitchFamily="18" charset="0"/>
                        <a:cs typeface="Calibri" panose="020F0502020204030204" pitchFamily="34" charset="0"/>
                      </a:rPr>
                      <m:t>𝐵𝐶</m:t>
                    </m:r>
                  </m:oMath>
                </a14:m>
                <a:r>
                  <a:rPr lang="fr-MA" sz="2000" dirty="0">
                    <a:latin typeface="Calibri" panose="020F0502020204030204" pitchFamily="34" charset="0"/>
                    <a:cs typeface="Calibri" panose="020F0502020204030204" pitchFamily="34" charset="0"/>
                  </a:rPr>
                  <a:t> de longueur </a:t>
                </a:r>
                <a14:m>
                  <m:oMath xmlns:m="http://schemas.openxmlformats.org/officeDocument/2006/math">
                    <m:r>
                      <a:rPr lang="fr-MA" sz="2000" i="1" dirty="0" smtClean="0">
                        <a:latin typeface="Cambria Math" panose="02040503050406030204" pitchFamily="18" charset="0"/>
                        <a:cs typeface="Calibri" panose="020F0502020204030204" pitchFamily="34" charset="0"/>
                      </a:rPr>
                      <m:t>4 </m:t>
                    </m:r>
                    <m:r>
                      <a:rPr lang="fr-MA" sz="2000" i="1" dirty="0" smtClean="0">
                        <a:latin typeface="Cambria Math" panose="02040503050406030204" pitchFamily="18" charset="0"/>
                        <a:cs typeface="Calibri" panose="020F0502020204030204" pitchFamily="34" charset="0"/>
                      </a:rPr>
                      <m:t>𝑐𝑚</m:t>
                    </m:r>
                  </m:oMath>
                </a14:m>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415635" y="1330439"/>
                <a:ext cx="7250547" cy="400110"/>
              </a:xfrm>
              <a:prstGeom prst="rect">
                <a:avLst/>
              </a:prstGeom>
              <a:blipFill>
                <a:blip r:embed="rId4"/>
                <a:stretch>
                  <a:fillRect t="-7576"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489528" y="2059323"/>
                <a:ext cx="6040582"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Sur la droite </a:t>
                </a:r>
                <a14:m>
                  <m:oMath xmlns:m="http://schemas.openxmlformats.org/officeDocument/2006/math">
                    <m:r>
                      <a:rPr lang="fr-MA" sz="2000" i="1" dirty="0" smtClean="0">
                        <a:latin typeface="Cambria Math" panose="02040503050406030204" pitchFamily="18" charset="0"/>
                        <a:cs typeface="Calibri" panose="020F0502020204030204" pitchFamily="34" charset="0"/>
                      </a:rPr>
                      <m:t>𝑑</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on fait déplacer un point </a:t>
                </a:r>
                <a14:m>
                  <m:oMath xmlns:m="http://schemas.openxmlformats.org/officeDocument/2006/math">
                    <m:r>
                      <a:rPr lang="fr-MA" sz="2000" i="1" dirty="0" smtClean="0">
                        <a:latin typeface="Cambria Math" panose="02040503050406030204" pitchFamily="18" charset="0"/>
                        <a:cs typeface="Calibri" panose="020F0502020204030204" pitchFamily="34" charset="0"/>
                      </a:rPr>
                      <m:t>𝑀</m:t>
                    </m:r>
                    <m:r>
                      <a:rPr lang="fr-MA" sz="2000" i="1" dirty="0" smtClean="0">
                        <a:latin typeface="Cambria Math" panose="02040503050406030204" pitchFamily="18" charset="0"/>
                        <a:cs typeface="Calibri" panose="020F0502020204030204" pitchFamily="34" charset="0"/>
                      </a:rPr>
                      <m:t>. </m:t>
                    </m:r>
                  </m:oMath>
                </a14:m>
                <a:endParaRPr lang="fr-FR" sz="2000" dirty="0">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489528" y="2059323"/>
                <a:ext cx="6040582" cy="400110"/>
              </a:xfrm>
              <a:prstGeom prst="rect">
                <a:avLst/>
              </a:prstGeom>
              <a:blipFill>
                <a:blip r:embed="rId5"/>
                <a:stretch>
                  <a:fillRect l="-1009" t="-9231" b="-27692"/>
                </a:stretch>
              </a:blipFill>
            </p:spPr>
            <p:txBody>
              <a:bodyPr/>
              <a:lstStyle/>
              <a:p>
                <a:r>
                  <a:rPr lang="fr-FR">
                    <a:noFill/>
                  </a:rPr>
                  <a:t> </a:t>
                </a:r>
              </a:p>
            </p:txBody>
          </p:sp>
        </mc:Fallback>
      </mc:AlternateContent>
      <p:cxnSp>
        <p:nvCxnSpPr>
          <p:cNvPr id="14" name="Connecteur droit avec flèche 13"/>
          <p:cNvCxnSpPr/>
          <p:nvPr/>
        </p:nvCxnSpPr>
        <p:spPr>
          <a:xfrm>
            <a:off x="7730836" y="6222029"/>
            <a:ext cx="3676073" cy="0"/>
          </a:xfrm>
          <a:prstGeom prst="straightConnector1">
            <a:avLst/>
          </a:prstGeom>
          <a:ln>
            <a:solidFill>
              <a:srgbClr val="FF0000"/>
            </a:solidFill>
            <a:prstDash val="dashDot"/>
            <a:headEnd type="triangle"/>
            <a:tailEnd type="triangle"/>
          </a:ln>
        </p:spPr>
        <p:style>
          <a:lnRef idx="2">
            <a:schemeClr val="accent1"/>
          </a:lnRef>
          <a:fillRef idx="0">
            <a:schemeClr val="accent1"/>
          </a:fillRef>
          <a:effectRef idx="1">
            <a:schemeClr val="accent1"/>
          </a:effectRef>
          <a:fontRef idx="minor">
            <a:schemeClr val="tx1"/>
          </a:fontRef>
        </p:style>
      </p:cxnSp>
      <p:sp>
        <p:nvSpPr>
          <p:cNvPr id="16" name="Rectangle à coins arrondis 15"/>
          <p:cNvSpPr/>
          <p:nvPr/>
        </p:nvSpPr>
        <p:spPr>
          <a:xfrm>
            <a:off x="8663709" y="6317673"/>
            <a:ext cx="1126836" cy="24014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solidFill>
                  <a:schemeClr val="tx1"/>
                </a:solidFill>
              </a:rPr>
              <a:t>4 cm</a:t>
            </a:r>
            <a:endParaRPr lang="fr-FR" dirty="0">
              <a:solidFill>
                <a:schemeClr val="tx1"/>
              </a:solidFill>
            </a:endParaRPr>
          </a:p>
        </p:txBody>
      </p:sp>
      <p:sp>
        <p:nvSpPr>
          <p:cNvPr id="19" name="ZoneTexte 18"/>
          <p:cNvSpPr txBox="1"/>
          <p:nvPr/>
        </p:nvSpPr>
        <p:spPr>
          <a:xfrm>
            <a:off x="9504215" y="5821920"/>
            <a:ext cx="415636"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H</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22" name="ZoneTexte 21"/>
              <p:cNvSpPr txBox="1"/>
              <p:nvPr/>
            </p:nvSpPr>
            <p:spPr>
              <a:xfrm>
                <a:off x="489528" y="2835564"/>
                <a:ext cx="6123708"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Chaque position du point </a:t>
                </a:r>
                <a14:m>
                  <m:oMath xmlns:m="http://schemas.openxmlformats.org/officeDocument/2006/math">
                    <m:r>
                      <a:rPr lang="fr-MA" sz="2000" i="1" dirty="0" smtClean="0">
                        <a:latin typeface="Cambria Math" panose="02040503050406030204" pitchFamily="18" charset="0"/>
                        <a:cs typeface="Calibri" panose="020F0502020204030204" pitchFamily="34" charset="0"/>
                      </a:rPr>
                      <m:t>𝑀</m:t>
                    </m:r>
                  </m:oMath>
                </a14:m>
                <a:r>
                  <a:rPr lang="fr-MA" sz="2000" dirty="0">
                    <a:latin typeface="Calibri" panose="020F0502020204030204" pitchFamily="34" charset="0"/>
                    <a:cs typeface="Calibri" panose="020F0502020204030204" pitchFamily="34" charset="0"/>
                  </a:rPr>
                  <a:t>, définie un triangle </a:t>
                </a:r>
                <a14:m>
                  <m:oMath xmlns:m="http://schemas.openxmlformats.org/officeDocument/2006/math">
                    <m:r>
                      <a:rPr lang="fr-MA" sz="2000" i="1" smtClean="0">
                        <a:latin typeface="Cambria Math" panose="02040503050406030204" pitchFamily="18" charset="0"/>
                        <a:ea typeface="Cambria Math" panose="02040503050406030204" pitchFamily="18" charset="0"/>
                        <a:cs typeface="Calibri" panose="020F0502020204030204" pitchFamily="34" charset="0"/>
                      </a:rPr>
                      <m:t>∆</m:t>
                    </m:r>
                    <m:r>
                      <a:rPr lang="fr-MA" sz="2000" i="1" dirty="0" smtClean="0">
                        <a:latin typeface="Cambria Math" panose="02040503050406030204" pitchFamily="18" charset="0"/>
                        <a:cs typeface="Calibri" panose="020F0502020204030204" pitchFamily="34" charset="0"/>
                      </a:rPr>
                      <m:t>𝑀𝐵𝐶</m:t>
                    </m:r>
                  </m:oMath>
                </a14:m>
                <a:r>
                  <a:rPr lang="fr-MA" sz="2000" dirty="0">
                    <a:latin typeface="Calibri" panose="020F0502020204030204" pitchFamily="34" charset="0"/>
                    <a:cs typeface="Calibri" panose="020F0502020204030204" pitchFamily="34" charset="0"/>
                  </a:rPr>
                  <a:t> de base </a:t>
                </a:r>
                <a14:m>
                  <m:oMath xmlns:m="http://schemas.openxmlformats.org/officeDocument/2006/math">
                    <m:r>
                      <a:rPr lang="fr-MA" sz="2000" i="1" dirty="0" smtClean="0">
                        <a:latin typeface="Cambria Math" panose="02040503050406030204" pitchFamily="18" charset="0"/>
                        <a:cs typeface="Calibri" panose="020F0502020204030204" pitchFamily="34" charset="0"/>
                      </a:rPr>
                      <m:t>𝐵𝐶</m:t>
                    </m:r>
                  </m:oMath>
                </a14:m>
                <a:r>
                  <a:rPr lang="fr-MA" sz="2000" dirty="0">
                    <a:latin typeface="Calibri" panose="020F0502020204030204" pitchFamily="34" charset="0"/>
                    <a:cs typeface="Calibri" panose="020F0502020204030204" pitchFamily="34" charset="0"/>
                  </a:rPr>
                  <a:t> et de hauteur </a:t>
                </a:r>
                <a14:m>
                  <m:oMath xmlns:m="http://schemas.openxmlformats.org/officeDocument/2006/math">
                    <m:r>
                      <a:rPr lang="fr-MA" sz="2000" i="1" dirty="0" smtClean="0">
                        <a:latin typeface="Cambria Math" panose="02040503050406030204" pitchFamily="18" charset="0"/>
                        <a:cs typeface="Calibri" panose="020F0502020204030204" pitchFamily="34" charset="0"/>
                      </a:rPr>
                      <m:t>𝑀𝐻</m:t>
                    </m:r>
                  </m:oMath>
                </a14:m>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mc:Choice>
        <mc:Fallback xmlns="">
          <p:sp>
            <p:nvSpPr>
              <p:cNvPr id="22" name="ZoneTexte 21"/>
              <p:cNvSpPr txBox="1">
                <a:spLocks noRot="1" noChangeAspect="1" noMove="1" noResize="1" noEditPoints="1" noAdjustHandles="1" noChangeArrowheads="1" noChangeShapeType="1" noTextEdit="1"/>
              </p:cNvSpPr>
              <p:nvPr/>
            </p:nvSpPr>
            <p:spPr>
              <a:xfrm>
                <a:off x="489528" y="2835564"/>
                <a:ext cx="6123708" cy="707886"/>
              </a:xfrm>
              <a:prstGeom prst="rect">
                <a:avLst/>
              </a:prstGeom>
              <a:blipFill>
                <a:blip r:embed="rId6"/>
                <a:stretch>
                  <a:fillRect l="-995" t="-4310" b="-14655"/>
                </a:stretch>
              </a:blipFill>
            </p:spPr>
            <p:txBody>
              <a:bodyPr/>
              <a:lstStyle/>
              <a:p>
                <a:r>
                  <a:rPr lang="fr-FR">
                    <a:noFill/>
                  </a:rPr>
                  <a:t> </a:t>
                </a:r>
              </a:p>
            </p:txBody>
          </p:sp>
        </mc:Fallback>
      </mc:AlternateContent>
      <p:grpSp>
        <p:nvGrpSpPr>
          <p:cNvPr id="30" name="Groupe 29"/>
          <p:cNvGrpSpPr/>
          <p:nvPr/>
        </p:nvGrpSpPr>
        <p:grpSpPr>
          <a:xfrm>
            <a:off x="9035317" y="3688431"/>
            <a:ext cx="642233" cy="307777"/>
            <a:chOff x="9070106" y="2835564"/>
            <a:chExt cx="642233" cy="307777"/>
          </a:xfrm>
        </p:grpSpPr>
        <mc:AlternateContent xmlns:mc="http://schemas.openxmlformats.org/markup-compatibility/2006" xmlns:a14="http://schemas.microsoft.com/office/drawing/2010/main">
          <mc:Choice Requires="a14">
            <p:sp>
              <p:nvSpPr>
                <p:cNvPr id="25" name="ZoneTexte 24"/>
                <p:cNvSpPr txBox="1"/>
                <p:nvPr/>
              </p:nvSpPr>
              <p:spPr>
                <a:xfrm>
                  <a:off x="9471889" y="2835564"/>
                  <a:ext cx="240450" cy="307777"/>
                </a:xfrm>
                <a:prstGeom prst="rect">
                  <a:avLst/>
                </a:prstGeom>
                <a:noFill/>
              </p:spPr>
              <p:txBody>
                <a:bodyPr wrap="none" lIns="0" tIns="0" rIns="0" bIns="0"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0070C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solidFill>
                      <a:srgbClr val="0070C0"/>
                    </a:solidFill>
                    <a:latin typeface="Calibri" panose="020F0502020204030204" pitchFamily="34" charset="0"/>
                    <a:cs typeface="Calibri" panose="020F0502020204030204" pitchFamily="34" charset="0"/>
                  </a:endParaRPr>
                </a:p>
              </p:txBody>
            </p:sp>
          </mc:Choice>
          <mc:Fallback xmlns="">
            <p:sp>
              <p:nvSpPr>
                <p:cNvPr id="25" name="ZoneTexte 24"/>
                <p:cNvSpPr txBox="1">
                  <a:spLocks noRot="1" noChangeAspect="1" noMove="1" noResize="1" noEditPoints="1" noAdjustHandles="1" noChangeArrowheads="1" noChangeShapeType="1" noTextEdit="1"/>
                </p:cNvSpPr>
                <p:nvPr/>
              </p:nvSpPr>
              <p:spPr>
                <a:xfrm>
                  <a:off x="9471889" y="2835564"/>
                  <a:ext cx="240450" cy="307777"/>
                </a:xfrm>
                <a:prstGeom prst="rect">
                  <a:avLst/>
                </a:prstGeom>
                <a:blipFill>
                  <a:blip r:embed="rId7"/>
                  <a:stretch>
                    <a:fillRect l="-17500" r="-17500"/>
                  </a:stretch>
                </a:blipFill>
              </p:spPr>
              <p:txBody>
                <a:bodyPr/>
                <a:lstStyle/>
                <a:p>
                  <a:r>
                    <a:rPr lang="fr-FR">
                      <a:noFill/>
                    </a:rPr>
                    <a:t> </a:t>
                  </a:r>
                </a:p>
              </p:txBody>
            </p:sp>
          </mc:Fallback>
        </mc:AlternateContent>
        <p:sp>
          <p:nvSpPr>
            <p:cNvPr id="26" name="Rectangle à coins arrondis 25"/>
            <p:cNvSpPr/>
            <p:nvPr/>
          </p:nvSpPr>
          <p:spPr>
            <a:xfrm>
              <a:off x="9070106" y="2868129"/>
              <a:ext cx="415637" cy="2426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t>M</a:t>
              </a:r>
              <a:endParaRPr lang="fr-FR" dirty="0"/>
            </a:p>
          </p:txBody>
        </p:sp>
      </p:grpSp>
      <mc:AlternateContent xmlns:mc="http://schemas.openxmlformats.org/markup-compatibility/2006" xmlns:a14="http://schemas.microsoft.com/office/drawing/2010/main">
        <mc:Choice Requires="a14">
          <p:sp>
            <p:nvSpPr>
              <p:cNvPr id="27" name="ZoneTexte 26"/>
              <p:cNvSpPr txBox="1"/>
              <p:nvPr/>
            </p:nvSpPr>
            <p:spPr>
              <a:xfrm>
                <a:off x="1276850" y="4268446"/>
                <a:ext cx="4549064" cy="529504"/>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Son aire= </a:t>
                </a:r>
                <a14:m>
                  <m:oMath xmlns:m="http://schemas.openxmlformats.org/officeDocument/2006/math">
                    <m:f>
                      <m:fPr>
                        <m:ctrlPr>
                          <a:rPr lang="fr-MA" sz="2000" i="1" smtClean="0">
                            <a:latin typeface="Cambria Math" panose="02040503050406030204" pitchFamily="18" charset="0"/>
                            <a:cs typeface="Calibri" panose="020F0502020204030204" pitchFamily="34" charset="0"/>
                          </a:rPr>
                        </m:ctrlPr>
                      </m:fPr>
                      <m:num>
                        <m:r>
                          <a:rPr lang="fr-MA" sz="2000" b="0" i="1" smtClean="0">
                            <a:solidFill>
                              <a:srgbClr val="0070C0"/>
                            </a:solidFill>
                            <a:latin typeface="Cambria Math" panose="02040503050406030204" pitchFamily="18" charset="0"/>
                            <a:cs typeface="Calibri" panose="020F0502020204030204" pitchFamily="34" charset="0"/>
                          </a:rPr>
                          <m:t>𝑀𝐻</m:t>
                        </m:r>
                        <m:r>
                          <a:rPr lang="fr-MA" sz="2000" b="0" i="1" smtClean="0">
                            <a:latin typeface="Cambria Math" panose="02040503050406030204" pitchFamily="18" charset="0"/>
                            <a:ea typeface="Cambria Math" panose="02040503050406030204" pitchFamily="18" charset="0"/>
                            <a:cs typeface="Calibri" panose="020F0502020204030204" pitchFamily="34" charset="0"/>
                          </a:rPr>
                          <m:t>×</m:t>
                        </m:r>
                        <m:r>
                          <a:rPr lang="fr-MA" sz="2000" b="0" i="1" smtClean="0">
                            <a:latin typeface="Cambria Math" panose="02040503050406030204" pitchFamily="18" charset="0"/>
                            <a:ea typeface="Cambria Math" panose="02040503050406030204" pitchFamily="18" charset="0"/>
                            <a:cs typeface="Calibri" panose="020F0502020204030204" pitchFamily="34" charset="0"/>
                          </a:rPr>
                          <m:t>𝐵𝐶</m:t>
                        </m:r>
                      </m:num>
                      <m:den>
                        <m:r>
                          <a:rPr lang="fr-MA" sz="2000" b="0" i="1" smtClean="0">
                            <a:latin typeface="Cambria Math" panose="02040503050406030204" pitchFamily="18" charset="0"/>
                            <a:cs typeface="Calibri" panose="020F0502020204030204" pitchFamily="34" charset="0"/>
                          </a:rPr>
                          <m:t>2</m:t>
                        </m:r>
                      </m:den>
                    </m:f>
                    <m:r>
                      <a:rPr lang="fr-FR" sz="2000" b="0" i="1" smtClean="0">
                        <a:latin typeface="Cambria Math" panose="02040503050406030204" pitchFamily="18" charset="0"/>
                        <a:cs typeface="Calibri" panose="020F0502020204030204" pitchFamily="34" charset="0"/>
                      </a:rPr>
                      <m:t>=</m:t>
                    </m:r>
                    <m:f>
                      <m:fPr>
                        <m:ctrlPr>
                          <a:rPr lang="fr-FR" sz="2000" b="0" i="1" smtClean="0">
                            <a:latin typeface="Cambria Math" panose="02040503050406030204" pitchFamily="18" charset="0"/>
                            <a:cs typeface="Calibri" panose="020F0502020204030204" pitchFamily="34" charset="0"/>
                          </a:rPr>
                        </m:ctrlPr>
                      </m:fPr>
                      <m:num>
                        <m:r>
                          <a:rPr lang="fr-FR" sz="2000" b="0" i="1" smtClean="0">
                            <a:latin typeface="Cambria Math" panose="02040503050406030204" pitchFamily="18" charset="0"/>
                            <a:cs typeface="Calibri" panose="020F0502020204030204" pitchFamily="34" charset="0"/>
                          </a:rPr>
                          <m:t>4</m:t>
                        </m:r>
                        <m:r>
                          <a:rPr lang="fr-FR" sz="2000" b="0" i="1" smtClean="0">
                            <a:latin typeface="Cambria Math" panose="02040503050406030204" pitchFamily="18" charset="0"/>
                            <a:cs typeface="Calibri" panose="020F0502020204030204" pitchFamily="34" charset="0"/>
                          </a:rPr>
                          <m:t>𝑀𝐻</m:t>
                        </m:r>
                      </m:num>
                      <m:den>
                        <m:r>
                          <a:rPr lang="fr-FR" sz="2000" b="0" i="1" smtClean="0">
                            <a:latin typeface="Cambria Math" panose="02040503050406030204" pitchFamily="18" charset="0"/>
                            <a:cs typeface="Calibri" panose="020F0502020204030204" pitchFamily="34" charset="0"/>
                          </a:rPr>
                          <m:t>2</m:t>
                        </m:r>
                      </m:den>
                    </m:f>
                    <m:r>
                      <a:rPr lang="fr-FR" sz="2000" b="0" i="1" smtClean="0">
                        <a:latin typeface="Cambria Math" panose="02040503050406030204" pitchFamily="18" charset="0"/>
                        <a:cs typeface="Calibri" panose="020F0502020204030204" pitchFamily="34" charset="0"/>
                      </a:rPr>
                      <m:t>=2</m:t>
                    </m:r>
                    <m:r>
                      <a:rPr lang="fr-FR" sz="2000" b="0" i="1" smtClean="0">
                        <a:latin typeface="Cambria Math" panose="02040503050406030204" pitchFamily="18" charset="0"/>
                        <a:cs typeface="Calibri" panose="020F0502020204030204" pitchFamily="34" charset="0"/>
                      </a:rPr>
                      <m:t>𝑀𝐻</m:t>
                    </m:r>
                  </m:oMath>
                </a14:m>
                <a:endParaRPr lang="fr-FR" sz="2000" dirty="0">
                  <a:latin typeface="Calibri" panose="020F0502020204030204" pitchFamily="34" charset="0"/>
                  <a:cs typeface="Calibri" panose="020F0502020204030204" pitchFamily="34" charset="0"/>
                </a:endParaRPr>
              </a:p>
            </p:txBody>
          </p:sp>
        </mc:Choice>
        <mc:Fallback xmlns="">
          <p:sp>
            <p:nvSpPr>
              <p:cNvPr id="27" name="ZoneTexte 26"/>
              <p:cNvSpPr txBox="1">
                <a:spLocks noRot="1" noChangeAspect="1" noMove="1" noResize="1" noEditPoints="1" noAdjustHandles="1" noChangeArrowheads="1" noChangeShapeType="1" noTextEdit="1"/>
              </p:cNvSpPr>
              <p:nvPr/>
            </p:nvSpPr>
            <p:spPr>
              <a:xfrm>
                <a:off x="1276850" y="4268446"/>
                <a:ext cx="4549064" cy="529504"/>
              </a:xfrm>
              <a:prstGeom prst="rect">
                <a:avLst/>
              </a:prstGeom>
              <a:blipFill>
                <a:blip r:embed="rId8"/>
                <a:stretch>
                  <a:fillRect l="-1339" b="-8046"/>
                </a:stretch>
              </a:blipFill>
            </p:spPr>
            <p:txBody>
              <a:bodyPr/>
              <a:lstStyle/>
              <a:p>
                <a:r>
                  <a:rPr lang="fr-FR">
                    <a:noFill/>
                  </a:rPr>
                  <a:t> </a:t>
                </a:r>
              </a:p>
            </p:txBody>
          </p:sp>
        </mc:Fallback>
      </mc:AlternateContent>
      <p:sp>
        <p:nvSpPr>
          <p:cNvPr id="28" name="ZoneTexte 27"/>
          <p:cNvSpPr txBox="1"/>
          <p:nvPr/>
        </p:nvSpPr>
        <p:spPr>
          <a:xfrm>
            <a:off x="9668313" y="2181044"/>
            <a:ext cx="270590" cy="400110"/>
          </a:xfrm>
          <a:prstGeom prst="rect">
            <a:avLst/>
          </a:prstGeom>
          <a:solidFill>
            <a:schemeClr val="bg1"/>
          </a:solidFill>
        </p:spPr>
        <p:txBody>
          <a:bodyPr wrap="square" rtlCol="0">
            <a:spAutoFit/>
          </a:bodyPr>
          <a:lstStyle/>
          <a:p>
            <a:pPr algn="l"/>
            <a:r>
              <a:rPr lang="fr-MA" sz="2000" dirty="0">
                <a:latin typeface="Calibri" panose="020F0502020204030204" pitchFamily="34" charset="0"/>
                <a:cs typeface="Calibri" panose="020F0502020204030204" pitchFamily="34" charset="0"/>
              </a:rPr>
              <a:t>F</a:t>
            </a:r>
            <a:endParaRPr lang="fr-FR" sz="2000" dirty="0">
              <a:latin typeface="Calibri" panose="020F0502020204030204" pitchFamily="34" charset="0"/>
              <a:cs typeface="Calibri" panose="020F0502020204030204" pitchFamily="34" charset="0"/>
            </a:endParaRPr>
          </a:p>
        </p:txBody>
      </p:sp>
      <p:sp>
        <p:nvSpPr>
          <p:cNvPr id="29" name="ZoneTexte 28"/>
          <p:cNvSpPr txBox="1"/>
          <p:nvPr/>
        </p:nvSpPr>
        <p:spPr>
          <a:xfrm>
            <a:off x="9208653" y="2177869"/>
            <a:ext cx="295562" cy="338554"/>
          </a:xfrm>
          <a:prstGeom prst="rect">
            <a:avLst/>
          </a:prstGeom>
          <a:noFill/>
        </p:spPr>
        <p:txBody>
          <a:bodyPr wrap="square" rtlCol="0">
            <a:spAutoFit/>
          </a:bodyPr>
          <a:lstStyle/>
          <a:p>
            <a:pPr algn="l"/>
            <a:r>
              <a:rPr lang="fr-MA" sz="1600" dirty="0">
                <a:latin typeface="Calibri" panose="020F0502020204030204" pitchFamily="34" charset="0"/>
                <a:cs typeface="Calibri" panose="020F0502020204030204" pitchFamily="34" charset="0"/>
              </a:rPr>
              <a:t>d</a:t>
            </a:r>
            <a:endParaRPr lang="fr-FR" sz="1600" dirty="0">
              <a:latin typeface="Calibri" panose="020F0502020204030204" pitchFamily="34" charset="0"/>
              <a:cs typeface="Calibri" panose="020F0502020204030204" pitchFamily="34" charset="0"/>
            </a:endParaRPr>
          </a:p>
        </p:txBody>
      </p:sp>
      <p:sp>
        <p:nvSpPr>
          <p:cNvPr id="31" name="ZoneTexte 30"/>
          <p:cNvSpPr txBox="1"/>
          <p:nvPr/>
        </p:nvSpPr>
        <p:spPr>
          <a:xfrm>
            <a:off x="9252369" y="5821920"/>
            <a:ext cx="261080" cy="400110"/>
          </a:xfrm>
          <a:prstGeom prst="rect">
            <a:avLst/>
          </a:prstGeom>
          <a:noFill/>
        </p:spPr>
        <p:txBody>
          <a:bodyPr wrap="square" rtlCol="0">
            <a:spAutoFit/>
          </a:bodyPr>
          <a:lstStyle/>
          <a:p>
            <a:pPr algn="l"/>
            <a:r>
              <a:rPr lang="fr-MA" sz="2000" dirty="0">
                <a:solidFill>
                  <a:srgbClr val="0070C0"/>
                </a:solidFill>
                <a:latin typeface="Calibri" panose="020F0502020204030204" pitchFamily="34" charset="0"/>
                <a:cs typeface="Calibri" panose="020F0502020204030204" pitchFamily="34" charset="0"/>
              </a:rPr>
              <a:t>0</a:t>
            </a:r>
            <a:endParaRPr lang="fr-FR" sz="2000" dirty="0">
              <a:solidFill>
                <a:srgbClr val="0070C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32" name="ZoneTexte 31"/>
              <p:cNvSpPr txBox="1"/>
              <p:nvPr/>
            </p:nvSpPr>
            <p:spPr>
              <a:xfrm>
                <a:off x="489529" y="5246255"/>
                <a:ext cx="6493160" cy="707886"/>
              </a:xfrm>
              <a:prstGeom prst="rect">
                <a:avLst/>
              </a:prstGeom>
              <a:noFill/>
            </p:spPr>
            <p:txBody>
              <a:bodyPr wrap="square" rtlCol="0">
                <a:spAutoFit/>
              </a:bodyPr>
              <a:lstStyle/>
              <a:p>
                <a:pPr algn="l"/>
                <a:r>
                  <a:rPr lang="fr-FR" sz="2000" dirty="0">
                    <a:solidFill>
                      <a:srgbClr val="0070C0"/>
                    </a:solidFill>
                    <a:latin typeface="Calibri" panose="020F0502020204030204" pitchFamily="34" charset="0"/>
                    <a:cs typeface="Calibri" panose="020F0502020204030204" pitchFamily="34" charset="0"/>
                  </a:rPr>
                  <a:t>On observe que: quand le point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𝑀</m:t>
                    </m:r>
                  </m:oMath>
                </a14:m>
                <a:r>
                  <a:rPr lang="fr-FR" sz="2000" dirty="0">
                    <a:solidFill>
                      <a:srgbClr val="0070C0"/>
                    </a:solidFill>
                    <a:latin typeface="Calibri" panose="020F0502020204030204" pitchFamily="34" charset="0"/>
                    <a:cs typeface="Calibri" panose="020F0502020204030204" pitchFamily="34" charset="0"/>
                  </a:rPr>
                  <a:t> se déplace sur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𝑑</m:t>
                    </m:r>
                  </m:oMath>
                </a14:m>
                <a:r>
                  <a:rPr lang="fr-FR" sz="2000" dirty="0">
                    <a:solidFill>
                      <a:srgbClr val="0070C0"/>
                    </a:solidFill>
                    <a:latin typeface="Calibri" panose="020F0502020204030204" pitchFamily="34" charset="0"/>
                    <a:cs typeface="Calibri" panose="020F0502020204030204" pitchFamily="34" charset="0"/>
                  </a:rPr>
                  <a:t>, la hauteur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h</m:t>
                    </m:r>
                  </m:oMath>
                </a14:m>
                <a:r>
                  <a:rPr lang="fr-FR" sz="2000" dirty="0">
                    <a:solidFill>
                      <a:srgbClr val="0070C0"/>
                    </a:solidFill>
                    <a:latin typeface="Calibri" panose="020F0502020204030204" pitchFamily="34" charset="0"/>
                    <a:cs typeface="Calibri" panose="020F0502020204030204" pitchFamily="34" charset="0"/>
                  </a:rPr>
                  <a:t> et  l’aire du triangle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𝑀𝐵𝐶</m:t>
                    </m:r>
                    <m:r>
                      <a:rPr lang="fr-FR" sz="2000" i="1" dirty="0" smtClean="0">
                        <a:solidFill>
                          <a:srgbClr val="0070C0"/>
                        </a:solidFill>
                        <a:latin typeface="Cambria Math" panose="02040503050406030204" pitchFamily="18" charset="0"/>
                        <a:cs typeface="Calibri" panose="020F0502020204030204" pitchFamily="34" charset="0"/>
                      </a:rPr>
                      <m:t> </m:t>
                    </m:r>
                  </m:oMath>
                </a14:m>
                <a:r>
                  <a:rPr lang="fr-FR" sz="2000" dirty="0">
                    <a:solidFill>
                      <a:srgbClr val="0070C0"/>
                    </a:solidFill>
                    <a:latin typeface="Calibri" panose="020F0502020204030204" pitchFamily="34" charset="0"/>
                    <a:cs typeface="Calibri" panose="020F0502020204030204" pitchFamily="34" charset="0"/>
                  </a:rPr>
                  <a:t>varient en même temps</a:t>
                </a:r>
              </a:p>
            </p:txBody>
          </p:sp>
        </mc:Choice>
        <mc:Fallback xmlns="">
          <p:sp>
            <p:nvSpPr>
              <p:cNvPr id="32" name="ZoneTexte 31"/>
              <p:cNvSpPr txBox="1">
                <a:spLocks noRot="1" noChangeAspect="1" noMove="1" noResize="1" noEditPoints="1" noAdjustHandles="1" noChangeArrowheads="1" noChangeShapeType="1" noTextEdit="1"/>
              </p:cNvSpPr>
              <p:nvPr/>
            </p:nvSpPr>
            <p:spPr>
              <a:xfrm>
                <a:off x="489529" y="5246255"/>
                <a:ext cx="6493160" cy="707886"/>
              </a:xfrm>
              <a:prstGeom prst="rect">
                <a:avLst/>
              </a:prstGeom>
              <a:blipFill>
                <a:blip r:embed="rId9"/>
                <a:stretch>
                  <a:fillRect l="-939" t="-5172" b="-14655"/>
                </a:stretch>
              </a:blipFill>
            </p:spPr>
            <p:txBody>
              <a:bodyPr/>
              <a:lstStyle/>
              <a:p>
                <a:r>
                  <a:rPr lang="fr-FR">
                    <a:noFill/>
                  </a:rPr>
                  <a:t> </a:t>
                </a:r>
              </a:p>
            </p:txBody>
          </p:sp>
        </mc:Fallback>
      </mc:AlternateContent>
    </p:spTree>
    <p:extLst>
      <p:ext uri="{BB962C8B-B14F-4D97-AF65-F5344CB8AC3E}">
        <p14:creationId xmlns:p14="http://schemas.microsoft.com/office/powerpoint/2010/main" val="15726101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Voici un tableau de valeurs de</a:t>
                </a:r>
                <a14:m>
                  <m:oMath xmlns:m="http://schemas.openxmlformats.org/officeDocument/2006/math">
                    <m:r>
                      <a:rPr lang="fr-FR" i="1" dirty="0" smtClean="0">
                        <a:latin typeface="Cambria Math" panose="02040503050406030204" pitchFamily="18" charset="0"/>
                      </a:rPr>
                      <m:t> </m:t>
                    </m:r>
                    <m:r>
                      <a:rPr lang="fr-FR" i="1" dirty="0" smtClean="0">
                        <a:latin typeface="Cambria Math" panose="02040503050406030204" pitchFamily="18" charset="0"/>
                      </a:rPr>
                      <m:t>𝑥</m:t>
                    </m:r>
                    <m:r>
                      <a:rPr lang="fr-FR" i="1" dirty="0" smtClean="0">
                        <a:latin typeface="Cambria Math" panose="02040503050406030204" pitchFamily="18" charset="0"/>
                      </a:rPr>
                      <m:t> </m:t>
                    </m:r>
                  </m:oMath>
                </a14:m>
                <a:r>
                  <a:rPr lang="fr-FR" dirty="0"/>
                  <a:t>et </a:t>
                </a:r>
                <a14:m>
                  <m:oMath xmlns:m="http://schemas.openxmlformats.org/officeDocument/2006/math">
                    <m:r>
                      <a:rPr lang="fr-FR" i="1" dirty="0" smtClean="0">
                        <a:latin typeface="Cambria Math" panose="02040503050406030204" pitchFamily="18" charset="0"/>
                      </a:rPr>
                      <m:t>𝑦</m:t>
                    </m:r>
                  </m:oMath>
                </a14:m>
                <a:r>
                  <a:rPr lang="fr-FR" dirty="0"/>
                  <a:t>.</a:t>
                </a:r>
              </a:p>
            </p:txBody>
          </p:sp>
        </mc:Choice>
        <mc:Fallback xmlns="">
          <p:sp>
            <p:nvSpPr>
              <p:cNvPr id="2" name="Titre 1">
                <a:extLst>
                  <a:ext uri="{FF2B5EF4-FFF2-40B4-BE49-F238E27FC236}">
                    <a16:creationId xmlns:a16="http://schemas.microsoft.com/office/drawing/2014/main" id="{A86C2109-6376-CBCB-6809-8B8CE8E26783}"/>
                  </a:ext>
                </a:extLst>
              </p:cNvPr>
              <p:cNvSpPr>
                <a:spLocks noGrp="1" noRot="1" noChangeAspect="1" noMove="1" noResize="1" noEditPoints="1" noAdjustHandles="1" noChangeArrowheads="1" noChangeShapeType="1" noTextEdit="1"/>
              </p:cNvSpPr>
              <p:nvPr>
                <p:ph type="title"/>
              </p:nvPr>
            </p:nvSpPr>
            <p:spPr>
              <a:xfrm>
                <a:off x="1030288" y="334005"/>
                <a:ext cx="10277091" cy="267549"/>
              </a:xfrm>
              <a:blipFill>
                <a:blip r:embed="rId2"/>
                <a:stretch>
                  <a:fillRect l="-297" t="-25000" b="-36364"/>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relation entre x et y .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7" name="ZoneTexte 6"/>
              <p:cNvSpPr txBox="1"/>
              <p:nvPr/>
            </p:nvSpPr>
            <p:spPr>
              <a:xfrm>
                <a:off x="858982" y="1793859"/>
                <a:ext cx="8035636"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Aire du triangle= </a:t>
                </a:r>
                <a14:m>
                  <m:oMath xmlns:m="http://schemas.openxmlformats.org/officeDocument/2006/math">
                    <m:r>
                      <a:rPr lang="fr-FR" sz="2000" b="0" i="1" smtClean="0">
                        <a:latin typeface="Cambria Math" panose="02040503050406030204" pitchFamily="18" charset="0"/>
                        <a:cs typeface="Calibri" panose="020F0502020204030204" pitchFamily="34" charset="0"/>
                      </a:rPr>
                      <m:t>2</m:t>
                    </m:r>
                    <m:r>
                      <a:rPr lang="fr-FR" sz="2000" b="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𝑀𝐻</m:t>
                    </m:r>
                  </m:oMath>
                </a14:m>
                <a:endParaRPr lang="fr-FR" sz="2000" dirty="0">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858982" y="1793859"/>
                <a:ext cx="8035636" cy="400110"/>
              </a:xfrm>
              <a:prstGeom prst="rect">
                <a:avLst/>
              </a:prstGeom>
              <a:blipFill>
                <a:blip r:embed="rId4"/>
                <a:stretch>
                  <a:fillRect t="-7576" b="-25758"/>
                </a:stretch>
              </a:blipFill>
            </p:spPr>
            <p:txBody>
              <a:bodyPr/>
              <a:lstStyle/>
              <a:p>
                <a:r>
                  <a:rPr lang="fr-FR">
                    <a:noFill/>
                  </a:rPr>
                  <a:t> </a:t>
                </a:r>
              </a:p>
            </p:txBody>
          </p:sp>
        </mc:Fallback>
      </mc:AlternateContent>
      <p:pic>
        <p:nvPicPr>
          <p:cNvPr id="17" name="Image 16"/>
          <p:cNvPicPr>
            <a:picLocks noChangeAspect="1"/>
          </p:cNvPicPr>
          <p:nvPr/>
        </p:nvPicPr>
        <p:blipFill>
          <a:blip r:embed="rId5"/>
          <a:stretch>
            <a:fillRect/>
          </a:stretch>
        </p:blipFill>
        <p:spPr>
          <a:xfrm>
            <a:off x="1244600" y="2648863"/>
            <a:ext cx="9149080" cy="863692"/>
          </a:xfrm>
          <a:prstGeom prst="rect">
            <a:avLst/>
          </a:prstGeom>
        </p:spPr>
      </p:pic>
      <mc:AlternateContent xmlns:mc="http://schemas.openxmlformats.org/markup-compatibility/2006" xmlns:a14="http://schemas.microsoft.com/office/drawing/2010/main">
        <mc:Choice Requires="a14">
          <p:sp>
            <p:nvSpPr>
              <p:cNvPr id="18" name="ZoneTexte 17"/>
              <p:cNvSpPr txBox="1"/>
              <p:nvPr/>
            </p:nvSpPr>
            <p:spPr>
              <a:xfrm>
                <a:off x="858982" y="4174991"/>
                <a:ext cx="9956800"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À chaque valeur</a:t>
                </a:r>
                <a:r>
                  <a:rPr lang="fr-FR" sz="2000" dirty="0">
                    <a:solidFill>
                      <a:schemeClr val="accent1"/>
                    </a:solidFill>
                    <a:latin typeface="Calibri" panose="020F0502020204030204" pitchFamily="34" charset="0"/>
                    <a:cs typeface="Calibri" panose="020F0502020204030204" pitchFamily="34" charset="0"/>
                  </a:rPr>
                  <a:t> </a:t>
                </a:r>
                <a14:m>
                  <m:oMath xmlns:m="http://schemas.openxmlformats.org/officeDocument/2006/math">
                    <m:r>
                      <a:rPr lang="fr-FR" sz="2000" i="1" dirty="0" smtClean="0">
                        <a:solidFill>
                          <a:schemeClr val="accent1"/>
                        </a:solidFill>
                        <a:latin typeface="Cambria Math" panose="02040503050406030204" pitchFamily="18" charset="0"/>
                        <a:cs typeface="Calibri" panose="020F0502020204030204" pitchFamily="34" charset="0"/>
                      </a:rPr>
                      <m:t>𝑥</m:t>
                    </m:r>
                    <m:r>
                      <a:rPr lang="fr-FR" sz="2000" i="1" dirty="0" smtClean="0">
                        <a:solidFill>
                          <a:schemeClr val="accent1"/>
                        </a:solidFill>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de la hauteur, on associe une  valeur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𝑦</m:t>
                    </m:r>
                    <m:r>
                      <a:rPr lang="fr-FR" sz="2000" b="0" i="0" dirty="0" smtClean="0">
                        <a:solidFill>
                          <a:srgbClr val="FF0000"/>
                        </a:solidFill>
                        <a:latin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 l’aire du triangle, elle est unique.</a:t>
                </a:r>
              </a:p>
            </p:txBody>
          </p:sp>
        </mc:Choice>
        <mc:Fallback xmlns="">
          <p:sp>
            <p:nvSpPr>
              <p:cNvPr id="18" name="ZoneTexte 17"/>
              <p:cNvSpPr txBox="1">
                <a:spLocks noRot="1" noChangeAspect="1" noMove="1" noResize="1" noEditPoints="1" noAdjustHandles="1" noChangeArrowheads="1" noChangeShapeType="1" noTextEdit="1"/>
              </p:cNvSpPr>
              <p:nvPr/>
            </p:nvSpPr>
            <p:spPr>
              <a:xfrm>
                <a:off x="858982" y="4174991"/>
                <a:ext cx="9956800" cy="400110"/>
              </a:xfrm>
              <a:prstGeom prst="rect">
                <a:avLst/>
              </a:prstGeom>
              <a:blipFill>
                <a:blip r:embed="rId6"/>
                <a:stretch>
                  <a:fillRect t="-9091"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ZoneTexte 19"/>
              <p:cNvSpPr txBox="1"/>
              <p:nvPr/>
            </p:nvSpPr>
            <p:spPr>
              <a:xfrm>
                <a:off x="2397760" y="4906486"/>
                <a:ext cx="546608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solidFill>
                            <a:srgbClr val="FF0000"/>
                          </a:solidFill>
                          <a:latin typeface="Cambria Math" panose="02040503050406030204" pitchFamily="18" charset="0"/>
                          <a:cs typeface="Calibri" panose="020F0502020204030204" pitchFamily="34" charset="0"/>
                        </a:rPr>
                        <m:t>𝑦</m:t>
                      </m:r>
                      <m:r>
                        <a:rPr lang="fr-FR" sz="2000" b="0" i="1" smtClean="0">
                          <a:solidFill>
                            <a:srgbClr val="FF0000"/>
                          </a:solidFill>
                          <a:latin typeface="Cambria Math" panose="02040503050406030204" pitchFamily="18" charset="0"/>
                          <a:cs typeface="Calibri" panose="020F0502020204030204" pitchFamily="34" charset="0"/>
                        </a:rPr>
                        <m:t>=2</m:t>
                      </m:r>
                      <m:r>
                        <a:rPr lang="fr-FR" sz="2000" b="0" i="1" smtClean="0">
                          <a:solidFill>
                            <a:srgbClr val="FF0000"/>
                          </a:solidFill>
                          <a:latin typeface="Cambria Math" panose="02040503050406030204" pitchFamily="18" charset="0"/>
                          <a:cs typeface="Calibri" panose="020F0502020204030204" pitchFamily="34" charset="0"/>
                        </a:rPr>
                        <m:t>𝑥</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2397760" y="4906486"/>
                <a:ext cx="5466080" cy="400110"/>
              </a:xfrm>
              <a:prstGeom prst="rect">
                <a:avLst/>
              </a:prstGeom>
              <a:blipFill>
                <a:blip r:embed="rId7"/>
                <a:stretch>
                  <a:fillRect b="-606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ZoneTexte 20"/>
              <p:cNvSpPr txBox="1"/>
              <p:nvPr/>
            </p:nvSpPr>
            <p:spPr>
              <a:xfrm>
                <a:off x="3068320" y="5637981"/>
                <a:ext cx="526288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valeurs de </a:t>
                </a:r>
                <a14:m>
                  <m:oMath xmlns:m="http://schemas.openxmlformats.org/officeDocument/2006/math">
                    <m:r>
                      <a:rPr lang="fr-FR" sz="2000" i="1" dirty="0" smtClean="0">
                        <a:latin typeface="Cambria Math" panose="02040503050406030204" pitchFamily="18" charset="0"/>
                        <a:cs typeface="Calibri" panose="020F0502020204030204" pitchFamily="34" charset="0"/>
                      </a:rPr>
                      <m:t>𝑦</m:t>
                    </m:r>
                  </m:oMath>
                </a14:m>
                <a:r>
                  <a:rPr lang="fr-FR" sz="2000" dirty="0">
                    <a:latin typeface="Calibri" panose="020F0502020204030204" pitchFamily="34" charset="0"/>
                    <a:cs typeface="Calibri" panose="020F0502020204030204" pitchFamily="34" charset="0"/>
                  </a:rPr>
                  <a:t> varie en fonction de </a:t>
                </a:r>
                <a14:m>
                  <m:oMath xmlns:m="http://schemas.openxmlformats.org/officeDocument/2006/math">
                    <m:r>
                      <m:rPr>
                        <m:sty m:val="p"/>
                      </m:rPr>
                      <a:rPr lang="fr-FR" sz="2000" b="0" i="0" dirty="0" smtClean="0">
                        <a:latin typeface="Cambria Math" panose="02040503050406030204" pitchFamily="18" charset="0"/>
                        <a:cs typeface="Calibri" panose="020F0502020204030204" pitchFamily="34" charset="0"/>
                      </a:rPr>
                      <m:t>celle</m:t>
                    </m:r>
                    <m:r>
                      <a:rPr lang="fr-FR" sz="2000" b="0" i="0" dirty="0" smtClean="0">
                        <a:latin typeface="Cambria Math" panose="02040503050406030204" pitchFamily="18" charset="0"/>
                        <a:cs typeface="Calibri" panose="020F0502020204030204" pitchFamily="34" charset="0"/>
                      </a:rPr>
                      <m:t> </m:t>
                    </m:r>
                    <m:r>
                      <m:rPr>
                        <m:sty m:val="p"/>
                      </m:rPr>
                      <a:rPr lang="fr-FR" sz="2000" b="0" i="0" dirty="0" smtClean="0">
                        <a:latin typeface="Cambria Math" panose="02040503050406030204" pitchFamily="18" charset="0"/>
                        <a:cs typeface="Calibri" panose="020F0502020204030204" pitchFamily="34" charset="0"/>
                      </a:rPr>
                      <m:t>de</m:t>
                    </m:r>
                    <m:r>
                      <a:rPr lang="fr-FR" sz="2000" b="0" i="0"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𝑥</m:t>
                    </m:r>
                  </m:oMath>
                </a14:m>
                <a:endParaRPr lang="fr-FR" sz="2000" dirty="0">
                  <a:latin typeface="Calibri" panose="020F0502020204030204" pitchFamily="34" charset="0"/>
                  <a:cs typeface="Calibri" panose="020F0502020204030204" pitchFamily="34" charset="0"/>
                </a:endParaRPr>
              </a:p>
            </p:txBody>
          </p:sp>
        </mc:Choice>
        <mc:Fallback xmlns="">
          <p:sp>
            <p:nvSpPr>
              <p:cNvPr id="21" name="ZoneTexte 20"/>
              <p:cNvSpPr txBox="1">
                <a:spLocks noRot="1" noChangeAspect="1" noMove="1" noResize="1" noEditPoints="1" noAdjustHandles="1" noChangeArrowheads="1" noChangeShapeType="1" noTextEdit="1"/>
              </p:cNvSpPr>
              <p:nvPr/>
            </p:nvSpPr>
            <p:spPr>
              <a:xfrm>
                <a:off x="3068320" y="5637981"/>
                <a:ext cx="5262880" cy="400110"/>
              </a:xfrm>
              <a:prstGeom prst="rect">
                <a:avLst/>
              </a:prstGeom>
              <a:blipFill>
                <a:blip r:embed="rId8"/>
                <a:stretch>
                  <a:fillRect l="-1157" t="-9091" b="-25758"/>
                </a:stretch>
              </a:blipFill>
            </p:spPr>
            <p:txBody>
              <a:bodyPr/>
              <a:lstStyle/>
              <a:p>
                <a:r>
                  <a:rPr lang="fr-FR">
                    <a:noFill/>
                  </a:rPr>
                  <a:t> </a:t>
                </a:r>
              </a:p>
            </p:txBody>
          </p:sp>
        </mc:Fallback>
      </mc:AlternateContent>
      <p:sp>
        <p:nvSpPr>
          <p:cNvPr id="22" name="ZoneTexte 21"/>
          <p:cNvSpPr txBox="1"/>
          <p:nvPr/>
        </p:nvSpPr>
        <p:spPr>
          <a:xfrm>
            <a:off x="858982" y="1186207"/>
            <a:ext cx="10022378" cy="400110"/>
          </a:xfrm>
          <a:prstGeom prst="rect">
            <a:avLst/>
          </a:prstGeom>
          <a:noFill/>
        </p:spPr>
        <p:txBody>
          <a:bodyPr wrap="square" rtlCol="0">
            <a:spAutoFit/>
          </a:bodyPr>
          <a:lstStyle/>
          <a:p>
            <a:pPr algn="l"/>
            <a:r>
              <a:rPr lang="fr-FR" sz="2000" dirty="0">
                <a:solidFill>
                  <a:schemeClr val="accent1"/>
                </a:solidFill>
                <a:latin typeface="Calibri" panose="020F0502020204030204" pitchFamily="34" charset="0"/>
                <a:cs typeface="Calibri" panose="020F0502020204030204" pitchFamily="34" charset="0"/>
              </a:rPr>
              <a:t>J’ exprime la relation entre l’aire du triangle et sa hauteur à l’aide d’un tableau.</a:t>
            </a:r>
          </a:p>
        </p:txBody>
      </p:sp>
    </p:spTree>
    <p:extLst>
      <p:ext uri="{BB962C8B-B14F-4D97-AF65-F5344CB8AC3E}">
        <p14:creationId xmlns:p14="http://schemas.microsoft.com/office/powerpoint/2010/main" val="4395804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Maintenant je vais déterminer l’expression littérale de la fonction:</a:t>
                </a:r>
                <a14:m>
                  <m:oMath xmlns:m="http://schemas.openxmlformats.org/officeDocument/2006/math">
                    <m:r>
                      <a:rPr lang="fr-MA" i="1" dirty="0" smtClean="0">
                        <a:latin typeface="Cambria Math" panose="02040503050406030204" pitchFamily="18" charset="0"/>
                      </a:rPr>
                      <m:t> </m:t>
                    </m:r>
                    <m:r>
                      <a:rPr lang="fr-MA" i="1" dirty="0" smtClean="0">
                        <a:latin typeface="Cambria Math" panose="02040503050406030204" pitchFamily="18" charset="0"/>
                      </a:rPr>
                      <m:t>𝑦</m:t>
                    </m:r>
                    <m:r>
                      <a:rPr lang="fr-MA" i="1" dirty="0" smtClean="0">
                        <a:latin typeface="Cambria Math" panose="02040503050406030204" pitchFamily="18" charset="0"/>
                      </a:rPr>
                      <m:t> </m:t>
                    </m:r>
                  </m:oMath>
                </a14:m>
                <a:r>
                  <a:rPr lang="fr-MA" dirty="0"/>
                  <a:t>en fonction de </a:t>
                </a:r>
                <a14:m>
                  <m:oMath xmlns:m="http://schemas.openxmlformats.org/officeDocument/2006/math">
                    <m:r>
                      <a:rPr lang="fr-MA" i="1" dirty="0" smtClean="0">
                        <a:latin typeface="Cambria Math" panose="02040503050406030204" pitchFamily="18" charset="0"/>
                      </a:rPr>
                      <m:t>𝑥</m:t>
                    </m:r>
                  </m:oMath>
                </a14:m>
                <a:r>
                  <a:rPr lang="fr-MA" dirty="0"/>
                  <a:t>.</a:t>
                </a:r>
                <a:endParaRPr lang="fr-FR" dirty="0"/>
              </a:p>
            </p:txBody>
          </p:sp>
        </mc:Choice>
        <mc:Fallback xmlns="">
          <p:sp>
            <p:nvSpPr>
              <p:cNvPr id="2" name="Titre 1">
                <a:extLst>
                  <a:ext uri="{FF2B5EF4-FFF2-40B4-BE49-F238E27FC236}">
                    <a16:creationId xmlns:a16="http://schemas.microsoft.com/office/drawing/2014/main" id="{A86C2109-6376-CBCB-6809-8B8CE8E26783}"/>
                  </a:ext>
                </a:extLst>
              </p:cNvPr>
              <p:cNvSpPr>
                <a:spLocks noGrp="1" noRot="1" noChangeAspect="1" noMove="1" noResize="1" noEditPoints="1" noAdjustHandles="1" noChangeArrowheads="1" noChangeShapeType="1" noTextEdit="1"/>
              </p:cNvSpPr>
              <p:nvPr>
                <p:ph type="title"/>
              </p:nvPr>
            </p:nvSpPr>
            <p:spPr>
              <a:blipFill>
                <a:blip r:embed="rId2"/>
                <a:stretch>
                  <a:fillRect l="-297"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3" name="ZoneTexte 2"/>
              <p:cNvSpPr txBox="1"/>
              <p:nvPr/>
            </p:nvSpPr>
            <p:spPr>
              <a:xfrm>
                <a:off x="2240381" y="2454842"/>
                <a:ext cx="6234538" cy="400110"/>
              </a:xfrm>
              <a:prstGeom prst="rect">
                <a:avLst/>
              </a:prstGeom>
              <a:noFill/>
            </p:spPr>
            <p:txBody>
              <a:bodyPr wrap="square" rtlCol="0">
                <a:spAutoFit/>
              </a:bodyPr>
              <a:lstStyle/>
              <a:p>
                <a:pPr marL="342900" indent="-342900" algn="l">
                  <a:buFont typeface="Arial" panose="020B0604020202020204" pitchFamily="34" charset="0"/>
                  <a:buChar char="•"/>
                </a:pPr>
                <a14:m>
                  <m:oMath xmlns:m="http://schemas.openxmlformats.org/officeDocument/2006/math">
                    <m:r>
                      <a:rPr lang="fr-FR" sz="2000" b="1" i="1" dirty="0" smtClean="0">
                        <a:solidFill>
                          <a:srgbClr val="FF0000"/>
                        </a:solidFill>
                        <a:latin typeface="Cambria Math" panose="02040503050406030204" pitchFamily="18" charset="0"/>
                        <a:cs typeface="Calibri" panose="020F0502020204030204" pitchFamily="34" charset="0"/>
                      </a:rPr>
                      <m:t>𝒚</m:t>
                    </m:r>
                    <m:r>
                      <a:rPr lang="fr-FR" sz="2000" b="1" i="1" dirty="0" smtClean="0">
                        <a:solidFill>
                          <a:schemeClr val="accent1"/>
                        </a:solidFill>
                        <a:latin typeface="Cambria Math" panose="02040503050406030204" pitchFamily="18" charset="0"/>
                        <a:cs typeface="Calibri" panose="020F0502020204030204" pitchFamily="34" charset="0"/>
                      </a:rPr>
                      <m:t>=</m:t>
                    </m:r>
                    <m:r>
                      <a:rPr lang="fr-FR" sz="2000" b="1" i="1" dirty="0" smtClean="0">
                        <a:solidFill>
                          <a:schemeClr val="accent1"/>
                        </a:solidFill>
                        <a:latin typeface="Cambria Math" panose="02040503050406030204" pitchFamily="18" charset="0"/>
                        <a:cs typeface="Calibri" panose="020F0502020204030204" pitchFamily="34" charset="0"/>
                      </a:rPr>
                      <m:t>𝟐</m:t>
                    </m:r>
                    <m:r>
                      <a:rPr lang="fr-FR" sz="2000" b="1" i="1" dirty="0" smtClean="0">
                        <a:solidFill>
                          <a:srgbClr val="33CC33"/>
                        </a:solidFill>
                        <a:latin typeface="Cambria Math" panose="02040503050406030204" pitchFamily="18" charset="0"/>
                        <a:cs typeface="Calibri" panose="020F0502020204030204" pitchFamily="34" charset="0"/>
                      </a:rPr>
                      <m:t>𝒙</m:t>
                    </m:r>
                  </m:oMath>
                </a14:m>
                <a:r>
                  <a:rPr lang="fr-FR" sz="2000" b="1" dirty="0">
                    <a:solidFill>
                      <a:schemeClr val="accent1"/>
                    </a:solidFill>
                    <a:latin typeface="Calibri" panose="020F0502020204030204" pitchFamily="34" charset="0"/>
                    <a:cs typeface="Calibri" panose="020F0502020204030204" pitchFamily="34" charset="0"/>
                  </a:rPr>
                  <a:t>  </a:t>
                </a:r>
                <a:r>
                  <a:rPr lang="fr-FR" sz="2000" dirty="0">
                    <a:solidFill>
                      <a:schemeClr val="accent1"/>
                    </a:solidFill>
                    <a:latin typeface="Calibri" panose="020F0502020204030204" pitchFamily="34" charset="0"/>
                    <a:cs typeface="Calibri" panose="020F0502020204030204" pitchFamily="34" charset="0"/>
                  </a:rPr>
                  <a:t>est l’expression littérale de la fonction</a:t>
                </a:r>
              </a:p>
            </p:txBody>
          </p:sp>
        </mc:Choice>
        <mc:Fallback xmlns="">
          <p:sp>
            <p:nvSpPr>
              <p:cNvPr id="3" name="ZoneTexte 2"/>
              <p:cNvSpPr txBox="1">
                <a:spLocks noRot="1" noChangeAspect="1" noMove="1" noResize="1" noEditPoints="1" noAdjustHandles="1" noChangeArrowheads="1" noChangeShapeType="1" noTextEdit="1"/>
              </p:cNvSpPr>
              <p:nvPr/>
            </p:nvSpPr>
            <p:spPr>
              <a:xfrm>
                <a:off x="2240381" y="2454842"/>
                <a:ext cx="6234538" cy="400110"/>
              </a:xfrm>
              <a:prstGeom prst="rect">
                <a:avLst/>
              </a:prstGeom>
              <a:blipFill>
                <a:blip r:embed="rId4"/>
                <a:stretch>
                  <a:fillRect l="-881"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ZoneTexte 6"/>
              <p:cNvSpPr txBox="1"/>
              <p:nvPr/>
            </p:nvSpPr>
            <p:spPr>
              <a:xfrm>
                <a:off x="2836119" y="3203991"/>
                <a:ext cx="5638800"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solidFill>
                      <a:schemeClr val="accent1">
                        <a:lumMod val="40000"/>
                        <a:lumOff val="60000"/>
                      </a:schemeClr>
                    </a:solidFill>
                    <a:latin typeface="Calibri" panose="020F0502020204030204" pitchFamily="34" charset="0"/>
                    <a:cs typeface="Calibri" panose="020F0502020204030204" pitchFamily="34" charset="0"/>
                  </a:rPr>
                  <a:t> </a:t>
                </a:r>
                <a14:m>
                  <m:oMath xmlns:m="http://schemas.openxmlformats.org/officeDocument/2006/math">
                    <m:r>
                      <a:rPr lang="fr-FR" sz="2000" i="1" dirty="0" smtClean="0">
                        <a:solidFill>
                          <a:srgbClr val="33CC33"/>
                        </a:solidFill>
                        <a:latin typeface="Cambria Math" panose="02040503050406030204" pitchFamily="18" charset="0"/>
                        <a:cs typeface="Calibri" panose="020F0502020204030204" pitchFamily="34" charset="0"/>
                      </a:rPr>
                      <m:t>𝑥</m:t>
                    </m:r>
                  </m:oMath>
                </a14:m>
                <a:r>
                  <a:rPr lang="fr-FR" sz="2000" dirty="0">
                    <a:solidFill>
                      <a:schemeClr val="accent1">
                        <a:lumMod val="40000"/>
                        <a:lumOff val="60000"/>
                      </a:schemeClr>
                    </a:solidFill>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est appelé la variable de la fonction</a:t>
                </a:r>
              </a:p>
            </p:txBody>
          </p:sp>
        </mc:Choice>
        <mc:Fallback xmlns="">
          <p:sp>
            <p:nvSpPr>
              <p:cNvPr id="7" name="ZoneTexte 6"/>
              <p:cNvSpPr txBox="1">
                <a:spLocks noRot="1" noChangeAspect="1" noMove="1" noResize="1" noEditPoints="1" noAdjustHandles="1" noChangeArrowheads="1" noChangeShapeType="1" noTextEdit="1"/>
              </p:cNvSpPr>
              <p:nvPr/>
            </p:nvSpPr>
            <p:spPr>
              <a:xfrm>
                <a:off x="2836119" y="3203991"/>
                <a:ext cx="5638800" cy="400110"/>
              </a:xfrm>
              <a:prstGeom prst="rect">
                <a:avLst/>
              </a:prstGeom>
              <a:blipFill>
                <a:blip r:embed="rId5"/>
                <a:stretch>
                  <a:fillRect l="-973"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ZoneTexte 25"/>
              <p:cNvSpPr txBox="1"/>
              <p:nvPr/>
            </p:nvSpPr>
            <p:spPr>
              <a:xfrm>
                <a:off x="1029862" y="1209123"/>
                <a:ext cx="9367520" cy="1015663"/>
              </a:xfrm>
              <a:prstGeom prst="rect">
                <a:avLst/>
              </a:prstGeom>
              <a:noFill/>
            </p:spPr>
            <p:txBody>
              <a:bodyPr wrap="square" rtlCol="0">
                <a:spAutoFit/>
              </a:bodyPr>
              <a:lstStyle/>
              <a:p>
                <a:pPr marL="342900" indent="-342900" algn="ctr">
                  <a:buFont typeface="Arial" panose="020B0604020202020204" pitchFamily="34" charset="0"/>
                  <a:buChar char="•"/>
                </a:pPr>
                <a:r>
                  <a:rPr lang="fr-FR" sz="2000" dirty="0">
                    <a:solidFill>
                      <a:schemeClr val="accent1"/>
                    </a:solidFill>
                    <a:latin typeface="Calibri" panose="020F0502020204030204" pitchFamily="34" charset="0"/>
                    <a:cs typeface="Calibri" panose="020F0502020204030204" pitchFamily="34" charset="0"/>
                  </a:rPr>
                  <a:t>La relation qui, à chaque valeur </a:t>
                </a:r>
                <a14:m>
                  <m:oMath xmlns:m="http://schemas.openxmlformats.org/officeDocument/2006/math">
                    <m:r>
                      <a:rPr lang="fr-FR" sz="2000" i="1" dirty="0" smtClean="0">
                        <a:solidFill>
                          <a:schemeClr val="accent6"/>
                        </a:solidFill>
                        <a:latin typeface="Cambria Math" panose="02040503050406030204" pitchFamily="18" charset="0"/>
                        <a:cs typeface="Calibri" panose="020F0502020204030204" pitchFamily="34" charset="0"/>
                      </a:rPr>
                      <m:t>𝑥</m:t>
                    </m:r>
                    <m:r>
                      <a:rPr lang="fr-FR" sz="2000" b="0" i="0" dirty="0" smtClean="0">
                        <a:solidFill>
                          <a:schemeClr val="accent1"/>
                        </a:solidFill>
                        <a:latin typeface="Cambria Math" panose="02040503050406030204" pitchFamily="18" charset="0"/>
                        <a:cs typeface="Calibri" panose="020F0502020204030204" pitchFamily="34" charset="0"/>
                      </a:rPr>
                      <m:t>,</m:t>
                    </m:r>
                  </m:oMath>
                </a14:m>
                <a:r>
                  <a:rPr lang="fr-FR" sz="2000" dirty="0">
                    <a:solidFill>
                      <a:schemeClr val="accent1"/>
                    </a:solidFill>
                    <a:latin typeface="Calibri" panose="020F0502020204030204" pitchFamily="34" charset="0"/>
                    <a:cs typeface="Calibri" panose="020F0502020204030204" pitchFamily="34" charset="0"/>
                  </a:rPr>
                  <a:t>  associe une unique valeur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𝑦</m:t>
                    </m:r>
                    <m:r>
                      <a:rPr lang="fr-FR" sz="2000" i="1" dirty="0" smtClean="0">
                        <a:solidFill>
                          <a:srgbClr val="FF0000"/>
                        </a:solidFill>
                        <a:latin typeface="Cambria Math" panose="02040503050406030204" pitchFamily="18" charset="0"/>
                        <a:cs typeface="Calibri" panose="020F0502020204030204" pitchFamily="34" charset="0"/>
                      </a:rPr>
                      <m:t> </m:t>
                    </m:r>
                  </m:oMath>
                </a14:m>
                <a:r>
                  <a:rPr lang="fr-FR" sz="2000" dirty="0">
                    <a:solidFill>
                      <a:schemeClr val="accent1"/>
                    </a:solidFill>
                    <a:latin typeface="Calibri" panose="020F0502020204030204" pitchFamily="34" charset="0"/>
                    <a:cs typeface="Calibri" panose="020F0502020204030204" pitchFamily="34" charset="0"/>
                  </a:rPr>
                  <a:t>:est appelée une fonction.</a:t>
                </a:r>
              </a:p>
              <a:p>
                <a:pPr algn="ctr"/>
                <a:r>
                  <a:rPr lang="fr-FR" sz="2000" dirty="0">
                    <a:solidFill>
                      <a:schemeClr val="accent1"/>
                    </a:solidFill>
                    <a:latin typeface="Calibri" panose="020F0502020204030204" pitchFamily="34" charset="0"/>
                    <a:cs typeface="Calibri" panose="020F0502020204030204" pitchFamily="34" charset="0"/>
                  </a:rPr>
                  <a:t>Elle permet d’exprimer</a:t>
                </a:r>
                <a14:m>
                  <m:oMath xmlns:m="http://schemas.openxmlformats.org/officeDocument/2006/math">
                    <m:r>
                      <a:rPr lang="fr-FR" sz="2000" i="1" dirty="0" smtClean="0">
                        <a:solidFill>
                          <a:schemeClr val="accent1"/>
                        </a:solidFill>
                        <a:latin typeface="Cambria Math" panose="02040503050406030204" pitchFamily="18" charset="0"/>
                        <a:cs typeface="Calibri" panose="020F0502020204030204" pitchFamily="34" charset="0"/>
                      </a:rPr>
                      <m:t> </m:t>
                    </m:r>
                    <m:r>
                      <a:rPr lang="fr-FR" sz="2000" i="1" dirty="0" smtClean="0">
                        <a:solidFill>
                          <a:srgbClr val="FF0000"/>
                        </a:solidFill>
                        <a:latin typeface="Cambria Math" panose="02040503050406030204" pitchFamily="18" charset="0"/>
                        <a:cs typeface="Calibri" panose="020F0502020204030204" pitchFamily="34" charset="0"/>
                      </a:rPr>
                      <m:t>𝑦</m:t>
                    </m:r>
                    <m:r>
                      <a:rPr lang="fr-FR" sz="2000" i="1" dirty="0" smtClean="0">
                        <a:solidFill>
                          <a:schemeClr val="accent1"/>
                        </a:solidFill>
                        <a:latin typeface="Cambria Math" panose="02040503050406030204" pitchFamily="18" charset="0"/>
                        <a:cs typeface="Calibri" panose="020F0502020204030204" pitchFamily="34" charset="0"/>
                      </a:rPr>
                      <m:t> </m:t>
                    </m:r>
                  </m:oMath>
                </a14:m>
                <a:r>
                  <a:rPr lang="fr-FR" sz="2000" dirty="0">
                    <a:solidFill>
                      <a:schemeClr val="accent1"/>
                    </a:solidFill>
                    <a:latin typeface="Calibri" panose="020F0502020204030204" pitchFamily="34" charset="0"/>
                    <a:cs typeface="Calibri" panose="020F0502020204030204" pitchFamily="34" charset="0"/>
                  </a:rPr>
                  <a:t>en fonction de </a:t>
                </a:r>
                <a14:m>
                  <m:oMath xmlns:m="http://schemas.openxmlformats.org/officeDocument/2006/math">
                    <m:r>
                      <a:rPr lang="fr-FR" sz="2000" i="1" dirty="0" smtClean="0">
                        <a:solidFill>
                          <a:srgbClr val="33CC33"/>
                        </a:solidFill>
                        <a:latin typeface="Cambria Math" panose="02040503050406030204" pitchFamily="18" charset="0"/>
                        <a:cs typeface="Calibri" panose="020F0502020204030204" pitchFamily="34" charset="0"/>
                      </a:rPr>
                      <m:t>𝑥</m:t>
                    </m:r>
                  </m:oMath>
                </a14:m>
                <a:endParaRPr lang="fr-FR" sz="2000" dirty="0">
                  <a:solidFill>
                    <a:srgbClr val="33CC33"/>
                  </a:solidFill>
                  <a:latin typeface="Calibri" panose="020F0502020204030204" pitchFamily="34" charset="0"/>
                  <a:cs typeface="Calibri" panose="020F0502020204030204" pitchFamily="34" charset="0"/>
                </a:endParaRPr>
              </a:p>
            </p:txBody>
          </p:sp>
        </mc:Choice>
        <mc:Fallback xmlns="">
          <p:sp>
            <p:nvSpPr>
              <p:cNvPr id="26" name="ZoneTexte 25"/>
              <p:cNvSpPr txBox="1">
                <a:spLocks noRot="1" noChangeAspect="1" noMove="1" noResize="1" noEditPoints="1" noAdjustHandles="1" noChangeArrowheads="1" noChangeShapeType="1" noTextEdit="1"/>
              </p:cNvSpPr>
              <p:nvPr/>
            </p:nvSpPr>
            <p:spPr>
              <a:xfrm>
                <a:off x="1029862" y="1209123"/>
                <a:ext cx="9367520" cy="1015663"/>
              </a:xfrm>
              <a:prstGeom prst="rect">
                <a:avLst/>
              </a:prstGeom>
              <a:blipFill>
                <a:blip r:embed="rId6"/>
                <a:stretch>
                  <a:fillRect t="-2994" b="-958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p:cNvSpPr txBox="1"/>
              <p:nvPr/>
            </p:nvSpPr>
            <p:spPr>
              <a:xfrm>
                <a:off x="1705502" y="3942255"/>
                <a:ext cx="8016240"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Les valeurs de</a:t>
                </a:r>
                <a14:m>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solidFill>
                          <a:srgbClr val="FF0000"/>
                        </a:solidFill>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sont calculées en substituant</a:t>
                </a:r>
                <a14:m>
                  <m:oMath xmlns:m="http://schemas.openxmlformats.org/officeDocument/2006/math">
                    <m:r>
                      <a:rPr lang="fr-FR" sz="2000" i="1" dirty="0" smtClean="0">
                        <a:solidFill>
                          <a:schemeClr val="accent1"/>
                        </a:solidFill>
                        <a:latin typeface="Cambria Math" panose="02040503050406030204" pitchFamily="18" charset="0"/>
                        <a:cs typeface="Calibri" panose="020F0502020204030204" pitchFamily="34" charset="0"/>
                      </a:rPr>
                      <m:t> </m:t>
                    </m:r>
                    <m:r>
                      <a:rPr lang="fr-FR" sz="2000" i="1" dirty="0" smtClean="0">
                        <a:solidFill>
                          <a:schemeClr val="accent1"/>
                        </a:solidFill>
                        <a:latin typeface="Cambria Math" panose="02040503050406030204" pitchFamily="18" charset="0"/>
                        <a:cs typeface="Calibri" panose="020F0502020204030204" pitchFamily="34" charset="0"/>
                      </a:rPr>
                      <m:t>𝑥</m:t>
                    </m:r>
                    <m:r>
                      <a:rPr lang="fr-FR" sz="2000" i="1" dirty="0" smtClean="0">
                        <a:solidFill>
                          <a:schemeClr val="accent1"/>
                        </a:solidFill>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par sa valeur</a:t>
                </a:r>
              </a:p>
            </p:txBody>
          </p:sp>
        </mc:Choice>
        <mc:Fallback xmlns="">
          <p:sp>
            <p:nvSpPr>
              <p:cNvPr id="9" name="ZoneTexte 8"/>
              <p:cNvSpPr txBox="1">
                <a:spLocks noRot="1" noChangeAspect="1" noMove="1" noResize="1" noEditPoints="1" noAdjustHandles="1" noChangeArrowheads="1" noChangeShapeType="1" noTextEdit="1"/>
              </p:cNvSpPr>
              <p:nvPr/>
            </p:nvSpPr>
            <p:spPr>
              <a:xfrm>
                <a:off x="1705502" y="3942255"/>
                <a:ext cx="8016240" cy="400110"/>
              </a:xfrm>
              <a:prstGeom prst="rect">
                <a:avLst/>
              </a:prstGeom>
              <a:blipFill>
                <a:blip r:embed="rId7"/>
                <a:stretch>
                  <a:fillRect l="-684" t="-9231" b="-27692"/>
                </a:stretch>
              </a:blipFill>
            </p:spPr>
            <p:txBody>
              <a:bodyPr/>
              <a:lstStyle/>
              <a:p>
                <a:r>
                  <a:rPr lang="fr-FR">
                    <a:noFill/>
                  </a:rPr>
                  <a:t> </a:t>
                </a:r>
              </a:p>
            </p:txBody>
          </p:sp>
        </mc:Fallback>
      </mc:AlternateContent>
      <p:sp>
        <p:nvSpPr>
          <p:cNvPr id="10" name="ZoneTexte 9"/>
          <p:cNvSpPr txBox="1"/>
          <p:nvPr/>
        </p:nvSpPr>
        <p:spPr>
          <a:xfrm>
            <a:off x="1184113" y="4907072"/>
            <a:ext cx="1865738"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Exemple:</a:t>
            </a:r>
          </a:p>
        </p:txBody>
      </p:sp>
      <mc:AlternateContent xmlns:mc="http://schemas.openxmlformats.org/markup-compatibility/2006" xmlns:a14="http://schemas.microsoft.com/office/drawing/2010/main">
        <mc:Choice Requires="a14">
          <p:sp>
            <p:nvSpPr>
              <p:cNvPr id="12" name="ZoneTexte 11"/>
              <p:cNvSpPr txBox="1"/>
              <p:nvPr/>
            </p:nvSpPr>
            <p:spPr>
              <a:xfrm>
                <a:off x="3434080" y="5234996"/>
                <a:ext cx="5923280" cy="410477"/>
              </a:xfrm>
              <a:prstGeom prst="rect">
                <a:avLst/>
              </a:prstGeom>
              <a:noFill/>
            </p:spPr>
            <p:txBody>
              <a:bodyPr wrap="square" rtlCol="0">
                <a:spAutoFit/>
              </a:bodyPr>
              <a:lstStyle/>
              <a:p>
                <a:pPr algn="ctr"/>
                <a:r>
                  <a:rPr lang="fr-FR" sz="2000" b="1" dirty="0">
                    <a:latin typeface="Calibri" panose="020F0502020204030204" pitchFamily="34" charset="0"/>
                    <a:cs typeface="Calibri" panose="020F0502020204030204" pitchFamily="34" charset="0"/>
                  </a:rPr>
                  <a:t>Pour : </a:t>
                </a:r>
                <a14:m>
                  <m:oMath xmlns:m="http://schemas.openxmlformats.org/officeDocument/2006/math">
                    <m:r>
                      <a:rPr lang="fr-FR" sz="2000" b="1" i="1" smtClean="0">
                        <a:latin typeface="Cambria Math" panose="02040503050406030204" pitchFamily="18" charset="0"/>
                        <a:cs typeface="Calibri" panose="020F0502020204030204" pitchFamily="34" charset="0"/>
                      </a:rPr>
                      <m:t>𝒙</m:t>
                    </m:r>
                    <m:r>
                      <a:rPr lang="fr-FR" sz="2000" b="1" i="1" smtClean="0">
                        <a:latin typeface="Cambria Math" panose="02040503050406030204" pitchFamily="18" charset="0"/>
                        <a:cs typeface="Calibri" panose="020F0502020204030204" pitchFamily="34" charset="0"/>
                      </a:rPr>
                      <m:t>=</m:t>
                    </m:r>
                    <m:r>
                      <a:rPr lang="fr-FR" sz="2000" b="1" i="1" smtClean="0">
                        <a:latin typeface="Cambria Math" panose="02040503050406030204" pitchFamily="18" charset="0"/>
                        <a:cs typeface="Calibri" panose="020F0502020204030204" pitchFamily="34" charset="0"/>
                      </a:rPr>
                      <m:t>𝟏</m:t>
                    </m:r>
                    <m:r>
                      <a:rPr lang="fr-FR" sz="2000" b="1" i="1" smtClean="0">
                        <a:latin typeface="Cambria Math" panose="02040503050406030204" pitchFamily="18" charset="0"/>
                        <a:cs typeface="Calibri" panose="020F0502020204030204" pitchFamily="34" charset="0"/>
                      </a:rPr>
                      <m:t>;  </m:t>
                    </m:r>
                    <m:r>
                      <a:rPr lang="fr-FR" sz="2000" b="1" i="1" smtClean="0">
                        <a:latin typeface="Cambria Math" panose="02040503050406030204" pitchFamily="18" charset="0"/>
                        <a:cs typeface="Calibri" panose="020F0502020204030204" pitchFamily="34" charset="0"/>
                      </a:rPr>
                      <m:t>𝒚</m:t>
                    </m:r>
                    <m:r>
                      <a:rPr lang="fr-FR" sz="2000" b="1" i="1" smtClean="0">
                        <a:latin typeface="Cambria Math" panose="02040503050406030204" pitchFamily="18" charset="0"/>
                        <a:cs typeface="Calibri" panose="020F0502020204030204" pitchFamily="34" charset="0"/>
                      </a:rPr>
                      <m:t>=</m:t>
                    </m:r>
                    <m:r>
                      <a:rPr lang="fr-FR" sz="2000" b="1" i="1" smtClean="0">
                        <a:latin typeface="Cambria Math" panose="02040503050406030204" pitchFamily="18" charset="0"/>
                        <a:cs typeface="Calibri" panose="020F0502020204030204" pitchFamily="34" charset="0"/>
                      </a:rPr>
                      <m:t>𝟐</m:t>
                    </m:r>
                    <m:r>
                      <a:rPr lang="fr-FR" sz="2000" b="1" i="1" smtClean="0">
                        <a:latin typeface="Cambria Math" panose="02040503050406030204" pitchFamily="18" charset="0"/>
                        <a:ea typeface="Cambria Math" panose="02040503050406030204" pitchFamily="18" charset="0"/>
                        <a:cs typeface="Calibri" panose="020F0502020204030204" pitchFamily="34" charset="0"/>
                      </a:rPr>
                      <m:t>×</m:t>
                    </m:r>
                    <m:r>
                      <a:rPr lang="fr-FR" sz="2000" b="1" i="1" smtClean="0">
                        <a:latin typeface="Cambria Math" panose="02040503050406030204" pitchFamily="18" charset="0"/>
                        <a:ea typeface="Cambria Math" panose="02040503050406030204" pitchFamily="18" charset="0"/>
                        <a:cs typeface="Calibri" panose="020F0502020204030204" pitchFamily="34" charset="0"/>
                      </a:rPr>
                      <m:t>𝟏</m:t>
                    </m:r>
                    <m:r>
                      <a:rPr lang="fr-FR" sz="2000" b="1" i="1" smtClean="0">
                        <a:latin typeface="Cambria Math" panose="02040503050406030204" pitchFamily="18" charset="0"/>
                        <a:ea typeface="Cambria Math" panose="02040503050406030204" pitchFamily="18" charset="0"/>
                        <a:cs typeface="Calibri" panose="020F0502020204030204" pitchFamily="34" charset="0"/>
                      </a:rPr>
                      <m:t>=</m:t>
                    </m:r>
                    <m:r>
                      <a:rPr lang="fr-FR" sz="2000" b="1" i="1" smtClean="0">
                        <a:latin typeface="Cambria Math" panose="02040503050406030204" pitchFamily="18" charset="0"/>
                        <a:ea typeface="Cambria Math" panose="02040503050406030204" pitchFamily="18" charset="0"/>
                        <a:cs typeface="Calibri" panose="020F0502020204030204" pitchFamily="34" charset="0"/>
                      </a:rPr>
                      <m:t>𝟐</m:t>
                    </m:r>
                  </m:oMath>
                </a14:m>
                <a:endParaRPr lang="fr-FR" sz="2000" b="1" dirty="0">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3434080" y="5234996"/>
                <a:ext cx="5923280" cy="410477"/>
              </a:xfrm>
              <a:prstGeom prst="rect">
                <a:avLst/>
              </a:prstGeom>
              <a:blipFill>
                <a:blip r:embed="rId8"/>
                <a:stretch>
                  <a:fillRect t="-8955" b="-2388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ZoneTexte 16"/>
              <p:cNvSpPr txBox="1"/>
              <p:nvPr/>
            </p:nvSpPr>
            <p:spPr>
              <a:xfrm>
                <a:off x="3615109" y="5645473"/>
                <a:ext cx="5923280" cy="400110"/>
              </a:xfrm>
              <a:prstGeom prst="rect">
                <a:avLst/>
              </a:prstGeom>
              <a:noFill/>
            </p:spPr>
            <p:txBody>
              <a:bodyPr wrap="square" rtlCol="0">
                <a:spAutoFit/>
              </a:bodyPr>
              <a:lstStyle/>
              <a:p>
                <a:pPr algn="ctr"/>
                <a:r>
                  <a:rPr lang="fr-FR" sz="2000" b="1" dirty="0">
                    <a:latin typeface="Calibri" panose="020F0502020204030204" pitchFamily="34" charset="0"/>
                    <a:cs typeface="Calibri" panose="020F0502020204030204" pitchFamily="34" charset="0"/>
                  </a:rPr>
                  <a:t>Pour : </a:t>
                </a:r>
                <a14:m>
                  <m:oMath xmlns:m="http://schemas.openxmlformats.org/officeDocument/2006/math">
                    <m:r>
                      <a:rPr lang="fr-FR" sz="2000" b="1" i="1" smtClean="0">
                        <a:latin typeface="Cambria Math" panose="02040503050406030204" pitchFamily="18" charset="0"/>
                        <a:cs typeface="Calibri" panose="020F0502020204030204" pitchFamily="34" charset="0"/>
                      </a:rPr>
                      <m:t>𝒙</m:t>
                    </m:r>
                    <m:r>
                      <a:rPr lang="fr-FR" sz="2000" b="1" i="1" smtClean="0">
                        <a:latin typeface="Cambria Math" panose="02040503050406030204" pitchFamily="18" charset="0"/>
                        <a:cs typeface="Calibri" panose="020F0502020204030204" pitchFamily="34" charset="0"/>
                      </a:rPr>
                      <m:t>=</m:t>
                    </m:r>
                    <m:r>
                      <a:rPr lang="fr-FR" sz="2000" b="1" i="1" smtClean="0">
                        <a:latin typeface="Cambria Math" panose="02040503050406030204" pitchFamily="18" charset="0"/>
                        <a:cs typeface="Calibri" panose="020F0502020204030204" pitchFamily="34" charset="0"/>
                      </a:rPr>
                      <m:t>𝟐</m:t>
                    </m:r>
                    <m:r>
                      <a:rPr lang="fr-FR" sz="2000" b="1" i="1" smtClean="0">
                        <a:latin typeface="Cambria Math" panose="02040503050406030204" pitchFamily="18" charset="0"/>
                        <a:cs typeface="Calibri" panose="020F0502020204030204" pitchFamily="34" charset="0"/>
                      </a:rPr>
                      <m:t>,</m:t>
                    </m:r>
                    <m:r>
                      <a:rPr lang="fr-FR" sz="2000" b="1" i="1" smtClean="0">
                        <a:latin typeface="Cambria Math" panose="02040503050406030204" pitchFamily="18" charset="0"/>
                        <a:cs typeface="Calibri" panose="020F0502020204030204" pitchFamily="34" charset="0"/>
                      </a:rPr>
                      <m:t>𝟓</m:t>
                    </m:r>
                    <m:r>
                      <a:rPr lang="fr-FR" sz="2000" b="1" i="1" smtClean="0">
                        <a:latin typeface="Cambria Math" panose="02040503050406030204" pitchFamily="18" charset="0"/>
                        <a:cs typeface="Calibri" panose="020F0502020204030204" pitchFamily="34" charset="0"/>
                      </a:rPr>
                      <m:t>;</m:t>
                    </m:r>
                    <m:r>
                      <a:rPr lang="fr-FR" sz="2000" b="1" i="1" smtClean="0">
                        <a:latin typeface="Cambria Math" panose="02040503050406030204" pitchFamily="18" charset="0"/>
                        <a:cs typeface="Calibri" panose="020F0502020204030204" pitchFamily="34" charset="0"/>
                      </a:rPr>
                      <m:t>𝒚</m:t>
                    </m:r>
                    <m:r>
                      <a:rPr lang="fr-FR" sz="2000" b="1" i="1" smtClean="0">
                        <a:latin typeface="Cambria Math" panose="02040503050406030204" pitchFamily="18" charset="0"/>
                        <a:cs typeface="Calibri" panose="020F0502020204030204" pitchFamily="34" charset="0"/>
                      </a:rPr>
                      <m:t>=</m:t>
                    </m:r>
                    <m:r>
                      <a:rPr lang="fr-FR" sz="2000" b="1" i="1" smtClean="0">
                        <a:latin typeface="Cambria Math" panose="02040503050406030204" pitchFamily="18" charset="0"/>
                        <a:cs typeface="Calibri" panose="020F0502020204030204" pitchFamily="34" charset="0"/>
                      </a:rPr>
                      <m:t>𝟐</m:t>
                    </m:r>
                    <m:r>
                      <a:rPr lang="fr-FR" sz="2000" b="1" i="1" smtClean="0">
                        <a:latin typeface="Cambria Math" panose="02040503050406030204" pitchFamily="18" charset="0"/>
                        <a:ea typeface="Cambria Math" panose="02040503050406030204" pitchFamily="18" charset="0"/>
                        <a:cs typeface="Calibri" panose="020F0502020204030204" pitchFamily="34" charset="0"/>
                      </a:rPr>
                      <m:t>×</m:t>
                    </m:r>
                    <m:r>
                      <a:rPr lang="fr-FR" sz="2000" b="1" i="1" smtClean="0">
                        <a:latin typeface="Cambria Math" panose="02040503050406030204" pitchFamily="18" charset="0"/>
                        <a:ea typeface="Cambria Math" panose="02040503050406030204" pitchFamily="18" charset="0"/>
                        <a:cs typeface="Calibri" panose="020F0502020204030204" pitchFamily="34" charset="0"/>
                      </a:rPr>
                      <m:t>𝟐</m:t>
                    </m:r>
                    <m:r>
                      <a:rPr lang="fr-FR" sz="2000" b="1" i="1" smtClean="0">
                        <a:latin typeface="Cambria Math" panose="02040503050406030204" pitchFamily="18" charset="0"/>
                        <a:ea typeface="Cambria Math" panose="02040503050406030204" pitchFamily="18" charset="0"/>
                        <a:cs typeface="Calibri" panose="020F0502020204030204" pitchFamily="34" charset="0"/>
                      </a:rPr>
                      <m:t>,</m:t>
                    </m:r>
                    <m:r>
                      <a:rPr lang="fr-FR" sz="2000" b="1" i="1" smtClean="0">
                        <a:latin typeface="Cambria Math" panose="02040503050406030204" pitchFamily="18" charset="0"/>
                        <a:ea typeface="Cambria Math" panose="02040503050406030204" pitchFamily="18" charset="0"/>
                        <a:cs typeface="Calibri" panose="020F0502020204030204" pitchFamily="34" charset="0"/>
                      </a:rPr>
                      <m:t>𝟓</m:t>
                    </m:r>
                    <m:r>
                      <a:rPr lang="fr-FR" sz="2000" b="1" i="1" smtClean="0">
                        <a:latin typeface="Cambria Math" panose="02040503050406030204" pitchFamily="18" charset="0"/>
                        <a:ea typeface="Cambria Math" panose="02040503050406030204" pitchFamily="18" charset="0"/>
                        <a:cs typeface="Calibri" panose="020F0502020204030204" pitchFamily="34" charset="0"/>
                      </a:rPr>
                      <m:t>=</m:t>
                    </m:r>
                    <m:r>
                      <a:rPr lang="fr-FR" sz="2000" b="1" i="1" smtClean="0">
                        <a:latin typeface="Cambria Math" panose="02040503050406030204" pitchFamily="18" charset="0"/>
                        <a:ea typeface="Cambria Math" panose="02040503050406030204" pitchFamily="18" charset="0"/>
                        <a:cs typeface="Calibri" panose="020F0502020204030204" pitchFamily="34" charset="0"/>
                      </a:rPr>
                      <m:t>𝟓</m:t>
                    </m:r>
                  </m:oMath>
                </a14:m>
                <a:endParaRPr lang="fr-FR" sz="2000" b="1" dirty="0">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3615109" y="5645473"/>
                <a:ext cx="5923280" cy="400110"/>
              </a:xfrm>
              <a:prstGeom prst="rect">
                <a:avLst/>
              </a:prstGeom>
              <a:blipFill>
                <a:blip r:embed="rId9"/>
                <a:stretch>
                  <a:fillRect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334715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Maintenant , je vais représenter les points de coordonnées (</a:t>
                </a:r>
                <a14:m>
                  <m:oMath xmlns:m="http://schemas.openxmlformats.org/officeDocument/2006/math">
                    <m:r>
                      <a:rPr lang="fr-FR" sz="1400" i="1" dirty="0" smtClean="0">
                        <a:latin typeface="Cambria Math" panose="02040503050406030204" pitchFamily="18" charset="0"/>
                      </a:rPr>
                      <m:t>𝑥</m:t>
                    </m:r>
                  </m:oMath>
                </a14:m>
                <a:r>
                  <a:rPr lang="fr-FR" sz="1400" dirty="0"/>
                  <a:t> ; </a:t>
                </a:r>
                <a14:m>
                  <m:oMath xmlns:m="http://schemas.openxmlformats.org/officeDocument/2006/math">
                    <m:r>
                      <a:rPr lang="fr-FR" sz="1400" i="1" dirty="0" smtClean="0">
                        <a:latin typeface="Cambria Math" panose="02040503050406030204" pitchFamily="18" charset="0"/>
                      </a:rPr>
                      <m:t>𝑦</m:t>
                    </m:r>
                  </m:oMath>
                </a14:m>
                <a:r>
                  <a:rPr lang="fr-FR" sz="1400" dirty="0"/>
                  <a:t>) dans un repère . </a:t>
                </a:r>
              </a:p>
            </p:txBody>
          </p:sp>
        </mc:Choice>
        <mc:Fallback xmlns="">
          <p:sp>
            <p:nvSpPr>
              <p:cNvPr id="2" name="Titre 1">
                <a:extLst>
                  <a:ext uri="{FF2B5EF4-FFF2-40B4-BE49-F238E27FC236}">
                    <a16:creationId xmlns:a16="http://schemas.microsoft.com/office/drawing/2014/main" id="{7AE26B48-DD49-8FA5-73A7-1D7C654F7FF2}"/>
                  </a:ext>
                </a:extLst>
              </p:cNvPr>
              <p:cNvSpPr>
                <a:spLocks noGrp="1" noRot="1" noChangeAspect="1" noMove="1" noResize="1" noEditPoints="1" noAdjustHandles="1" noChangeArrowheads="1" noChangeShapeType="1" noTextEdit="1"/>
              </p:cNvSpPr>
              <p:nvPr>
                <p:ph type="title"/>
              </p:nvPr>
            </p:nvSpPr>
            <p:spPr>
              <a:xfrm>
                <a:off x="1030288" y="400789"/>
                <a:ext cx="10277091" cy="267549"/>
              </a:xfrm>
              <a:blipFill>
                <a:blip r:embed="rId2"/>
                <a:stretch>
                  <a:fillRect l="-178" t="-13636" b="-27273"/>
                </a:stretch>
              </a:blipFill>
            </p:spPr>
            <p:txBody>
              <a:bodyPr/>
              <a:lstStyle/>
              <a:p>
                <a:r>
                  <a:rPr lang="fr-FR">
                    <a:noFill/>
                  </a:rPr>
                  <a:t> </a:t>
                </a:r>
              </a:p>
            </p:txBody>
          </p:sp>
        </mc:Fallback>
      </mc:AlternateContent>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L’ enseignant explique </a:t>
            </a:r>
            <a:endParaRPr lang="fr-CH" dirty="0"/>
          </a:p>
        </p:txBody>
      </p:sp>
      <mc:AlternateContent xmlns:mc="http://schemas.openxmlformats.org/markup-compatibility/2006" xmlns:a14="http://schemas.microsoft.com/office/drawing/2010/main">
        <mc:Choice Requires="a14">
          <p:sp>
            <p:nvSpPr>
              <p:cNvPr id="5" name="ZoneTexte 4"/>
              <p:cNvSpPr txBox="1"/>
              <p:nvPr/>
            </p:nvSpPr>
            <p:spPr>
              <a:xfrm>
                <a:off x="1030288" y="1666240"/>
                <a:ext cx="686403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Pour chaque valeur de </a:t>
                </a:r>
                <a14:m>
                  <m:oMath xmlns:m="http://schemas.openxmlformats.org/officeDocument/2006/math">
                    <m:r>
                      <a:rPr lang="fr-FR" sz="2000" i="1" dirty="0" smtClean="0">
                        <a:latin typeface="Cambria Math" panose="02040503050406030204" pitchFamily="18" charset="0"/>
                        <a:cs typeface="Calibri" panose="020F0502020204030204" pitchFamily="34" charset="0"/>
                      </a:rPr>
                      <m:t>𝑥</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on obtient une valeur </a:t>
                </a:r>
                <a14:m>
                  <m:oMath xmlns:m="http://schemas.openxmlformats.org/officeDocument/2006/math">
                    <m:r>
                      <a:rPr lang="fr-FR" sz="2000" i="1" dirty="0" smtClean="0">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=2</m:t>
                    </m:r>
                    <m:r>
                      <a:rPr lang="fr-FR" sz="2000" i="1" dirty="0" smtClean="0">
                        <a:latin typeface="Cambria Math" panose="02040503050406030204" pitchFamily="18" charset="0"/>
                        <a:cs typeface="Calibri" panose="020F0502020204030204" pitchFamily="34" charset="0"/>
                      </a:rPr>
                      <m:t>𝑥</m:t>
                    </m:r>
                    <m:r>
                      <a:rPr lang="fr-FR" sz="2000" b="0" i="1" dirty="0" smtClean="0">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1030288" y="1666240"/>
                <a:ext cx="6864032" cy="400110"/>
              </a:xfrm>
              <a:prstGeom prst="rect">
                <a:avLst/>
              </a:prstGeom>
              <a:blipFill>
                <a:blip r:embed="rId4"/>
                <a:stretch>
                  <a:fillRect l="-89" t="-7576"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ZoneTexte 6"/>
              <p:cNvSpPr txBox="1"/>
              <p:nvPr/>
            </p:nvSpPr>
            <p:spPr>
              <a:xfrm>
                <a:off x="5293360" y="2514630"/>
                <a:ext cx="625856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On peut donc constituer des couples </a:t>
                </a:r>
                <a14:m>
                  <m:oMath xmlns:m="http://schemas.openxmlformats.org/officeDocument/2006/math">
                    <m:d>
                      <m:dPr>
                        <m:ctrlPr>
                          <a:rPr lang="fr-FR" sz="2000" i="1" dirty="0" smtClean="0">
                            <a:latin typeface="Cambria Math" panose="02040503050406030204" pitchFamily="18" charset="0"/>
                            <a:cs typeface="Calibri" panose="020F0502020204030204" pitchFamily="34" charset="0"/>
                          </a:rPr>
                        </m:ctrlPr>
                      </m:dPr>
                      <m:e>
                        <m:r>
                          <a:rPr lang="fr-FR" sz="2000" i="1" dirty="0" err="1" smtClean="0">
                            <a:latin typeface="Cambria Math" panose="02040503050406030204" pitchFamily="18" charset="0"/>
                            <a:cs typeface="Calibri" panose="020F0502020204030204" pitchFamily="34" charset="0"/>
                          </a:rPr>
                          <m:t>𝑥</m:t>
                        </m:r>
                        <m:r>
                          <a:rPr lang="fr-FR" sz="2000" b="0" i="1" dirty="0" smtClean="0">
                            <a:latin typeface="Cambria Math" panose="02040503050406030204" pitchFamily="18" charset="0"/>
                            <a:cs typeface="Calibri" panose="020F0502020204030204" pitchFamily="34" charset="0"/>
                          </a:rPr>
                          <m:t> </m:t>
                        </m:r>
                        <m:r>
                          <a:rPr lang="fr-FR" sz="2000" i="1" dirty="0" err="1" smtClean="0">
                            <a:latin typeface="Cambria Math" panose="02040503050406030204" pitchFamily="18" charset="0"/>
                            <a:cs typeface="Calibri" panose="020F0502020204030204" pitchFamily="34" charset="0"/>
                          </a:rPr>
                          <m:t>;</m:t>
                        </m:r>
                        <m:r>
                          <a:rPr lang="fr-FR" sz="2000" b="0" i="1" dirty="0" smtClean="0">
                            <a:latin typeface="Cambria Math" panose="02040503050406030204" pitchFamily="18" charset="0"/>
                            <a:cs typeface="Calibri" panose="020F0502020204030204" pitchFamily="34" charset="0"/>
                          </a:rPr>
                          <m:t> </m:t>
                        </m:r>
                        <m:r>
                          <a:rPr lang="fr-FR" sz="2000" i="1" dirty="0" err="1" smtClean="0">
                            <a:latin typeface="Cambria Math" panose="02040503050406030204" pitchFamily="18" charset="0"/>
                            <a:cs typeface="Calibri" panose="020F0502020204030204" pitchFamily="34" charset="0"/>
                          </a:rPr>
                          <m:t>𝑦</m:t>
                        </m:r>
                      </m:e>
                    </m:d>
                    <m:r>
                      <a:rPr lang="fr-FR" sz="2000" b="0" i="1" dirty="0" smtClean="0">
                        <a:latin typeface="Cambria Math" panose="02040503050406030204" pitchFamily="18" charset="0"/>
                        <a:cs typeface="Calibri" panose="020F0502020204030204" pitchFamily="34" charset="0"/>
                      </a:rPr>
                      <m:t>,</m:t>
                    </m:r>
                  </m:oMath>
                </a14:m>
                <a:r>
                  <a:rPr lang="fr-FR" sz="2000" b="0" i="0" dirty="0">
                    <a:latin typeface="+mj-lt"/>
                    <a:cs typeface="Calibri" panose="020F0502020204030204" pitchFamily="34" charset="0"/>
                  </a:rPr>
                  <a:t> avec </a:t>
                </a:r>
                <a14:m>
                  <m:oMath xmlns:m="http://schemas.openxmlformats.org/officeDocument/2006/math">
                    <m:r>
                      <a:rPr lang="fr-FR" sz="2000" b="0" i="1" dirty="0" smtClean="0">
                        <a:latin typeface="Cambria Math" panose="02040503050406030204" pitchFamily="18" charset="0"/>
                        <a:cs typeface="Calibri" panose="020F0502020204030204" pitchFamily="34" charset="0"/>
                      </a:rPr>
                      <m:t>𝑦</m:t>
                    </m:r>
                    <m:r>
                      <a:rPr lang="fr-FR" sz="2000" b="0" i="1" dirty="0" smtClean="0">
                        <a:latin typeface="Cambria Math" panose="02040503050406030204" pitchFamily="18" charset="0"/>
                        <a:cs typeface="Calibri" panose="020F0502020204030204" pitchFamily="34" charset="0"/>
                      </a:rPr>
                      <m:t>=2</m:t>
                    </m:r>
                    <m:r>
                      <a:rPr lang="fr-FR" sz="2000" b="0" i="1" dirty="0" smtClean="0">
                        <a:latin typeface="Cambria Math" panose="02040503050406030204" pitchFamily="18" charset="0"/>
                        <a:cs typeface="Calibri" panose="020F0502020204030204" pitchFamily="34" charset="0"/>
                      </a:rPr>
                      <m:t>𝑥</m:t>
                    </m:r>
                  </m:oMath>
                </a14:m>
                <a:endParaRPr lang="fr-FR" sz="2000" dirty="0">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5293360" y="2514630"/>
                <a:ext cx="6258560" cy="400110"/>
              </a:xfrm>
              <a:prstGeom prst="rect">
                <a:avLst/>
              </a:prstGeom>
              <a:blipFill>
                <a:blip r:embed="rId5"/>
                <a:stretch>
                  <a:fillRect l="-974" t="-9231" b="-29231"/>
                </a:stretch>
              </a:blipFill>
            </p:spPr>
            <p:txBody>
              <a:bodyPr/>
              <a:lstStyle/>
              <a:p>
                <a:r>
                  <a:rPr lang="fr-FR">
                    <a:noFill/>
                  </a:rPr>
                  <a:t> </a:t>
                </a:r>
              </a:p>
            </p:txBody>
          </p:sp>
        </mc:Fallback>
      </mc:AlternateContent>
      <p:pic>
        <p:nvPicPr>
          <p:cNvPr id="10" name="Image 9"/>
          <p:cNvPicPr>
            <a:picLocks noChangeAspect="1"/>
          </p:cNvPicPr>
          <p:nvPr/>
        </p:nvPicPr>
        <p:blipFill>
          <a:blip r:embed="rId6"/>
          <a:stretch>
            <a:fillRect/>
          </a:stretch>
        </p:blipFill>
        <p:spPr>
          <a:xfrm>
            <a:off x="741680" y="2572905"/>
            <a:ext cx="4250862" cy="3253855"/>
          </a:xfrm>
          <a:prstGeom prst="rect">
            <a:avLst/>
          </a:prstGeom>
          <a:ln w="19050">
            <a:solidFill>
              <a:schemeClr val="tx1">
                <a:lumMod val="65000"/>
                <a:lumOff val="35000"/>
              </a:schemeClr>
            </a:solidFill>
          </a:ln>
        </p:spPr>
      </p:pic>
      <mc:AlternateContent xmlns:mc="http://schemas.openxmlformats.org/markup-compatibility/2006" xmlns:a14="http://schemas.microsoft.com/office/drawing/2010/main">
        <mc:Choice Requires="a14">
          <p:sp>
            <p:nvSpPr>
              <p:cNvPr id="12" name="ZoneTexte 11"/>
              <p:cNvSpPr txBox="1"/>
              <p:nvPr/>
            </p:nvSpPr>
            <p:spPr>
              <a:xfrm>
                <a:off x="5435600" y="3200400"/>
                <a:ext cx="5516880"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À chaque couple est associé un point du plan dont les coordonnées sont </a:t>
                </a:r>
                <a14:m>
                  <m:oMath xmlns:m="http://schemas.openxmlformats.org/officeDocument/2006/math">
                    <m:d>
                      <m:dPr>
                        <m:ctrlPr>
                          <a:rPr lang="fr-FR" sz="2000" i="1" dirty="0" smtClean="0">
                            <a:latin typeface="Cambria Math" panose="02040503050406030204" pitchFamily="18" charset="0"/>
                            <a:cs typeface="Calibri" panose="020F0502020204030204" pitchFamily="34" charset="0"/>
                          </a:rPr>
                        </m:ctrlPr>
                      </m:dPr>
                      <m:e>
                        <m:r>
                          <a:rPr lang="fr-FR" sz="2000" i="1" dirty="0" err="1" smtClean="0">
                            <a:latin typeface="Cambria Math" panose="02040503050406030204" pitchFamily="18" charset="0"/>
                            <a:cs typeface="Calibri" panose="020F0502020204030204" pitchFamily="34" charset="0"/>
                          </a:rPr>
                          <m:t>𝑥</m:t>
                        </m:r>
                        <m:r>
                          <a:rPr lang="fr-FR" sz="2000" b="0" i="1" dirty="0" smtClean="0">
                            <a:latin typeface="Cambria Math" panose="02040503050406030204" pitchFamily="18" charset="0"/>
                            <a:cs typeface="Calibri" panose="020F0502020204030204" pitchFamily="34" charset="0"/>
                          </a:rPr>
                          <m:t> </m:t>
                        </m:r>
                        <m:r>
                          <a:rPr lang="fr-FR" sz="2000" i="1" dirty="0" err="1" smtClean="0">
                            <a:latin typeface="Cambria Math" panose="02040503050406030204" pitchFamily="18" charset="0"/>
                            <a:cs typeface="Calibri" panose="020F0502020204030204" pitchFamily="34" charset="0"/>
                          </a:rPr>
                          <m:t>;</m:t>
                        </m:r>
                        <m:r>
                          <a:rPr lang="fr-FR" sz="2000" b="0" i="1" dirty="0" smtClean="0">
                            <a:latin typeface="Cambria Math" panose="02040503050406030204" pitchFamily="18" charset="0"/>
                            <a:cs typeface="Calibri" panose="020F0502020204030204" pitchFamily="34" charset="0"/>
                          </a:rPr>
                          <m:t> </m:t>
                        </m:r>
                        <m:r>
                          <a:rPr lang="fr-FR" sz="2000" i="1" dirty="0" err="1" smtClean="0">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=2</m:t>
                        </m:r>
                        <m:r>
                          <a:rPr lang="fr-FR" sz="2000" i="1" dirty="0" smtClean="0">
                            <a:latin typeface="Cambria Math" panose="02040503050406030204" pitchFamily="18" charset="0"/>
                            <a:cs typeface="Calibri" panose="020F0502020204030204" pitchFamily="34" charset="0"/>
                          </a:rPr>
                          <m:t>𝑥</m:t>
                        </m:r>
                      </m:e>
                    </m:d>
                    <m:r>
                      <a:rPr lang="fr-FR" sz="2000" b="0" i="1" dirty="0" smtClean="0">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5435600" y="3200400"/>
                <a:ext cx="5516880" cy="707886"/>
              </a:xfrm>
              <a:prstGeom prst="rect">
                <a:avLst/>
              </a:prstGeom>
              <a:blipFill>
                <a:blip r:embed="rId7"/>
                <a:stretch>
                  <a:fillRect l="-994" t="-4310"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p:cNvSpPr txBox="1"/>
              <p:nvPr/>
            </p:nvSpPr>
            <p:spPr>
              <a:xfrm>
                <a:off x="5643880" y="4761032"/>
                <a:ext cx="5557520"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Les points de coordonnées </a:t>
                </a:r>
                <a14:m>
                  <m:oMath xmlns:m="http://schemas.openxmlformats.org/officeDocument/2006/math">
                    <m:r>
                      <a:rPr lang="fr-FR" sz="2000" i="1" dirty="0" smtClean="0">
                        <a:latin typeface="Cambria Math" panose="02040503050406030204" pitchFamily="18" charset="0"/>
                        <a:cs typeface="Calibri" panose="020F0502020204030204" pitchFamily="34" charset="0"/>
                      </a:rPr>
                      <m:t>(</m:t>
                    </m:r>
                    <m:r>
                      <a:rPr lang="fr-FR" sz="2000" i="1" dirty="0" err="1" smtClean="0">
                        <a:latin typeface="Cambria Math" panose="02040503050406030204" pitchFamily="18" charset="0"/>
                        <a:cs typeface="Calibri" panose="020F0502020204030204" pitchFamily="34" charset="0"/>
                      </a:rPr>
                      <m:t>𝑥</m:t>
                    </m:r>
                    <m:r>
                      <a:rPr lang="fr-FR" sz="2000" b="0" i="1" dirty="0" smtClean="0">
                        <a:latin typeface="Cambria Math" panose="02040503050406030204" pitchFamily="18" charset="0"/>
                        <a:cs typeface="Calibri" panose="020F0502020204030204" pitchFamily="34" charset="0"/>
                      </a:rPr>
                      <m:t> </m:t>
                    </m:r>
                    <m:r>
                      <a:rPr lang="fr-FR" sz="2000" i="1" dirty="0" err="1" smtClean="0">
                        <a:latin typeface="Cambria Math" panose="02040503050406030204" pitchFamily="18" charset="0"/>
                        <a:cs typeface="Calibri" panose="020F0502020204030204" pitchFamily="34" charset="0"/>
                      </a:rPr>
                      <m:t>;</m:t>
                    </m:r>
                    <m:r>
                      <a:rPr lang="fr-FR" sz="2000" b="0" i="1" dirty="0" smtClean="0">
                        <a:latin typeface="Cambria Math" panose="02040503050406030204" pitchFamily="18" charset="0"/>
                        <a:cs typeface="Calibri" panose="020F0502020204030204" pitchFamily="34" charset="0"/>
                      </a:rPr>
                      <m:t> </m:t>
                    </m:r>
                    <m:r>
                      <a:rPr lang="fr-FR" sz="2000" i="1" dirty="0" err="1" smtClean="0">
                        <a:latin typeface="Cambria Math" panose="02040503050406030204" pitchFamily="18" charset="0"/>
                        <a:cs typeface="Calibri" panose="020F0502020204030204" pitchFamily="34" charset="0"/>
                      </a:rPr>
                      <m:t>𝑦</m:t>
                    </m:r>
                    <m:r>
                      <a:rPr lang="fr-FR" sz="2000" b="0" i="1" dirty="0" smtClean="0">
                        <a:latin typeface="Cambria Math" panose="02040503050406030204" pitchFamily="18" charset="0"/>
                        <a:cs typeface="Calibri" panose="020F0502020204030204" pitchFamily="34" charset="0"/>
                      </a:rPr>
                      <m:t>=</m:t>
                    </m:r>
                    <m:r>
                      <a:rPr lang="fr-FR" sz="2000" i="1" dirty="0" smtClean="0">
                        <a:latin typeface="Cambria Math" panose="02040503050406030204" pitchFamily="18" charset="0"/>
                        <a:cs typeface="Calibri" panose="020F0502020204030204" pitchFamily="34" charset="0"/>
                      </a:rPr>
                      <m:t>2</m:t>
                    </m:r>
                    <m:r>
                      <a:rPr lang="fr-FR" sz="2000" i="1" dirty="0" smtClean="0">
                        <a:latin typeface="Cambria Math" panose="02040503050406030204" pitchFamily="18" charset="0"/>
                        <a:cs typeface="Calibri" panose="020F0502020204030204" pitchFamily="34" charset="0"/>
                      </a:rPr>
                      <m:t>𝑥</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 constituent </a:t>
                </a:r>
                <a:r>
                  <a:rPr lang="fr-FR" sz="2000" dirty="0">
                    <a:solidFill>
                      <a:srgbClr val="FF0000"/>
                    </a:solidFill>
                    <a:latin typeface="Calibri" panose="020F0502020204030204" pitchFamily="34" charset="0"/>
                    <a:cs typeface="Calibri" panose="020F0502020204030204" pitchFamily="34" charset="0"/>
                  </a:rPr>
                  <a:t>le graphe de la fonction.</a:t>
                </a:r>
              </a:p>
            </p:txBody>
          </p:sp>
        </mc:Choice>
        <mc:Fallback xmlns="">
          <p:sp>
            <p:nvSpPr>
              <p:cNvPr id="14" name="ZoneTexte 13"/>
              <p:cNvSpPr txBox="1">
                <a:spLocks noRot="1" noChangeAspect="1" noMove="1" noResize="1" noEditPoints="1" noAdjustHandles="1" noChangeArrowheads="1" noChangeShapeType="1" noTextEdit="1"/>
              </p:cNvSpPr>
              <p:nvPr/>
            </p:nvSpPr>
            <p:spPr>
              <a:xfrm>
                <a:off x="5643880" y="4761032"/>
                <a:ext cx="5557520" cy="707886"/>
              </a:xfrm>
              <a:prstGeom prst="rect">
                <a:avLst/>
              </a:prstGeom>
              <a:blipFill>
                <a:blip r:embed="rId8"/>
                <a:stretch>
                  <a:fillRect l="-987" t="-4310"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à coins arrondis 14"/>
              <p:cNvSpPr/>
              <p:nvPr/>
            </p:nvSpPr>
            <p:spPr>
              <a:xfrm>
                <a:off x="5882640" y="5826760"/>
                <a:ext cx="5008880" cy="436880"/>
              </a:xfrm>
              <a:prstGeom prst="round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fr-FR" i="1" dirty="0" smtClean="0">
                        <a:solidFill>
                          <a:schemeClr val="tx1"/>
                        </a:solidFill>
                        <a:latin typeface="Cambria Math" panose="02040503050406030204" pitchFamily="18" charset="0"/>
                      </a:rPr>
                      <m:t>𝑑</m:t>
                    </m:r>
                  </m:oMath>
                </a14:m>
                <a:r>
                  <a:rPr lang="fr-FR" dirty="0">
                    <a:solidFill>
                      <a:schemeClr val="tx1"/>
                    </a:solidFill>
                  </a:rPr>
                  <a:t> est le graphe de la fonction.</a:t>
                </a:r>
              </a:p>
            </p:txBody>
          </p:sp>
        </mc:Choice>
        <mc:Fallback xmlns="">
          <p:sp>
            <p:nvSpPr>
              <p:cNvPr id="15" name="Rectangle à coins arrondis 14"/>
              <p:cNvSpPr>
                <a:spLocks noRot="1" noChangeAspect="1" noMove="1" noResize="1" noEditPoints="1" noAdjustHandles="1" noChangeArrowheads="1" noChangeShapeType="1" noTextEdit="1"/>
              </p:cNvSpPr>
              <p:nvPr/>
            </p:nvSpPr>
            <p:spPr>
              <a:xfrm>
                <a:off x="5882640" y="5826760"/>
                <a:ext cx="5008880" cy="436880"/>
              </a:xfrm>
              <a:prstGeom prst="roundRect">
                <a:avLst/>
              </a:prstGeom>
              <a:blipFill>
                <a:blip r:embed="rId9"/>
                <a:stretch>
                  <a:fillRect b="-12000"/>
                </a:stretch>
              </a:blipFill>
            </p:spPr>
            <p:txBody>
              <a:bodyPr/>
              <a:lstStyle/>
              <a:p>
                <a:r>
                  <a:rPr lang="fr-FR">
                    <a:noFill/>
                  </a:rPr>
                  <a:t> </a:t>
                </a:r>
              </a:p>
            </p:txBody>
          </p:sp>
        </mc:Fallback>
      </mc:AlternateContent>
      <p:sp>
        <p:nvSpPr>
          <p:cNvPr id="3" name="ZoneTexte 2"/>
          <p:cNvSpPr txBox="1"/>
          <p:nvPr/>
        </p:nvSpPr>
        <p:spPr>
          <a:xfrm>
            <a:off x="5615709" y="3984824"/>
            <a:ext cx="5275811"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Les points sont alignés, je trace la droite passant par ces points.</a:t>
            </a:r>
          </a:p>
        </p:txBody>
      </p:sp>
    </p:spTree>
    <p:extLst>
      <p:ext uri="{BB962C8B-B14F-4D97-AF65-F5344CB8AC3E}">
        <p14:creationId xmlns:p14="http://schemas.microsoft.com/office/powerpoint/2010/main" val="9253684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Voici un résumé de ce qu’on a vu.</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L’ enseignant explique </a:t>
            </a:r>
            <a:endParaRPr lang="fr-CH" dirty="0"/>
          </a:p>
        </p:txBody>
      </p:sp>
      <mc:AlternateContent xmlns:mc="http://schemas.openxmlformats.org/markup-compatibility/2006" xmlns:a14="http://schemas.microsoft.com/office/drawing/2010/main">
        <mc:Choice Requires="a14">
          <p:sp>
            <p:nvSpPr>
              <p:cNvPr id="3" name="ZoneTexte 2"/>
              <p:cNvSpPr txBox="1"/>
              <p:nvPr/>
            </p:nvSpPr>
            <p:spPr>
              <a:xfrm>
                <a:off x="751840" y="1323798"/>
                <a:ext cx="10332720" cy="1015663"/>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Une  fonction est une relation qui, à chaque valeur de </a:t>
                </a:r>
                <a14:m>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solidFill>
                          <a:schemeClr val="tx2">
                            <a:lumMod val="50000"/>
                            <a:lumOff val="50000"/>
                          </a:schemeClr>
                        </a:solidFill>
                        <a:latin typeface="Cambria Math" panose="02040503050406030204" pitchFamily="18" charset="0"/>
                        <a:cs typeface="Calibri" panose="020F0502020204030204" pitchFamily="34" charset="0"/>
                      </a:rPr>
                      <m:t>𝑥</m:t>
                    </m:r>
                    <m:r>
                      <a:rPr lang="fr-FR" sz="2000" i="1" dirty="0" smtClean="0">
                        <a:latin typeface="Cambria Math" panose="02040503050406030204" pitchFamily="18" charset="0"/>
                        <a:cs typeface="Calibri" panose="020F0502020204030204" pitchFamily="34" charset="0"/>
                      </a:rPr>
                      <m:t> </m:t>
                    </m:r>
                    <m:r>
                      <a:rPr lang="fr-FR" sz="2000" b="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 associe une valeur </a:t>
                </a:r>
                <a:r>
                  <a:rPr lang="fr-FR" sz="2000" dirty="0">
                    <a:solidFill>
                      <a:srgbClr val="FF0000"/>
                    </a:solidFill>
                    <a:latin typeface="Calibri" panose="020F0502020204030204" pitchFamily="34" charset="0"/>
                    <a:cs typeface="Calibri" panose="020F0502020204030204" pitchFamily="34" charset="0"/>
                  </a:rPr>
                  <a:t>unique</a:t>
                </a:r>
                <a:r>
                  <a:rPr lang="fr-FR" sz="2000" dirty="0">
                    <a:latin typeface="Calibri" panose="020F0502020204030204" pitchFamily="34" charset="0"/>
                    <a:cs typeface="Calibri" panose="020F0502020204030204" pitchFamily="34" charset="0"/>
                  </a:rPr>
                  <a:t>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𝑦</m:t>
                    </m:r>
                    <m:r>
                      <a:rPr lang="fr-FR" sz="2000" b="0" i="1" dirty="0" smtClean="0">
                        <a:solidFill>
                          <a:srgbClr val="FF0000"/>
                        </a:solidFill>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14:m>
                  <m:oMath xmlns:m="http://schemas.openxmlformats.org/officeDocument/2006/math">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𝑥</m:t>
                    </m:r>
                    <m:r>
                      <a:rPr lang="fr-FR" sz="2000" b="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est la variable de la fonction. </a:t>
                </a:r>
              </a:p>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La fonction permet d’exprimer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en fonction de </a:t>
                </a:r>
                <a14:m>
                  <m:oMath xmlns:m="http://schemas.openxmlformats.org/officeDocument/2006/math">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𝑥</m:t>
                    </m:r>
                    <m:r>
                      <a:rPr lang="fr-FR" sz="2000" b="0" i="1" dirty="0" smtClean="0">
                        <a:solidFill>
                          <a:schemeClr val="accent1">
                            <a:lumMod val="60000"/>
                            <a:lumOff val="40000"/>
                          </a:schemeClr>
                        </a:solidFill>
                        <a:latin typeface="Cambria Math" panose="02040503050406030204" pitchFamily="18" charset="0"/>
                        <a:cs typeface="Calibri" panose="020F0502020204030204" pitchFamily="34" charset="0"/>
                      </a:rPr>
                      <m:t>.</m:t>
                    </m:r>
                  </m:oMath>
                </a14:m>
                <a:endParaRPr lang="fr-FR" sz="2000" dirty="0">
                  <a:solidFill>
                    <a:schemeClr val="accent1">
                      <a:lumMod val="60000"/>
                      <a:lumOff val="40000"/>
                    </a:schemeClr>
                  </a:solidFill>
                  <a:latin typeface="Calibri" panose="020F0502020204030204" pitchFamily="34" charset="0"/>
                  <a:cs typeface="Calibri" panose="020F0502020204030204" pitchFamily="34" charset="0"/>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751840" y="1323798"/>
                <a:ext cx="10332720" cy="1015663"/>
              </a:xfrm>
              <a:prstGeom prst="rect">
                <a:avLst/>
              </a:prstGeom>
              <a:blipFill>
                <a:blip r:embed="rId3"/>
                <a:stretch>
                  <a:fillRect l="-531" t="-2994" b="-958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 name="ZoneTexte 3"/>
              <p:cNvSpPr txBox="1"/>
              <p:nvPr/>
            </p:nvSpPr>
            <p:spPr>
              <a:xfrm>
                <a:off x="388620" y="4466521"/>
                <a:ext cx="2585720" cy="1015663"/>
              </a:xfrm>
              <a:prstGeom prst="rect">
                <a:avLst/>
              </a:prstGeom>
              <a:solidFill>
                <a:schemeClr val="tx2">
                  <a:lumMod val="10000"/>
                  <a:lumOff val="9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Exemples: </a:t>
                </a:r>
                <a14:m>
                  <m:oMath xmlns:m="http://schemas.openxmlformats.org/officeDocument/2006/math">
                    <m:r>
                      <a:rPr lang="fr-FR" sz="2000" i="1" dirty="0" smtClean="0">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=2</m:t>
                    </m:r>
                    <m:r>
                      <a:rPr lang="fr-FR" sz="2000" i="1" dirty="0" smtClean="0">
                        <a:latin typeface="Cambria Math" panose="02040503050406030204" pitchFamily="18" charset="0"/>
                        <a:cs typeface="Calibri" panose="020F0502020204030204" pitchFamily="34" charset="0"/>
                      </a:rPr>
                      <m:t>𝑥</m:t>
                    </m:r>
                  </m:oMath>
                </a14:m>
                <a:endParaRPr lang="fr-FR" sz="2000" dirty="0">
                  <a:latin typeface="Calibri" panose="020F0502020204030204" pitchFamily="34" charset="0"/>
                  <a:cs typeface="Calibri" panose="020F0502020204030204" pitchFamily="34" charset="0"/>
                </a:endParaRPr>
              </a:p>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=−5</m:t>
                      </m:r>
                      <m:r>
                        <a:rPr lang="fr-FR" sz="2000" i="1" dirty="0" smtClean="0">
                          <a:latin typeface="Cambria Math" panose="02040503050406030204" pitchFamily="18" charset="0"/>
                          <a:cs typeface="Calibri" panose="020F0502020204030204" pitchFamily="34" charset="0"/>
                        </a:rPr>
                        <m:t>𝑥</m:t>
                      </m:r>
                    </m:oMath>
                  </m:oMathPara>
                </a14:m>
                <a:endParaRPr lang="fr-FR" sz="2000" dirty="0">
                  <a:latin typeface="Calibri" panose="020F0502020204030204" pitchFamily="34" charset="0"/>
                  <a:cs typeface="Calibri" panose="020F0502020204030204" pitchFamily="34" charset="0"/>
                </a:endParaRPr>
              </a:p>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=3</m:t>
                      </m:r>
                      <m:r>
                        <a:rPr lang="fr-FR" sz="2000" i="1" dirty="0" smtClean="0">
                          <a:latin typeface="Cambria Math" panose="02040503050406030204" pitchFamily="18" charset="0"/>
                          <a:cs typeface="Calibri" panose="020F0502020204030204" pitchFamily="34" charset="0"/>
                        </a:rPr>
                        <m:t>𝑥</m:t>
                      </m:r>
                      <m:r>
                        <a:rPr lang="fr-FR" sz="2000" i="1" dirty="0" smtClean="0">
                          <a:latin typeface="Cambria Math" panose="02040503050406030204" pitchFamily="18" charset="0"/>
                          <a:cs typeface="Calibri" panose="020F0502020204030204" pitchFamily="34" charset="0"/>
                        </a:rPr>
                        <m:t>−7</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4" name="ZoneTexte 3"/>
              <p:cNvSpPr txBox="1">
                <a:spLocks noRot="1" noChangeAspect="1" noMove="1" noResize="1" noEditPoints="1" noAdjustHandles="1" noChangeArrowheads="1" noChangeShapeType="1" noTextEdit="1"/>
              </p:cNvSpPr>
              <p:nvPr/>
            </p:nvSpPr>
            <p:spPr>
              <a:xfrm>
                <a:off x="388620" y="4466521"/>
                <a:ext cx="2585720" cy="1015663"/>
              </a:xfrm>
              <a:prstGeom prst="rect">
                <a:avLst/>
              </a:prstGeom>
              <a:blipFill>
                <a:blip r:embed="rId4"/>
                <a:stretch>
                  <a:fillRect l="-2594" t="-3614" b="-2410"/>
                </a:stretch>
              </a:blipFill>
            </p:spPr>
            <p:txBody>
              <a:bodyPr/>
              <a:lstStyle/>
              <a:p>
                <a:r>
                  <a:rPr lang="fr-FR">
                    <a:noFill/>
                  </a:rPr>
                  <a:t> </a:t>
                </a:r>
              </a:p>
            </p:txBody>
          </p:sp>
        </mc:Fallback>
      </mc:AlternateContent>
      <p:sp>
        <p:nvSpPr>
          <p:cNvPr id="12" name="ZoneTexte 11"/>
          <p:cNvSpPr txBox="1"/>
          <p:nvPr/>
        </p:nvSpPr>
        <p:spPr>
          <a:xfrm>
            <a:off x="3820160" y="3298855"/>
            <a:ext cx="3302000" cy="400110"/>
          </a:xfrm>
          <a:prstGeom prst="rect">
            <a:avLst/>
          </a:prstGeom>
          <a:noFill/>
        </p:spPr>
        <p:txBody>
          <a:bodyPr wrap="square" rtlCol="0">
            <a:spAutoFit/>
          </a:bodyPr>
          <a:lstStyle/>
          <a:p>
            <a:pPr algn="ctr"/>
            <a:r>
              <a:rPr lang="fr-FR" sz="2000" dirty="0">
                <a:solidFill>
                  <a:schemeClr val="tx2">
                    <a:lumMod val="50000"/>
                    <a:lumOff val="50000"/>
                  </a:schemeClr>
                </a:solidFill>
                <a:latin typeface="Calibri" panose="020F0502020204030204" pitchFamily="34" charset="0"/>
                <a:cs typeface="Calibri" panose="020F0502020204030204" pitchFamily="34" charset="0"/>
              </a:rPr>
              <a:t> un tableau de valeurs:</a:t>
            </a:r>
          </a:p>
        </p:txBody>
      </p:sp>
      <p:graphicFrame>
        <p:nvGraphicFramePr>
          <p:cNvPr id="14" name="Tableau 13"/>
          <p:cNvGraphicFramePr>
            <a:graphicFrameLocks noGrp="1"/>
          </p:cNvGraphicFramePr>
          <p:nvPr>
            <p:extLst>
              <p:ext uri="{D42A27DB-BD31-4B8C-83A1-F6EECF244321}">
                <p14:modId xmlns:p14="http://schemas.microsoft.com/office/powerpoint/2010/main" val="855398893"/>
              </p:ext>
            </p:extLst>
          </p:nvPr>
        </p:nvGraphicFramePr>
        <p:xfrm>
          <a:off x="4028440" y="4822784"/>
          <a:ext cx="3302000" cy="787400"/>
        </p:xfrm>
        <a:graphic>
          <a:graphicData uri="http://schemas.openxmlformats.org/drawingml/2006/table">
            <a:tbl>
              <a:tblPr firstRow="1" bandRow="1">
                <a:tableStyleId>{5C22544A-7EE6-4342-B048-85BDC9FD1C3A}</a:tableStyleId>
              </a:tblPr>
              <a:tblGrid>
                <a:gridCol w="660400">
                  <a:extLst>
                    <a:ext uri="{9D8B030D-6E8A-4147-A177-3AD203B41FA5}">
                      <a16:colId xmlns:a16="http://schemas.microsoft.com/office/drawing/2014/main" val="2663039280"/>
                    </a:ext>
                  </a:extLst>
                </a:gridCol>
                <a:gridCol w="660400">
                  <a:extLst>
                    <a:ext uri="{9D8B030D-6E8A-4147-A177-3AD203B41FA5}">
                      <a16:colId xmlns:a16="http://schemas.microsoft.com/office/drawing/2014/main" val="4026854401"/>
                    </a:ext>
                  </a:extLst>
                </a:gridCol>
                <a:gridCol w="660400">
                  <a:extLst>
                    <a:ext uri="{9D8B030D-6E8A-4147-A177-3AD203B41FA5}">
                      <a16:colId xmlns:a16="http://schemas.microsoft.com/office/drawing/2014/main" val="2829592711"/>
                    </a:ext>
                  </a:extLst>
                </a:gridCol>
                <a:gridCol w="660400">
                  <a:extLst>
                    <a:ext uri="{9D8B030D-6E8A-4147-A177-3AD203B41FA5}">
                      <a16:colId xmlns:a16="http://schemas.microsoft.com/office/drawing/2014/main" val="1414466200"/>
                    </a:ext>
                  </a:extLst>
                </a:gridCol>
                <a:gridCol w="660400">
                  <a:extLst>
                    <a:ext uri="{9D8B030D-6E8A-4147-A177-3AD203B41FA5}">
                      <a16:colId xmlns:a16="http://schemas.microsoft.com/office/drawing/2014/main" val="4052509867"/>
                    </a:ext>
                  </a:extLst>
                </a:gridCol>
              </a:tblGrid>
              <a:tr h="416560">
                <a:tc>
                  <a:txBody>
                    <a:bodyPr/>
                    <a:lstStyle/>
                    <a:p>
                      <a:r>
                        <a:rPr lang="fr-FR" dirty="0"/>
                        <a:t>X</a:t>
                      </a:r>
                    </a:p>
                  </a:txBody>
                  <a:tcPr/>
                </a:tc>
                <a:tc>
                  <a:txBody>
                    <a:bodyPr/>
                    <a:lstStyle/>
                    <a:p>
                      <a:r>
                        <a:rPr lang="fr-FR" dirty="0"/>
                        <a:t>-1</a:t>
                      </a:r>
                    </a:p>
                  </a:txBody>
                  <a:tcPr/>
                </a:tc>
                <a:tc>
                  <a:txBody>
                    <a:bodyPr/>
                    <a:lstStyle/>
                    <a:p>
                      <a:r>
                        <a:rPr lang="fr-FR" dirty="0"/>
                        <a:t>0</a:t>
                      </a:r>
                    </a:p>
                  </a:txBody>
                  <a:tcPr/>
                </a:tc>
                <a:tc>
                  <a:txBody>
                    <a:bodyPr/>
                    <a:lstStyle/>
                    <a:p>
                      <a:r>
                        <a:rPr lang="fr-FR" dirty="0"/>
                        <a:t>1</a:t>
                      </a:r>
                    </a:p>
                  </a:txBody>
                  <a:tcPr/>
                </a:tc>
                <a:tc>
                  <a:txBody>
                    <a:bodyPr/>
                    <a:lstStyle/>
                    <a:p>
                      <a:r>
                        <a:rPr lang="fr-FR" dirty="0"/>
                        <a:t>2</a:t>
                      </a:r>
                    </a:p>
                  </a:txBody>
                  <a:tcPr/>
                </a:tc>
                <a:extLst>
                  <a:ext uri="{0D108BD9-81ED-4DB2-BD59-A6C34878D82A}">
                    <a16:rowId xmlns:a16="http://schemas.microsoft.com/office/drawing/2014/main" val="782628733"/>
                  </a:ext>
                </a:extLst>
              </a:tr>
              <a:tr h="370840">
                <a:tc>
                  <a:txBody>
                    <a:bodyPr/>
                    <a:lstStyle/>
                    <a:p>
                      <a:r>
                        <a:rPr lang="fr-FR" dirty="0"/>
                        <a:t>y</a:t>
                      </a:r>
                    </a:p>
                  </a:txBody>
                  <a:tcPr/>
                </a:tc>
                <a:tc>
                  <a:txBody>
                    <a:bodyPr/>
                    <a:lstStyle/>
                    <a:p>
                      <a:r>
                        <a:rPr lang="fr-FR" dirty="0"/>
                        <a:t>-5</a:t>
                      </a:r>
                    </a:p>
                  </a:txBody>
                  <a:tcPr/>
                </a:tc>
                <a:tc>
                  <a:txBody>
                    <a:bodyPr/>
                    <a:lstStyle/>
                    <a:p>
                      <a:r>
                        <a:rPr lang="fr-FR" dirty="0"/>
                        <a:t>0</a:t>
                      </a:r>
                    </a:p>
                  </a:txBody>
                  <a:tcPr/>
                </a:tc>
                <a:tc>
                  <a:txBody>
                    <a:bodyPr/>
                    <a:lstStyle/>
                    <a:p>
                      <a:r>
                        <a:rPr lang="fr-FR" dirty="0"/>
                        <a:t>5</a:t>
                      </a:r>
                    </a:p>
                  </a:txBody>
                  <a:tcPr/>
                </a:tc>
                <a:tc>
                  <a:txBody>
                    <a:bodyPr/>
                    <a:lstStyle/>
                    <a:p>
                      <a:r>
                        <a:rPr lang="fr-FR" dirty="0"/>
                        <a:t>10</a:t>
                      </a:r>
                    </a:p>
                  </a:txBody>
                  <a:tcPr/>
                </a:tc>
                <a:extLst>
                  <a:ext uri="{0D108BD9-81ED-4DB2-BD59-A6C34878D82A}">
                    <a16:rowId xmlns:a16="http://schemas.microsoft.com/office/drawing/2014/main" val="241129826"/>
                  </a:ext>
                </a:extLst>
              </a:tr>
            </a:tbl>
          </a:graphicData>
        </a:graphic>
      </p:graphicFrame>
      <p:sp>
        <p:nvSpPr>
          <p:cNvPr id="15" name="ZoneTexte 14"/>
          <p:cNvSpPr txBox="1"/>
          <p:nvPr/>
        </p:nvSpPr>
        <p:spPr>
          <a:xfrm>
            <a:off x="751840" y="2651760"/>
            <a:ext cx="9855200" cy="400110"/>
          </a:xfrm>
          <a:prstGeom prst="rect">
            <a:avLst/>
          </a:prstGeom>
          <a:noFill/>
        </p:spPr>
        <p:txBody>
          <a:bodyPr wrap="square" rtlCol="0">
            <a:spAutoFit/>
          </a:bodyPr>
          <a:lstStyle/>
          <a:p>
            <a:pPr algn="ctr"/>
            <a:r>
              <a:rPr lang="fr-FR" sz="2000" b="1" dirty="0">
                <a:latin typeface="Calibri" panose="020F0502020204030204" pitchFamily="34" charset="0"/>
                <a:cs typeface="Calibri" panose="020F0502020204030204" pitchFamily="34" charset="0"/>
              </a:rPr>
              <a:t>Une fonction peut être représenter par:</a:t>
            </a:r>
          </a:p>
        </p:txBody>
      </p:sp>
      <p:sp>
        <p:nvSpPr>
          <p:cNvPr id="16" name="ZoneTexte 15"/>
          <p:cNvSpPr txBox="1"/>
          <p:nvPr/>
        </p:nvSpPr>
        <p:spPr>
          <a:xfrm>
            <a:off x="269240" y="3298855"/>
            <a:ext cx="2824480" cy="400110"/>
          </a:xfrm>
          <a:prstGeom prst="rect">
            <a:avLst/>
          </a:prstGeom>
          <a:noFill/>
        </p:spPr>
        <p:txBody>
          <a:bodyPr wrap="square" rtlCol="0">
            <a:spAutoFit/>
          </a:bodyPr>
          <a:lstStyle/>
          <a:p>
            <a:r>
              <a:rPr lang="fr-FR" sz="2000" dirty="0">
                <a:solidFill>
                  <a:schemeClr val="accent1"/>
                </a:solidFill>
                <a:latin typeface="Calibri" panose="020F0502020204030204" pitchFamily="34" charset="0"/>
                <a:cs typeface="Calibri" panose="020F0502020204030204" pitchFamily="34" charset="0"/>
              </a:rPr>
              <a:t>une expression littérale</a:t>
            </a:r>
          </a:p>
        </p:txBody>
      </p:sp>
      <p:sp>
        <p:nvSpPr>
          <p:cNvPr id="22" name="ZoneTexte 21"/>
          <p:cNvSpPr txBox="1"/>
          <p:nvPr/>
        </p:nvSpPr>
        <p:spPr>
          <a:xfrm>
            <a:off x="8407400" y="3267527"/>
            <a:ext cx="3302000" cy="400110"/>
          </a:xfrm>
          <a:prstGeom prst="rect">
            <a:avLst/>
          </a:prstGeom>
          <a:noFill/>
        </p:spPr>
        <p:txBody>
          <a:bodyPr wrap="square" rtlCol="0">
            <a:spAutoFit/>
          </a:bodyPr>
          <a:lstStyle/>
          <a:p>
            <a:pPr algn="ctr"/>
            <a:r>
              <a:rPr lang="fr-FR" sz="2000" dirty="0">
                <a:solidFill>
                  <a:schemeClr val="tx2">
                    <a:lumMod val="50000"/>
                    <a:lumOff val="50000"/>
                  </a:schemeClr>
                </a:solidFill>
                <a:latin typeface="Calibri" panose="020F0502020204030204" pitchFamily="34" charset="0"/>
                <a:cs typeface="Calibri" panose="020F0502020204030204" pitchFamily="34" charset="0"/>
              </a:rPr>
              <a:t>Un graphe:</a:t>
            </a:r>
          </a:p>
        </p:txBody>
      </p:sp>
      <p:pic>
        <p:nvPicPr>
          <p:cNvPr id="13" name="Image 12"/>
          <p:cNvPicPr>
            <a:picLocks noChangeAspect="1"/>
          </p:cNvPicPr>
          <p:nvPr/>
        </p:nvPicPr>
        <p:blipFill>
          <a:blip r:embed="rId5"/>
          <a:stretch>
            <a:fillRect/>
          </a:stretch>
        </p:blipFill>
        <p:spPr>
          <a:xfrm>
            <a:off x="8713282" y="3883294"/>
            <a:ext cx="2690236" cy="2576532"/>
          </a:xfrm>
          <a:prstGeom prst="rect">
            <a:avLst/>
          </a:prstGeom>
          <a:ln w="19050">
            <a:solidFill>
              <a:schemeClr val="tx1"/>
            </a:solidFill>
          </a:ln>
        </p:spPr>
      </p:pic>
      <mc:AlternateContent xmlns:mc="http://schemas.openxmlformats.org/markup-compatibility/2006" xmlns:a14="http://schemas.microsoft.com/office/drawing/2010/main">
        <mc:Choice Requires="a14">
          <p:sp>
            <p:nvSpPr>
              <p:cNvPr id="5" name="ZoneTexte 4"/>
              <p:cNvSpPr txBox="1"/>
              <p:nvPr/>
            </p:nvSpPr>
            <p:spPr>
              <a:xfrm>
                <a:off x="4771833" y="4120258"/>
                <a:ext cx="1459345" cy="400110"/>
              </a:xfrm>
              <a:prstGeom prst="rect">
                <a:avLst/>
              </a:prstGeom>
              <a:solidFill>
                <a:schemeClr val="accent1">
                  <a:lumMod val="20000"/>
                  <a:lumOff val="80000"/>
                </a:schemeClr>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𝑦</m:t>
                      </m:r>
                      <m:r>
                        <a:rPr lang="fr-FR" sz="2000" b="0" i="1" smtClean="0">
                          <a:latin typeface="Cambria Math" panose="02040503050406030204" pitchFamily="18" charset="0"/>
                          <a:cs typeface="Calibri" panose="020F0502020204030204" pitchFamily="34" charset="0"/>
                        </a:rPr>
                        <m:t>=−5</m:t>
                      </m:r>
                      <m:r>
                        <a:rPr lang="fr-FR" sz="2000" b="0" i="1" smtClean="0">
                          <a:latin typeface="Cambria Math" panose="02040503050406030204" pitchFamily="18" charset="0"/>
                          <a:cs typeface="Calibri" panose="020F0502020204030204" pitchFamily="34" charset="0"/>
                        </a:rPr>
                        <m:t>𝑥</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4771833" y="4120258"/>
                <a:ext cx="1459345" cy="400110"/>
              </a:xfrm>
              <a:prstGeom prst="rect">
                <a:avLst/>
              </a:prstGeom>
              <a:blipFill>
                <a:blip r:embed="rId6"/>
                <a:stretch>
                  <a:fillRect b="-606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à coins arrondis 6"/>
              <p:cNvSpPr/>
              <p:nvPr/>
            </p:nvSpPr>
            <p:spPr>
              <a:xfrm>
                <a:off x="8746836" y="6123709"/>
                <a:ext cx="942109" cy="24938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chemeClr val="tx1"/>
                    </a:solidFill>
                  </a:rPr>
                  <a:t>y</a:t>
                </a:r>
                <a14:m>
                  <m:oMath xmlns:m="http://schemas.openxmlformats.org/officeDocument/2006/math">
                    <m:r>
                      <a:rPr lang="fr-FR" sz="1400" i="1" dirty="0" smtClean="0">
                        <a:solidFill>
                          <a:schemeClr val="tx1"/>
                        </a:solidFill>
                        <a:latin typeface="Cambria Math" panose="02040503050406030204" pitchFamily="18" charset="0"/>
                      </a:rPr>
                      <m:t>=−5</m:t>
                    </m:r>
                    <m:r>
                      <a:rPr lang="fr-FR" sz="1400" i="1" dirty="0" smtClean="0">
                        <a:solidFill>
                          <a:schemeClr val="tx1"/>
                        </a:solidFill>
                        <a:latin typeface="Cambria Math" panose="02040503050406030204" pitchFamily="18" charset="0"/>
                      </a:rPr>
                      <m:t>𝑥</m:t>
                    </m:r>
                  </m:oMath>
                </a14:m>
                <a:endParaRPr lang="fr-FR" sz="1400" dirty="0">
                  <a:solidFill>
                    <a:schemeClr val="tx1"/>
                  </a:solidFill>
                </a:endParaRPr>
              </a:p>
            </p:txBody>
          </p:sp>
        </mc:Choice>
        <mc:Fallback xmlns="">
          <p:sp>
            <p:nvSpPr>
              <p:cNvPr id="7" name="Rectangle à coins arrondis 6"/>
              <p:cNvSpPr>
                <a:spLocks noRot="1" noChangeAspect="1" noMove="1" noResize="1" noEditPoints="1" noAdjustHandles="1" noChangeArrowheads="1" noChangeShapeType="1" noTextEdit="1"/>
              </p:cNvSpPr>
              <p:nvPr/>
            </p:nvSpPr>
            <p:spPr>
              <a:xfrm>
                <a:off x="8746836" y="6123709"/>
                <a:ext cx="942109" cy="249382"/>
              </a:xfrm>
              <a:prstGeom prst="roundRect">
                <a:avLst/>
              </a:prstGeom>
              <a:blipFill>
                <a:blip r:embed="rId7"/>
                <a:stretch>
                  <a:fillRect t="-11628" b="-32558"/>
                </a:stretch>
              </a:blipFill>
            </p:spPr>
            <p:txBody>
              <a:bodyPr/>
              <a:lstStyle/>
              <a:p>
                <a:r>
                  <a:rPr lang="fr-FR">
                    <a:noFill/>
                  </a:rPr>
                  <a:t> </a:t>
                </a:r>
              </a:p>
            </p:txBody>
          </p:sp>
        </mc:Fallback>
      </mc:AlternateContent>
    </p:spTree>
    <p:extLst>
      <p:ext uri="{BB962C8B-B14F-4D97-AF65-F5344CB8AC3E}">
        <p14:creationId xmlns:p14="http://schemas.microsoft.com/office/powerpoint/2010/main" val="3823306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r>
              <a:rPr lang="fr-FR" dirty="0"/>
              <a:t>10 min</a:t>
            </a:r>
          </a:p>
        </p:txBody>
      </p:sp>
    </p:spTree>
    <p:extLst>
      <p:ext uri="{BB962C8B-B14F-4D97-AF65-F5344CB8AC3E}">
        <p14:creationId xmlns:p14="http://schemas.microsoft.com/office/powerpoint/2010/main" val="1466256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O</a:t>
            </a:r>
            <a:r>
              <a:rPr lang="fr-FR" dirty="0"/>
              <a:t>n va rappeler la définition d’une fonction: répondez par vrai ou faux.</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2623039"/>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3" name="ZoneTexte 2"/>
              <p:cNvSpPr txBox="1"/>
              <p:nvPr/>
            </p:nvSpPr>
            <p:spPr>
              <a:xfrm>
                <a:off x="1505527" y="2484582"/>
                <a:ext cx="9014691"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Une fonction associe a chaque valeur de </a:t>
                </a:r>
                <a14:m>
                  <m:oMath xmlns:m="http://schemas.openxmlformats.org/officeDocument/2006/math">
                    <m:r>
                      <a:rPr lang="fr-FR" sz="2000" b="1" i="1" dirty="0" smtClean="0">
                        <a:latin typeface="Cambria Math" panose="02040503050406030204" pitchFamily="18" charset="0"/>
                        <a:cs typeface="Calibri" panose="020F0502020204030204" pitchFamily="34" charset="0"/>
                      </a:rPr>
                      <m:t>𝒙</m:t>
                    </m:r>
                  </m:oMath>
                </a14:m>
                <a:r>
                  <a:rPr lang="fr-FR" sz="2000" b="1" dirty="0">
                    <a:latin typeface="Calibri" panose="020F0502020204030204" pitchFamily="34" charset="0"/>
                    <a:cs typeface="Calibri" panose="020F0502020204030204" pitchFamily="34" charset="0"/>
                  </a:rPr>
                  <a:t> deux valeurs </a:t>
                </a:r>
                <a14:m>
                  <m:oMath xmlns:m="http://schemas.openxmlformats.org/officeDocument/2006/math">
                    <m:r>
                      <a:rPr lang="fr-FR" sz="2000" b="1" i="1" dirty="0" smtClean="0">
                        <a:latin typeface="Cambria Math" panose="02040503050406030204" pitchFamily="18" charset="0"/>
                        <a:cs typeface="Calibri" panose="020F0502020204030204" pitchFamily="34" charset="0"/>
                      </a:rPr>
                      <m:t>𝒚</m:t>
                    </m:r>
                  </m:oMath>
                </a14:m>
                <a:r>
                  <a:rPr lang="fr-FR" sz="2000" b="1" dirty="0">
                    <a:latin typeface="Calibri" panose="020F0502020204030204" pitchFamily="34" charset="0"/>
                    <a:cs typeface="Calibri" panose="020F0502020204030204" pitchFamily="34" charset="0"/>
                  </a:rPr>
                  <a:t> et </a:t>
                </a:r>
                <a14:m>
                  <m:oMath xmlns:m="http://schemas.openxmlformats.org/officeDocument/2006/math">
                    <m:r>
                      <a:rPr lang="fr-FR" sz="2000" b="1" i="1" dirty="0" smtClean="0">
                        <a:latin typeface="Cambria Math" panose="02040503050406030204" pitchFamily="18" charset="0"/>
                        <a:cs typeface="Calibri" panose="020F0502020204030204" pitchFamily="34" charset="0"/>
                      </a:rPr>
                      <m:t>𝒛</m:t>
                    </m:r>
                    <m:r>
                      <a:rPr lang="fr-FR" sz="2000" b="1" i="1" dirty="0" smtClean="0">
                        <a:latin typeface="Cambria Math" panose="02040503050406030204" pitchFamily="18" charset="0"/>
                        <a:cs typeface="Calibri" panose="020F0502020204030204" pitchFamily="34" charset="0"/>
                      </a:rPr>
                      <m:t> </m:t>
                    </m:r>
                  </m:oMath>
                </a14:m>
                <a:r>
                  <a:rPr lang="fr-FR" sz="2000" b="1" dirty="0">
                    <a:latin typeface="Calibri" panose="020F0502020204030204" pitchFamily="34" charset="0"/>
                    <a:cs typeface="Calibri" panose="020F0502020204030204" pitchFamily="34" charset="0"/>
                  </a:rPr>
                  <a:t> </a:t>
                </a:r>
              </a:p>
            </p:txBody>
          </p:sp>
        </mc:Choice>
        <mc:Fallback xmlns="">
          <p:sp>
            <p:nvSpPr>
              <p:cNvPr id="3" name="ZoneTexte 2"/>
              <p:cNvSpPr txBox="1">
                <a:spLocks noRot="1" noChangeAspect="1" noMove="1" noResize="1" noEditPoints="1" noAdjustHandles="1" noChangeArrowheads="1" noChangeShapeType="1" noTextEdit="1"/>
              </p:cNvSpPr>
              <p:nvPr/>
            </p:nvSpPr>
            <p:spPr>
              <a:xfrm>
                <a:off x="1505527" y="2484582"/>
                <a:ext cx="9014691" cy="400110"/>
              </a:xfrm>
              <a:prstGeom prst="rect">
                <a:avLst/>
              </a:prstGeom>
              <a:blipFill>
                <a:blip r:embed="rId3"/>
                <a:stretch>
                  <a:fillRect l="-744" t="-9231" b="-27692"/>
                </a:stretch>
              </a:blipFill>
            </p:spPr>
            <p:txBody>
              <a:bodyPr/>
              <a:lstStyle/>
              <a:p>
                <a:r>
                  <a:rPr lang="fr-FR">
                    <a:noFill/>
                  </a:rPr>
                  <a:t> </a:t>
                </a:r>
              </a:p>
            </p:txBody>
          </p:sp>
        </mc:Fallback>
      </mc:AlternateContent>
      <p:sp>
        <p:nvSpPr>
          <p:cNvPr id="14" name="Rectangle 13"/>
          <p:cNvSpPr/>
          <p:nvPr/>
        </p:nvSpPr>
        <p:spPr>
          <a:xfrm>
            <a:off x="1091981" y="4470114"/>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mc:AlternateContent xmlns:mc="http://schemas.openxmlformats.org/markup-compatibility/2006" xmlns:a14="http://schemas.microsoft.com/office/drawing/2010/main">
        <mc:Choice Requires="a14">
          <p:sp>
            <p:nvSpPr>
              <p:cNvPr id="15" name="Rectangle 14"/>
              <p:cNvSpPr/>
              <p:nvPr/>
            </p:nvSpPr>
            <p:spPr>
              <a:xfrm>
                <a:off x="8693509" y="4362610"/>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t>
                </a:r>
                <a14:m>
                  <m:oMath xmlns:m="http://schemas.openxmlformats.org/officeDocument/2006/math">
                    <m:r>
                      <a:rPr lang="fr-MA" sz="2000" b="0" i="1" smtClean="0">
                        <a:solidFill>
                          <a:prstClr val="black"/>
                        </a:solidFill>
                        <a:latin typeface="Cambria Math" panose="02040503050406030204" pitchFamily="18" charset="0"/>
                      </a:rPr>
                      <m:t>𝑎𝑢𝑥</m:t>
                    </m:r>
                  </m:oMath>
                </a14:m>
                <a:endParaRPr lang="fr-MA" sz="2000" dirty="0">
                  <a:solidFill>
                    <a:prstClr val="black"/>
                  </a:solidFill>
                </a:endParaRPr>
              </a:p>
            </p:txBody>
          </p:sp>
        </mc:Choice>
        <mc:Fallback xmlns="">
          <p:sp>
            <p:nvSpPr>
              <p:cNvPr id="15" name="Rectangle 14"/>
              <p:cNvSpPr>
                <a:spLocks noRot="1" noChangeAspect="1" noMove="1" noResize="1" noEditPoints="1" noAdjustHandles="1" noChangeArrowheads="1" noChangeShapeType="1" noTextEdit="1"/>
              </p:cNvSpPr>
              <p:nvPr/>
            </p:nvSpPr>
            <p:spPr>
              <a:xfrm>
                <a:off x="8693509" y="4362610"/>
                <a:ext cx="1512674" cy="637507"/>
              </a:xfrm>
              <a:prstGeom prst="rect">
                <a:avLst/>
              </a:prstGeom>
              <a:blipFill>
                <a:blip r:embed="rId4"/>
                <a:stretch>
                  <a:fillRect/>
                </a:stretch>
              </a:blipFill>
              <a:ln>
                <a:solidFill>
                  <a:schemeClr val="bg1">
                    <a:lumMod val="65000"/>
                  </a:schemeClr>
                </a:solidFill>
              </a:ln>
              <a:effectLst>
                <a:outerShdw blurRad="63500" sx="102000" sy="102000" algn="ctr" rotWithShape="0">
                  <a:prstClr val="black">
                    <a:alpha val="40000"/>
                  </a:prstClr>
                </a:outerShdw>
              </a:effectLst>
            </p:spPr>
            <p:txBody>
              <a:bodyPr/>
              <a:lstStyle/>
              <a:p>
                <a:r>
                  <a:rPr lang="fr-FR">
                    <a:noFill/>
                  </a:rPr>
                  <a:t> </a:t>
                </a:r>
              </a:p>
            </p:txBody>
          </p:sp>
        </mc:Fallback>
      </mc:AlternateContent>
    </p:spTree>
    <p:extLst>
      <p:ext uri="{BB962C8B-B14F-4D97-AF65-F5344CB8AC3E}">
        <p14:creationId xmlns:p14="http://schemas.microsoft.com/office/powerpoint/2010/main" val="33684790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Rappelez vous qu’une fonction associe à chaque valeur de </a:t>
                </a:r>
                <a14:m>
                  <m:oMath xmlns:m="http://schemas.openxmlformats.org/officeDocument/2006/math">
                    <m:r>
                      <a:rPr lang="fr-FR" i="1" dirty="0" smtClean="0">
                        <a:latin typeface="Cambria Math" panose="02040503050406030204" pitchFamily="18" charset="0"/>
                      </a:rPr>
                      <m:t>𝑥</m:t>
                    </m:r>
                  </m:oMath>
                </a14:m>
                <a:r>
                  <a:rPr lang="fr-FR" dirty="0"/>
                  <a:t> une seule valeur </a:t>
                </a:r>
                <a14:m>
                  <m:oMath xmlns:m="http://schemas.openxmlformats.org/officeDocument/2006/math">
                    <m:r>
                      <a:rPr lang="fr-FR" i="1" dirty="0" smtClean="0">
                        <a:latin typeface="Cambria Math" panose="02040503050406030204" pitchFamily="18" charset="0"/>
                      </a:rPr>
                      <m:t>𝑦</m:t>
                    </m:r>
                  </m:oMath>
                </a14:m>
                <a:r>
                  <a:rPr lang="fr-FR" dirty="0"/>
                  <a:t>.</a:t>
                </a:r>
              </a:p>
            </p:txBody>
          </p:sp>
        </mc:Choice>
        <mc:Fallback xmlns="">
          <p:sp>
            <p:nvSpPr>
              <p:cNvPr id="2" name="Titre 1">
                <a:extLst>
                  <a:ext uri="{FF2B5EF4-FFF2-40B4-BE49-F238E27FC236}">
                    <a16:creationId xmlns:a16="http://schemas.microsoft.com/office/drawing/2014/main" id="{AA9092B5-CF6C-11D5-4962-77F7D632359B}"/>
                  </a:ext>
                </a:extLst>
              </p:cNvPr>
              <p:cNvSpPr>
                <a:spLocks noGrp="1" noRot="1" noChangeAspect="1" noMove="1" noResize="1" noEditPoints="1" noAdjustHandles="1" noChangeArrowheads="1" noChangeShapeType="1" noTextEdit="1"/>
              </p:cNvSpPr>
              <p:nvPr>
                <p:ph type="title"/>
              </p:nvPr>
            </p:nvSpPr>
            <p:spPr>
              <a:blipFill>
                <a:blip r:embed="rId2"/>
                <a:stretch>
                  <a:fillRect l="-294" t="-22727" b="-38636"/>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id="{9FBEBCFD-0F73-807D-3A62-452D42C5693C}"/>
              </a:ext>
            </a:extLst>
          </p:cNvPr>
          <p:cNvSpPr/>
          <p:nvPr/>
        </p:nvSpPr>
        <p:spPr>
          <a:xfrm>
            <a:off x="579758" y="1385544"/>
            <a:ext cx="10727579" cy="220740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6" name="Espace réservé du contenu 5"/>
          <p:cNvSpPr>
            <a:spLocks noGrp="1"/>
          </p:cNvSpPr>
          <p:nvPr>
            <p:ph sz="quarter" idx="11"/>
          </p:nvPr>
        </p:nvSpPr>
        <p:spPr/>
        <p:txBody>
          <a:bodyPr/>
          <a:lstStyle/>
          <a:p>
            <a:r>
              <a:rPr lang="fr-MA" dirty="0"/>
              <a:t>L’enseignant donne des exemples sur le tableau. </a:t>
            </a:r>
            <a:endParaRPr lang="fr-FR" dirty="0"/>
          </a:p>
        </p:txBody>
      </p:sp>
      <mc:AlternateContent xmlns:mc="http://schemas.openxmlformats.org/markup-compatibility/2006" xmlns:a14="http://schemas.microsoft.com/office/drawing/2010/main">
        <mc:Choice Requires="a14">
          <p:sp>
            <p:nvSpPr>
              <p:cNvPr id="15" name="Rectangle 14"/>
              <p:cNvSpPr/>
              <p:nvPr/>
            </p:nvSpPr>
            <p:spPr>
              <a:xfrm>
                <a:off x="8665800" y="3692070"/>
                <a:ext cx="1512674" cy="637507"/>
              </a:xfrm>
              <a:prstGeom prst="rect">
                <a:avLst/>
              </a:prstGeom>
              <a:solidFill>
                <a:schemeClr val="accent1"/>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t>
                </a:r>
                <a14:m>
                  <m:oMath xmlns:m="http://schemas.openxmlformats.org/officeDocument/2006/math">
                    <m:r>
                      <a:rPr lang="fr-MA" sz="2000" b="0" i="1" smtClean="0">
                        <a:solidFill>
                          <a:prstClr val="black"/>
                        </a:solidFill>
                        <a:latin typeface="Cambria Math" panose="02040503050406030204" pitchFamily="18" charset="0"/>
                      </a:rPr>
                      <m:t>𝑎𝑢𝑥</m:t>
                    </m:r>
                  </m:oMath>
                </a14:m>
                <a:endParaRPr lang="fr-MA" sz="2000" dirty="0">
                  <a:solidFill>
                    <a:prstClr val="black"/>
                  </a:solidFill>
                </a:endParaRPr>
              </a:p>
            </p:txBody>
          </p:sp>
        </mc:Choice>
        <mc:Fallback xmlns="">
          <p:sp>
            <p:nvSpPr>
              <p:cNvPr id="15" name="Rectangle 14"/>
              <p:cNvSpPr>
                <a:spLocks noRot="1" noChangeAspect="1" noMove="1" noResize="1" noEditPoints="1" noAdjustHandles="1" noChangeArrowheads="1" noChangeShapeType="1" noTextEdit="1"/>
              </p:cNvSpPr>
              <p:nvPr/>
            </p:nvSpPr>
            <p:spPr>
              <a:xfrm>
                <a:off x="8665800" y="3692070"/>
                <a:ext cx="1512674" cy="637507"/>
              </a:xfrm>
              <a:prstGeom prst="rect">
                <a:avLst/>
              </a:prstGeom>
              <a:blipFill>
                <a:blip r:embed="rId4"/>
                <a:stretch>
                  <a:fillRect/>
                </a:stretch>
              </a:blipFill>
              <a:ln>
                <a:solidFill>
                  <a:schemeClr val="bg1">
                    <a:lumMod val="65000"/>
                  </a:schemeClr>
                </a:solidFill>
              </a:ln>
              <a:effectLst>
                <a:outerShdw blurRad="63500" sx="102000" sy="102000" algn="ctr" rotWithShape="0">
                  <a:prstClr val="black">
                    <a:alpha val="40000"/>
                  </a:prst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1436201" y="5156446"/>
                <a:ext cx="9314926" cy="400110"/>
              </a:xfrm>
              <a:prstGeom prst="rect">
                <a:avLst/>
              </a:prstGeom>
              <a:noFill/>
            </p:spPr>
            <p:txBody>
              <a:bodyPr wrap="square" rtlCol="0">
                <a:spAutoFit/>
              </a:bodyPr>
              <a:lstStyle/>
              <a:p>
                <a:pPr algn="l"/>
                <a:r>
                  <a:rPr lang="fr-MA" sz="2000" b="1" dirty="0">
                    <a:latin typeface="Calibri" panose="020F0502020204030204" pitchFamily="34" charset="0"/>
                    <a:cs typeface="Calibri" panose="020F0502020204030204" pitchFamily="34" charset="0"/>
                  </a:rPr>
                  <a:t>Une fonction est une relation qui, associe à chaque valeur de </a:t>
                </a:r>
                <a14:m>
                  <m:oMath xmlns:m="http://schemas.openxmlformats.org/officeDocument/2006/math">
                    <m:r>
                      <a:rPr lang="fr-MA" sz="2000" b="1" i="1" dirty="0" smtClean="0">
                        <a:latin typeface="Cambria Math" panose="02040503050406030204" pitchFamily="18" charset="0"/>
                        <a:cs typeface="Calibri" panose="020F0502020204030204" pitchFamily="34" charset="0"/>
                      </a:rPr>
                      <m:t>𝒙</m:t>
                    </m:r>
                  </m:oMath>
                </a14:m>
                <a:r>
                  <a:rPr lang="fr-MA" sz="2000" b="1" dirty="0">
                    <a:latin typeface="Calibri" panose="020F0502020204030204" pitchFamily="34" charset="0"/>
                    <a:cs typeface="Calibri" panose="020F0502020204030204" pitchFamily="34" charset="0"/>
                  </a:rPr>
                  <a:t> une </a:t>
                </a:r>
                <a:r>
                  <a:rPr lang="fr-MA" sz="2000" b="1" dirty="0">
                    <a:solidFill>
                      <a:srgbClr val="FF0000"/>
                    </a:solidFill>
                    <a:latin typeface="Calibri" panose="020F0502020204030204" pitchFamily="34" charset="0"/>
                    <a:cs typeface="Calibri" panose="020F0502020204030204" pitchFamily="34" charset="0"/>
                  </a:rPr>
                  <a:t>unique </a:t>
                </a:r>
                <a:r>
                  <a:rPr lang="fr-MA" sz="2000" b="1" dirty="0">
                    <a:latin typeface="Calibri" panose="020F0502020204030204" pitchFamily="34" charset="0"/>
                    <a:cs typeface="Calibri" panose="020F0502020204030204" pitchFamily="34" charset="0"/>
                  </a:rPr>
                  <a:t>valeur </a:t>
                </a:r>
                <a14:m>
                  <m:oMath xmlns:m="http://schemas.openxmlformats.org/officeDocument/2006/math">
                    <m:r>
                      <a:rPr lang="fr-MA" sz="2000" b="1" i="1" dirty="0" smtClean="0">
                        <a:latin typeface="Cambria Math" panose="02040503050406030204" pitchFamily="18" charset="0"/>
                        <a:cs typeface="Calibri" panose="020F0502020204030204" pitchFamily="34" charset="0"/>
                      </a:rPr>
                      <m:t>𝒚</m:t>
                    </m:r>
                  </m:oMath>
                </a14:m>
                <a:endParaRPr lang="fr-FR" sz="2000" b="1"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1436201" y="5156446"/>
                <a:ext cx="9314926" cy="400110"/>
              </a:xfrm>
              <a:prstGeom prst="rect">
                <a:avLst/>
              </a:prstGeom>
              <a:blipFill>
                <a:blip r:embed="rId5"/>
                <a:stretch>
                  <a:fillRect l="-720" t="-9091"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2107945" y="2119912"/>
                <a:ext cx="6178038" cy="369332"/>
              </a:xfrm>
              <a:prstGeom prst="rect">
                <a:avLst/>
              </a:prstGeom>
            </p:spPr>
            <p:txBody>
              <a:bodyPr wrap="none">
                <a:spAutoFit/>
              </a:bodyPr>
              <a:lstStyle/>
              <a:p>
                <a:r>
                  <a:rPr lang="fr-FR" b="1" dirty="0">
                    <a:latin typeface="Calibri" panose="020F0502020204030204" pitchFamily="34" charset="0"/>
                    <a:cs typeface="Calibri" panose="020F0502020204030204" pitchFamily="34" charset="0"/>
                  </a:rPr>
                  <a:t>Une fonction associe à chaque valeur de </a:t>
                </a:r>
                <a14:m>
                  <m:oMath xmlns:m="http://schemas.openxmlformats.org/officeDocument/2006/math">
                    <m:r>
                      <a:rPr lang="fr-FR" b="1" i="1" dirty="0" smtClean="0">
                        <a:latin typeface="Cambria Math" panose="02040503050406030204" pitchFamily="18" charset="0"/>
                        <a:cs typeface="Calibri" panose="020F0502020204030204" pitchFamily="34" charset="0"/>
                      </a:rPr>
                      <m:t>𝒙</m:t>
                    </m:r>
                  </m:oMath>
                </a14:m>
                <a:r>
                  <a:rPr lang="fr-FR" b="1" dirty="0">
                    <a:latin typeface="Calibri" panose="020F0502020204030204" pitchFamily="34" charset="0"/>
                    <a:cs typeface="Calibri" panose="020F0502020204030204" pitchFamily="34" charset="0"/>
                  </a:rPr>
                  <a:t> deux valeurs </a:t>
                </a:r>
                <a14:m>
                  <m:oMath xmlns:m="http://schemas.openxmlformats.org/officeDocument/2006/math">
                    <m:r>
                      <a:rPr lang="fr-FR" b="1" i="1" dirty="0" smtClean="0">
                        <a:latin typeface="Cambria Math" panose="02040503050406030204" pitchFamily="18" charset="0"/>
                        <a:cs typeface="Calibri" panose="020F0502020204030204" pitchFamily="34" charset="0"/>
                      </a:rPr>
                      <m:t>𝒚</m:t>
                    </m:r>
                    <m:r>
                      <a:rPr lang="fr-FR" b="1" i="1" dirty="0" smtClean="0">
                        <a:latin typeface="Cambria Math" panose="02040503050406030204" pitchFamily="18" charset="0"/>
                        <a:cs typeface="Calibri" panose="020F0502020204030204" pitchFamily="34" charset="0"/>
                      </a:rPr>
                      <m:t> </m:t>
                    </m:r>
                  </m:oMath>
                </a14:m>
                <a:r>
                  <a:rPr lang="fr-FR" b="1" dirty="0">
                    <a:latin typeface="Calibri" panose="020F0502020204030204" pitchFamily="34" charset="0"/>
                    <a:cs typeface="Calibri" panose="020F0502020204030204" pitchFamily="34" charset="0"/>
                  </a:rPr>
                  <a:t>et </a:t>
                </a:r>
                <a14:m>
                  <m:oMath xmlns:m="http://schemas.openxmlformats.org/officeDocument/2006/math">
                    <m:r>
                      <a:rPr lang="fr-FR" b="1" i="1" dirty="0" smtClean="0">
                        <a:latin typeface="Cambria Math" panose="02040503050406030204" pitchFamily="18" charset="0"/>
                        <a:cs typeface="Calibri" panose="020F0502020204030204" pitchFamily="34" charset="0"/>
                      </a:rPr>
                      <m:t>𝒛</m:t>
                    </m:r>
                  </m:oMath>
                </a14:m>
                <a:r>
                  <a:rPr lang="fr-FR" b="1" dirty="0">
                    <a:latin typeface="Calibri" panose="020F0502020204030204" pitchFamily="34" charset="0"/>
                    <a:cs typeface="Calibri" panose="020F0502020204030204" pitchFamily="34" charset="0"/>
                  </a:rPr>
                  <a:t>  </a:t>
                </a:r>
              </a:p>
            </p:txBody>
          </p:sp>
        </mc:Choice>
        <mc:Fallback xmlns="">
          <p:sp>
            <p:nvSpPr>
              <p:cNvPr id="3" name="Rectangle 2"/>
              <p:cNvSpPr>
                <a:spLocks noRot="1" noChangeAspect="1" noMove="1" noResize="1" noEditPoints="1" noAdjustHandles="1" noChangeArrowheads="1" noChangeShapeType="1" noTextEdit="1"/>
              </p:cNvSpPr>
              <p:nvPr/>
            </p:nvSpPr>
            <p:spPr>
              <a:xfrm>
                <a:off x="2107945" y="2119912"/>
                <a:ext cx="6178038" cy="369332"/>
              </a:xfrm>
              <a:prstGeom prst="rect">
                <a:avLst/>
              </a:prstGeom>
              <a:blipFill>
                <a:blip r:embed="rId6"/>
                <a:stretch>
                  <a:fillRect l="-888" t="-10000" b="-26667"/>
                </a:stretch>
              </a:blipFill>
            </p:spPr>
            <p:txBody>
              <a:bodyPr/>
              <a:lstStyle/>
              <a:p>
                <a:r>
                  <a:rPr lang="fr-FR">
                    <a:noFill/>
                  </a:rPr>
                  <a:t> </a:t>
                </a:r>
              </a:p>
            </p:txBody>
          </p:sp>
        </mc:Fallback>
      </mc:AlternateContent>
    </p:spTree>
    <p:extLst>
      <p:ext uri="{BB962C8B-B14F-4D97-AF65-F5344CB8AC3E}">
        <p14:creationId xmlns:p14="http://schemas.microsoft.com/office/powerpoint/2010/main" val="38208364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MA" dirty="0"/>
              <a:t>On va rappeler les différentes représentations d’une fonction. Complétez: </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15285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p:cNvSpPr txBox="1"/>
          <p:nvPr/>
        </p:nvSpPr>
        <p:spPr>
          <a:xfrm>
            <a:off x="979055" y="1754909"/>
            <a:ext cx="3629890" cy="400110"/>
          </a:xfrm>
          <a:prstGeom prst="rect">
            <a:avLst/>
          </a:prstGeom>
          <a:noFill/>
        </p:spPr>
        <p:txBody>
          <a:bodyPr wrap="square" rtlCol="0">
            <a:spAutoFit/>
          </a:bodyPr>
          <a:lstStyle/>
          <a:p>
            <a:pPr algn="l"/>
            <a:r>
              <a:rPr lang="fr-MA" sz="2000" b="1" dirty="0">
                <a:latin typeface="Calibri" panose="020F0502020204030204" pitchFamily="34" charset="0"/>
                <a:cs typeface="Calibri" panose="020F0502020204030204" pitchFamily="34" charset="0"/>
              </a:rPr>
              <a:t>Compléter:</a:t>
            </a:r>
            <a:endParaRPr lang="fr-FR" sz="2000" b="1" dirty="0">
              <a:latin typeface="Calibri" panose="020F0502020204030204" pitchFamily="34" charset="0"/>
              <a:cs typeface="Calibri" panose="020F0502020204030204" pitchFamily="34" charset="0"/>
            </a:endParaRPr>
          </a:p>
        </p:txBody>
      </p:sp>
      <p:sp>
        <p:nvSpPr>
          <p:cNvPr id="5" name="ZoneTexte 4"/>
          <p:cNvSpPr txBox="1"/>
          <p:nvPr/>
        </p:nvSpPr>
        <p:spPr>
          <a:xfrm>
            <a:off x="886691" y="2438400"/>
            <a:ext cx="8959273"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On peut représenter une fonction par:  </a:t>
            </a:r>
          </a:p>
        </p:txBody>
      </p:sp>
      <p:sp>
        <p:nvSpPr>
          <p:cNvPr id="6" name="ZoneTexte 5"/>
          <p:cNvSpPr txBox="1"/>
          <p:nvPr/>
        </p:nvSpPr>
        <p:spPr>
          <a:xfrm>
            <a:off x="979055" y="3306618"/>
            <a:ext cx="339898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Une expression …………..</a:t>
            </a:r>
          </a:p>
        </p:txBody>
      </p:sp>
      <p:sp>
        <p:nvSpPr>
          <p:cNvPr id="13" name="ZoneTexte 12"/>
          <p:cNvSpPr txBox="1"/>
          <p:nvPr/>
        </p:nvSpPr>
        <p:spPr>
          <a:xfrm>
            <a:off x="4634626" y="3306618"/>
            <a:ext cx="283556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 tableau de …………….</a:t>
            </a:r>
          </a:p>
        </p:txBody>
      </p:sp>
      <p:sp>
        <p:nvSpPr>
          <p:cNvPr id="14" name="ZoneTexte 13"/>
          <p:cNvSpPr txBox="1"/>
          <p:nvPr/>
        </p:nvSpPr>
        <p:spPr>
          <a:xfrm>
            <a:off x="8164945" y="3306618"/>
            <a:ext cx="244763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033877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a:t>
            </a:r>
            <a:r>
              <a:rPr lang="fr-MA" dirty="0">
                <a:ea typeface="Cambria Math" panose="02040503050406030204" pitchFamily="18" charset="0"/>
              </a:rPr>
              <a:t>  </a:t>
            </a:r>
            <a:r>
              <a:rPr lang="fr-FR" dirty="0">
                <a:ea typeface="Cambria Math" panose="02040503050406030204" pitchFamily="18" charset="0"/>
              </a:rPr>
              <a:t>la fonction peut être représentée par : une expression, un tableau et un graphe </a:t>
            </a:r>
            <a:r>
              <a:rPr lang="fr-FR" dirty="0"/>
              <a:t>.</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explique   et donne d’autre exemples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692613"/>
            <a:ext cx="10727579" cy="309972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9" name="ZoneTexte 8"/>
          <p:cNvSpPr txBox="1"/>
          <p:nvPr/>
        </p:nvSpPr>
        <p:spPr>
          <a:xfrm>
            <a:off x="997146" y="1744327"/>
            <a:ext cx="8959273"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On peut représenter une fonction par:  </a:t>
            </a:r>
          </a:p>
        </p:txBody>
      </p:sp>
      <p:sp>
        <p:nvSpPr>
          <p:cNvPr id="15" name="ZoneTexte 14"/>
          <p:cNvSpPr txBox="1"/>
          <p:nvPr/>
        </p:nvSpPr>
        <p:spPr>
          <a:xfrm>
            <a:off x="852177" y="2421839"/>
            <a:ext cx="339898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Une</a:t>
            </a:r>
            <a:r>
              <a:rPr lang="fr-FR" sz="2000" dirty="0">
                <a:solidFill>
                  <a:srgbClr val="FF0000"/>
                </a:solidFill>
                <a:latin typeface="Calibri" panose="020F0502020204030204" pitchFamily="34" charset="0"/>
                <a:cs typeface="Calibri" panose="020F0502020204030204" pitchFamily="34" charset="0"/>
              </a:rPr>
              <a:t> expression littérale.</a:t>
            </a:r>
          </a:p>
        </p:txBody>
      </p:sp>
      <p:sp>
        <p:nvSpPr>
          <p:cNvPr id="16" name="ZoneTexte 15"/>
          <p:cNvSpPr txBox="1"/>
          <p:nvPr/>
        </p:nvSpPr>
        <p:spPr>
          <a:xfrm>
            <a:off x="4461309" y="2488092"/>
            <a:ext cx="283556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 </a:t>
            </a:r>
            <a:r>
              <a:rPr lang="fr-FR" sz="2000" dirty="0">
                <a:solidFill>
                  <a:srgbClr val="FF0000"/>
                </a:solidFill>
                <a:latin typeface="Calibri" panose="020F0502020204030204" pitchFamily="34" charset="0"/>
                <a:cs typeface="Calibri" panose="020F0502020204030204" pitchFamily="34" charset="0"/>
              </a:rPr>
              <a:t>tableau de valeurs</a:t>
            </a:r>
            <a:r>
              <a:rPr lang="fr-FR" sz="2000" dirty="0">
                <a:latin typeface="Calibri" panose="020F0502020204030204" pitchFamily="34" charset="0"/>
                <a:cs typeface="Calibri" panose="020F0502020204030204" pitchFamily="34" charset="0"/>
              </a:rPr>
              <a:t>.</a:t>
            </a:r>
          </a:p>
        </p:txBody>
      </p:sp>
      <p:sp>
        <p:nvSpPr>
          <p:cNvPr id="17" name="ZoneTexte 16"/>
          <p:cNvSpPr txBox="1"/>
          <p:nvPr/>
        </p:nvSpPr>
        <p:spPr>
          <a:xfrm>
            <a:off x="8340457" y="2272680"/>
            <a:ext cx="244763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a:t>
            </a:r>
            <a:r>
              <a:rPr lang="fr-FR" sz="2000" dirty="0">
                <a:solidFill>
                  <a:srgbClr val="FF0000"/>
                </a:solidFill>
                <a:latin typeface="Calibri" panose="020F0502020204030204" pitchFamily="34" charset="0"/>
                <a:cs typeface="Calibri" panose="020F0502020204030204" pitchFamily="34" charset="0"/>
              </a:rPr>
              <a:t> graphe.</a:t>
            </a:r>
          </a:p>
        </p:txBody>
      </p:sp>
      <mc:AlternateContent xmlns:mc="http://schemas.openxmlformats.org/markup-compatibility/2006" xmlns:a14="http://schemas.microsoft.com/office/drawing/2010/main">
        <mc:Choice Requires="a14">
          <p:sp>
            <p:nvSpPr>
              <p:cNvPr id="3" name="ZoneTexte 2"/>
              <p:cNvSpPr txBox="1"/>
              <p:nvPr/>
            </p:nvSpPr>
            <p:spPr>
              <a:xfrm>
                <a:off x="1413164" y="4100945"/>
                <a:ext cx="1246909"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=2</m:t>
                      </m:r>
                      <m:r>
                        <a:rPr lang="fr-FR" sz="2000" i="1" dirty="0" smtClean="0">
                          <a:latin typeface="Cambria Math" panose="02040503050406030204" pitchFamily="18" charset="0"/>
                          <a:cs typeface="Calibri" panose="020F0502020204030204" pitchFamily="34" charset="0"/>
                        </a:rPr>
                        <m:t>𝑥</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1413164" y="4100945"/>
                <a:ext cx="1246909" cy="400110"/>
              </a:xfrm>
              <a:prstGeom prst="rect">
                <a:avLst/>
              </a:prstGeom>
              <a:blipFill>
                <a:blip r:embed="rId3"/>
                <a:stretch>
                  <a:fillRect b="-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graphicFrame>
            <p:nvGraphicFramePr>
              <p:cNvPr id="12" name="Tableau 11"/>
              <p:cNvGraphicFramePr>
                <a:graphicFrameLocks noGrp="1"/>
              </p:cNvGraphicFramePr>
              <p:nvPr>
                <p:extLst>
                  <p:ext uri="{D42A27DB-BD31-4B8C-83A1-F6EECF244321}">
                    <p14:modId xmlns:p14="http://schemas.microsoft.com/office/powerpoint/2010/main" val="230371868"/>
                  </p:ext>
                </p:extLst>
              </p:nvPr>
            </p:nvGraphicFramePr>
            <p:xfrm>
              <a:off x="4126807" y="3350587"/>
              <a:ext cx="3302000" cy="787400"/>
            </p:xfrm>
            <a:graphic>
              <a:graphicData uri="http://schemas.openxmlformats.org/drawingml/2006/table">
                <a:tbl>
                  <a:tblPr firstRow="1" bandRow="1">
                    <a:tableStyleId>{5C22544A-7EE6-4342-B048-85BDC9FD1C3A}</a:tableStyleId>
                  </a:tblPr>
                  <a:tblGrid>
                    <a:gridCol w="660400">
                      <a:extLst>
                        <a:ext uri="{9D8B030D-6E8A-4147-A177-3AD203B41FA5}">
                          <a16:colId xmlns:a16="http://schemas.microsoft.com/office/drawing/2014/main" val="2663039280"/>
                        </a:ext>
                      </a:extLst>
                    </a:gridCol>
                    <a:gridCol w="660400">
                      <a:extLst>
                        <a:ext uri="{9D8B030D-6E8A-4147-A177-3AD203B41FA5}">
                          <a16:colId xmlns:a16="http://schemas.microsoft.com/office/drawing/2014/main" val="4026854401"/>
                        </a:ext>
                      </a:extLst>
                    </a:gridCol>
                    <a:gridCol w="660400">
                      <a:extLst>
                        <a:ext uri="{9D8B030D-6E8A-4147-A177-3AD203B41FA5}">
                          <a16:colId xmlns:a16="http://schemas.microsoft.com/office/drawing/2014/main" val="2829592711"/>
                        </a:ext>
                      </a:extLst>
                    </a:gridCol>
                    <a:gridCol w="660400">
                      <a:extLst>
                        <a:ext uri="{9D8B030D-6E8A-4147-A177-3AD203B41FA5}">
                          <a16:colId xmlns:a16="http://schemas.microsoft.com/office/drawing/2014/main" val="1414466200"/>
                        </a:ext>
                      </a:extLst>
                    </a:gridCol>
                    <a:gridCol w="660400">
                      <a:extLst>
                        <a:ext uri="{9D8B030D-6E8A-4147-A177-3AD203B41FA5}">
                          <a16:colId xmlns:a16="http://schemas.microsoft.com/office/drawing/2014/main" val="4052509867"/>
                        </a:ext>
                      </a:extLst>
                    </a:gridCol>
                  </a:tblGrid>
                  <a:tr h="416560">
                    <a:tc>
                      <a:txBody>
                        <a:bodyPr/>
                        <a:lstStyle/>
                        <a:p>
                          <a:pPr/>
                          <a14:m>
                            <m:oMathPara xmlns:m="http://schemas.openxmlformats.org/officeDocument/2006/math">
                              <m:oMathParaPr>
                                <m:jc m:val="centerGroup"/>
                              </m:oMathParaPr>
                              <m:oMath xmlns:m="http://schemas.openxmlformats.org/officeDocument/2006/math">
                                <m:r>
                                  <a:rPr lang="fr-FR" b="1" i="1" smtClean="0">
                                    <a:latin typeface="Cambria Math" panose="02040503050406030204" pitchFamily="18" charset="0"/>
                                  </a:rPr>
                                  <m:t>𝒙</m:t>
                                </m:r>
                              </m:oMath>
                            </m:oMathPara>
                          </a14:m>
                          <a:endParaRPr lang="fr-FR" dirty="0"/>
                        </a:p>
                      </a:txBody>
                      <a:tcPr/>
                    </a:tc>
                    <a:tc>
                      <a:txBody>
                        <a:bodyPr/>
                        <a:lstStyle/>
                        <a:p>
                          <a:r>
                            <a:rPr lang="fr-FR" dirty="0"/>
                            <a:t>0</a:t>
                          </a:r>
                        </a:p>
                      </a:txBody>
                      <a:tcPr/>
                    </a:tc>
                    <a:tc>
                      <a:txBody>
                        <a:bodyPr/>
                        <a:lstStyle/>
                        <a:p>
                          <a:r>
                            <a:rPr lang="fr-FR" dirty="0"/>
                            <a:t>1</a:t>
                          </a:r>
                        </a:p>
                      </a:txBody>
                      <a:tcPr/>
                    </a:tc>
                    <a:tc>
                      <a:txBody>
                        <a:bodyPr/>
                        <a:lstStyle/>
                        <a:p>
                          <a:r>
                            <a:rPr lang="fr-FR" dirty="0"/>
                            <a:t>2</a:t>
                          </a:r>
                        </a:p>
                      </a:txBody>
                      <a:tcPr/>
                    </a:tc>
                    <a:tc>
                      <a:txBody>
                        <a:bodyPr/>
                        <a:lstStyle/>
                        <a:p>
                          <a:r>
                            <a:rPr lang="fr-FR" dirty="0"/>
                            <a:t>3</a:t>
                          </a:r>
                        </a:p>
                      </a:txBody>
                      <a:tcPr/>
                    </a:tc>
                    <a:extLst>
                      <a:ext uri="{0D108BD9-81ED-4DB2-BD59-A6C34878D82A}">
                        <a16:rowId xmlns:a16="http://schemas.microsoft.com/office/drawing/2014/main" val="782628733"/>
                      </a:ext>
                    </a:extLst>
                  </a:tr>
                  <a:tr h="370840">
                    <a:tc>
                      <a:txBody>
                        <a:bodyPr/>
                        <a:lstStyle/>
                        <a:p>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rPr>
                                  <m:t>𝑦</m:t>
                                </m:r>
                              </m:oMath>
                            </m:oMathPara>
                          </a14:m>
                          <a:endParaRPr lang="fr-FR" dirty="0"/>
                        </a:p>
                      </a:txBody>
                      <a:tcPr/>
                    </a:tc>
                    <a:tc>
                      <a:txBody>
                        <a:bodyPr/>
                        <a:lstStyle/>
                        <a:p>
                          <a:r>
                            <a:rPr lang="fr-FR" dirty="0"/>
                            <a:t>0</a:t>
                          </a:r>
                        </a:p>
                      </a:txBody>
                      <a:tcPr/>
                    </a:tc>
                    <a:tc>
                      <a:txBody>
                        <a:bodyPr/>
                        <a:lstStyle/>
                        <a:p>
                          <a:r>
                            <a:rPr lang="fr-FR" dirty="0"/>
                            <a:t>2</a:t>
                          </a:r>
                        </a:p>
                      </a:txBody>
                      <a:tcPr/>
                    </a:tc>
                    <a:tc>
                      <a:txBody>
                        <a:bodyPr/>
                        <a:lstStyle/>
                        <a:p>
                          <a:r>
                            <a:rPr lang="fr-FR" dirty="0"/>
                            <a:t>4</a:t>
                          </a:r>
                        </a:p>
                      </a:txBody>
                      <a:tcPr/>
                    </a:tc>
                    <a:tc>
                      <a:txBody>
                        <a:bodyPr/>
                        <a:lstStyle/>
                        <a:p>
                          <a:r>
                            <a:rPr lang="fr-FR" dirty="0"/>
                            <a:t>6</a:t>
                          </a:r>
                        </a:p>
                      </a:txBody>
                      <a:tcPr/>
                    </a:tc>
                    <a:extLst>
                      <a:ext uri="{0D108BD9-81ED-4DB2-BD59-A6C34878D82A}">
                        <a16:rowId xmlns:a16="http://schemas.microsoft.com/office/drawing/2014/main" val="241129826"/>
                      </a:ext>
                    </a:extLst>
                  </a:tr>
                </a:tbl>
              </a:graphicData>
            </a:graphic>
          </p:graphicFrame>
        </mc:Choice>
        <mc:Fallback xmlns="">
          <p:graphicFrame>
            <p:nvGraphicFramePr>
              <p:cNvPr id="12" name="Tableau 11"/>
              <p:cNvGraphicFramePr>
                <a:graphicFrameLocks noGrp="1"/>
              </p:cNvGraphicFramePr>
              <p:nvPr>
                <p:extLst>
                  <p:ext uri="{D42A27DB-BD31-4B8C-83A1-F6EECF244321}">
                    <p14:modId xmlns:p14="http://schemas.microsoft.com/office/powerpoint/2010/main" val="230371868"/>
                  </p:ext>
                </p:extLst>
              </p:nvPr>
            </p:nvGraphicFramePr>
            <p:xfrm>
              <a:off x="4126807" y="3350587"/>
              <a:ext cx="3302000" cy="787400"/>
            </p:xfrm>
            <a:graphic>
              <a:graphicData uri="http://schemas.openxmlformats.org/drawingml/2006/table">
                <a:tbl>
                  <a:tblPr firstRow="1" bandRow="1">
                    <a:tableStyleId>{5C22544A-7EE6-4342-B048-85BDC9FD1C3A}</a:tableStyleId>
                  </a:tblPr>
                  <a:tblGrid>
                    <a:gridCol w="660400">
                      <a:extLst>
                        <a:ext uri="{9D8B030D-6E8A-4147-A177-3AD203B41FA5}">
                          <a16:colId xmlns:a16="http://schemas.microsoft.com/office/drawing/2014/main" val="2663039280"/>
                        </a:ext>
                      </a:extLst>
                    </a:gridCol>
                    <a:gridCol w="660400">
                      <a:extLst>
                        <a:ext uri="{9D8B030D-6E8A-4147-A177-3AD203B41FA5}">
                          <a16:colId xmlns:a16="http://schemas.microsoft.com/office/drawing/2014/main" val="4026854401"/>
                        </a:ext>
                      </a:extLst>
                    </a:gridCol>
                    <a:gridCol w="660400">
                      <a:extLst>
                        <a:ext uri="{9D8B030D-6E8A-4147-A177-3AD203B41FA5}">
                          <a16:colId xmlns:a16="http://schemas.microsoft.com/office/drawing/2014/main" val="2829592711"/>
                        </a:ext>
                      </a:extLst>
                    </a:gridCol>
                    <a:gridCol w="660400">
                      <a:extLst>
                        <a:ext uri="{9D8B030D-6E8A-4147-A177-3AD203B41FA5}">
                          <a16:colId xmlns:a16="http://schemas.microsoft.com/office/drawing/2014/main" val="1414466200"/>
                        </a:ext>
                      </a:extLst>
                    </a:gridCol>
                    <a:gridCol w="660400">
                      <a:extLst>
                        <a:ext uri="{9D8B030D-6E8A-4147-A177-3AD203B41FA5}">
                          <a16:colId xmlns:a16="http://schemas.microsoft.com/office/drawing/2014/main" val="4052509867"/>
                        </a:ext>
                      </a:extLst>
                    </a:gridCol>
                  </a:tblGrid>
                  <a:tr h="416560">
                    <a:tc>
                      <a:txBody>
                        <a:bodyPr/>
                        <a:lstStyle/>
                        <a:p>
                          <a:endParaRPr lang="fr-FR"/>
                        </a:p>
                      </a:txBody>
                      <a:tcPr>
                        <a:blipFill>
                          <a:blip r:embed="rId4"/>
                          <a:stretch>
                            <a:fillRect l="-917" t="-5797" r="-401835" b="-111594"/>
                          </a:stretch>
                        </a:blipFill>
                      </a:tcPr>
                    </a:tc>
                    <a:tc>
                      <a:txBody>
                        <a:bodyPr/>
                        <a:lstStyle/>
                        <a:p>
                          <a:r>
                            <a:rPr lang="fr-FR" dirty="0"/>
                            <a:t>0</a:t>
                          </a:r>
                        </a:p>
                      </a:txBody>
                      <a:tcPr/>
                    </a:tc>
                    <a:tc>
                      <a:txBody>
                        <a:bodyPr/>
                        <a:lstStyle/>
                        <a:p>
                          <a:r>
                            <a:rPr lang="fr-FR" dirty="0"/>
                            <a:t>1</a:t>
                          </a:r>
                        </a:p>
                      </a:txBody>
                      <a:tcPr/>
                    </a:tc>
                    <a:tc>
                      <a:txBody>
                        <a:bodyPr/>
                        <a:lstStyle/>
                        <a:p>
                          <a:r>
                            <a:rPr lang="fr-FR" dirty="0"/>
                            <a:t>2</a:t>
                          </a:r>
                        </a:p>
                      </a:txBody>
                      <a:tcPr/>
                    </a:tc>
                    <a:tc>
                      <a:txBody>
                        <a:bodyPr/>
                        <a:lstStyle/>
                        <a:p>
                          <a:r>
                            <a:rPr lang="fr-FR" dirty="0"/>
                            <a:t>3</a:t>
                          </a:r>
                        </a:p>
                      </a:txBody>
                      <a:tcPr/>
                    </a:tc>
                    <a:extLst>
                      <a:ext uri="{0D108BD9-81ED-4DB2-BD59-A6C34878D82A}">
                        <a16:rowId xmlns:a16="http://schemas.microsoft.com/office/drawing/2014/main" val="782628733"/>
                      </a:ext>
                    </a:extLst>
                  </a:tr>
                  <a:tr h="370840">
                    <a:tc>
                      <a:txBody>
                        <a:bodyPr/>
                        <a:lstStyle/>
                        <a:p>
                          <a:endParaRPr lang="fr-FR"/>
                        </a:p>
                      </a:txBody>
                      <a:tcPr>
                        <a:blipFill>
                          <a:blip r:embed="rId4"/>
                          <a:stretch>
                            <a:fillRect l="-917" t="-119672" r="-401835" b="-26230"/>
                          </a:stretch>
                        </a:blipFill>
                      </a:tcPr>
                    </a:tc>
                    <a:tc>
                      <a:txBody>
                        <a:bodyPr/>
                        <a:lstStyle/>
                        <a:p>
                          <a:r>
                            <a:rPr lang="fr-FR" dirty="0"/>
                            <a:t>0</a:t>
                          </a:r>
                        </a:p>
                      </a:txBody>
                      <a:tcPr/>
                    </a:tc>
                    <a:tc>
                      <a:txBody>
                        <a:bodyPr/>
                        <a:lstStyle/>
                        <a:p>
                          <a:r>
                            <a:rPr lang="fr-FR" dirty="0"/>
                            <a:t>2</a:t>
                          </a:r>
                        </a:p>
                      </a:txBody>
                      <a:tcPr/>
                    </a:tc>
                    <a:tc>
                      <a:txBody>
                        <a:bodyPr/>
                        <a:lstStyle/>
                        <a:p>
                          <a:r>
                            <a:rPr lang="fr-FR" dirty="0"/>
                            <a:t>4</a:t>
                          </a:r>
                        </a:p>
                      </a:txBody>
                      <a:tcPr/>
                    </a:tc>
                    <a:tc>
                      <a:txBody>
                        <a:bodyPr/>
                        <a:lstStyle/>
                        <a:p>
                          <a:r>
                            <a:rPr lang="fr-FR" dirty="0"/>
                            <a:t>6</a:t>
                          </a:r>
                        </a:p>
                      </a:txBody>
                      <a:tcPr/>
                    </a:tc>
                    <a:extLst>
                      <a:ext uri="{0D108BD9-81ED-4DB2-BD59-A6C34878D82A}">
                        <a16:rowId xmlns:a16="http://schemas.microsoft.com/office/drawing/2014/main" val="241129826"/>
                      </a:ext>
                    </a:extLst>
                  </a:tr>
                </a:tbl>
              </a:graphicData>
            </a:graphic>
          </p:graphicFrame>
        </mc:Fallback>
      </mc:AlternateContent>
      <p:pic>
        <p:nvPicPr>
          <p:cNvPr id="13" name="Image 12"/>
          <p:cNvPicPr>
            <a:picLocks noChangeAspect="1"/>
          </p:cNvPicPr>
          <p:nvPr/>
        </p:nvPicPr>
        <p:blipFill>
          <a:blip r:embed="rId5"/>
          <a:stretch>
            <a:fillRect/>
          </a:stretch>
        </p:blipFill>
        <p:spPr>
          <a:xfrm>
            <a:off x="8691418" y="2888202"/>
            <a:ext cx="2424738" cy="1625235"/>
          </a:xfrm>
          <a:prstGeom prst="rect">
            <a:avLst/>
          </a:prstGeom>
          <a:ln>
            <a:solidFill>
              <a:schemeClr val="bg1">
                <a:lumMod val="50000"/>
              </a:schemeClr>
            </a:solidFill>
          </a:ln>
        </p:spPr>
      </p:pic>
    </p:spTree>
    <p:extLst>
      <p:ext uri="{BB962C8B-B14F-4D97-AF65-F5344CB8AC3E}">
        <p14:creationId xmlns:p14="http://schemas.microsoft.com/office/powerpoint/2010/main" val="9930498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4 min</a:t>
            </a:r>
          </a:p>
        </p:txBody>
      </p:sp>
    </p:spTree>
    <p:extLst>
      <p:ext uri="{BB962C8B-B14F-4D97-AF65-F5344CB8AC3E}">
        <p14:creationId xmlns:p14="http://schemas.microsoft.com/office/powerpoint/2010/main" val="35328524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Voici un exemple pour vous montrer  comment exprimer une relation entre deux quantités à l’aide  d’une expression. Je vais commencer par déterminer l’expression de la fonction.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et montre la variable et  la quantité qui varie en fonction de cette variable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9" name="ZoneTexte 8"/>
          <p:cNvSpPr txBox="1"/>
          <p:nvPr/>
        </p:nvSpPr>
        <p:spPr>
          <a:xfrm>
            <a:off x="1524000" y="2587300"/>
            <a:ext cx="9494982" cy="707886"/>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fr-FR" sz="2000" dirty="0">
                <a:solidFill>
                  <a:schemeClr val="accent1"/>
                </a:solidFill>
                <a:latin typeface="Calibri" panose="020F0502020204030204" pitchFamily="34" charset="0"/>
                <a:cs typeface="Calibri" panose="020F0502020204030204" pitchFamily="34" charset="0"/>
              </a:rPr>
              <a:t>Exprimer à l’aide d’une fonction le montant à payer par un élève en fonction</a:t>
            </a:r>
          </a:p>
          <a:p>
            <a:pPr algn="ctr"/>
            <a:r>
              <a:rPr lang="fr-FR" sz="2000" dirty="0">
                <a:solidFill>
                  <a:schemeClr val="accent1"/>
                </a:solidFill>
                <a:latin typeface="Calibri" panose="020F0502020204030204" pitchFamily="34" charset="0"/>
                <a:cs typeface="Calibri" panose="020F0502020204030204" pitchFamily="34" charset="0"/>
              </a:rPr>
              <a:t> du nombre de livres empruntés</a:t>
            </a:r>
          </a:p>
        </p:txBody>
      </p:sp>
      <p:pic>
        <p:nvPicPr>
          <p:cNvPr id="10" name="Image 9"/>
          <p:cNvPicPr>
            <a:picLocks noChangeAspect="1"/>
          </p:cNvPicPr>
          <p:nvPr/>
        </p:nvPicPr>
        <p:blipFill>
          <a:blip r:embed="rId3"/>
          <a:stretch>
            <a:fillRect/>
          </a:stretch>
        </p:blipFill>
        <p:spPr>
          <a:xfrm>
            <a:off x="1311565" y="982590"/>
            <a:ext cx="9190180" cy="1183540"/>
          </a:xfrm>
          <a:prstGeom prst="rect">
            <a:avLst/>
          </a:prstGeom>
        </p:spPr>
      </p:pic>
      <p:pic>
        <p:nvPicPr>
          <p:cNvPr id="16" name="Image 15"/>
          <p:cNvPicPr>
            <a:picLocks noChangeAspect="1"/>
          </p:cNvPicPr>
          <p:nvPr/>
        </p:nvPicPr>
        <p:blipFill>
          <a:blip r:embed="rId4"/>
          <a:stretch>
            <a:fillRect/>
          </a:stretch>
        </p:blipFill>
        <p:spPr>
          <a:xfrm>
            <a:off x="1118008" y="3716357"/>
            <a:ext cx="10078036" cy="1021898"/>
          </a:xfrm>
          <a:prstGeom prst="rect">
            <a:avLst/>
          </a:prstGeom>
        </p:spPr>
      </p:pic>
      <mc:AlternateContent xmlns:mc="http://schemas.openxmlformats.org/markup-compatibility/2006" xmlns:a14="http://schemas.microsoft.com/office/drawing/2010/main">
        <mc:Choice Requires="a14">
          <p:sp>
            <p:nvSpPr>
              <p:cNvPr id="23" name="Rectangle à coins arrondis 22"/>
              <p:cNvSpPr/>
              <p:nvPr/>
            </p:nvSpPr>
            <p:spPr>
              <a:xfrm>
                <a:off x="1939636" y="5366326"/>
                <a:ext cx="8432800" cy="1025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fr-FR" i="1" dirty="0" smtClean="0">
                        <a:solidFill>
                          <a:srgbClr val="FF0000"/>
                        </a:solidFill>
                        <a:latin typeface="Cambria Math" panose="02040503050406030204" pitchFamily="18" charset="0"/>
                      </a:rPr>
                      <m:t>𝑦</m:t>
                    </m:r>
                    <m:r>
                      <a:rPr lang="fr-FR" i="1" dirty="0" smtClean="0">
                        <a:solidFill>
                          <a:srgbClr val="FF0000"/>
                        </a:solidFill>
                        <a:latin typeface="Cambria Math" panose="02040503050406030204" pitchFamily="18" charset="0"/>
                      </a:rPr>
                      <m:t>=2</m:t>
                    </m:r>
                    <m:r>
                      <a:rPr lang="fr-FR" i="1" dirty="0" smtClean="0">
                        <a:solidFill>
                          <a:srgbClr val="FF0000"/>
                        </a:solidFill>
                        <a:latin typeface="Cambria Math" panose="02040503050406030204" pitchFamily="18" charset="0"/>
                      </a:rPr>
                      <m:t>𝑥</m:t>
                    </m:r>
                    <m:r>
                      <a:rPr lang="fr-FR" i="1" dirty="0" smtClean="0">
                        <a:solidFill>
                          <a:srgbClr val="FF0000"/>
                        </a:solidFill>
                        <a:latin typeface="Cambria Math" panose="02040503050406030204" pitchFamily="18" charset="0"/>
                      </a:rPr>
                      <m:t>+5</m:t>
                    </m:r>
                  </m:oMath>
                </a14:m>
                <a:r>
                  <a:rPr lang="fr-FR" dirty="0">
                    <a:solidFill>
                      <a:schemeClr val="tx1"/>
                    </a:solidFill>
                  </a:rPr>
                  <a:t>: est </a:t>
                </a:r>
                <a:r>
                  <a:rPr lang="fr-FR" dirty="0">
                    <a:solidFill>
                      <a:srgbClr val="FF0000"/>
                    </a:solidFill>
                  </a:rPr>
                  <a:t>l’expression de la fonction </a:t>
                </a:r>
                <a:r>
                  <a:rPr lang="fr-FR" dirty="0">
                    <a:solidFill>
                      <a:schemeClr val="tx1"/>
                    </a:solidFill>
                  </a:rPr>
                  <a:t>qui exprime </a:t>
                </a:r>
                <a:r>
                  <a:rPr lang="fr-FR" dirty="0">
                    <a:solidFill>
                      <a:srgbClr val="FF0000"/>
                    </a:solidFill>
                  </a:rPr>
                  <a:t>la relation </a:t>
                </a:r>
                <a:r>
                  <a:rPr lang="fr-FR" dirty="0">
                    <a:solidFill>
                      <a:schemeClr val="tx1"/>
                    </a:solidFill>
                  </a:rPr>
                  <a:t>entre </a:t>
                </a:r>
                <a:r>
                  <a:rPr lang="fr-FR" dirty="0">
                    <a:solidFill>
                      <a:srgbClr val="FF0000"/>
                    </a:solidFill>
                  </a:rPr>
                  <a:t>le montant à payer</a:t>
                </a:r>
                <a:r>
                  <a:rPr lang="fr-FR" dirty="0">
                    <a:solidFill>
                      <a:schemeClr val="tx1"/>
                    </a:solidFill>
                  </a:rPr>
                  <a:t> et </a:t>
                </a:r>
                <a:r>
                  <a:rPr lang="fr-FR" dirty="0">
                    <a:solidFill>
                      <a:srgbClr val="FF0000"/>
                    </a:solidFill>
                  </a:rPr>
                  <a:t>le nombre de livres empruntés</a:t>
                </a:r>
                <a:r>
                  <a:rPr lang="fr-FR" dirty="0">
                    <a:solidFill>
                      <a:schemeClr val="tx1"/>
                    </a:solidFill>
                  </a:rPr>
                  <a:t>.</a:t>
                </a:r>
              </a:p>
            </p:txBody>
          </p:sp>
        </mc:Choice>
        <mc:Fallback xmlns="">
          <p:sp>
            <p:nvSpPr>
              <p:cNvPr id="23" name="Rectangle à coins arrondis 22"/>
              <p:cNvSpPr>
                <a:spLocks noRot="1" noChangeAspect="1" noMove="1" noResize="1" noEditPoints="1" noAdjustHandles="1" noChangeArrowheads="1" noChangeShapeType="1" noTextEdit="1"/>
              </p:cNvSpPr>
              <p:nvPr/>
            </p:nvSpPr>
            <p:spPr>
              <a:xfrm>
                <a:off x="1939636" y="5366326"/>
                <a:ext cx="8432800" cy="1025237"/>
              </a:xfrm>
              <a:prstGeom prst="roundRect">
                <a:avLst/>
              </a:prstGeom>
              <a:blipFill>
                <a:blip r:embed="rId5"/>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3416833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On va représenter la fonction à l’aide d’un tableau.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le passage de la première ligne à la 2</a:t>
            </a:r>
            <a:r>
              <a:rPr lang="fr-FR" baseline="30000" dirty="0">
                <a:solidFill>
                  <a:prstClr val="white">
                    <a:lumMod val="65000"/>
                  </a:prstClr>
                </a:solidFill>
                <a:latin typeface="Calibri" panose="020F0502020204030204"/>
              </a:rPr>
              <a:t>ème</a:t>
            </a:r>
            <a:r>
              <a:rPr lang="fr-FR" dirty="0">
                <a:solidFill>
                  <a:prstClr val="white">
                    <a:lumMod val="65000"/>
                  </a:prstClr>
                </a:solidFill>
                <a:latin typeface="Calibri" panose="020F0502020204030204"/>
              </a:rPr>
              <a:t> ligne.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graphicFrame>
            <p:nvGraphicFramePr>
              <p:cNvPr id="9" name="Tableau 8"/>
              <p:cNvGraphicFramePr>
                <a:graphicFrameLocks noGrp="1"/>
              </p:cNvGraphicFramePr>
              <p:nvPr>
                <p:extLst>
                  <p:ext uri="{D42A27DB-BD31-4B8C-83A1-F6EECF244321}">
                    <p14:modId xmlns:p14="http://schemas.microsoft.com/office/powerpoint/2010/main" val="2681191594"/>
                  </p:ext>
                </p:extLst>
              </p:nvPr>
            </p:nvGraphicFramePr>
            <p:xfrm>
              <a:off x="1126836" y="2918690"/>
              <a:ext cx="8128000" cy="1280160"/>
            </p:xfrm>
            <a:graphic>
              <a:graphicData uri="http://schemas.openxmlformats.org/drawingml/2006/table">
                <a:tbl>
                  <a:tblPr firstRow="1" bandRow="1">
                    <a:tableStyleId>{21E4AEA4-8DFA-4A89-87EB-49C32662AFE0}</a:tableStyleId>
                  </a:tblPr>
                  <a:tblGrid>
                    <a:gridCol w="1625600">
                      <a:extLst>
                        <a:ext uri="{9D8B030D-6E8A-4147-A177-3AD203B41FA5}">
                          <a16:colId xmlns:a16="http://schemas.microsoft.com/office/drawing/2014/main" val="3682686378"/>
                        </a:ext>
                      </a:extLst>
                    </a:gridCol>
                    <a:gridCol w="1625600">
                      <a:extLst>
                        <a:ext uri="{9D8B030D-6E8A-4147-A177-3AD203B41FA5}">
                          <a16:colId xmlns:a16="http://schemas.microsoft.com/office/drawing/2014/main" val="3390256343"/>
                        </a:ext>
                      </a:extLst>
                    </a:gridCol>
                    <a:gridCol w="1625600">
                      <a:extLst>
                        <a:ext uri="{9D8B030D-6E8A-4147-A177-3AD203B41FA5}">
                          <a16:colId xmlns:a16="http://schemas.microsoft.com/office/drawing/2014/main" val="39258999"/>
                        </a:ext>
                      </a:extLst>
                    </a:gridCol>
                    <a:gridCol w="1625600">
                      <a:extLst>
                        <a:ext uri="{9D8B030D-6E8A-4147-A177-3AD203B41FA5}">
                          <a16:colId xmlns:a16="http://schemas.microsoft.com/office/drawing/2014/main" val="3194229724"/>
                        </a:ext>
                      </a:extLst>
                    </a:gridCol>
                    <a:gridCol w="1625600">
                      <a:extLst>
                        <a:ext uri="{9D8B030D-6E8A-4147-A177-3AD203B41FA5}">
                          <a16:colId xmlns:a16="http://schemas.microsoft.com/office/drawing/2014/main" val="2961586752"/>
                        </a:ext>
                      </a:extLst>
                    </a:gridCol>
                  </a:tblGrid>
                  <a:tr h="463819">
                    <a:tc>
                      <a:txBody>
                        <a:bodyPr/>
                        <a:lstStyle/>
                        <a:p>
                          <a:r>
                            <a:rPr lang="fr-FR" dirty="0"/>
                            <a:t>X: nombre de livres</a:t>
                          </a:r>
                        </a:p>
                      </a:txBody>
                      <a:tcPr/>
                    </a:tc>
                    <a:tc>
                      <a:txBody>
                        <a:bodyPr/>
                        <a:lstStyle/>
                        <a:p>
                          <a:r>
                            <a:rPr lang="fr-FR" dirty="0"/>
                            <a:t>1</a:t>
                          </a:r>
                        </a:p>
                      </a:txBody>
                      <a:tcPr/>
                    </a:tc>
                    <a:tc>
                      <a:txBody>
                        <a:bodyPr/>
                        <a:lstStyle/>
                        <a:p>
                          <a:r>
                            <a:rPr lang="fr-FR" dirty="0"/>
                            <a:t>2</a:t>
                          </a:r>
                        </a:p>
                      </a:txBody>
                      <a:tcPr/>
                    </a:tc>
                    <a:tc>
                      <a:txBody>
                        <a:bodyPr/>
                        <a:lstStyle/>
                        <a:p>
                          <a:r>
                            <a:rPr lang="fr-FR" dirty="0"/>
                            <a:t>3</a:t>
                          </a:r>
                        </a:p>
                      </a:txBody>
                      <a:tcPr/>
                    </a:tc>
                    <a:tc>
                      <a:txBody>
                        <a:bodyPr/>
                        <a:lstStyle/>
                        <a:p>
                          <a:r>
                            <a:rPr lang="fr-FR" dirty="0"/>
                            <a:t>4</a:t>
                          </a:r>
                        </a:p>
                      </a:txBody>
                      <a:tcPr/>
                    </a:tc>
                    <a:extLst>
                      <a:ext uri="{0D108BD9-81ED-4DB2-BD59-A6C34878D82A}">
                        <a16:rowId xmlns:a16="http://schemas.microsoft.com/office/drawing/2014/main" val="1907230937"/>
                      </a:ext>
                    </a:extLst>
                  </a:tr>
                  <a:tr h="370840">
                    <a:tc>
                      <a:txBody>
                        <a:bodyPr/>
                        <a:lstStyle/>
                        <a:p>
                          <a:r>
                            <a:rPr lang="fr-FR" dirty="0"/>
                            <a:t>y:</a:t>
                          </a:r>
                          <a:r>
                            <a:rPr lang="fr-FR" baseline="0" dirty="0"/>
                            <a:t> montant à payer</a:t>
                          </a:r>
                          <a:endParaRPr lang="fr-FR" dirty="0"/>
                        </a:p>
                      </a:txBody>
                      <a:tcPr/>
                    </a:tc>
                    <a:tc>
                      <a:txBody>
                        <a:bodyPr/>
                        <a:lstStyle/>
                        <a:p>
                          <a:pPr/>
                          <a14:m>
                            <m:oMathPara xmlns:m="http://schemas.openxmlformats.org/officeDocument/2006/math">
                              <m:oMathParaPr>
                                <m:jc m:val="centerGroup"/>
                              </m:oMathParaPr>
                              <m:oMath xmlns:m="http://schemas.openxmlformats.org/officeDocument/2006/math">
                                <m:r>
                                  <a:rPr lang="fr-FR" smtClean="0">
                                    <a:latin typeface="Cambria Math" panose="02040503050406030204" pitchFamily="18" charset="0"/>
                                  </a:rPr>
                                  <m:t>2×</m:t>
                                </m:r>
                                <m:r>
                                  <a:rPr lang="fr-FR" smtClean="0">
                                    <a:solidFill>
                                      <a:schemeClr val="accent1">
                                        <a:lumMod val="60000"/>
                                        <a:lumOff val="40000"/>
                                      </a:schemeClr>
                                    </a:solidFill>
                                    <a:latin typeface="Cambria Math" panose="02040503050406030204" pitchFamily="18" charset="0"/>
                                  </a:rPr>
                                  <m:t>1</m:t>
                                </m:r>
                                <m:r>
                                  <a:rPr lang="fr-FR" smtClean="0">
                                    <a:latin typeface="Cambria Math" panose="02040503050406030204" pitchFamily="18" charset="0"/>
                                  </a:rPr>
                                  <m:t>+5=</m:t>
                                </m:r>
                                <m:r>
                                  <a:rPr lang="fr-FR" smtClean="0">
                                    <a:solidFill>
                                      <a:srgbClr val="FF0000"/>
                                    </a:solidFill>
                                    <a:latin typeface="Cambria Math" panose="02040503050406030204" pitchFamily="18" charset="0"/>
                                  </a:rPr>
                                  <m:t>7</m:t>
                                </m:r>
                              </m:oMath>
                            </m:oMathPara>
                          </a14:m>
                          <a:endParaRPr lang="fr-FR" dirty="0">
                            <a:solidFill>
                              <a:srgbClr val="FF0000"/>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smtClean="0">
                                    <a:latin typeface="Cambria Math" panose="02040503050406030204" pitchFamily="18" charset="0"/>
                                  </a:rPr>
                                  <m:t>2×</m:t>
                                </m:r>
                                <m:r>
                                  <a:rPr lang="fr-FR" smtClean="0">
                                    <a:solidFill>
                                      <a:schemeClr val="tx2">
                                        <a:lumMod val="50000"/>
                                        <a:lumOff val="50000"/>
                                      </a:schemeClr>
                                    </a:solidFill>
                                    <a:latin typeface="Cambria Math" panose="02040503050406030204" pitchFamily="18" charset="0"/>
                                  </a:rPr>
                                  <m:t>2</m:t>
                                </m:r>
                                <m:r>
                                  <a:rPr lang="fr-FR" smtClean="0">
                                    <a:latin typeface="Cambria Math" panose="02040503050406030204" pitchFamily="18" charset="0"/>
                                  </a:rPr>
                                  <m:t>+5=</m:t>
                                </m:r>
                                <m:r>
                                  <a:rPr lang="fr-FR" smtClean="0">
                                    <a:solidFill>
                                      <a:srgbClr val="FF0000"/>
                                    </a:solidFill>
                                    <a:latin typeface="Cambria Math" panose="02040503050406030204" pitchFamily="18" charset="0"/>
                                  </a:rPr>
                                  <m:t>9</m:t>
                                </m:r>
                              </m:oMath>
                            </m:oMathPara>
                          </a14:m>
                          <a:endParaRPr lang="fr-FR" dirty="0">
                            <a:solidFill>
                              <a:srgbClr val="FF0000"/>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smtClean="0">
                                    <a:latin typeface="Cambria Math" panose="02040503050406030204" pitchFamily="18" charset="0"/>
                                  </a:rPr>
                                  <m:t>2×</m:t>
                                </m:r>
                                <m:r>
                                  <a:rPr lang="fr-FR" smtClean="0">
                                    <a:solidFill>
                                      <a:schemeClr val="tx2">
                                        <a:lumMod val="50000"/>
                                        <a:lumOff val="50000"/>
                                      </a:schemeClr>
                                    </a:solidFill>
                                    <a:latin typeface="Cambria Math" panose="02040503050406030204" pitchFamily="18" charset="0"/>
                                  </a:rPr>
                                  <m:t>3</m:t>
                                </m:r>
                                <m:r>
                                  <a:rPr lang="fr-FR" smtClean="0">
                                    <a:latin typeface="Cambria Math" panose="02040503050406030204" pitchFamily="18" charset="0"/>
                                  </a:rPr>
                                  <m:t>+5=</m:t>
                                </m:r>
                                <m:r>
                                  <a:rPr lang="fr-FR" smtClean="0">
                                    <a:solidFill>
                                      <a:srgbClr val="FF0000"/>
                                    </a:solidFill>
                                    <a:latin typeface="Cambria Math" panose="02040503050406030204" pitchFamily="18" charset="0"/>
                                  </a:rPr>
                                  <m:t>11</m:t>
                                </m:r>
                              </m:oMath>
                            </m:oMathPara>
                          </a14:m>
                          <a:endParaRPr lang="fr-FR" dirty="0">
                            <a:solidFill>
                              <a:srgbClr val="FF0000"/>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smtClean="0">
                                    <a:latin typeface="Cambria Math" panose="02040503050406030204" pitchFamily="18" charset="0"/>
                                  </a:rPr>
                                  <m:t>2×</m:t>
                                </m:r>
                                <m:r>
                                  <a:rPr lang="fr-FR" smtClean="0">
                                    <a:solidFill>
                                      <a:schemeClr val="tx2">
                                        <a:lumMod val="50000"/>
                                        <a:lumOff val="50000"/>
                                      </a:schemeClr>
                                    </a:solidFill>
                                    <a:latin typeface="Cambria Math" panose="02040503050406030204" pitchFamily="18" charset="0"/>
                                  </a:rPr>
                                  <m:t>4</m:t>
                                </m:r>
                                <m:r>
                                  <a:rPr lang="fr-FR" smtClean="0">
                                    <a:latin typeface="Cambria Math" panose="02040503050406030204" pitchFamily="18" charset="0"/>
                                  </a:rPr>
                                  <m:t>+5=</m:t>
                                </m:r>
                                <m:r>
                                  <a:rPr lang="fr-FR" smtClean="0">
                                    <a:solidFill>
                                      <a:srgbClr val="FF0000"/>
                                    </a:solidFill>
                                    <a:latin typeface="Cambria Math" panose="02040503050406030204" pitchFamily="18" charset="0"/>
                                  </a:rPr>
                                  <m:t>13</m:t>
                                </m:r>
                              </m:oMath>
                            </m:oMathPara>
                          </a14:m>
                          <a:endParaRPr lang="fr-FR" dirty="0">
                            <a:solidFill>
                              <a:srgbClr val="FF0000"/>
                            </a:solidFill>
                          </a:endParaRPr>
                        </a:p>
                      </a:txBody>
                      <a:tcPr/>
                    </a:tc>
                    <a:extLst>
                      <a:ext uri="{0D108BD9-81ED-4DB2-BD59-A6C34878D82A}">
                        <a16:rowId xmlns:a16="http://schemas.microsoft.com/office/drawing/2014/main" val="2462773405"/>
                      </a:ext>
                    </a:extLst>
                  </a:tr>
                </a:tbl>
              </a:graphicData>
            </a:graphic>
          </p:graphicFrame>
        </mc:Choice>
        <mc:Fallback xmlns="">
          <p:graphicFrame>
            <p:nvGraphicFramePr>
              <p:cNvPr id="9" name="Tableau 8"/>
              <p:cNvGraphicFramePr>
                <a:graphicFrameLocks noGrp="1"/>
              </p:cNvGraphicFramePr>
              <p:nvPr>
                <p:extLst>
                  <p:ext uri="{D42A27DB-BD31-4B8C-83A1-F6EECF244321}">
                    <p14:modId xmlns:p14="http://schemas.microsoft.com/office/powerpoint/2010/main" val="2681191594"/>
                  </p:ext>
                </p:extLst>
              </p:nvPr>
            </p:nvGraphicFramePr>
            <p:xfrm>
              <a:off x="1126836" y="2918690"/>
              <a:ext cx="8128000" cy="1280160"/>
            </p:xfrm>
            <a:graphic>
              <a:graphicData uri="http://schemas.openxmlformats.org/drawingml/2006/table">
                <a:tbl>
                  <a:tblPr firstRow="1" bandRow="1">
                    <a:tableStyleId>{21E4AEA4-8DFA-4A89-87EB-49C32662AFE0}</a:tableStyleId>
                  </a:tblPr>
                  <a:tblGrid>
                    <a:gridCol w="1625600">
                      <a:extLst>
                        <a:ext uri="{9D8B030D-6E8A-4147-A177-3AD203B41FA5}">
                          <a16:colId xmlns:a16="http://schemas.microsoft.com/office/drawing/2014/main" val="3682686378"/>
                        </a:ext>
                      </a:extLst>
                    </a:gridCol>
                    <a:gridCol w="1625600">
                      <a:extLst>
                        <a:ext uri="{9D8B030D-6E8A-4147-A177-3AD203B41FA5}">
                          <a16:colId xmlns:a16="http://schemas.microsoft.com/office/drawing/2014/main" val="3390256343"/>
                        </a:ext>
                      </a:extLst>
                    </a:gridCol>
                    <a:gridCol w="1625600">
                      <a:extLst>
                        <a:ext uri="{9D8B030D-6E8A-4147-A177-3AD203B41FA5}">
                          <a16:colId xmlns:a16="http://schemas.microsoft.com/office/drawing/2014/main" val="39258999"/>
                        </a:ext>
                      </a:extLst>
                    </a:gridCol>
                    <a:gridCol w="1625600">
                      <a:extLst>
                        <a:ext uri="{9D8B030D-6E8A-4147-A177-3AD203B41FA5}">
                          <a16:colId xmlns:a16="http://schemas.microsoft.com/office/drawing/2014/main" val="3194229724"/>
                        </a:ext>
                      </a:extLst>
                    </a:gridCol>
                    <a:gridCol w="1625600">
                      <a:extLst>
                        <a:ext uri="{9D8B030D-6E8A-4147-A177-3AD203B41FA5}">
                          <a16:colId xmlns:a16="http://schemas.microsoft.com/office/drawing/2014/main" val="2961586752"/>
                        </a:ext>
                      </a:extLst>
                    </a:gridCol>
                  </a:tblGrid>
                  <a:tr h="640080">
                    <a:tc>
                      <a:txBody>
                        <a:bodyPr/>
                        <a:lstStyle/>
                        <a:p>
                          <a:r>
                            <a:rPr lang="fr-FR" dirty="0" smtClean="0"/>
                            <a:t>X: nombre de livres</a:t>
                          </a:r>
                          <a:endParaRPr lang="fr-FR" dirty="0"/>
                        </a:p>
                      </a:txBody>
                      <a:tcPr/>
                    </a:tc>
                    <a:tc>
                      <a:txBody>
                        <a:bodyPr/>
                        <a:lstStyle/>
                        <a:p>
                          <a:r>
                            <a:rPr lang="fr-FR" dirty="0" smtClean="0"/>
                            <a:t>1</a:t>
                          </a:r>
                          <a:endParaRPr lang="fr-FR" dirty="0"/>
                        </a:p>
                      </a:txBody>
                      <a:tcPr/>
                    </a:tc>
                    <a:tc>
                      <a:txBody>
                        <a:bodyPr/>
                        <a:lstStyle/>
                        <a:p>
                          <a:r>
                            <a:rPr lang="fr-FR" dirty="0" smtClean="0"/>
                            <a:t>2</a:t>
                          </a:r>
                          <a:endParaRPr lang="fr-FR" dirty="0"/>
                        </a:p>
                      </a:txBody>
                      <a:tcPr/>
                    </a:tc>
                    <a:tc>
                      <a:txBody>
                        <a:bodyPr/>
                        <a:lstStyle/>
                        <a:p>
                          <a:r>
                            <a:rPr lang="fr-FR" dirty="0" smtClean="0"/>
                            <a:t>3</a:t>
                          </a:r>
                          <a:endParaRPr lang="fr-FR" dirty="0"/>
                        </a:p>
                      </a:txBody>
                      <a:tcPr/>
                    </a:tc>
                    <a:tc>
                      <a:txBody>
                        <a:bodyPr/>
                        <a:lstStyle/>
                        <a:p>
                          <a:r>
                            <a:rPr lang="fr-FR" dirty="0" smtClean="0"/>
                            <a:t>4</a:t>
                          </a:r>
                          <a:endParaRPr lang="fr-FR" dirty="0"/>
                        </a:p>
                      </a:txBody>
                      <a:tcPr/>
                    </a:tc>
                    <a:extLst>
                      <a:ext uri="{0D108BD9-81ED-4DB2-BD59-A6C34878D82A}">
                        <a16:rowId xmlns:a16="http://schemas.microsoft.com/office/drawing/2014/main" val="1907230937"/>
                      </a:ext>
                    </a:extLst>
                  </a:tr>
                  <a:tr h="640080">
                    <a:tc>
                      <a:txBody>
                        <a:bodyPr/>
                        <a:lstStyle/>
                        <a:p>
                          <a:r>
                            <a:rPr lang="fr-FR" dirty="0" smtClean="0"/>
                            <a:t>y:</a:t>
                          </a:r>
                          <a:r>
                            <a:rPr lang="fr-FR" baseline="0" dirty="0" smtClean="0"/>
                            <a:t> montant à payer</a:t>
                          </a:r>
                          <a:endParaRPr lang="fr-FR" dirty="0"/>
                        </a:p>
                      </a:txBody>
                      <a:tcPr/>
                    </a:tc>
                    <a:tc>
                      <a:txBody>
                        <a:bodyPr/>
                        <a:lstStyle/>
                        <a:p>
                          <a:endParaRPr lang="fr-FR"/>
                        </a:p>
                      </a:txBody>
                      <a:tcPr>
                        <a:blipFill>
                          <a:blip r:embed="rId3"/>
                          <a:stretch>
                            <a:fillRect l="-100375" t="-105714" r="-301498" b="-15238"/>
                          </a:stretch>
                        </a:blipFill>
                      </a:tcPr>
                    </a:tc>
                    <a:tc>
                      <a:txBody>
                        <a:bodyPr/>
                        <a:lstStyle/>
                        <a:p>
                          <a:endParaRPr lang="fr-FR"/>
                        </a:p>
                      </a:txBody>
                      <a:tcPr>
                        <a:blipFill>
                          <a:blip r:embed="rId3"/>
                          <a:stretch>
                            <a:fillRect l="-200375" t="-105714" r="-201498" b="-15238"/>
                          </a:stretch>
                        </a:blipFill>
                      </a:tcPr>
                    </a:tc>
                    <a:tc>
                      <a:txBody>
                        <a:bodyPr/>
                        <a:lstStyle/>
                        <a:p>
                          <a:endParaRPr lang="fr-FR"/>
                        </a:p>
                      </a:txBody>
                      <a:tcPr>
                        <a:blipFill>
                          <a:blip r:embed="rId3"/>
                          <a:stretch>
                            <a:fillRect l="-300375" t="-105714" r="-101498" b="-15238"/>
                          </a:stretch>
                        </a:blipFill>
                      </a:tcPr>
                    </a:tc>
                    <a:tc>
                      <a:txBody>
                        <a:bodyPr/>
                        <a:lstStyle/>
                        <a:p>
                          <a:endParaRPr lang="fr-FR"/>
                        </a:p>
                      </a:txBody>
                      <a:tcPr>
                        <a:blipFill>
                          <a:blip r:embed="rId3"/>
                          <a:stretch>
                            <a:fillRect l="-400375" t="-105714" r="-1498" b="-15238"/>
                          </a:stretch>
                        </a:blipFill>
                      </a:tcPr>
                    </a:tc>
                    <a:extLst>
                      <a:ext uri="{0D108BD9-81ED-4DB2-BD59-A6C34878D82A}">
                        <a16:rowId xmlns:a16="http://schemas.microsoft.com/office/drawing/2014/main" val="2462773405"/>
                      </a:ext>
                    </a:extLst>
                  </a:tr>
                </a:tbl>
              </a:graphicData>
            </a:graphic>
          </p:graphicFrame>
        </mc:Fallback>
      </mc:AlternateContent>
      <p:pic>
        <p:nvPicPr>
          <p:cNvPr id="10" name="Image 9"/>
          <p:cNvPicPr>
            <a:picLocks noChangeAspect="1"/>
          </p:cNvPicPr>
          <p:nvPr/>
        </p:nvPicPr>
        <p:blipFill>
          <a:blip r:embed="rId4"/>
          <a:stretch>
            <a:fillRect/>
          </a:stretch>
        </p:blipFill>
        <p:spPr>
          <a:xfrm>
            <a:off x="301099" y="1090894"/>
            <a:ext cx="7180355" cy="1218197"/>
          </a:xfrm>
          <a:prstGeom prst="rect">
            <a:avLst/>
          </a:prstGeom>
        </p:spPr>
      </p:pic>
      <mc:AlternateContent xmlns:mc="http://schemas.openxmlformats.org/markup-compatibility/2006" xmlns:a14="http://schemas.microsoft.com/office/drawing/2010/main">
        <mc:Choice Requires="a14">
          <p:sp>
            <p:nvSpPr>
              <p:cNvPr id="12" name="Ellipse 11"/>
              <p:cNvSpPr/>
              <p:nvPr/>
            </p:nvSpPr>
            <p:spPr>
              <a:xfrm>
                <a:off x="9033163" y="3207788"/>
                <a:ext cx="1819564" cy="7019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b="0" i="1" smtClean="0">
                          <a:solidFill>
                            <a:schemeClr val="accent1">
                              <a:lumMod val="60000"/>
                              <a:lumOff val="40000"/>
                            </a:schemeClr>
                          </a:solidFill>
                          <a:latin typeface="Cambria Math" panose="02040503050406030204" pitchFamily="18" charset="0"/>
                        </a:rPr>
                        <m:t>𝑦</m:t>
                      </m:r>
                      <m:r>
                        <a:rPr lang="fr-FR" b="0" i="1" smtClean="0">
                          <a:solidFill>
                            <a:schemeClr val="tx1"/>
                          </a:solidFill>
                          <a:latin typeface="Cambria Math" panose="02040503050406030204" pitchFamily="18" charset="0"/>
                        </a:rPr>
                        <m:t>=2</m:t>
                      </m:r>
                      <m:r>
                        <a:rPr lang="fr-FR" b="0" i="1" smtClean="0">
                          <a:solidFill>
                            <a:schemeClr val="accent1">
                              <a:lumMod val="60000"/>
                              <a:lumOff val="40000"/>
                            </a:schemeClr>
                          </a:solidFill>
                          <a:latin typeface="Cambria Math" panose="02040503050406030204" pitchFamily="18" charset="0"/>
                        </a:rPr>
                        <m:t>𝑥</m:t>
                      </m:r>
                      <m:r>
                        <a:rPr lang="fr-FR" b="0" i="1" smtClean="0">
                          <a:solidFill>
                            <a:schemeClr val="tx1"/>
                          </a:solidFill>
                          <a:latin typeface="Cambria Math" panose="02040503050406030204" pitchFamily="18" charset="0"/>
                        </a:rPr>
                        <m:t>+5</m:t>
                      </m:r>
                    </m:oMath>
                  </m:oMathPara>
                </a14:m>
                <a:endParaRPr lang="fr-FR" dirty="0">
                  <a:solidFill>
                    <a:schemeClr val="tx1"/>
                  </a:solidFill>
                </a:endParaRPr>
              </a:p>
            </p:txBody>
          </p:sp>
        </mc:Choice>
        <mc:Fallback xmlns="">
          <p:sp>
            <p:nvSpPr>
              <p:cNvPr id="12" name="Ellipse 11"/>
              <p:cNvSpPr>
                <a:spLocks noRot="1" noChangeAspect="1" noMove="1" noResize="1" noEditPoints="1" noAdjustHandles="1" noChangeArrowheads="1" noChangeShapeType="1" noTextEdit="1"/>
              </p:cNvSpPr>
              <p:nvPr/>
            </p:nvSpPr>
            <p:spPr>
              <a:xfrm>
                <a:off x="9033163" y="3207788"/>
                <a:ext cx="1819564" cy="701964"/>
              </a:xfrm>
              <a:prstGeom prst="ellipse">
                <a:avLst/>
              </a:prstGeom>
              <a:blipFill>
                <a:blip r:embed="rId5"/>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6091198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Maintenant on va exprimer la fonction à l’aide d’un graphe.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et donne d’autre exemples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p:cNvPicPr>
            <a:picLocks noChangeAspect="1"/>
          </p:cNvPicPr>
          <p:nvPr/>
        </p:nvPicPr>
        <p:blipFill>
          <a:blip r:embed="rId3"/>
          <a:stretch>
            <a:fillRect/>
          </a:stretch>
        </p:blipFill>
        <p:spPr>
          <a:xfrm>
            <a:off x="376995" y="1120989"/>
            <a:ext cx="4259660" cy="1890066"/>
          </a:xfrm>
          <a:prstGeom prst="rect">
            <a:avLst/>
          </a:prstGeom>
        </p:spPr>
      </p:pic>
      <mc:AlternateContent xmlns:mc="http://schemas.openxmlformats.org/markup-compatibility/2006" xmlns:a14="http://schemas.microsoft.com/office/drawing/2010/main">
        <mc:Choice Requires="a14">
          <p:graphicFrame>
            <p:nvGraphicFramePr>
              <p:cNvPr id="13" name="Tableau 12"/>
              <p:cNvGraphicFramePr>
                <a:graphicFrameLocks noGrp="1"/>
              </p:cNvGraphicFramePr>
              <p:nvPr>
                <p:extLst>
                  <p:ext uri="{D42A27DB-BD31-4B8C-83A1-F6EECF244321}">
                    <p14:modId xmlns:p14="http://schemas.microsoft.com/office/powerpoint/2010/main" val="821811454"/>
                  </p:ext>
                </p:extLst>
              </p:nvPr>
            </p:nvGraphicFramePr>
            <p:xfrm>
              <a:off x="626376" y="3256421"/>
              <a:ext cx="5441914" cy="1651000"/>
            </p:xfrm>
            <a:graphic>
              <a:graphicData uri="http://schemas.openxmlformats.org/drawingml/2006/table">
                <a:tbl>
                  <a:tblPr firstRow="1" bandRow="1">
                    <a:tableStyleId>{5C22544A-7EE6-4342-B048-85BDC9FD1C3A}</a:tableStyleId>
                  </a:tblPr>
                  <a:tblGrid>
                    <a:gridCol w="1784314">
                      <a:extLst>
                        <a:ext uri="{9D8B030D-6E8A-4147-A177-3AD203B41FA5}">
                          <a16:colId xmlns:a16="http://schemas.microsoft.com/office/drawing/2014/main" val="2949906546"/>
                        </a:ext>
                      </a:extLst>
                    </a:gridCol>
                    <a:gridCol w="1256146">
                      <a:extLst>
                        <a:ext uri="{9D8B030D-6E8A-4147-A177-3AD203B41FA5}">
                          <a16:colId xmlns:a16="http://schemas.microsoft.com/office/drawing/2014/main" val="2560618218"/>
                        </a:ext>
                      </a:extLst>
                    </a:gridCol>
                    <a:gridCol w="1219200">
                      <a:extLst>
                        <a:ext uri="{9D8B030D-6E8A-4147-A177-3AD203B41FA5}">
                          <a16:colId xmlns:a16="http://schemas.microsoft.com/office/drawing/2014/main" val="3664424233"/>
                        </a:ext>
                      </a:extLst>
                    </a:gridCol>
                    <a:gridCol w="1182254">
                      <a:extLst>
                        <a:ext uri="{9D8B030D-6E8A-4147-A177-3AD203B41FA5}">
                          <a16:colId xmlns:a16="http://schemas.microsoft.com/office/drawing/2014/main" val="2379763993"/>
                        </a:ext>
                      </a:extLst>
                    </a:gridCol>
                  </a:tblGrid>
                  <a:tr h="370840">
                    <a:tc>
                      <a:txBody>
                        <a:bodyPr/>
                        <a:lstStyle/>
                        <a:p>
                          <a14:m>
                            <m:oMath xmlns:m="http://schemas.openxmlformats.org/officeDocument/2006/math">
                              <m:r>
                                <a:rPr lang="fr-FR" i="1" dirty="0" smtClean="0">
                                  <a:solidFill>
                                    <a:schemeClr val="tx2">
                                      <a:lumMod val="50000"/>
                                      <a:lumOff val="50000"/>
                                    </a:schemeClr>
                                  </a:solidFill>
                                  <a:latin typeface="Cambria Math" panose="02040503050406030204" pitchFamily="18" charset="0"/>
                                </a:rPr>
                                <m:t>𝑥</m:t>
                              </m:r>
                            </m:oMath>
                          </a14:m>
                          <a:r>
                            <a:rPr lang="fr-FR" dirty="0">
                              <a:solidFill>
                                <a:schemeClr val="tx1"/>
                              </a:solidFill>
                            </a:rPr>
                            <a:t>: nombre de livres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17018618"/>
                      </a:ext>
                    </a:extLst>
                  </a:tr>
                  <a:tr h="370840">
                    <a:tc>
                      <a:txBody>
                        <a:bodyPr/>
                        <a:lstStyle/>
                        <a:p>
                          <a:r>
                            <a:rPr lang="fr-FR" b="1" dirty="0">
                              <a:solidFill>
                                <a:srgbClr val="FF0000"/>
                              </a:solidFill>
                            </a:rPr>
                            <a:t>y</a:t>
                          </a:r>
                          <a:r>
                            <a:rPr lang="fr-FR" b="1" dirty="0"/>
                            <a:t>:</a:t>
                          </a:r>
                          <a:r>
                            <a:rPr lang="fr-FR" b="1" baseline="0" dirty="0"/>
                            <a:t> montant à payer</a:t>
                          </a:r>
                          <a:endParaRPr lang="fr-FR"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fr-FR" smtClean="0">
                                    <a:latin typeface="Cambria Math" panose="02040503050406030204" pitchFamily="18" charset="0"/>
                                  </a:rPr>
                                  <m:t>2×</m:t>
                                </m:r>
                                <m:r>
                                  <a:rPr lang="fr-FR" smtClean="0">
                                    <a:solidFill>
                                      <a:schemeClr val="accent1">
                                        <a:lumMod val="60000"/>
                                        <a:lumOff val="40000"/>
                                      </a:schemeClr>
                                    </a:solidFill>
                                    <a:latin typeface="Cambria Math" panose="02040503050406030204" pitchFamily="18" charset="0"/>
                                  </a:rPr>
                                  <m:t>1</m:t>
                                </m:r>
                                <m:r>
                                  <a:rPr lang="fr-FR" smtClean="0">
                                    <a:latin typeface="Cambria Math" panose="02040503050406030204" pitchFamily="18" charset="0"/>
                                  </a:rPr>
                                  <m:t>+5=</m:t>
                                </m:r>
                                <m:r>
                                  <a:rPr lang="fr-FR" smtClean="0">
                                    <a:solidFill>
                                      <a:srgbClr val="FF0000"/>
                                    </a:solidFill>
                                    <a:latin typeface="Cambria Math" panose="02040503050406030204" pitchFamily="18" charset="0"/>
                                  </a:rPr>
                                  <m:t>7</m:t>
                                </m:r>
                              </m:oMath>
                            </m:oMathPara>
                          </a14:m>
                          <a:endParaRPr lang="fr-FR"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fr-FR" smtClean="0">
                                    <a:latin typeface="Cambria Math" panose="02040503050406030204" pitchFamily="18" charset="0"/>
                                  </a:rPr>
                                  <m:t>2×</m:t>
                                </m:r>
                                <m:r>
                                  <a:rPr lang="fr-FR" smtClean="0">
                                    <a:solidFill>
                                      <a:schemeClr val="tx2">
                                        <a:lumMod val="50000"/>
                                        <a:lumOff val="50000"/>
                                      </a:schemeClr>
                                    </a:solidFill>
                                    <a:latin typeface="Cambria Math" panose="02040503050406030204" pitchFamily="18" charset="0"/>
                                  </a:rPr>
                                  <m:t>2</m:t>
                                </m:r>
                                <m:r>
                                  <a:rPr lang="fr-FR" smtClean="0">
                                    <a:latin typeface="Cambria Math" panose="02040503050406030204" pitchFamily="18" charset="0"/>
                                  </a:rPr>
                                  <m:t>+5=</m:t>
                                </m:r>
                                <m:r>
                                  <a:rPr lang="fr-FR" smtClean="0">
                                    <a:solidFill>
                                      <a:srgbClr val="FF0000"/>
                                    </a:solidFill>
                                    <a:latin typeface="Cambria Math" panose="02040503050406030204" pitchFamily="18" charset="0"/>
                                  </a:rPr>
                                  <m:t>9</m:t>
                                </m:r>
                              </m:oMath>
                            </m:oMathPara>
                          </a14:m>
                          <a:endParaRPr lang="fr-FR"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fr-FR" smtClean="0">
                                    <a:latin typeface="Cambria Math" panose="02040503050406030204" pitchFamily="18" charset="0"/>
                                  </a:rPr>
                                  <m:t>2×</m:t>
                                </m:r>
                                <m:r>
                                  <a:rPr lang="fr-FR" smtClean="0">
                                    <a:solidFill>
                                      <a:schemeClr val="tx2">
                                        <a:lumMod val="50000"/>
                                        <a:lumOff val="50000"/>
                                      </a:schemeClr>
                                    </a:solidFill>
                                    <a:latin typeface="Cambria Math" panose="02040503050406030204" pitchFamily="18" charset="0"/>
                                  </a:rPr>
                                  <m:t>3</m:t>
                                </m:r>
                                <m:r>
                                  <a:rPr lang="fr-FR" smtClean="0">
                                    <a:latin typeface="Cambria Math" panose="02040503050406030204" pitchFamily="18" charset="0"/>
                                  </a:rPr>
                                  <m:t>+5=</m:t>
                                </m:r>
                                <m:r>
                                  <a:rPr lang="fr-FR" smtClean="0">
                                    <a:solidFill>
                                      <a:srgbClr val="FF0000"/>
                                    </a:solidFill>
                                    <a:latin typeface="Cambria Math" panose="02040503050406030204" pitchFamily="18" charset="0"/>
                                  </a:rPr>
                                  <m:t>11</m:t>
                                </m:r>
                              </m:oMath>
                            </m:oMathPara>
                          </a14:m>
                          <a:endParaRPr lang="fr-FR"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8803699"/>
                      </a:ext>
                    </a:extLst>
                  </a:tr>
                  <a:tr h="370840">
                    <a:tc>
                      <a:txBody>
                        <a:bodyPr/>
                        <a:lstStyle/>
                        <a:p>
                          <a:pPr/>
                          <a14:m>
                            <m:oMathPara xmlns:m="http://schemas.openxmlformats.org/officeDocument/2006/math">
                              <m:oMathParaPr>
                                <m:jc m:val="centerGroup"/>
                              </m:oMathParaPr>
                              <m:oMath xmlns:m="http://schemas.openxmlformats.org/officeDocument/2006/math">
                                <m:r>
                                  <a:rPr lang="fr-FR" b="1" i="1" dirty="0" smtClean="0">
                                    <a:solidFill>
                                      <a:schemeClr val="tx1"/>
                                    </a:solidFill>
                                    <a:latin typeface="Cambria Math" panose="02040503050406030204" pitchFamily="18" charset="0"/>
                                  </a:rPr>
                                  <m:t>(</m:t>
                                </m:r>
                                <m:r>
                                  <a:rPr lang="fr-FR" b="1" i="1" dirty="0" smtClean="0">
                                    <a:solidFill>
                                      <a:schemeClr val="tx2">
                                        <a:lumMod val="50000"/>
                                        <a:lumOff val="50000"/>
                                      </a:schemeClr>
                                    </a:solidFill>
                                    <a:latin typeface="Cambria Math" panose="02040503050406030204" pitchFamily="18" charset="0"/>
                                  </a:rPr>
                                  <m:t>𝒙</m:t>
                                </m:r>
                                <m:r>
                                  <a:rPr lang="fr-FR" b="1" i="1" dirty="0" err="1" smtClean="0">
                                    <a:solidFill>
                                      <a:schemeClr val="tx1"/>
                                    </a:solidFill>
                                    <a:latin typeface="Cambria Math" panose="02040503050406030204" pitchFamily="18" charset="0"/>
                                  </a:rPr>
                                  <m:t>;</m:t>
                                </m:r>
                                <m:r>
                                  <a:rPr lang="fr-FR" b="1" i="1" dirty="0" smtClean="0">
                                    <a:solidFill>
                                      <a:schemeClr val="tx1"/>
                                    </a:solidFill>
                                    <a:latin typeface="Cambria Math" panose="02040503050406030204" pitchFamily="18" charset="0"/>
                                  </a:rPr>
                                  <m:t> </m:t>
                                </m:r>
                                <m:r>
                                  <a:rPr lang="fr-FR" b="1" i="1" dirty="0" smtClean="0">
                                    <a:solidFill>
                                      <a:srgbClr val="FF0000"/>
                                    </a:solidFill>
                                    <a:latin typeface="Cambria Math" panose="02040503050406030204" pitchFamily="18" charset="0"/>
                                  </a:rPr>
                                  <m:t>𝒚</m:t>
                                </m:r>
                                <m:r>
                                  <a:rPr lang="fr-FR" b="1" i="1" dirty="0" smtClean="0">
                                    <a:solidFill>
                                      <a:schemeClr val="tx1"/>
                                    </a:solidFill>
                                    <a:latin typeface="Cambria Math" panose="02040503050406030204" pitchFamily="18" charset="0"/>
                                  </a:rPr>
                                  <m:t>=</m:t>
                                </m:r>
                                <m:r>
                                  <a:rPr lang="fr-FR" b="1" i="1" dirty="0" smtClean="0">
                                    <a:solidFill>
                                      <a:schemeClr val="tx1"/>
                                    </a:solidFill>
                                    <a:latin typeface="Cambria Math" panose="02040503050406030204" pitchFamily="18" charset="0"/>
                                  </a:rPr>
                                  <m:t>𝟐</m:t>
                                </m:r>
                                <m:r>
                                  <a:rPr lang="fr-FR" b="1" i="1" dirty="0" smtClean="0">
                                    <a:solidFill>
                                      <a:schemeClr val="tx2">
                                        <a:lumMod val="50000"/>
                                        <a:lumOff val="50000"/>
                                      </a:schemeClr>
                                    </a:solidFill>
                                    <a:latin typeface="Cambria Math" panose="02040503050406030204" pitchFamily="18" charset="0"/>
                                  </a:rPr>
                                  <m:t>𝒙</m:t>
                                </m:r>
                                <m:r>
                                  <a:rPr lang="fr-FR" b="1" i="1" dirty="0" smtClean="0">
                                    <a:solidFill>
                                      <a:schemeClr val="tx1"/>
                                    </a:solidFill>
                                    <a:latin typeface="Cambria Math" panose="02040503050406030204" pitchFamily="18" charset="0"/>
                                  </a:rPr>
                                  <m:t>+</m:t>
                                </m:r>
                                <m:r>
                                  <a:rPr lang="fr-FR" b="1" i="1" dirty="0" smtClean="0">
                                    <a:solidFill>
                                      <a:schemeClr val="tx1"/>
                                    </a:solidFill>
                                    <a:latin typeface="Cambria Math" panose="02040503050406030204" pitchFamily="18" charset="0"/>
                                  </a:rPr>
                                  <m:t>𝟓</m:t>
                                </m:r>
                                <m:r>
                                  <a:rPr lang="fr-FR" b="1" i="1" dirty="0" smtClean="0">
                                    <a:solidFill>
                                      <a:schemeClr val="tx1"/>
                                    </a:solidFill>
                                    <a:latin typeface="Cambria Math" panose="02040503050406030204" pitchFamily="18" charset="0"/>
                                  </a:rPr>
                                  <m:t>)</m:t>
                                </m:r>
                              </m:oMath>
                            </m:oMathPara>
                          </a14:m>
                          <a:endParaRPr lang="fr-FR"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a:t>
                          </a:r>
                          <a:r>
                            <a:rPr lang="fr-FR" dirty="0">
                              <a:solidFill>
                                <a:schemeClr val="tx2">
                                  <a:lumMod val="50000"/>
                                  <a:lumOff val="50000"/>
                                </a:schemeClr>
                              </a:solidFill>
                            </a:rPr>
                            <a:t>1 </a:t>
                          </a:r>
                          <a:r>
                            <a:rPr lang="fr-FR" dirty="0"/>
                            <a:t>; </a:t>
                          </a:r>
                          <a:r>
                            <a:rPr lang="fr-FR" dirty="0">
                              <a:solidFill>
                                <a:srgbClr val="FF0000"/>
                              </a:solidFill>
                            </a:rPr>
                            <a:t>7</a:t>
                          </a:r>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  (</a:t>
                          </a:r>
                          <a:r>
                            <a:rPr lang="fr-FR" dirty="0">
                              <a:solidFill>
                                <a:schemeClr val="tx2">
                                  <a:lumMod val="50000"/>
                                  <a:lumOff val="50000"/>
                                </a:schemeClr>
                              </a:solidFill>
                            </a:rPr>
                            <a:t>2 </a:t>
                          </a:r>
                          <a:r>
                            <a:rPr lang="fr-FR" dirty="0"/>
                            <a:t>; </a:t>
                          </a:r>
                          <a:r>
                            <a:rPr lang="fr-FR" dirty="0">
                              <a:solidFill>
                                <a:srgbClr val="FF0000"/>
                              </a:solidFill>
                            </a:rPr>
                            <a:t>9</a:t>
                          </a:r>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a:t>
                          </a:r>
                          <a:r>
                            <a:rPr lang="fr-FR" dirty="0">
                              <a:solidFill>
                                <a:schemeClr val="tx2">
                                  <a:lumMod val="50000"/>
                                  <a:lumOff val="50000"/>
                                </a:schemeClr>
                              </a:solidFill>
                            </a:rPr>
                            <a:t>3 </a:t>
                          </a:r>
                          <a:r>
                            <a:rPr lang="fr-FR" dirty="0"/>
                            <a:t>; </a:t>
                          </a:r>
                          <a:r>
                            <a:rPr lang="fr-FR" dirty="0">
                              <a:solidFill>
                                <a:srgbClr val="FF0000"/>
                              </a:solidFill>
                            </a:rPr>
                            <a:t>11</a:t>
                          </a:r>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4259361"/>
                      </a:ext>
                    </a:extLst>
                  </a:tr>
                </a:tbl>
              </a:graphicData>
            </a:graphic>
          </p:graphicFrame>
        </mc:Choice>
        <mc:Fallback xmlns="">
          <p:graphicFrame>
            <p:nvGraphicFramePr>
              <p:cNvPr id="13" name="Tableau 12"/>
              <p:cNvGraphicFramePr>
                <a:graphicFrameLocks noGrp="1"/>
              </p:cNvGraphicFramePr>
              <p:nvPr>
                <p:extLst>
                  <p:ext uri="{D42A27DB-BD31-4B8C-83A1-F6EECF244321}">
                    <p14:modId xmlns:p14="http://schemas.microsoft.com/office/powerpoint/2010/main" val="821811454"/>
                  </p:ext>
                </p:extLst>
              </p:nvPr>
            </p:nvGraphicFramePr>
            <p:xfrm>
              <a:off x="626376" y="3256421"/>
              <a:ext cx="5441914" cy="1651000"/>
            </p:xfrm>
            <a:graphic>
              <a:graphicData uri="http://schemas.openxmlformats.org/drawingml/2006/table">
                <a:tbl>
                  <a:tblPr firstRow="1" bandRow="1">
                    <a:tableStyleId>{5C22544A-7EE6-4342-B048-85BDC9FD1C3A}</a:tableStyleId>
                  </a:tblPr>
                  <a:tblGrid>
                    <a:gridCol w="1784314">
                      <a:extLst>
                        <a:ext uri="{9D8B030D-6E8A-4147-A177-3AD203B41FA5}">
                          <a16:colId xmlns:a16="http://schemas.microsoft.com/office/drawing/2014/main" val="2949906546"/>
                        </a:ext>
                      </a:extLst>
                    </a:gridCol>
                    <a:gridCol w="1256146">
                      <a:extLst>
                        <a:ext uri="{9D8B030D-6E8A-4147-A177-3AD203B41FA5}">
                          <a16:colId xmlns:a16="http://schemas.microsoft.com/office/drawing/2014/main" val="2560618218"/>
                        </a:ext>
                      </a:extLst>
                    </a:gridCol>
                    <a:gridCol w="1219200">
                      <a:extLst>
                        <a:ext uri="{9D8B030D-6E8A-4147-A177-3AD203B41FA5}">
                          <a16:colId xmlns:a16="http://schemas.microsoft.com/office/drawing/2014/main" val="3664424233"/>
                        </a:ext>
                      </a:extLst>
                    </a:gridCol>
                    <a:gridCol w="1182254">
                      <a:extLst>
                        <a:ext uri="{9D8B030D-6E8A-4147-A177-3AD203B41FA5}">
                          <a16:colId xmlns:a16="http://schemas.microsoft.com/office/drawing/2014/main" val="2379763993"/>
                        </a:ext>
                      </a:extLst>
                    </a:gridCol>
                  </a:tblGrid>
                  <a:tr h="64008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41" t="-3810" r="-205802" b="-173333"/>
                          </a:stretch>
                        </a:blipFill>
                      </a:tcPr>
                    </a:tc>
                    <a:tc>
                      <a:txBody>
                        <a:bodyPr/>
                        <a:lstStyle/>
                        <a:p>
                          <a:r>
                            <a:rPr lang="fr-FR"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17018618"/>
                      </a:ext>
                    </a:extLst>
                  </a:tr>
                  <a:tr h="640080">
                    <a:tc>
                      <a:txBody>
                        <a:bodyPr/>
                        <a:lstStyle/>
                        <a:p>
                          <a:r>
                            <a:rPr lang="fr-FR" b="1" dirty="0">
                              <a:solidFill>
                                <a:srgbClr val="FF0000"/>
                              </a:solidFill>
                            </a:rPr>
                            <a:t>y</a:t>
                          </a:r>
                          <a:r>
                            <a:rPr lang="fr-FR" b="1" dirty="0"/>
                            <a:t>:</a:t>
                          </a:r>
                          <a:r>
                            <a:rPr lang="fr-FR" b="1" baseline="0" dirty="0"/>
                            <a:t> montant à payer</a:t>
                          </a:r>
                          <a:endParaRPr lang="fr-FR"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42718" t="-102830" r="-192718" b="-71698"/>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48756" t="-102830" r="-97512" b="-71698"/>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61340" t="-102830" r="-1031" b="-71698"/>
                          </a:stretch>
                        </a:blipFill>
                      </a:tcPr>
                    </a:tc>
                    <a:extLst>
                      <a:ext uri="{0D108BD9-81ED-4DB2-BD59-A6C34878D82A}">
                        <a16:rowId xmlns:a16="http://schemas.microsoft.com/office/drawing/2014/main" val="1298803699"/>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41" t="-352459" r="-205802" b="-24590"/>
                          </a:stretch>
                        </a:blipFill>
                      </a:tcPr>
                    </a:tc>
                    <a:tc>
                      <a:txBody>
                        <a:bodyPr/>
                        <a:lstStyle/>
                        <a:p>
                          <a:r>
                            <a:rPr lang="fr-FR" dirty="0"/>
                            <a:t>(</a:t>
                          </a:r>
                          <a:r>
                            <a:rPr lang="fr-FR" dirty="0">
                              <a:solidFill>
                                <a:schemeClr val="tx2">
                                  <a:lumMod val="50000"/>
                                  <a:lumOff val="50000"/>
                                </a:schemeClr>
                              </a:solidFill>
                            </a:rPr>
                            <a:t>1 </a:t>
                          </a:r>
                          <a:r>
                            <a:rPr lang="fr-FR" dirty="0"/>
                            <a:t>; </a:t>
                          </a:r>
                          <a:r>
                            <a:rPr lang="fr-FR" dirty="0">
                              <a:solidFill>
                                <a:srgbClr val="FF0000"/>
                              </a:solidFill>
                            </a:rPr>
                            <a:t>7</a:t>
                          </a:r>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  (</a:t>
                          </a:r>
                          <a:r>
                            <a:rPr lang="fr-FR" dirty="0">
                              <a:solidFill>
                                <a:schemeClr val="tx2">
                                  <a:lumMod val="50000"/>
                                  <a:lumOff val="50000"/>
                                </a:schemeClr>
                              </a:solidFill>
                            </a:rPr>
                            <a:t>2 </a:t>
                          </a:r>
                          <a:r>
                            <a:rPr lang="fr-FR" dirty="0"/>
                            <a:t>; </a:t>
                          </a:r>
                          <a:r>
                            <a:rPr lang="fr-FR" dirty="0">
                              <a:solidFill>
                                <a:srgbClr val="FF0000"/>
                              </a:solidFill>
                            </a:rPr>
                            <a:t>9</a:t>
                          </a:r>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a:t>
                          </a:r>
                          <a:r>
                            <a:rPr lang="fr-FR" dirty="0">
                              <a:solidFill>
                                <a:schemeClr val="tx2">
                                  <a:lumMod val="50000"/>
                                  <a:lumOff val="50000"/>
                                </a:schemeClr>
                              </a:solidFill>
                            </a:rPr>
                            <a:t>3 </a:t>
                          </a:r>
                          <a:r>
                            <a:rPr lang="fr-FR" dirty="0"/>
                            <a:t>; </a:t>
                          </a:r>
                          <a:r>
                            <a:rPr lang="fr-FR" dirty="0">
                              <a:solidFill>
                                <a:srgbClr val="FF0000"/>
                              </a:solidFill>
                            </a:rPr>
                            <a:t>11</a:t>
                          </a:r>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4259361"/>
                      </a:ext>
                    </a:extLst>
                  </a:tr>
                </a:tbl>
              </a:graphicData>
            </a:graphic>
          </p:graphicFrame>
        </mc:Fallback>
      </mc:AlternateContent>
      <mc:AlternateContent xmlns:mc="http://schemas.openxmlformats.org/markup-compatibility/2006" xmlns:a14="http://schemas.microsoft.com/office/drawing/2010/main">
        <mc:Choice Requires="a14">
          <p:sp>
            <p:nvSpPr>
              <p:cNvPr id="15" name="ZoneTexte 14"/>
              <p:cNvSpPr txBox="1"/>
              <p:nvPr/>
            </p:nvSpPr>
            <p:spPr>
              <a:xfrm>
                <a:off x="7728527" y="5938781"/>
                <a:ext cx="3980873" cy="400110"/>
              </a:xfrm>
              <a:prstGeom prst="rect">
                <a:avLst/>
              </a:prstGeom>
              <a:solidFill>
                <a:schemeClr val="accent1">
                  <a:lumMod val="20000"/>
                  <a:lumOff val="80000"/>
                </a:schemeClr>
              </a:solidFill>
              <a:ln>
                <a:solidFill>
                  <a:srgbClr val="C00000"/>
                </a:solidFill>
              </a:ln>
            </p:spPr>
            <p:txBody>
              <a:bodyPr wrap="square" rtlCol="0">
                <a:spAutoFit/>
              </a:bodyPr>
              <a:lstStyle/>
              <a:p>
                <a:pPr algn="ctr"/>
                <a14:m>
                  <m:oMath xmlns:m="http://schemas.openxmlformats.org/officeDocument/2006/math">
                    <m:r>
                      <a:rPr lang="fr-FR" sz="2000" i="1" dirty="0" smtClean="0">
                        <a:solidFill>
                          <a:schemeClr val="accent6"/>
                        </a:solidFill>
                        <a:latin typeface="Cambria Math" panose="02040503050406030204" pitchFamily="18" charset="0"/>
                        <a:cs typeface="Calibri" panose="020F0502020204030204" pitchFamily="34" charset="0"/>
                      </a:rPr>
                      <m:t>𝑚</m:t>
                    </m:r>
                  </m:oMath>
                </a14:m>
                <a:r>
                  <a:rPr lang="fr-FR" sz="2000" dirty="0">
                    <a:latin typeface="Calibri" panose="020F0502020204030204" pitchFamily="34" charset="0"/>
                    <a:cs typeface="Calibri" panose="020F0502020204030204" pitchFamily="34" charset="0"/>
                  </a:rPr>
                  <a:t> est le graphe de la fonction.</a:t>
                </a:r>
              </a:p>
            </p:txBody>
          </p:sp>
        </mc:Choice>
        <mc:Fallback xmlns="">
          <p:sp>
            <p:nvSpPr>
              <p:cNvPr id="15" name="ZoneTexte 14"/>
              <p:cNvSpPr txBox="1">
                <a:spLocks noRot="1" noChangeAspect="1" noMove="1" noResize="1" noEditPoints="1" noAdjustHandles="1" noChangeArrowheads="1" noChangeShapeType="1" noTextEdit="1"/>
              </p:cNvSpPr>
              <p:nvPr/>
            </p:nvSpPr>
            <p:spPr>
              <a:xfrm>
                <a:off x="7728527" y="5938781"/>
                <a:ext cx="3980873" cy="400110"/>
              </a:xfrm>
              <a:prstGeom prst="rect">
                <a:avLst/>
              </a:prstGeom>
              <a:blipFill>
                <a:blip r:embed="rId5"/>
                <a:stretch>
                  <a:fillRect t="-5882" b="-23529"/>
                </a:stretch>
              </a:blipFill>
              <a:ln>
                <a:solidFill>
                  <a:srgbClr val="C00000"/>
                </a:solidFill>
              </a:ln>
            </p:spPr>
            <p:txBody>
              <a:bodyPr/>
              <a:lstStyle/>
              <a:p>
                <a:r>
                  <a:rPr lang="fr-FR">
                    <a:noFill/>
                  </a:rPr>
                  <a:t> </a:t>
                </a:r>
              </a:p>
            </p:txBody>
          </p:sp>
        </mc:Fallback>
      </mc:AlternateContent>
      <p:pic>
        <p:nvPicPr>
          <p:cNvPr id="17" name="Image 16"/>
          <p:cNvPicPr>
            <a:picLocks noChangeAspect="1"/>
          </p:cNvPicPr>
          <p:nvPr/>
        </p:nvPicPr>
        <p:blipFill>
          <a:blip r:embed="rId6"/>
          <a:stretch>
            <a:fillRect/>
          </a:stretch>
        </p:blipFill>
        <p:spPr>
          <a:xfrm>
            <a:off x="8063516" y="1401829"/>
            <a:ext cx="3243821" cy="4210801"/>
          </a:xfrm>
          <a:prstGeom prst="rect">
            <a:avLst/>
          </a:prstGeom>
          <a:ln w="28575">
            <a:solidFill>
              <a:schemeClr val="bg2">
                <a:lumMod val="50000"/>
              </a:schemeClr>
            </a:solidFill>
          </a:ln>
        </p:spPr>
      </p:pic>
      <p:sp>
        <p:nvSpPr>
          <p:cNvPr id="19" name="ZoneTexte 18"/>
          <p:cNvSpPr txBox="1"/>
          <p:nvPr/>
        </p:nvSpPr>
        <p:spPr>
          <a:xfrm>
            <a:off x="626376" y="5301673"/>
            <a:ext cx="592220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points sont alignés, je trace la droite passant par ces points.</a:t>
            </a:r>
          </a:p>
        </p:txBody>
      </p:sp>
    </p:spTree>
    <p:extLst>
      <p:ext uri="{BB962C8B-B14F-4D97-AF65-F5344CB8AC3E}">
        <p14:creationId xmlns:p14="http://schemas.microsoft.com/office/powerpoint/2010/main" val="11814799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r>
              <a:rPr lang="fr-FR" dirty="0"/>
              <a:t>10 min</a:t>
            </a:r>
          </a:p>
        </p:txBody>
      </p:sp>
    </p:spTree>
    <p:extLst>
      <p:ext uri="{BB962C8B-B14F-4D97-AF65-F5344CB8AC3E}">
        <p14:creationId xmlns:p14="http://schemas.microsoft.com/office/powerpoint/2010/main" val="9835491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On va rappeler comment  exprimer une fonction à l’aide d’une expression littérale. Choisissez la bonne réponse.</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232639"/>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3" name="ZoneTexte 2"/>
              <p:cNvSpPr txBox="1"/>
              <p:nvPr/>
            </p:nvSpPr>
            <p:spPr>
              <a:xfrm>
                <a:off x="1681018" y="1656499"/>
                <a:ext cx="7980218" cy="400110"/>
              </a:xfrm>
              <a:prstGeom prst="rect">
                <a:avLst/>
              </a:prstGeom>
              <a:solidFill>
                <a:schemeClr val="tx2">
                  <a:lumMod val="25000"/>
                  <a:lumOff val="75000"/>
                </a:schemeClr>
              </a:solidFill>
            </p:spPr>
            <p:txBody>
              <a:bodyPr wrap="square" rtlCol="0">
                <a:spAutoFit/>
              </a:bodyPr>
              <a:lstStyle/>
              <a:p>
                <a:pPr algn="ctr"/>
                <a:r>
                  <a:rPr lang="fr-FR" sz="2000" dirty="0">
                    <a:latin typeface="Calibri" panose="020F0502020204030204" pitchFamily="34" charset="0"/>
                    <a:cs typeface="Calibri" panose="020F0502020204030204" pitchFamily="34" charset="0"/>
                  </a:rPr>
                  <a:t>Lina achète une règle à 3 DH et </a:t>
                </a:r>
                <a14:m>
                  <m:oMath xmlns:m="http://schemas.openxmlformats.org/officeDocument/2006/math">
                    <m:r>
                      <a:rPr lang="fr-FR" sz="2000" i="1" dirty="0" smtClean="0">
                        <a:latin typeface="Cambria Math" panose="02040503050406030204" pitchFamily="18" charset="0"/>
                        <a:cs typeface="Calibri" panose="020F0502020204030204" pitchFamily="34" charset="0"/>
                      </a:rPr>
                      <m:t>𝑥</m:t>
                    </m:r>
                  </m:oMath>
                </a14:m>
                <a:r>
                  <a:rPr lang="fr-FR" sz="2000" dirty="0">
                    <a:latin typeface="Calibri" panose="020F0502020204030204" pitchFamily="34" charset="0"/>
                    <a:cs typeface="Calibri" panose="020F0502020204030204" pitchFamily="34" charset="0"/>
                  </a:rPr>
                  <a:t> stylos à 2 DH le stylo: </a:t>
                </a:r>
              </a:p>
            </p:txBody>
          </p:sp>
        </mc:Choice>
        <mc:Fallback xmlns="">
          <p:sp>
            <p:nvSpPr>
              <p:cNvPr id="3" name="ZoneTexte 2"/>
              <p:cNvSpPr txBox="1">
                <a:spLocks noRot="1" noChangeAspect="1" noMove="1" noResize="1" noEditPoints="1" noAdjustHandles="1" noChangeArrowheads="1" noChangeShapeType="1" noTextEdit="1"/>
              </p:cNvSpPr>
              <p:nvPr/>
            </p:nvSpPr>
            <p:spPr>
              <a:xfrm>
                <a:off x="1681018" y="1656499"/>
                <a:ext cx="7980218" cy="400110"/>
              </a:xfrm>
              <a:prstGeom prst="rect">
                <a:avLst/>
              </a:prstGeom>
              <a:blipFill>
                <a:blip r:embed="rId3"/>
                <a:stretch>
                  <a:fillRect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ZoneTexte 5"/>
              <p:cNvSpPr txBox="1"/>
              <p:nvPr/>
            </p:nvSpPr>
            <p:spPr>
              <a:xfrm>
                <a:off x="1274617" y="2327564"/>
                <a:ext cx="9356437"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L’expression littérale de la fonction qui exprime la relation entre le montant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à payer par Lina en fonction du nombre </a:t>
                </a:r>
                <a14:m>
                  <m:oMath xmlns:m="http://schemas.openxmlformats.org/officeDocument/2006/math">
                    <m:r>
                      <a:rPr lang="fr-FR" sz="2000" i="1" dirty="0" smtClean="0">
                        <a:solidFill>
                          <a:schemeClr val="accent1"/>
                        </a:solidFill>
                        <a:latin typeface="Cambria Math" panose="02040503050406030204" pitchFamily="18" charset="0"/>
                        <a:cs typeface="Calibri" panose="020F0502020204030204" pitchFamily="34" charset="0"/>
                      </a:rPr>
                      <m:t>𝑥</m:t>
                    </m:r>
                  </m:oMath>
                </a14:m>
                <a:r>
                  <a:rPr lang="fr-FR" sz="2000" dirty="0">
                    <a:latin typeface="Calibri" panose="020F0502020204030204" pitchFamily="34" charset="0"/>
                    <a:cs typeface="Calibri" panose="020F0502020204030204" pitchFamily="34" charset="0"/>
                  </a:rPr>
                  <a:t> de stylos est:</a:t>
                </a:r>
              </a:p>
            </p:txBody>
          </p:sp>
        </mc:Choice>
        <mc:Fallback xmlns="">
          <p:sp>
            <p:nvSpPr>
              <p:cNvPr id="6" name="ZoneTexte 5"/>
              <p:cNvSpPr txBox="1">
                <a:spLocks noRot="1" noChangeAspect="1" noMove="1" noResize="1" noEditPoints="1" noAdjustHandles="1" noChangeArrowheads="1" noChangeShapeType="1" noTextEdit="1"/>
              </p:cNvSpPr>
              <p:nvPr/>
            </p:nvSpPr>
            <p:spPr>
              <a:xfrm>
                <a:off x="1274617" y="2327564"/>
                <a:ext cx="9356437" cy="707886"/>
              </a:xfrm>
              <a:prstGeom prst="rect">
                <a:avLst/>
              </a:prstGeom>
              <a:blipFill>
                <a:blip r:embed="rId4"/>
                <a:stretch>
                  <a:fillRect l="-651" t="-5172" r="-1238"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793599" y="4842970"/>
                <a:ext cx="2533195" cy="707886"/>
              </a:xfrm>
              <a:prstGeom prst="rect">
                <a:avLst/>
              </a:prstGeom>
              <a:solidFill>
                <a:schemeClr val="bg1">
                  <a:lumMod val="50000"/>
                </a:schemeClr>
              </a:solidFill>
              <a:ln>
                <a:noFill/>
              </a:ln>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solidFill>
                            <a:srgbClr val="FF0000"/>
                          </a:solidFill>
                          <a:latin typeface="Cambria Math" panose="02040503050406030204" pitchFamily="18" charset="0"/>
                          <a:cs typeface="Calibri" panose="020F0502020204030204" pitchFamily="34" charset="0"/>
                        </a:rPr>
                        <m:t>𝑦</m:t>
                      </m:r>
                      <m:r>
                        <a:rPr lang="fr-FR" sz="2000" b="0" i="1" smtClean="0">
                          <a:latin typeface="Cambria Math" panose="02040503050406030204" pitchFamily="18" charset="0"/>
                          <a:cs typeface="Calibri" panose="020F0502020204030204" pitchFamily="34" charset="0"/>
                        </a:rPr>
                        <m:t>=3</m:t>
                      </m:r>
                      <m:r>
                        <a:rPr lang="fr-FR" sz="2000" b="0" i="1" smtClean="0">
                          <a:solidFill>
                            <a:schemeClr val="accent1"/>
                          </a:solidFill>
                          <a:latin typeface="Cambria Math" panose="02040503050406030204" pitchFamily="18" charset="0"/>
                          <a:cs typeface="Calibri" panose="020F0502020204030204" pitchFamily="34" charset="0"/>
                        </a:rPr>
                        <m:t>𝑥</m:t>
                      </m:r>
                      <m:r>
                        <a:rPr lang="fr-FR" sz="2000" b="0" i="1" smtClean="0">
                          <a:latin typeface="Cambria Math" panose="02040503050406030204" pitchFamily="18" charset="0"/>
                          <a:cs typeface="Calibri" panose="020F0502020204030204" pitchFamily="34" charset="0"/>
                        </a:rPr>
                        <m:t>+2</m:t>
                      </m:r>
                    </m:oMath>
                  </m:oMathPara>
                </a14:m>
                <a:endParaRPr lang="fr-FR" sz="2000" b="0" dirty="0">
                  <a:latin typeface="Calibri" panose="020F0502020204030204" pitchFamily="34" charset="0"/>
                  <a:cs typeface="Calibri" panose="020F0502020204030204" pitchFamily="34" charset="0"/>
                </a:endParaRPr>
              </a:p>
              <a:p>
                <a:pPr algn="l"/>
                <a:endParaRPr lang="fr-FR" sz="2000" dirty="0">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793599" y="4842970"/>
                <a:ext cx="2533195" cy="707886"/>
              </a:xfrm>
              <a:prstGeom prst="rect">
                <a:avLst/>
              </a:prstGeom>
              <a:blipFill>
                <a:blip r:embed="rId5"/>
                <a:stretch>
                  <a:fillRect/>
                </a:stretch>
              </a:blipFill>
              <a:ln>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p:cNvSpPr txBox="1"/>
              <p:nvPr/>
            </p:nvSpPr>
            <p:spPr>
              <a:xfrm>
                <a:off x="5107710" y="4889137"/>
                <a:ext cx="2638197" cy="707886"/>
              </a:xfrm>
              <a:prstGeom prst="rect">
                <a:avLst/>
              </a:prstGeom>
              <a:solidFill>
                <a:schemeClr val="bg1">
                  <a:lumMod val="50000"/>
                </a:schemeClr>
              </a:solidFill>
              <a:ln>
                <a:noFill/>
              </a:ln>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solidFill>
                            <a:srgbClr val="FF0000"/>
                          </a:solidFill>
                          <a:latin typeface="Cambria Math" panose="02040503050406030204" pitchFamily="18" charset="0"/>
                          <a:cs typeface="Calibri" panose="020F0502020204030204" pitchFamily="34" charset="0"/>
                        </a:rPr>
                        <m:t>𝑦</m:t>
                      </m:r>
                      <m:r>
                        <a:rPr lang="fr-FR" sz="2000" b="0" i="1" smtClean="0">
                          <a:latin typeface="Cambria Math" panose="02040503050406030204" pitchFamily="18" charset="0"/>
                          <a:cs typeface="Calibri" panose="020F0502020204030204" pitchFamily="34" charset="0"/>
                        </a:rPr>
                        <m:t>=</m:t>
                      </m:r>
                      <m:r>
                        <a:rPr lang="fr-FR" sz="2000" i="1" smtClean="0">
                          <a:latin typeface="Cambria Math" panose="02040503050406030204" pitchFamily="18" charset="0"/>
                          <a:cs typeface="Calibri" panose="020F0502020204030204" pitchFamily="34" charset="0"/>
                        </a:rPr>
                        <m:t>2</m:t>
                      </m:r>
                      <m:r>
                        <a:rPr lang="fr-FR" sz="2000" b="0" i="1" smtClean="0">
                          <a:solidFill>
                            <a:schemeClr val="accent1"/>
                          </a:solidFill>
                          <a:latin typeface="Cambria Math" panose="02040503050406030204" pitchFamily="18" charset="0"/>
                          <a:cs typeface="Calibri" panose="020F0502020204030204" pitchFamily="34" charset="0"/>
                        </a:rPr>
                        <m:t>𝑥</m:t>
                      </m:r>
                      <m:r>
                        <a:rPr lang="fr-FR" sz="2000" b="0" i="1" smtClean="0">
                          <a:latin typeface="Cambria Math" panose="02040503050406030204" pitchFamily="18" charset="0"/>
                          <a:cs typeface="Calibri" panose="020F0502020204030204" pitchFamily="34" charset="0"/>
                        </a:rPr>
                        <m:t>+3</m:t>
                      </m:r>
                    </m:oMath>
                  </m:oMathPara>
                </a14:m>
                <a:endParaRPr lang="fr-FR" sz="2000" dirty="0">
                  <a:latin typeface="Calibri" panose="020F0502020204030204" pitchFamily="34" charset="0"/>
                  <a:cs typeface="Calibri" panose="020F0502020204030204" pitchFamily="34" charset="0"/>
                </a:endParaRPr>
              </a:p>
              <a:p>
                <a:pPr algn="l"/>
                <a:endParaRPr lang="fr-FR" sz="2000" dirty="0">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5107710" y="4889137"/>
                <a:ext cx="2638197" cy="707886"/>
              </a:xfrm>
              <a:prstGeom prst="rect">
                <a:avLst/>
              </a:prstGeom>
              <a:blipFill>
                <a:blip r:embed="rId6"/>
                <a:stretch>
                  <a:fillRect/>
                </a:stretch>
              </a:blipFill>
              <a:ln>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8728363" y="4770613"/>
                <a:ext cx="2419926" cy="707886"/>
              </a:xfrm>
              <a:prstGeom prst="rect">
                <a:avLst/>
              </a:prstGeom>
              <a:solidFill>
                <a:schemeClr val="bg1">
                  <a:lumMod val="50000"/>
                </a:schemeClr>
              </a:solidFill>
              <a:ln>
                <a:noFill/>
              </a:ln>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solidFill>
                            <a:srgbClr val="FF0000"/>
                          </a:solidFill>
                          <a:latin typeface="Cambria Math" panose="02040503050406030204" pitchFamily="18" charset="0"/>
                          <a:cs typeface="Calibri" panose="020F0502020204030204" pitchFamily="34" charset="0"/>
                        </a:rPr>
                        <m:t>𝑦</m:t>
                      </m:r>
                      <m:r>
                        <a:rPr lang="fr-FR" sz="2000" b="0" i="1" smtClean="0">
                          <a:latin typeface="Cambria Math" panose="02040503050406030204" pitchFamily="18" charset="0"/>
                          <a:cs typeface="Calibri" panose="020F0502020204030204" pitchFamily="34" charset="0"/>
                        </a:rPr>
                        <m:t>=</m:t>
                      </m:r>
                      <m:r>
                        <a:rPr lang="fr-FR" sz="2000" i="1" smtClean="0">
                          <a:latin typeface="Cambria Math" panose="02040503050406030204" pitchFamily="18" charset="0"/>
                          <a:cs typeface="Calibri" panose="020F0502020204030204" pitchFamily="34" charset="0"/>
                        </a:rPr>
                        <m:t>2</m:t>
                      </m:r>
                      <m:r>
                        <a:rPr lang="fr-FR" sz="2000" b="0" i="1" smtClean="0">
                          <a:solidFill>
                            <a:schemeClr val="accent1"/>
                          </a:solidFill>
                          <a:latin typeface="Cambria Math" panose="02040503050406030204" pitchFamily="18" charset="0"/>
                          <a:cs typeface="Calibri" panose="020F0502020204030204" pitchFamily="34" charset="0"/>
                        </a:rPr>
                        <m:t>𝑥</m:t>
                      </m:r>
                      <m:r>
                        <a:rPr lang="fr-FR" sz="2000" b="0" i="1" smtClean="0">
                          <a:latin typeface="Cambria Math" panose="02040503050406030204" pitchFamily="18" charset="0"/>
                          <a:cs typeface="Calibri" panose="020F0502020204030204" pitchFamily="34" charset="0"/>
                        </a:rPr>
                        <m:t>−3</m:t>
                      </m:r>
                    </m:oMath>
                  </m:oMathPara>
                </a14:m>
                <a:endParaRPr lang="fr-FR" sz="2000" dirty="0">
                  <a:latin typeface="Calibri" panose="020F0502020204030204" pitchFamily="34" charset="0"/>
                  <a:cs typeface="Calibri" panose="020F0502020204030204" pitchFamily="34" charset="0"/>
                </a:endParaRPr>
              </a:p>
              <a:p>
                <a:pPr algn="l"/>
                <a:endParaRPr lang="fr-FR" sz="2000" dirty="0">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8728363" y="4770613"/>
                <a:ext cx="2419926" cy="707886"/>
              </a:xfrm>
              <a:prstGeom prst="rect">
                <a:avLst/>
              </a:prstGeom>
              <a:blipFill>
                <a:blip r:embed="rId7"/>
                <a:stretch>
                  <a:fillRect/>
                </a:stretch>
              </a:blipFill>
              <a:ln>
                <a:noFill/>
              </a:ln>
            </p:spPr>
            <p:txBody>
              <a:bodyPr/>
              <a:lstStyle/>
              <a:p>
                <a:r>
                  <a:rPr lang="fr-FR">
                    <a:noFill/>
                  </a:rPr>
                  <a:t> </a:t>
                </a:r>
              </a:p>
            </p:txBody>
          </p:sp>
        </mc:Fallback>
      </mc:AlternateContent>
      <p:sp>
        <p:nvSpPr>
          <p:cNvPr id="16" name="ZoneTexte 15"/>
          <p:cNvSpPr txBox="1"/>
          <p:nvPr/>
        </p:nvSpPr>
        <p:spPr>
          <a:xfrm>
            <a:off x="1126836" y="3371273"/>
            <a:ext cx="420254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Choisissez la bonne réponse:</a:t>
            </a:r>
          </a:p>
        </p:txBody>
      </p:sp>
    </p:spTree>
    <p:extLst>
      <p:ext uri="{BB962C8B-B14F-4D97-AF65-F5344CB8AC3E}">
        <p14:creationId xmlns:p14="http://schemas.microsoft.com/office/powerpoint/2010/main" val="2238243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10420" y="176209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a:solidFill>
                  <a:schemeClr val="bg1">
                    <a:lumMod val="50000"/>
                  </a:schemeClr>
                </a:solidFill>
              </a:rPr>
              <a:t>Consolidation</a:t>
            </a:r>
            <a:endParaRPr lang="fr-FR" sz="2000" b="1" dirty="0">
              <a:solidFill>
                <a:schemeClr val="bg1">
                  <a:lumMod val="50000"/>
                </a:schemeClr>
              </a:solidFil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endParaRPr lang="fr-FR" sz="2000" b="1" dirty="0">
              <a:solidFill>
                <a:schemeClr val="bg1">
                  <a:lumMod val="50000"/>
                </a:schemeClr>
              </a:solidFill>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50000"/>
                  </a:schemeClr>
                </a:solidFill>
                <a:sym typeface="Arial"/>
              </a:rPr>
              <a:t>C10</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06929" y="277398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50000"/>
                  </a:schemeClr>
                </a:solidFill>
                <a:latin typeface="Arial" panose="020B0604020202020204" pitchFamily="34" charset="0"/>
                <a:cs typeface="Arial" panose="020B0604020202020204" pitchFamily="34" charset="0"/>
                <a:sym typeface="Arial"/>
              </a:rPr>
              <a:t>C9</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65000"/>
                  </a:schemeClr>
                </a:solidFill>
                <a:latin typeface="Arial" panose="020B0604020202020204" pitchFamily="34" charset="0"/>
                <a:cs typeface="Arial" panose="020B0604020202020204" pitchFamily="34" charset="0"/>
                <a:sym typeface="Arial"/>
              </a:rPr>
              <a:t>C8</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t>Reconnaitre la notion de fonction </a:t>
            </a:r>
            <a:endParaRPr lang="fr-FR" sz="2000" b="1" dirty="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a:solidFill>
                  <a:schemeClr val="bg1">
                    <a:lumMod val="50000"/>
                  </a:schemeClr>
                </a:solidFill>
              </a:rPr>
              <a:t>Consolidation</a:t>
            </a:r>
            <a:endParaRPr lang="fr-FR" sz="2000" b="1" dirty="0">
              <a:solidFill>
                <a:schemeClr val="bg1">
                  <a:lumMod val="50000"/>
                </a:schemeClr>
              </a:solidFil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010420" y="2727982"/>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a:solidFill>
                  <a:schemeClr val="bg1">
                    <a:lumMod val="50000"/>
                  </a:schemeClr>
                </a:solidFill>
              </a:rPr>
              <a:t>Consolidation</a:t>
            </a:r>
            <a:endParaRPr lang="fr-FR" sz="2000" b="1" dirty="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a:solidFill>
                  <a:schemeClr val="bg1">
                    <a:lumMod val="50000"/>
                  </a:schemeClr>
                </a:solidFill>
              </a:rPr>
              <a:t>Reconnaître le repère dans le plan </a:t>
            </a:r>
            <a:endParaRPr lang="fr-FR" sz="2000" b="1" dirty="0">
              <a:solidFill>
                <a:schemeClr val="bg1">
                  <a:lumMod val="50000"/>
                </a:schemeClr>
              </a:solidFil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588655" y="1124515"/>
            <a:ext cx="936005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Leçon</a:t>
            </a:r>
            <a:r>
              <a:rPr lang="en-US" dirty="0"/>
              <a:t> 12:         </a:t>
            </a:r>
            <a:r>
              <a:rPr lang="fr-FR" dirty="0"/>
              <a:t>Fonctions et proportionnalité</a:t>
            </a:r>
            <a:endParaRPr lang="fr-FR" dirty="0">
              <a:solidFill>
                <a:prstClr val="white"/>
              </a:solidFill>
              <a:latin typeface="Arial" panose="020B0604020202020204" pitchFamily="34" charset="0"/>
              <a:cs typeface="Arial" panose="020B0604020202020204" pitchFamily="34" charset="0"/>
              <a:sym typeface="Arial"/>
            </a:endParaRPr>
          </a:p>
          <a:p>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b="1" dirty="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algn="ctr">
              <a:defRPr sz="2000" b="1">
                <a:solidFill>
                  <a:schemeClr val="bg1">
                    <a:lumMod val="50000"/>
                  </a:schemeClr>
                </a:solidFill>
              </a:defRPr>
            </a:lvl1pPr>
          </a:lstStyle>
          <a:p>
            <a:r>
              <a:rPr lang="fr-FR" dirty="0">
                <a:solidFill>
                  <a:schemeClr val="tx1"/>
                </a:solidFill>
                <a:sym typeface="Arial"/>
              </a:rPr>
              <a:t>Tâche 2</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chemeClr val="bg1">
                  <a:lumMod val="65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50000"/>
                  </a:schemeClr>
                </a:solidFill>
                <a:sym typeface="Arial"/>
              </a:rPr>
              <a:t>Tâche 1</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La variable est le nombre de stylos </a:t>
                </a:r>
                <a14:m>
                  <m:oMath xmlns:m="http://schemas.openxmlformats.org/officeDocument/2006/math">
                    <m:r>
                      <a:rPr lang="fr-FR" i="1" dirty="0" smtClean="0">
                        <a:latin typeface="Cambria Math" panose="02040503050406030204" pitchFamily="18" charset="0"/>
                      </a:rPr>
                      <m:t>𝑥</m:t>
                    </m:r>
                  </m:oMath>
                </a14:m>
                <a:r>
                  <a:rPr lang="fr-FR" dirty="0"/>
                  <a:t> et le montant à payer est </a:t>
                </a:r>
                <a14:m>
                  <m:oMath xmlns:m="http://schemas.openxmlformats.org/officeDocument/2006/math">
                    <m:r>
                      <a:rPr lang="fr-FR" i="1" dirty="0" smtClean="0">
                        <a:latin typeface="Cambria Math" panose="02040503050406030204" pitchFamily="18" charset="0"/>
                      </a:rPr>
                      <m:t>𝑦</m:t>
                    </m:r>
                    <m:r>
                      <a:rPr lang="fr-FR" i="1" dirty="0" smtClean="0">
                        <a:latin typeface="Cambria Math" panose="02040503050406030204" pitchFamily="18" charset="0"/>
                      </a:rPr>
                      <m:t>.</m:t>
                    </m:r>
                  </m:oMath>
                </a14:m>
                <a:r>
                  <a:rPr lang="fr-FR" dirty="0"/>
                  <a:t> On écrit </a:t>
                </a:r>
                <a14:m>
                  <m:oMath xmlns:m="http://schemas.openxmlformats.org/officeDocument/2006/math">
                    <m:r>
                      <a:rPr lang="fr-FR" i="1" dirty="0" smtClean="0">
                        <a:latin typeface="Cambria Math" panose="02040503050406030204" pitchFamily="18" charset="0"/>
                      </a:rPr>
                      <m:t>𝑦</m:t>
                    </m:r>
                  </m:oMath>
                </a14:m>
                <a:r>
                  <a:rPr lang="fr-FR" dirty="0"/>
                  <a:t> en fonction de </a:t>
                </a:r>
                <a14:m>
                  <m:oMath xmlns:m="http://schemas.openxmlformats.org/officeDocument/2006/math">
                    <m:r>
                      <a:rPr lang="fr-FR" i="1" dirty="0" smtClean="0">
                        <a:latin typeface="Cambria Math" panose="02040503050406030204" pitchFamily="18" charset="0"/>
                      </a:rPr>
                      <m:t>𝑥</m:t>
                    </m:r>
                  </m:oMath>
                </a14:m>
                <a:r>
                  <a:rPr lang="fr-FR" dirty="0"/>
                  <a:t>.</a:t>
                </a:r>
              </a:p>
            </p:txBody>
          </p:sp>
        </mc:Choice>
        <mc:Fallback xmlns="">
          <p:sp>
            <p:nvSpPr>
              <p:cNvPr id="2" name="Titre 1">
                <a:extLst>
                  <a:ext uri="{FF2B5EF4-FFF2-40B4-BE49-F238E27FC236}">
                    <a16:creationId xmlns:a16="http://schemas.microsoft.com/office/drawing/2014/main" id="{68666108-1734-7F75-220F-8890543876B6}"/>
                  </a:ext>
                </a:extLst>
              </p:cNvPr>
              <p:cNvSpPr>
                <a:spLocks noGrp="1" noRot="1" noChangeAspect="1" noMove="1" noResize="1" noEditPoints="1" noAdjustHandles="1" noChangeArrowheads="1" noChangeShapeType="1" noTextEdit="1"/>
              </p:cNvSpPr>
              <p:nvPr>
                <p:ph type="title"/>
              </p:nvPr>
            </p:nvSpPr>
            <p:spPr>
              <a:xfrm>
                <a:off x="935304" y="318293"/>
                <a:ext cx="10372033" cy="392907"/>
              </a:xfrm>
              <a:blipFill>
                <a:blip r:embed="rId2"/>
                <a:stretch>
                  <a:fillRect l="-294" b="-9231"/>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et explique comment exprimer y en fonction de x et désigne la variable.</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431495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8" name="ZoneTexte 7"/>
              <p:cNvSpPr txBox="1"/>
              <p:nvPr/>
            </p:nvSpPr>
            <p:spPr>
              <a:xfrm>
                <a:off x="1681018" y="1656499"/>
                <a:ext cx="7980218" cy="400110"/>
              </a:xfrm>
              <a:prstGeom prst="rect">
                <a:avLst/>
              </a:prstGeom>
              <a:solidFill>
                <a:schemeClr val="tx2">
                  <a:lumMod val="25000"/>
                  <a:lumOff val="75000"/>
                </a:schemeClr>
              </a:solidFill>
            </p:spPr>
            <p:txBody>
              <a:bodyPr wrap="square" rtlCol="0">
                <a:spAutoFit/>
              </a:bodyPr>
              <a:lstStyle/>
              <a:p>
                <a:pPr algn="ctr"/>
                <a:r>
                  <a:rPr lang="fr-FR" sz="2000" dirty="0">
                    <a:latin typeface="Calibri" panose="020F0502020204030204" pitchFamily="34" charset="0"/>
                    <a:cs typeface="Calibri" panose="020F0502020204030204" pitchFamily="34" charset="0"/>
                  </a:rPr>
                  <a:t>Lina achète un cahier à 5DH et </a:t>
                </a:r>
                <a14:m>
                  <m:oMath xmlns:m="http://schemas.openxmlformats.org/officeDocument/2006/math">
                    <m:r>
                      <a:rPr lang="fr-FR" sz="2000" i="1" dirty="0" smtClean="0">
                        <a:latin typeface="Cambria Math" panose="02040503050406030204" pitchFamily="18" charset="0"/>
                        <a:cs typeface="Calibri" panose="020F0502020204030204" pitchFamily="34" charset="0"/>
                      </a:rPr>
                      <m:t>𝑥</m:t>
                    </m:r>
                  </m:oMath>
                </a14:m>
                <a:r>
                  <a:rPr lang="fr-FR" sz="2000" dirty="0">
                    <a:latin typeface="Calibri" panose="020F0502020204030204" pitchFamily="34" charset="0"/>
                    <a:cs typeface="Calibri" panose="020F0502020204030204" pitchFamily="34" charset="0"/>
                  </a:rPr>
                  <a:t> stylos à 2 DH le stylo: </a:t>
                </a:r>
              </a:p>
            </p:txBody>
          </p:sp>
        </mc:Choice>
        <mc:Fallback xmlns="">
          <p:sp>
            <p:nvSpPr>
              <p:cNvPr id="8" name="ZoneTexte 7"/>
              <p:cNvSpPr txBox="1">
                <a:spLocks noRot="1" noChangeAspect="1" noMove="1" noResize="1" noEditPoints="1" noAdjustHandles="1" noChangeArrowheads="1" noChangeShapeType="1" noTextEdit="1"/>
              </p:cNvSpPr>
              <p:nvPr/>
            </p:nvSpPr>
            <p:spPr>
              <a:xfrm>
                <a:off x="1681018" y="1656499"/>
                <a:ext cx="7980218" cy="400110"/>
              </a:xfrm>
              <a:prstGeom prst="rect">
                <a:avLst/>
              </a:prstGeom>
              <a:blipFill>
                <a:blip r:embed="rId4"/>
                <a:stretch>
                  <a:fillRect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p:cNvSpPr txBox="1"/>
              <p:nvPr/>
            </p:nvSpPr>
            <p:spPr>
              <a:xfrm>
                <a:off x="7998691" y="5769409"/>
                <a:ext cx="2638197" cy="707886"/>
              </a:xfrm>
              <a:prstGeom prst="rect">
                <a:avLst/>
              </a:prstGeom>
              <a:solidFill>
                <a:srgbClr val="0070C0"/>
              </a:solidFill>
              <a:ln>
                <a:noFill/>
              </a:ln>
            </p:spPr>
            <p:txBody>
              <a:bodyPr wrap="square" rtlCol="0">
                <a:spAutoFit/>
              </a:bodyPr>
              <a:lstStyle/>
              <a:p>
                <a:pPr algn="l"/>
                <a:endParaRPr lang="fr-FR" sz="2000" b="0" i="1" dirty="0">
                  <a:solidFill>
                    <a:srgbClr val="FF0000"/>
                  </a:solidFill>
                  <a:latin typeface="Cambria Math" panose="02040503050406030204" pitchFamily="18" charset="0"/>
                  <a:cs typeface="Calibri" panose="020F0502020204030204" pitchFamily="34" charset="0"/>
                </a:endParaRPr>
              </a:p>
              <a:p>
                <a:pPr algn="l"/>
                <a14:m>
                  <m:oMathPara xmlns:m="http://schemas.openxmlformats.org/officeDocument/2006/math">
                    <m:oMathParaPr>
                      <m:jc m:val="centerGroup"/>
                    </m:oMathParaPr>
                    <m:oMath xmlns:m="http://schemas.openxmlformats.org/officeDocument/2006/math">
                      <m:r>
                        <a:rPr lang="fr-FR" sz="2000" b="0" i="1" smtClean="0">
                          <a:solidFill>
                            <a:srgbClr val="FF0000"/>
                          </a:solidFill>
                          <a:latin typeface="Cambria Math" panose="02040503050406030204" pitchFamily="18" charset="0"/>
                          <a:cs typeface="Calibri" panose="020F0502020204030204" pitchFamily="34" charset="0"/>
                        </a:rPr>
                        <m:t>𝑦</m:t>
                      </m:r>
                      <m:r>
                        <a:rPr lang="fr-FR" sz="2000" b="0" i="1" smtClean="0">
                          <a:latin typeface="Cambria Math" panose="02040503050406030204" pitchFamily="18" charset="0"/>
                          <a:cs typeface="Calibri" panose="020F0502020204030204" pitchFamily="34" charset="0"/>
                        </a:rPr>
                        <m:t>=</m:t>
                      </m:r>
                      <m:r>
                        <a:rPr lang="fr-FR" sz="2000" i="1" smtClean="0">
                          <a:latin typeface="Cambria Math" panose="02040503050406030204" pitchFamily="18" charset="0"/>
                          <a:cs typeface="Calibri" panose="020F0502020204030204" pitchFamily="34" charset="0"/>
                        </a:rPr>
                        <m:t>2</m:t>
                      </m:r>
                      <m:r>
                        <a:rPr lang="fr-FR" sz="2000" b="0" i="1" smtClean="0">
                          <a:solidFill>
                            <a:schemeClr val="accent1"/>
                          </a:solidFill>
                          <a:latin typeface="Cambria Math" panose="02040503050406030204" pitchFamily="18" charset="0"/>
                          <a:cs typeface="Calibri" panose="020F0502020204030204" pitchFamily="34" charset="0"/>
                        </a:rPr>
                        <m:t>𝑥</m:t>
                      </m:r>
                      <m:r>
                        <a:rPr lang="fr-FR" sz="2000" b="0" i="1" smtClean="0">
                          <a:latin typeface="Cambria Math" panose="02040503050406030204" pitchFamily="18" charset="0"/>
                          <a:cs typeface="Calibri" panose="020F0502020204030204" pitchFamily="34" charset="0"/>
                        </a:rPr>
                        <m:t>+3</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9" name="ZoneTexte 8"/>
              <p:cNvSpPr txBox="1">
                <a:spLocks noRot="1" noChangeAspect="1" noMove="1" noResize="1" noEditPoints="1" noAdjustHandles="1" noChangeArrowheads="1" noChangeShapeType="1" noTextEdit="1"/>
              </p:cNvSpPr>
              <p:nvPr/>
            </p:nvSpPr>
            <p:spPr>
              <a:xfrm>
                <a:off x="7998691" y="5769409"/>
                <a:ext cx="2638197" cy="707886"/>
              </a:xfrm>
              <a:prstGeom prst="rect">
                <a:avLst/>
              </a:prstGeom>
              <a:blipFill>
                <a:blip r:embed="rId5"/>
                <a:stretch>
                  <a:fillRect b="-3419"/>
                </a:stretch>
              </a:blipFill>
              <a:ln>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ZoneTexte 9"/>
              <p:cNvSpPr txBox="1"/>
              <p:nvPr/>
            </p:nvSpPr>
            <p:spPr>
              <a:xfrm>
                <a:off x="1443101" y="2730864"/>
                <a:ext cx="9356437"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L’expression littérale de la fonction qui exprime la relation entre le montant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à payer par Lina en fonction de nombre </a:t>
                </a:r>
                <a14:m>
                  <m:oMath xmlns:m="http://schemas.openxmlformats.org/officeDocument/2006/math">
                    <m:r>
                      <a:rPr lang="fr-FR" sz="2000" i="1" dirty="0" smtClean="0">
                        <a:solidFill>
                          <a:schemeClr val="accent1"/>
                        </a:solidFill>
                        <a:latin typeface="Cambria Math" panose="02040503050406030204" pitchFamily="18" charset="0"/>
                        <a:cs typeface="Calibri" panose="020F0502020204030204" pitchFamily="34" charset="0"/>
                      </a:rPr>
                      <m:t>𝑥</m:t>
                    </m:r>
                  </m:oMath>
                </a14:m>
                <a:r>
                  <a:rPr lang="fr-FR" sz="2000" dirty="0">
                    <a:latin typeface="Calibri" panose="020F0502020204030204" pitchFamily="34" charset="0"/>
                    <a:cs typeface="Calibri" panose="020F0502020204030204" pitchFamily="34" charset="0"/>
                  </a:rPr>
                  <a:t> de stylos est:</a:t>
                </a:r>
              </a:p>
            </p:txBody>
          </p:sp>
        </mc:Choice>
        <mc:Fallback xmlns="">
          <p:sp>
            <p:nvSpPr>
              <p:cNvPr id="10" name="ZoneTexte 9"/>
              <p:cNvSpPr txBox="1">
                <a:spLocks noRot="1" noChangeAspect="1" noMove="1" noResize="1" noEditPoints="1" noAdjustHandles="1" noChangeArrowheads="1" noChangeShapeType="1" noTextEdit="1"/>
              </p:cNvSpPr>
              <p:nvPr/>
            </p:nvSpPr>
            <p:spPr>
              <a:xfrm>
                <a:off x="1443101" y="2730864"/>
                <a:ext cx="9356437" cy="707886"/>
              </a:xfrm>
              <a:prstGeom prst="rect">
                <a:avLst/>
              </a:prstGeom>
              <a:blipFill>
                <a:blip r:embed="rId6"/>
                <a:stretch>
                  <a:fillRect l="-717" t="-5172" r="-1173" b="-14655"/>
                </a:stretch>
              </a:blipFill>
            </p:spPr>
            <p:txBody>
              <a:bodyPr/>
              <a:lstStyle/>
              <a:p>
                <a:r>
                  <a:rPr lang="fr-FR">
                    <a:noFill/>
                  </a:rPr>
                  <a:t> </a:t>
                </a:r>
              </a:p>
            </p:txBody>
          </p:sp>
        </mc:Fallback>
      </mc:AlternateContent>
    </p:spTree>
    <p:extLst>
      <p:ext uri="{BB962C8B-B14F-4D97-AF65-F5344CB8AC3E}">
        <p14:creationId xmlns:p14="http://schemas.microsoft.com/office/powerpoint/2010/main" val="35060073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On va rappeler comment exprimer une fonction à l’aide d’un tableau. complétez</a:t>
            </a:r>
            <a:r>
              <a:rPr lang="fr-MA" dirty="0"/>
              <a:t>.</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un ou deux élèves pour justifier oralement leurs réponses</a:t>
            </a:r>
            <a:endParaRPr lang="fr-FR" dirty="0"/>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14" name="ZoneTexte 13"/>
              <p:cNvSpPr txBox="1"/>
              <p:nvPr/>
            </p:nvSpPr>
            <p:spPr>
              <a:xfrm>
                <a:off x="1681018" y="1656499"/>
                <a:ext cx="7980218" cy="400110"/>
              </a:xfrm>
              <a:prstGeom prst="rect">
                <a:avLst/>
              </a:prstGeom>
              <a:solidFill>
                <a:schemeClr val="tx2">
                  <a:lumMod val="25000"/>
                  <a:lumOff val="75000"/>
                </a:schemeClr>
              </a:solidFill>
            </p:spPr>
            <p:txBody>
              <a:bodyPr wrap="square" rtlCol="0">
                <a:spAutoFit/>
              </a:bodyPr>
              <a:lstStyle/>
              <a:p>
                <a:pPr algn="ctr"/>
                <a:r>
                  <a:rPr lang="fr-FR" sz="2000" dirty="0">
                    <a:latin typeface="Calibri" panose="020F0502020204030204" pitchFamily="34" charset="0"/>
                    <a:cs typeface="Calibri" panose="020F0502020204030204" pitchFamily="34" charset="0"/>
                  </a:rPr>
                  <a:t>Lina achète un cahier à 5DH et </a:t>
                </a:r>
                <a14:m>
                  <m:oMath xmlns:m="http://schemas.openxmlformats.org/officeDocument/2006/math">
                    <m:r>
                      <a:rPr lang="fr-FR" sz="2000" i="1" dirty="0" smtClean="0">
                        <a:latin typeface="Cambria Math" panose="02040503050406030204" pitchFamily="18" charset="0"/>
                        <a:cs typeface="Calibri" panose="020F0502020204030204" pitchFamily="34" charset="0"/>
                      </a:rPr>
                      <m:t>𝑥</m:t>
                    </m:r>
                  </m:oMath>
                </a14:m>
                <a:r>
                  <a:rPr lang="fr-FR" sz="2000" dirty="0">
                    <a:latin typeface="Calibri" panose="020F0502020204030204" pitchFamily="34" charset="0"/>
                    <a:cs typeface="Calibri" panose="020F0502020204030204" pitchFamily="34" charset="0"/>
                  </a:rPr>
                  <a:t> stylos à 2 DH le stylo: </a:t>
                </a:r>
              </a:p>
            </p:txBody>
          </p:sp>
        </mc:Choice>
        <mc:Fallback xmlns="">
          <p:sp>
            <p:nvSpPr>
              <p:cNvPr id="14" name="ZoneTexte 13"/>
              <p:cNvSpPr txBox="1">
                <a:spLocks noRot="1" noChangeAspect="1" noMove="1" noResize="1" noEditPoints="1" noAdjustHandles="1" noChangeArrowheads="1" noChangeShapeType="1" noTextEdit="1"/>
              </p:cNvSpPr>
              <p:nvPr/>
            </p:nvSpPr>
            <p:spPr>
              <a:xfrm>
                <a:off x="1681018" y="1656499"/>
                <a:ext cx="7980218" cy="400110"/>
              </a:xfrm>
              <a:prstGeom prst="rect">
                <a:avLst/>
              </a:prstGeom>
              <a:blipFill>
                <a:blip r:embed="rId3"/>
                <a:stretch>
                  <a:fillRect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graphicFrame>
            <p:nvGraphicFramePr>
              <p:cNvPr id="18" name="Tableau 17"/>
              <p:cNvGraphicFramePr>
                <a:graphicFrameLocks noGrp="1"/>
              </p:cNvGraphicFramePr>
              <p:nvPr>
                <p:extLst>
                  <p:ext uri="{D42A27DB-BD31-4B8C-83A1-F6EECF244321}">
                    <p14:modId xmlns:p14="http://schemas.microsoft.com/office/powerpoint/2010/main" val="1137335718"/>
                  </p:ext>
                </p:extLst>
              </p:nvPr>
            </p:nvGraphicFramePr>
            <p:xfrm>
              <a:off x="935304" y="3323803"/>
              <a:ext cx="9898951" cy="1010920"/>
            </p:xfrm>
            <a:graphic>
              <a:graphicData uri="http://schemas.openxmlformats.org/drawingml/2006/table">
                <a:tbl>
                  <a:tblPr firstRow="1" bandRow="1">
                    <a:tableStyleId>{5C22544A-7EE6-4342-B048-85BDC9FD1C3A}</a:tableStyleId>
                  </a:tblPr>
                  <a:tblGrid>
                    <a:gridCol w="2317253">
                      <a:extLst>
                        <a:ext uri="{9D8B030D-6E8A-4147-A177-3AD203B41FA5}">
                          <a16:colId xmlns:a16="http://schemas.microsoft.com/office/drawing/2014/main" val="88385626"/>
                        </a:ext>
                      </a:extLst>
                    </a:gridCol>
                    <a:gridCol w="1518589">
                      <a:extLst>
                        <a:ext uri="{9D8B030D-6E8A-4147-A177-3AD203B41FA5}">
                          <a16:colId xmlns:a16="http://schemas.microsoft.com/office/drawing/2014/main" val="3710089579"/>
                        </a:ext>
                      </a:extLst>
                    </a:gridCol>
                    <a:gridCol w="1583473">
                      <a:extLst>
                        <a:ext uri="{9D8B030D-6E8A-4147-A177-3AD203B41FA5}">
                          <a16:colId xmlns:a16="http://schemas.microsoft.com/office/drawing/2014/main" val="745118604"/>
                        </a:ext>
                      </a:extLst>
                    </a:gridCol>
                    <a:gridCol w="1440873">
                      <a:extLst>
                        <a:ext uri="{9D8B030D-6E8A-4147-A177-3AD203B41FA5}">
                          <a16:colId xmlns:a16="http://schemas.microsoft.com/office/drawing/2014/main" val="2963378946"/>
                        </a:ext>
                      </a:extLst>
                    </a:gridCol>
                    <a:gridCol w="1514764">
                      <a:extLst>
                        <a:ext uri="{9D8B030D-6E8A-4147-A177-3AD203B41FA5}">
                          <a16:colId xmlns:a16="http://schemas.microsoft.com/office/drawing/2014/main" val="3987401654"/>
                        </a:ext>
                      </a:extLst>
                    </a:gridCol>
                    <a:gridCol w="1523999">
                      <a:extLst>
                        <a:ext uri="{9D8B030D-6E8A-4147-A177-3AD203B41FA5}">
                          <a16:colId xmlns:a16="http://schemas.microsoft.com/office/drawing/2014/main" val="3640838392"/>
                        </a:ext>
                      </a:extLst>
                    </a:gridCol>
                  </a:tblGrid>
                  <a:tr h="370840">
                    <a:tc>
                      <a:txBody>
                        <a:bodyPr/>
                        <a:lstStyle/>
                        <a:p>
                          <a14:m>
                            <m:oMath xmlns:m="http://schemas.openxmlformats.org/officeDocument/2006/math">
                              <m:r>
                                <a:rPr lang="fr-FR" b="1" i="1" smtClean="0">
                                  <a:latin typeface="Cambria Math" panose="02040503050406030204" pitchFamily="18" charset="0"/>
                                </a:rPr>
                                <m:t>𝒙</m:t>
                              </m:r>
                            </m:oMath>
                          </a14:m>
                          <a:r>
                            <a:rPr lang="fr-FR" dirty="0"/>
                            <a:t>: nombre de stylos</a:t>
                          </a:r>
                        </a:p>
                      </a:txBody>
                      <a:tcPr/>
                    </a:tc>
                    <a:tc>
                      <a:txBody>
                        <a:bodyPr/>
                        <a:lstStyle/>
                        <a:p>
                          <a:r>
                            <a:rPr lang="fr-FR" dirty="0"/>
                            <a:t>0</a:t>
                          </a:r>
                        </a:p>
                      </a:txBody>
                      <a:tcPr/>
                    </a:tc>
                    <a:tc>
                      <a:txBody>
                        <a:bodyPr/>
                        <a:lstStyle/>
                        <a:p>
                          <a:r>
                            <a:rPr lang="fr-FR" dirty="0"/>
                            <a:t>1</a:t>
                          </a:r>
                        </a:p>
                      </a:txBody>
                      <a:tcPr/>
                    </a:tc>
                    <a:tc>
                      <a:txBody>
                        <a:bodyPr/>
                        <a:lstStyle/>
                        <a:p>
                          <a:r>
                            <a:rPr lang="fr-FR" dirty="0"/>
                            <a:t>2</a:t>
                          </a:r>
                        </a:p>
                      </a:txBody>
                      <a:tcPr/>
                    </a:tc>
                    <a:tc>
                      <a:txBody>
                        <a:bodyPr/>
                        <a:lstStyle/>
                        <a:p>
                          <a:r>
                            <a:rPr lang="fr-FR" dirty="0"/>
                            <a:t>3</a:t>
                          </a:r>
                        </a:p>
                      </a:txBody>
                      <a:tcPr/>
                    </a:tc>
                    <a:tc>
                      <a:txBody>
                        <a:bodyPr/>
                        <a:lstStyle/>
                        <a:p>
                          <a:r>
                            <a:rPr lang="fr-FR" dirty="0"/>
                            <a:t>4</a:t>
                          </a:r>
                        </a:p>
                      </a:txBody>
                      <a:tcPr/>
                    </a:tc>
                    <a:extLst>
                      <a:ext uri="{0D108BD9-81ED-4DB2-BD59-A6C34878D82A}">
                        <a16:rowId xmlns:a16="http://schemas.microsoft.com/office/drawing/2014/main" val="3958795823"/>
                      </a:ext>
                    </a:extLst>
                  </a:tr>
                  <a:tr h="370840">
                    <a:tc>
                      <a:txBody>
                        <a:bodyPr/>
                        <a:lstStyle/>
                        <a:p>
                          <a14:m>
                            <m:oMath xmlns:m="http://schemas.openxmlformats.org/officeDocument/2006/math">
                              <m:r>
                                <a:rPr lang="fr-FR" b="0" i="1" smtClean="0">
                                  <a:latin typeface="Cambria Math" panose="02040503050406030204" pitchFamily="18" charset="0"/>
                                </a:rPr>
                                <m:t>𝑦</m:t>
                              </m:r>
                              <m:r>
                                <a:rPr lang="fr-FR" b="0" i="0" smtClean="0">
                                  <a:latin typeface="Cambria Math" panose="02040503050406030204" pitchFamily="18" charset="0"/>
                                </a:rPr>
                                <m:t>:</m:t>
                              </m:r>
                            </m:oMath>
                          </a14:m>
                          <a:r>
                            <a:rPr lang="fr-FR" dirty="0"/>
                            <a:t> montant à payer</a:t>
                          </a:r>
                        </a:p>
                      </a:txBody>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×0+3=3</m:t>
                                </m:r>
                              </m:oMath>
                            </m:oMathPara>
                          </a14:m>
                          <a:endParaRPr lang="fr-FR" dirty="0"/>
                        </a:p>
                      </a:txBody>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×1+3=</m:t>
                                </m:r>
                                <m:r>
                                  <a:rPr lang="fr-FR" b="0" i="0" smtClean="0">
                                    <a:latin typeface="Cambria Math" panose="02040503050406030204" pitchFamily="18" charset="0"/>
                                    <a:ea typeface="Cambria Math" panose="02040503050406030204" pitchFamily="18" charset="0"/>
                                  </a:rPr>
                                  <m:t>…</m:t>
                                </m:r>
                              </m:oMath>
                            </m:oMathPara>
                          </a14:m>
                          <a:endParaRPr lang="fr-FR" dirty="0"/>
                        </a:p>
                      </a:txBody>
                      <a:tcPr/>
                    </a:tc>
                    <a:tc>
                      <a:txBody>
                        <a:bodyPr/>
                        <a:lstStyle/>
                        <a:p>
                          <a:r>
                            <a:rPr lang="fr-FR" dirty="0"/>
                            <a:t>…………….</a:t>
                          </a:r>
                        </a:p>
                      </a:txBody>
                      <a:tcPr/>
                    </a:tc>
                    <a:tc>
                      <a:txBody>
                        <a:bodyPr/>
                        <a:lstStyle/>
                        <a:p>
                          <a:r>
                            <a:rPr lang="fr-FR" dirty="0"/>
                            <a:t>……………………</a:t>
                          </a:r>
                        </a:p>
                      </a:txBody>
                      <a:tcPr/>
                    </a:tc>
                    <a:tc>
                      <a:txBody>
                        <a:bodyPr/>
                        <a:lstStyle/>
                        <a:p>
                          <a:r>
                            <a:rPr lang="fr-FR" dirty="0"/>
                            <a:t>……………..</a:t>
                          </a:r>
                        </a:p>
                      </a:txBody>
                      <a:tcPr/>
                    </a:tc>
                    <a:extLst>
                      <a:ext uri="{0D108BD9-81ED-4DB2-BD59-A6C34878D82A}">
                        <a16:rowId xmlns:a16="http://schemas.microsoft.com/office/drawing/2014/main" val="1536730155"/>
                      </a:ext>
                    </a:extLst>
                  </a:tr>
                </a:tbl>
              </a:graphicData>
            </a:graphic>
          </p:graphicFrame>
        </mc:Choice>
        <mc:Fallback xmlns="">
          <p:graphicFrame>
            <p:nvGraphicFramePr>
              <p:cNvPr id="18" name="Tableau 17"/>
              <p:cNvGraphicFramePr>
                <a:graphicFrameLocks noGrp="1"/>
              </p:cNvGraphicFramePr>
              <p:nvPr>
                <p:extLst>
                  <p:ext uri="{D42A27DB-BD31-4B8C-83A1-F6EECF244321}">
                    <p14:modId xmlns:p14="http://schemas.microsoft.com/office/powerpoint/2010/main" val="1137335718"/>
                  </p:ext>
                </p:extLst>
              </p:nvPr>
            </p:nvGraphicFramePr>
            <p:xfrm>
              <a:off x="935304" y="3323803"/>
              <a:ext cx="9898951" cy="1010920"/>
            </p:xfrm>
            <a:graphic>
              <a:graphicData uri="http://schemas.openxmlformats.org/drawingml/2006/table">
                <a:tbl>
                  <a:tblPr firstRow="1" bandRow="1">
                    <a:tableStyleId>{5C22544A-7EE6-4342-B048-85BDC9FD1C3A}</a:tableStyleId>
                  </a:tblPr>
                  <a:tblGrid>
                    <a:gridCol w="2317253">
                      <a:extLst>
                        <a:ext uri="{9D8B030D-6E8A-4147-A177-3AD203B41FA5}">
                          <a16:colId xmlns:a16="http://schemas.microsoft.com/office/drawing/2014/main" val="88385626"/>
                        </a:ext>
                      </a:extLst>
                    </a:gridCol>
                    <a:gridCol w="1518589">
                      <a:extLst>
                        <a:ext uri="{9D8B030D-6E8A-4147-A177-3AD203B41FA5}">
                          <a16:colId xmlns:a16="http://schemas.microsoft.com/office/drawing/2014/main" val="3710089579"/>
                        </a:ext>
                      </a:extLst>
                    </a:gridCol>
                    <a:gridCol w="1583473">
                      <a:extLst>
                        <a:ext uri="{9D8B030D-6E8A-4147-A177-3AD203B41FA5}">
                          <a16:colId xmlns:a16="http://schemas.microsoft.com/office/drawing/2014/main" val="745118604"/>
                        </a:ext>
                      </a:extLst>
                    </a:gridCol>
                    <a:gridCol w="1440873">
                      <a:extLst>
                        <a:ext uri="{9D8B030D-6E8A-4147-A177-3AD203B41FA5}">
                          <a16:colId xmlns:a16="http://schemas.microsoft.com/office/drawing/2014/main" val="2963378946"/>
                        </a:ext>
                      </a:extLst>
                    </a:gridCol>
                    <a:gridCol w="1514764">
                      <a:extLst>
                        <a:ext uri="{9D8B030D-6E8A-4147-A177-3AD203B41FA5}">
                          <a16:colId xmlns:a16="http://schemas.microsoft.com/office/drawing/2014/main" val="3987401654"/>
                        </a:ext>
                      </a:extLst>
                    </a:gridCol>
                    <a:gridCol w="1523999">
                      <a:extLst>
                        <a:ext uri="{9D8B030D-6E8A-4147-A177-3AD203B41FA5}">
                          <a16:colId xmlns:a16="http://schemas.microsoft.com/office/drawing/2014/main" val="3640838392"/>
                        </a:ext>
                      </a:extLst>
                    </a:gridCol>
                  </a:tblGrid>
                  <a:tr h="370840">
                    <a:tc>
                      <a:txBody>
                        <a:bodyPr/>
                        <a:lstStyle/>
                        <a:p>
                          <a:endParaRPr lang="fr-FR"/>
                        </a:p>
                      </a:txBody>
                      <a:tcPr>
                        <a:blipFill>
                          <a:blip r:embed="rId4"/>
                          <a:stretch>
                            <a:fillRect l="-263" t="-6557" r="-328684" b="-200000"/>
                          </a:stretch>
                        </a:blipFill>
                      </a:tcPr>
                    </a:tc>
                    <a:tc>
                      <a:txBody>
                        <a:bodyPr/>
                        <a:lstStyle/>
                        <a:p>
                          <a:r>
                            <a:rPr lang="fr-FR" dirty="0"/>
                            <a:t>0</a:t>
                          </a:r>
                        </a:p>
                      </a:txBody>
                      <a:tcPr/>
                    </a:tc>
                    <a:tc>
                      <a:txBody>
                        <a:bodyPr/>
                        <a:lstStyle/>
                        <a:p>
                          <a:r>
                            <a:rPr lang="fr-FR" dirty="0"/>
                            <a:t>1</a:t>
                          </a:r>
                        </a:p>
                      </a:txBody>
                      <a:tcPr/>
                    </a:tc>
                    <a:tc>
                      <a:txBody>
                        <a:bodyPr/>
                        <a:lstStyle/>
                        <a:p>
                          <a:r>
                            <a:rPr lang="fr-FR" dirty="0"/>
                            <a:t>2</a:t>
                          </a:r>
                        </a:p>
                      </a:txBody>
                      <a:tcPr/>
                    </a:tc>
                    <a:tc>
                      <a:txBody>
                        <a:bodyPr/>
                        <a:lstStyle/>
                        <a:p>
                          <a:r>
                            <a:rPr lang="fr-FR" dirty="0"/>
                            <a:t>3</a:t>
                          </a:r>
                        </a:p>
                      </a:txBody>
                      <a:tcPr/>
                    </a:tc>
                    <a:tc>
                      <a:txBody>
                        <a:bodyPr/>
                        <a:lstStyle/>
                        <a:p>
                          <a:r>
                            <a:rPr lang="fr-FR" dirty="0"/>
                            <a:t>4</a:t>
                          </a:r>
                        </a:p>
                      </a:txBody>
                      <a:tcPr/>
                    </a:tc>
                    <a:extLst>
                      <a:ext uri="{0D108BD9-81ED-4DB2-BD59-A6C34878D82A}">
                        <a16:rowId xmlns:a16="http://schemas.microsoft.com/office/drawing/2014/main" val="3958795823"/>
                      </a:ext>
                    </a:extLst>
                  </a:tr>
                  <a:tr h="640080">
                    <a:tc>
                      <a:txBody>
                        <a:bodyPr/>
                        <a:lstStyle/>
                        <a:p>
                          <a:endParaRPr lang="fr-FR"/>
                        </a:p>
                      </a:txBody>
                      <a:tcPr>
                        <a:blipFill>
                          <a:blip r:embed="rId4"/>
                          <a:stretch>
                            <a:fillRect l="-263" t="-61321" r="-328684" b="-15094"/>
                          </a:stretch>
                        </a:blipFill>
                      </a:tcPr>
                    </a:tc>
                    <a:tc>
                      <a:txBody>
                        <a:bodyPr/>
                        <a:lstStyle/>
                        <a:p>
                          <a:endParaRPr lang="fr-FR"/>
                        </a:p>
                      </a:txBody>
                      <a:tcPr>
                        <a:blipFill>
                          <a:blip r:embed="rId4"/>
                          <a:stretch>
                            <a:fillRect l="-152400" t="-61321" r="-399600" b="-15094"/>
                          </a:stretch>
                        </a:blipFill>
                      </a:tcPr>
                    </a:tc>
                    <a:tc>
                      <a:txBody>
                        <a:bodyPr/>
                        <a:lstStyle/>
                        <a:p>
                          <a:endParaRPr lang="fr-FR"/>
                        </a:p>
                      </a:txBody>
                      <a:tcPr>
                        <a:blipFill>
                          <a:blip r:embed="rId4"/>
                          <a:stretch>
                            <a:fillRect l="-242692" t="-61321" r="-284231" b="-15094"/>
                          </a:stretch>
                        </a:blipFill>
                      </a:tcPr>
                    </a:tc>
                    <a:tc>
                      <a:txBody>
                        <a:bodyPr/>
                        <a:lstStyle/>
                        <a:p>
                          <a:r>
                            <a:rPr lang="fr-FR" dirty="0"/>
                            <a:t>…………….</a:t>
                          </a:r>
                        </a:p>
                      </a:txBody>
                      <a:tcPr/>
                    </a:tc>
                    <a:tc>
                      <a:txBody>
                        <a:bodyPr/>
                        <a:lstStyle/>
                        <a:p>
                          <a:r>
                            <a:rPr lang="fr-FR" dirty="0"/>
                            <a:t>……………………</a:t>
                          </a:r>
                        </a:p>
                      </a:txBody>
                      <a:tcPr/>
                    </a:tc>
                    <a:tc>
                      <a:txBody>
                        <a:bodyPr/>
                        <a:lstStyle/>
                        <a:p>
                          <a:r>
                            <a:rPr lang="fr-FR" dirty="0"/>
                            <a:t>……………..</a:t>
                          </a:r>
                        </a:p>
                      </a:txBody>
                      <a:tcPr/>
                    </a:tc>
                    <a:extLst>
                      <a:ext uri="{0D108BD9-81ED-4DB2-BD59-A6C34878D82A}">
                        <a16:rowId xmlns:a16="http://schemas.microsoft.com/office/drawing/2014/main" val="1536730155"/>
                      </a:ext>
                    </a:extLst>
                  </a:tr>
                </a:tbl>
              </a:graphicData>
            </a:graphic>
          </p:graphicFrame>
        </mc:Fallback>
      </mc:AlternateContent>
      <p:sp>
        <p:nvSpPr>
          <p:cNvPr id="19" name="ZoneTexte 18"/>
          <p:cNvSpPr txBox="1"/>
          <p:nvPr/>
        </p:nvSpPr>
        <p:spPr>
          <a:xfrm>
            <a:off x="997146" y="2474614"/>
            <a:ext cx="379652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complétez</a:t>
            </a:r>
          </a:p>
        </p:txBody>
      </p:sp>
      <p:sp>
        <p:nvSpPr>
          <p:cNvPr id="13" name="Rectangle 12">
            <a:extLst>
              <a:ext uri="{FF2B5EF4-FFF2-40B4-BE49-F238E27FC236}">
                <a16:creationId xmlns:a16="http://schemas.microsoft.com/office/drawing/2014/main" id="{947C2704-0F06-9DB9-32FC-693A68DFFF91}"/>
              </a:ext>
            </a:extLst>
          </p:cNvPr>
          <p:cNvSpPr/>
          <p:nvPr/>
        </p:nvSpPr>
        <p:spPr>
          <a:xfrm>
            <a:off x="642026" y="1385455"/>
            <a:ext cx="10727579" cy="431495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436974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Pour chaque valeur de </a:t>
                </a:r>
                <a14:m>
                  <m:oMath xmlns:m="http://schemas.openxmlformats.org/officeDocument/2006/math">
                    <m:r>
                      <a:rPr lang="fr-FR" i="1" dirty="0" smtClean="0">
                        <a:latin typeface="Cambria Math" panose="02040503050406030204" pitchFamily="18" charset="0"/>
                      </a:rPr>
                      <m:t>𝑥</m:t>
                    </m:r>
                  </m:oMath>
                </a14:m>
                <a:r>
                  <a:rPr lang="fr-FR" dirty="0"/>
                  <a:t> on calcule la valeur de </a:t>
                </a:r>
                <a14:m>
                  <m:oMath xmlns:m="http://schemas.openxmlformats.org/officeDocument/2006/math">
                    <m:r>
                      <a:rPr lang="fr-FR" i="1" dirty="0" smtClean="0">
                        <a:latin typeface="Cambria Math" panose="02040503050406030204" pitchFamily="18" charset="0"/>
                      </a:rPr>
                      <m:t>𝑦</m:t>
                    </m:r>
                  </m:oMath>
                </a14:m>
                <a:r>
                  <a:rPr lang="fr-FR" dirty="0"/>
                  <a:t> en substituant</a:t>
                </a:r>
                <a14:m>
                  <m:oMath xmlns:m="http://schemas.openxmlformats.org/officeDocument/2006/math">
                    <m:r>
                      <a:rPr lang="fr-FR" i="1" dirty="0" smtClean="0">
                        <a:latin typeface="Cambria Math" panose="02040503050406030204" pitchFamily="18" charset="0"/>
                      </a:rPr>
                      <m:t> </m:t>
                    </m:r>
                    <m:r>
                      <a:rPr lang="fr-FR" i="1" dirty="0" smtClean="0">
                        <a:latin typeface="Cambria Math" panose="02040503050406030204" pitchFamily="18" charset="0"/>
                      </a:rPr>
                      <m:t>𝑥</m:t>
                    </m:r>
                    <m:r>
                      <a:rPr lang="fr-FR" i="1" dirty="0" smtClean="0">
                        <a:latin typeface="Cambria Math" panose="02040503050406030204" pitchFamily="18" charset="0"/>
                      </a:rPr>
                      <m:t> </m:t>
                    </m:r>
                  </m:oMath>
                </a14:m>
                <a:r>
                  <a:rPr lang="fr-FR" dirty="0"/>
                  <a:t>par sa valeur dans l’expression: </a:t>
                </a:r>
                <a14:m>
                  <m:oMath xmlns:m="http://schemas.openxmlformats.org/officeDocument/2006/math">
                    <m:r>
                      <a:rPr lang="fr-FR" i="1" dirty="0" smtClean="0">
                        <a:latin typeface="Cambria Math" panose="02040503050406030204" pitchFamily="18" charset="0"/>
                      </a:rPr>
                      <m:t>𝑦</m:t>
                    </m:r>
                    <m:r>
                      <a:rPr lang="fr-FR" i="1" dirty="0" smtClean="0">
                        <a:latin typeface="Cambria Math" panose="02040503050406030204" pitchFamily="18" charset="0"/>
                      </a:rPr>
                      <m:t>=2</m:t>
                    </m:r>
                    <m:r>
                      <a:rPr lang="fr-FR" i="1" dirty="0" smtClean="0">
                        <a:latin typeface="Cambria Math" panose="02040503050406030204" pitchFamily="18" charset="0"/>
                      </a:rPr>
                      <m:t>𝑥</m:t>
                    </m:r>
                    <m:r>
                      <a:rPr lang="fr-FR" i="1" dirty="0" smtClean="0">
                        <a:latin typeface="Cambria Math" panose="02040503050406030204" pitchFamily="18" charset="0"/>
                      </a:rPr>
                      <m:t>+3</m:t>
                    </m:r>
                  </m:oMath>
                </a14:m>
                <a:r>
                  <a:rPr lang="fr-FR" dirty="0"/>
                  <a:t>.</a:t>
                </a:r>
              </a:p>
            </p:txBody>
          </p:sp>
        </mc:Choice>
        <mc:Fallback xmlns="">
          <p:sp>
            <p:nvSpPr>
              <p:cNvPr id="2" name="Titre 1">
                <a:extLst>
                  <a:ext uri="{FF2B5EF4-FFF2-40B4-BE49-F238E27FC236}">
                    <a16:creationId xmlns:a16="http://schemas.microsoft.com/office/drawing/2014/main" id="{68666108-1734-7F75-220F-8890543876B6}"/>
                  </a:ext>
                </a:extLst>
              </p:cNvPr>
              <p:cNvSpPr>
                <a:spLocks noGrp="1" noRot="1" noChangeAspect="1" noMove="1" noResize="1" noEditPoints="1" noAdjustHandles="1" noChangeArrowheads="1" noChangeShapeType="1" noTextEdit="1"/>
              </p:cNvSpPr>
              <p:nvPr>
                <p:ph type="title"/>
              </p:nvPr>
            </p:nvSpPr>
            <p:spPr>
              <a:xfrm>
                <a:off x="935304" y="318293"/>
                <a:ext cx="10372033" cy="392907"/>
              </a:xfrm>
              <a:blipFill>
                <a:blip r:embed="rId2"/>
                <a:stretch>
                  <a:fillRect b="-9231"/>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et montre comment détermine l’abscisse et l’ordonnée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431495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8" name="ZoneTexte 7"/>
              <p:cNvSpPr txBox="1"/>
              <p:nvPr/>
            </p:nvSpPr>
            <p:spPr>
              <a:xfrm>
                <a:off x="1681018" y="1656499"/>
                <a:ext cx="7980218" cy="400110"/>
              </a:xfrm>
              <a:prstGeom prst="rect">
                <a:avLst/>
              </a:prstGeom>
              <a:solidFill>
                <a:schemeClr val="tx2">
                  <a:lumMod val="25000"/>
                  <a:lumOff val="75000"/>
                </a:schemeClr>
              </a:solidFill>
            </p:spPr>
            <p:txBody>
              <a:bodyPr wrap="square" rtlCol="0">
                <a:spAutoFit/>
              </a:bodyPr>
              <a:lstStyle/>
              <a:p>
                <a:pPr algn="ctr"/>
                <a:r>
                  <a:rPr lang="fr-FR" sz="2000" dirty="0">
                    <a:latin typeface="Calibri" panose="020F0502020204030204" pitchFamily="34" charset="0"/>
                    <a:cs typeface="Calibri" panose="020F0502020204030204" pitchFamily="34" charset="0"/>
                  </a:rPr>
                  <a:t>Lina achète un cahier à 5DH et </a:t>
                </a:r>
                <a14:m>
                  <m:oMath xmlns:m="http://schemas.openxmlformats.org/officeDocument/2006/math">
                    <m:r>
                      <a:rPr lang="fr-FR" sz="2000" i="1" dirty="0" smtClean="0">
                        <a:latin typeface="Cambria Math" panose="02040503050406030204" pitchFamily="18" charset="0"/>
                        <a:cs typeface="Calibri" panose="020F0502020204030204" pitchFamily="34" charset="0"/>
                      </a:rPr>
                      <m:t>𝑥</m:t>
                    </m:r>
                  </m:oMath>
                </a14:m>
                <a:r>
                  <a:rPr lang="fr-FR" sz="2000" dirty="0">
                    <a:latin typeface="Calibri" panose="020F0502020204030204" pitchFamily="34" charset="0"/>
                    <a:cs typeface="Calibri" panose="020F0502020204030204" pitchFamily="34" charset="0"/>
                  </a:rPr>
                  <a:t> stylos à 2 DH le stylo: </a:t>
                </a:r>
              </a:p>
            </p:txBody>
          </p:sp>
        </mc:Choice>
        <mc:Fallback xmlns="">
          <p:sp>
            <p:nvSpPr>
              <p:cNvPr id="8" name="ZoneTexte 7"/>
              <p:cNvSpPr txBox="1">
                <a:spLocks noRot="1" noChangeAspect="1" noMove="1" noResize="1" noEditPoints="1" noAdjustHandles="1" noChangeArrowheads="1" noChangeShapeType="1" noTextEdit="1"/>
              </p:cNvSpPr>
              <p:nvPr/>
            </p:nvSpPr>
            <p:spPr>
              <a:xfrm>
                <a:off x="1681018" y="1656499"/>
                <a:ext cx="7980218" cy="400110"/>
              </a:xfrm>
              <a:prstGeom prst="rect">
                <a:avLst/>
              </a:prstGeom>
              <a:blipFill>
                <a:blip r:embed="rId4"/>
                <a:stretch>
                  <a:fillRect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graphicFrame>
            <p:nvGraphicFramePr>
              <p:cNvPr id="6" name="Tableau 5"/>
              <p:cNvGraphicFramePr>
                <a:graphicFrameLocks noGrp="1"/>
              </p:cNvGraphicFramePr>
              <p:nvPr>
                <p:extLst>
                  <p:ext uri="{D42A27DB-BD31-4B8C-83A1-F6EECF244321}">
                    <p14:modId xmlns:p14="http://schemas.microsoft.com/office/powerpoint/2010/main" val="858348021"/>
                  </p:ext>
                </p:extLst>
              </p:nvPr>
            </p:nvGraphicFramePr>
            <p:xfrm>
              <a:off x="935304" y="3323803"/>
              <a:ext cx="9898951" cy="1004634"/>
            </p:xfrm>
            <a:graphic>
              <a:graphicData uri="http://schemas.openxmlformats.org/drawingml/2006/table">
                <a:tbl>
                  <a:tblPr firstRow="1" bandRow="1">
                    <a:tableStyleId>{5C22544A-7EE6-4342-B048-85BDC9FD1C3A}</a:tableStyleId>
                  </a:tblPr>
                  <a:tblGrid>
                    <a:gridCol w="2317253">
                      <a:extLst>
                        <a:ext uri="{9D8B030D-6E8A-4147-A177-3AD203B41FA5}">
                          <a16:colId xmlns:a16="http://schemas.microsoft.com/office/drawing/2014/main" val="88385626"/>
                        </a:ext>
                      </a:extLst>
                    </a:gridCol>
                    <a:gridCol w="1518589">
                      <a:extLst>
                        <a:ext uri="{9D8B030D-6E8A-4147-A177-3AD203B41FA5}">
                          <a16:colId xmlns:a16="http://schemas.microsoft.com/office/drawing/2014/main" val="3710089579"/>
                        </a:ext>
                      </a:extLst>
                    </a:gridCol>
                    <a:gridCol w="1583473">
                      <a:extLst>
                        <a:ext uri="{9D8B030D-6E8A-4147-A177-3AD203B41FA5}">
                          <a16:colId xmlns:a16="http://schemas.microsoft.com/office/drawing/2014/main" val="745118604"/>
                        </a:ext>
                      </a:extLst>
                    </a:gridCol>
                    <a:gridCol w="1440873">
                      <a:extLst>
                        <a:ext uri="{9D8B030D-6E8A-4147-A177-3AD203B41FA5}">
                          <a16:colId xmlns:a16="http://schemas.microsoft.com/office/drawing/2014/main" val="2963378946"/>
                        </a:ext>
                      </a:extLst>
                    </a:gridCol>
                    <a:gridCol w="1514764">
                      <a:extLst>
                        <a:ext uri="{9D8B030D-6E8A-4147-A177-3AD203B41FA5}">
                          <a16:colId xmlns:a16="http://schemas.microsoft.com/office/drawing/2014/main" val="3987401654"/>
                        </a:ext>
                      </a:extLst>
                    </a:gridCol>
                    <a:gridCol w="1523999">
                      <a:extLst>
                        <a:ext uri="{9D8B030D-6E8A-4147-A177-3AD203B41FA5}">
                          <a16:colId xmlns:a16="http://schemas.microsoft.com/office/drawing/2014/main" val="3640838392"/>
                        </a:ext>
                      </a:extLst>
                    </a:gridCol>
                  </a:tblGrid>
                  <a:tr h="370840">
                    <a:tc>
                      <a:txBody>
                        <a:bodyPr/>
                        <a:lstStyle/>
                        <a:p>
                          <a14:m>
                            <m:oMath xmlns:m="http://schemas.openxmlformats.org/officeDocument/2006/math">
                              <m:r>
                                <a:rPr lang="fr-FR" b="1" i="1" smtClean="0">
                                  <a:latin typeface="Cambria Math" panose="02040503050406030204" pitchFamily="18" charset="0"/>
                                </a:rPr>
                                <m:t>𝒙</m:t>
                              </m:r>
                            </m:oMath>
                          </a14:m>
                          <a:r>
                            <a:rPr lang="fr-FR" dirty="0"/>
                            <a:t>: nombre de stylos</a:t>
                          </a:r>
                        </a:p>
                      </a:txBody>
                      <a:tcPr/>
                    </a:tc>
                    <a:tc>
                      <a:txBody>
                        <a:bodyPr/>
                        <a:lstStyle/>
                        <a:p>
                          <a:r>
                            <a:rPr lang="fr-FR" dirty="0"/>
                            <a:t>0</a:t>
                          </a:r>
                        </a:p>
                      </a:txBody>
                      <a:tcPr/>
                    </a:tc>
                    <a:tc>
                      <a:txBody>
                        <a:bodyPr/>
                        <a:lstStyle/>
                        <a:p>
                          <a:r>
                            <a:rPr lang="fr-FR" dirty="0"/>
                            <a:t>1</a:t>
                          </a:r>
                        </a:p>
                      </a:txBody>
                      <a:tcPr/>
                    </a:tc>
                    <a:tc>
                      <a:txBody>
                        <a:bodyPr/>
                        <a:lstStyle/>
                        <a:p>
                          <a:r>
                            <a:rPr lang="fr-FR" dirty="0"/>
                            <a:t>2</a:t>
                          </a:r>
                        </a:p>
                      </a:txBody>
                      <a:tcPr/>
                    </a:tc>
                    <a:tc>
                      <a:txBody>
                        <a:bodyPr/>
                        <a:lstStyle/>
                        <a:p>
                          <a:r>
                            <a:rPr lang="fr-FR" dirty="0"/>
                            <a:t>3</a:t>
                          </a:r>
                        </a:p>
                      </a:txBody>
                      <a:tcPr/>
                    </a:tc>
                    <a:tc>
                      <a:txBody>
                        <a:bodyPr/>
                        <a:lstStyle/>
                        <a:p>
                          <a:r>
                            <a:rPr lang="fr-FR" dirty="0"/>
                            <a:t>4</a:t>
                          </a:r>
                        </a:p>
                      </a:txBody>
                      <a:tcPr/>
                    </a:tc>
                    <a:extLst>
                      <a:ext uri="{0D108BD9-81ED-4DB2-BD59-A6C34878D82A}">
                        <a16:rowId xmlns:a16="http://schemas.microsoft.com/office/drawing/2014/main" val="3958795823"/>
                      </a:ext>
                    </a:extLst>
                  </a:tr>
                  <a:tr h="370840">
                    <a:tc>
                      <a:txBody>
                        <a:bodyPr/>
                        <a:lstStyle/>
                        <a:p>
                          <a14:m>
                            <m:oMath xmlns:m="http://schemas.openxmlformats.org/officeDocument/2006/math">
                              <m:r>
                                <a:rPr lang="fr-FR" b="0" i="1" smtClean="0">
                                  <a:latin typeface="Cambria Math" panose="02040503050406030204" pitchFamily="18" charset="0"/>
                                </a:rPr>
                                <m:t>𝑦</m:t>
                              </m:r>
                              <m:r>
                                <a:rPr lang="fr-FR" b="0" i="0" smtClean="0">
                                  <a:latin typeface="Cambria Math" panose="02040503050406030204" pitchFamily="18" charset="0"/>
                                </a:rPr>
                                <m:t>:</m:t>
                              </m:r>
                            </m:oMath>
                          </a14:m>
                          <a:r>
                            <a:rPr lang="fr-FR" dirty="0"/>
                            <a:t> montant à payer</a:t>
                          </a:r>
                        </a:p>
                      </a:txBody>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m:t>
                                </m:r>
                                <m:r>
                                  <a:rPr lang="fr-FR" b="0" i="1" smtClean="0">
                                    <a:solidFill>
                                      <a:schemeClr val="tx2">
                                        <a:lumMod val="50000"/>
                                        <a:lumOff val="50000"/>
                                      </a:schemeClr>
                                    </a:solidFill>
                                    <a:latin typeface="Cambria Math" panose="02040503050406030204" pitchFamily="18" charset="0"/>
                                    <a:ea typeface="Cambria Math" panose="02040503050406030204" pitchFamily="18" charset="0"/>
                                  </a:rPr>
                                  <m:t>0</m:t>
                                </m:r>
                                <m:r>
                                  <a:rPr lang="fr-FR" b="0" i="1" smtClean="0">
                                    <a:latin typeface="Cambria Math" panose="02040503050406030204" pitchFamily="18" charset="0"/>
                                    <a:ea typeface="Cambria Math" panose="02040503050406030204" pitchFamily="18" charset="0"/>
                                  </a:rPr>
                                  <m:t>+3=</m:t>
                                </m:r>
                                <m:r>
                                  <a:rPr lang="fr-FR" b="0" i="1" smtClean="0">
                                    <a:solidFill>
                                      <a:srgbClr val="FF0000"/>
                                    </a:solidFill>
                                    <a:latin typeface="Cambria Math" panose="02040503050406030204" pitchFamily="18" charset="0"/>
                                    <a:ea typeface="Cambria Math" panose="02040503050406030204" pitchFamily="18" charset="0"/>
                                  </a:rPr>
                                  <m:t>3</m:t>
                                </m:r>
                              </m:oMath>
                            </m:oMathPara>
                          </a14:m>
                          <a:endParaRPr lang="fr-FR" dirty="0">
                            <a:solidFill>
                              <a:srgbClr val="FF0000"/>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m:t>
                                </m:r>
                                <m:r>
                                  <a:rPr lang="fr-FR" b="0" i="1" smtClean="0">
                                    <a:solidFill>
                                      <a:schemeClr val="tx2">
                                        <a:lumMod val="50000"/>
                                        <a:lumOff val="50000"/>
                                      </a:schemeClr>
                                    </a:solidFill>
                                    <a:latin typeface="Cambria Math" panose="02040503050406030204" pitchFamily="18" charset="0"/>
                                    <a:ea typeface="Cambria Math" panose="02040503050406030204" pitchFamily="18" charset="0"/>
                                  </a:rPr>
                                  <m:t>1</m:t>
                                </m:r>
                                <m:r>
                                  <a:rPr lang="fr-FR" b="0" i="1" smtClean="0">
                                    <a:latin typeface="Cambria Math" panose="02040503050406030204" pitchFamily="18" charset="0"/>
                                    <a:ea typeface="Cambria Math" panose="02040503050406030204" pitchFamily="18" charset="0"/>
                                  </a:rPr>
                                  <m:t>+3=</m:t>
                                </m:r>
                                <m:r>
                                  <a:rPr lang="fr-FR" b="0" i="0" smtClean="0">
                                    <a:solidFill>
                                      <a:srgbClr val="FF0000"/>
                                    </a:solidFill>
                                    <a:latin typeface="Cambria Math" panose="02040503050406030204" pitchFamily="18" charset="0"/>
                                    <a:ea typeface="Cambria Math" panose="02040503050406030204" pitchFamily="18" charset="0"/>
                                  </a:rPr>
                                  <m:t>5</m:t>
                                </m:r>
                              </m:oMath>
                            </m:oMathPara>
                          </a14:m>
                          <a:endParaRPr lang="fr-FR" dirty="0">
                            <a:solidFill>
                              <a:srgbClr val="FF0000"/>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m:t>
                                </m:r>
                                <m:r>
                                  <a:rPr lang="fr-FR" b="0" i="1" smtClean="0">
                                    <a:solidFill>
                                      <a:schemeClr val="tx2">
                                        <a:lumMod val="50000"/>
                                        <a:lumOff val="50000"/>
                                      </a:schemeClr>
                                    </a:solidFill>
                                    <a:latin typeface="Cambria Math" panose="02040503050406030204" pitchFamily="18" charset="0"/>
                                    <a:ea typeface="Cambria Math" panose="02040503050406030204" pitchFamily="18" charset="0"/>
                                  </a:rPr>
                                  <m:t>2</m:t>
                                </m:r>
                                <m:r>
                                  <a:rPr lang="fr-FR" b="0" i="1" smtClean="0">
                                    <a:latin typeface="Cambria Math" panose="02040503050406030204" pitchFamily="18" charset="0"/>
                                    <a:ea typeface="Cambria Math" panose="02040503050406030204" pitchFamily="18" charset="0"/>
                                  </a:rPr>
                                  <m:t>+3=</m:t>
                                </m:r>
                                <m:r>
                                  <a:rPr lang="fr-FR" b="0" i="1" smtClean="0">
                                    <a:solidFill>
                                      <a:srgbClr val="FF0000"/>
                                    </a:solidFill>
                                    <a:latin typeface="Cambria Math" panose="02040503050406030204" pitchFamily="18" charset="0"/>
                                    <a:ea typeface="Cambria Math" panose="02040503050406030204" pitchFamily="18" charset="0"/>
                                  </a:rPr>
                                  <m:t>7</m:t>
                                </m:r>
                              </m:oMath>
                            </m:oMathPara>
                          </a14:m>
                          <a:endParaRPr lang="fr-FR" dirty="0">
                            <a:solidFill>
                              <a:srgbClr val="FF0000"/>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b="0" i="1" dirty="0" smtClean="0">
                                    <a:latin typeface="Cambria Math" panose="02040503050406030204" pitchFamily="18" charset="0"/>
                                  </a:rPr>
                                  <m:t>2</m:t>
                                </m:r>
                                <m:r>
                                  <a:rPr lang="fr-FR" b="0" i="1" dirty="0" smtClean="0">
                                    <a:latin typeface="Cambria Math" panose="02040503050406030204" pitchFamily="18" charset="0"/>
                                    <a:ea typeface="Cambria Math" panose="02040503050406030204" pitchFamily="18" charset="0"/>
                                  </a:rPr>
                                  <m:t>×</m:t>
                                </m:r>
                                <m:r>
                                  <a:rPr lang="fr-FR" b="0" i="1" dirty="0" smtClean="0">
                                    <a:solidFill>
                                      <a:schemeClr val="tx2">
                                        <a:lumMod val="50000"/>
                                        <a:lumOff val="50000"/>
                                      </a:schemeClr>
                                    </a:solidFill>
                                    <a:latin typeface="Cambria Math" panose="02040503050406030204" pitchFamily="18" charset="0"/>
                                    <a:ea typeface="Cambria Math" panose="02040503050406030204" pitchFamily="18" charset="0"/>
                                  </a:rPr>
                                  <m:t>3</m:t>
                                </m:r>
                                <m:r>
                                  <a:rPr lang="fr-FR" b="0" i="1" dirty="0" smtClean="0">
                                    <a:latin typeface="Cambria Math" panose="02040503050406030204" pitchFamily="18" charset="0"/>
                                    <a:ea typeface="Cambria Math" panose="02040503050406030204" pitchFamily="18" charset="0"/>
                                  </a:rPr>
                                  <m:t>+3=</m:t>
                                </m:r>
                                <m:r>
                                  <a:rPr lang="fr-FR" b="0" i="1" dirty="0" smtClean="0">
                                    <a:solidFill>
                                      <a:srgbClr val="FF0000"/>
                                    </a:solidFill>
                                    <a:latin typeface="Cambria Math" panose="02040503050406030204" pitchFamily="18" charset="0"/>
                                    <a:ea typeface="Cambria Math" panose="02040503050406030204" pitchFamily="18" charset="0"/>
                                  </a:rPr>
                                  <m:t>9</m:t>
                                </m:r>
                              </m:oMath>
                            </m:oMathPara>
                          </a14:m>
                          <a:endParaRPr lang="fr-FR" dirty="0">
                            <a:solidFill>
                              <a:srgbClr val="FF0000"/>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m:t>
                                </m:r>
                                <m:r>
                                  <a:rPr lang="fr-FR" b="0" i="1" smtClean="0">
                                    <a:solidFill>
                                      <a:schemeClr val="tx2">
                                        <a:lumMod val="50000"/>
                                        <a:lumOff val="50000"/>
                                      </a:schemeClr>
                                    </a:solidFill>
                                    <a:latin typeface="Cambria Math" panose="02040503050406030204" pitchFamily="18" charset="0"/>
                                    <a:ea typeface="Cambria Math" panose="02040503050406030204" pitchFamily="18" charset="0"/>
                                  </a:rPr>
                                  <m:t>4</m:t>
                                </m:r>
                                <m:r>
                                  <a:rPr lang="fr-FR" b="0" i="1" smtClean="0">
                                    <a:latin typeface="Cambria Math" panose="02040503050406030204" pitchFamily="18" charset="0"/>
                                    <a:ea typeface="Cambria Math" panose="02040503050406030204" pitchFamily="18" charset="0"/>
                                  </a:rPr>
                                  <m:t>+3=</m:t>
                                </m:r>
                                <m:r>
                                  <a:rPr lang="fr-FR" b="0" i="1" smtClean="0">
                                    <a:solidFill>
                                      <a:srgbClr val="FF0000"/>
                                    </a:solidFill>
                                    <a:latin typeface="Cambria Math" panose="02040503050406030204" pitchFamily="18" charset="0"/>
                                    <a:ea typeface="Cambria Math" panose="02040503050406030204" pitchFamily="18" charset="0"/>
                                  </a:rPr>
                                  <m:t>11</m:t>
                                </m:r>
                              </m:oMath>
                            </m:oMathPara>
                          </a14:m>
                          <a:endParaRPr lang="fr-FR" dirty="0">
                            <a:solidFill>
                              <a:srgbClr val="FF0000"/>
                            </a:solidFill>
                          </a:endParaRPr>
                        </a:p>
                      </a:txBody>
                      <a:tcPr/>
                    </a:tc>
                    <a:extLst>
                      <a:ext uri="{0D108BD9-81ED-4DB2-BD59-A6C34878D82A}">
                        <a16:rowId xmlns:a16="http://schemas.microsoft.com/office/drawing/2014/main" val="1536730155"/>
                      </a:ext>
                    </a:extLst>
                  </a:tr>
                </a:tbl>
              </a:graphicData>
            </a:graphic>
          </p:graphicFrame>
        </mc:Choice>
        <mc:Fallback xmlns="">
          <p:graphicFrame>
            <p:nvGraphicFramePr>
              <p:cNvPr id="6" name="Tableau 5"/>
              <p:cNvGraphicFramePr>
                <a:graphicFrameLocks noGrp="1"/>
              </p:cNvGraphicFramePr>
              <p:nvPr>
                <p:extLst>
                  <p:ext uri="{D42A27DB-BD31-4B8C-83A1-F6EECF244321}">
                    <p14:modId xmlns:p14="http://schemas.microsoft.com/office/powerpoint/2010/main" val="858348021"/>
                  </p:ext>
                </p:extLst>
              </p:nvPr>
            </p:nvGraphicFramePr>
            <p:xfrm>
              <a:off x="935304" y="3323803"/>
              <a:ext cx="9898951" cy="1004634"/>
            </p:xfrm>
            <a:graphic>
              <a:graphicData uri="http://schemas.openxmlformats.org/drawingml/2006/table">
                <a:tbl>
                  <a:tblPr firstRow="1" bandRow="1">
                    <a:tableStyleId>{5C22544A-7EE6-4342-B048-85BDC9FD1C3A}</a:tableStyleId>
                  </a:tblPr>
                  <a:tblGrid>
                    <a:gridCol w="2317253">
                      <a:extLst>
                        <a:ext uri="{9D8B030D-6E8A-4147-A177-3AD203B41FA5}">
                          <a16:colId xmlns:a16="http://schemas.microsoft.com/office/drawing/2014/main" val="88385626"/>
                        </a:ext>
                      </a:extLst>
                    </a:gridCol>
                    <a:gridCol w="1518589">
                      <a:extLst>
                        <a:ext uri="{9D8B030D-6E8A-4147-A177-3AD203B41FA5}">
                          <a16:colId xmlns:a16="http://schemas.microsoft.com/office/drawing/2014/main" val="3710089579"/>
                        </a:ext>
                      </a:extLst>
                    </a:gridCol>
                    <a:gridCol w="1583473">
                      <a:extLst>
                        <a:ext uri="{9D8B030D-6E8A-4147-A177-3AD203B41FA5}">
                          <a16:colId xmlns:a16="http://schemas.microsoft.com/office/drawing/2014/main" val="745118604"/>
                        </a:ext>
                      </a:extLst>
                    </a:gridCol>
                    <a:gridCol w="1440873">
                      <a:extLst>
                        <a:ext uri="{9D8B030D-6E8A-4147-A177-3AD203B41FA5}">
                          <a16:colId xmlns:a16="http://schemas.microsoft.com/office/drawing/2014/main" val="2963378946"/>
                        </a:ext>
                      </a:extLst>
                    </a:gridCol>
                    <a:gridCol w="1514764">
                      <a:extLst>
                        <a:ext uri="{9D8B030D-6E8A-4147-A177-3AD203B41FA5}">
                          <a16:colId xmlns:a16="http://schemas.microsoft.com/office/drawing/2014/main" val="3987401654"/>
                        </a:ext>
                      </a:extLst>
                    </a:gridCol>
                    <a:gridCol w="1523999">
                      <a:extLst>
                        <a:ext uri="{9D8B030D-6E8A-4147-A177-3AD203B41FA5}">
                          <a16:colId xmlns:a16="http://schemas.microsoft.com/office/drawing/2014/main" val="3640838392"/>
                        </a:ext>
                      </a:extLst>
                    </a:gridCol>
                  </a:tblGrid>
                  <a:tr h="370840">
                    <a:tc>
                      <a:txBody>
                        <a:bodyPr/>
                        <a:lstStyle/>
                        <a:p>
                          <a:endParaRPr lang="fr-FR"/>
                        </a:p>
                      </a:txBody>
                      <a:tcPr>
                        <a:blipFill>
                          <a:blip r:embed="rId5"/>
                          <a:stretch>
                            <a:fillRect l="-263" t="-6557" r="-328684" b="-175410"/>
                          </a:stretch>
                        </a:blipFill>
                      </a:tcPr>
                    </a:tc>
                    <a:tc>
                      <a:txBody>
                        <a:bodyPr/>
                        <a:lstStyle/>
                        <a:p>
                          <a:r>
                            <a:rPr lang="fr-FR" dirty="0"/>
                            <a:t>0</a:t>
                          </a:r>
                        </a:p>
                      </a:txBody>
                      <a:tcPr/>
                    </a:tc>
                    <a:tc>
                      <a:txBody>
                        <a:bodyPr/>
                        <a:lstStyle/>
                        <a:p>
                          <a:r>
                            <a:rPr lang="fr-FR" dirty="0"/>
                            <a:t>1</a:t>
                          </a:r>
                        </a:p>
                      </a:txBody>
                      <a:tcPr/>
                    </a:tc>
                    <a:tc>
                      <a:txBody>
                        <a:bodyPr/>
                        <a:lstStyle/>
                        <a:p>
                          <a:r>
                            <a:rPr lang="fr-FR" dirty="0"/>
                            <a:t>2</a:t>
                          </a:r>
                        </a:p>
                      </a:txBody>
                      <a:tcPr/>
                    </a:tc>
                    <a:tc>
                      <a:txBody>
                        <a:bodyPr/>
                        <a:lstStyle/>
                        <a:p>
                          <a:r>
                            <a:rPr lang="fr-FR" dirty="0"/>
                            <a:t>3</a:t>
                          </a:r>
                        </a:p>
                      </a:txBody>
                      <a:tcPr/>
                    </a:tc>
                    <a:tc>
                      <a:txBody>
                        <a:bodyPr/>
                        <a:lstStyle/>
                        <a:p>
                          <a:r>
                            <a:rPr lang="fr-FR" dirty="0"/>
                            <a:t>4</a:t>
                          </a:r>
                        </a:p>
                      </a:txBody>
                      <a:tcPr/>
                    </a:tc>
                    <a:extLst>
                      <a:ext uri="{0D108BD9-81ED-4DB2-BD59-A6C34878D82A}">
                        <a16:rowId xmlns:a16="http://schemas.microsoft.com/office/drawing/2014/main" val="3958795823"/>
                      </a:ext>
                    </a:extLst>
                  </a:tr>
                  <a:tr h="633794">
                    <a:tc>
                      <a:txBody>
                        <a:bodyPr/>
                        <a:lstStyle/>
                        <a:p>
                          <a:endParaRPr lang="fr-FR"/>
                        </a:p>
                      </a:txBody>
                      <a:tcPr>
                        <a:blipFill>
                          <a:blip r:embed="rId5"/>
                          <a:stretch>
                            <a:fillRect l="-263" t="-61905" r="-328684" b="-1905"/>
                          </a:stretch>
                        </a:blipFill>
                      </a:tcPr>
                    </a:tc>
                    <a:tc>
                      <a:txBody>
                        <a:bodyPr/>
                        <a:lstStyle/>
                        <a:p>
                          <a:endParaRPr lang="fr-FR"/>
                        </a:p>
                      </a:txBody>
                      <a:tcPr>
                        <a:blipFill>
                          <a:blip r:embed="rId5"/>
                          <a:stretch>
                            <a:fillRect l="-152400" t="-61905" r="-399600" b="-1905"/>
                          </a:stretch>
                        </a:blipFill>
                      </a:tcPr>
                    </a:tc>
                    <a:tc>
                      <a:txBody>
                        <a:bodyPr/>
                        <a:lstStyle/>
                        <a:p>
                          <a:endParaRPr lang="fr-FR"/>
                        </a:p>
                      </a:txBody>
                      <a:tcPr>
                        <a:blipFill>
                          <a:blip r:embed="rId5"/>
                          <a:stretch>
                            <a:fillRect l="-242692" t="-61905" r="-284231" b="-1905"/>
                          </a:stretch>
                        </a:blipFill>
                      </a:tcPr>
                    </a:tc>
                    <a:tc>
                      <a:txBody>
                        <a:bodyPr/>
                        <a:lstStyle/>
                        <a:p>
                          <a:endParaRPr lang="fr-FR"/>
                        </a:p>
                      </a:txBody>
                      <a:tcPr>
                        <a:blipFill>
                          <a:blip r:embed="rId5"/>
                          <a:stretch>
                            <a:fillRect l="-377542" t="-61905" r="-213136" b="-1905"/>
                          </a:stretch>
                        </a:blipFill>
                      </a:tcPr>
                    </a:tc>
                    <a:tc>
                      <a:txBody>
                        <a:bodyPr/>
                        <a:lstStyle/>
                        <a:p>
                          <a:endParaRPr lang="fr-FR"/>
                        </a:p>
                      </a:txBody>
                      <a:tcPr>
                        <a:blipFill>
                          <a:blip r:embed="rId5"/>
                          <a:stretch>
                            <a:fillRect l="-452610" t="-61905" r="-102008" b="-1905"/>
                          </a:stretch>
                        </a:blipFill>
                      </a:tcPr>
                    </a:tc>
                    <a:tc>
                      <a:txBody>
                        <a:bodyPr/>
                        <a:lstStyle/>
                        <a:p>
                          <a:endParaRPr lang="fr-FR"/>
                        </a:p>
                      </a:txBody>
                      <a:tcPr>
                        <a:blipFill>
                          <a:blip r:embed="rId5"/>
                          <a:stretch>
                            <a:fillRect l="-550400" t="-61905" r="-1600" b="-1905"/>
                          </a:stretch>
                        </a:blipFill>
                      </a:tcPr>
                    </a:tc>
                    <a:extLst>
                      <a:ext uri="{0D108BD9-81ED-4DB2-BD59-A6C34878D82A}">
                        <a16:rowId xmlns:a16="http://schemas.microsoft.com/office/drawing/2014/main" val="1536730155"/>
                      </a:ext>
                    </a:extLst>
                  </a:tr>
                </a:tbl>
              </a:graphicData>
            </a:graphic>
          </p:graphicFrame>
        </mc:Fallback>
      </mc:AlternateContent>
      <p:sp>
        <p:nvSpPr>
          <p:cNvPr id="7" name="ZoneTexte 6"/>
          <p:cNvSpPr txBox="1"/>
          <p:nvPr/>
        </p:nvSpPr>
        <p:spPr>
          <a:xfrm>
            <a:off x="997146" y="2474614"/>
            <a:ext cx="379652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complétez</a:t>
            </a:r>
          </a:p>
        </p:txBody>
      </p:sp>
    </p:spTree>
    <p:extLst>
      <p:ext uri="{BB962C8B-B14F-4D97-AF65-F5344CB8AC3E}">
        <p14:creationId xmlns:p14="http://schemas.microsoft.com/office/powerpoint/2010/main" val="9745588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On va rappeler comment on détermine les coordonnées d’un point du graphe.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90689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graphicFrame>
            <p:nvGraphicFramePr>
              <p:cNvPr id="3" name="Tableau 2"/>
              <p:cNvGraphicFramePr>
                <a:graphicFrameLocks noGrp="1"/>
              </p:cNvGraphicFramePr>
              <p:nvPr>
                <p:extLst>
                  <p:ext uri="{D42A27DB-BD31-4B8C-83A1-F6EECF244321}">
                    <p14:modId xmlns:p14="http://schemas.microsoft.com/office/powerpoint/2010/main" val="686025797"/>
                  </p:ext>
                </p:extLst>
              </p:nvPr>
            </p:nvGraphicFramePr>
            <p:xfrm>
              <a:off x="1185840" y="2816727"/>
              <a:ext cx="9214305" cy="1107440"/>
            </p:xfrm>
            <a:graphic>
              <a:graphicData uri="http://schemas.openxmlformats.org/drawingml/2006/table">
                <a:tbl>
                  <a:tblPr firstRow="1" bandRow="1">
                    <a:tableStyleId>{5C22544A-7EE6-4342-B048-85BDC9FD1C3A}</a:tableStyleId>
                  </a:tblPr>
                  <a:tblGrid>
                    <a:gridCol w="3109069">
                      <a:extLst>
                        <a:ext uri="{9D8B030D-6E8A-4147-A177-3AD203B41FA5}">
                          <a16:colId xmlns:a16="http://schemas.microsoft.com/office/drawing/2014/main" val="2394951822"/>
                        </a:ext>
                      </a:extLst>
                    </a:gridCol>
                    <a:gridCol w="2105891">
                      <a:extLst>
                        <a:ext uri="{9D8B030D-6E8A-4147-A177-3AD203B41FA5}">
                          <a16:colId xmlns:a16="http://schemas.microsoft.com/office/drawing/2014/main" val="3388135469"/>
                        </a:ext>
                      </a:extLst>
                    </a:gridCol>
                    <a:gridCol w="1760745">
                      <a:extLst>
                        <a:ext uri="{9D8B030D-6E8A-4147-A177-3AD203B41FA5}">
                          <a16:colId xmlns:a16="http://schemas.microsoft.com/office/drawing/2014/main" val="2037785939"/>
                        </a:ext>
                      </a:extLst>
                    </a:gridCol>
                    <a:gridCol w="2238600">
                      <a:extLst>
                        <a:ext uri="{9D8B030D-6E8A-4147-A177-3AD203B41FA5}">
                          <a16:colId xmlns:a16="http://schemas.microsoft.com/office/drawing/2014/main" val="356004338"/>
                        </a:ext>
                      </a:extLst>
                    </a:gridCol>
                  </a:tblGrid>
                  <a:tr h="0">
                    <a:tc>
                      <a:txBody>
                        <a:bodyPr/>
                        <a:lstStyle/>
                        <a:p>
                          <a14:m>
                            <m:oMath xmlns:m="http://schemas.openxmlformats.org/officeDocument/2006/math">
                              <m:r>
                                <a:rPr lang="fr-FR" b="1" i="1" smtClean="0">
                                  <a:solidFill>
                                    <a:schemeClr val="tx1"/>
                                  </a:solidFill>
                                  <a:latin typeface="Cambria Math" panose="02040503050406030204" pitchFamily="18" charset="0"/>
                                </a:rPr>
                                <m:t>𝒙</m:t>
                              </m:r>
                            </m:oMath>
                          </a14:m>
                          <a:r>
                            <a:rPr lang="fr-FR" dirty="0">
                              <a:solidFill>
                                <a:schemeClr val="tx1"/>
                              </a:solidFill>
                            </a:rPr>
                            <a:t>: nombre de stylos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6393381"/>
                      </a:ext>
                    </a:extLst>
                  </a:tr>
                  <a:tr h="370840">
                    <a:tc>
                      <a:txBody>
                        <a:bodyPr/>
                        <a:lstStyle/>
                        <a:p>
                          <a14:m>
                            <m:oMath xmlns:m="http://schemas.openxmlformats.org/officeDocument/2006/math">
                              <m:r>
                                <a:rPr lang="fr-FR" b="0" i="1" smtClean="0">
                                  <a:latin typeface="Cambria Math" panose="02040503050406030204" pitchFamily="18" charset="0"/>
                                </a:rPr>
                                <m:t>𝑦</m:t>
                              </m:r>
                              <m:r>
                                <a:rPr lang="fr-FR" b="0" i="1" smtClean="0">
                                  <a:latin typeface="Cambria Math" panose="02040503050406030204" pitchFamily="18" charset="0"/>
                                </a:rPr>
                                <m:t>: </m:t>
                              </m:r>
                            </m:oMath>
                          </a14:m>
                          <a:r>
                            <a:rPr lang="fr-FR" dirty="0"/>
                            <a:t>montant à payer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m:t>
                                </m:r>
                                <m:r>
                                  <a:rPr lang="fr-FR" b="0" i="1" smtClean="0">
                                    <a:solidFill>
                                      <a:schemeClr val="tx2">
                                        <a:lumMod val="50000"/>
                                        <a:lumOff val="50000"/>
                                      </a:schemeClr>
                                    </a:solidFill>
                                    <a:latin typeface="Cambria Math" panose="02040503050406030204" pitchFamily="18" charset="0"/>
                                    <a:ea typeface="Cambria Math" panose="02040503050406030204" pitchFamily="18" charset="0"/>
                                  </a:rPr>
                                  <m:t>0</m:t>
                                </m:r>
                                <m:r>
                                  <a:rPr lang="fr-FR" b="0" i="1" smtClean="0">
                                    <a:latin typeface="Cambria Math" panose="02040503050406030204" pitchFamily="18" charset="0"/>
                                    <a:ea typeface="Cambria Math" panose="02040503050406030204" pitchFamily="18" charset="0"/>
                                  </a:rPr>
                                  <m:t>+3=</m:t>
                                </m:r>
                                <m:r>
                                  <a:rPr lang="fr-FR" b="0" i="1" smtClean="0">
                                    <a:solidFill>
                                      <a:srgbClr val="FF0000"/>
                                    </a:solidFill>
                                    <a:latin typeface="Cambria Math" panose="02040503050406030204" pitchFamily="18" charset="0"/>
                                    <a:ea typeface="Cambria Math" panose="02040503050406030204" pitchFamily="18" charset="0"/>
                                  </a:rPr>
                                  <m:t>3</m:t>
                                </m:r>
                              </m:oMath>
                            </m:oMathPara>
                          </a14:m>
                          <a:endParaRPr lang="fr-FR"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m:t>
                                </m:r>
                                <m:r>
                                  <a:rPr lang="fr-FR" b="0" i="1" smtClean="0">
                                    <a:solidFill>
                                      <a:schemeClr val="tx2">
                                        <a:lumMod val="50000"/>
                                        <a:lumOff val="50000"/>
                                      </a:schemeClr>
                                    </a:solidFill>
                                    <a:latin typeface="Cambria Math" panose="02040503050406030204" pitchFamily="18" charset="0"/>
                                    <a:ea typeface="Cambria Math" panose="02040503050406030204" pitchFamily="18" charset="0"/>
                                  </a:rPr>
                                  <m:t>1</m:t>
                                </m:r>
                                <m:r>
                                  <a:rPr lang="fr-FR" b="0" i="1" smtClean="0">
                                    <a:latin typeface="Cambria Math" panose="02040503050406030204" pitchFamily="18" charset="0"/>
                                    <a:ea typeface="Cambria Math" panose="02040503050406030204" pitchFamily="18" charset="0"/>
                                  </a:rPr>
                                  <m:t>+3=</m:t>
                                </m:r>
                                <m:r>
                                  <a:rPr lang="fr-FR" b="0" i="0" smtClean="0">
                                    <a:solidFill>
                                      <a:srgbClr val="FF0000"/>
                                    </a:solidFill>
                                    <a:latin typeface="Cambria Math" panose="02040503050406030204" pitchFamily="18" charset="0"/>
                                    <a:ea typeface="Cambria Math" panose="02040503050406030204" pitchFamily="18" charset="0"/>
                                  </a:rPr>
                                  <m:t>5</m:t>
                                </m:r>
                              </m:oMath>
                            </m:oMathPara>
                          </a14:m>
                          <a:endParaRPr lang="fr-FR"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m:t>
                                </m:r>
                                <m:r>
                                  <a:rPr lang="fr-FR" b="0" i="1" smtClean="0">
                                    <a:solidFill>
                                      <a:schemeClr val="tx2">
                                        <a:lumMod val="50000"/>
                                        <a:lumOff val="50000"/>
                                      </a:schemeClr>
                                    </a:solidFill>
                                    <a:latin typeface="Cambria Math" panose="02040503050406030204" pitchFamily="18" charset="0"/>
                                    <a:ea typeface="Cambria Math" panose="02040503050406030204" pitchFamily="18" charset="0"/>
                                  </a:rPr>
                                  <m:t>2</m:t>
                                </m:r>
                                <m:r>
                                  <a:rPr lang="fr-FR" b="0" i="1" smtClean="0">
                                    <a:latin typeface="Cambria Math" panose="02040503050406030204" pitchFamily="18" charset="0"/>
                                    <a:ea typeface="Cambria Math" panose="02040503050406030204" pitchFamily="18" charset="0"/>
                                  </a:rPr>
                                  <m:t>+3=</m:t>
                                </m:r>
                                <m:r>
                                  <a:rPr lang="fr-FR" b="0" i="1" smtClean="0">
                                    <a:solidFill>
                                      <a:srgbClr val="FF0000"/>
                                    </a:solidFill>
                                    <a:latin typeface="Cambria Math" panose="02040503050406030204" pitchFamily="18" charset="0"/>
                                    <a:ea typeface="Cambria Math" panose="02040503050406030204" pitchFamily="18" charset="0"/>
                                  </a:rPr>
                                  <m:t>7</m:t>
                                </m:r>
                              </m:oMath>
                            </m:oMathPara>
                          </a14:m>
                          <a:endParaRPr lang="fr-FR"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1802343"/>
                      </a:ext>
                    </a:extLst>
                  </a:tr>
                  <a:tr h="370840">
                    <a:tc>
                      <a:txBody>
                        <a:bodyPr/>
                        <a:lstStyle/>
                        <a:p>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rPr>
                                  <m:t>(</m:t>
                                </m:r>
                                <m:r>
                                  <a:rPr lang="fr-FR" i="1" dirty="0" err="1" smtClean="0">
                                    <a:latin typeface="Cambria Math" panose="02040503050406030204" pitchFamily="18" charset="0"/>
                                  </a:rPr>
                                  <m:t>𝑥</m:t>
                                </m:r>
                                <m:r>
                                  <a:rPr lang="fr-FR" b="0" i="1" dirty="0" smtClean="0">
                                    <a:latin typeface="Cambria Math" panose="02040503050406030204" pitchFamily="18" charset="0"/>
                                  </a:rPr>
                                  <m:t> </m:t>
                                </m:r>
                                <m:r>
                                  <a:rPr lang="fr-FR" i="1" dirty="0" err="1" smtClean="0">
                                    <a:latin typeface="Cambria Math" panose="02040503050406030204" pitchFamily="18" charset="0"/>
                                  </a:rPr>
                                  <m:t>;</m:t>
                                </m:r>
                                <m:r>
                                  <a:rPr lang="fr-FR" i="1" dirty="0" err="1" smtClean="0">
                                    <a:latin typeface="Cambria Math" panose="02040503050406030204" pitchFamily="18" charset="0"/>
                                  </a:rPr>
                                  <m:t>𝑦</m:t>
                                </m:r>
                                <m:r>
                                  <a:rPr lang="fr-FR" i="1" dirty="0" smtClean="0">
                                    <a:latin typeface="Cambria Math" panose="02040503050406030204" pitchFamily="18" charset="0"/>
                                  </a:rPr>
                                  <m:t>)</m:t>
                                </m:r>
                              </m:oMath>
                            </m:oMathPara>
                          </a14:m>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(0 ;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(1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4377322"/>
                      </a:ext>
                    </a:extLst>
                  </a:tr>
                </a:tbl>
              </a:graphicData>
            </a:graphic>
          </p:graphicFrame>
        </mc:Choice>
        <mc:Fallback xmlns="">
          <p:graphicFrame>
            <p:nvGraphicFramePr>
              <p:cNvPr id="3" name="Tableau 2"/>
              <p:cNvGraphicFramePr>
                <a:graphicFrameLocks noGrp="1"/>
              </p:cNvGraphicFramePr>
              <p:nvPr>
                <p:extLst>
                  <p:ext uri="{D42A27DB-BD31-4B8C-83A1-F6EECF244321}">
                    <p14:modId xmlns:p14="http://schemas.microsoft.com/office/powerpoint/2010/main" val="686025797"/>
                  </p:ext>
                </p:extLst>
              </p:nvPr>
            </p:nvGraphicFramePr>
            <p:xfrm>
              <a:off x="1185840" y="2816727"/>
              <a:ext cx="9214305" cy="1107440"/>
            </p:xfrm>
            <a:graphic>
              <a:graphicData uri="http://schemas.openxmlformats.org/drawingml/2006/table">
                <a:tbl>
                  <a:tblPr firstRow="1" bandRow="1">
                    <a:tableStyleId>{5C22544A-7EE6-4342-B048-85BDC9FD1C3A}</a:tableStyleId>
                  </a:tblPr>
                  <a:tblGrid>
                    <a:gridCol w="3109069">
                      <a:extLst>
                        <a:ext uri="{9D8B030D-6E8A-4147-A177-3AD203B41FA5}">
                          <a16:colId xmlns:a16="http://schemas.microsoft.com/office/drawing/2014/main" val="2394951822"/>
                        </a:ext>
                      </a:extLst>
                    </a:gridCol>
                    <a:gridCol w="2105891">
                      <a:extLst>
                        <a:ext uri="{9D8B030D-6E8A-4147-A177-3AD203B41FA5}">
                          <a16:colId xmlns:a16="http://schemas.microsoft.com/office/drawing/2014/main" val="3388135469"/>
                        </a:ext>
                      </a:extLst>
                    </a:gridCol>
                    <a:gridCol w="1760745">
                      <a:extLst>
                        <a:ext uri="{9D8B030D-6E8A-4147-A177-3AD203B41FA5}">
                          <a16:colId xmlns:a16="http://schemas.microsoft.com/office/drawing/2014/main" val="2037785939"/>
                        </a:ext>
                      </a:extLst>
                    </a:gridCol>
                    <a:gridCol w="2238600">
                      <a:extLst>
                        <a:ext uri="{9D8B030D-6E8A-4147-A177-3AD203B41FA5}">
                          <a16:colId xmlns:a16="http://schemas.microsoft.com/office/drawing/2014/main" val="356004338"/>
                        </a:ext>
                      </a:extLst>
                    </a:gridCol>
                  </a:tblGrid>
                  <a:tr h="36576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6" t="-6667" r="-196477" b="-230000"/>
                          </a:stretch>
                        </a:blipFill>
                      </a:tcPr>
                    </a:tc>
                    <a:tc>
                      <a:txBody>
                        <a:bodyPr/>
                        <a:lstStyle/>
                        <a:p>
                          <a:pPr algn="ctr"/>
                          <a:r>
                            <a:rPr lang="fr-FR"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6393381"/>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6" t="-104918" r="-196477" b="-126230"/>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48406" t="-104918" r="-191014" b="-126230"/>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6540" t="-104918" r="-128028" b="-126230"/>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11413" t="-104918" r="-543" b="-126230"/>
                          </a:stretch>
                        </a:blipFill>
                      </a:tcPr>
                    </a:tc>
                    <a:extLst>
                      <a:ext uri="{0D108BD9-81ED-4DB2-BD59-A6C34878D82A}">
                        <a16:rowId xmlns:a16="http://schemas.microsoft.com/office/drawing/2014/main" val="3751802343"/>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6" t="-204918" r="-196477" b="-26230"/>
                          </a:stretch>
                        </a:blipFill>
                      </a:tcPr>
                    </a:tc>
                    <a:tc>
                      <a:txBody>
                        <a:bodyPr/>
                        <a:lstStyle/>
                        <a:p>
                          <a:r>
                            <a:rPr lang="fr-FR" dirty="0"/>
                            <a:t>(0 ;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(1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4377322"/>
                      </a:ext>
                    </a:extLst>
                  </a:tr>
                </a:tbl>
              </a:graphicData>
            </a:graphic>
          </p:graphicFrame>
        </mc:Fallback>
      </mc:AlternateContent>
      <p:sp>
        <p:nvSpPr>
          <p:cNvPr id="5" name="ZoneTexte 4"/>
          <p:cNvSpPr txBox="1"/>
          <p:nvPr/>
        </p:nvSpPr>
        <p:spPr>
          <a:xfrm>
            <a:off x="1487055" y="1874982"/>
            <a:ext cx="293716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Compléter.</a:t>
            </a:r>
          </a:p>
        </p:txBody>
      </p:sp>
    </p:spTree>
    <p:extLst>
      <p:ext uri="{BB962C8B-B14F-4D97-AF65-F5344CB8AC3E}">
        <p14:creationId xmlns:p14="http://schemas.microsoft.com/office/powerpoint/2010/main" val="33263240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latin typeface="Arial" panose="020B0604020202020204" pitchFamily="34" charset="0"/>
                    <a:cs typeface="Arial" panose="020B0604020202020204" pitchFamily="34" charset="0"/>
                  </a:rPr>
                  <a:t>Rappelez vous que: l’abscisse est la valeur de </a:t>
                </a:r>
                <a14:m>
                  <m:oMath xmlns:m="http://schemas.openxmlformats.org/officeDocument/2006/math">
                    <m:r>
                      <a:rPr lang="fr-FR" sz="1400" i="1" dirty="0" smtClean="0">
                        <a:latin typeface="Cambria Math" panose="02040503050406030204" pitchFamily="18" charset="0"/>
                        <a:cs typeface="Arial" panose="020B0604020202020204" pitchFamily="34" charset="0"/>
                      </a:rPr>
                      <m:t>𝑥</m:t>
                    </m:r>
                  </m:oMath>
                </a14:m>
                <a:r>
                  <a:rPr lang="fr-FR" sz="1400" dirty="0">
                    <a:latin typeface="Arial" panose="020B0604020202020204" pitchFamily="34" charset="0"/>
                    <a:cs typeface="Arial" panose="020B0604020202020204" pitchFamily="34" charset="0"/>
                  </a:rPr>
                  <a:t> et l’ordonnée est la valeur de </a:t>
                </a:r>
                <a14:m>
                  <m:oMath xmlns:m="http://schemas.openxmlformats.org/officeDocument/2006/math">
                    <m:r>
                      <a:rPr lang="fr-FR" sz="1400" i="1" dirty="0" smtClean="0">
                        <a:latin typeface="Cambria Math" panose="02040503050406030204" pitchFamily="18" charset="0"/>
                        <a:cs typeface="Arial" panose="020B0604020202020204" pitchFamily="34" charset="0"/>
                      </a:rPr>
                      <m:t>𝑦</m:t>
                    </m:r>
                    <m:r>
                      <a:rPr lang="fr-FR" sz="1400" b="1" i="1" dirty="0" smtClean="0">
                        <a:latin typeface="Cambria Math" panose="02040503050406030204" pitchFamily="18" charset="0"/>
                        <a:cs typeface="Arial" panose="020B0604020202020204" pitchFamily="34" charset="0"/>
                      </a:rPr>
                      <m:t>.</m:t>
                    </m:r>
                  </m:oMath>
                </a14:m>
                <a:endParaRPr lang="fr-FR" sz="1400" dirty="0"/>
              </a:p>
            </p:txBody>
          </p:sp>
        </mc:Choice>
        <mc:Fallback xmlns="">
          <p:sp>
            <p:nvSpPr>
              <p:cNvPr id="2" name="Titre 1">
                <a:extLst>
                  <a:ext uri="{FF2B5EF4-FFF2-40B4-BE49-F238E27FC236}">
                    <a16:creationId xmlns:a16="http://schemas.microsoft.com/office/drawing/2014/main" id="{B93C3801-3695-37F1-4B73-89A25B12FD21}"/>
                  </a:ext>
                </a:extLst>
              </p:cNvPr>
              <p:cNvSpPr>
                <a:spLocks noGrp="1" noRot="1" noChangeAspect="1" noMove="1" noResize="1" noEditPoints="1" noAdjustHandles="1" noChangeArrowheads="1" noChangeShapeType="1" noTextEdit="1"/>
              </p:cNvSpPr>
              <p:nvPr>
                <p:ph type="title"/>
              </p:nvPr>
            </p:nvSpPr>
            <p:spPr>
              <a:blipFill>
                <a:blip r:embed="rId2"/>
                <a:stretch>
                  <a:fillRect l="-176" t="-15909" b="-25000"/>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explique et donne les feedbacks nécessaires .</a:t>
            </a:r>
          </a:p>
        </p:txBody>
      </p:sp>
      <mc:AlternateContent xmlns:mc="http://schemas.openxmlformats.org/markup-compatibility/2006" xmlns:a14="http://schemas.microsoft.com/office/drawing/2010/main">
        <mc:Choice Requires="a14">
          <p:graphicFrame>
            <p:nvGraphicFramePr>
              <p:cNvPr id="10" name="Tableau 9"/>
              <p:cNvGraphicFramePr>
                <a:graphicFrameLocks noGrp="1"/>
              </p:cNvGraphicFramePr>
              <p:nvPr>
                <p:extLst>
                  <p:ext uri="{D42A27DB-BD31-4B8C-83A1-F6EECF244321}">
                    <p14:modId xmlns:p14="http://schemas.microsoft.com/office/powerpoint/2010/main" val="1434480509"/>
                  </p:ext>
                </p:extLst>
              </p:nvPr>
            </p:nvGraphicFramePr>
            <p:xfrm>
              <a:off x="1102712" y="2992218"/>
              <a:ext cx="9214305" cy="1107440"/>
            </p:xfrm>
            <a:graphic>
              <a:graphicData uri="http://schemas.openxmlformats.org/drawingml/2006/table">
                <a:tbl>
                  <a:tblPr firstRow="1" bandRow="1">
                    <a:tableStyleId>{5C22544A-7EE6-4342-B048-85BDC9FD1C3A}</a:tableStyleId>
                  </a:tblPr>
                  <a:tblGrid>
                    <a:gridCol w="3109069">
                      <a:extLst>
                        <a:ext uri="{9D8B030D-6E8A-4147-A177-3AD203B41FA5}">
                          <a16:colId xmlns:a16="http://schemas.microsoft.com/office/drawing/2014/main" val="2394951822"/>
                        </a:ext>
                      </a:extLst>
                    </a:gridCol>
                    <a:gridCol w="2105891">
                      <a:extLst>
                        <a:ext uri="{9D8B030D-6E8A-4147-A177-3AD203B41FA5}">
                          <a16:colId xmlns:a16="http://schemas.microsoft.com/office/drawing/2014/main" val="3388135469"/>
                        </a:ext>
                      </a:extLst>
                    </a:gridCol>
                    <a:gridCol w="1760745">
                      <a:extLst>
                        <a:ext uri="{9D8B030D-6E8A-4147-A177-3AD203B41FA5}">
                          <a16:colId xmlns:a16="http://schemas.microsoft.com/office/drawing/2014/main" val="2037785939"/>
                        </a:ext>
                      </a:extLst>
                    </a:gridCol>
                    <a:gridCol w="2238600">
                      <a:extLst>
                        <a:ext uri="{9D8B030D-6E8A-4147-A177-3AD203B41FA5}">
                          <a16:colId xmlns:a16="http://schemas.microsoft.com/office/drawing/2014/main" val="356004338"/>
                        </a:ext>
                      </a:extLst>
                    </a:gridCol>
                  </a:tblGrid>
                  <a:tr h="0">
                    <a:tc>
                      <a:txBody>
                        <a:bodyPr/>
                        <a:lstStyle/>
                        <a:p>
                          <a14:m>
                            <m:oMath xmlns:m="http://schemas.openxmlformats.org/officeDocument/2006/math">
                              <m:r>
                                <a:rPr lang="fr-FR" b="1" i="1" smtClean="0">
                                  <a:solidFill>
                                    <a:schemeClr val="tx1"/>
                                  </a:solidFill>
                                  <a:latin typeface="Cambria Math" panose="02040503050406030204" pitchFamily="18" charset="0"/>
                                </a:rPr>
                                <m:t>𝒙</m:t>
                              </m:r>
                            </m:oMath>
                          </a14:m>
                          <a:r>
                            <a:rPr lang="fr-FR" dirty="0">
                              <a:solidFill>
                                <a:schemeClr val="tx1"/>
                              </a:solidFill>
                            </a:rPr>
                            <a:t>: nombre de stylos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6393381"/>
                      </a:ext>
                    </a:extLst>
                  </a:tr>
                  <a:tr h="370840">
                    <a:tc>
                      <a:txBody>
                        <a:bodyPr/>
                        <a:lstStyle/>
                        <a:p>
                          <a14:m>
                            <m:oMath xmlns:m="http://schemas.openxmlformats.org/officeDocument/2006/math">
                              <m:r>
                                <a:rPr lang="fr-FR" b="0" i="1" smtClean="0">
                                  <a:latin typeface="Cambria Math" panose="02040503050406030204" pitchFamily="18" charset="0"/>
                                </a:rPr>
                                <m:t>𝑦</m:t>
                              </m:r>
                              <m:r>
                                <a:rPr lang="fr-FR" b="0" i="1" smtClean="0">
                                  <a:latin typeface="Cambria Math" panose="02040503050406030204" pitchFamily="18" charset="0"/>
                                </a:rPr>
                                <m:t>: </m:t>
                              </m:r>
                            </m:oMath>
                          </a14:m>
                          <a:r>
                            <a:rPr lang="fr-FR" dirty="0"/>
                            <a:t>montant à payer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m:t>
                                </m:r>
                                <m:r>
                                  <a:rPr lang="fr-FR" b="0" i="1" smtClean="0">
                                    <a:solidFill>
                                      <a:schemeClr val="tx2">
                                        <a:lumMod val="50000"/>
                                        <a:lumOff val="50000"/>
                                      </a:schemeClr>
                                    </a:solidFill>
                                    <a:latin typeface="Cambria Math" panose="02040503050406030204" pitchFamily="18" charset="0"/>
                                    <a:ea typeface="Cambria Math" panose="02040503050406030204" pitchFamily="18" charset="0"/>
                                  </a:rPr>
                                  <m:t>0</m:t>
                                </m:r>
                                <m:r>
                                  <a:rPr lang="fr-FR" b="0" i="1" smtClean="0">
                                    <a:latin typeface="Cambria Math" panose="02040503050406030204" pitchFamily="18" charset="0"/>
                                    <a:ea typeface="Cambria Math" panose="02040503050406030204" pitchFamily="18" charset="0"/>
                                  </a:rPr>
                                  <m:t>+3=</m:t>
                                </m:r>
                                <m:r>
                                  <a:rPr lang="fr-FR" b="0" i="1" smtClean="0">
                                    <a:solidFill>
                                      <a:srgbClr val="FF0000"/>
                                    </a:solidFill>
                                    <a:latin typeface="Cambria Math" panose="02040503050406030204" pitchFamily="18" charset="0"/>
                                    <a:ea typeface="Cambria Math" panose="02040503050406030204" pitchFamily="18" charset="0"/>
                                  </a:rPr>
                                  <m:t>3</m:t>
                                </m:r>
                              </m:oMath>
                            </m:oMathPara>
                          </a14:m>
                          <a:endParaRPr lang="fr-FR"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m:t>
                                </m:r>
                                <m:r>
                                  <a:rPr lang="fr-FR" b="0" i="1" smtClean="0">
                                    <a:solidFill>
                                      <a:schemeClr val="tx2">
                                        <a:lumMod val="50000"/>
                                        <a:lumOff val="50000"/>
                                      </a:schemeClr>
                                    </a:solidFill>
                                    <a:latin typeface="Cambria Math" panose="02040503050406030204" pitchFamily="18" charset="0"/>
                                    <a:ea typeface="Cambria Math" panose="02040503050406030204" pitchFamily="18" charset="0"/>
                                  </a:rPr>
                                  <m:t>1</m:t>
                                </m:r>
                                <m:r>
                                  <a:rPr lang="fr-FR" b="0" i="1" smtClean="0">
                                    <a:latin typeface="Cambria Math" panose="02040503050406030204" pitchFamily="18" charset="0"/>
                                    <a:ea typeface="Cambria Math" panose="02040503050406030204" pitchFamily="18" charset="0"/>
                                  </a:rPr>
                                  <m:t>+3=</m:t>
                                </m:r>
                                <m:r>
                                  <a:rPr lang="fr-FR" b="0" i="0" smtClean="0">
                                    <a:solidFill>
                                      <a:srgbClr val="FF0000"/>
                                    </a:solidFill>
                                    <a:latin typeface="Cambria Math" panose="02040503050406030204" pitchFamily="18" charset="0"/>
                                    <a:ea typeface="Cambria Math" panose="02040503050406030204" pitchFamily="18" charset="0"/>
                                  </a:rPr>
                                  <m:t>5</m:t>
                                </m:r>
                              </m:oMath>
                            </m:oMathPara>
                          </a14:m>
                          <a:endParaRPr lang="fr-FR"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m:t>
                                </m:r>
                                <m:r>
                                  <a:rPr lang="fr-FR" b="0" i="1" smtClean="0">
                                    <a:solidFill>
                                      <a:schemeClr val="tx2">
                                        <a:lumMod val="50000"/>
                                        <a:lumOff val="50000"/>
                                      </a:schemeClr>
                                    </a:solidFill>
                                    <a:latin typeface="Cambria Math" panose="02040503050406030204" pitchFamily="18" charset="0"/>
                                    <a:ea typeface="Cambria Math" panose="02040503050406030204" pitchFamily="18" charset="0"/>
                                  </a:rPr>
                                  <m:t>2</m:t>
                                </m:r>
                                <m:r>
                                  <a:rPr lang="fr-FR" b="0" i="1" smtClean="0">
                                    <a:latin typeface="Cambria Math" panose="02040503050406030204" pitchFamily="18" charset="0"/>
                                    <a:ea typeface="Cambria Math" panose="02040503050406030204" pitchFamily="18" charset="0"/>
                                  </a:rPr>
                                  <m:t>+3=</m:t>
                                </m:r>
                                <m:r>
                                  <a:rPr lang="fr-FR" b="0" i="1" smtClean="0">
                                    <a:solidFill>
                                      <a:srgbClr val="FF0000"/>
                                    </a:solidFill>
                                    <a:latin typeface="Cambria Math" panose="02040503050406030204" pitchFamily="18" charset="0"/>
                                    <a:ea typeface="Cambria Math" panose="02040503050406030204" pitchFamily="18" charset="0"/>
                                  </a:rPr>
                                  <m:t>7</m:t>
                                </m:r>
                              </m:oMath>
                            </m:oMathPara>
                          </a14:m>
                          <a:endParaRPr lang="fr-FR"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1802343"/>
                      </a:ext>
                    </a:extLst>
                  </a:tr>
                  <a:tr h="370840">
                    <a:tc>
                      <a:txBody>
                        <a:bodyPr/>
                        <a:lstStyle/>
                        <a:p>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rPr>
                                  <m:t>(</m:t>
                                </m:r>
                                <m:r>
                                  <a:rPr lang="fr-FR" i="1" dirty="0" err="1" smtClean="0">
                                    <a:latin typeface="Cambria Math" panose="02040503050406030204" pitchFamily="18" charset="0"/>
                                  </a:rPr>
                                  <m:t>𝑥</m:t>
                                </m:r>
                                <m:r>
                                  <a:rPr lang="fr-FR" b="0" i="1" dirty="0" smtClean="0">
                                    <a:latin typeface="Cambria Math" panose="02040503050406030204" pitchFamily="18" charset="0"/>
                                  </a:rPr>
                                  <m:t> </m:t>
                                </m:r>
                                <m:r>
                                  <a:rPr lang="fr-FR" i="1" dirty="0" err="1" smtClean="0">
                                    <a:latin typeface="Cambria Math" panose="02040503050406030204" pitchFamily="18" charset="0"/>
                                  </a:rPr>
                                  <m:t>;</m:t>
                                </m:r>
                                <m:r>
                                  <a:rPr lang="fr-FR" b="0" i="1" dirty="0" smtClean="0">
                                    <a:latin typeface="Cambria Math" panose="02040503050406030204" pitchFamily="18" charset="0"/>
                                  </a:rPr>
                                  <m:t> </m:t>
                                </m:r>
                                <m:r>
                                  <a:rPr lang="fr-FR" i="1" dirty="0" err="1" smtClean="0">
                                    <a:latin typeface="Cambria Math" panose="02040503050406030204" pitchFamily="18" charset="0"/>
                                  </a:rPr>
                                  <m:t>𝑦</m:t>
                                </m:r>
                                <m:r>
                                  <a:rPr lang="fr-FR" i="1" dirty="0" smtClean="0">
                                    <a:latin typeface="Cambria Math" panose="02040503050406030204" pitchFamily="18" charset="0"/>
                                  </a:rPr>
                                  <m:t>)</m:t>
                                </m:r>
                              </m:oMath>
                            </m:oMathPara>
                          </a14:m>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(0 ;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(1 ; </a:t>
                          </a:r>
                          <a:r>
                            <a:rPr lang="fr-FR" dirty="0">
                              <a:solidFill>
                                <a:srgbClr val="FF0000"/>
                              </a:solidFill>
                            </a:rPr>
                            <a:t>5</a:t>
                          </a:r>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a:t>
                          </a:r>
                          <a:r>
                            <a:rPr lang="fr-FR" dirty="0">
                              <a:solidFill>
                                <a:schemeClr val="accent1">
                                  <a:lumMod val="60000"/>
                                  <a:lumOff val="40000"/>
                                </a:schemeClr>
                              </a:solidFill>
                            </a:rPr>
                            <a:t>2 </a:t>
                          </a:r>
                          <a:r>
                            <a:rPr lang="fr-FR" dirty="0"/>
                            <a:t>; </a:t>
                          </a:r>
                          <a:r>
                            <a:rPr lang="fr-FR" dirty="0">
                              <a:solidFill>
                                <a:srgbClr val="FF0000"/>
                              </a:solidFill>
                            </a:rPr>
                            <a:t>7</a:t>
                          </a:r>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4377322"/>
                      </a:ext>
                    </a:extLst>
                  </a:tr>
                </a:tbl>
              </a:graphicData>
            </a:graphic>
          </p:graphicFrame>
        </mc:Choice>
        <mc:Fallback xmlns="">
          <p:graphicFrame>
            <p:nvGraphicFramePr>
              <p:cNvPr id="10" name="Tableau 9"/>
              <p:cNvGraphicFramePr>
                <a:graphicFrameLocks noGrp="1"/>
              </p:cNvGraphicFramePr>
              <p:nvPr>
                <p:extLst>
                  <p:ext uri="{D42A27DB-BD31-4B8C-83A1-F6EECF244321}">
                    <p14:modId xmlns:p14="http://schemas.microsoft.com/office/powerpoint/2010/main" val="1434480509"/>
                  </p:ext>
                </p:extLst>
              </p:nvPr>
            </p:nvGraphicFramePr>
            <p:xfrm>
              <a:off x="1102712" y="2992218"/>
              <a:ext cx="9214305" cy="1107440"/>
            </p:xfrm>
            <a:graphic>
              <a:graphicData uri="http://schemas.openxmlformats.org/drawingml/2006/table">
                <a:tbl>
                  <a:tblPr firstRow="1" bandRow="1">
                    <a:tableStyleId>{5C22544A-7EE6-4342-B048-85BDC9FD1C3A}</a:tableStyleId>
                  </a:tblPr>
                  <a:tblGrid>
                    <a:gridCol w="3109069">
                      <a:extLst>
                        <a:ext uri="{9D8B030D-6E8A-4147-A177-3AD203B41FA5}">
                          <a16:colId xmlns:a16="http://schemas.microsoft.com/office/drawing/2014/main" val="2394951822"/>
                        </a:ext>
                      </a:extLst>
                    </a:gridCol>
                    <a:gridCol w="2105891">
                      <a:extLst>
                        <a:ext uri="{9D8B030D-6E8A-4147-A177-3AD203B41FA5}">
                          <a16:colId xmlns:a16="http://schemas.microsoft.com/office/drawing/2014/main" val="3388135469"/>
                        </a:ext>
                      </a:extLst>
                    </a:gridCol>
                    <a:gridCol w="1760745">
                      <a:extLst>
                        <a:ext uri="{9D8B030D-6E8A-4147-A177-3AD203B41FA5}">
                          <a16:colId xmlns:a16="http://schemas.microsoft.com/office/drawing/2014/main" val="2037785939"/>
                        </a:ext>
                      </a:extLst>
                    </a:gridCol>
                    <a:gridCol w="2238600">
                      <a:extLst>
                        <a:ext uri="{9D8B030D-6E8A-4147-A177-3AD203B41FA5}">
                          <a16:colId xmlns:a16="http://schemas.microsoft.com/office/drawing/2014/main" val="356004338"/>
                        </a:ext>
                      </a:extLst>
                    </a:gridCol>
                  </a:tblGrid>
                  <a:tr h="36576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96" t="-6667" r="-196477" b="-231667"/>
                          </a:stretch>
                        </a:blipFill>
                      </a:tcPr>
                    </a:tc>
                    <a:tc>
                      <a:txBody>
                        <a:bodyPr/>
                        <a:lstStyle/>
                        <a:p>
                          <a:pPr algn="ctr"/>
                          <a:r>
                            <a:rPr lang="fr-FR"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6393381"/>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96" t="-103226" r="-196477" b="-124194"/>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48406" t="-103226" r="-191014" b="-124194"/>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96540" t="-103226" r="-128028" b="-124194"/>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11413" t="-103226" r="-543" b="-124194"/>
                          </a:stretch>
                        </a:blipFill>
                      </a:tcPr>
                    </a:tc>
                    <a:extLst>
                      <a:ext uri="{0D108BD9-81ED-4DB2-BD59-A6C34878D82A}">
                        <a16:rowId xmlns:a16="http://schemas.microsoft.com/office/drawing/2014/main" val="3751802343"/>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96" t="-206557" r="-196477" b="-26230"/>
                          </a:stretch>
                        </a:blipFill>
                      </a:tcPr>
                    </a:tc>
                    <a:tc>
                      <a:txBody>
                        <a:bodyPr/>
                        <a:lstStyle/>
                        <a:p>
                          <a:r>
                            <a:rPr lang="fr-FR" dirty="0"/>
                            <a:t>(0 ;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(1 ; </a:t>
                          </a:r>
                          <a:r>
                            <a:rPr lang="fr-FR" dirty="0">
                              <a:solidFill>
                                <a:srgbClr val="FF0000"/>
                              </a:solidFill>
                            </a:rPr>
                            <a:t>5</a:t>
                          </a:r>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a:t>
                          </a:r>
                          <a:r>
                            <a:rPr lang="fr-FR" dirty="0">
                              <a:solidFill>
                                <a:schemeClr val="accent1">
                                  <a:lumMod val="60000"/>
                                  <a:lumOff val="40000"/>
                                </a:schemeClr>
                              </a:solidFill>
                            </a:rPr>
                            <a:t>2 </a:t>
                          </a:r>
                          <a:r>
                            <a:rPr lang="fr-FR" dirty="0"/>
                            <a:t>; </a:t>
                          </a:r>
                          <a:r>
                            <a:rPr lang="fr-FR" dirty="0">
                              <a:solidFill>
                                <a:srgbClr val="FF0000"/>
                              </a:solidFill>
                            </a:rPr>
                            <a:t>7</a:t>
                          </a:r>
                          <a:r>
                            <a:rPr lang="fr-FR"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4377322"/>
                      </a:ext>
                    </a:extLst>
                  </a:tr>
                </a:tbl>
              </a:graphicData>
            </a:graphic>
          </p:graphicFrame>
        </mc:Fallback>
      </mc:AlternateContent>
    </p:spTree>
    <p:extLst>
      <p:ext uri="{BB962C8B-B14F-4D97-AF65-F5344CB8AC3E}">
        <p14:creationId xmlns:p14="http://schemas.microsoft.com/office/powerpoint/2010/main" val="12678158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On va rappeler comment tracer le graphe. compléter</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90689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graphicFrame>
            <p:nvGraphicFramePr>
              <p:cNvPr id="3" name="Tableau 2"/>
              <p:cNvGraphicFramePr>
                <a:graphicFrameLocks noGrp="1"/>
              </p:cNvGraphicFramePr>
              <p:nvPr>
                <p:extLst>
                  <p:ext uri="{D42A27DB-BD31-4B8C-83A1-F6EECF244321}">
                    <p14:modId xmlns:p14="http://schemas.microsoft.com/office/powerpoint/2010/main" val="4023083337"/>
                  </p:ext>
                </p:extLst>
              </p:nvPr>
            </p:nvGraphicFramePr>
            <p:xfrm>
              <a:off x="1062874" y="2817091"/>
              <a:ext cx="5151460" cy="1395658"/>
            </p:xfrm>
            <a:graphic>
              <a:graphicData uri="http://schemas.openxmlformats.org/drawingml/2006/table">
                <a:tbl>
                  <a:tblPr firstRow="1" bandRow="1">
                    <a:tableStyleId>{5C22544A-7EE6-4342-B048-85BDC9FD1C3A}</a:tableStyleId>
                  </a:tblPr>
                  <a:tblGrid>
                    <a:gridCol w="2195823">
                      <a:extLst>
                        <a:ext uri="{9D8B030D-6E8A-4147-A177-3AD203B41FA5}">
                          <a16:colId xmlns:a16="http://schemas.microsoft.com/office/drawing/2014/main" val="2394951822"/>
                        </a:ext>
                      </a:extLst>
                    </a:gridCol>
                    <a:gridCol w="923637">
                      <a:extLst>
                        <a:ext uri="{9D8B030D-6E8A-4147-A177-3AD203B41FA5}">
                          <a16:colId xmlns:a16="http://schemas.microsoft.com/office/drawing/2014/main" val="3388135469"/>
                        </a:ext>
                      </a:extLst>
                    </a:gridCol>
                    <a:gridCol w="1052945">
                      <a:extLst>
                        <a:ext uri="{9D8B030D-6E8A-4147-A177-3AD203B41FA5}">
                          <a16:colId xmlns:a16="http://schemas.microsoft.com/office/drawing/2014/main" val="2037785939"/>
                        </a:ext>
                      </a:extLst>
                    </a:gridCol>
                    <a:gridCol w="979055">
                      <a:extLst>
                        <a:ext uri="{9D8B030D-6E8A-4147-A177-3AD203B41FA5}">
                          <a16:colId xmlns:a16="http://schemas.microsoft.com/office/drawing/2014/main" val="356004338"/>
                        </a:ext>
                      </a:extLst>
                    </a:gridCol>
                  </a:tblGrid>
                  <a:tr h="653978">
                    <a:tc>
                      <a:txBody>
                        <a:bodyPr/>
                        <a:lstStyle/>
                        <a:p>
                          <a14:m>
                            <m:oMath xmlns:m="http://schemas.openxmlformats.org/officeDocument/2006/math">
                              <m:r>
                                <a:rPr lang="fr-FR" b="1" i="1" smtClean="0">
                                  <a:solidFill>
                                    <a:schemeClr val="tx1"/>
                                  </a:solidFill>
                                  <a:latin typeface="Cambria Math" panose="02040503050406030204" pitchFamily="18" charset="0"/>
                                </a:rPr>
                                <m:t>𝒙</m:t>
                              </m:r>
                            </m:oMath>
                          </a14:m>
                          <a:r>
                            <a:rPr lang="fr-FR" dirty="0">
                              <a:solidFill>
                                <a:schemeClr val="tx1"/>
                              </a:solidFill>
                            </a:rPr>
                            <a:t>: nombre de stylos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6393381"/>
                      </a:ext>
                    </a:extLst>
                  </a:tr>
                  <a:tr h="370840">
                    <a:tc>
                      <a:txBody>
                        <a:bodyPr/>
                        <a:lstStyle/>
                        <a:p>
                          <a14:m>
                            <m:oMath xmlns:m="http://schemas.openxmlformats.org/officeDocument/2006/math">
                              <m:r>
                                <a:rPr lang="fr-FR" b="0" i="1" smtClean="0">
                                  <a:latin typeface="Cambria Math" panose="02040503050406030204" pitchFamily="18" charset="0"/>
                                </a:rPr>
                                <m:t>𝑦</m:t>
                              </m:r>
                              <m:r>
                                <a:rPr lang="fr-FR" b="0" i="1" smtClean="0">
                                  <a:latin typeface="Cambria Math" panose="02040503050406030204" pitchFamily="18" charset="0"/>
                                </a:rPr>
                                <m:t>: </m:t>
                              </m:r>
                            </m:oMath>
                          </a14:m>
                          <a:r>
                            <a:rPr lang="fr-FR" dirty="0"/>
                            <a:t>montant à payer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ea typeface="Cambria Math" panose="02040503050406030204" pitchFamily="18" charset="0"/>
                                  </a:rPr>
                                  <m:t>3</m:t>
                                </m:r>
                              </m:oMath>
                            </m:oMathPara>
                          </a14:m>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5</m:t>
                                </m:r>
                              </m:oMath>
                            </m:oMathPara>
                          </a14:m>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1802343"/>
                      </a:ext>
                    </a:extLst>
                  </a:tr>
                  <a:tr h="370840">
                    <a:tc>
                      <a:txBody>
                        <a:bodyPr/>
                        <a:lstStyle/>
                        <a:p>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rPr>
                                  <m:t>(</m:t>
                                </m:r>
                                <m:r>
                                  <a:rPr lang="fr-FR" i="1" dirty="0" err="1" smtClean="0">
                                    <a:latin typeface="Cambria Math" panose="02040503050406030204" pitchFamily="18" charset="0"/>
                                  </a:rPr>
                                  <m:t>𝑥</m:t>
                                </m:r>
                                <m:r>
                                  <a:rPr lang="fr-FR" b="0" i="1" dirty="0" smtClean="0">
                                    <a:latin typeface="Cambria Math" panose="02040503050406030204" pitchFamily="18" charset="0"/>
                                  </a:rPr>
                                  <m:t> </m:t>
                                </m:r>
                                <m:r>
                                  <a:rPr lang="fr-FR" i="1" dirty="0" err="1" smtClean="0">
                                    <a:latin typeface="Cambria Math" panose="02040503050406030204" pitchFamily="18" charset="0"/>
                                  </a:rPr>
                                  <m:t>;</m:t>
                                </m:r>
                                <m:r>
                                  <a:rPr lang="fr-FR" b="0" i="1" dirty="0" smtClean="0">
                                    <a:latin typeface="Cambria Math" panose="02040503050406030204" pitchFamily="18" charset="0"/>
                                  </a:rPr>
                                  <m:t> </m:t>
                                </m:r>
                                <m:r>
                                  <a:rPr lang="fr-FR" i="1" dirty="0" err="1" smtClean="0">
                                    <a:latin typeface="Cambria Math" panose="02040503050406030204" pitchFamily="18" charset="0"/>
                                  </a:rPr>
                                  <m:t>𝑦</m:t>
                                </m:r>
                                <m:r>
                                  <a:rPr lang="fr-FR" i="1" dirty="0" smtClean="0">
                                    <a:latin typeface="Cambria Math" panose="02040503050406030204" pitchFamily="18" charset="0"/>
                                  </a:rPr>
                                  <m:t>)</m:t>
                                </m:r>
                              </m:oMath>
                            </m:oMathPara>
                          </a14:m>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(0 ;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(1 ;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(2 ; 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4377322"/>
                      </a:ext>
                    </a:extLst>
                  </a:tr>
                </a:tbl>
              </a:graphicData>
            </a:graphic>
          </p:graphicFrame>
        </mc:Choice>
        <mc:Fallback xmlns="">
          <p:graphicFrame>
            <p:nvGraphicFramePr>
              <p:cNvPr id="3" name="Tableau 2"/>
              <p:cNvGraphicFramePr>
                <a:graphicFrameLocks noGrp="1"/>
              </p:cNvGraphicFramePr>
              <p:nvPr>
                <p:extLst>
                  <p:ext uri="{D42A27DB-BD31-4B8C-83A1-F6EECF244321}">
                    <p14:modId xmlns:p14="http://schemas.microsoft.com/office/powerpoint/2010/main" val="4023083337"/>
                  </p:ext>
                </p:extLst>
              </p:nvPr>
            </p:nvGraphicFramePr>
            <p:xfrm>
              <a:off x="1062874" y="2817091"/>
              <a:ext cx="5151460" cy="1395658"/>
            </p:xfrm>
            <a:graphic>
              <a:graphicData uri="http://schemas.openxmlformats.org/drawingml/2006/table">
                <a:tbl>
                  <a:tblPr firstRow="1" bandRow="1">
                    <a:tableStyleId>{5C22544A-7EE6-4342-B048-85BDC9FD1C3A}</a:tableStyleId>
                  </a:tblPr>
                  <a:tblGrid>
                    <a:gridCol w="2195823">
                      <a:extLst>
                        <a:ext uri="{9D8B030D-6E8A-4147-A177-3AD203B41FA5}">
                          <a16:colId xmlns:a16="http://schemas.microsoft.com/office/drawing/2014/main" val="2394951822"/>
                        </a:ext>
                      </a:extLst>
                    </a:gridCol>
                    <a:gridCol w="923637">
                      <a:extLst>
                        <a:ext uri="{9D8B030D-6E8A-4147-A177-3AD203B41FA5}">
                          <a16:colId xmlns:a16="http://schemas.microsoft.com/office/drawing/2014/main" val="3388135469"/>
                        </a:ext>
                      </a:extLst>
                    </a:gridCol>
                    <a:gridCol w="1052945">
                      <a:extLst>
                        <a:ext uri="{9D8B030D-6E8A-4147-A177-3AD203B41FA5}">
                          <a16:colId xmlns:a16="http://schemas.microsoft.com/office/drawing/2014/main" val="2037785939"/>
                        </a:ext>
                      </a:extLst>
                    </a:gridCol>
                    <a:gridCol w="979055">
                      <a:extLst>
                        <a:ext uri="{9D8B030D-6E8A-4147-A177-3AD203B41FA5}">
                          <a16:colId xmlns:a16="http://schemas.microsoft.com/office/drawing/2014/main" val="356004338"/>
                        </a:ext>
                      </a:extLst>
                    </a:gridCol>
                  </a:tblGrid>
                  <a:tr h="653978">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77" t="-3704" r="-134903" b="-126852"/>
                          </a:stretch>
                        </a:blipFill>
                      </a:tcPr>
                    </a:tc>
                    <a:tc>
                      <a:txBody>
                        <a:bodyPr/>
                        <a:lstStyle/>
                        <a:p>
                          <a:pPr algn="ctr"/>
                          <a:r>
                            <a:rPr lang="fr-FR"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6393381"/>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77" t="-183607" r="-134903" b="-124590"/>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39735" t="-183607" r="-222517" b="-124590"/>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6532" t="-183607" r="-94220" b="-124590"/>
                          </a:stretch>
                        </a:blipFill>
                      </a:tcPr>
                    </a:tc>
                    <a:tc>
                      <a:txBody>
                        <a:bodyPr/>
                        <a:lstStyle/>
                        <a:p>
                          <a:r>
                            <a:rPr lang="fr-FR"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1802343"/>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77" t="-283607" r="-134903" b="-24590"/>
                          </a:stretch>
                        </a:blipFill>
                      </a:tcPr>
                    </a:tc>
                    <a:tc>
                      <a:txBody>
                        <a:bodyPr/>
                        <a:lstStyle/>
                        <a:p>
                          <a:r>
                            <a:rPr lang="fr-FR" dirty="0"/>
                            <a:t>(0 ;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(1 ;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(2 ; 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4377322"/>
                      </a:ext>
                    </a:extLst>
                  </a:tr>
                </a:tbl>
              </a:graphicData>
            </a:graphic>
          </p:graphicFrame>
        </mc:Fallback>
      </mc:AlternateContent>
      <p:pic>
        <p:nvPicPr>
          <p:cNvPr id="6" name="Image 5"/>
          <p:cNvPicPr>
            <a:picLocks noChangeAspect="1"/>
          </p:cNvPicPr>
          <p:nvPr/>
        </p:nvPicPr>
        <p:blipFill>
          <a:blip r:embed="rId4"/>
          <a:stretch>
            <a:fillRect/>
          </a:stretch>
        </p:blipFill>
        <p:spPr>
          <a:xfrm>
            <a:off x="6767998" y="1659538"/>
            <a:ext cx="4061304" cy="3358901"/>
          </a:xfrm>
          <a:prstGeom prst="rect">
            <a:avLst/>
          </a:prstGeom>
          <a:ln>
            <a:solidFill>
              <a:schemeClr val="tx1"/>
            </a:solidFill>
          </a:ln>
        </p:spPr>
      </p:pic>
      <p:sp>
        <p:nvSpPr>
          <p:cNvPr id="7" name="ZoneTexte 6"/>
          <p:cNvSpPr txBox="1"/>
          <p:nvPr/>
        </p:nvSpPr>
        <p:spPr>
          <a:xfrm>
            <a:off x="935304" y="1819564"/>
            <a:ext cx="5008243"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Complétez le graphe.</a:t>
            </a:r>
          </a:p>
        </p:txBody>
      </p:sp>
    </p:spTree>
    <p:extLst>
      <p:ext uri="{BB962C8B-B14F-4D97-AF65-F5344CB8AC3E}">
        <p14:creationId xmlns:p14="http://schemas.microsoft.com/office/powerpoint/2010/main" val="2671687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latin typeface="Arial" panose="020B0604020202020204" pitchFamily="34" charset="0"/>
                <a:cs typeface="Arial" panose="020B0604020202020204" pitchFamily="34" charset="0"/>
              </a:rPr>
              <a:t>Rappelez vous que pour tracer le graphe on place des points et on trace la droite.</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26369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explique  .</a:t>
            </a:r>
          </a:p>
        </p:txBody>
      </p:sp>
      <p:pic>
        <p:nvPicPr>
          <p:cNvPr id="3" name="Image 2"/>
          <p:cNvPicPr>
            <a:picLocks noChangeAspect="1"/>
          </p:cNvPicPr>
          <p:nvPr/>
        </p:nvPicPr>
        <p:blipFill>
          <a:blip r:embed="rId3"/>
          <a:stretch>
            <a:fillRect/>
          </a:stretch>
        </p:blipFill>
        <p:spPr>
          <a:xfrm>
            <a:off x="6871855" y="1764145"/>
            <a:ext cx="3980872" cy="3661203"/>
          </a:xfrm>
          <a:prstGeom prst="rect">
            <a:avLst/>
          </a:prstGeom>
          <a:ln>
            <a:solidFill>
              <a:schemeClr val="tx1"/>
            </a:solidFill>
          </a:ln>
        </p:spPr>
      </p:pic>
      <mc:AlternateContent xmlns:mc="http://schemas.openxmlformats.org/markup-compatibility/2006" xmlns:a14="http://schemas.microsoft.com/office/drawing/2010/main">
        <mc:Choice Requires="a14">
          <p:graphicFrame>
            <p:nvGraphicFramePr>
              <p:cNvPr id="12" name="Tableau 11"/>
              <p:cNvGraphicFramePr>
                <a:graphicFrameLocks noGrp="1"/>
              </p:cNvGraphicFramePr>
              <p:nvPr>
                <p:extLst>
                  <p:ext uri="{D42A27DB-BD31-4B8C-83A1-F6EECF244321}">
                    <p14:modId xmlns:p14="http://schemas.microsoft.com/office/powerpoint/2010/main" val="1644174209"/>
                  </p:ext>
                </p:extLst>
              </p:nvPr>
            </p:nvGraphicFramePr>
            <p:xfrm>
              <a:off x="1034515" y="3071135"/>
              <a:ext cx="5151460" cy="1381760"/>
            </p:xfrm>
            <a:graphic>
              <a:graphicData uri="http://schemas.openxmlformats.org/drawingml/2006/table">
                <a:tbl>
                  <a:tblPr firstRow="1" bandRow="1">
                    <a:tableStyleId>{5C22544A-7EE6-4342-B048-85BDC9FD1C3A}</a:tableStyleId>
                  </a:tblPr>
                  <a:tblGrid>
                    <a:gridCol w="2195823">
                      <a:extLst>
                        <a:ext uri="{9D8B030D-6E8A-4147-A177-3AD203B41FA5}">
                          <a16:colId xmlns:a16="http://schemas.microsoft.com/office/drawing/2014/main" val="2394951822"/>
                        </a:ext>
                      </a:extLst>
                    </a:gridCol>
                    <a:gridCol w="923637">
                      <a:extLst>
                        <a:ext uri="{9D8B030D-6E8A-4147-A177-3AD203B41FA5}">
                          <a16:colId xmlns:a16="http://schemas.microsoft.com/office/drawing/2014/main" val="3388135469"/>
                        </a:ext>
                      </a:extLst>
                    </a:gridCol>
                    <a:gridCol w="1052945">
                      <a:extLst>
                        <a:ext uri="{9D8B030D-6E8A-4147-A177-3AD203B41FA5}">
                          <a16:colId xmlns:a16="http://schemas.microsoft.com/office/drawing/2014/main" val="2037785939"/>
                        </a:ext>
                      </a:extLst>
                    </a:gridCol>
                    <a:gridCol w="979055">
                      <a:extLst>
                        <a:ext uri="{9D8B030D-6E8A-4147-A177-3AD203B41FA5}">
                          <a16:colId xmlns:a16="http://schemas.microsoft.com/office/drawing/2014/main" val="356004338"/>
                        </a:ext>
                      </a:extLst>
                    </a:gridCol>
                  </a:tblGrid>
                  <a:tr h="490505">
                    <a:tc>
                      <a:txBody>
                        <a:bodyPr/>
                        <a:lstStyle/>
                        <a:p>
                          <a14:m>
                            <m:oMath xmlns:m="http://schemas.openxmlformats.org/officeDocument/2006/math">
                              <m:r>
                                <a:rPr lang="fr-FR" b="1" i="1" smtClean="0">
                                  <a:solidFill>
                                    <a:schemeClr val="tx1"/>
                                  </a:solidFill>
                                  <a:latin typeface="Cambria Math" panose="02040503050406030204" pitchFamily="18" charset="0"/>
                                </a:rPr>
                                <m:t>𝒙</m:t>
                              </m:r>
                            </m:oMath>
                          </a14:m>
                          <a:r>
                            <a:rPr lang="fr-FR" dirty="0">
                              <a:solidFill>
                                <a:schemeClr val="tx1"/>
                              </a:solidFill>
                            </a:rPr>
                            <a:t>: nombre de stylos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6393381"/>
                      </a:ext>
                    </a:extLst>
                  </a:tr>
                  <a:tr h="370840">
                    <a:tc>
                      <a:txBody>
                        <a:bodyPr/>
                        <a:lstStyle/>
                        <a:p>
                          <a14:m>
                            <m:oMath xmlns:m="http://schemas.openxmlformats.org/officeDocument/2006/math">
                              <m:r>
                                <a:rPr lang="fr-FR" b="0" i="1" smtClean="0">
                                  <a:latin typeface="Cambria Math" panose="02040503050406030204" pitchFamily="18" charset="0"/>
                                </a:rPr>
                                <m:t>𝑦</m:t>
                              </m:r>
                              <m:r>
                                <a:rPr lang="fr-FR" b="0" i="1" smtClean="0">
                                  <a:latin typeface="Cambria Math" panose="02040503050406030204" pitchFamily="18" charset="0"/>
                                </a:rPr>
                                <m:t>: </m:t>
                              </m:r>
                            </m:oMath>
                          </a14:m>
                          <a:r>
                            <a:rPr lang="fr-FR" dirty="0"/>
                            <a:t>montant à payer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ea typeface="Cambria Math" panose="02040503050406030204" pitchFamily="18" charset="0"/>
                                  </a:rPr>
                                  <m:t>3</m:t>
                                </m:r>
                              </m:oMath>
                            </m:oMathPara>
                          </a14:m>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5</m:t>
                                </m:r>
                              </m:oMath>
                            </m:oMathPara>
                          </a14:m>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1802343"/>
                      </a:ext>
                    </a:extLst>
                  </a:tr>
                  <a:tr h="370840">
                    <a:tc>
                      <a:txBody>
                        <a:bodyPr/>
                        <a:lstStyle/>
                        <a:p>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rPr>
                                  <m:t>(</m:t>
                                </m:r>
                                <m:r>
                                  <a:rPr lang="fr-FR" i="1" dirty="0" err="1" smtClean="0">
                                    <a:latin typeface="Cambria Math" panose="02040503050406030204" pitchFamily="18" charset="0"/>
                                  </a:rPr>
                                  <m:t>𝑥</m:t>
                                </m:r>
                                <m:r>
                                  <a:rPr lang="fr-FR" b="0" i="1" dirty="0" smtClean="0">
                                    <a:latin typeface="Cambria Math" panose="02040503050406030204" pitchFamily="18" charset="0"/>
                                  </a:rPr>
                                  <m:t> </m:t>
                                </m:r>
                                <m:r>
                                  <a:rPr lang="fr-FR" i="1" dirty="0" err="1" smtClean="0">
                                    <a:latin typeface="Cambria Math" panose="02040503050406030204" pitchFamily="18" charset="0"/>
                                  </a:rPr>
                                  <m:t>;</m:t>
                                </m:r>
                                <m:r>
                                  <a:rPr lang="fr-FR" b="0" i="1" dirty="0" smtClean="0">
                                    <a:latin typeface="Cambria Math" panose="02040503050406030204" pitchFamily="18" charset="0"/>
                                  </a:rPr>
                                  <m:t> </m:t>
                                </m:r>
                                <m:r>
                                  <a:rPr lang="fr-FR" i="1" dirty="0" err="1" smtClean="0">
                                    <a:latin typeface="Cambria Math" panose="02040503050406030204" pitchFamily="18" charset="0"/>
                                  </a:rPr>
                                  <m:t>𝑦</m:t>
                                </m:r>
                                <m:r>
                                  <a:rPr lang="fr-FR" i="1" dirty="0" smtClean="0">
                                    <a:latin typeface="Cambria Math" panose="02040503050406030204" pitchFamily="18" charset="0"/>
                                  </a:rPr>
                                  <m:t>)</m:t>
                                </m:r>
                              </m:oMath>
                            </m:oMathPara>
                          </a14:m>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(0 ;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(1 ;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(2 ; 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4377322"/>
                      </a:ext>
                    </a:extLst>
                  </a:tr>
                </a:tbl>
              </a:graphicData>
            </a:graphic>
          </p:graphicFrame>
        </mc:Choice>
        <mc:Fallback xmlns="">
          <p:graphicFrame>
            <p:nvGraphicFramePr>
              <p:cNvPr id="12" name="Tableau 11"/>
              <p:cNvGraphicFramePr>
                <a:graphicFrameLocks noGrp="1"/>
              </p:cNvGraphicFramePr>
              <p:nvPr>
                <p:extLst>
                  <p:ext uri="{D42A27DB-BD31-4B8C-83A1-F6EECF244321}">
                    <p14:modId xmlns:p14="http://schemas.microsoft.com/office/powerpoint/2010/main" val="1644174209"/>
                  </p:ext>
                </p:extLst>
              </p:nvPr>
            </p:nvGraphicFramePr>
            <p:xfrm>
              <a:off x="1034515" y="3071135"/>
              <a:ext cx="5151460" cy="1381760"/>
            </p:xfrm>
            <a:graphic>
              <a:graphicData uri="http://schemas.openxmlformats.org/drawingml/2006/table">
                <a:tbl>
                  <a:tblPr firstRow="1" bandRow="1">
                    <a:tableStyleId>{5C22544A-7EE6-4342-B048-85BDC9FD1C3A}</a:tableStyleId>
                  </a:tblPr>
                  <a:tblGrid>
                    <a:gridCol w="2195823">
                      <a:extLst>
                        <a:ext uri="{9D8B030D-6E8A-4147-A177-3AD203B41FA5}">
                          <a16:colId xmlns:a16="http://schemas.microsoft.com/office/drawing/2014/main" val="2394951822"/>
                        </a:ext>
                      </a:extLst>
                    </a:gridCol>
                    <a:gridCol w="923637">
                      <a:extLst>
                        <a:ext uri="{9D8B030D-6E8A-4147-A177-3AD203B41FA5}">
                          <a16:colId xmlns:a16="http://schemas.microsoft.com/office/drawing/2014/main" val="3388135469"/>
                        </a:ext>
                      </a:extLst>
                    </a:gridCol>
                    <a:gridCol w="1052945">
                      <a:extLst>
                        <a:ext uri="{9D8B030D-6E8A-4147-A177-3AD203B41FA5}">
                          <a16:colId xmlns:a16="http://schemas.microsoft.com/office/drawing/2014/main" val="2037785939"/>
                        </a:ext>
                      </a:extLst>
                    </a:gridCol>
                    <a:gridCol w="979055">
                      <a:extLst>
                        <a:ext uri="{9D8B030D-6E8A-4147-A177-3AD203B41FA5}">
                          <a16:colId xmlns:a16="http://schemas.microsoft.com/office/drawing/2014/main" val="356004338"/>
                        </a:ext>
                      </a:extLst>
                    </a:gridCol>
                  </a:tblGrid>
                  <a:tr h="64008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77" t="-3774" r="-134903" b="-130189"/>
                          </a:stretch>
                        </a:blipFill>
                      </a:tcPr>
                    </a:tc>
                    <a:tc>
                      <a:txBody>
                        <a:bodyPr/>
                        <a:lstStyle/>
                        <a:p>
                          <a:pPr algn="ctr"/>
                          <a:r>
                            <a:rPr lang="fr-FR"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6393381"/>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77" t="-180328" r="-134903" b="-126230"/>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39735" t="-180328" r="-222517" b="-126230"/>
                          </a:stretch>
                        </a:blip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96532" t="-180328" r="-94220" b="-126230"/>
                          </a:stretch>
                        </a:blipFill>
                      </a:tcPr>
                    </a:tc>
                    <a:tc>
                      <a:txBody>
                        <a:bodyPr/>
                        <a:lstStyle/>
                        <a:p>
                          <a:r>
                            <a:rPr lang="fr-FR"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1802343"/>
                      </a:ext>
                    </a:extLst>
                  </a:tr>
                  <a:tr h="37084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77" t="-280328" r="-134903" b="-26230"/>
                          </a:stretch>
                        </a:blipFill>
                      </a:tcPr>
                    </a:tc>
                    <a:tc>
                      <a:txBody>
                        <a:bodyPr/>
                        <a:lstStyle/>
                        <a:p>
                          <a:r>
                            <a:rPr lang="fr-FR" dirty="0"/>
                            <a:t>(0 ;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(1 ;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a:t>(2 ; 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4377322"/>
                      </a:ext>
                    </a:extLst>
                  </a:tr>
                </a:tbl>
              </a:graphicData>
            </a:graphic>
          </p:graphicFrame>
        </mc:Fallback>
      </mc:AlternateContent>
      <p:sp>
        <p:nvSpPr>
          <p:cNvPr id="4" name="ZoneTexte 3"/>
          <p:cNvSpPr txBox="1"/>
          <p:nvPr/>
        </p:nvSpPr>
        <p:spPr>
          <a:xfrm>
            <a:off x="935304" y="2152073"/>
            <a:ext cx="4791241"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place les points, je remarque qu’ils sont alignés.</a:t>
            </a:r>
          </a:p>
        </p:txBody>
      </p:sp>
    </p:spTree>
    <p:extLst>
      <p:ext uri="{BB962C8B-B14F-4D97-AF65-F5344CB8AC3E}">
        <p14:creationId xmlns:p14="http://schemas.microsoft.com/office/powerpoint/2010/main" val="850677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 corriger d’abord l’énoncé de l’exercice.</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483225" y="6303963"/>
            <a:ext cx="1225550" cy="471488"/>
          </a:xfrm>
        </p:spPr>
        <p:txBody>
          <a:bodyPr/>
          <a:lstStyle/>
          <a:p>
            <a:r>
              <a:rPr lang="en-US" dirty="0"/>
              <a:t>Page:93</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10" name="Groupe 9">
            <a:extLst>
              <a:ext uri="{FF2B5EF4-FFF2-40B4-BE49-F238E27FC236}">
                <a16:creationId xmlns:a16="http://schemas.microsoft.com/office/drawing/2014/main" id="{60B4DE30-01D1-F495-EABA-0FFFF31F29DB}"/>
              </a:ext>
            </a:extLst>
          </p:cNvPr>
          <p:cNvGrpSpPr/>
          <p:nvPr/>
        </p:nvGrpSpPr>
        <p:grpSpPr>
          <a:xfrm>
            <a:off x="1576019" y="815714"/>
            <a:ext cx="8416513" cy="5499252"/>
            <a:chOff x="1576019" y="815714"/>
            <a:chExt cx="8416513" cy="5499252"/>
          </a:xfrm>
        </p:grpSpPr>
        <p:pic>
          <p:nvPicPr>
            <p:cNvPr id="4" name="Image 3"/>
            <p:cNvPicPr>
              <a:picLocks noChangeAspect="1"/>
            </p:cNvPicPr>
            <p:nvPr/>
          </p:nvPicPr>
          <p:blipFill>
            <a:blip r:embed="rId4"/>
            <a:stretch>
              <a:fillRect/>
            </a:stretch>
          </p:blipFill>
          <p:spPr>
            <a:xfrm>
              <a:off x="1576019" y="815714"/>
              <a:ext cx="8416513" cy="5499252"/>
            </a:xfrm>
            <a:prstGeom prst="rect">
              <a:avLst/>
            </a:prstGeom>
          </p:spPr>
        </p:pic>
        <p:sp>
          <p:nvSpPr>
            <p:cNvPr id="6" name="ZoneTexte 5">
              <a:extLst>
                <a:ext uri="{FF2B5EF4-FFF2-40B4-BE49-F238E27FC236}">
                  <a16:creationId xmlns:a16="http://schemas.microsoft.com/office/drawing/2014/main" id="{BDC49BCA-A6AB-6F65-7E7B-22548CCD147C}"/>
                </a:ext>
              </a:extLst>
            </p:cNvPr>
            <p:cNvSpPr txBox="1"/>
            <p:nvPr/>
          </p:nvSpPr>
          <p:spPr>
            <a:xfrm>
              <a:off x="2245799" y="1491753"/>
              <a:ext cx="7746733" cy="584775"/>
            </a:xfrm>
            <a:prstGeom prst="rect">
              <a:avLst/>
            </a:prstGeom>
            <a:solidFill>
              <a:schemeClr val="bg1"/>
            </a:solidFill>
          </p:spPr>
          <p:txBody>
            <a:bodyPr wrap="square" rtlCol="0">
              <a:spAutoFit/>
            </a:bodyPr>
            <a:lstStyle/>
            <a:p>
              <a:r>
                <a:rPr lang="fr-FR" sz="1600" dirty="0">
                  <a:solidFill>
                    <a:srgbClr val="FF0000"/>
                  </a:solidFill>
                </a:rPr>
                <a:t>On note 𝒙 le nombre de clients d’un restaurant et 𝒚 son bénéfice journalier. Les frais journaliers du restaurant sont de 500 DH et chaque client rapporte 50 DH.</a:t>
              </a:r>
              <a:endParaRPr lang="fr-FR" sz="16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318861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52" name="Text Placeholder 4">
            <a:extLst>
              <a:ext uri="{FF2B5EF4-FFF2-40B4-BE49-F238E27FC236}">
                <a16:creationId xmlns:a16="http://schemas.microsoft.com/office/drawing/2014/main" id="{B42B24A7-8E03-B0A5-EEE1-4F39731B4241}"/>
              </a:ext>
            </a:extLst>
          </p:cNvPr>
          <p:cNvSpPr txBox="1">
            <a:spLocks/>
          </p:cNvSpPr>
          <p:nvPr/>
        </p:nvSpPr>
        <p:spPr>
          <a:xfrm>
            <a:off x="5508544" y="6163014"/>
            <a:ext cx="2156851" cy="471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Page:93</a:t>
            </a:r>
            <a:endParaRPr lang="fr-FR" sz="1600" dirty="0">
              <a:latin typeface="Arial" panose="020B0604020202020204" pitchFamily="34" charset="0"/>
              <a:cs typeface="Arial" panose="020B0604020202020204" pitchFamily="34" charset="0"/>
            </a:endParaRPr>
          </a:p>
        </p:txBody>
      </p:sp>
      <p:pic>
        <p:nvPicPr>
          <p:cNvPr id="3" name="Image 2"/>
          <p:cNvPicPr>
            <a:picLocks noChangeAspect="1"/>
          </p:cNvPicPr>
          <p:nvPr/>
        </p:nvPicPr>
        <p:blipFill>
          <a:blip r:embed="rId4"/>
          <a:stretch>
            <a:fillRect/>
          </a:stretch>
        </p:blipFill>
        <p:spPr>
          <a:xfrm>
            <a:off x="408755" y="1050161"/>
            <a:ext cx="11337544" cy="4269984"/>
          </a:xfrm>
          <a:prstGeom prst="rect">
            <a:avLst/>
          </a:prstGeom>
        </p:spPr>
      </p:pic>
      <p:sp>
        <p:nvSpPr>
          <p:cNvPr id="5" name="ZoneTexte 4"/>
          <p:cNvSpPr txBox="1"/>
          <p:nvPr/>
        </p:nvSpPr>
        <p:spPr>
          <a:xfrm>
            <a:off x="6077527" y="2540000"/>
            <a:ext cx="738909"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50</a:t>
            </a:r>
          </a:p>
        </p:txBody>
      </p:sp>
      <p:sp>
        <p:nvSpPr>
          <p:cNvPr id="25" name="ZoneTexte 24"/>
          <p:cNvSpPr txBox="1"/>
          <p:nvPr/>
        </p:nvSpPr>
        <p:spPr>
          <a:xfrm>
            <a:off x="9204036" y="2540000"/>
            <a:ext cx="738909"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500</a:t>
            </a:r>
          </a:p>
        </p:txBody>
      </p:sp>
      <p:sp>
        <p:nvSpPr>
          <p:cNvPr id="27" name="ZoneTexte 26"/>
          <p:cNvSpPr txBox="1"/>
          <p:nvPr/>
        </p:nvSpPr>
        <p:spPr>
          <a:xfrm>
            <a:off x="7665395" y="3357418"/>
            <a:ext cx="738909"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50</a:t>
            </a:r>
          </a:p>
        </p:txBody>
      </p:sp>
      <p:sp>
        <p:nvSpPr>
          <p:cNvPr id="28" name="ZoneTexte 27"/>
          <p:cNvSpPr txBox="1"/>
          <p:nvPr/>
        </p:nvSpPr>
        <p:spPr>
          <a:xfrm>
            <a:off x="8950036" y="3357418"/>
            <a:ext cx="738909"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500</a:t>
            </a:r>
          </a:p>
        </p:txBody>
      </p:sp>
      <mc:AlternateContent xmlns:mc="http://schemas.openxmlformats.org/markup-compatibility/2006" xmlns:a14="http://schemas.microsoft.com/office/drawing/2010/main">
        <mc:Choice Requires="a14">
          <p:sp>
            <p:nvSpPr>
              <p:cNvPr id="6" name="ZoneTexte 5"/>
              <p:cNvSpPr txBox="1"/>
              <p:nvPr/>
            </p:nvSpPr>
            <p:spPr>
              <a:xfrm>
                <a:off x="3482110" y="4941455"/>
                <a:ext cx="1468582" cy="579133"/>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600" b="0" i="1" smtClean="0">
                          <a:solidFill>
                            <a:schemeClr val="tx1"/>
                          </a:solidFill>
                          <a:latin typeface="Cambria Math" panose="02040503050406030204" pitchFamily="18" charset="0"/>
                          <a:cs typeface="Calibri" panose="020F0502020204030204" pitchFamily="34" charset="0"/>
                        </a:rPr>
                        <m:t>50</m:t>
                      </m:r>
                      <m:r>
                        <a:rPr lang="fr-FR" sz="16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0" i="1" smtClean="0">
                          <a:solidFill>
                            <a:schemeClr val="tx2">
                              <a:lumMod val="50000"/>
                              <a:lumOff val="50000"/>
                            </a:schemeClr>
                          </a:solidFill>
                          <a:latin typeface="Cambria Math" panose="02040503050406030204" pitchFamily="18" charset="0"/>
                          <a:ea typeface="Cambria Math" panose="02040503050406030204" pitchFamily="18" charset="0"/>
                          <a:cs typeface="Calibri" panose="020F0502020204030204" pitchFamily="34" charset="0"/>
                        </a:rPr>
                        <m:t>0</m:t>
                      </m:r>
                      <m:r>
                        <a:rPr lang="fr-FR" sz="16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500</m:t>
                      </m:r>
                      <m:r>
                        <a:rPr lang="fr-FR" sz="16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=−500</m:t>
                      </m:r>
                    </m:oMath>
                  </m:oMathPara>
                </a14:m>
                <a:endParaRPr lang="fr-FR" sz="1600" dirty="0">
                  <a:solidFill>
                    <a:srgbClr val="FF0000"/>
                  </a:solidFill>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3482110" y="4941455"/>
                <a:ext cx="1468582" cy="579133"/>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6705600" y="4941455"/>
                <a:ext cx="1542473" cy="579133"/>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600" b="0" i="1" smtClean="0">
                          <a:solidFill>
                            <a:schemeClr val="tx1"/>
                          </a:solidFill>
                          <a:latin typeface="Cambria Math" panose="02040503050406030204" pitchFamily="18" charset="0"/>
                          <a:cs typeface="Calibri" panose="020F0502020204030204" pitchFamily="34" charset="0"/>
                        </a:rPr>
                        <m:t>50</m:t>
                      </m:r>
                      <m:r>
                        <a:rPr lang="fr-FR" sz="16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0" i="1" smtClean="0">
                          <a:solidFill>
                            <a:schemeClr val="tx2">
                              <a:lumMod val="50000"/>
                              <a:lumOff val="50000"/>
                            </a:schemeClr>
                          </a:solidFill>
                          <a:latin typeface="Cambria Math" panose="02040503050406030204" pitchFamily="18" charset="0"/>
                          <a:ea typeface="Cambria Math" panose="02040503050406030204" pitchFamily="18" charset="0"/>
                          <a:cs typeface="Calibri" panose="020F0502020204030204" pitchFamily="34" charset="0"/>
                        </a:rPr>
                        <m:t>20</m:t>
                      </m:r>
                      <m:r>
                        <a:rPr lang="fr-FR" sz="16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500</m:t>
                      </m:r>
                      <m:r>
                        <a:rPr lang="fr-FR" sz="1600" b="0" i="0"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=500</m:t>
                      </m:r>
                    </m:oMath>
                  </m:oMathPara>
                </a14:m>
                <a:endParaRPr lang="fr-FR" sz="1600" dirty="0">
                  <a:solidFill>
                    <a:srgbClr val="FF0000"/>
                  </a:solidFill>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6705600" y="4941455"/>
                <a:ext cx="1542473" cy="579133"/>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8404304" y="4941455"/>
                <a:ext cx="1538641" cy="579133"/>
              </a:xfrm>
              <a:prstGeom prst="rect">
                <a:avLst/>
              </a:prstGeom>
              <a:solidFill>
                <a:schemeClr val="bg1"/>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600" b="0" i="1" smtClean="0">
                          <a:solidFill>
                            <a:schemeClr val="tx1"/>
                          </a:solidFill>
                          <a:latin typeface="Cambria Math" panose="02040503050406030204" pitchFamily="18" charset="0"/>
                          <a:cs typeface="Calibri" panose="020F0502020204030204" pitchFamily="34" charset="0"/>
                        </a:rPr>
                        <m:t>50</m:t>
                      </m:r>
                      <m:r>
                        <a:rPr lang="fr-FR" sz="16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0" i="1" smtClean="0">
                          <a:solidFill>
                            <a:schemeClr val="tx2">
                              <a:lumMod val="50000"/>
                              <a:lumOff val="50000"/>
                            </a:schemeClr>
                          </a:solidFill>
                          <a:latin typeface="Cambria Math" panose="02040503050406030204" pitchFamily="18" charset="0"/>
                          <a:ea typeface="Cambria Math" panose="02040503050406030204" pitchFamily="18" charset="0"/>
                          <a:cs typeface="Calibri" panose="020F0502020204030204" pitchFamily="34" charset="0"/>
                        </a:rPr>
                        <m:t>50</m:t>
                      </m:r>
                      <m:r>
                        <a:rPr lang="fr-FR" sz="16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500</m:t>
                      </m:r>
                      <m:r>
                        <a:rPr lang="fr-FR" sz="16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=2000</m:t>
                      </m:r>
                    </m:oMath>
                  </m:oMathPara>
                </a14:m>
                <a:endParaRPr lang="fr-FR" sz="1600" dirty="0">
                  <a:solidFill>
                    <a:srgbClr val="FF0000"/>
                  </a:solidFill>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8404304" y="4941455"/>
                <a:ext cx="1538641" cy="579133"/>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9942945" y="4941455"/>
                <a:ext cx="1574800" cy="579133"/>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600" b="0" i="1" smtClean="0">
                          <a:solidFill>
                            <a:schemeClr val="tx1"/>
                          </a:solidFill>
                          <a:latin typeface="Cambria Math" panose="02040503050406030204" pitchFamily="18" charset="0"/>
                          <a:cs typeface="Calibri" panose="020F0502020204030204" pitchFamily="34" charset="0"/>
                        </a:rPr>
                        <m:t>50</m:t>
                      </m:r>
                      <m:r>
                        <a:rPr lang="fr-FR" sz="16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0" i="1" smtClean="0">
                          <a:solidFill>
                            <a:schemeClr val="tx2">
                              <a:lumMod val="50000"/>
                              <a:lumOff val="50000"/>
                            </a:schemeClr>
                          </a:solidFill>
                          <a:latin typeface="Cambria Math" panose="02040503050406030204" pitchFamily="18" charset="0"/>
                          <a:ea typeface="Cambria Math" panose="02040503050406030204" pitchFamily="18" charset="0"/>
                          <a:cs typeface="Calibri" panose="020F0502020204030204" pitchFamily="34" charset="0"/>
                        </a:rPr>
                        <m:t>60</m:t>
                      </m:r>
                      <m:r>
                        <a:rPr lang="fr-FR" sz="16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1600"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500</m:t>
                      </m:r>
                      <m:r>
                        <a:rPr lang="fr-FR" sz="16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=2500</m:t>
                      </m:r>
                    </m:oMath>
                  </m:oMathPara>
                </a14:m>
                <a:endParaRPr lang="fr-FR" sz="1600" dirty="0">
                  <a:solidFill>
                    <a:srgbClr val="FF0000"/>
                  </a:solidFill>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9942945" y="4941455"/>
                <a:ext cx="1574800" cy="579133"/>
              </a:xfrm>
              <a:prstGeom prst="rect">
                <a:avLst/>
              </a:prstGeom>
              <a:blipFill>
                <a:blip r:embed="rId8"/>
                <a:stretch>
                  <a:fillRect/>
                </a:stretch>
              </a:blipFill>
            </p:spPr>
            <p:txBody>
              <a:bodyPr/>
              <a:lstStyle/>
              <a:p>
                <a:r>
                  <a:rPr lang="fr-FR">
                    <a:noFill/>
                  </a:rPr>
                  <a:t> </a:t>
                </a:r>
              </a:p>
            </p:txBody>
          </p:sp>
        </mc:Fallback>
      </mc:AlternateContent>
      <p:sp>
        <p:nvSpPr>
          <p:cNvPr id="10" name="ZoneTexte 9">
            <a:extLst>
              <a:ext uri="{FF2B5EF4-FFF2-40B4-BE49-F238E27FC236}">
                <a16:creationId xmlns:a16="http://schemas.microsoft.com/office/drawing/2014/main" id="{BE4F4FD2-B4B8-B6C6-6227-62DBA1CEAC85}"/>
              </a:ext>
            </a:extLst>
          </p:cNvPr>
          <p:cNvSpPr txBox="1"/>
          <p:nvPr/>
        </p:nvSpPr>
        <p:spPr>
          <a:xfrm>
            <a:off x="1039091" y="1554098"/>
            <a:ext cx="10707208" cy="584775"/>
          </a:xfrm>
          <a:prstGeom prst="rect">
            <a:avLst/>
          </a:prstGeom>
          <a:solidFill>
            <a:schemeClr val="bg1"/>
          </a:solidFill>
        </p:spPr>
        <p:txBody>
          <a:bodyPr wrap="square" rtlCol="0">
            <a:spAutoFit/>
          </a:bodyPr>
          <a:lstStyle/>
          <a:p>
            <a:pPr lvl="0"/>
            <a:r>
              <a:rPr lang="fr-FR" sz="1600" b="1" dirty="0"/>
              <a:t>On note 𝒙 le nombre de clients d’un restaurant et 𝒚 son bénéfice journalier. Les frais journaliers du restaurant sont de 500 DH et chaque client rapporte 50 DH.</a:t>
            </a:r>
            <a:endParaRPr lang="fr-FR" sz="16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0189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MA" sz="1400" dirty="0"/>
              <a:t>Reconnaitre la notion de la fonction à partir de situations.</a:t>
            </a:r>
            <a:endParaRPr lang="fr-FR" sz="1400" dirty="0"/>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Function.</a:t>
            </a:r>
          </a:p>
          <a:p>
            <a:r>
              <a:rPr lang="en-US" dirty="0"/>
              <a:t>Variable.</a:t>
            </a:r>
          </a:p>
          <a:p>
            <a:r>
              <a:rPr lang="en-US" dirty="0"/>
              <a:t>Expression </a:t>
            </a:r>
            <a:r>
              <a:rPr lang="en-US" dirty="0" err="1"/>
              <a:t>algébrique</a:t>
            </a:r>
            <a:r>
              <a:rPr lang="en-US" dirty="0"/>
              <a:t> </a:t>
            </a:r>
            <a:r>
              <a:rPr lang="en-US" dirty="0" err="1"/>
              <a:t>d’une</a:t>
            </a:r>
            <a:r>
              <a:rPr lang="en-US" dirty="0"/>
              <a:t> function.</a:t>
            </a:r>
          </a:p>
          <a:p>
            <a:r>
              <a:rPr lang="fr-MA" dirty="0"/>
              <a:t>Tableau de valeurs, graphe d’une fonction. </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lvl="0" indent="-285750">
              <a:buFont typeface="Arial" panose="020B0604020202020204" pitchFamily="34" charset="0"/>
              <a:buChar char="•"/>
            </a:pPr>
            <a:r>
              <a:rPr lang="fr-FR" dirty="0"/>
              <a:t>Exprimer une situation à l’aide d’une fonction.</a:t>
            </a:r>
          </a:p>
          <a:p>
            <a:pPr lvl="0"/>
            <a:r>
              <a:rPr lang="fr-FR" b="1" dirty="0"/>
              <a:t>Les outils :</a:t>
            </a:r>
          </a:p>
          <a:p>
            <a:pPr marL="285750" lvl="0" indent="-285750">
              <a:buFont typeface="Arial" panose="020B0604020202020204" pitchFamily="34" charset="0"/>
              <a:buChar char="•"/>
            </a:pPr>
            <a:r>
              <a:rPr lang="fr-FR" dirty="0"/>
              <a:t>Un repère, une équerre et une règle.</a:t>
            </a:r>
          </a:p>
        </p:txBody>
      </p:sp>
      <mc:AlternateContent xmlns:mc="http://schemas.openxmlformats.org/markup-compatibility/2006" xmlns:a14="http://schemas.microsoft.com/office/drawing/2010/main">
        <mc:Choice Requires="a14">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62500" lnSpcReduction="2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Confondre la variable </a:t>
                </a:r>
                <a14:m>
                  <m:oMath xmlns:m="http://schemas.openxmlformats.org/officeDocument/2006/math">
                    <m:r>
                      <a:rPr lang="fr-MA" i="1" dirty="0" smtClean="0">
                        <a:latin typeface="Cambria Math" panose="02040503050406030204" pitchFamily="18" charset="0"/>
                      </a:rPr>
                      <m:t>𝑥</m:t>
                    </m:r>
                  </m:oMath>
                </a14:m>
                <a:r>
                  <a:rPr lang="fr-MA" dirty="0"/>
                  <a:t> et l’image </a:t>
                </a:r>
                <a14:m>
                  <m:oMath xmlns:m="http://schemas.openxmlformats.org/officeDocument/2006/math">
                    <m:r>
                      <a:rPr lang="fr-MA" i="1" dirty="0" smtClean="0">
                        <a:latin typeface="Cambria Math" panose="02040503050406030204" pitchFamily="18" charset="0"/>
                      </a:rPr>
                      <m:t>𝑦</m:t>
                    </m:r>
                    <m:r>
                      <a:rPr lang="fr-MA" i="1" dirty="0" smtClean="0">
                        <a:latin typeface="Cambria Math" panose="02040503050406030204" pitchFamily="18" charset="0"/>
                      </a:rPr>
                      <m:t> </m:t>
                    </m:r>
                  </m:oMath>
                </a14:m>
                <a:r>
                  <a:rPr lang="fr-MA" dirty="0"/>
                  <a:t>de </a:t>
                </a:r>
                <a14:m>
                  <m:oMath xmlns:m="http://schemas.openxmlformats.org/officeDocument/2006/math">
                    <m:r>
                      <a:rPr lang="fr-MA" i="1" dirty="0" smtClean="0">
                        <a:latin typeface="Cambria Math" panose="02040503050406030204" pitchFamily="18" charset="0"/>
                      </a:rPr>
                      <m:t>𝑥</m:t>
                    </m:r>
                    <m:r>
                      <a:rPr lang="fr-MA" i="1" dirty="0" smtClean="0">
                        <a:latin typeface="Cambria Math" panose="02040503050406030204" pitchFamily="18" charset="0"/>
                      </a:rPr>
                      <m:t> </m:t>
                    </m:r>
                  </m:oMath>
                </a14:m>
                <a:r>
                  <a:rPr lang="fr-MA" dirty="0"/>
                  <a:t>.</a:t>
                </a:r>
              </a:p>
              <a:p>
                <a:pPr marL="285750" lvl="0" indent="-285750">
                  <a:buFont typeface="Arial" panose="020B0604020202020204" pitchFamily="34" charset="0"/>
                  <a:buChar char="•"/>
                </a:pPr>
                <a:r>
                  <a:rPr lang="fr-MA" dirty="0"/>
                  <a:t>Confondre la relation exprimée par la fonction et l’image.</a:t>
                </a:r>
              </a:p>
              <a:p>
                <a:pPr marL="285750" lvl="0" indent="-285750">
                  <a:buFont typeface="Arial" panose="020B0604020202020204" pitchFamily="34" charset="0"/>
                  <a:buChar char="•"/>
                </a:pPr>
                <a:r>
                  <a:rPr lang="fr-MA" dirty="0"/>
                  <a:t>Confondre les coordonnées des points: </a:t>
                </a:r>
                <a14:m>
                  <m:oMath xmlns:m="http://schemas.openxmlformats.org/officeDocument/2006/math">
                    <m:r>
                      <a:rPr lang="fr-MA" i="1" dirty="0" smtClean="0">
                        <a:latin typeface="Cambria Math" panose="02040503050406030204" pitchFamily="18" charset="0"/>
                      </a:rPr>
                      <m:t>(</m:t>
                    </m:r>
                    <m:r>
                      <a:rPr lang="fr-MA" i="1" dirty="0" err="1" smtClean="0">
                        <a:latin typeface="Cambria Math" panose="02040503050406030204" pitchFamily="18" charset="0"/>
                      </a:rPr>
                      <m:t>𝑥</m:t>
                    </m:r>
                    <m:r>
                      <a:rPr lang="fr-MA" i="1" dirty="0" err="1" smtClean="0">
                        <a:latin typeface="Cambria Math" panose="02040503050406030204" pitchFamily="18" charset="0"/>
                      </a:rPr>
                      <m:t>;</m:t>
                    </m:r>
                    <m:r>
                      <a:rPr lang="fr-MA" i="1" dirty="0" err="1" smtClean="0">
                        <a:latin typeface="Cambria Math" panose="02040503050406030204" pitchFamily="18" charset="0"/>
                      </a:rPr>
                      <m:t>𝑦</m:t>
                    </m:r>
                    <m:r>
                      <a:rPr lang="fr-MA" i="1" dirty="0" smtClean="0">
                        <a:latin typeface="Cambria Math" panose="02040503050406030204" pitchFamily="18" charset="0"/>
                      </a:rPr>
                      <m:t>)</m:t>
                    </m:r>
                  </m:oMath>
                </a14:m>
                <a:r>
                  <a:rPr lang="fr-MA" dirty="0"/>
                  <a:t> et </a:t>
                </a:r>
                <a14:m>
                  <m:oMath xmlns:m="http://schemas.openxmlformats.org/officeDocument/2006/math">
                    <m:r>
                      <a:rPr lang="fr-MA" i="1" dirty="0" smtClean="0">
                        <a:latin typeface="Cambria Math" panose="02040503050406030204" pitchFamily="18" charset="0"/>
                      </a:rPr>
                      <m:t>(</m:t>
                    </m:r>
                    <m:r>
                      <a:rPr lang="fr-MA" i="1" dirty="0" err="1" smtClean="0">
                        <a:latin typeface="Cambria Math" panose="02040503050406030204" pitchFamily="18" charset="0"/>
                      </a:rPr>
                      <m:t>𝑦</m:t>
                    </m:r>
                    <m:r>
                      <a:rPr lang="fr-MA" i="1" dirty="0" err="1" smtClean="0">
                        <a:latin typeface="Cambria Math" panose="02040503050406030204" pitchFamily="18" charset="0"/>
                      </a:rPr>
                      <m:t>;</m:t>
                    </m:r>
                    <m:r>
                      <a:rPr lang="fr-MA" i="1" dirty="0" err="1" smtClean="0">
                        <a:latin typeface="Cambria Math" panose="02040503050406030204" pitchFamily="18" charset="0"/>
                      </a:rPr>
                      <m:t>𝑥</m:t>
                    </m:r>
                    <m:r>
                      <a:rPr lang="fr-MA" i="1" dirty="0" smtClean="0">
                        <a:latin typeface="Cambria Math" panose="02040503050406030204" pitchFamily="18" charset="0"/>
                      </a:rPr>
                      <m:t>).</m:t>
                    </m:r>
                  </m:oMath>
                </a14:m>
                <a:endParaRPr lang="fr-FR" dirty="0"/>
              </a:p>
            </p:txBody>
          </p:sp>
        </mc:Choice>
        <mc:Fallback xmlns="">
          <p:sp>
            <p:nvSpPr>
              <p:cNvPr id="13" name="Text Placeholder 12">
                <a:extLst>
                  <a:ext uri="{FF2B5EF4-FFF2-40B4-BE49-F238E27FC236}">
                    <a16:creationId xmlns:a16="http://schemas.microsoft.com/office/drawing/2014/main" id="{8B60F9AE-58B6-307B-B137-FB59B00029D1}"/>
                  </a:ext>
                </a:extLst>
              </p:cNvPr>
              <p:cNvSpPr>
                <a:spLocks noGrp="1" noRot="1" noChangeAspect="1" noMove="1" noResize="1" noEditPoints="1" noAdjustHandles="1" noChangeArrowheads="1" noChangeShapeType="1" noTextEdit="1"/>
              </p:cNvSpPr>
              <p:nvPr>
                <p:ph type="body" sz="quarter" idx="22"/>
              </p:nvPr>
            </p:nvSpPr>
            <p:spPr>
              <a:blipFill>
                <a:blip r:embed="rId2"/>
                <a:stretch>
                  <a:fillRect t="-3750" b="-3125"/>
                </a:stretch>
              </a:blipFill>
            </p:spPr>
            <p:txBody>
              <a:bodyPr/>
              <a:lstStyle/>
              <a:p>
                <a:r>
                  <a:rPr lang="fr-FR">
                    <a:noFill/>
                  </a:rPr>
                  <a:t> </a:t>
                </a:r>
              </a:p>
            </p:txBody>
          </p:sp>
        </mc:Fallback>
      </mc:AlternateContent>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62" name="Text Placeholder 4">
            <a:extLst>
              <a:ext uri="{FF2B5EF4-FFF2-40B4-BE49-F238E27FC236}">
                <a16:creationId xmlns:a16="http://schemas.microsoft.com/office/drawing/2014/main" id="{B42B24A7-8E03-B0A5-EEE1-4F39731B4241}"/>
              </a:ext>
            </a:extLst>
          </p:cNvPr>
          <p:cNvSpPr txBox="1">
            <a:spLocks/>
          </p:cNvSpPr>
          <p:nvPr/>
        </p:nvSpPr>
        <p:spPr>
          <a:xfrm>
            <a:off x="5508544" y="6163014"/>
            <a:ext cx="2156851" cy="471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Page:91</a:t>
            </a:r>
            <a:endParaRPr lang="fr-FR" sz="1600" dirty="0">
              <a:latin typeface="Arial" panose="020B0604020202020204" pitchFamily="34" charset="0"/>
              <a:cs typeface="Arial" panose="020B0604020202020204" pitchFamily="34" charset="0"/>
            </a:endParaRPr>
          </a:p>
        </p:txBody>
      </p:sp>
      <p:pic>
        <p:nvPicPr>
          <p:cNvPr id="10" name="Image 9"/>
          <p:cNvPicPr>
            <a:picLocks noChangeAspect="1"/>
          </p:cNvPicPr>
          <p:nvPr/>
        </p:nvPicPr>
        <p:blipFill>
          <a:blip r:embed="rId4"/>
          <a:stretch>
            <a:fillRect/>
          </a:stretch>
        </p:blipFill>
        <p:spPr>
          <a:xfrm>
            <a:off x="6209332" y="1690345"/>
            <a:ext cx="5668305" cy="3962310"/>
          </a:xfrm>
          <a:prstGeom prst="rect">
            <a:avLst/>
          </a:prstGeom>
        </p:spPr>
      </p:pic>
      <mc:AlternateContent xmlns:mc="http://schemas.openxmlformats.org/markup-compatibility/2006" xmlns:a14="http://schemas.microsoft.com/office/drawing/2010/main">
        <mc:Choice Requires="a14">
          <p:sp>
            <p:nvSpPr>
              <p:cNvPr id="13" name="ZoneTexte 12"/>
              <p:cNvSpPr txBox="1"/>
              <p:nvPr/>
            </p:nvSpPr>
            <p:spPr>
              <a:xfrm>
                <a:off x="7255163" y="5446169"/>
                <a:ext cx="240450" cy="307777"/>
              </a:xfrm>
              <a:prstGeom prst="rect">
                <a:avLst/>
              </a:prstGeom>
              <a:noFill/>
            </p:spPr>
            <p:txBody>
              <a:bodyPr wrap="none" lIns="0" tIns="0" rIns="0" bIns="0"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7255163" y="5446169"/>
                <a:ext cx="240450" cy="307777"/>
              </a:xfrm>
              <a:prstGeom prst="rect">
                <a:avLst/>
              </a:prstGeom>
              <a:blipFill>
                <a:blip r:embed="rId5"/>
                <a:stretch>
                  <a:fillRect l="-17500" r="-17500"/>
                </a:stretch>
              </a:blipFill>
            </p:spPr>
            <p:txBody>
              <a:bodyPr/>
              <a:lstStyle/>
              <a:p>
                <a:r>
                  <a:rPr lang="fr-FR">
                    <a:noFill/>
                  </a:rPr>
                  <a:t> </a:t>
                </a:r>
              </a:p>
            </p:txBody>
          </p:sp>
        </mc:Fallback>
      </mc:AlternateContent>
      <p:pic>
        <p:nvPicPr>
          <p:cNvPr id="14" name="Image 13"/>
          <p:cNvPicPr>
            <a:picLocks noChangeAspect="1"/>
          </p:cNvPicPr>
          <p:nvPr/>
        </p:nvPicPr>
        <p:blipFill>
          <a:blip r:embed="rId6"/>
          <a:stretch>
            <a:fillRect/>
          </a:stretch>
        </p:blipFill>
        <p:spPr>
          <a:xfrm>
            <a:off x="278184" y="1690345"/>
            <a:ext cx="5622853" cy="3289968"/>
          </a:xfrm>
          <a:prstGeom prst="rect">
            <a:avLst/>
          </a:prstGeom>
        </p:spPr>
      </p:pic>
      <mc:AlternateContent xmlns:mc="http://schemas.openxmlformats.org/markup-compatibility/2006" xmlns:a14="http://schemas.microsoft.com/office/drawing/2010/main">
        <mc:Choice Requires="a14">
          <p:sp>
            <p:nvSpPr>
              <p:cNvPr id="15" name="ZoneTexte 14"/>
              <p:cNvSpPr txBox="1"/>
              <p:nvPr/>
            </p:nvSpPr>
            <p:spPr>
              <a:xfrm>
                <a:off x="7818582" y="4826424"/>
                <a:ext cx="240450" cy="307777"/>
              </a:xfrm>
              <a:prstGeom prst="rect">
                <a:avLst/>
              </a:prstGeom>
              <a:noFill/>
            </p:spPr>
            <p:txBody>
              <a:bodyPr wrap="none" lIns="0" tIns="0" rIns="0" bIns="0"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7818582" y="4826424"/>
                <a:ext cx="240450" cy="307777"/>
              </a:xfrm>
              <a:prstGeom prst="rect">
                <a:avLst/>
              </a:prstGeom>
              <a:blipFill>
                <a:blip r:embed="rId7"/>
                <a:stretch>
                  <a:fillRect l="-17949" r="-20513" b="-2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ZoneTexte 15"/>
              <p:cNvSpPr txBox="1"/>
              <p:nvPr/>
            </p:nvSpPr>
            <p:spPr>
              <a:xfrm>
                <a:off x="10026072" y="2604654"/>
                <a:ext cx="240450" cy="307777"/>
              </a:xfrm>
              <a:prstGeom prst="rect">
                <a:avLst/>
              </a:prstGeom>
              <a:noFill/>
            </p:spPr>
            <p:txBody>
              <a:bodyPr wrap="none" lIns="0" tIns="0" rIns="0" bIns="0"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10026072" y="2604654"/>
                <a:ext cx="240450" cy="307777"/>
              </a:xfrm>
              <a:prstGeom prst="rect">
                <a:avLst/>
              </a:prstGeom>
              <a:blipFill>
                <a:blip r:embed="rId8"/>
                <a:stretch>
                  <a:fillRect l="-17949" r="-2051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ZoneTexte 16"/>
              <p:cNvSpPr txBox="1"/>
              <p:nvPr/>
            </p:nvSpPr>
            <p:spPr>
              <a:xfrm>
                <a:off x="10598438" y="2072168"/>
                <a:ext cx="240450" cy="307777"/>
              </a:xfrm>
              <a:prstGeom prst="rect">
                <a:avLst/>
              </a:prstGeom>
              <a:noFill/>
            </p:spPr>
            <p:txBody>
              <a:bodyPr wrap="none" lIns="0" tIns="0" rIns="0" bIns="0"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10598438" y="2072168"/>
                <a:ext cx="240450" cy="307777"/>
              </a:xfrm>
              <a:prstGeom prst="rect">
                <a:avLst/>
              </a:prstGeom>
              <a:blipFill>
                <a:blip r:embed="rId9"/>
                <a:stretch>
                  <a:fillRect l="-17949" r="-20513" b="-2000"/>
                </a:stretch>
              </a:blipFill>
            </p:spPr>
            <p:txBody>
              <a:bodyPr/>
              <a:lstStyle/>
              <a:p>
                <a:r>
                  <a:rPr lang="fr-FR">
                    <a:noFill/>
                  </a:rPr>
                  <a:t> </a:t>
                </a:r>
              </a:p>
            </p:txBody>
          </p:sp>
        </mc:Fallback>
      </mc:AlternateContent>
      <p:cxnSp>
        <p:nvCxnSpPr>
          <p:cNvPr id="20" name="Connecteur droit 19"/>
          <p:cNvCxnSpPr/>
          <p:nvPr/>
        </p:nvCxnSpPr>
        <p:spPr>
          <a:xfrm flipV="1">
            <a:off x="7375388" y="1902691"/>
            <a:ext cx="3671848" cy="3697366"/>
          </a:xfrm>
          <a:prstGeom prst="line">
            <a:avLst/>
          </a:prstGeom>
          <a:ln w="19050">
            <a:solidFill>
              <a:srgbClr val="33CC33"/>
            </a:solidFill>
          </a:ln>
        </p:spPr>
        <p:style>
          <a:lnRef idx="2">
            <a:schemeClr val="accent6"/>
          </a:lnRef>
          <a:fillRef idx="0">
            <a:schemeClr val="accent6"/>
          </a:fillRef>
          <a:effectRef idx="1">
            <a:schemeClr val="accent6"/>
          </a:effectRef>
          <a:fontRef idx="minor">
            <a:schemeClr val="tx1"/>
          </a:fontRef>
        </p:style>
      </p:cxnSp>
      <p:sp>
        <p:nvSpPr>
          <p:cNvPr id="21" name="ZoneTexte 20"/>
          <p:cNvSpPr txBox="1"/>
          <p:nvPr/>
        </p:nvSpPr>
        <p:spPr>
          <a:xfrm>
            <a:off x="4178630" y="3322036"/>
            <a:ext cx="132991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alignés </a:t>
            </a:r>
          </a:p>
        </p:txBody>
      </p:sp>
      <p:sp>
        <p:nvSpPr>
          <p:cNvPr id="22" name="ZoneTexte 21"/>
          <p:cNvSpPr txBox="1"/>
          <p:nvPr/>
        </p:nvSpPr>
        <p:spPr>
          <a:xfrm>
            <a:off x="1879959" y="4232505"/>
            <a:ext cx="374634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la droite passant par ces points</a:t>
            </a:r>
          </a:p>
        </p:txBody>
      </p:sp>
    </p:spTree>
    <p:extLst>
      <p:ext uri="{BB962C8B-B14F-4D97-AF65-F5344CB8AC3E}">
        <p14:creationId xmlns:p14="http://schemas.microsoft.com/office/powerpoint/2010/main" val="11991995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Page:93</a:t>
            </a:r>
            <a:endParaRPr lang="fr-FR" dirty="0"/>
          </a:p>
        </p:txBody>
      </p:sp>
      <p:pic>
        <p:nvPicPr>
          <p:cNvPr id="4" name="Image 3"/>
          <p:cNvPicPr>
            <a:picLocks noChangeAspect="1"/>
          </p:cNvPicPr>
          <p:nvPr/>
        </p:nvPicPr>
        <p:blipFill>
          <a:blip r:embed="rId2"/>
          <a:stretch>
            <a:fillRect/>
          </a:stretch>
        </p:blipFill>
        <p:spPr>
          <a:xfrm>
            <a:off x="850559" y="2432671"/>
            <a:ext cx="10166451" cy="2102383"/>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277091" cy="350505"/>
          </a:xfrm>
        </p:spPr>
        <p:txBody>
          <a:bodyPr/>
          <a:lstStyle/>
          <a:p>
            <a:r>
              <a:rPr lang="fr-FR" dirty="0"/>
              <a:t>Dans cette séance nous avons appris ce qu’est une fonction et ainsi que ses </a:t>
            </a:r>
            <a:r>
              <a:rPr lang="fr-FR"/>
              <a:t>différentes représentations </a:t>
            </a:r>
            <a:r>
              <a:rPr lang="fr-FR" dirty="0"/>
              <a:t>.</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6" name="ZoneTexte 5"/>
              <p:cNvSpPr txBox="1"/>
              <p:nvPr/>
            </p:nvSpPr>
            <p:spPr>
              <a:xfrm>
                <a:off x="751840" y="1323798"/>
                <a:ext cx="10332720" cy="1015663"/>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Une  fonction est une relation qui, à chaque valeur de </a:t>
                </a:r>
                <a14:m>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solidFill>
                          <a:schemeClr val="tx2">
                            <a:lumMod val="50000"/>
                            <a:lumOff val="50000"/>
                          </a:schemeClr>
                        </a:solidFill>
                        <a:latin typeface="Cambria Math" panose="02040503050406030204" pitchFamily="18" charset="0"/>
                        <a:cs typeface="Calibri" panose="020F0502020204030204" pitchFamily="34" charset="0"/>
                      </a:rPr>
                      <m:t>𝑥</m:t>
                    </m:r>
                    <m:r>
                      <a:rPr lang="fr-FR" sz="2000" i="1" dirty="0" smtClean="0">
                        <a:latin typeface="Cambria Math" panose="02040503050406030204" pitchFamily="18" charset="0"/>
                        <a:cs typeface="Calibri" panose="020F0502020204030204" pitchFamily="34" charset="0"/>
                      </a:rPr>
                      <m:t> </m:t>
                    </m:r>
                    <m:r>
                      <a:rPr lang="fr-FR" sz="2000" b="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 associe une valeur </a:t>
                </a:r>
                <a:r>
                  <a:rPr lang="fr-FR" sz="2000" dirty="0">
                    <a:solidFill>
                      <a:srgbClr val="FF0000"/>
                    </a:solidFill>
                    <a:latin typeface="Calibri" panose="020F0502020204030204" pitchFamily="34" charset="0"/>
                    <a:cs typeface="Calibri" panose="020F0502020204030204" pitchFamily="34" charset="0"/>
                  </a:rPr>
                  <a:t>unique</a:t>
                </a:r>
                <a:r>
                  <a:rPr lang="fr-FR" sz="2000" dirty="0">
                    <a:latin typeface="Calibri" panose="020F0502020204030204" pitchFamily="34" charset="0"/>
                    <a:cs typeface="Calibri" panose="020F0502020204030204" pitchFamily="34" charset="0"/>
                  </a:rPr>
                  <a:t>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𝑦</m:t>
                    </m:r>
                  </m:oMath>
                </a14:m>
                <a:endParaRPr lang="fr-FR" sz="2000" dirty="0">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14:m>
                  <m:oMath xmlns:m="http://schemas.openxmlformats.org/officeDocument/2006/math">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𝑥</m:t>
                    </m:r>
                    <m:r>
                      <a:rPr lang="fr-FR" sz="2000" b="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est la variable de la fonction </a:t>
                </a:r>
              </a:p>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La fonction permet d’exprimer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en fonction de </a:t>
                </a:r>
                <a14:m>
                  <m:oMath xmlns:m="http://schemas.openxmlformats.org/officeDocument/2006/math">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𝑥</m:t>
                    </m:r>
                  </m:oMath>
                </a14:m>
                <a:endParaRPr lang="fr-FR" sz="2000" dirty="0">
                  <a:solidFill>
                    <a:schemeClr val="accent1">
                      <a:lumMod val="60000"/>
                      <a:lumOff val="40000"/>
                    </a:schemeClr>
                  </a:solidFill>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751840" y="1323798"/>
                <a:ext cx="10332720" cy="1015663"/>
              </a:xfrm>
              <a:prstGeom prst="rect">
                <a:avLst/>
              </a:prstGeom>
              <a:blipFill>
                <a:blip r:embed="rId3"/>
                <a:stretch>
                  <a:fillRect l="-531" t="-2994" b="-958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ZoneTexte 6"/>
              <p:cNvSpPr txBox="1"/>
              <p:nvPr/>
            </p:nvSpPr>
            <p:spPr>
              <a:xfrm>
                <a:off x="388620" y="4314953"/>
                <a:ext cx="2585720" cy="1015663"/>
              </a:xfrm>
              <a:prstGeom prst="rect">
                <a:avLst/>
              </a:prstGeom>
              <a:solidFill>
                <a:schemeClr val="tx2">
                  <a:lumMod val="10000"/>
                  <a:lumOff val="9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Exemple: </a:t>
                </a:r>
                <a14:m>
                  <m:oMath xmlns:m="http://schemas.openxmlformats.org/officeDocument/2006/math">
                    <m:r>
                      <a:rPr lang="fr-FR" sz="2000" i="1" dirty="0" smtClean="0">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=2</m:t>
                    </m:r>
                    <m:r>
                      <a:rPr lang="fr-FR" sz="2000" i="1" dirty="0" smtClean="0">
                        <a:latin typeface="Cambria Math" panose="02040503050406030204" pitchFamily="18" charset="0"/>
                        <a:cs typeface="Calibri" panose="020F0502020204030204" pitchFamily="34" charset="0"/>
                      </a:rPr>
                      <m:t>𝑥</m:t>
                    </m:r>
                  </m:oMath>
                </a14:m>
                <a:endParaRPr lang="fr-FR" sz="2000" dirty="0">
                  <a:latin typeface="Calibri" panose="020F0502020204030204" pitchFamily="34" charset="0"/>
                  <a:cs typeface="Calibri" panose="020F0502020204030204" pitchFamily="34" charset="0"/>
                </a:endParaRPr>
              </a:p>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=−5</m:t>
                      </m:r>
                      <m:r>
                        <a:rPr lang="fr-FR" sz="2000" i="1" dirty="0" smtClean="0">
                          <a:latin typeface="Cambria Math" panose="02040503050406030204" pitchFamily="18" charset="0"/>
                          <a:cs typeface="Calibri" panose="020F0502020204030204" pitchFamily="34" charset="0"/>
                        </a:rPr>
                        <m:t>𝑥</m:t>
                      </m:r>
                    </m:oMath>
                  </m:oMathPara>
                </a14:m>
                <a:endParaRPr lang="fr-FR" sz="2000" dirty="0">
                  <a:latin typeface="Calibri" panose="020F0502020204030204" pitchFamily="34" charset="0"/>
                  <a:cs typeface="Calibri" panose="020F0502020204030204" pitchFamily="34" charset="0"/>
                </a:endParaRPr>
              </a:p>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𝑦</m:t>
                      </m:r>
                      <m:r>
                        <a:rPr lang="fr-FR" sz="2000" i="1" dirty="0" smtClean="0">
                          <a:latin typeface="Cambria Math" panose="02040503050406030204" pitchFamily="18" charset="0"/>
                          <a:cs typeface="Calibri" panose="020F0502020204030204" pitchFamily="34" charset="0"/>
                        </a:rPr>
                        <m:t>=3</m:t>
                      </m:r>
                      <m:r>
                        <a:rPr lang="fr-FR" sz="2000" i="1" dirty="0" smtClean="0">
                          <a:latin typeface="Cambria Math" panose="02040503050406030204" pitchFamily="18" charset="0"/>
                          <a:cs typeface="Calibri" panose="020F0502020204030204" pitchFamily="34" charset="0"/>
                        </a:rPr>
                        <m:t>𝑥</m:t>
                      </m:r>
                      <m:r>
                        <a:rPr lang="fr-FR" sz="2000" i="1" dirty="0" smtClean="0">
                          <a:latin typeface="Cambria Math" panose="02040503050406030204" pitchFamily="18" charset="0"/>
                          <a:cs typeface="Calibri" panose="020F0502020204030204" pitchFamily="34" charset="0"/>
                        </a:rPr>
                        <m:t>−7</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388620" y="4314953"/>
                <a:ext cx="2585720" cy="1015663"/>
              </a:xfrm>
              <a:prstGeom prst="rect">
                <a:avLst/>
              </a:prstGeom>
              <a:blipFill>
                <a:blip r:embed="rId4"/>
                <a:stretch>
                  <a:fillRect l="-2594" t="-3614" b="-2410"/>
                </a:stretch>
              </a:blipFill>
            </p:spPr>
            <p:txBody>
              <a:bodyPr/>
              <a:lstStyle/>
              <a:p>
                <a:r>
                  <a:rPr lang="fr-FR">
                    <a:noFill/>
                  </a:rPr>
                  <a:t> </a:t>
                </a:r>
              </a:p>
            </p:txBody>
          </p:sp>
        </mc:Fallback>
      </mc:AlternateContent>
      <p:sp>
        <p:nvSpPr>
          <p:cNvPr id="9" name="ZoneTexte 8"/>
          <p:cNvSpPr txBox="1"/>
          <p:nvPr/>
        </p:nvSpPr>
        <p:spPr>
          <a:xfrm>
            <a:off x="3820160" y="3298855"/>
            <a:ext cx="3302000" cy="400110"/>
          </a:xfrm>
          <a:prstGeom prst="rect">
            <a:avLst/>
          </a:prstGeom>
          <a:noFill/>
        </p:spPr>
        <p:txBody>
          <a:bodyPr wrap="square" rtlCol="0">
            <a:spAutoFit/>
          </a:bodyPr>
          <a:lstStyle/>
          <a:p>
            <a:pPr algn="ctr"/>
            <a:r>
              <a:rPr lang="fr-FR" sz="2000" dirty="0">
                <a:solidFill>
                  <a:schemeClr val="tx2">
                    <a:lumMod val="50000"/>
                    <a:lumOff val="50000"/>
                  </a:schemeClr>
                </a:solidFill>
                <a:latin typeface="Calibri" panose="020F0502020204030204" pitchFamily="34" charset="0"/>
                <a:cs typeface="Calibri" panose="020F0502020204030204" pitchFamily="34" charset="0"/>
              </a:rPr>
              <a:t> un tableau de valeurs:</a:t>
            </a:r>
          </a:p>
        </p:txBody>
      </p:sp>
      <p:graphicFrame>
        <p:nvGraphicFramePr>
          <p:cNvPr id="10" name="Tableau 9"/>
          <p:cNvGraphicFramePr>
            <a:graphicFrameLocks noGrp="1"/>
          </p:cNvGraphicFramePr>
          <p:nvPr>
            <p:extLst>
              <p:ext uri="{D42A27DB-BD31-4B8C-83A1-F6EECF244321}">
                <p14:modId xmlns:p14="http://schemas.microsoft.com/office/powerpoint/2010/main" val="3903456756"/>
              </p:ext>
            </p:extLst>
          </p:nvPr>
        </p:nvGraphicFramePr>
        <p:xfrm>
          <a:off x="3942080" y="4454706"/>
          <a:ext cx="3302000" cy="787400"/>
        </p:xfrm>
        <a:graphic>
          <a:graphicData uri="http://schemas.openxmlformats.org/drawingml/2006/table">
            <a:tbl>
              <a:tblPr firstRow="1" bandRow="1">
                <a:tableStyleId>{5C22544A-7EE6-4342-B048-85BDC9FD1C3A}</a:tableStyleId>
              </a:tblPr>
              <a:tblGrid>
                <a:gridCol w="660400">
                  <a:extLst>
                    <a:ext uri="{9D8B030D-6E8A-4147-A177-3AD203B41FA5}">
                      <a16:colId xmlns:a16="http://schemas.microsoft.com/office/drawing/2014/main" val="2663039280"/>
                    </a:ext>
                  </a:extLst>
                </a:gridCol>
                <a:gridCol w="660400">
                  <a:extLst>
                    <a:ext uri="{9D8B030D-6E8A-4147-A177-3AD203B41FA5}">
                      <a16:colId xmlns:a16="http://schemas.microsoft.com/office/drawing/2014/main" val="4026854401"/>
                    </a:ext>
                  </a:extLst>
                </a:gridCol>
                <a:gridCol w="660400">
                  <a:extLst>
                    <a:ext uri="{9D8B030D-6E8A-4147-A177-3AD203B41FA5}">
                      <a16:colId xmlns:a16="http://schemas.microsoft.com/office/drawing/2014/main" val="2829592711"/>
                    </a:ext>
                  </a:extLst>
                </a:gridCol>
                <a:gridCol w="660400">
                  <a:extLst>
                    <a:ext uri="{9D8B030D-6E8A-4147-A177-3AD203B41FA5}">
                      <a16:colId xmlns:a16="http://schemas.microsoft.com/office/drawing/2014/main" val="1414466200"/>
                    </a:ext>
                  </a:extLst>
                </a:gridCol>
                <a:gridCol w="660400">
                  <a:extLst>
                    <a:ext uri="{9D8B030D-6E8A-4147-A177-3AD203B41FA5}">
                      <a16:colId xmlns:a16="http://schemas.microsoft.com/office/drawing/2014/main" val="4052509867"/>
                    </a:ext>
                  </a:extLst>
                </a:gridCol>
              </a:tblGrid>
              <a:tr h="416560">
                <a:tc>
                  <a:txBody>
                    <a:bodyPr/>
                    <a:lstStyle/>
                    <a:p>
                      <a:r>
                        <a:rPr lang="fr-FR" dirty="0"/>
                        <a:t>X</a:t>
                      </a:r>
                    </a:p>
                  </a:txBody>
                  <a:tcPr/>
                </a:tc>
                <a:tc>
                  <a:txBody>
                    <a:bodyPr/>
                    <a:lstStyle/>
                    <a:p>
                      <a:r>
                        <a:rPr lang="fr-FR" dirty="0"/>
                        <a:t>-1</a:t>
                      </a:r>
                    </a:p>
                  </a:txBody>
                  <a:tcPr/>
                </a:tc>
                <a:tc>
                  <a:txBody>
                    <a:bodyPr/>
                    <a:lstStyle/>
                    <a:p>
                      <a:r>
                        <a:rPr lang="fr-FR" dirty="0"/>
                        <a:t>0</a:t>
                      </a:r>
                    </a:p>
                  </a:txBody>
                  <a:tcPr/>
                </a:tc>
                <a:tc>
                  <a:txBody>
                    <a:bodyPr/>
                    <a:lstStyle/>
                    <a:p>
                      <a:r>
                        <a:rPr lang="fr-FR" dirty="0"/>
                        <a:t>1</a:t>
                      </a:r>
                    </a:p>
                  </a:txBody>
                  <a:tcPr/>
                </a:tc>
                <a:tc>
                  <a:txBody>
                    <a:bodyPr/>
                    <a:lstStyle/>
                    <a:p>
                      <a:r>
                        <a:rPr lang="fr-FR" dirty="0"/>
                        <a:t>2</a:t>
                      </a:r>
                    </a:p>
                  </a:txBody>
                  <a:tcPr/>
                </a:tc>
                <a:extLst>
                  <a:ext uri="{0D108BD9-81ED-4DB2-BD59-A6C34878D82A}">
                    <a16:rowId xmlns:a16="http://schemas.microsoft.com/office/drawing/2014/main" val="782628733"/>
                  </a:ext>
                </a:extLst>
              </a:tr>
              <a:tr h="370840">
                <a:tc>
                  <a:txBody>
                    <a:bodyPr/>
                    <a:lstStyle/>
                    <a:p>
                      <a:r>
                        <a:rPr lang="fr-FR" dirty="0"/>
                        <a:t>y</a:t>
                      </a:r>
                    </a:p>
                  </a:txBody>
                  <a:tcPr/>
                </a:tc>
                <a:tc>
                  <a:txBody>
                    <a:bodyPr/>
                    <a:lstStyle/>
                    <a:p>
                      <a:r>
                        <a:rPr lang="fr-FR" dirty="0"/>
                        <a:t>-5</a:t>
                      </a:r>
                    </a:p>
                  </a:txBody>
                  <a:tcPr/>
                </a:tc>
                <a:tc>
                  <a:txBody>
                    <a:bodyPr/>
                    <a:lstStyle/>
                    <a:p>
                      <a:r>
                        <a:rPr lang="fr-FR" dirty="0"/>
                        <a:t>0</a:t>
                      </a:r>
                    </a:p>
                  </a:txBody>
                  <a:tcPr/>
                </a:tc>
                <a:tc>
                  <a:txBody>
                    <a:bodyPr/>
                    <a:lstStyle/>
                    <a:p>
                      <a:r>
                        <a:rPr lang="fr-FR" dirty="0"/>
                        <a:t>5</a:t>
                      </a:r>
                    </a:p>
                  </a:txBody>
                  <a:tcPr/>
                </a:tc>
                <a:tc>
                  <a:txBody>
                    <a:bodyPr/>
                    <a:lstStyle/>
                    <a:p>
                      <a:r>
                        <a:rPr lang="fr-FR" dirty="0"/>
                        <a:t>10</a:t>
                      </a:r>
                    </a:p>
                  </a:txBody>
                  <a:tcPr/>
                </a:tc>
                <a:extLst>
                  <a:ext uri="{0D108BD9-81ED-4DB2-BD59-A6C34878D82A}">
                    <a16:rowId xmlns:a16="http://schemas.microsoft.com/office/drawing/2014/main" val="241129826"/>
                  </a:ext>
                </a:extLst>
              </a:tr>
            </a:tbl>
          </a:graphicData>
        </a:graphic>
      </p:graphicFrame>
      <p:sp>
        <p:nvSpPr>
          <p:cNvPr id="11" name="ZoneTexte 10"/>
          <p:cNvSpPr txBox="1"/>
          <p:nvPr/>
        </p:nvSpPr>
        <p:spPr>
          <a:xfrm>
            <a:off x="751840" y="2651760"/>
            <a:ext cx="9855200" cy="400110"/>
          </a:xfrm>
          <a:prstGeom prst="rect">
            <a:avLst/>
          </a:prstGeom>
          <a:noFill/>
        </p:spPr>
        <p:txBody>
          <a:bodyPr wrap="square" rtlCol="0">
            <a:spAutoFit/>
          </a:bodyPr>
          <a:lstStyle/>
          <a:p>
            <a:pPr algn="ctr"/>
            <a:r>
              <a:rPr lang="fr-FR" sz="2000" b="1" dirty="0">
                <a:latin typeface="Calibri" panose="020F0502020204030204" pitchFamily="34" charset="0"/>
                <a:cs typeface="Calibri" panose="020F0502020204030204" pitchFamily="34" charset="0"/>
              </a:rPr>
              <a:t>Une fonction peut être représenter par:</a:t>
            </a:r>
          </a:p>
        </p:txBody>
      </p:sp>
      <p:sp>
        <p:nvSpPr>
          <p:cNvPr id="12" name="ZoneTexte 11"/>
          <p:cNvSpPr txBox="1"/>
          <p:nvPr/>
        </p:nvSpPr>
        <p:spPr>
          <a:xfrm>
            <a:off x="8407400" y="3267527"/>
            <a:ext cx="3302000" cy="400110"/>
          </a:xfrm>
          <a:prstGeom prst="rect">
            <a:avLst/>
          </a:prstGeom>
          <a:noFill/>
        </p:spPr>
        <p:txBody>
          <a:bodyPr wrap="square" rtlCol="0">
            <a:spAutoFit/>
          </a:bodyPr>
          <a:lstStyle/>
          <a:p>
            <a:pPr algn="ctr"/>
            <a:r>
              <a:rPr lang="fr-FR" sz="2000" dirty="0">
                <a:solidFill>
                  <a:schemeClr val="tx2">
                    <a:lumMod val="50000"/>
                    <a:lumOff val="50000"/>
                  </a:schemeClr>
                </a:solidFill>
                <a:latin typeface="Calibri" panose="020F0502020204030204" pitchFamily="34" charset="0"/>
                <a:cs typeface="Calibri" panose="020F0502020204030204" pitchFamily="34" charset="0"/>
              </a:rPr>
              <a:t>Un graphe:</a:t>
            </a:r>
          </a:p>
        </p:txBody>
      </p:sp>
      <mc:AlternateContent xmlns:mc="http://schemas.openxmlformats.org/markup-compatibility/2006" xmlns:a14="http://schemas.microsoft.com/office/drawing/2010/main">
        <mc:Choice Requires="a14">
          <p:sp>
            <p:nvSpPr>
              <p:cNvPr id="13" name="ZoneTexte 12"/>
              <p:cNvSpPr txBox="1"/>
              <p:nvPr/>
            </p:nvSpPr>
            <p:spPr>
              <a:xfrm>
                <a:off x="4632498" y="5514109"/>
                <a:ext cx="1921163"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𝑦</m:t>
                      </m:r>
                      <m:r>
                        <a:rPr lang="fr-FR" sz="2000" b="0" i="1" smtClean="0">
                          <a:latin typeface="Cambria Math" panose="02040503050406030204" pitchFamily="18" charset="0"/>
                          <a:cs typeface="Calibri" panose="020F0502020204030204" pitchFamily="34" charset="0"/>
                        </a:rPr>
                        <m:t>=−5</m:t>
                      </m:r>
                      <m:r>
                        <a:rPr lang="fr-FR" sz="2000" b="0" i="1" smtClean="0">
                          <a:latin typeface="Cambria Math" panose="02040503050406030204" pitchFamily="18" charset="0"/>
                          <a:cs typeface="Calibri" panose="020F0502020204030204" pitchFamily="34" charset="0"/>
                        </a:rPr>
                        <m:t>𝑥</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4632498" y="5514109"/>
                <a:ext cx="1921163" cy="400110"/>
              </a:xfrm>
              <a:prstGeom prst="rect">
                <a:avLst/>
              </a:prstGeom>
              <a:blipFill>
                <a:blip r:embed="rId5"/>
                <a:stretch>
                  <a:fillRect b="-7692"/>
                </a:stretch>
              </a:blipFill>
            </p:spPr>
            <p:txBody>
              <a:bodyPr/>
              <a:lstStyle/>
              <a:p>
                <a:r>
                  <a:rPr lang="fr-FR">
                    <a:noFill/>
                  </a:rPr>
                  <a:t> </a:t>
                </a:r>
              </a:p>
            </p:txBody>
          </p:sp>
        </mc:Fallback>
      </mc:AlternateContent>
      <p:pic>
        <p:nvPicPr>
          <p:cNvPr id="14" name="Image 13"/>
          <p:cNvPicPr>
            <a:picLocks noChangeAspect="1"/>
          </p:cNvPicPr>
          <p:nvPr/>
        </p:nvPicPr>
        <p:blipFill>
          <a:blip r:embed="rId6"/>
          <a:stretch>
            <a:fillRect/>
          </a:stretch>
        </p:blipFill>
        <p:spPr>
          <a:xfrm>
            <a:off x="8713282" y="3883294"/>
            <a:ext cx="2690236" cy="2576532"/>
          </a:xfrm>
          <a:prstGeom prst="rect">
            <a:avLst/>
          </a:prstGeom>
          <a:ln w="19050">
            <a:solidFill>
              <a:schemeClr val="tx1"/>
            </a:solidFill>
          </a:ln>
        </p:spPr>
      </p:pic>
      <p:sp>
        <p:nvSpPr>
          <p:cNvPr id="15" name="ZoneTexte 14"/>
          <p:cNvSpPr txBox="1"/>
          <p:nvPr/>
        </p:nvSpPr>
        <p:spPr>
          <a:xfrm>
            <a:off x="388620" y="3283301"/>
            <a:ext cx="2824480" cy="400110"/>
          </a:xfrm>
          <a:prstGeom prst="rect">
            <a:avLst/>
          </a:prstGeom>
          <a:noFill/>
        </p:spPr>
        <p:txBody>
          <a:bodyPr wrap="square" rtlCol="0">
            <a:spAutoFit/>
          </a:bodyPr>
          <a:lstStyle/>
          <a:p>
            <a:r>
              <a:rPr lang="fr-FR" sz="2000" dirty="0">
                <a:solidFill>
                  <a:schemeClr val="accent1"/>
                </a:solidFill>
                <a:latin typeface="Calibri" panose="020F0502020204030204" pitchFamily="34" charset="0"/>
                <a:cs typeface="Calibri" panose="020F0502020204030204" pitchFamily="34" charset="0"/>
              </a:rPr>
              <a:t>une expression littérale</a:t>
            </a:r>
          </a:p>
        </p:txBody>
      </p:sp>
    </p:spTree>
    <p:extLst>
      <p:ext uri="{BB962C8B-B14F-4D97-AF65-F5344CB8AC3E}">
        <p14:creationId xmlns:p14="http://schemas.microsoft.com/office/powerpoint/2010/main" val="18266470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Page:93</a:t>
            </a:r>
          </a:p>
        </p:txBody>
      </p:sp>
      <p:pic>
        <p:nvPicPr>
          <p:cNvPr id="3" name="Image 2"/>
          <p:cNvPicPr>
            <a:picLocks noChangeAspect="1"/>
          </p:cNvPicPr>
          <p:nvPr/>
        </p:nvPicPr>
        <p:blipFill>
          <a:blip r:embed="rId2"/>
          <a:stretch>
            <a:fillRect/>
          </a:stretch>
        </p:blipFill>
        <p:spPr>
          <a:xfrm>
            <a:off x="841345" y="2022894"/>
            <a:ext cx="10465992" cy="3103288"/>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11161</TotalTime>
  <Words>3305</Words>
  <Application>Microsoft Office PowerPoint</Application>
  <PresentationFormat>Grand écran</PresentationFormat>
  <Paragraphs>432</Paragraphs>
  <Slides>68</Slides>
  <Notes>4</Notes>
  <HiddenSlides>7</HiddenSlides>
  <MMClips>1</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68</vt:i4>
      </vt:variant>
    </vt:vector>
  </HeadingPairs>
  <TitlesOfParts>
    <vt:vector size="77" baseType="lpstr">
      <vt:lpstr>Aptos</vt:lpstr>
      <vt:lpstr>Aptos Display</vt:lpstr>
      <vt:lpstr>Arial</vt:lpstr>
      <vt:lpstr>Calibri</vt:lpstr>
      <vt:lpstr>Cambria Math</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On va rappeler comment calculer la valeur numérique d’une expression littérale. </vt:lpstr>
      <vt:lpstr>Rappelez vous que: pour calculer la valeur littérale d’une expression, on substitue chaque variable par sa valeur.</vt:lpstr>
      <vt:lpstr>On va rappeler comment on détermine les coordonnées d’un point dans un repère du plan. </vt:lpstr>
      <vt:lpstr>Rappelez vous: l’abscisse d’un point est le nombre qui correspond à son projeté orthogonal sur l’axe OI et son ordonnée est le nombre qui correspond à son projeté orthogonal sur OJ.</vt:lpstr>
      <vt:lpstr>On va rappeler comment placer un point dans un repère . </vt:lpstr>
      <vt:lpstr> Rappelez vous que: pour placer un point, on trace la droite perpendiculaire à OI passant par l’abscisse du point et la perpendiculaire à OJ passant par son ordonnée, leur intersection est le point cherché.</vt:lpstr>
      <vt:lpstr> Répondez à la question ci-dessous:</vt:lpstr>
      <vt:lpstr>À chaque nombre d’heures correspond une distance parcourue. </vt:lpstr>
      <vt:lpstr>Bien! Voici le résumé. </vt:lpstr>
      <vt:lpstr>Présentation PowerPoint</vt:lpstr>
      <vt:lpstr>Observez  puis exprimez vos avis à propos de la question suivante  :</vt:lpstr>
      <vt:lpstr>A la fin de cette séance, vous serez capables de:</vt:lpstr>
      <vt:lpstr>Présentation PowerPoint</vt:lpstr>
      <vt:lpstr>On va premièrement, observer cet extrait d’une  vidéo .</vt:lpstr>
      <vt:lpstr> je vais commencer, par exemple, par définir une relation qui relie deux quantités: la hauteur d’un triangle et son aire .</vt:lpstr>
      <vt:lpstr>Voici un tableau de valeurs de x et y.</vt:lpstr>
      <vt:lpstr>Maintenant je vais déterminer l’expression littérale de la fonction: y en fonction de x.</vt:lpstr>
      <vt:lpstr>Maintenant , je vais représenter les points de coordonnées (x ; y) dans un repère . </vt:lpstr>
      <vt:lpstr>Voici un résumé de ce qu’on a vu.</vt:lpstr>
      <vt:lpstr>Présentation PowerPoint</vt:lpstr>
      <vt:lpstr>On va rappeler la définition d’une fonction: répondez par vrai ou faux.</vt:lpstr>
      <vt:lpstr>Rappelez vous qu’une fonction associe à chaque valeur de x une seule valeur y.</vt:lpstr>
      <vt:lpstr>On va rappeler les différentes représentations d’une fonction. Complétez: </vt:lpstr>
      <vt:lpstr>  Rappelez vous que:  la fonction peut être représentée par : une expression, un tableau et un graphe .</vt:lpstr>
      <vt:lpstr>Présentation PowerPoint</vt:lpstr>
      <vt:lpstr>Voici un exemple pour vous montrer  comment exprimer une relation entre deux quantités à l’aide  d’une expression. Je vais commencer par déterminer l’expression de la fonction. </vt:lpstr>
      <vt:lpstr>On va représenter la fonction à l’aide d’un tableau. </vt:lpstr>
      <vt:lpstr>Maintenant on va exprimer la fonction à l’aide d’un graphe. </vt:lpstr>
      <vt:lpstr>Présentation PowerPoint</vt:lpstr>
      <vt:lpstr> On va rappeler comment  exprimer une fonction à l’aide d’une expression littérale. Choisissez la bonne réponse. </vt:lpstr>
      <vt:lpstr>La variable est le nombre de stylos x et le montant à payer est y. On écrit y en fonction de x.</vt:lpstr>
      <vt:lpstr>On va rappeler comment exprimer une fonction à l’aide d’un tableau. complétez.</vt:lpstr>
      <vt:lpstr>  Pour chaque valeur de x on calcule la valeur de y en substituant x par sa valeur dans l’expression: y=2x+3.</vt:lpstr>
      <vt:lpstr>On va rappeler comment on détermine les coordonnées d’un point du graphe.</vt:lpstr>
      <vt:lpstr>Rappelez vous que: l’abscisse est la valeur de x et l’ordonnée est la valeur de y.</vt:lpstr>
      <vt:lpstr>On va rappeler comment tracer le graphe. compléter</vt:lpstr>
      <vt:lpstr>Rappelez vous que pour tracer le graphe on place des points et on trace la droite.</vt:lpstr>
      <vt:lpstr>Présentation PowerPoint</vt:lpstr>
      <vt:lpstr>Travaillez individuellement puis discutez en binômes vos réponses, corriger d’abord l’énoncé de l’exercice.</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ce qu’est une fonction et ainsi que ses différentes représentations .</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744</cp:revision>
  <dcterms:created xsi:type="dcterms:W3CDTF">2025-11-03T10:55:47Z</dcterms:created>
  <dcterms:modified xsi:type="dcterms:W3CDTF">2026-04-09T09:00:08Z</dcterms:modified>
</cp:coreProperties>
</file>